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3" r:id="rId2"/>
    <p:sldId id="366" r:id="rId3"/>
    <p:sldId id="367" r:id="rId4"/>
    <p:sldId id="365" r:id="rId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9" autoAdjust="0"/>
    <p:restoredTop sz="96237" autoAdjust="0"/>
  </p:normalViewPr>
  <p:slideViewPr>
    <p:cSldViewPr>
      <p:cViewPr varScale="1">
        <p:scale>
          <a:sx n="60" d="100"/>
          <a:sy n="60" d="100"/>
        </p:scale>
        <p:origin x="1455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69F348-2C7F-401C-92D7-DC4CE7899B6F}" type="datetimeFigureOut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027" y="8829675"/>
            <a:ext cx="2972421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DAE607-FF26-4835-9EAD-DBB3FB491D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294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907AD67-7C60-4008-9560-6C146AAB157C}" type="datetimeFigureOut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66FA965-B4FE-420C-8A3C-83B71E304D1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1750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0890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83272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86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6FA965-B4FE-420C-8A3C-83B71E304D16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738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2E64-0A67-474B-A639-17E615330E46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72771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02589C-FC03-4259-8BBC-0BD281CB6FD4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4608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EECDC-4F87-4C25-B3AD-A2774A9FCBD3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2217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EF2C02-1F7B-454E-8A54-3041221DBA6F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76936-CDE1-44C9-8756-609327187BEC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593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C727-D177-4367-A10D-85F66D20A87B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95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27EE1-2D06-409D-94E9-C88BA720C917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892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72D95-2A0A-4837-AE48-53DD1A2E57A4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014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A60B-CE01-4442-B45E-2835CD8C19AA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8510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01E71-AD02-4FB2-A70E-7F4274975F0E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126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C8F447-F262-404B-9C87-E9F53C2B0C74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5982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1495E1-C638-4617-8F56-1143B3659993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838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EF2C02-1F7B-454E-8A54-3041221DBA6F}" type="datetime1">
              <a:rPr lang="en-US" smtClean="0"/>
              <a:pPr/>
              <a:t>6/6/2019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9792E3-0ED1-4636-9AD2-0933D53E70C7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1111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04799"/>
            <a:ext cx="7696200" cy="6416675"/>
          </a:xfrm>
        </p:spPr>
        <p:txBody>
          <a:bodyPr>
            <a:normAutofit lnSpcReduction="10000"/>
          </a:bodyPr>
          <a:lstStyle/>
          <a:p>
            <a:pPr lvl="1"/>
            <a:r>
              <a:rPr lang="ru-RU" sz="3200" b="1" dirty="0"/>
              <a:t>Пленарное заседание казначейского сообщества </a:t>
            </a:r>
            <a:r>
              <a:rPr lang="en-US" sz="3200" b="1" dirty="0"/>
              <a:t>PEMPAL</a:t>
            </a:r>
            <a:endParaRPr lang="ru-RU" sz="3200" b="1" dirty="0"/>
          </a:p>
          <a:p>
            <a:pPr lvl="1"/>
            <a:endParaRPr lang="en-US" sz="3600" dirty="0"/>
          </a:p>
          <a:p>
            <a:pPr lvl="1"/>
            <a:r>
              <a:rPr lang="ru-RU" sz="4000" b="1" dirty="0">
                <a:solidFill>
                  <a:srgbClr val="002060"/>
                </a:solidFill>
              </a:rPr>
              <a:t>Трансформация механизмов контроля за расходами</a:t>
            </a:r>
            <a:endParaRPr lang="en-US" sz="4000" b="1" dirty="0">
              <a:solidFill>
                <a:srgbClr val="00206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endParaRPr lang="en-US" sz="2600" b="1" dirty="0">
              <a:solidFill>
                <a:srgbClr val="C00000"/>
              </a:solidFill>
            </a:endParaRPr>
          </a:p>
          <a:p>
            <a:pPr lvl="1"/>
            <a:r>
              <a:rPr lang="ru-RU" b="1" dirty="0">
                <a:solidFill>
                  <a:srgbClr val="C00000"/>
                </a:solidFill>
              </a:rPr>
              <a:t>Армения, Кыргызстан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r>
              <a:rPr lang="ru-RU" b="1" dirty="0">
                <a:solidFill>
                  <a:srgbClr val="C00000"/>
                </a:solidFill>
              </a:rPr>
              <a:t>Молдова</a:t>
            </a:r>
            <a:r>
              <a:rPr lang="en-US" b="1" dirty="0">
                <a:solidFill>
                  <a:srgbClr val="C00000"/>
                </a:solidFill>
              </a:rPr>
              <a:t>, </a:t>
            </a:r>
            <a:br>
              <a:rPr lang="ru-RU" b="1" dirty="0">
                <a:solidFill>
                  <a:srgbClr val="C00000"/>
                </a:solidFill>
              </a:rPr>
            </a:br>
            <a:r>
              <a:rPr lang="ru-RU" b="1" dirty="0">
                <a:solidFill>
                  <a:srgbClr val="C00000"/>
                </a:solidFill>
              </a:rPr>
              <a:t>Россия, Таджикистан</a:t>
            </a:r>
          </a:p>
          <a:p>
            <a:pPr lvl="1"/>
            <a:endParaRPr lang="en-US" sz="2600" b="1" dirty="0"/>
          </a:p>
          <a:p>
            <a:pPr lvl="1"/>
            <a:endParaRPr lang="en-US" sz="2600" b="1" dirty="0"/>
          </a:p>
          <a:p>
            <a:pPr lvl="1"/>
            <a:r>
              <a:rPr lang="ru-RU" b="1" dirty="0"/>
              <a:t>Будапешт </a:t>
            </a:r>
            <a:r>
              <a:rPr lang="en-US" b="1" dirty="0"/>
              <a:t>(</a:t>
            </a:r>
            <a:r>
              <a:rPr lang="ru-RU" b="1" dirty="0"/>
              <a:t>Венгрия</a:t>
            </a:r>
            <a:r>
              <a:rPr lang="en-US" b="1" dirty="0"/>
              <a:t>)</a:t>
            </a:r>
            <a:r>
              <a:rPr lang="ru-RU" b="1" dirty="0"/>
              <a:t>, 5-7 июня 2019 года</a:t>
            </a:r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33700" y="2933699"/>
            <a:ext cx="6858002" cy="990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865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43608" y="381000"/>
            <a:ext cx="7920880" cy="6072336"/>
          </a:xfrm>
        </p:spPr>
        <p:txBody>
          <a:bodyPr>
            <a:normAutofit fontScale="92500"/>
          </a:bodyPr>
          <a:lstStyle/>
          <a:p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Содействует ли развитие ИТ, обеспечивающих казначейское исполнение бюджета, трансформации механизмов контроля, используемых казначейством в ваших странах? Если да, то что изменилось (какие инициативы обсуждаются)?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Автоматизация контроля на наличие ассигнований и блокирования средств под обязательства при регистрации контрактов – существенные шаги вперед по трансформации механизмов контроля – реализовано до различной степени  во всех странах, Молдова  - на этапе регистрации обязательства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Наличие связи между информационными системами казначейства и закупок важно, реализовано в 4 странах, Таджикистан работает над этим</a:t>
            </a:r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C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автоматизацией многих ступеней контроля в ИСУГФ усиливается ответственность руководителей распорядителей бюджета, </a:t>
            </a:r>
            <a:r>
              <a:rPr lang="ru-RU" sz="2400">
                <a:solidFill>
                  <a:schemeClr val="accent1">
                    <a:lumMod val="75000"/>
                  </a:schemeClr>
                </a:solidFill>
              </a:rPr>
              <a:t>качественная трансформация </a:t>
            </a:r>
            <a:r>
              <a:rPr lang="ru-RU" sz="2400" dirty="0">
                <a:solidFill>
                  <a:schemeClr val="accent1">
                    <a:lumMod val="75000"/>
                  </a:schemeClr>
                </a:solidFill>
              </a:rPr>
              <a:t>содержания контроля </a:t>
            </a:r>
            <a:endParaRPr lang="en-ZA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ru-RU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764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81000"/>
            <a:ext cx="7560840" cy="6072336"/>
          </a:xfrm>
        </p:spPr>
        <p:txBody>
          <a:bodyPr>
            <a:normAutofit fontScale="85000" lnSpcReduction="10000"/>
          </a:bodyPr>
          <a:lstStyle/>
          <a:p>
            <a:r>
              <a:rPr lang="ru-RU" sz="2800" b="1" dirty="0">
                <a:solidFill>
                  <a:schemeClr val="accent1">
                    <a:lumMod val="75000"/>
                  </a:schemeClr>
                </a:solidFill>
              </a:rPr>
              <a:t>Какие тенденции трансформации механизмов контроля за расходами наблюдаются в вашей группе? </a:t>
            </a:r>
            <a:endParaRPr lang="en-US" sz="2800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Есть примеры отказа от помесячного (квартального) лимитирования расходов внутри года: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Молдова, Россия – годовые лимиты, Армения – жесткие лимиты по кварталам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Повышается роль кассового прогнозирования и управления ликвидностью – Россия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Появляется необходимость пересмотра и фиксирования сроков осуществления платежей – в России идет подготовка, в Молдове есть внутренние сроки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Повышается значение планов закупок – Россия и Армения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Переход на риск ориентированный подход – аналоги «зеленого </a:t>
            </a:r>
            <a:r>
              <a:rPr lang="ru-RU" sz="2800" dirty="0" err="1">
                <a:solidFill>
                  <a:schemeClr val="accent1">
                    <a:lumMod val="75000"/>
                  </a:schemeClr>
                </a:solidFill>
              </a:rPr>
              <a:t>корридора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», классификация платежей по уровню рисков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 - </a:t>
            </a:r>
            <a:r>
              <a:rPr lang="ru-RU" sz="2800" dirty="0">
                <a:solidFill>
                  <a:schemeClr val="accent1">
                    <a:lumMod val="75000"/>
                  </a:schemeClr>
                </a:solidFill>
              </a:rPr>
              <a:t>Россия</a:t>
            </a: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39435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632" y="3068960"/>
            <a:ext cx="7560840" cy="1319808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chemeClr val="accent1">
                    <a:lumMod val="75000"/>
                  </a:schemeClr>
                </a:solidFill>
              </a:rPr>
              <a:t>СПАСИБО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</a:rPr>
              <a:t>!</a:t>
            </a:r>
          </a:p>
          <a:p>
            <a:endParaRPr lang="ru-RU" sz="3000" b="1" i="1" dirty="0">
              <a:solidFill>
                <a:schemeClr val="accent1">
                  <a:lumMod val="75000"/>
                </a:schemeClr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ZA" sz="2800" dirty="0">
              <a:solidFill>
                <a:schemeClr val="accent1">
                  <a:lumMod val="75000"/>
                </a:schemeClr>
              </a:solidFill>
            </a:endParaRPr>
          </a:p>
          <a:p>
            <a:pPr algn="l"/>
            <a:endParaRPr lang="en-US" sz="2800" dirty="0"/>
          </a:p>
        </p:txBody>
      </p:sp>
      <p:pic>
        <p:nvPicPr>
          <p:cNvPr id="4" name="Picture 3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-2971800" y="2971799"/>
            <a:ext cx="6858002" cy="914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9792E3-0ED1-4636-9AD2-0933D53E70C7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1197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3720</TotalTime>
  <Words>221</Words>
  <Application>Microsoft Office PowerPoint</Application>
  <PresentationFormat>On-screen Show (4:3)</PresentationFormat>
  <Paragraphs>39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CEF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Deanna Aubrey</dc:creator>
  <cp:lastModifiedBy>Elena Nikulina</cp:lastModifiedBy>
  <cp:revision>515</cp:revision>
  <cp:lastPrinted>2012-03-11T09:33:36Z</cp:lastPrinted>
  <dcterms:created xsi:type="dcterms:W3CDTF">2012-02-13T09:14:10Z</dcterms:created>
  <dcterms:modified xsi:type="dcterms:W3CDTF">2019-06-06T15:18:11Z</dcterms:modified>
</cp:coreProperties>
</file>