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handoutMasterIdLst>
    <p:handoutMasterId r:id="rId13"/>
  </p:handoutMasterIdLst>
  <p:sldIdLst>
    <p:sldId id="336" r:id="rId2"/>
    <p:sldId id="417" r:id="rId3"/>
    <p:sldId id="435" r:id="rId4"/>
    <p:sldId id="451" r:id="rId5"/>
    <p:sldId id="448" r:id="rId6"/>
    <p:sldId id="454" r:id="rId7"/>
    <p:sldId id="456" r:id="rId8"/>
    <p:sldId id="450" r:id="rId9"/>
    <p:sldId id="452" r:id="rId10"/>
    <p:sldId id="434" r:id="rId1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1AD"/>
    <a:srgbClr val="1805A7"/>
    <a:srgbClr val="115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E1627E-5DC7-437A-9492-1BC9C7A1420D}" v="2" dt="2023-11-15T11:45:20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9" autoAdjust="0"/>
    <p:restoredTop sz="93515" autoAdjust="0"/>
  </p:normalViewPr>
  <p:slideViewPr>
    <p:cSldViewPr>
      <p:cViewPr varScale="1">
        <p:scale>
          <a:sx n="61" d="100"/>
          <a:sy n="61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1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02EAE-08CC-4BD1-B9D0-1218C68DCE3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5DF3DF-D103-45DF-B9FE-2DECE6C0D4E8}">
      <dgm:prSet phldrT="[Text]" custT="1"/>
      <dgm:spPr/>
      <dgm:t>
        <a:bodyPr/>
        <a:lstStyle/>
        <a:p>
          <a:r>
            <a:rPr lang="hr-HR" sz="2000"/>
            <a:t>Funkcija</a:t>
          </a:r>
        </a:p>
      </dgm:t>
    </dgm:pt>
    <dgm:pt modelId="{2E371EDA-2E68-4659-83F7-280911D60550}" type="parTrans" cxnId="{6F73C8FB-5AEC-4578-966D-B607B8FDBB14}">
      <dgm:prSet/>
      <dgm:spPr/>
      <dgm:t>
        <a:bodyPr/>
        <a:lstStyle/>
        <a:p>
          <a:endParaRPr lang="en-US"/>
        </a:p>
      </dgm:t>
    </dgm:pt>
    <dgm:pt modelId="{A8CABE3B-AB7E-4FAD-9846-F592F096DDFE}" type="sibTrans" cxnId="{6F73C8FB-5AEC-4578-966D-B607B8FDBB14}">
      <dgm:prSet/>
      <dgm:spPr/>
      <dgm:t>
        <a:bodyPr/>
        <a:lstStyle/>
        <a:p>
          <a:endParaRPr lang="en-US"/>
        </a:p>
      </dgm:t>
    </dgm:pt>
    <dgm:pt modelId="{09E5FD1A-489B-47A3-9C64-4BF4601F0C19}">
      <dgm:prSet phldrT="[Text]" custT="1"/>
      <dgm:spPr/>
      <dgm:t>
        <a:bodyPr/>
        <a:lstStyle/>
        <a:p>
          <a:r>
            <a:rPr lang="hr-HR" sz="3200"/>
            <a:t>Razvoj uloge i funkcija riznice</a:t>
          </a:r>
        </a:p>
      </dgm:t>
    </dgm:pt>
    <dgm:pt modelId="{5E999A10-8CF5-4681-AF8A-BA956A6D921A}" type="parTrans" cxnId="{1D8F6B1F-C486-434B-B063-7FC701486571}">
      <dgm:prSet/>
      <dgm:spPr/>
      <dgm:t>
        <a:bodyPr/>
        <a:lstStyle/>
        <a:p>
          <a:endParaRPr lang="en-US"/>
        </a:p>
      </dgm:t>
    </dgm:pt>
    <dgm:pt modelId="{6DCB0FBA-6A40-4C15-B745-6A5AD243A8EC}" type="sibTrans" cxnId="{1D8F6B1F-C486-434B-B063-7FC701486571}">
      <dgm:prSet/>
      <dgm:spPr/>
      <dgm:t>
        <a:bodyPr/>
        <a:lstStyle/>
        <a:p>
          <a:endParaRPr lang="en-US"/>
        </a:p>
      </dgm:t>
    </dgm:pt>
    <dgm:pt modelId="{23273CCD-C4D3-4045-89FF-9C8583B8048F}">
      <dgm:prSet phldrT="[Text]" custT="1"/>
      <dgm:spPr/>
      <dgm:t>
        <a:bodyPr/>
        <a:lstStyle/>
        <a:p>
          <a:r>
            <a:rPr lang="hr-HR" sz="2400"/>
            <a:t>IT</a:t>
          </a:r>
        </a:p>
      </dgm:t>
    </dgm:pt>
    <dgm:pt modelId="{604E3587-EA44-4341-8C1F-488DF73733E0}" type="parTrans" cxnId="{CE5D67B5-D753-4461-AE43-FA65D20DC424}">
      <dgm:prSet/>
      <dgm:spPr/>
      <dgm:t>
        <a:bodyPr/>
        <a:lstStyle/>
        <a:p>
          <a:endParaRPr lang="en-US"/>
        </a:p>
      </dgm:t>
    </dgm:pt>
    <dgm:pt modelId="{51CE05B2-CEA5-419F-B5EC-CF200B444227}" type="sibTrans" cxnId="{CE5D67B5-D753-4461-AE43-FA65D20DC424}">
      <dgm:prSet/>
      <dgm:spPr/>
      <dgm:t>
        <a:bodyPr/>
        <a:lstStyle/>
        <a:p>
          <a:endParaRPr lang="en-US"/>
        </a:p>
      </dgm:t>
    </dgm:pt>
    <dgm:pt modelId="{80FD3989-A8FA-4489-81AC-650786FE12A3}">
      <dgm:prSet phldrT="[Text]" custT="1"/>
      <dgm:spPr/>
      <dgm:t>
        <a:bodyPr/>
        <a:lstStyle/>
        <a:p>
          <a:r>
            <a:rPr lang="hr-HR" sz="3200">
              <a:latin typeface="Calibri" pitchFamily="34" charset="0"/>
              <a:cs typeface="Times New Roman" pitchFamily="18" charset="0"/>
            </a:rPr>
            <a:t>Upotreba informacijskih tehnologija u poslovanju riznice</a:t>
          </a:r>
        </a:p>
      </dgm:t>
    </dgm:pt>
    <dgm:pt modelId="{2E2EA961-CBF9-451D-883A-DC8EC82F7064}" type="parTrans" cxnId="{414F3814-0E4D-431D-B0B5-24CA86D129A6}">
      <dgm:prSet/>
      <dgm:spPr/>
      <dgm:t>
        <a:bodyPr/>
        <a:lstStyle/>
        <a:p>
          <a:endParaRPr lang="en-US"/>
        </a:p>
      </dgm:t>
    </dgm:pt>
    <dgm:pt modelId="{82A4D3EC-306A-4E18-B23C-C7F481FE6978}" type="sibTrans" cxnId="{414F3814-0E4D-431D-B0B5-24CA86D129A6}">
      <dgm:prSet/>
      <dgm:spPr/>
      <dgm:t>
        <a:bodyPr/>
        <a:lstStyle/>
        <a:p>
          <a:endParaRPr lang="en-US"/>
        </a:p>
      </dgm:t>
    </dgm:pt>
    <dgm:pt modelId="{1FF944BB-62A4-4AD8-9BE7-D7A104BD4CCB}">
      <dgm:prSet phldrT="[Text]" custT="1"/>
      <dgm:spPr>
        <a:solidFill>
          <a:srgbClr val="0FB1AD"/>
        </a:solidFill>
      </dgm:spPr>
      <dgm:t>
        <a:bodyPr/>
        <a:lstStyle/>
        <a:p>
          <a:r>
            <a:rPr lang="hr-HR" sz="1600" dirty="0"/>
            <a:t>Gotovinska sredstva</a:t>
          </a:r>
        </a:p>
      </dgm:t>
    </dgm:pt>
    <dgm:pt modelId="{7517981B-BB6D-4BBB-8799-B92148891D12}" type="parTrans" cxnId="{288B31B2-4458-482A-8D4C-494E61A88614}">
      <dgm:prSet/>
      <dgm:spPr/>
      <dgm:t>
        <a:bodyPr/>
        <a:lstStyle/>
        <a:p>
          <a:endParaRPr lang="en-US"/>
        </a:p>
      </dgm:t>
    </dgm:pt>
    <dgm:pt modelId="{D93A7B13-0E62-44FF-AE53-D68A9103C0A2}" type="sibTrans" cxnId="{288B31B2-4458-482A-8D4C-494E61A88614}">
      <dgm:prSet/>
      <dgm:spPr/>
      <dgm:t>
        <a:bodyPr/>
        <a:lstStyle/>
        <a:p>
          <a:endParaRPr lang="en-US"/>
        </a:p>
      </dgm:t>
    </dgm:pt>
    <dgm:pt modelId="{89752519-47B1-4579-AE50-3CDBD31287E5}">
      <dgm:prSet phldrT="[Text]" custT="1"/>
      <dgm:spPr>
        <a:solidFill>
          <a:srgbClr val="0FB1AD">
            <a:alpha val="33000"/>
          </a:srgbClr>
        </a:solidFill>
      </dgm:spPr>
      <dgm:t>
        <a:bodyPr/>
        <a:lstStyle/>
        <a:p>
          <a:r>
            <a:rPr lang="hr-HR" sz="3200">
              <a:latin typeface="Calibri" pitchFamily="34" charset="0"/>
              <a:cs typeface="Times New Roman" pitchFamily="18" charset="0"/>
            </a:rPr>
            <a:t>Upravljanje gotovinskim sredstvima</a:t>
          </a:r>
        </a:p>
      </dgm:t>
    </dgm:pt>
    <dgm:pt modelId="{E85510A7-0F69-4569-B09C-349D9B735025}" type="parTrans" cxnId="{921A058A-6C39-4669-A67E-5216E89F2F64}">
      <dgm:prSet/>
      <dgm:spPr/>
      <dgm:t>
        <a:bodyPr/>
        <a:lstStyle/>
        <a:p>
          <a:endParaRPr lang="en-US"/>
        </a:p>
      </dgm:t>
    </dgm:pt>
    <dgm:pt modelId="{06B8D264-5977-4A6B-A303-DB76900C2DD9}" type="sibTrans" cxnId="{921A058A-6C39-4669-A67E-5216E89F2F64}">
      <dgm:prSet/>
      <dgm:spPr/>
      <dgm:t>
        <a:bodyPr/>
        <a:lstStyle/>
        <a:p>
          <a:endParaRPr lang="en-US"/>
        </a:p>
      </dgm:t>
    </dgm:pt>
    <dgm:pt modelId="{1268AC14-3BFC-4C7E-BDF4-84CC478330F3}">
      <dgm:prSet phldrT="[Text]" custT="1"/>
      <dgm:spPr/>
      <dgm:t>
        <a:bodyPr/>
        <a:lstStyle/>
        <a:p>
          <a:r>
            <a:rPr lang="hr-HR" sz="2000"/>
            <a:t>R/I</a:t>
          </a:r>
        </a:p>
      </dgm:t>
    </dgm:pt>
    <dgm:pt modelId="{3787FD17-A63C-4202-BB6C-99F5176BD17A}" type="parTrans" cxnId="{0CADE960-C9F5-47F0-AA96-AF362E16EE43}">
      <dgm:prSet/>
      <dgm:spPr/>
      <dgm:t>
        <a:bodyPr/>
        <a:lstStyle/>
        <a:p>
          <a:endParaRPr lang="en-US"/>
        </a:p>
      </dgm:t>
    </dgm:pt>
    <dgm:pt modelId="{77BF434C-0A02-43F5-AFD6-8334EA46EB77}" type="sibTrans" cxnId="{0CADE960-C9F5-47F0-AA96-AF362E16EE43}">
      <dgm:prSet/>
      <dgm:spPr/>
      <dgm:t>
        <a:bodyPr/>
        <a:lstStyle/>
        <a:p>
          <a:endParaRPr lang="en-US"/>
        </a:p>
      </dgm:t>
    </dgm:pt>
    <dgm:pt modelId="{FA42365C-DF3D-4AD0-BBD7-1967D11B7190}">
      <dgm:prSet custT="1"/>
      <dgm:spPr>
        <a:solidFill>
          <a:srgbClr val="0FB1AD">
            <a:alpha val="33000"/>
          </a:srgbClr>
        </a:solidFill>
      </dgm:spPr>
      <dgm:t>
        <a:bodyPr/>
        <a:lstStyle/>
        <a:p>
          <a:endParaRPr lang="en-US" altLang="en-US" sz="3200" dirty="0">
            <a:latin typeface="Calibri" pitchFamily="34" charset="0"/>
            <a:cs typeface="Times New Roman" pitchFamily="18" charset="0"/>
          </a:endParaRPr>
        </a:p>
      </dgm:t>
    </dgm:pt>
    <dgm:pt modelId="{6B488F5E-03D7-4762-BA3C-4065011AA390}" type="parTrans" cxnId="{A3628C0C-63FB-4969-8AD4-9FBE3A52A180}">
      <dgm:prSet/>
      <dgm:spPr/>
      <dgm:t>
        <a:bodyPr/>
        <a:lstStyle/>
        <a:p>
          <a:endParaRPr lang="en-US"/>
        </a:p>
      </dgm:t>
    </dgm:pt>
    <dgm:pt modelId="{4A742E32-9CAF-4D28-B688-E76CCB844A92}" type="sibTrans" cxnId="{A3628C0C-63FB-4969-8AD4-9FBE3A52A180}">
      <dgm:prSet/>
      <dgm:spPr/>
      <dgm:t>
        <a:bodyPr/>
        <a:lstStyle/>
        <a:p>
          <a:endParaRPr lang="en-US"/>
        </a:p>
      </dgm:t>
    </dgm:pt>
    <dgm:pt modelId="{939AF4FE-878A-45B8-A7B4-26E26338C162}">
      <dgm:prSet phldrT="[Text]" custT="1"/>
      <dgm:spPr>
        <a:solidFill>
          <a:srgbClr val="0FB1AD">
            <a:alpha val="33000"/>
          </a:srgbClr>
        </a:solidFill>
      </dgm:spPr>
      <dgm:t>
        <a:bodyPr/>
        <a:lstStyle/>
        <a:p>
          <a:endParaRPr lang="en-US" sz="3200" dirty="0"/>
        </a:p>
      </dgm:t>
    </dgm:pt>
    <dgm:pt modelId="{0174C759-F38E-4999-AF7E-36B5A96F3552}" type="parTrans" cxnId="{5FF281B9-CD2F-4194-9883-E3436252C589}">
      <dgm:prSet/>
      <dgm:spPr/>
      <dgm:t>
        <a:bodyPr/>
        <a:lstStyle/>
        <a:p>
          <a:endParaRPr lang="en-US"/>
        </a:p>
      </dgm:t>
    </dgm:pt>
    <dgm:pt modelId="{190B8AB9-A789-4564-9EDF-D3E8C513D436}" type="sibTrans" cxnId="{5FF281B9-CD2F-4194-9883-E3436252C589}">
      <dgm:prSet/>
      <dgm:spPr/>
      <dgm:t>
        <a:bodyPr/>
        <a:lstStyle/>
        <a:p>
          <a:endParaRPr lang="en-US"/>
        </a:p>
      </dgm:t>
    </dgm:pt>
    <dgm:pt modelId="{3AAC232B-9655-4F48-90E8-4432AAFD539D}">
      <dgm:prSet custT="1"/>
      <dgm:spPr/>
      <dgm:t>
        <a:bodyPr/>
        <a:lstStyle/>
        <a:p>
          <a:r>
            <a:rPr lang="hr-HR" sz="3200">
              <a:latin typeface="Calibri" pitchFamily="34" charset="0"/>
              <a:cs typeface="Times New Roman" pitchFamily="18" charset="0"/>
            </a:rPr>
            <a:t>Računovodstvo i izvještavanje u javnom sektoru</a:t>
          </a:r>
        </a:p>
      </dgm:t>
    </dgm:pt>
    <dgm:pt modelId="{AC421C6D-78C8-415B-BCE2-71122D3C8F36}" type="parTrans" cxnId="{4878CB4D-CEA4-417F-835A-4A60D64E3EDD}">
      <dgm:prSet/>
      <dgm:spPr/>
      <dgm:t>
        <a:bodyPr/>
        <a:lstStyle/>
        <a:p>
          <a:endParaRPr lang="en-US"/>
        </a:p>
      </dgm:t>
    </dgm:pt>
    <dgm:pt modelId="{FD458E2A-736A-4E5C-A570-A032F612386A}" type="sibTrans" cxnId="{4878CB4D-CEA4-417F-835A-4A60D64E3EDD}">
      <dgm:prSet/>
      <dgm:spPr/>
      <dgm:t>
        <a:bodyPr/>
        <a:lstStyle/>
        <a:p>
          <a:endParaRPr lang="en-US"/>
        </a:p>
      </dgm:t>
    </dgm:pt>
    <dgm:pt modelId="{B0F9D4E4-1C13-4639-ADC1-BE3A556FB140}" type="pres">
      <dgm:prSet presAssocID="{CE302EAE-08CC-4BD1-B9D0-1218C68DCE3A}" presName="linearFlow" presStyleCnt="0">
        <dgm:presLayoutVars>
          <dgm:dir/>
          <dgm:animLvl val="lvl"/>
          <dgm:resizeHandles val="exact"/>
        </dgm:presLayoutVars>
      </dgm:prSet>
      <dgm:spPr/>
    </dgm:pt>
    <dgm:pt modelId="{FE5AC21A-F911-4348-8B4D-D5B4DDAEADF5}" type="pres">
      <dgm:prSet presAssocID="{AE5DF3DF-D103-45DF-B9FE-2DECE6C0D4E8}" presName="composite" presStyleCnt="0"/>
      <dgm:spPr/>
    </dgm:pt>
    <dgm:pt modelId="{7667F4A1-7D81-4749-9BCD-6344E248E1C3}" type="pres">
      <dgm:prSet presAssocID="{AE5DF3DF-D103-45DF-B9FE-2DECE6C0D4E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0D1AD79B-C67C-495B-98B2-886ADCEF7513}" type="pres">
      <dgm:prSet presAssocID="{AE5DF3DF-D103-45DF-B9FE-2DECE6C0D4E8}" presName="descendantText" presStyleLbl="alignAcc1" presStyleIdx="0" presStyleCnt="4">
        <dgm:presLayoutVars>
          <dgm:bulletEnabled val="1"/>
        </dgm:presLayoutVars>
      </dgm:prSet>
      <dgm:spPr/>
    </dgm:pt>
    <dgm:pt modelId="{70C5437B-4B73-4019-850B-B46ABAD39E27}" type="pres">
      <dgm:prSet presAssocID="{A8CABE3B-AB7E-4FAD-9846-F592F096DDFE}" presName="sp" presStyleCnt="0"/>
      <dgm:spPr/>
    </dgm:pt>
    <dgm:pt modelId="{5E022856-8BA8-40AB-B536-A6359C63F878}" type="pres">
      <dgm:prSet presAssocID="{23273CCD-C4D3-4045-89FF-9C8583B8048F}" presName="composite" presStyleCnt="0"/>
      <dgm:spPr/>
    </dgm:pt>
    <dgm:pt modelId="{6494DFB4-2A22-4D68-92AC-876C31F8DDCF}" type="pres">
      <dgm:prSet presAssocID="{23273CCD-C4D3-4045-89FF-9C8583B8048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2ECB573-55E0-4987-9A32-E394E5AA07AA}" type="pres">
      <dgm:prSet presAssocID="{23273CCD-C4D3-4045-89FF-9C8583B8048F}" presName="descendantText" presStyleLbl="alignAcc1" presStyleIdx="1" presStyleCnt="4">
        <dgm:presLayoutVars>
          <dgm:bulletEnabled val="1"/>
        </dgm:presLayoutVars>
      </dgm:prSet>
      <dgm:spPr/>
    </dgm:pt>
    <dgm:pt modelId="{CADFC75F-51A6-40A9-952F-42555047A21D}" type="pres">
      <dgm:prSet presAssocID="{51CE05B2-CEA5-419F-B5EC-CF200B444227}" presName="sp" presStyleCnt="0"/>
      <dgm:spPr/>
    </dgm:pt>
    <dgm:pt modelId="{53710ADA-05CF-4CF3-A759-00EFB5D49460}" type="pres">
      <dgm:prSet presAssocID="{1FF944BB-62A4-4AD8-9BE7-D7A104BD4CCB}" presName="composite" presStyleCnt="0"/>
      <dgm:spPr/>
    </dgm:pt>
    <dgm:pt modelId="{0EB62167-D0C8-4CFB-B44D-EECB3E96FFA0}" type="pres">
      <dgm:prSet presAssocID="{1FF944BB-62A4-4AD8-9BE7-D7A104BD4CCB}" presName="parentText" presStyleLbl="alignNode1" presStyleIdx="2" presStyleCnt="4" custLinFactNeighborX="0">
        <dgm:presLayoutVars>
          <dgm:chMax val="1"/>
          <dgm:bulletEnabled val="1"/>
        </dgm:presLayoutVars>
      </dgm:prSet>
      <dgm:spPr/>
    </dgm:pt>
    <dgm:pt modelId="{D3BA68EF-E433-4B7B-A91A-C380F6BBD70E}" type="pres">
      <dgm:prSet presAssocID="{1FF944BB-62A4-4AD8-9BE7-D7A104BD4CCB}" presName="descendantText" presStyleLbl="alignAcc1" presStyleIdx="2" presStyleCnt="4" custScaleX="100000" custLinFactNeighborX="0" custLinFactNeighborY="-8032">
        <dgm:presLayoutVars>
          <dgm:bulletEnabled val="1"/>
        </dgm:presLayoutVars>
      </dgm:prSet>
      <dgm:spPr/>
    </dgm:pt>
    <dgm:pt modelId="{760BC779-0E20-4FEB-8CFE-09D1424AC916}" type="pres">
      <dgm:prSet presAssocID="{D93A7B13-0E62-44FF-AE53-D68A9103C0A2}" presName="sp" presStyleCnt="0"/>
      <dgm:spPr/>
    </dgm:pt>
    <dgm:pt modelId="{0C2E0904-502C-494B-8125-76AA436BD15A}" type="pres">
      <dgm:prSet presAssocID="{1268AC14-3BFC-4C7E-BDF4-84CC478330F3}" presName="composite" presStyleCnt="0"/>
      <dgm:spPr/>
    </dgm:pt>
    <dgm:pt modelId="{C295F131-C83E-45E8-8CF0-CBE051E9B18B}" type="pres">
      <dgm:prSet presAssocID="{1268AC14-3BFC-4C7E-BDF4-84CC478330F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30734FC-AC1F-4007-BF49-F1BE428C4A6F}" type="pres">
      <dgm:prSet presAssocID="{1268AC14-3BFC-4C7E-BDF4-84CC478330F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A8DEE04-2493-4CE6-8118-776D9AF35213}" type="presOf" srcId="{3AAC232B-9655-4F48-90E8-4432AAFD539D}" destId="{430734FC-AC1F-4007-BF49-F1BE428C4A6F}" srcOrd="0" destOrd="0" presId="urn:microsoft.com/office/officeart/2005/8/layout/chevron2"/>
    <dgm:cxn modelId="{A3628C0C-63FB-4969-8AD4-9FBE3A52A180}" srcId="{1FF944BB-62A4-4AD8-9BE7-D7A104BD4CCB}" destId="{FA42365C-DF3D-4AD0-BBD7-1967D11B7190}" srcOrd="2" destOrd="0" parTransId="{6B488F5E-03D7-4762-BA3C-4065011AA390}" sibTransId="{4A742E32-9CAF-4D28-B688-E76CCB844A92}"/>
    <dgm:cxn modelId="{414F3814-0E4D-431D-B0B5-24CA86D129A6}" srcId="{23273CCD-C4D3-4045-89FF-9C8583B8048F}" destId="{80FD3989-A8FA-4489-81AC-650786FE12A3}" srcOrd="0" destOrd="0" parTransId="{2E2EA961-CBF9-451D-883A-DC8EC82F7064}" sibTransId="{82A4D3EC-306A-4E18-B23C-C7F481FE6978}"/>
    <dgm:cxn modelId="{3ABB2B1B-9A52-40FD-96BF-FBD7D1059DEC}" type="presOf" srcId="{23273CCD-C4D3-4045-89FF-9C8583B8048F}" destId="{6494DFB4-2A22-4D68-92AC-876C31F8DDCF}" srcOrd="0" destOrd="0" presId="urn:microsoft.com/office/officeart/2005/8/layout/chevron2"/>
    <dgm:cxn modelId="{1D8F6B1F-C486-434B-B063-7FC701486571}" srcId="{AE5DF3DF-D103-45DF-B9FE-2DECE6C0D4E8}" destId="{09E5FD1A-489B-47A3-9C64-4BF4601F0C19}" srcOrd="0" destOrd="0" parTransId="{5E999A10-8CF5-4681-AF8A-BA956A6D921A}" sibTransId="{6DCB0FBA-6A40-4C15-B745-6A5AD243A8EC}"/>
    <dgm:cxn modelId="{03492721-6A49-49FF-AA8F-B8C81607B9E6}" type="presOf" srcId="{CE302EAE-08CC-4BD1-B9D0-1218C68DCE3A}" destId="{B0F9D4E4-1C13-4639-ADC1-BE3A556FB140}" srcOrd="0" destOrd="0" presId="urn:microsoft.com/office/officeart/2005/8/layout/chevron2"/>
    <dgm:cxn modelId="{0CADE960-C9F5-47F0-AA96-AF362E16EE43}" srcId="{CE302EAE-08CC-4BD1-B9D0-1218C68DCE3A}" destId="{1268AC14-3BFC-4C7E-BDF4-84CC478330F3}" srcOrd="3" destOrd="0" parTransId="{3787FD17-A63C-4202-BB6C-99F5176BD17A}" sibTransId="{77BF434C-0A02-43F5-AFD6-8334EA46EB77}"/>
    <dgm:cxn modelId="{4878CB4D-CEA4-417F-835A-4A60D64E3EDD}" srcId="{1268AC14-3BFC-4C7E-BDF4-84CC478330F3}" destId="{3AAC232B-9655-4F48-90E8-4432AAFD539D}" srcOrd="0" destOrd="0" parTransId="{AC421C6D-78C8-415B-BCE2-71122D3C8F36}" sibTransId="{FD458E2A-736A-4E5C-A570-A032F612386A}"/>
    <dgm:cxn modelId="{D794E86F-6B53-41FA-9623-49B5DBCFC420}" type="presOf" srcId="{09E5FD1A-489B-47A3-9C64-4BF4601F0C19}" destId="{0D1AD79B-C67C-495B-98B2-886ADCEF7513}" srcOrd="0" destOrd="0" presId="urn:microsoft.com/office/officeart/2005/8/layout/chevron2"/>
    <dgm:cxn modelId="{B7E6747B-4EAF-477B-8640-DA976E8155C5}" type="presOf" srcId="{80FD3989-A8FA-4489-81AC-650786FE12A3}" destId="{F2ECB573-55E0-4987-9A32-E394E5AA07AA}" srcOrd="0" destOrd="0" presId="urn:microsoft.com/office/officeart/2005/8/layout/chevron2"/>
    <dgm:cxn modelId="{921A058A-6C39-4669-A67E-5216E89F2F64}" srcId="{1FF944BB-62A4-4AD8-9BE7-D7A104BD4CCB}" destId="{89752519-47B1-4579-AE50-3CDBD31287E5}" srcOrd="1" destOrd="0" parTransId="{E85510A7-0F69-4569-B09C-349D9B735025}" sibTransId="{06B8D264-5977-4A6B-A303-DB76900C2DD9}"/>
    <dgm:cxn modelId="{50D75492-2BA4-4863-8495-B108A6AB1807}" type="presOf" srcId="{89752519-47B1-4579-AE50-3CDBD31287E5}" destId="{D3BA68EF-E433-4B7B-A91A-C380F6BBD70E}" srcOrd="0" destOrd="1" presId="urn:microsoft.com/office/officeart/2005/8/layout/chevron2"/>
    <dgm:cxn modelId="{B6CC4C9F-6AA3-4E77-A310-A9244B85FB23}" type="presOf" srcId="{1268AC14-3BFC-4C7E-BDF4-84CC478330F3}" destId="{C295F131-C83E-45E8-8CF0-CBE051E9B18B}" srcOrd="0" destOrd="0" presId="urn:microsoft.com/office/officeart/2005/8/layout/chevron2"/>
    <dgm:cxn modelId="{7D4B32B1-5140-48B0-9CAF-C96ECF43E3FE}" type="presOf" srcId="{939AF4FE-878A-45B8-A7B4-26E26338C162}" destId="{D3BA68EF-E433-4B7B-A91A-C380F6BBD70E}" srcOrd="0" destOrd="0" presId="urn:microsoft.com/office/officeart/2005/8/layout/chevron2"/>
    <dgm:cxn modelId="{288B31B2-4458-482A-8D4C-494E61A88614}" srcId="{CE302EAE-08CC-4BD1-B9D0-1218C68DCE3A}" destId="{1FF944BB-62A4-4AD8-9BE7-D7A104BD4CCB}" srcOrd="2" destOrd="0" parTransId="{7517981B-BB6D-4BBB-8799-B92148891D12}" sibTransId="{D93A7B13-0E62-44FF-AE53-D68A9103C0A2}"/>
    <dgm:cxn modelId="{CE5D67B5-D753-4461-AE43-FA65D20DC424}" srcId="{CE302EAE-08CC-4BD1-B9D0-1218C68DCE3A}" destId="{23273CCD-C4D3-4045-89FF-9C8583B8048F}" srcOrd="1" destOrd="0" parTransId="{604E3587-EA44-4341-8C1F-488DF73733E0}" sibTransId="{51CE05B2-CEA5-419F-B5EC-CF200B444227}"/>
    <dgm:cxn modelId="{5FF281B9-CD2F-4194-9883-E3436252C589}" srcId="{1FF944BB-62A4-4AD8-9BE7-D7A104BD4CCB}" destId="{939AF4FE-878A-45B8-A7B4-26E26338C162}" srcOrd="0" destOrd="0" parTransId="{0174C759-F38E-4999-AF7E-36B5A96F3552}" sibTransId="{190B8AB9-A789-4564-9EDF-D3E8C513D436}"/>
    <dgm:cxn modelId="{017F83DC-D9CD-43AA-83EE-FE0250446E4D}" type="presOf" srcId="{AE5DF3DF-D103-45DF-B9FE-2DECE6C0D4E8}" destId="{7667F4A1-7D81-4749-9BCD-6344E248E1C3}" srcOrd="0" destOrd="0" presId="urn:microsoft.com/office/officeart/2005/8/layout/chevron2"/>
    <dgm:cxn modelId="{A84190F3-59C5-4F7B-A773-F994864099FC}" type="presOf" srcId="{FA42365C-DF3D-4AD0-BBD7-1967D11B7190}" destId="{D3BA68EF-E433-4B7B-A91A-C380F6BBD70E}" srcOrd="0" destOrd="2" presId="urn:microsoft.com/office/officeart/2005/8/layout/chevron2"/>
    <dgm:cxn modelId="{0E2047F4-77E0-468D-9978-DF1A86665339}" type="presOf" srcId="{1FF944BB-62A4-4AD8-9BE7-D7A104BD4CCB}" destId="{0EB62167-D0C8-4CFB-B44D-EECB3E96FFA0}" srcOrd="0" destOrd="0" presId="urn:microsoft.com/office/officeart/2005/8/layout/chevron2"/>
    <dgm:cxn modelId="{6F73C8FB-5AEC-4578-966D-B607B8FDBB14}" srcId="{CE302EAE-08CC-4BD1-B9D0-1218C68DCE3A}" destId="{AE5DF3DF-D103-45DF-B9FE-2DECE6C0D4E8}" srcOrd="0" destOrd="0" parTransId="{2E371EDA-2E68-4659-83F7-280911D60550}" sibTransId="{A8CABE3B-AB7E-4FAD-9846-F592F096DDFE}"/>
    <dgm:cxn modelId="{9112FBAE-AFA8-46B4-A83A-76F6B7B770C2}" type="presParOf" srcId="{B0F9D4E4-1C13-4639-ADC1-BE3A556FB140}" destId="{FE5AC21A-F911-4348-8B4D-D5B4DDAEADF5}" srcOrd="0" destOrd="0" presId="urn:microsoft.com/office/officeart/2005/8/layout/chevron2"/>
    <dgm:cxn modelId="{6270ABA3-361D-4050-8ABD-856892C2895C}" type="presParOf" srcId="{FE5AC21A-F911-4348-8B4D-D5B4DDAEADF5}" destId="{7667F4A1-7D81-4749-9BCD-6344E248E1C3}" srcOrd="0" destOrd="0" presId="urn:microsoft.com/office/officeart/2005/8/layout/chevron2"/>
    <dgm:cxn modelId="{575460B9-FB97-493B-996C-5DE8AD708C3F}" type="presParOf" srcId="{FE5AC21A-F911-4348-8B4D-D5B4DDAEADF5}" destId="{0D1AD79B-C67C-495B-98B2-886ADCEF7513}" srcOrd="1" destOrd="0" presId="urn:microsoft.com/office/officeart/2005/8/layout/chevron2"/>
    <dgm:cxn modelId="{F9BA15EF-F554-4C17-AFB4-BE1E6CC41FA0}" type="presParOf" srcId="{B0F9D4E4-1C13-4639-ADC1-BE3A556FB140}" destId="{70C5437B-4B73-4019-850B-B46ABAD39E27}" srcOrd="1" destOrd="0" presId="urn:microsoft.com/office/officeart/2005/8/layout/chevron2"/>
    <dgm:cxn modelId="{F4E37063-661B-42AE-A9A4-D4178C26DF0E}" type="presParOf" srcId="{B0F9D4E4-1C13-4639-ADC1-BE3A556FB140}" destId="{5E022856-8BA8-40AB-B536-A6359C63F878}" srcOrd="2" destOrd="0" presId="urn:microsoft.com/office/officeart/2005/8/layout/chevron2"/>
    <dgm:cxn modelId="{0FBDA993-56B2-48CE-9663-F09FCC88F3C6}" type="presParOf" srcId="{5E022856-8BA8-40AB-B536-A6359C63F878}" destId="{6494DFB4-2A22-4D68-92AC-876C31F8DDCF}" srcOrd="0" destOrd="0" presId="urn:microsoft.com/office/officeart/2005/8/layout/chevron2"/>
    <dgm:cxn modelId="{C61FD1F9-A3AB-4089-BC48-65112A0E6BCC}" type="presParOf" srcId="{5E022856-8BA8-40AB-B536-A6359C63F878}" destId="{F2ECB573-55E0-4987-9A32-E394E5AA07AA}" srcOrd="1" destOrd="0" presId="urn:microsoft.com/office/officeart/2005/8/layout/chevron2"/>
    <dgm:cxn modelId="{8A0F6A8F-EE41-445E-B454-3ED66C839C45}" type="presParOf" srcId="{B0F9D4E4-1C13-4639-ADC1-BE3A556FB140}" destId="{CADFC75F-51A6-40A9-952F-42555047A21D}" srcOrd="3" destOrd="0" presId="urn:microsoft.com/office/officeart/2005/8/layout/chevron2"/>
    <dgm:cxn modelId="{C42B56A6-5653-4FE3-8641-DB143D4589EA}" type="presParOf" srcId="{B0F9D4E4-1C13-4639-ADC1-BE3A556FB140}" destId="{53710ADA-05CF-4CF3-A759-00EFB5D49460}" srcOrd="4" destOrd="0" presId="urn:microsoft.com/office/officeart/2005/8/layout/chevron2"/>
    <dgm:cxn modelId="{2B632178-DCDE-4871-B4FC-D5EEF8FEE5F6}" type="presParOf" srcId="{53710ADA-05CF-4CF3-A759-00EFB5D49460}" destId="{0EB62167-D0C8-4CFB-B44D-EECB3E96FFA0}" srcOrd="0" destOrd="0" presId="urn:microsoft.com/office/officeart/2005/8/layout/chevron2"/>
    <dgm:cxn modelId="{6DBFAC9B-BC08-4824-B1E1-5FCD833227E3}" type="presParOf" srcId="{53710ADA-05CF-4CF3-A759-00EFB5D49460}" destId="{D3BA68EF-E433-4B7B-A91A-C380F6BBD70E}" srcOrd="1" destOrd="0" presId="urn:microsoft.com/office/officeart/2005/8/layout/chevron2"/>
    <dgm:cxn modelId="{F2EED092-41BF-44DA-B641-1C50D3C0FDB8}" type="presParOf" srcId="{B0F9D4E4-1C13-4639-ADC1-BE3A556FB140}" destId="{760BC779-0E20-4FEB-8CFE-09D1424AC916}" srcOrd="5" destOrd="0" presId="urn:microsoft.com/office/officeart/2005/8/layout/chevron2"/>
    <dgm:cxn modelId="{F2F7BD07-1B52-4ED1-A627-1F3CFEEE7A2E}" type="presParOf" srcId="{B0F9D4E4-1C13-4639-ADC1-BE3A556FB140}" destId="{0C2E0904-502C-494B-8125-76AA436BD15A}" srcOrd="6" destOrd="0" presId="urn:microsoft.com/office/officeart/2005/8/layout/chevron2"/>
    <dgm:cxn modelId="{99863118-A93A-4CE5-B54A-292C68EB880A}" type="presParOf" srcId="{0C2E0904-502C-494B-8125-76AA436BD15A}" destId="{C295F131-C83E-45E8-8CF0-CBE051E9B18B}" srcOrd="0" destOrd="0" presId="urn:microsoft.com/office/officeart/2005/8/layout/chevron2"/>
    <dgm:cxn modelId="{70D54831-1AAE-4BA1-90D6-25BB02FD115B}" type="presParOf" srcId="{0C2E0904-502C-494B-8125-76AA436BD15A}" destId="{430734FC-AC1F-4007-BF49-F1BE428C4A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hr-HR" sz="1600" dirty="0">
              <a:solidFill>
                <a:srgbClr val="C00000"/>
              </a:solidFill>
            </a:rPr>
            <a:t>Jedna</a:t>
          </a:r>
          <a:r>
            <a:rPr lang="hr-HR" sz="1600" dirty="0">
              <a:solidFill>
                <a:schemeClr val="tx1"/>
              </a:solidFill>
            </a:rPr>
            <a:t> tematska radionica</a:t>
          </a: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dirty="0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dirty="0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BBA8BBF4-31B8-4346-AD7D-DD20F33D54FD}">
      <dgm:prSet custT="1"/>
      <dgm:spPr/>
      <dgm:t>
        <a:bodyPr/>
        <a:lstStyle/>
        <a:p>
          <a:r>
            <a:rPr lang="hr-HR" sz="1600" b="1" dirty="0"/>
            <a:t>Beč 2023. </a:t>
          </a:r>
          <a:r>
            <a:rPr lang="hr-HR" sz="1600" b="1" dirty="0">
              <a:solidFill>
                <a:srgbClr val="C00000"/>
              </a:solidFill>
            </a:rPr>
            <a:t>(prvi sastanak uživo nakon onog održanog u Beču 2018.)</a:t>
          </a:r>
          <a:r>
            <a:rPr lang="hr-HR" sz="1600" dirty="0"/>
            <a:t> – Konsolidacija gotovinskih sredstava vlade i tehnike za izradu pouzdanih i pravovremenih projekcija novčanih tokova</a:t>
          </a:r>
        </a:p>
      </dgm:t>
    </dgm:pt>
    <dgm:pt modelId="{8481FB43-3CFB-4EF1-8F74-E57872D10A4B}" type="parTrans" cxnId="{8122E986-081A-4C83-A109-7422633B93C6}">
      <dgm:prSet/>
      <dgm:spPr/>
      <dgm:t>
        <a:bodyPr/>
        <a:lstStyle/>
        <a:p>
          <a:endParaRPr lang="en-US"/>
        </a:p>
      </dgm:t>
    </dgm:pt>
    <dgm:pt modelId="{7D5277E9-50B9-4ACB-BF64-7001EDF9A5B2}" type="sibTrans" cxnId="{8122E986-081A-4C83-A109-7422633B93C6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0" presStyleCnt="1" custScaleX="65275" custScaleY="49860" custLinFactNeighborX="-13" custLinFactNeighborY="-23390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0" presStyleCnt="1" custScaleX="130271" custScaleY="58821" custLinFactNeighborY="-29302">
        <dgm:presLayoutVars>
          <dgm:bulletEnabled val="1"/>
        </dgm:presLayoutVars>
      </dgm:prSet>
      <dgm:spPr/>
    </dgm:pt>
  </dgm:ptLst>
  <dgm:cxnLst>
    <dgm:cxn modelId="{CF6F3721-3EAC-41D4-AD14-4617443641B5}" type="presOf" srcId="{CCB8495D-04BD-44D9-BC5C-C4C15463EE1E}" destId="{39E8FF0F-EA50-4B9D-AE55-13F14B96B741}" srcOrd="0" destOrd="0" presId="urn:microsoft.com/office/officeart/2005/8/layout/vList5"/>
    <dgm:cxn modelId="{C6FE5F44-D18D-46FD-AFB2-1682EA30DEB8}" type="presOf" srcId="{5B956844-44B2-43E1-96B2-6A09842E2AC0}" destId="{32897CB2-C440-48C5-B1CB-556F4AF0CCBC}" srcOrd="0" destOrd="0" presId="urn:microsoft.com/office/officeart/2005/8/layout/vList5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8122E986-081A-4C83-A109-7422633B93C6}" srcId="{39395AC3-44F2-43CA-94C4-C53867CC5DDA}" destId="{BBA8BBF4-31B8-4346-AD7D-DD20F33D54FD}" srcOrd="1" destOrd="0" parTransId="{8481FB43-3CFB-4EF1-8F74-E57872D10A4B}" sibTransId="{7D5277E9-50B9-4ACB-BF64-7001EDF9A5B2}"/>
    <dgm:cxn modelId="{0D68B189-3DCC-41BA-AA6C-2C8E3AE0A62F}" type="presOf" srcId="{39395AC3-44F2-43CA-94C4-C53867CC5DDA}" destId="{F5260018-36B2-4B62-B3D4-6808BD49C051}" srcOrd="0" destOrd="0" presId="urn:microsoft.com/office/officeart/2005/8/layout/vList5"/>
    <dgm:cxn modelId="{4F455B8D-3751-408A-936A-00AF8C3366E2}" type="presOf" srcId="{A2D29BD8-8F11-4A9D-A6D0-2C388278A04F}" destId="{39E8FF0F-EA50-4B9D-AE55-13F14B96B741}" srcOrd="0" destOrd="2" presId="urn:microsoft.com/office/officeart/2005/8/layout/vList5"/>
    <dgm:cxn modelId="{8397E79A-502E-4271-94FF-D9A8AABFDAF1}" srcId="{39395AC3-44F2-43CA-94C4-C53867CC5DDA}" destId="{A2D29BD8-8F11-4A9D-A6D0-2C388278A04F}" srcOrd="2" destOrd="0" parTransId="{03AD2F25-B7A5-43D5-ADB5-20F33B34ADD2}" sibTransId="{A1497D9B-9C70-450F-8000-C7B4CE1DBF81}"/>
    <dgm:cxn modelId="{90FCD1C3-C67D-4ED5-96A3-06501A38C3E2}" srcId="{5B956844-44B2-43E1-96B2-6A09842E2AC0}" destId="{39395AC3-44F2-43CA-94C4-C53867CC5DDA}" srcOrd="0" destOrd="0" parTransId="{AAE19C80-A85F-4F8C-B76F-233B34405870}" sibTransId="{4B9715A4-187C-4144-A591-23D53F93CB69}"/>
    <dgm:cxn modelId="{AA3689D0-FADD-4727-AD75-96053E6635D7}" type="presOf" srcId="{BBA8BBF4-31B8-4346-AD7D-DD20F33D54FD}" destId="{39E8FF0F-EA50-4B9D-AE55-13F14B96B741}" srcOrd="0" destOrd="1" presId="urn:microsoft.com/office/officeart/2005/8/layout/vList5"/>
    <dgm:cxn modelId="{C3C7A660-0902-436E-8EE0-AE5826356FC7}" type="presParOf" srcId="{32897CB2-C440-48C5-B1CB-556F4AF0CCBC}" destId="{D951A707-2B84-4836-B7E7-499B54B47FBD}" srcOrd="0" destOrd="0" presId="urn:microsoft.com/office/officeart/2005/8/layout/vList5"/>
    <dgm:cxn modelId="{85F015C1-5FEA-4907-8EB3-0B685D393A9F}" type="presParOf" srcId="{D951A707-2B84-4836-B7E7-499B54B47FBD}" destId="{F5260018-36B2-4B62-B3D4-6808BD49C051}" srcOrd="0" destOrd="0" presId="urn:microsoft.com/office/officeart/2005/8/layout/vList5"/>
    <dgm:cxn modelId="{E260FFBB-2507-4803-952F-B6459F6B3384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hr-HR" sz="1600" dirty="0">
              <a:solidFill>
                <a:srgbClr val="C00000"/>
              </a:solidFill>
            </a:rPr>
            <a:t>Četiri</a:t>
          </a:r>
          <a:r>
            <a:rPr lang="hr-HR" sz="1600" dirty="0">
              <a:solidFill>
                <a:schemeClr val="tx1"/>
              </a:solidFill>
            </a:rPr>
            <a:t> </a:t>
          </a:r>
        </a:p>
        <a:p>
          <a:pPr>
            <a:spcAft>
              <a:spcPct val="35000"/>
            </a:spcAft>
          </a:pPr>
          <a:r>
            <a:rPr lang="hr-HR" sz="1600" dirty="0">
              <a:solidFill>
                <a:schemeClr val="tx1"/>
              </a:solidFill>
            </a:rPr>
            <a:t>tematske videokonferencije</a:t>
          </a: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 u="none" dirty="0"/>
            <a:t>21. rujna/septembra 2023. </a:t>
          </a:r>
          <a:r>
            <a:rPr lang="hr-HR" sz="1400" u="none" dirty="0"/>
            <a:t>– Alat za izradu projekcija i analizu novčanih tokova (MMF)</a:t>
          </a:r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hr-HR" sz="1600" dirty="0">
              <a:solidFill>
                <a:schemeClr val="tx1"/>
              </a:solidFill>
            </a:rPr>
            <a:t>Diskusije tijekom </a:t>
          </a:r>
          <a:r>
            <a:rPr lang="hr-HR" sz="1600" dirty="0">
              <a:solidFill>
                <a:srgbClr val="C00000"/>
              </a:solidFill>
            </a:rPr>
            <a:t>plenarne sjednice</a:t>
          </a: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1600" kern="12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45B31ED3-96A1-4E69-A7B7-9BA53245E3C9}">
      <dgm:prSet custT="1"/>
      <dgm:spPr/>
      <dgm:t>
        <a:bodyPr/>
        <a:lstStyle/>
        <a:p>
          <a:r>
            <a:rPr lang="hr-HR" sz="1600" b="1" dirty="0"/>
            <a:t>Virtualna plenarna sjednica za 2021.</a:t>
          </a:r>
          <a:r>
            <a:rPr lang="hr-HR" sz="1600" dirty="0"/>
            <a:t> (2. lipnja/juna) – Kako je pandemija utjecala na upravljanje gotovinskim sredstvima i izradu projekcija te što su upravitelji gotovinskim sredstvima mogli učiniti kako bi se u izvanrednim okolnostima iskoristili svi dostupni izvori likvidnosti</a:t>
          </a:r>
        </a:p>
      </dgm:t>
    </dgm:pt>
    <dgm:pt modelId="{8EE5AC36-8AE4-426C-AA50-492E0019C6D5}" type="parTrans" cxnId="{3077EAC4-1D78-40DA-A865-C712BA23F589}">
      <dgm:prSet/>
      <dgm:spPr/>
      <dgm:t>
        <a:bodyPr/>
        <a:lstStyle/>
        <a:p>
          <a:endParaRPr lang="en-US"/>
        </a:p>
      </dgm:t>
    </dgm:pt>
    <dgm:pt modelId="{D9DAF44B-4F0E-4BF5-A5B9-62247BF88DDC}" type="sibTrans" cxnId="{3077EAC4-1D78-40DA-A865-C712BA23F589}">
      <dgm:prSet/>
      <dgm:spPr/>
      <dgm:t>
        <a:bodyPr/>
        <a:lstStyle/>
        <a:p>
          <a:endParaRPr lang="en-US"/>
        </a:p>
      </dgm:t>
    </dgm:pt>
    <dgm:pt modelId="{6F48501A-0C6F-4672-A851-659F4B1088E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 dirty="0"/>
            <a:t>28. rujna/septembra 2022.</a:t>
          </a:r>
          <a:r>
            <a:rPr lang="hr-HR" sz="1400" dirty="0"/>
            <a:t> – pozvani stručnjaci komentirali su rezultate </a:t>
          </a:r>
          <a:r>
            <a:rPr lang="hr-HR" sz="1400" i="1" dirty="0"/>
            <a:t>ankete o jedinstvenom računu riznice, upravljanju gotovinskim sredstvima i projekcijama gotovinskih sredstava koju je TCOP proveo 2021.</a:t>
          </a:r>
        </a:p>
      </dgm:t>
    </dgm:pt>
    <dgm:pt modelId="{58441FA8-2312-457B-B647-0F9C2EB4624A}" type="parTrans" cxnId="{AA239FE7-75E5-4C68-B236-4FC3E5AE1CF4}">
      <dgm:prSet/>
      <dgm:spPr/>
      <dgm:t>
        <a:bodyPr/>
        <a:lstStyle/>
        <a:p>
          <a:endParaRPr lang="en-US"/>
        </a:p>
      </dgm:t>
    </dgm:pt>
    <dgm:pt modelId="{D373C366-4CC3-482E-B759-F4A6C7A68D7D}" type="sibTrans" cxnId="{AA239FE7-75E5-4C68-B236-4FC3E5AE1CF4}">
      <dgm:prSet/>
      <dgm:spPr/>
      <dgm:t>
        <a:bodyPr/>
        <a:lstStyle/>
        <a:p>
          <a:endParaRPr lang="en-US"/>
        </a:p>
      </dgm:t>
    </dgm:pt>
    <dgm:pt modelId="{20606E2D-B6F1-47C1-891F-DC20DC2BB18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/>
            <a:t>20. listopada/oktobra 2021.</a:t>
          </a:r>
          <a:r>
            <a:rPr lang="hr-HR" sz="1400"/>
            <a:t> – Gruzija: Uspostava JRR-a i upravljanje saldom JRR-a. Diskusija o nacrtu izvještaja o anketi</a:t>
          </a:r>
        </a:p>
      </dgm:t>
    </dgm:pt>
    <dgm:pt modelId="{4A1A753C-5B56-42FD-864A-B94B9C6D0EDB}" type="parTrans" cxnId="{D2D55174-4E9B-4AF8-9399-BEBDD08977FF}">
      <dgm:prSet/>
      <dgm:spPr/>
      <dgm:t>
        <a:bodyPr/>
        <a:lstStyle/>
        <a:p>
          <a:endParaRPr lang="en-US"/>
        </a:p>
      </dgm:t>
    </dgm:pt>
    <dgm:pt modelId="{E9363C30-34E7-4A75-B691-C6A62E7F8D42}" type="sibTrans" cxnId="{D2D55174-4E9B-4AF8-9399-BEBDD08977FF}">
      <dgm:prSet/>
      <dgm:spPr/>
      <dgm:t>
        <a:bodyPr/>
        <a:lstStyle/>
        <a:p>
          <a:endParaRPr lang="en-US"/>
        </a:p>
      </dgm:t>
    </dgm:pt>
    <dgm:pt modelId="{55A1C32D-DB80-4BAC-921B-2851C90CE64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/>
            <a:t>11. veljače/februara 2021.</a:t>
          </a:r>
          <a:r>
            <a:rPr lang="hr-HR" sz="1400"/>
            <a:t> – Predstavljanje dokumenta Svjetske banke „Upravljanje gotovinskim sredstvima – Na koji način zemlje provode dobre prakse?”</a:t>
          </a:r>
          <a:r>
            <a:rPr lang="hr-HR" sz="1400" i="1"/>
            <a:t>  </a:t>
          </a:r>
          <a:r>
            <a:rPr lang="hr-HR" sz="1400" i="0"/>
            <a:t>Pokrenuta provedba ankete o JRR-u i upravljanju gotovinskim sredstvima</a:t>
          </a:r>
        </a:p>
      </dgm:t>
    </dgm:pt>
    <dgm:pt modelId="{2C34F88F-1A15-41D7-A56E-D8FA120DA483}" type="parTrans" cxnId="{CB38917B-BFF7-42F7-B52E-E70F37543D4E}">
      <dgm:prSet/>
      <dgm:spPr/>
      <dgm:t>
        <a:bodyPr/>
        <a:lstStyle/>
        <a:p>
          <a:endParaRPr lang="en-US"/>
        </a:p>
      </dgm:t>
    </dgm:pt>
    <dgm:pt modelId="{6132DF29-8679-4EDA-B73D-ACDAA9D83527}" type="sibTrans" cxnId="{CB38917B-BFF7-42F7-B52E-E70F37543D4E}">
      <dgm:prSet/>
      <dgm:spPr/>
      <dgm:t>
        <a:bodyPr/>
        <a:lstStyle/>
        <a:p>
          <a:endParaRPr lang="en-US"/>
        </a:p>
      </dgm:t>
    </dgm:pt>
    <dgm:pt modelId="{2D1DEAAA-B808-41F5-A4D4-CD77AB3CFF20}">
      <dgm:prSet phldrT="[Text]" custT="1"/>
      <dgm:spPr/>
      <dgm:t>
        <a:bodyPr/>
        <a:lstStyle/>
        <a:p>
          <a:endParaRPr lang="en-US" sz="1600" kern="1200" dirty="0"/>
        </a:p>
      </dgm:t>
    </dgm:pt>
    <dgm:pt modelId="{11785400-149D-4534-AACC-A0A881625F56}" type="parTrans" cxnId="{D371F613-23F7-47BC-A2FD-0676EDFAB894}">
      <dgm:prSet/>
      <dgm:spPr/>
      <dgm:t>
        <a:bodyPr/>
        <a:lstStyle/>
        <a:p>
          <a:endParaRPr lang="ru-RU"/>
        </a:p>
      </dgm:t>
    </dgm:pt>
    <dgm:pt modelId="{FF12F4B3-0A0E-41F9-9F35-08E2B07DE62D}" type="sibTrans" cxnId="{D371F613-23F7-47BC-A2FD-0676EDFAB894}">
      <dgm:prSet/>
      <dgm:spPr/>
      <dgm:t>
        <a:bodyPr/>
        <a:lstStyle/>
        <a:p>
          <a:endParaRPr lang="ru-RU"/>
        </a:p>
      </dgm:t>
    </dgm:pt>
    <dgm:pt modelId="{EF02A04C-13E0-4E51-952C-D97B79FFD7B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400" dirty="0"/>
        </a:p>
      </dgm:t>
    </dgm:pt>
    <dgm:pt modelId="{FB266DD4-6444-404F-B869-4587A857476C}" type="parTrans" cxnId="{EE388870-6474-48B9-8C83-1C33E444B8D7}">
      <dgm:prSet/>
      <dgm:spPr/>
      <dgm:t>
        <a:bodyPr/>
        <a:lstStyle/>
        <a:p>
          <a:endParaRPr lang="en-US"/>
        </a:p>
      </dgm:t>
    </dgm:pt>
    <dgm:pt modelId="{DD1310BD-2C74-4197-BFBE-6A634ED52943}" type="sibTrans" cxnId="{EE388870-6474-48B9-8C83-1C33E444B8D7}">
      <dgm:prSet/>
      <dgm:spPr/>
      <dgm:t>
        <a:bodyPr/>
        <a:lstStyle/>
        <a:p>
          <a:endParaRPr lang="en-US"/>
        </a:p>
      </dgm:t>
    </dgm:pt>
    <dgm:pt modelId="{E05E9FA4-E24A-4B07-81F2-F5BF721ED6C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400" b="0" dirty="0"/>
        </a:p>
      </dgm:t>
    </dgm:pt>
    <dgm:pt modelId="{F5ECA75B-47A5-4C99-B72B-56BA613A4FB8}" type="parTrans" cxnId="{668F4593-421C-4E11-ABCF-38E3C9F57A34}">
      <dgm:prSet/>
      <dgm:spPr/>
      <dgm:t>
        <a:bodyPr/>
        <a:lstStyle/>
        <a:p>
          <a:endParaRPr lang="en-US"/>
        </a:p>
      </dgm:t>
    </dgm:pt>
    <dgm:pt modelId="{3895CCE1-82C9-4447-B84F-70236B252199}" type="sibTrans" cxnId="{668F4593-421C-4E11-ABCF-38E3C9F57A34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X="68107" custScaleY="919339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X="131480" custScaleY="1148839" custLinFactNeighborX="54" custLinFactNeighborY="11342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X="61074" custScaleY="445505" custLinFactNeighborY="6182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X="121218" custScaleY="500579">
        <dgm:presLayoutVars>
          <dgm:bulletEnabled val="1"/>
        </dgm:presLayoutVars>
      </dgm:prSet>
      <dgm:spPr/>
    </dgm:pt>
  </dgm:ptLst>
  <dgm:cxnLst>
    <dgm:cxn modelId="{D371F613-23F7-47BC-A2FD-0676EDFAB894}" srcId="{39395AC3-44F2-43CA-94C4-C53867CC5DDA}" destId="{2D1DEAAA-B808-41F5-A4D4-CD77AB3CFF20}" srcOrd="0" destOrd="0" parTransId="{11785400-149D-4534-AACC-A0A881625F56}" sibTransId="{FF12F4B3-0A0E-41F9-9F35-08E2B07DE62D}"/>
    <dgm:cxn modelId="{39BC1262-D0E3-47E9-BA3F-1E8947FB91AF}" type="presOf" srcId="{2D1DEAAA-B808-41F5-A4D4-CD77AB3CFF20}" destId="{39E8FF0F-EA50-4B9D-AE55-13F14B96B741}" srcOrd="0" destOrd="0" presId="urn:microsoft.com/office/officeart/2005/8/layout/vList5"/>
    <dgm:cxn modelId="{D06F0A68-8D64-449D-BFE4-B61A9804E23C}" srcId="{E7A4A1C3-3566-4A57-821B-D183F89A9857}" destId="{FDCE1500-8D86-438C-A805-E7746FA404D2}" srcOrd="1" destOrd="0" parTransId="{EC5A7647-1189-490B-8AC9-35AE4A0674A9}" sibTransId="{D4E86976-059A-45FD-8EF9-5365CC939522}"/>
    <dgm:cxn modelId="{EE388870-6474-48B9-8C83-1C33E444B8D7}" srcId="{E7A4A1C3-3566-4A57-821B-D183F89A9857}" destId="{EF02A04C-13E0-4E51-952C-D97B79FFD7BA}" srcOrd="5" destOrd="0" parTransId="{FB266DD4-6444-404F-B869-4587A857476C}" sibTransId="{DD1310BD-2C74-4197-BFBE-6A634ED52943}"/>
    <dgm:cxn modelId="{10BC6373-C7D9-45A3-9D8C-DB91330FB413}" type="presOf" srcId="{6F48501A-0C6F-4672-A851-659F4B1088E2}" destId="{A8983449-E04B-496F-BA7D-ED80AAAEE3A0}" srcOrd="0" destOrd="2" presId="urn:microsoft.com/office/officeart/2005/8/layout/vList5"/>
    <dgm:cxn modelId="{D2D55174-4E9B-4AF8-9399-BEBDD08977FF}" srcId="{E7A4A1C3-3566-4A57-821B-D183F89A9857}" destId="{20606E2D-B6F1-47C1-891F-DC20DC2BB185}" srcOrd="3" destOrd="0" parTransId="{4A1A753C-5B56-42FD-864A-B94B9C6D0EDB}" sibTransId="{E9363C30-34E7-4A75-B691-C6A62E7F8D42}"/>
    <dgm:cxn modelId="{08B94E56-BBB7-4745-92BD-CE7BEEAB67AF}" type="presOf" srcId="{E05E9FA4-E24A-4B07-81F2-F5BF721ED6C2}" destId="{A8983449-E04B-496F-BA7D-ED80AAAEE3A0}" srcOrd="0" destOrd="0" presId="urn:microsoft.com/office/officeart/2005/8/layout/vList5"/>
    <dgm:cxn modelId="{CB38917B-BFF7-42F7-B52E-E70F37543D4E}" srcId="{E7A4A1C3-3566-4A57-821B-D183F89A9857}" destId="{55A1C32D-DB80-4BAC-921B-2851C90CE648}" srcOrd="4" destOrd="0" parTransId="{2C34F88F-1A15-41D7-A56E-D8FA120DA483}" sibTransId="{6132DF29-8679-4EDA-B73D-ACDAA9D83527}"/>
    <dgm:cxn modelId="{ACD69D7F-1533-45B1-93C7-483250BABB32}" type="presOf" srcId="{FDCE1500-8D86-438C-A805-E7746FA404D2}" destId="{A8983449-E04B-496F-BA7D-ED80AAAEE3A0}" srcOrd="0" destOrd="1" presId="urn:microsoft.com/office/officeart/2005/8/layout/vList5"/>
    <dgm:cxn modelId="{08A6A880-1037-4EC1-A02E-F56E63BD2DC1}" type="presOf" srcId="{55A1C32D-DB80-4BAC-921B-2851C90CE648}" destId="{A8983449-E04B-496F-BA7D-ED80AAAEE3A0}" srcOrd="0" destOrd="4" presId="urn:microsoft.com/office/officeart/2005/8/layout/vList5"/>
    <dgm:cxn modelId="{31CF4991-A583-4044-9FED-C161BAF96C68}" type="presOf" srcId="{5B956844-44B2-43E1-96B2-6A09842E2AC0}" destId="{32897CB2-C440-48C5-B1CB-556F4AF0CCBC}" srcOrd="0" destOrd="0" presId="urn:microsoft.com/office/officeart/2005/8/layout/vList5"/>
    <dgm:cxn modelId="{668F4593-421C-4E11-ABCF-38E3C9F57A34}" srcId="{E7A4A1C3-3566-4A57-821B-D183F89A9857}" destId="{E05E9FA4-E24A-4B07-81F2-F5BF721ED6C2}" srcOrd="0" destOrd="0" parTransId="{F5ECA75B-47A5-4C99-B72B-56BA613A4FB8}" sibTransId="{3895CCE1-82C9-4447-B84F-70236B252199}"/>
    <dgm:cxn modelId="{8397E79A-502E-4271-94FF-D9A8AABFDAF1}" srcId="{39395AC3-44F2-43CA-94C4-C53867CC5DDA}" destId="{A2D29BD8-8F11-4A9D-A6D0-2C388278A04F}" srcOrd="2" destOrd="0" parTransId="{03AD2F25-B7A5-43D5-ADB5-20F33B34ADD2}" sibTransId="{A1497D9B-9C70-450F-8000-C7B4CE1DBF81}"/>
    <dgm:cxn modelId="{832F409E-AD42-49A6-A9AA-74147C644AE6}" type="presOf" srcId="{39395AC3-44F2-43CA-94C4-C53867CC5DDA}" destId="{F5260018-36B2-4B62-B3D4-6808BD49C051}" srcOrd="0" destOrd="0" presId="urn:microsoft.com/office/officeart/2005/8/layout/vList5"/>
    <dgm:cxn modelId="{7600F0B0-3B10-412F-958F-7D23475249A2}" type="presOf" srcId="{E7A4A1C3-3566-4A57-821B-D183F89A9857}" destId="{C314A7ED-A91B-4096-B6ED-5D171C4158DD}" srcOrd="0" destOrd="0" presId="urn:microsoft.com/office/officeart/2005/8/layout/vList5"/>
    <dgm:cxn modelId="{A06E31B9-5E8B-48A7-9A03-05CFB2DE3938}" type="presOf" srcId="{45B31ED3-96A1-4E69-A7B7-9BA53245E3C9}" destId="{39E8FF0F-EA50-4B9D-AE55-13F14B96B741}" srcOrd="0" destOrd="1" presId="urn:microsoft.com/office/officeart/2005/8/layout/vList5"/>
    <dgm:cxn modelId="{A1C629C0-7BD5-4DB5-BB01-1A9F238A8DDF}" type="presOf" srcId="{20606E2D-B6F1-47C1-891F-DC20DC2BB185}" destId="{A8983449-E04B-496F-BA7D-ED80AAAEE3A0}" srcOrd="0" destOrd="3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3077EAC4-1D78-40DA-A865-C712BA23F589}" srcId="{39395AC3-44F2-43CA-94C4-C53867CC5DDA}" destId="{45B31ED3-96A1-4E69-A7B7-9BA53245E3C9}" srcOrd="1" destOrd="0" parTransId="{8EE5AC36-8AE4-426C-AA50-492E0019C6D5}" sibTransId="{D9DAF44B-4F0E-4BF5-A5B9-62247BF88DDC}"/>
    <dgm:cxn modelId="{AA239FE7-75E5-4C68-B236-4FC3E5AE1CF4}" srcId="{E7A4A1C3-3566-4A57-821B-D183F89A9857}" destId="{6F48501A-0C6F-4672-A851-659F4B1088E2}" srcOrd="2" destOrd="0" parTransId="{58441FA8-2312-457B-B647-0F9C2EB4624A}" sibTransId="{D373C366-4CC3-482E-B759-F4A6C7A68D7D}"/>
    <dgm:cxn modelId="{DBAB82EB-8AFD-4614-BDD9-D5757FDBC6DA}" type="presOf" srcId="{EF02A04C-13E0-4E51-952C-D97B79FFD7BA}" destId="{A8983449-E04B-496F-BA7D-ED80AAAEE3A0}" srcOrd="0" destOrd="5" presId="urn:microsoft.com/office/officeart/2005/8/layout/vList5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666D07F6-131E-4791-852E-356B4980A8BC}" type="presOf" srcId="{A2D29BD8-8F11-4A9D-A6D0-2C388278A04F}" destId="{39E8FF0F-EA50-4B9D-AE55-13F14B96B741}" srcOrd="0" destOrd="2" presId="urn:microsoft.com/office/officeart/2005/8/layout/vList5"/>
    <dgm:cxn modelId="{0C590281-51CA-44D1-9BBA-0A57E68F366D}" type="presParOf" srcId="{32897CB2-C440-48C5-B1CB-556F4AF0CCBC}" destId="{C1CE3735-1557-45CB-B596-A3DE630DCF3C}" srcOrd="0" destOrd="0" presId="urn:microsoft.com/office/officeart/2005/8/layout/vList5"/>
    <dgm:cxn modelId="{62EF7162-9E90-4EFE-9A35-BF9C704DFA36}" type="presParOf" srcId="{C1CE3735-1557-45CB-B596-A3DE630DCF3C}" destId="{C314A7ED-A91B-4096-B6ED-5D171C4158DD}" srcOrd="0" destOrd="0" presId="urn:microsoft.com/office/officeart/2005/8/layout/vList5"/>
    <dgm:cxn modelId="{F00D147F-C569-4E67-AA01-DDD4F191C67C}" type="presParOf" srcId="{C1CE3735-1557-45CB-B596-A3DE630DCF3C}" destId="{A8983449-E04B-496F-BA7D-ED80AAAEE3A0}" srcOrd="1" destOrd="0" presId="urn:microsoft.com/office/officeart/2005/8/layout/vList5"/>
    <dgm:cxn modelId="{7374C9B5-EEB7-49B1-B8CD-C681E8C4708A}" type="presParOf" srcId="{32897CB2-C440-48C5-B1CB-556F4AF0CCBC}" destId="{CA0773E2-E065-4D7D-A3AA-16903DF04719}" srcOrd="1" destOrd="0" presId="urn:microsoft.com/office/officeart/2005/8/layout/vList5"/>
    <dgm:cxn modelId="{DE3AF7E5-B4B2-4CEC-8A73-0100EF5C3366}" type="presParOf" srcId="{32897CB2-C440-48C5-B1CB-556F4AF0CCBC}" destId="{D951A707-2B84-4836-B7E7-499B54B47FBD}" srcOrd="2" destOrd="0" presId="urn:microsoft.com/office/officeart/2005/8/layout/vList5"/>
    <dgm:cxn modelId="{38882C87-4932-4557-A321-7284361FAB2C}" type="presParOf" srcId="{D951A707-2B84-4836-B7E7-499B54B47FBD}" destId="{F5260018-36B2-4B62-B3D4-6808BD49C051}" srcOrd="0" destOrd="0" presId="urn:microsoft.com/office/officeart/2005/8/layout/vList5"/>
    <dgm:cxn modelId="{E9281B72-E497-43BD-850E-818113595E41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hr-HR" sz="1800" dirty="0">
              <a:solidFill>
                <a:srgbClr val="C00000"/>
              </a:solidFill>
            </a:rPr>
            <a:t>Četiri</a:t>
          </a:r>
          <a:r>
            <a:rPr lang="hr-HR" sz="1800" dirty="0">
              <a:solidFill>
                <a:schemeClr val="tx1"/>
              </a:solidFill>
            </a:rPr>
            <a:t> tematske radionice</a:t>
          </a: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dirty="0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dirty="0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BBA8BBF4-31B8-4346-AD7D-DD20F33D54FD}">
      <dgm:prSet custT="1"/>
      <dgm:spPr/>
      <dgm:t>
        <a:bodyPr/>
        <a:lstStyle/>
        <a:p>
          <a:r>
            <a:rPr lang="hr-HR" sz="1600" b="1"/>
            <a:t>Beč 2018. </a:t>
          </a:r>
          <a:r>
            <a:rPr lang="hr-HR" sz="1600"/>
            <a:t>– Izrada projekcija novčanog toka</a:t>
          </a:r>
        </a:p>
      </dgm:t>
    </dgm:pt>
    <dgm:pt modelId="{8481FB43-3CFB-4EF1-8F74-E57872D10A4B}" type="parTrans" cxnId="{8122E986-081A-4C83-A109-7422633B93C6}">
      <dgm:prSet/>
      <dgm:spPr/>
      <dgm:t>
        <a:bodyPr/>
        <a:lstStyle/>
        <a:p>
          <a:endParaRPr lang="en-US"/>
        </a:p>
      </dgm:t>
    </dgm:pt>
    <dgm:pt modelId="{7D5277E9-50B9-4ACB-BF64-7001EDF9A5B2}" type="sibTrans" cxnId="{8122E986-081A-4C83-A109-7422633B93C6}">
      <dgm:prSet/>
      <dgm:spPr/>
      <dgm:t>
        <a:bodyPr/>
        <a:lstStyle/>
        <a:p>
          <a:endParaRPr lang="en-US"/>
        </a:p>
      </dgm:t>
    </dgm:pt>
    <dgm:pt modelId="{0781F2FB-FFA6-4F63-B2B6-38D4F9F1998B}">
      <dgm:prSet custT="1"/>
      <dgm:spPr/>
      <dgm:t>
        <a:bodyPr/>
        <a:lstStyle/>
        <a:p>
          <a:r>
            <a:rPr lang="hr-HR" sz="1600" b="1" dirty="0"/>
            <a:t>Kišinjev 2017. </a:t>
          </a:r>
          <a:r>
            <a:rPr lang="hr-HR" sz="1600" dirty="0"/>
            <a:t>– Upravljanje dugom i gotovinskim sredstvima: interakcija i suradnja</a:t>
          </a:r>
        </a:p>
      </dgm:t>
    </dgm:pt>
    <dgm:pt modelId="{D339C438-3B5A-4D7C-96E2-6671B30A576C}" type="parTrans" cxnId="{BFC82523-D3A6-4767-8EDB-6BD10EE9A408}">
      <dgm:prSet/>
      <dgm:spPr/>
      <dgm:t>
        <a:bodyPr/>
        <a:lstStyle/>
        <a:p>
          <a:endParaRPr lang="en-US"/>
        </a:p>
      </dgm:t>
    </dgm:pt>
    <dgm:pt modelId="{99F50852-6057-486C-9CEC-A69CB7A43630}" type="sibTrans" cxnId="{BFC82523-D3A6-4767-8EDB-6BD10EE9A408}">
      <dgm:prSet/>
      <dgm:spPr/>
      <dgm:t>
        <a:bodyPr/>
        <a:lstStyle/>
        <a:p>
          <a:endParaRPr lang="en-US"/>
        </a:p>
      </dgm:t>
    </dgm:pt>
    <dgm:pt modelId="{E32C1713-EB85-4CD2-AF83-A354406007D4}">
      <dgm:prSet custT="1"/>
      <dgm:spPr/>
      <dgm:t>
        <a:bodyPr/>
        <a:lstStyle/>
        <a:p>
          <a:r>
            <a:rPr lang="hr-HR" sz="1600" b="1"/>
            <a:t>Moskva 2017. </a:t>
          </a:r>
          <a:r>
            <a:rPr lang="hr-HR" sz="1600"/>
            <a:t>– Određivanje ciljnog iznosa gotovinskog salda JRR-a; interakcija sa središnjom bankom</a:t>
          </a:r>
        </a:p>
      </dgm:t>
    </dgm:pt>
    <dgm:pt modelId="{9DE4C170-D7D3-4D6A-9771-29A089299470}" type="parTrans" cxnId="{2DEB192D-89C7-4670-8D30-05822B26AC47}">
      <dgm:prSet/>
      <dgm:spPr/>
      <dgm:t>
        <a:bodyPr/>
        <a:lstStyle/>
        <a:p>
          <a:endParaRPr lang="en-US"/>
        </a:p>
      </dgm:t>
    </dgm:pt>
    <dgm:pt modelId="{BB538753-D8FA-4D49-A5EA-30208458B10F}" type="sibTrans" cxnId="{2DEB192D-89C7-4670-8D30-05822B26AC47}">
      <dgm:prSet/>
      <dgm:spPr/>
      <dgm:t>
        <a:bodyPr/>
        <a:lstStyle/>
        <a:p>
          <a:endParaRPr lang="en-US"/>
        </a:p>
      </dgm:t>
    </dgm:pt>
    <dgm:pt modelId="{36BA59FD-FF6A-4F8E-9918-3C3C550D51ED}">
      <dgm:prSet custT="1"/>
      <dgm:spPr/>
      <dgm:t>
        <a:bodyPr/>
        <a:lstStyle/>
        <a:p>
          <a:r>
            <a:rPr lang="hr-HR" sz="1600" b="1"/>
            <a:t>Ankara 2016.</a:t>
          </a:r>
          <a:r>
            <a:rPr lang="hr-HR" sz="1600"/>
            <a:t> – Odabrana pitanja iz područja upravljanja likvidnošću</a:t>
          </a:r>
        </a:p>
      </dgm:t>
    </dgm:pt>
    <dgm:pt modelId="{2654FD30-A1DA-40F2-BF16-012804546F10}" type="parTrans" cxnId="{14EF427D-A62E-4CCB-AB94-DFA86D80E4ED}">
      <dgm:prSet/>
      <dgm:spPr/>
      <dgm:t>
        <a:bodyPr/>
        <a:lstStyle/>
        <a:p>
          <a:endParaRPr lang="en-US"/>
        </a:p>
      </dgm:t>
    </dgm:pt>
    <dgm:pt modelId="{6CC951B6-1CDD-4195-9931-E330CB48ECF3}" type="sibTrans" cxnId="{14EF427D-A62E-4CCB-AB94-DFA86D80E4ED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0" presStyleCnt="1" custScaleX="65275" custScaleY="62521" custLinFactNeighborX="-13" custLinFactNeighborY="-15709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0" presStyleCnt="1" custScaleX="130271" custScaleY="75219" custLinFactNeighborY="-19728">
        <dgm:presLayoutVars>
          <dgm:bulletEnabled val="1"/>
        </dgm:presLayoutVars>
      </dgm:prSet>
      <dgm:spPr/>
    </dgm:pt>
  </dgm:ptLst>
  <dgm:cxnLst>
    <dgm:cxn modelId="{CF6F3721-3EAC-41D4-AD14-4617443641B5}" type="presOf" srcId="{CCB8495D-04BD-44D9-BC5C-C4C15463EE1E}" destId="{39E8FF0F-EA50-4B9D-AE55-13F14B96B741}" srcOrd="0" destOrd="0" presId="urn:microsoft.com/office/officeart/2005/8/layout/vList5"/>
    <dgm:cxn modelId="{BFC82523-D3A6-4767-8EDB-6BD10EE9A408}" srcId="{39395AC3-44F2-43CA-94C4-C53867CC5DDA}" destId="{0781F2FB-FFA6-4F63-B2B6-38D4F9F1998B}" srcOrd="2" destOrd="0" parTransId="{D339C438-3B5A-4D7C-96E2-6671B30A576C}" sibTransId="{99F50852-6057-486C-9CEC-A69CB7A43630}"/>
    <dgm:cxn modelId="{2DEB192D-89C7-4670-8D30-05822B26AC47}" srcId="{39395AC3-44F2-43CA-94C4-C53867CC5DDA}" destId="{E32C1713-EB85-4CD2-AF83-A354406007D4}" srcOrd="3" destOrd="0" parTransId="{9DE4C170-D7D3-4D6A-9771-29A089299470}" sibTransId="{BB538753-D8FA-4D49-A5EA-30208458B10F}"/>
    <dgm:cxn modelId="{42AC1537-BED9-40D7-B2C8-4CAE57CED814}" type="presOf" srcId="{36BA59FD-FF6A-4F8E-9918-3C3C550D51ED}" destId="{39E8FF0F-EA50-4B9D-AE55-13F14B96B741}" srcOrd="0" destOrd="4" presId="urn:microsoft.com/office/officeart/2005/8/layout/vList5"/>
    <dgm:cxn modelId="{C6FE5F44-D18D-46FD-AFB2-1682EA30DEB8}" type="presOf" srcId="{5B956844-44B2-43E1-96B2-6A09842E2AC0}" destId="{32897CB2-C440-48C5-B1CB-556F4AF0CCBC}" srcOrd="0" destOrd="0" presId="urn:microsoft.com/office/officeart/2005/8/layout/vList5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14EF427D-A62E-4CCB-AB94-DFA86D80E4ED}" srcId="{39395AC3-44F2-43CA-94C4-C53867CC5DDA}" destId="{36BA59FD-FF6A-4F8E-9918-3C3C550D51ED}" srcOrd="4" destOrd="0" parTransId="{2654FD30-A1DA-40F2-BF16-012804546F10}" sibTransId="{6CC951B6-1CDD-4195-9931-E330CB48ECF3}"/>
    <dgm:cxn modelId="{8122E986-081A-4C83-A109-7422633B93C6}" srcId="{39395AC3-44F2-43CA-94C4-C53867CC5DDA}" destId="{BBA8BBF4-31B8-4346-AD7D-DD20F33D54FD}" srcOrd="1" destOrd="0" parTransId="{8481FB43-3CFB-4EF1-8F74-E57872D10A4B}" sibTransId="{7D5277E9-50B9-4ACB-BF64-7001EDF9A5B2}"/>
    <dgm:cxn modelId="{0D68B189-3DCC-41BA-AA6C-2C8E3AE0A62F}" type="presOf" srcId="{39395AC3-44F2-43CA-94C4-C53867CC5DDA}" destId="{F5260018-36B2-4B62-B3D4-6808BD49C051}" srcOrd="0" destOrd="0" presId="urn:microsoft.com/office/officeart/2005/8/layout/vList5"/>
    <dgm:cxn modelId="{4F455B8D-3751-408A-936A-00AF8C3366E2}" type="presOf" srcId="{A2D29BD8-8F11-4A9D-A6D0-2C388278A04F}" destId="{39E8FF0F-EA50-4B9D-AE55-13F14B96B741}" srcOrd="0" destOrd="5" presId="urn:microsoft.com/office/officeart/2005/8/layout/vList5"/>
    <dgm:cxn modelId="{8397E79A-502E-4271-94FF-D9A8AABFDAF1}" srcId="{39395AC3-44F2-43CA-94C4-C53867CC5DDA}" destId="{A2D29BD8-8F11-4A9D-A6D0-2C388278A04F}" srcOrd="5" destOrd="0" parTransId="{03AD2F25-B7A5-43D5-ADB5-20F33B34ADD2}" sibTransId="{A1497D9B-9C70-450F-8000-C7B4CE1DBF81}"/>
    <dgm:cxn modelId="{50760DAA-3933-435E-9DAF-C55072F8DAD2}" type="presOf" srcId="{0781F2FB-FFA6-4F63-B2B6-38D4F9F1998B}" destId="{39E8FF0F-EA50-4B9D-AE55-13F14B96B741}" srcOrd="0" destOrd="2" presId="urn:microsoft.com/office/officeart/2005/8/layout/vList5"/>
    <dgm:cxn modelId="{90FCD1C3-C67D-4ED5-96A3-06501A38C3E2}" srcId="{5B956844-44B2-43E1-96B2-6A09842E2AC0}" destId="{39395AC3-44F2-43CA-94C4-C53867CC5DDA}" srcOrd="0" destOrd="0" parTransId="{AAE19C80-A85F-4F8C-B76F-233B34405870}" sibTransId="{4B9715A4-187C-4144-A591-23D53F93CB69}"/>
    <dgm:cxn modelId="{9E2C1FCB-A97B-411E-8296-AB4C70B221A5}" type="presOf" srcId="{E32C1713-EB85-4CD2-AF83-A354406007D4}" destId="{39E8FF0F-EA50-4B9D-AE55-13F14B96B741}" srcOrd="0" destOrd="3" presId="urn:microsoft.com/office/officeart/2005/8/layout/vList5"/>
    <dgm:cxn modelId="{AA3689D0-FADD-4727-AD75-96053E6635D7}" type="presOf" srcId="{BBA8BBF4-31B8-4346-AD7D-DD20F33D54FD}" destId="{39E8FF0F-EA50-4B9D-AE55-13F14B96B741}" srcOrd="0" destOrd="1" presId="urn:microsoft.com/office/officeart/2005/8/layout/vList5"/>
    <dgm:cxn modelId="{C3C7A660-0902-436E-8EE0-AE5826356FC7}" type="presParOf" srcId="{32897CB2-C440-48C5-B1CB-556F4AF0CCBC}" destId="{D951A707-2B84-4836-B7E7-499B54B47FBD}" srcOrd="0" destOrd="0" presId="urn:microsoft.com/office/officeart/2005/8/layout/vList5"/>
    <dgm:cxn modelId="{85F015C1-5FEA-4907-8EB3-0B685D393A9F}" type="presParOf" srcId="{D951A707-2B84-4836-B7E7-499B54B47FBD}" destId="{F5260018-36B2-4B62-B3D4-6808BD49C051}" srcOrd="0" destOrd="0" presId="urn:microsoft.com/office/officeart/2005/8/layout/vList5"/>
    <dgm:cxn modelId="{E260FFBB-2507-4803-952F-B6459F6B3384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hr-HR" sz="1600" dirty="0">
              <a:solidFill>
                <a:srgbClr val="C00000"/>
              </a:solidFill>
            </a:rPr>
            <a:t>Osam</a:t>
          </a:r>
          <a:r>
            <a:rPr lang="hr-HR" sz="1600" dirty="0">
              <a:solidFill>
                <a:schemeClr val="tx1"/>
              </a:solidFill>
            </a:rPr>
            <a:t> </a:t>
          </a:r>
        </a:p>
        <a:p>
          <a:pPr>
            <a:spcAft>
              <a:spcPct val="35000"/>
            </a:spcAft>
          </a:pPr>
          <a:r>
            <a:rPr lang="hr-HR" sz="1600" dirty="0">
              <a:solidFill>
                <a:schemeClr val="tx1"/>
              </a:solidFill>
            </a:rPr>
            <a:t>tematskih videokonferencija</a:t>
          </a: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 u="none" dirty="0"/>
            <a:t>19. listopada/oktobra 2016. </a:t>
          </a:r>
          <a:r>
            <a:rPr lang="hr-HR" sz="1400" b="0" u="none" dirty="0"/>
            <a:t>– Financijski instrumenti za upravljanje gotovinskim sredstvima</a:t>
          </a:r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hr-HR" sz="1800" dirty="0">
              <a:solidFill>
                <a:schemeClr val="tx1"/>
              </a:solidFill>
            </a:rPr>
            <a:t>Diskusije tijekom </a:t>
          </a:r>
          <a:r>
            <a:rPr lang="hr-HR" sz="1800" dirty="0">
              <a:solidFill>
                <a:srgbClr val="C00000"/>
              </a:solidFill>
            </a:rPr>
            <a:t>plenarnih sjednica</a:t>
          </a: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1600" kern="12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13EE0651-5B89-4202-A773-4E502476BF56}">
      <dgm:prSet custT="1"/>
      <dgm:spPr/>
      <dgm:t>
        <a:bodyPr/>
        <a:lstStyle/>
        <a:p>
          <a:endParaRPr lang="en-US" sz="1600" kern="1200" dirty="0"/>
        </a:p>
      </dgm:t>
    </dgm:pt>
    <dgm:pt modelId="{F3A33C6A-4773-4365-AEE1-5AF70B773D2C}" type="parTrans" cxnId="{5867ED9A-4E83-46B0-B645-81A98DEFCF42}">
      <dgm:prSet/>
      <dgm:spPr/>
      <dgm:t>
        <a:bodyPr/>
        <a:lstStyle/>
        <a:p>
          <a:endParaRPr lang="en-US"/>
        </a:p>
      </dgm:t>
    </dgm:pt>
    <dgm:pt modelId="{44EE37E7-539C-4A94-9FD6-1BB82C40F981}" type="sibTrans" cxnId="{5867ED9A-4E83-46B0-B645-81A98DEFCF42}">
      <dgm:prSet/>
      <dgm:spPr/>
      <dgm:t>
        <a:bodyPr/>
        <a:lstStyle/>
        <a:p>
          <a:endParaRPr lang="en-US"/>
        </a:p>
      </dgm:t>
    </dgm:pt>
    <dgm:pt modelId="{45B31ED3-96A1-4E69-A7B7-9BA53245E3C9}">
      <dgm:prSet custT="1"/>
      <dgm:spPr/>
      <dgm:t>
        <a:bodyPr/>
        <a:lstStyle/>
        <a:p>
          <a:r>
            <a:rPr lang="hr-HR" sz="1600" b="1"/>
            <a:t>Plenarna sjednica u Kišinjevu 2016.</a:t>
          </a:r>
          <a:r>
            <a:rPr lang="hr-HR" sz="1600"/>
            <a:t> – Diskusija o slučaju Moldove</a:t>
          </a:r>
        </a:p>
      </dgm:t>
    </dgm:pt>
    <dgm:pt modelId="{8EE5AC36-8AE4-426C-AA50-492E0019C6D5}" type="parTrans" cxnId="{3077EAC4-1D78-40DA-A865-C712BA23F589}">
      <dgm:prSet/>
      <dgm:spPr/>
      <dgm:t>
        <a:bodyPr/>
        <a:lstStyle/>
        <a:p>
          <a:endParaRPr lang="en-US"/>
        </a:p>
      </dgm:t>
    </dgm:pt>
    <dgm:pt modelId="{D9DAF44B-4F0E-4BF5-A5B9-62247BF88DDC}" type="sibTrans" cxnId="{3077EAC4-1D78-40DA-A865-C712BA23F589}">
      <dgm:prSet/>
      <dgm:spPr/>
      <dgm:t>
        <a:bodyPr/>
        <a:lstStyle/>
        <a:p>
          <a:endParaRPr lang="en-US"/>
        </a:p>
      </dgm:t>
    </dgm:pt>
    <dgm:pt modelId="{6F48501A-0C6F-4672-A851-659F4B1088E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/>
            <a:t>29. listopada/oktobra 2015.</a:t>
          </a:r>
          <a:r>
            <a:rPr lang="hr-HR" sz="1400"/>
            <a:t> – Proširenje obuhvata JRR-a</a:t>
          </a:r>
        </a:p>
      </dgm:t>
    </dgm:pt>
    <dgm:pt modelId="{58441FA8-2312-457B-B647-0F9C2EB4624A}" type="parTrans" cxnId="{AA239FE7-75E5-4C68-B236-4FC3E5AE1CF4}">
      <dgm:prSet/>
      <dgm:spPr/>
      <dgm:t>
        <a:bodyPr/>
        <a:lstStyle/>
        <a:p>
          <a:endParaRPr lang="en-US"/>
        </a:p>
      </dgm:t>
    </dgm:pt>
    <dgm:pt modelId="{D373C366-4CC3-482E-B759-F4A6C7A68D7D}" type="sibTrans" cxnId="{AA239FE7-75E5-4C68-B236-4FC3E5AE1CF4}">
      <dgm:prSet/>
      <dgm:spPr/>
      <dgm:t>
        <a:bodyPr/>
        <a:lstStyle/>
        <a:p>
          <a:endParaRPr lang="en-US"/>
        </a:p>
      </dgm:t>
    </dgm:pt>
    <dgm:pt modelId="{20606E2D-B6F1-47C1-891F-DC20DC2BB18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/>
            <a:t>9. travnja/aprila 2015.</a:t>
          </a:r>
          <a:r>
            <a:rPr lang="hr-HR" sz="1400"/>
            <a:t> – Upravljanje gotovinskim sredstvima u Azerbajdžanu</a:t>
          </a:r>
        </a:p>
      </dgm:t>
    </dgm:pt>
    <dgm:pt modelId="{4A1A753C-5B56-42FD-864A-B94B9C6D0EDB}" type="parTrans" cxnId="{D2D55174-4E9B-4AF8-9399-BEBDD08977FF}">
      <dgm:prSet/>
      <dgm:spPr/>
      <dgm:t>
        <a:bodyPr/>
        <a:lstStyle/>
        <a:p>
          <a:endParaRPr lang="en-US"/>
        </a:p>
      </dgm:t>
    </dgm:pt>
    <dgm:pt modelId="{E9363C30-34E7-4A75-B691-C6A62E7F8D42}" type="sibTrans" cxnId="{D2D55174-4E9B-4AF8-9399-BEBDD08977FF}">
      <dgm:prSet/>
      <dgm:spPr/>
      <dgm:t>
        <a:bodyPr/>
        <a:lstStyle/>
        <a:p>
          <a:endParaRPr lang="en-US"/>
        </a:p>
      </dgm:t>
    </dgm:pt>
    <dgm:pt modelId="{55A1C32D-DB80-4BAC-921B-2851C90CE64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/>
            <a:t>16. prosinca/decembra 2014.</a:t>
          </a:r>
          <a:r>
            <a:rPr lang="hr-HR" sz="1400"/>
            <a:t> – Upravljanje gotovinskim sredstvima u Rusiji</a:t>
          </a:r>
        </a:p>
      </dgm:t>
    </dgm:pt>
    <dgm:pt modelId="{2C34F88F-1A15-41D7-A56E-D8FA120DA483}" type="parTrans" cxnId="{CB38917B-BFF7-42F7-B52E-E70F37543D4E}">
      <dgm:prSet/>
      <dgm:spPr/>
      <dgm:t>
        <a:bodyPr/>
        <a:lstStyle/>
        <a:p>
          <a:endParaRPr lang="en-US"/>
        </a:p>
      </dgm:t>
    </dgm:pt>
    <dgm:pt modelId="{6132DF29-8679-4EDA-B73D-ACDAA9D83527}" type="sibTrans" cxnId="{CB38917B-BFF7-42F7-B52E-E70F37543D4E}">
      <dgm:prSet/>
      <dgm:spPr/>
      <dgm:t>
        <a:bodyPr/>
        <a:lstStyle/>
        <a:p>
          <a:endParaRPr lang="en-US"/>
        </a:p>
      </dgm:t>
    </dgm:pt>
    <dgm:pt modelId="{2D1DEAAA-B808-41F5-A4D4-CD77AB3CFF20}">
      <dgm:prSet phldrT="[Text]" custT="1"/>
      <dgm:spPr/>
      <dgm:t>
        <a:bodyPr/>
        <a:lstStyle/>
        <a:p>
          <a:endParaRPr lang="en-US" sz="1600" kern="1200" dirty="0"/>
        </a:p>
      </dgm:t>
    </dgm:pt>
    <dgm:pt modelId="{11785400-149D-4534-AACC-A0A881625F56}" type="parTrans" cxnId="{D371F613-23F7-47BC-A2FD-0676EDFAB894}">
      <dgm:prSet/>
      <dgm:spPr/>
      <dgm:t>
        <a:bodyPr/>
        <a:lstStyle/>
        <a:p>
          <a:endParaRPr lang="ru-RU"/>
        </a:p>
      </dgm:t>
    </dgm:pt>
    <dgm:pt modelId="{FF12F4B3-0A0E-41F9-9F35-08E2B07DE62D}" type="sibTrans" cxnId="{D371F613-23F7-47BC-A2FD-0676EDFAB894}">
      <dgm:prSet/>
      <dgm:spPr/>
      <dgm:t>
        <a:bodyPr/>
        <a:lstStyle/>
        <a:p>
          <a:endParaRPr lang="ru-RU"/>
        </a:p>
      </dgm:t>
    </dgm:pt>
    <dgm:pt modelId="{C195330D-B519-4A4B-A394-D100DFCC5C6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/>
            <a:t>11. rujna/septembra 2014.</a:t>
          </a:r>
          <a:r>
            <a:rPr lang="hr-HR" sz="1400"/>
            <a:t> – Upravljanje gotovinskim sredstvima u Turskoj</a:t>
          </a:r>
        </a:p>
      </dgm:t>
    </dgm:pt>
    <dgm:pt modelId="{5B6D94A2-130A-4EE5-BF48-15618FEB8FE1}" type="parTrans" cxnId="{DEA7FA34-41F6-4973-AF62-5854C3AC34A3}">
      <dgm:prSet/>
      <dgm:spPr/>
      <dgm:t>
        <a:bodyPr/>
        <a:lstStyle/>
        <a:p>
          <a:endParaRPr lang="ru-RU"/>
        </a:p>
      </dgm:t>
    </dgm:pt>
    <dgm:pt modelId="{AFEAEBF8-1111-4783-B710-FEC615125635}" type="sibTrans" cxnId="{DEA7FA34-41F6-4973-AF62-5854C3AC34A3}">
      <dgm:prSet/>
      <dgm:spPr/>
      <dgm:t>
        <a:bodyPr/>
        <a:lstStyle/>
        <a:p>
          <a:endParaRPr lang="ru-RU"/>
        </a:p>
      </dgm:t>
    </dgm:pt>
    <dgm:pt modelId="{E8DA4155-D309-4C13-97A6-4E20650545D0}">
      <dgm:prSet custT="1"/>
      <dgm:spPr/>
      <dgm:t>
        <a:bodyPr/>
        <a:lstStyle/>
        <a:p>
          <a:r>
            <a:rPr lang="hr-HR" sz="1600" b="1" dirty="0"/>
            <a:t>Plenarna sjednica u Tirani 2015.</a:t>
          </a:r>
          <a:r>
            <a:rPr lang="hr-HR" sz="1600" dirty="0"/>
            <a:t> – Odabrana pitanja iz područja upravljanja likvidnošću i kontrola riznice </a:t>
          </a:r>
        </a:p>
      </dgm:t>
    </dgm:pt>
    <dgm:pt modelId="{02CF27D5-C045-4CB8-8361-581E9A695102}" type="parTrans" cxnId="{9E76F17F-57E1-4B54-AD63-6E6A63DA69AE}">
      <dgm:prSet/>
      <dgm:spPr/>
      <dgm:t>
        <a:bodyPr/>
        <a:lstStyle/>
        <a:p>
          <a:endParaRPr lang="ru-RU"/>
        </a:p>
      </dgm:t>
    </dgm:pt>
    <dgm:pt modelId="{E3159C06-B71B-4AEC-87B3-34813EBFB0E5}" type="sibTrans" cxnId="{9E76F17F-57E1-4B54-AD63-6E6A63DA69AE}">
      <dgm:prSet/>
      <dgm:spPr/>
      <dgm:t>
        <a:bodyPr/>
        <a:lstStyle/>
        <a:p>
          <a:endParaRPr lang="ru-RU"/>
        </a:p>
      </dgm:t>
    </dgm:pt>
    <dgm:pt modelId="{3D2382E8-578D-4B82-87AE-C30105875F35}">
      <dgm:prSet custT="1"/>
      <dgm:spPr/>
      <dgm:t>
        <a:bodyPr/>
        <a:lstStyle/>
        <a:p>
          <a:endParaRPr lang="en-US" sz="1600" kern="1200" dirty="0"/>
        </a:p>
      </dgm:t>
    </dgm:pt>
    <dgm:pt modelId="{D378108C-FB42-48A3-931A-FCACBED2958E}" type="sibTrans" cxnId="{5F430927-528D-4BD8-AC0E-73DA485B2717}">
      <dgm:prSet/>
      <dgm:spPr/>
      <dgm:t>
        <a:bodyPr/>
        <a:lstStyle/>
        <a:p>
          <a:endParaRPr lang="en-US"/>
        </a:p>
      </dgm:t>
    </dgm:pt>
    <dgm:pt modelId="{AE65E359-6A21-40B4-A3CC-417D199E1CE8}" type="parTrans" cxnId="{5F430927-528D-4BD8-AC0E-73DA485B2717}">
      <dgm:prSet/>
      <dgm:spPr/>
      <dgm:t>
        <a:bodyPr/>
        <a:lstStyle/>
        <a:p>
          <a:endParaRPr lang="en-US"/>
        </a:p>
      </dgm:t>
    </dgm:pt>
    <dgm:pt modelId="{14EB0B1C-667F-43C5-8EC3-0FFDBE06D0B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/>
            <a:t>3. prosinca/decembra 2019.</a:t>
          </a:r>
          <a:r>
            <a:rPr lang="hr-HR" sz="1400" b="0"/>
            <a:t> – Zaštitni slojevi likvidnosti u Turskoj </a:t>
          </a:r>
        </a:p>
      </dgm:t>
    </dgm:pt>
    <dgm:pt modelId="{270B9670-4BF3-45A8-A2AC-03AEA695F79C}" type="parTrans" cxnId="{84FBCEDE-FB7B-477B-8413-BD79F4DB7D20}">
      <dgm:prSet/>
      <dgm:spPr/>
      <dgm:t>
        <a:bodyPr/>
        <a:lstStyle/>
        <a:p>
          <a:endParaRPr lang="en-US"/>
        </a:p>
      </dgm:t>
    </dgm:pt>
    <dgm:pt modelId="{A95BC8B2-491C-4EC0-8BDC-626484166CC9}" type="sibTrans" cxnId="{84FBCEDE-FB7B-477B-8413-BD79F4DB7D20}">
      <dgm:prSet/>
      <dgm:spPr/>
      <dgm:t>
        <a:bodyPr/>
        <a:lstStyle/>
        <a:p>
          <a:endParaRPr lang="en-US"/>
        </a:p>
      </dgm:t>
    </dgm:pt>
    <dgm:pt modelId="{CDE76453-7EDF-42FC-9DD3-06BF60B5294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/>
            <a:t>18. rujna/septembra 2018. </a:t>
          </a:r>
          <a:r>
            <a:rPr lang="hr-HR" sz="1400" b="0"/>
            <a:t>– Pripreme za sastanak uživo u Beču 2018.</a:t>
          </a:r>
        </a:p>
      </dgm:t>
    </dgm:pt>
    <dgm:pt modelId="{002BB931-E71B-4948-BFA5-7DEE8688E2C2}" type="parTrans" cxnId="{7C71C043-6DAE-46C0-A75E-5D9697743EBF}">
      <dgm:prSet/>
      <dgm:spPr/>
      <dgm:t>
        <a:bodyPr/>
        <a:lstStyle/>
        <a:p>
          <a:endParaRPr lang="en-US"/>
        </a:p>
      </dgm:t>
    </dgm:pt>
    <dgm:pt modelId="{A189BB08-4372-4750-977B-A0FBA18B3702}" type="sibTrans" cxnId="{7C71C043-6DAE-46C0-A75E-5D9697743EBF}">
      <dgm:prSet/>
      <dgm:spPr/>
      <dgm:t>
        <a:bodyPr/>
        <a:lstStyle/>
        <a:p>
          <a:endParaRPr lang="en-US"/>
        </a:p>
      </dgm:t>
    </dgm:pt>
    <dgm:pt modelId="{A0062F8A-0337-48A2-AF07-E836F11F992F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hr-HR" sz="1400" b="1" dirty="0"/>
            <a:t>15. svibnja/maja 2014.</a:t>
          </a:r>
          <a:r>
            <a:rPr lang="hr-HR" sz="1400" dirty="0"/>
            <a:t>. – Diskusija o akcijskom planu</a:t>
          </a:r>
        </a:p>
      </dgm:t>
    </dgm:pt>
    <dgm:pt modelId="{A68A7F55-E4E9-45E4-B356-F530B465C4CA}" type="sibTrans" cxnId="{515A0AA1-3F59-4548-81F5-20CB86D964C7}">
      <dgm:prSet/>
      <dgm:spPr/>
      <dgm:t>
        <a:bodyPr/>
        <a:lstStyle/>
        <a:p>
          <a:endParaRPr lang="en-US"/>
        </a:p>
      </dgm:t>
    </dgm:pt>
    <dgm:pt modelId="{592DEBA7-2A27-4259-BB0B-752E753FF5E7}" type="parTrans" cxnId="{515A0AA1-3F59-4548-81F5-20CB86D964C7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X="68107" custScaleY="476194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X="131480" custScaleY="584402" custLinFactNeighborX="54" custLinFactNeighborY="-5493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X="61074" custScaleY="290790" custLinFactNeighborY="9278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X="121218" custScaleY="337510">
        <dgm:presLayoutVars>
          <dgm:bulletEnabled val="1"/>
        </dgm:presLayoutVars>
      </dgm:prSet>
      <dgm:spPr/>
    </dgm:pt>
  </dgm:ptLst>
  <dgm:cxnLst>
    <dgm:cxn modelId="{B4950C07-ED07-46FC-8428-CF04783BD500}" type="presOf" srcId="{3D2382E8-578D-4B82-87AE-C30105875F35}" destId="{39E8FF0F-EA50-4B9D-AE55-13F14B96B741}" srcOrd="0" destOrd="1" presId="urn:microsoft.com/office/officeart/2005/8/layout/vList5"/>
    <dgm:cxn modelId="{D371F613-23F7-47BC-A2FD-0676EDFAB894}" srcId="{39395AC3-44F2-43CA-94C4-C53867CC5DDA}" destId="{2D1DEAAA-B808-41F5-A4D4-CD77AB3CFF20}" srcOrd="0" destOrd="0" parTransId="{11785400-149D-4534-AACC-A0A881625F56}" sibTransId="{FF12F4B3-0A0E-41F9-9F35-08E2B07DE62D}"/>
    <dgm:cxn modelId="{5F430927-528D-4BD8-AC0E-73DA485B2717}" srcId="{39395AC3-44F2-43CA-94C4-C53867CC5DDA}" destId="{3D2382E8-578D-4B82-87AE-C30105875F35}" srcOrd="1" destOrd="0" parTransId="{AE65E359-6A21-40B4-A3CC-417D199E1CE8}" sibTransId="{D378108C-FB42-48A3-931A-FCACBED2958E}"/>
    <dgm:cxn modelId="{EF3ABF32-B74B-4B44-97B8-CB334F7E64C2}" type="presOf" srcId="{CDE76453-7EDF-42FC-9DD3-06BF60B5294E}" destId="{A8983449-E04B-496F-BA7D-ED80AAAEE3A0}" srcOrd="0" destOrd="1" presId="urn:microsoft.com/office/officeart/2005/8/layout/vList5"/>
    <dgm:cxn modelId="{DEA7FA34-41F6-4973-AF62-5854C3AC34A3}" srcId="{E7A4A1C3-3566-4A57-821B-D183F89A9857}" destId="{C195330D-B519-4A4B-A394-D100DFCC5C6E}" srcOrd="6" destOrd="0" parTransId="{5B6D94A2-130A-4EE5-BF48-15618FEB8FE1}" sibTransId="{AFEAEBF8-1111-4783-B710-FEC615125635}"/>
    <dgm:cxn modelId="{39BC1262-D0E3-47E9-BA3F-1E8947FB91AF}" type="presOf" srcId="{2D1DEAAA-B808-41F5-A4D4-CD77AB3CFF20}" destId="{39E8FF0F-EA50-4B9D-AE55-13F14B96B741}" srcOrd="0" destOrd="0" presId="urn:microsoft.com/office/officeart/2005/8/layout/vList5"/>
    <dgm:cxn modelId="{A7DB1943-1CEF-430F-AB57-DE0C4E63324C}" type="presOf" srcId="{A0062F8A-0337-48A2-AF07-E836F11F992F}" destId="{A8983449-E04B-496F-BA7D-ED80AAAEE3A0}" srcOrd="0" destOrd="7" presId="urn:microsoft.com/office/officeart/2005/8/layout/vList5"/>
    <dgm:cxn modelId="{7C71C043-6DAE-46C0-A75E-5D9697743EBF}" srcId="{E7A4A1C3-3566-4A57-821B-D183F89A9857}" destId="{CDE76453-7EDF-42FC-9DD3-06BF60B5294E}" srcOrd="1" destOrd="0" parTransId="{002BB931-E71B-4948-BFA5-7DEE8688E2C2}" sibTransId="{A189BB08-4372-4750-977B-A0FBA18B3702}"/>
    <dgm:cxn modelId="{D06F0A68-8D64-449D-BFE4-B61A9804E23C}" srcId="{E7A4A1C3-3566-4A57-821B-D183F89A9857}" destId="{FDCE1500-8D86-438C-A805-E7746FA404D2}" srcOrd="2" destOrd="0" parTransId="{EC5A7647-1189-490B-8AC9-35AE4A0674A9}" sibTransId="{D4E86976-059A-45FD-8EF9-5365CC939522}"/>
    <dgm:cxn modelId="{A906C66C-B7AC-493C-AE95-5FD2BE2DD989}" type="presOf" srcId="{14EB0B1C-667F-43C5-8EC3-0FFDBE06D0BE}" destId="{A8983449-E04B-496F-BA7D-ED80AAAEE3A0}" srcOrd="0" destOrd="0" presId="urn:microsoft.com/office/officeart/2005/8/layout/vList5"/>
    <dgm:cxn modelId="{10BC6373-C7D9-45A3-9D8C-DB91330FB413}" type="presOf" srcId="{6F48501A-0C6F-4672-A851-659F4B1088E2}" destId="{A8983449-E04B-496F-BA7D-ED80AAAEE3A0}" srcOrd="0" destOrd="3" presId="urn:microsoft.com/office/officeart/2005/8/layout/vList5"/>
    <dgm:cxn modelId="{D2D55174-4E9B-4AF8-9399-BEBDD08977FF}" srcId="{E7A4A1C3-3566-4A57-821B-D183F89A9857}" destId="{20606E2D-B6F1-47C1-891F-DC20DC2BB185}" srcOrd="4" destOrd="0" parTransId="{4A1A753C-5B56-42FD-864A-B94B9C6D0EDB}" sibTransId="{E9363C30-34E7-4A75-B691-C6A62E7F8D42}"/>
    <dgm:cxn modelId="{CB38917B-BFF7-42F7-B52E-E70F37543D4E}" srcId="{E7A4A1C3-3566-4A57-821B-D183F89A9857}" destId="{55A1C32D-DB80-4BAC-921B-2851C90CE648}" srcOrd="5" destOrd="0" parTransId="{2C34F88F-1A15-41D7-A56E-D8FA120DA483}" sibTransId="{6132DF29-8679-4EDA-B73D-ACDAA9D83527}"/>
    <dgm:cxn modelId="{ACD69D7F-1533-45B1-93C7-483250BABB32}" type="presOf" srcId="{FDCE1500-8D86-438C-A805-E7746FA404D2}" destId="{A8983449-E04B-496F-BA7D-ED80AAAEE3A0}" srcOrd="0" destOrd="2" presId="urn:microsoft.com/office/officeart/2005/8/layout/vList5"/>
    <dgm:cxn modelId="{9E76F17F-57E1-4B54-AD63-6E6A63DA69AE}" srcId="{39395AC3-44F2-43CA-94C4-C53867CC5DDA}" destId="{E8DA4155-D309-4C13-97A6-4E20650545D0}" srcOrd="3" destOrd="0" parTransId="{02CF27D5-C045-4CB8-8361-581E9A695102}" sibTransId="{E3159C06-B71B-4AEC-87B3-34813EBFB0E5}"/>
    <dgm:cxn modelId="{08A6A880-1037-4EC1-A02E-F56E63BD2DC1}" type="presOf" srcId="{55A1C32D-DB80-4BAC-921B-2851C90CE648}" destId="{A8983449-E04B-496F-BA7D-ED80AAAEE3A0}" srcOrd="0" destOrd="5" presId="urn:microsoft.com/office/officeart/2005/8/layout/vList5"/>
    <dgm:cxn modelId="{CDE6EF90-1D60-4822-A6C1-C5AE39181135}" type="presOf" srcId="{13EE0651-5B89-4202-A773-4E502476BF56}" destId="{39E8FF0F-EA50-4B9D-AE55-13F14B96B741}" srcOrd="0" destOrd="4" presId="urn:microsoft.com/office/officeart/2005/8/layout/vList5"/>
    <dgm:cxn modelId="{31CF4991-A583-4044-9FED-C161BAF96C68}" type="presOf" srcId="{5B956844-44B2-43E1-96B2-6A09842E2AC0}" destId="{32897CB2-C440-48C5-B1CB-556F4AF0CCBC}" srcOrd="0" destOrd="0" presId="urn:microsoft.com/office/officeart/2005/8/layout/vList5"/>
    <dgm:cxn modelId="{8397E79A-502E-4271-94FF-D9A8AABFDAF1}" srcId="{39395AC3-44F2-43CA-94C4-C53867CC5DDA}" destId="{A2D29BD8-8F11-4A9D-A6D0-2C388278A04F}" srcOrd="5" destOrd="0" parTransId="{03AD2F25-B7A5-43D5-ADB5-20F33B34ADD2}" sibTransId="{A1497D9B-9C70-450F-8000-C7B4CE1DBF81}"/>
    <dgm:cxn modelId="{5867ED9A-4E83-46B0-B645-81A98DEFCF42}" srcId="{39395AC3-44F2-43CA-94C4-C53867CC5DDA}" destId="{13EE0651-5B89-4202-A773-4E502476BF56}" srcOrd="4" destOrd="0" parTransId="{F3A33C6A-4773-4365-AEE1-5AF70B773D2C}" sibTransId="{44EE37E7-539C-4A94-9FD6-1BB82C40F981}"/>
    <dgm:cxn modelId="{832F409E-AD42-49A6-A9AA-74147C644AE6}" type="presOf" srcId="{39395AC3-44F2-43CA-94C4-C53867CC5DDA}" destId="{F5260018-36B2-4B62-B3D4-6808BD49C051}" srcOrd="0" destOrd="0" presId="urn:microsoft.com/office/officeart/2005/8/layout/vList5"/>
    <dgm:cxn modelId="{515A0AA1-3F59-4548-81F5-20CB86D964C7}" srcId="{E7A4A1C3-3566-4A57-821B-D183F89A9857}" destId="{A0062F8A-0337-48A2-AF07-E836F11F992F}" srcOrd="7" destOrd="0" parTransId="{592DEBA7-2A27-4259-BB0B-752E753FF5E7}" sibTransId="{A68A7F55-E4E9-45E4-B356-F530B465C4CA}"/>
    <dgm:cxn modelId="{FCA25FAC-9BA6-4FEC-8D15-246722BA199E}" type="presOf" srcId="{E8DA4155-D309-4C13-97A6-4E20650545D0}" destId="{39E8FF0F-EA50-4B9D-AE55-13F14B96B741}" srcOrd="0" destOrd="3" presId="urn:microsoft.com/office/officeart/2005/8/layout/vList5"/>
    <dgm:cxn modelId="{7600F0B0-3B10-412F-958F-7D23475249A2}" type="presOf" srcId="{E7A4A1C3-3566-4A57-821B-D183F89A9857}" destId="{C314A7ED-A91B-4096-B6ED-5D171C4158DD}" srcOrd="0" destOrd="0" presId="urn:microsoft.com/office/officeart/2005/8/layout/vList5"/>
    <dgm:cxn modelId="{A06E31B9-5E8B-48A7-9A03-05CFB2DE3938}" type="presOf" srcId="{45B31ED3-96A1-4E69-A7B7-9BA53245E3C9}" destId="{39E8FF0F-EA50-4B9D-AE55-13F14B96B741}" srcOrd="0" destOrd="2" presId="urn:microsoft.com/office/officeart/2005/8/layout/vList5"/>
    <dgm:cxn modelId="{A1C629C0-7BD5-4DB5-BB01-1A9F238A8DDF}" type="presOf" srcId="{20606E2D-B6F1-47C1-891F-DC20DC2BB185}" destId="{A8983449-E04B-496F-BA7D-ED80AAAEE3A0}" srcOrd="0" destOrd="4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3077EAC4-1D78-40DA-A865-C712BA23F589}" srcId="{39395AC3-44F2-43CA-94C4-C53867CC5DDA}" destId="{45B31ED3-96A1-4E69-A7B7-9BA53245E3C9}" srcOrd="2" destOrd="0" parTransId="{8EE5AC36-8AE4-426C-AA50-492E0019C6D5}" sibTransId="{D9DAF44B-4F0E-4BF5-A5B9-62247BF88DDC}"/>
    <dgm:cxn modelId="{F91D63C6-E695-4719-B8F6-899F117246B9}" type="presOf" srcId="{C195330D-B519-4A4B-A394-D100DFCC5C6E}" destId="{A8983449-E04B-496F-BA7D-ED80AAAEE3A0}" srcOrd="0" destOrd="6" presId="urn:microsoft.com/office/officeart/2005/8/layout/vList5"/>
    <dgm:cxn modelId="{84FBCEDE-FB7B-477B-8413-BD79F4DB7D20}" srcId="{E7A4A1C3-3566-4A57-821B-D183F89A9857}" destId="{14EB0B1C-667F-43C5-8EC3-0FFDBE06D0BE}" srcOrd="0" destOrd="0" parTransId="{270B9670-4BF3-45A8-A2AC-03AEA695F79C}" sibTransId="{A95BC8B2-491C-4EC0-8BDC-626484166CC9}"/>
    <dgm:cxn modelId="{AA239FE7-75E5-4C68-B236-4FC3E5AE1CF4}" srcId="{E7A4A1C3-3566-4A57-821B-D183F89A9857}" destId="{6F48501A-0C6F-4672-A851-659F4B1088E2}" srcOrd="3" destOrd="0" parTransId="{58441FA8-2312-457B-B647-0F9C2EB4624A}" sibTransId="{D373C366-4CC3-482E-B759-F4A6C7A68D7D}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666D07F6-131E-4791-852E-356B4980A8BC}" type="presOf" srcId="{A2D29BD8-8F11-4A9D-A6D0-2C388278A04F}" destId="{39E8FF0F-EA50-4B9D-AE55-13F14B96B741}" srcOrd="0" destOrd="5" presId="urn:microsoft.com/office/officeart/2005/8/layout/vList5"/>
    <dgm:cxn modelId="{0C590281-51CA-44D1-9BBA-0A57E68F366D}" type="presParOf" srcId="{32897CB2-C440-48C5-B1CB-556F4AF0CCBC}" destId="{C1CE3735-1557-45CB-B596-A3DE630DCF3C}" srcOrd="0" destOrd="0" presId="urn:microsoft.com/office/officeart/2005/8/layout/vList5"/>
    <dgm:cxn modelId="{62EF7162-9E90-4EFE-9A35-BF9C704DFA36}" type="presParOf" srcId="{C1CE3735-1557-45CB-B596-A3DE630DCF3C}" destId="{C314A7ED-A91B-4096-B6ED-5D171C4158DD}" srcOrd="0" destOrd="0" presId="urn:microsoft.com/office/officeart/2005/8/layout/vList5"/>
    <dgm:cxn modelId="{F00D147F-C569-4E67-AA01-DDD4F191C67C}" type="presParOf" srcId="{C1CE3735-1557-45CB-B596-A3DE630DCF3C}" destId="{A8983449-E04B-496F-BA7D-ED80AAAEE3A0}" srcOrd="1" destOrd="0" presId="urn:microsoft.com/office/officeart/2005/8/layout/vList5"/>
    <dgm:cxn modelId="{7374C9B5-EEB7-49B1-B8CD-C681E8C4708A}" type="presParOf" srcId="{32897CB2-C440-48C5-B1CB-556F4AF0CCBC}" destId="{CA0773E2-E065-4D7D-A3AA-16903DF04719}" srcOrd="1" destOrd="0" presId="urn:microsoft.com/office/officeart/2005/8/layout/vList5"/>
    <dgm:cxn modelId="{DE3AF7E5-B4B2-4CEC-8A73-0100EF5C3366}" type="presParOf" srcId="{32897CB2-C440-48C5-B1CB-556F4AF0CCBC}" destId="{D951A707-2B84-4836-B7E7-499B54B47FBD}" srcOrd="2" destOrd="0" presId="urn:microsoft.com/office/officeart/2005/8/layout/vList5"/>
    <dgm:cxn modelId="{38882C87-4932-4557-A321-7284361FAB2C}" type="presParOf" srcId="{D951A707-2B84-4836-B7E7-499B54B47FBD}" destId="{F5260018-36B2-4B62-B3D4-6808BD49C051}" srcOrd="0" destOrd="0" presId="urn:microsoft.com/office/officeart/2005/8/layout/vList5"/>
    <dgm:cxn modelId="{E9281B72-E497-43BD-850E-818113595E41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7F4A1-7D81-4749-9BCD-6344E248E1C3}">
      <dsp:nvSpPr>
        <dsp:cNvPr id="0" name=""/>
        <dsp:cNvSpPr/>
      </dsp:nvSpPr>
      <dsp:spPr>
        <a:xfrm rot="5400000">
          <a:off x="-205064" y="20908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Funkcija</a:t>
          </a:r>
        </a:p>
      </dsp:txBody>
      <dsp:txXfrm rot="-5400000">
        <a:off x="1" y="482500"/>
        <a:ext cx="956967" cy="410129"/>
      </dsp:txXfrm>
    </dsp:sp>
    <dsp:sp modelId="{0D1AD79B-C67C-495B-98B2-886ADCEF7513}">
      <dsp:nvSpPr>
        <dsp:cNvPr id="0" name=""/>
        <dsp:cNvSpPr/>
      </dsp:nvSpPr>
      <dsp:spPr>
        <a:xfrm rot="5400000">
          <a:off x="4174637" y="-3213653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200" kern="1200"/>
            <a:t>Razvoj uloge i funkcija riznice</a:t>
          </a:r>
        </a:p>
      </dsp:txBody>
      <dsp:txXfrm rot="-5400000">
        <a:off x="956967" y="47395"/>
        <a:ext cx="7280574" cy="801856"/>
      </dsp:txXfrm>
    </dsp:sp>
    <dsp:sp modelId="{6494DFB4-2A22-4D68-92AC-876C31F8DDCF}">
      <dsp:nvSpPr>
        <dsp:cNvPr id="0" name=""/>
        <dsp:cNvSpPr/>
      </dsp:nvSpPr>
      <dsp:spPr>
        <a:xfrm rot="5400000">
          <a:off x="-205064" y="143089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IT</a:t>
          </a:r>
        </a:p>
      </dsp:txBody>
      <dsp:txXfrm rot="-5400000">
        <a:off x="1" y="1704310"/>
        <a:ext cx="956967" cy="410129"/>
      </dsp:txXfrm>
    </dsp:sp>
    <dsp:sp modelId="{F2ECB573-55E0-4987-9A32-E394E5AA07AA}">
      <dsp:nvSpPr>
        <dsp:cNvPr id="0" name=""/>
        <dsp:cNvSpPr/>
      </dsp:nvSpPr>
      <dsp:spPr>
        <a:xfrm rot="5400000">
          <a:off x="4174637" y="-1991843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200" kern="1200">
              <a:latin typeface="Calibri" pitchFamily="34" charset="0"/>
              <a:cs typeface="Times New Roman" pitchFamily="18" charset="0"/>
            </a:rPr>
            <a:t>Upotreba informacijskih tehnologija u poslovanju riznice</a:t>
          </a:r>
        </a:p>
      </dsp:txBody>
      <dsp:txXfrm rot="-5400000">
        <a:off x="956967" y="1269205"/>
        <a:ext cx="7280574" cy="801856"/>
      </dsp:txXfrm>
    </dsp:sp>
    <dsp:sp modelId="{0EB62167-D0C8-4CFB-B44D-EECB3E96FFA0}">
      <dsp:nvSpPr>
        <dsp:cNvPr id="0" name=""/>
        <dsp:cNvSpPr/>
      </dsp:nvSpPr>
      <dsp:spPr>
        <a:xfrm rot="5400000">
          <a:off x="-205064" y="2652701"/>
          <a:ext cx="1367096" cy="956967"/>
        </a:xfrm>
        <a:prstGeom prst="chevron">
          <a:avLst/>
        </a:prstGeom>
        <a:solidFill>
          <a:srgbClr val="0FB1A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Gotovinska sredstva</a:t>
          </a:r>
        </a:p>
      </dsp:txBody>
      <dsp:txXfrm rot="-5400000">
        <a:off x="1" y="2926121"/>
        <a:ext cx="956967" cy="410129"/>
      </dsp:txXfrm>
    </dsp:sp>
    <dsp:sp modelId="{D3BA68EF-E433-4B7B-A91A-C380F6BBD70E}">
      <dsp:nvSpPr>
        <dsp:cNvPr id="0" name=""/>
        <dsp:cNvSpPr/>
      </dsp:nvSpPr>
      <dsp:spPr>
        <a:xfrm rot="5400000">
          <a:off x="4174403" y="-841210"/>
          <a:ext cx="889080" cy="7323952"/>
        </a:xfrm>
        <a:prstGeom prst="round2SameRect">
          <a:avLst/>
        </a:prstGeom>
        <a:solidFill>
          <a:srgbClr val="0FB1AD">
            <a:alpha val="33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200" kern="1200">
              <a:latin typeface="Calibri" pitchFamily="34" charset="0"/>
              <a:cs typeface="Times New Roman" pitchFamily="18" charset="0"/>
            </a:rPr>
            <a:t>Upravljanje gotovinskim sredstvima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altLang="en-US" sz="3200" kern="1200" dirty="0">
            <a:latin typeface="Calibri" pitchFamily="34" charset="0"/>
            <a:cs typeface="Times New Roman" pitchFamily="18" charset="0"/>
          </a:endParaRPr>
        </a:p>
      </dsp:txBody>
      <dsp:txXfrm rot="-5400000">
        <a:off x="956968" y="2419626"/>
        <a:ext cx="7280551" cy="802278"/>
      </dsp:txXfrm>
    </dsp:sp>
    <dsp:sp modelId="{C295F131-C83E-45E8-8CF0-CBE051E9B18B}">
      <dsp:nvSpPr>
        <dsp:cNvPr id="0" name=""/>
        <dsp:cNvSpPr/>
      </dsp:nvSpPr>
      <dsp:spPr>
        <a:xfrm rot="5400000">
          <a:off x="-205064" y="3874511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R/I</a:t>
          </a:r>
        </a:p>
      </dsp:txBody>
      <dsp:txXfrm rot="-5400000">
        <a:off x="1" y="4147931"/>
        <a:ext cx="956967" cy="410129"/>
      </dsp:txXfrm>
    </dsp:sp>
    <dsp:sp modelId="{430734FC-AC1F-4007-BF49-F1BE428C4A6F}">
      <dsp:nvSpPr>
        <dsp:cNvPr id="0" name=""/>
        <dsp:cNvSpPr/>
      </dsp:nvSpPr>
      <dsp:spPr>
        <a:xfrm rot="5400000">
          <a:off x="4174637" y="451777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200" kern="1200">
              <a:latin typeface="Calibri" pitchFamily="34" charset="0"/>
              <a:cs typeface="Times New Roman" pitchFamily="18" charset="0"/>
            </a:rPr>
            <a:t>Računovodstvo i izvještavanje u javnom sektoru</a:t>
          </a:r>
        </a:p>
      </dsp:txBody>
      <dsp:txXfrm rot="-5400000">
        <a:off x="956967" y="3712825"/>
        <a:ext cx="7280574" cy="801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8FF0F-EA50-4B9D-AE55-13F14B96B741}">
      <dsp:nvSpPr>
        <dsp:cNvPr id="0" name=""/>
        <dsp:cNvSpPr/>
      </dsp:nvSpPr>
      <dsp:spPr>
        <a:xfrm rot="5400000">
          <a:off x="4569806" y="-2595932"/>
          <a:ext cx="1327184" cy="66927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b="1" kern="1200" dirty="0"/>
            <a:t>Beč 2023. </a:t>
          </a:r>
          <a:r>
            <a:rPr lang="hr-HR" sz="1600" b="1" kern="1200" dirty="0">
              <a:solidFill>
                <a:srgbClr val="C00000"/>
              </a:solidFill>
            </a:rPr>
            <a:t>(prvi sastanak uživo nakon onog održanog u Beču 2018.)</a:t>
          </a:r>
          <a:r>
            <a:rPr lang="hr-HR" sz="1600" kern="1200" dirty="0"/>
            <a:t> – Konsolidacija gotovinskih sredstava vlade i tehnike za izradu pouzdanih i pravovremenih projekcija novčanih tokova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dirty="0"/>
        </a:p>
      </dsp:txBody>
      <dsp:txXfrm rot="-5400000">
        <a:off x="1887038" y="151624"/>
        <a:ext cx="6627933" cy="1197608"/>
      </dsp:txXfrm>
    </dsp:sp>
    <dsp:sp modelId="{F5260018-36B2-4B62-B3D4-6808BD49C051}">
      <dsp:nvSpPr>
        <dsp:cNvPr id="0" name=""/>
        <dsp:cNvSpPr/>
      </dsp:nvSpPr>
      <dsp:spPr>
        <a:xfrm>
          <a:off x="10" y="48761"/>
          <a:ext cx="1886359" cy="1406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rgbClr val="C00000"/>
              </a:solidFill>
            </a:rPr>
            <a:t>Jedna</a:t>
          </a:r>
          <a:r>
            <a:rPr lang="hr-HR" sz="1600" kern="1200" dirty="0">
              <a:solidFill>
                <a:schemeClr val="tx1"/>
              </a:solidFill>
            </a:rPr>
            <a:t> tematska radionica</a:t>
          </a:r>
        </a:p>
      </dsp:txBody>
      <dsp:txXfrm>
        <a:off x="68657" y="117408"/>
        <a:ext cx="1749065" cy="1268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3785848" y="-1817825"/>
          <a:ext cx="2947137" cy="66420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endParaRPr lang="en-US" sz="1400" b="0" kern="1200" dirty="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u="none" kern="1200" dirty="0"/>
            <a:t>21. rujna/septembra 2023. </a:t>
          </a:r>
          <a:r>
            <a:rPr lang="hr-HR" sz="1400" u="none" kern="1200" dirty="0"/>
            <a:t>– Alat za izradu projekcija i analizu novčanih tokova (MMF)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kern="1200" dirty="0"/>
            <a:t>28. rujna/septembra 2022.</a:t>
          </a:r>
          <a:r>
            <a:rPr lang="hr-HR" sz="1400" kern="1200" dirty="0"/>
            <a:t> – pozvani stručnjaci komentirali su rezultate </a:t>
          </a:r>
          <a:r>
            <a:rPr lang="hr-HR" sz="1400" i="1" kern="1200" dirty="0"/>
            <a:t>ankete o jedinstvenom računu riznice, upravljanju gotovinskim sredstvima i projekcijama gotovinskih sredstava koju je TCOP proveo 2021.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kern="1200"/>
            <a:t>20. listopada/oktobra 2021.</a:t>
          </a:r>
          <a:r>
            <a:rPr lang="hr-HR" sz="1400" kern="1200"/>
            <a:t> – Gruzija: Uspostava JRR-a i upravljanje saldom JRR-a. Diskusija o nacrtu izvještaja o anketi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kern="1200"/>
            <a:t>11. veljače/februara 2021.</a:t>
          </a:r>
          <a:r>
            <a:rPr lang="hr-HR" sz="1400" kern="1200"/>
            <a:t> – Predstavljanje dokumenta Svjetske banke „Upravljanje gotovinskim sredstvima – Na koji način zemlje provode dobre prakse?”</a:t>
          </a:r>
          <a:r>
            <a:rPr lang="hr-HR" sz="1400" i="1" kern="1200"/>
            <a:t>  </a:t>
          </a:r>
          <a:r>
            <a:rPr lang="hr-HR" sz="1400" i="0" kern="1200"/>
            <a:t>Pokrenuta provedba ankete o JRR-u i upravljanju gotovinskim sredstvima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endParaRPr lang="en-US" sz="1400" kern="1200" dirty="0"/>
        </a:p>
      </dsp:txBody>
      <dsp:txXfrm rot="-5400000">
        <a:off x="1938409" y="173481"/>
        <a:ext cx="6498150" cy="2659403"/>
      </dsp:txXfrm>
    </dsp:sp>
    <dsp:sp modelId="{C314A7ED-A91B-4096-B6ED-5D171C4158DD}">
      <dsp:nvSpPr>
        <dsp:cNvPr id="0" name=""/>
        <dsp:cNvSpPr/>
      </dsp:nvSpPr>
      <dsp:spPr>
        <a:xfrm>
          <a:off x="1545" y="89"/>
          <a:ext cx="1935328" cy="2947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600" kern="1200" dirty="0">
              <a:solidFill>
                <a:srgbClr val="C00000"/>
              </a:solidFill>
            </a:rPr>
            <a:t>Četiri</a:t>
          </a:r>
          <a:r>
            <a:rPr lang="hr-HR" sz="16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tx1"/>
              </a:solidFill>
            </a:rPr>
            <a:t>tematske videokonferencije</a:t>
          </a:r>
        </a:p>
      </dsp:txBody>
      <dsp:txXfrm>
        <a:off x="96020" y="94564"/>
        <a:ext cx="1746378" cy="2759046"/>
      </dsp:txXfrm>
    </dsp:sp>
    <dsp:sp modelId="{39E8FF0F-EA50-4B9D-AE55-13F14B96B741}">
      <dsp:nvSpPr>
        <dsp:cNvPr id="0" name=""/>
        <dsp:cNvSpPr/>
      </dsp:nvSpPr>
      <dsp:spPr>
        <a:xfrm rot="5400000">
          <a:off x="4569261" y="353327"/>
          <a:ext cx="1284144" cy="66501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b="1" kern="1200" dirty="0"/>
            <a:t>Virtualna plenarna sjednica za 2021.</a:t>
          </a:r>
          <a:r>
            <a:rPr lang="hr-HR" sz="1600" kern="1200" dirty="0"/>
            <a:t> (2. lipnja/juna) – Kako je pandemija utjecala na upravljanje gotovinskim sredstvima i izradu projekcija te što su upravitelji gotovinskim sredstvima mogli učiniti kako bi se u izvanrednim okolnostima iskoristili svi dostupni izvori likvidnosti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-5400000">
        <a:off x="1886253" y="3099023"/>
        <a:ext cx="6587474" cy="1158770"/>
      </dsp:txXfrm>
    </dsp:sp>
    <dsp:sp modelId="{F5260018-36B2-4B62-B3D4-6808BD49C051}">
      <dsp:nvSpPr>
        <dsp:cNvPr id="0" name=""/>
        <dsp:cNvSpPr/>
      </dsp:nvSpPr>
      <dsp:spPr>
        <a:xfrm>
          <a:off x="1545" y="2964208"/>
          <a:ext cx="1884707" cy="14285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tx1"/>
              </a:solidFill>
            </a:rPr>
            <a:t>Diskusije tijekom </a:t>
          </a:r>
          <a:r>
            <a:rPr lang="hr-HR" sz="1600" kern="1200" dirty="0">
              <a:solidFill>
                <a:srgbClr val="C00000"/>
              </a:solidFill>
            </a:rPr>
            <a:t>plenarne sjednice</a:t>
          </a:r>
        </a:p>
      </dsp:txBody>
      <dsp:txXfrm>
        <a:off x="71282" y="3033945"/>
        <a:ext cx="1745233" cy="1289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8FF0F-EA50-4B9D-AE55-13F14B96B741}">
      <dsp:nvSpPr>
        <dsp:cNvPr id="0" name=""/>
        <dsp:cNvSpPr/>
      </dsp:nvSpPr>
      <dsp:spPr>
        <a:xfrm rot="5400000">
          <a:off x="4384811" y="-2379912"/>
          <a:ext cx="1697174" cy="66927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b="1" kern="1200"/>
            <a:t>Beč 2018. </a:t>
          </a:r>
          <a:r>
            <a:rPr lang="hr-HR" sz="1600" kern="1200"/>
            <a:t>– Izrada projekcija novčanog toka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b="1" kern="1200" dirty="0"/>
            <a:t>Kišinjev 2017. </a:t>
          </a:r>
          <a:r>
            <a:rPr lang="hr-HR" sz="1600" kern="1200" dirty="0"/>
            <a:t>– Upravljanje dugom i gotovinskim sredstvima: interakcija i suradnja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b="1" kern="1200"/>
            <a:t>Moskva 2017. </a:t>
          </a:r>
          <a:r>
            <a:rPr lang="hr-HR" sz="1600" kern="1200"/>
            <a:t>– Određivanje ciljnog iznosa gotovinskog salda JRR-a; interakcija sa središnjom bankom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b="1" kern="1200"/>
            <a:t>Ankara 2016.</a:t>
          </a:r>
          <a:r>
            <a:rPr lang="hr-HR" sz="1600" kern="1200"/>
            <a:t> – Odabrana pitanja iz područja upravljanja likvidnošću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dirty="0"/>
        </a:p>
      </dsp:txBody>
      <dsp:txXfrm rot="-5400000">
        <a:off x="1887038" y="200710"/>
        <a:ext cx="6609872" cy="1531476"/>
      </dsp:txXfrm>
    </dsp:sp>
    <dsp:sp modelId="{F5260018-36B2-4B62-B3D4-6808BD49C051}">
      <dsp:nvSpPr>
        <dsp:cNvPr id="0" name=""/>
        <dsp:cNvSpPr/>
      </dsp:nvSpPr>
      <dsp:spPr>
        <a:xfrm>
          <a:off x="10" y="86850"/>
          <a:ext cx="1886359" cy="1763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C00000"/>
              </a:solidFill>
            </a:rPr>
            <a:t>Četiri</a:t>
          </a:r>
          <a:r>
            <a:rPr lang="hr-HR" sz="1800" kern="1200" dirty="0">
              <a:solidFill>
                <a:schemeClr val="tx1"/>
              </a:solidFill>
            </a:rPr>
            <a:t> tematske radionice</a:t>
          </a:r>
        </a:p>
      </dsp:txBody>
      <dsp:txXfrm>
        <a:off x="86089" y="172929"/>
        <a:ext cx="1714201" cy="1591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4111066" y="-2170865"/>
          <a:ext cx="2296701" cy="66420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kern="1200"/>
            <a:t>3. prosinca/decembra 2019.</a:t>
          </a:r>
          <a:r>
            <a:rPr lang="hr-HR" sz="1400" b="0" kern="1200"/>
            <a:t> – Zaštitni slojevi likvidnosti u Turskoj 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kern="1200"/>
            <a:t>18. rujna/septembra 2018. </a:t>
          </a:r>
          <a:r>
            <a:rPr lang="hr-HR" sz="1400" b="0" kern="1200"/>
            <a:t>– Pripreme za sastanak uživo u Beču 2018.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u="none" kern="1200" dirty="0"/>
            <a:t>19. listopada/oktobra 2016. </a:t>
          </a:r>
          <a:r>
            <a:rPr lang="hr-HR" sz="1400" b="0" u="none" kern="1200" dirty="0"/>
            <a:t>– Financijski instrumenti za upravljanje gotovinskim sredstvima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kern="1200"/>
            <a:t>29. listopada/oktobra 2015.</a:t>
          </a:r>
          <a:r>
            <a:rPr lang="hr-HR" sz="1400" kern="1200"/>
            <a:t> – Proširenje obuhvata JRR-a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kern="1200"/>
            <a:t>9. travnja/aprila 2015.</a:t>
          </a:r>
          <a:r>
            <a:rPr lang="hr-HR" sz="1400" kern="1200"/>
            <a:t> – Upravljanje gotovinskim sredstvima u Azerbajdžanu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kern="1200"/>
            <a:t>16. prosinca/decembra 2014.</a:t>
          </a:r>
          <a:r>
            <a:rPr lang="hr-HR" sz="1400" kern="1200"/>
            <a:t> – Upravljanje gotovinskim sredstvima u Rusiji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kern="1200"/>
            <a:t>11. rujna/septembra 2014.</a:t>
          </a:r>
          <a:r>
            <a:rPr lang="hr-HR" sz="1400" kern="1200"/>
            <a:t> – Upravljanje gotovinskim sredstvima u Turskoj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hr-HR" sz="1400" b="1" kern="1200" dirty="0"/>
            <a:t>15. svibnja/maja 2014.</a:t>
          </a:r>
          <a:r>
            <a:rPr lang="hr-HR" sz="1400" kern="1200" dirty="0"/>
            <a:t>. – Diskusija o akcijskom planu</a:t>
          </a:r>
        </a:p>
      </dsp:txBody>
      <dsp:txXfrm rot="-5400000">
        <a:off x="1938408" y="113909"/>
        <a:ext cx="6529901" cy="2072469"/>
      </dsp:txXfrm>
    </dsp:sp>
    <dsp:sp modelId="{C314A7ED-A91B-4096-B6ED-5D171C4158DD}">
      <dsp:nvSpPr>
        <dsp:cNvPr id="0" name=""/>
        <dsp:cNvSpPr/>
      </dsp:nvSpPr>
      <dsp:spPr>
        <a:xfrm>
          <a:off x="1545" y="2078"/>
          <a:ext cx="1935328" cy="2339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600" kern="1200" dirty="0">
              <a:solidFill>
                <a:srgbClr val="C00000"/>
              </a:solidFill>
            </a:rPr>
            <a:t>Osam</a:t>
          </a:r>
          <a:r>
            <a:rPr lang="hr-HR" sz="16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tx1"/>
              </a:solidFill>
            </a:rPr>
            <a:t>tematskih videokonferencija</a:t>
          </a:r>
        </a:p>
      </dsp:txBody>
      <dsp:txXfrm>
        <a:off x="96020" y="96553"/>
        <a:ext cx="1746378" cy="2150354"/>
      </dsp:txXfrm>
    </dsp:sp>
    <dsp:sp modelId="{39E8FF0F-EA50-4B9D-AE55-13F14B96B741}">
      <dsp:nvSpPr>
        <dsp:cNvPr id="0" name=""/>
        <dsp:cNvSpPr/>
      </dsp:nvSpPr>
      <dsp:spPr>
        <a:xfrm rot="5400000">
          <a:off x="4548126" y="-244881"/>
          <a:ext cx="1326415" cy="66501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b="1" kern="1200"/>
            <a:t>Plenarna sjednica u Kišinjevu 2016.</a:t>
          </a:r>
          <a:r>
            <a:rPr lang="hr-HR" sz="1600" kern="1200"/>
            <a:t> – Diskusija o slučaju Moldove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b="1" kern="1200" dirty="0"/>
            <a:t>Plenarna sjednica u Tirani 2015.</a:t>
          </a:r>
          <a:r>
            <a:rPr lang="hr-HR" sz="1600" kern="1200" dirty="0"/>
            <a:t> – Odabrana pitanja iz područja upravljanja likvidnošću i kontrola riznice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-5400000">
        <a:off x="1886253" y="2481742"/>
        <a:ext cx="6585411" cy="1196915"/>
      </dsp:txXfrm>
    </dsp:sp>
    <dsp:sp modelId="{F5260018-36B2-4B62-B3D4-6808BD49C051}">
      <dsp:nvSpPr>
        <dsp:cNvPr id="0" name=""/>
        <dsp:cNvSpPr/>
      </dsp:nvSpPr>
      <dsp:spPr>
        <a:xfrm>
          <a:off x="1545" y="2368024"/>
          <a:ext cx="1884707" cy="14285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/>
              </a:solidFill>
            </a:rPr>
            <a:t>Diskusije tijekom </a:t>
          </a:r>
          <a:r>
            <a:rPr lang="hr-HR" sz="1800" kern="1200" dirty="0">
              <a:solidFill>
                <a:srgbClr val="C00000"/>
              </a:solidFill>
            </a:rPr>
            <a:t>plenarnih sjednica</a:t>
          </a:r>
        </a:p>
      </dsp:txBody>
      <dsp:txXfrm>
        <a:off x="71279" y="2437758"/>
        <a:ext cx="1745239" cy="1289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965568-4B26-4E76-9FFE-A0C1EB8123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F504-35D5-4AA8-8135-5308B8D93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A7E4FF-6F7D-4EFC-94B8-25408FF614E4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EC86B-6301-4841-8D54-1FF92ADE2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2FCF0-A9D2-4AB9-B2AF-DAFC878B55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923AB57-73ED-4646-BA41-AF6CA58E6A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328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83B9CC-795D-4465-B669-4917F9AC4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46252-E9B0-4FDC-842B-D7F9BEA37D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72D9E6-38EE-45E6-9C81-B4D91A002BEE}" type="datetimeFigureOut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19525E-C953-4653-B69E-40DA2DD62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B0B63E-2F93-435B-950A-2F3AF57FF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3D671-061C-4FE4-9F3B-82F8552F3F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13705-6F84-4987-AE37-9784306F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DF7E5C-DC66-4C1C-B4FB-0CAAA5882F0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8318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DE81DE58-5716-4EAE-B481-0C7BBE8645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5E1B36BA-56C9-444E-8090-37788583EF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hr-HR"/>
              <a:t>Prikazane su sve zastave, nisu sve navedene zemlje članice radne skupine</a:t>
            </a: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ED49A56A-488B-42B8-BC48-79128528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E071FE-9F4F-43F2-90E8-3E9B042A45C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83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9746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FD4FCE0-3374-4146-BD4D-8F6320885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3D60AE3F-3302-4FB5-AB58-C22DBA2EE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012B1E4-A9F5-4155-BFF0-D7A2066DF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26BE6A-37A1-4C5B-9C17-686ECCADF319}" type="slidenum">
              <a:rPr lang="ru-RU" altLang="en-US" smtClean="0"/>
              <a:pPr/>
              <a:t>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94925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25599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DF7E5C-DC66-4C1C-B4FB-0CAAA5882F0D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41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provjeriti datum osnivanja i dodati proizvod znanja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3858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provjeriti datum osnivanja i dodati proizvod znanja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229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43642-FB17-48D7-803C-219FF3D6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5A7A-1FE8-4D4B-A430-54AB1835E4B2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11A5-AA64-461C-90C2-77C7BF04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D668-49B4-4318-A13F-A0283E4B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9D797-9F56-4AE8-A74E-42CF7EF471E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0811450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04BBF-A9F7-4F89-8EAA-A35EE109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F2E29-1A85-4EF0-B9D1-22B1B169E09E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511C-0118-4CB9-9C72-7841DEEB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35D6-AEE4-4F23-B1B8-39052ED5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C14C8-053A-47ED-A7C2-E42550A6AE4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3936207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0DA8-9E8C-4074-81DC-E333BACE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ED00-5DD7-4A7C-9626-6AAF77450D7A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1E923-A684-4D96-9CD5-23A50281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24E27-857D-4ADA-81E2-264C602F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2AC7-BC8A-4658-A615-E08F026C6B8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85769401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E1371-6BB2-49BB-9AE0-14A23F04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84DE-9C7A-44A7-A0DA-8BD06BCA19EA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012B0-E4BD-4C82-8AB2-152E7D0A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38B9B-6C09-42AE-8840-3265E1B6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BA1C-9A8B-436B-A337-6A2CE014F20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1376926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D5AEE-4435-4ACE-900E-F67FB8C3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76F5-B9FA-46EA-AEED-19AA729F8067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1E367-DFB8-4FCE-AFC8-439DEBAF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3357E-28B8-4BA4-8546-2766B9FB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83698-28FF-4065-AC9A-207A8CB5EBC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8630528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194372-DC83-4BFB-BAFA-FB91F973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0702-D5C5-4B7E-B60E-B5DC0865EFBF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248320-515C-4425-9250-9E0114E1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DFFC55-0B97-4C68-86B0-18F95CCC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418F8-84FD-42E0-B491-ADE85CC8EC4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2779665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56A3ED-CC2E-4EE9-832B-FFFE5AE5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D90CD-9806-404D-B311-33D92C88CCF4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8CB449-5A5C-4757-B581-B6F97B72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8568A1-CF8F-40AB-85CF-1DD294E0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1F442-4DE3-428D-A66D-F30CB2634F7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396399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F81F96-05DC-40AE-873F-01C17321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4E8-7B69-489D-8072-3BC09E24720C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7CED54-580B-45A5-9AF9-560167AE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A1CC6F-9496-4031-B774-1DDF46F7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362E0-FDCA-47E4-960D-E662169949D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086794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ABF9AF-8CDB-43C5-8262-7892F930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5F88-590A-4335-8949-E6B64C77D23A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856491-1FBD-4CFF-8A07-47971B205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9C3611-9C79-44E9-B521-6A4822BD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108D4-C678-4E98-A71C-22CA1C22B5B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961851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B7CA46-7ABE-45EF-ACB1-0A1941CC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E02A2-3C46-4430-A403-38FCBC11EB3D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0A4B39-0D77-4F96-9DFA-DE1380C6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D8E61-0B07-4353-9E7F-3B476A76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18A1A-4226-4868-9C6C-355BD25A3F5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86051702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48A80E-EBE2-4661-ABE9-20A7778C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15386-E553-4C6C-9F65-43A280330DB8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8689A4-F474-4864-A74C-A43A9E2B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0CA169-376F-4433-91D0-789528BF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CBC5-D85D-4A10-A4EC-6B25584D667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3233764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814A80D-FAF6-49FE-B61F-74E88BDBDE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E359D2A-813A-4B2F-A5F1-229F899130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05D9-E884-4DF1-8592-FFF919CA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29B569-7426-41FA-8FC3-7F4FE12D0646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CEE1-1BA8-4BC0-9398-40D09E972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F3ADE-E208-4798-8699-389EBCB7C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541A2D-ED5A-4864-A429-27F6C096175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r"/>
    <p:sndAc>
      <p:stSnd>
        <p:snd r:embed="rId13" name="coin.wav"/>
      </p:stSnd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hyperlink" Target="https://www.pempal.org/knowledge-product/government-treasury-single-account-and-cash-management-pempal-countries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392E03-9C3B-4BED-8145-D7F5A6972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1714500"/>
            <a:ext cx="4114800" cy="3429000"/>
          </a:xfrm>
        </p:spPr>
        <p:txBody>
          <a:bodyPr>
            <a:normAutofit/>
          </a:bodyPr>
          <a:lstStyle/>
          <a:p>
            <a:pPr lvl="1">
              <a:buFont typeface="Arial" charset="0"/>
              <a:buNone/>
              <a:defRPr/>
            </a:pPr>
            <a:r>
              <a:rPr lang="hr-HR" sz="4400" b="1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0A846D1C-4D34-422A-AB57-1623F7D3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15456" y="3015456"/>
            <a:ext cx="6858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Slide Number Placeholder 5">
            <a:extLst>
              <a:ext uri="{FF2B5EF4-FFF2-40B4-BE49-F238E27FC236}">
                <a16:creationId xmlns:a16="http://schemas.microsoft.com/office/drawing/2014/main" id="{06D23B3B-B00F-4167-82F0-8E3080C3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9C0696-35EC-4ED9-9338-679E99A76DF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6">
            <a:extLst>
              <a:ext uri="{FF2B5EF4-FFF2-40B4-BE49-F238E27FC236}">
                <a16:creationId xmlns:a16="http://schemas.microsoft.com/office/drawing/2014/main" id="{3706F680-8173-4884-9241-E3A0CC9A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211888"/>
            <a:ext cx="7593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Beč, Austrija                                     27. – 29. studenoga/novembra 2023.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229B3-AD8D-4F57-AC78-38F5CBB5A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5050771"/>
            <a:ext cx="1567084" cy="110932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F8E707-FDBD-4B53-8F18-2F8ED28E0D3D}"/>
              </a:ext>
            </a:extLst>
          </p:cNvPr>
          <p:cNvSpPr/>
          <p:nvPr/>
        </p:nvSpPr>
        <p:spPr>
          <a:xfrm>
            <a:off x="971601" y="692696"/>
            <a:ext cx="7881044" cy="4104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Zajednica prakse za riznicu PEMPAL-a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Tematska skupina za upravljanje novčanim sredstvima</a:t>
            </a:r>
            <a:r>
              <a:rPr lang="hr-HR" sz="3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5400" b="1" i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Virtualne aktivnosti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5400" b="1" i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tijekom pandemije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itle 1">
            <a:extLst>
              <a:ext uri="{FF2B5EF4-FFF2-40B4-BE49-F238E27FC236}">
                <a16:creationId xmlns:a16="http://schemas.microsoft.com/office/drawing/2014/main" id="{3FCFB2DB-AB4B-4B47-AE25-BBF71E7A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8580438" cy="417513"/>
          </a:xfrm>
        </p:spPr>
        <p:txBody>
          <a:bodyPr/>
          <a:lstStyle/>
          <a:p>
            <a:r>
              <a:rPr lang="hr-HR" sz="2000" b="1" dirty="0">
                <a:solidFill>
                  <a:srgbClr val="C00000"/>
                </a:solidFill>
              </a:rPr>
              <a:t>PRILOG:       Pregled aktivnosti u kalendarskim godinama 2014. – 2019.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7FA788-1DB1-4E62-9D08-137115235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664625"/>
              </p:ext>
            </p:extLst>
          </p:nvPr>
        </p:nvGraphicFramePr>
        <p:xfrm>
          <a:off x="528066" y="677863"/>
          <a:ext cx="8580438" cy="282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A455AD6-926A-409C-B8C3-A43CAFA7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DE6DC1-82BA-4659-98FF-701DB599647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60361A4-D586-47CF-97CC-F517578EB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400019"/>
              </p:ext>
            </p:extLst>
          </p:nvPr>
        </p:nvGraphicFramePr>
        <p:xfrm>
          <a:off x="528067" y="2564904"/>
          <a:ext cx="8580437" cy="3796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68843F6-8B5B-41B7-A80C-C233E9BC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993775"/>
          </a:xfrm>
        </p:spPr>
        <p:txBody>
          <a:bodyPr/>
          <a:lstStyle/>
          <a:p>
            <a:r>
              <a:rPr lang="hr-HR" sz="320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hr-HR" sz="3200">
                <a:solidFill>
                  <a:srgbClr val="C00000"/>
                </a:solidFill>
                <a:cs typeface="Times New Roman" panose="02020603050405020304" pitchFamily="18" charset="0"/>
              </a:rPr>
              <a:t>TCOP se bavi četirima ključnim tematskim područjima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CD9651-2E68-448D-B464-3F2E333B93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85051"/>
              </p:ext>
            </p:extLst>
          </p:nvPr>
        </p:nvGraphicFramePr>
        <p:xfrm>
          <a:off x="683568" y="1556792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1291A98B-AD39-42C3-AF2E-1B57E4F8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452BA5-3400-411A-9BC6-1C9CB187C998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ED64FF66-AD08-466D-9A14-5DF60204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536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535805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31" y="188640"/>
            <a:ext cx="8229600" cy="777875"/>
          </a:xfrm>
        </p:spPr>
        <p:txBody>
          <a:bodyPr/>
          <a:lstStyle/>
          <a:p>
            <a:r>
              <a:rPr lang="hr-HR" sz="3200" b="1">
                <a:solidFill>
                  <a:srgbClr val="C00000"/>
                </a:solidFill>
              </a:rPr>
              <a:t>Osnovne informacije o Skupini za upravljanje novčanim sredstvima</a:t>
            </a: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28613"/>
            <a:ext cx="5032798" cy="5884763"/>
          </a:xfrm>
        </p:spPr>
        <p:txBody>
          <a:bodyPr/>
          <a:lstStyle/>
          <a:p>
            <a:pPr marL="0" indent="0" algn="just">
              <a:buNone/>
            </a:pPr>
            <a:r>
              <a:rPr lang="hr-HR" sz="1800" b="1" dirty="0">
                <a:solidFill>
                  <a:srgbClr val="C00000"/>
                </a:solidFill>
              </a:rPr>
              <a:t>9. veljače/februara 2014. </a:t>
            </a:r>
            <a:r>
              <a:rPr lang="hr-HR" sz="1800" dirty="0"/>
              <a:t>(Izvršni odbor TCOP-a, Tbilisi, Gruzija) – Gruzija i </a:t>
            </a:r>
            <a:r>
              <a:rPr lang="hr-HR" sz="1800" dirty="0" err="1"/>
              <a:t>Moldova</a:t>
            </a:r>
            <a:r>
              <a:rPr lang="hr-HR" sz="1800" dirty="0"/>
              <a:t> predlažu osnivanje nove radne skupine </a:t>
            </a:r>
          </a:p>
          <a:p>
            <a:pPr marL="0" indent="0" algn="just">
              <a:buNone/>
            </a:pPr>
            <a:r>
              <a:rPr lang="hr-HR" sz="1800" b="1" dirty="0">
                <a:solidFill>
                  <a:srgbClr val="C00000"/>
                </a:solidFill>
              </a:rPr>
              <a:t>24. travnja/aprila 2014. </a:t>
            </a:r>
            <a:r>
              <a:rPr lang="hr-HR" sz="1800" dirty="0"/>
              <a:t>– Izvršni odbor TCOP-a na sastanku donosi odluku o osnivanju radne skupine</a:t>
            </a:r>
          </a:p>
          <a:p>
            <a:pPr marL="0" indent="0" algn="just">
              <a:buNone/>
            </a:pPr>
            <a:r>
              <a:rPr lang="hr-HR" sz="1800" b="1" dirty="0">
                <a:solidFill>
                  <a:srgbClr val="C00000"/>
                </a:solidFill>
              </a:rPr>
              <a:t>15. svibnja/maja 2014. </a:t>
            </a:r>
            <a:r>
              <a:rPr lang="hr-HR" sz="1800" dirty="0"/>
              <a:t>– prva videokonferencija novoosnovane skupine – Gruzija i </a:t>
            </a:r>
            <a:r>
              <a:rPr lang="hr-HR" sz="1800" dirty="0" err="1"/>
              <a:t>Moldova</a:t>
            </a:r>
            <a:r>
              <a:rPr lang="hr-HR" sz="1800" dirty="0"/>
              <a:t> ističu prioritetne potrebe i aktivnosti kako bi se izradio akcijski plan skupine </a:t>
            </a:r>
          </a:p>
          <a:p>
            <a:pPr marL="0" indent="0" algn="just">
              <a:buNone/>
            </a:pPr>
            <a:endParaRPr lang="en-US" altLang="en-US" sz="1800" b="1" u="sng" dirty="0"/>
          </a:p>
          <a:p>
            <a:pPr marL="0" indent="0" algn="just">
              <a:buNone/>
            </a:pPr>
            <a:r>
              <a:rPr lang="hr-HR" sz="1800" b="1" u="sng" dirty="0">
                <a:solidFill>
                  <a:srgbClr val="C00000"/>
                </a:solidFill>
              </a:rPr>
              <a:t>Skupina je u početku okupljala 13 zemalja:</a:t>
            </a:r>
            <a:r>
              <a:rPr lang="hr-HR" sz="1800" b="1" dirty="0">
                <a:solidFill>
                  <a:srgbClr val="C00000"/>
                </a:solidFill>
              </a:rPr>
              <a:t> </a:t>
            </a:r>
            <a:r>
              <a:rPr lang="hr-HR" sz="1800" i="1" dirty="0"/>
              <a:t>Albanija, Azerbajdžan, </a:t>
            </a:r>
            <a:r>
              <a:rPr lang="hr-HR" sz="1800" i="1" dirty="0" err="1"/>
              <a:t>Bjelarus</a:t>
            </a:r>
            <a:r>
              <a:rPr lang="hr-HR" sz="1800" i="1" dirty="0"/>
              <a:t>, Hrvatska, Gruzija, Kazahstan, Kirgiska Republika, Crna Gora, </a:t>
            </a:r>
            <a:r>
              <a:rPr lang="hr-HR" sz="1800" i="1" dirty="0" err="1"/>
              <a:t>Moldova</a:t>
            </a:r>
            <a:r>
              <a:rPr lang="hr-HR" sz="1800" i="1" dirty="0"/>
              <a:t>, Sjeverna Makedonija, Rusija, Tadžikistan i Turska</a:t>
            </a:r>
          </a:p>
          <a:p>
            <a:pPr marL="0" indent="0" algn="just">
              <a:buNone/>
            </a:pPr>
            <a:endParaRPr lang="en-US" altLang="en-US" sz="1800" i="1" dirty="0"/>
          </a:p>
          <a:p>
            <a:pPr marL="0" indent="0" algn="just">
              <a:buNone/>
            </a:pPr>
            <a:r>
              <a:rPr lang="hr-HR" sz="1800" dirty="0"/>
              <a:t>Tijekom pandemije TCOP je izašao izvan okvira izvornog članstva u skupini te je omogućio sudjelovanje </a:t>
            </a:r>
            <a:r>
              <a:rPr lang="hr-HR" sz="1800" dirty="0">
                <a:solidFill>
                  <a:srgbClr val="C00000"/>
                </a:solidFill>
              </a:rPr>
              <a:t>svim zainteresiranim članovima zajednice prakse</a:t>
            </a:r>
            <a:r>
              <a:rPr lang="hr-HR" sz="18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D18290-D040-499C-BF11-F694A3638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525" y="966516"/>
            <a:ext cx="2993957" cy="2102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49AD3-66A4-4446-992F-9F1A7324A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952" y="4581128"/>
            <a:ext cx="2855161" cy="2140347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itle 1">
            <a:extLst>
              <a:ext uri="{FF2B5EF4-FFF2-40B4-BE49-F238E27FC236}">
                <a16:creationId xmlns:a16="http://schemas.microsoft.com/office/drawing/2014/main" id="{3FCFB2DB-AB4B-4B47-AE25-BBF71E7A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8580438" cy="417513"/>
          </a:xfrm>
        </p:spPr>
        <p:txBody>
          <a:bodyPr/>
          <a:lstStyle/>
          <a:p>
            <a:r>
              <a:rPr lang="hr-HR" sz="2400" b="1" dirty="0">
                <a:solidFill>
                  <a:srgbClr val="C00000"/>
                </a:solidFill>
              </a:rPr>
              <a:t>Pregled aktivnosti u kalendarskim godinama 2020. – 2023.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7FA788-1DB1-4E62-9D08-137115235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786627"/>
              </p:ext>
            </p:extLst>
          </p:nvPr>
        </p:nvGraphicFramePr>
        <p:xfrm>
          <a:off x="467543" y="677863"/>
          <a:ext cx="8580438" cy="282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A455AD6-926A-409C-B8C3-A43CAFA7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DE6DC1-82BA-4659-98FF-701DB599647E}" type="slidenum">
              <a:rPr lang="ru-RU" altLang="en-US" sz="11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10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60361A4-D586-47CF-97CC-F517578EB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583558"/>
              </p:ext>
            </p:extLst>
          </p:nvPr>
        </p:nvGraphicFramePr>
        <p:xfrm>
          <a:off x="457200" y="2204864"/>
          <a:ext cx="8580437" cy="4392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92151407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15FAC47-FD0A-46BE-9DC6-0B2C5339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r-HR" sz="3600" b="1">
                <a:solidFill>
                  <a:srgbClr val="C00000"/>
                </a:solidFill>
              </a:rPr>
              <a:t>Pripremljen je treći proizvod znanja</a:t>
            </a: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5278D5E4-FE4B-4E0B-BA66-FC2CB400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78E000-37E1-4E58-A52A-D80644CEAD5A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23337534-D810-4FEE-BD14-E2D98731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DF3FA-686D-48CB-F80C-7150F3A9AFF7}"/>
              </a:ext>
            </a:extLst>
          </p:cNvPr>
          <p:cNvSpPr txBox="1"/>
          <p:nvPr/>
        </p:nvSpPr>
        <p:spPr>
          <a:xfrm>
            <a:off x="5724128" y="609329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>
                <a:solidFill>
                  <a:srgbClr val="C00000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Poveznica na izvještaj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25473-FB8D-6945-987E-B628D18A2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386" y="908720"/>
            <a:ext cx="3658022" cy="5118646"/>
          </a:xfrm>
          <a:prstGeom prst="rect">
            <a:avLst/>
          </a:prstGeom>
          <a:ln w="53975" cmpd="thickThin"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90685-2714-FE66-9057-68D9ED94A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40" y="916386"/>
            <a:ext cx="3456383" cy="2592287"/>
          </a:xfrm>
          <a:prstGeom prst="rect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42A382-639E-63A9-BC5B-D88631538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440" y="3861049"/>
            <a:ext cx="3456383" cy="2592287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3855528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88640"/>
            <a:ext cx="8497316" cy="777875"/>
          </a:xfrm>
        </p:spPr>
        <p:txBody>
          <a:bodyPr/>
          <a:lstStyle/>
          <a:p>
            <a:r>
              <a:rPr lang="hr-HR" sz="2800" b="1">
                <a:solidFill>
                  <a:srgbClr val="C00000"/>
                </a:solidFill>
              </a:rPr>
              <a:t>Izvještaj o anketi o JRR-u i upravljanju gotovinskim sredstvima provedenoj 2021. – 1</a:t>
            </a: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28613"/>
            <a:ext cx="7992888" cy="5884763"/>
          </a:xfrm>
        </p:spPr>
        <p:txBody>
          <a:bodyPr/>
          <a:lstStyle/>
          <a:p>
            <a:pPr marL="514350" indent="-514350" algn="just">
              <a:buFont typeface="+mj-lt"/>
              <a:buAutoNum type="romanLcPeriod"/>
            </a:pPr>
            <a:r>
              <a:rPr lang="hr-HR" sz="1800" dirty="0"/>
              <a:t>Sve zemlje imaju JRR u središnjoj banci. U 13 od 16 zemalja računi </a:t>
            </a:r>
            <a:r>
              <a:rPr lang="hr-HR" sz="1800" dirty="0" err="1"/>
              <a:t>podnacionalnih</a:t>
            </a:r>
            <a:r>
              <a:rPr lang="hr-HR" sz="1800" dirty="0"/>
              <a:t> razina vlasti preneseni su u JRR (postoje određene razlike). 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hr-HR" sz="1800" dirty="0"/>
              <a:t>JRR-ovi su u obliku jednog bankovnog računa ili niza konsolidiranih bankovnih računa – veća upotreba brojčanih oznaka u knjizi ISFU-a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hr-HR" sz="1800" dirty="0"/>
              <a:t>Više od polovine zemalja drži i druga sredstva i fondove na JRR-u (izvanproračunske fondove, </a:t>
            </a:r>
            <a:r>
              <a:rPr lang="hr-HR" sz="1800" dirty="0" err="1"/>
              <a:t>grantove</a:t>
            </a:r>
            <a:r>
              <a:rPr lang="hr-HR" sz="1800" dirty="0"/>
              <a:t> i zajmove itd.)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hr-HR" sz="1800" dirty="0"/>
              <a:t>Prihodi idu izravno na JRR (samo dvije zemlje ne polažu sredstva izravno na JRR istoga dana)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hr-HR" sz="1800" dirty="0"/>
              <a:t>U 15 od 16 zemalja plaćanja vlade izvršavaju se izravno s JRR-a 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hr-HR" sz="1800" dirty="0"/>
              <a:t>10 od 16 zemalja sudjeluje u sustavu namire u realnom vremenu na bruto načelu (RTGS)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hr-HR" sz="1800" dirty="0"/>
              <a:t>Gotovo sve zemlje dokumentiraju svoj odnos sa središnjom bankom, a njih 10 od 16 ostvarilo je kamate na barem neka gotovinska salda u središnjoj banci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hr-HR" sz="1800" dirty="0"/>
              <a:t>12 od 16 zemalja navelo je da ima utvrđene ciljeve upravljanja gotovinskim sredstvima na visokoj razini (većina njih usmjerila se na pružanje potpore izvršenju proračuna, a ne na efikasnu upotrebu gotovinskih sredstava)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hr-HR" sz="1800" dirty="0"/>
              <a:t>Samo tri zemlje imaju službene ciljne vrijednosti u pogledu gotovinske rezerve</a:t>
            </a:r>
          </a:p>
          <a:p>
            <a:pPr marL="514350" indent="-514350" algn="just">
              <a:buFont typeface="+mj-lt"/>
              <a:buAutoNum type="romanLcPeriod"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6234726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88640"/>
            <a:ext cx="8497316" cy="777875"/>
          </a:xfrm>
        </p:spPr>
        <p:txBody>
          <a:bodyPr/>
          <a:lstStyle/>
          <a:p>
            <a:r>
              <a:rPr lang="hr-HR" sz="2800" b="1">
                <a:solidFill>
                  <a:srgbClr val="C00000"/>
                </a:solidFill>
              </a:rPr>
              <a:t>Izvještaj o anketi o JRR-u i upravljanju gotovinskim sredstvima provedenoj 2021. – 2</a:t>
            </a: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D74B7C-61B3-4097-BB16-E4C5C6B65DFE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28613"/>
            <a:ext cx="7992888" cy="5884763"/>
          </a:xfrm>
        </p:spPr>
        <p:txBody>
          <a:bodyPr/>
          <a:lstStyle/>
          <a:p>
            <a:pPr marL="514350" indent="-514350" algn="just">
              <a:buFont typeface="+mj-lt"/>
              <a:buAutoNum type="romanLcPeriod" startAt="10"/>
            </a:pPr>
            <a:r>
              <a:rPr lang="hr-HR" sz="1800" dirty="0"/>
              <a:t>Primjenjuje se niz različitih praksi u području izrade projekcija novčanog toka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hr-HR" sz="1800" dirty="0"/>
              <a:t>Funkcije riznice i upravljanja dugom institucionalno su odvojene u brojnim slučajevima; samo sedam od 16 zemalja ima službeni odbor na visokoj razini zadužen za koordinaciju gotovinskih sredstava ili upravljanje likvidnošću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hr-HR" sz="1800" dirty="0"/>
              <a:t>Postoje zabrinutosti u vezi s koordiniranom i dosljednom interakcijom s tržištima novca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hr-HR" sz="1800" dirty="0"/>
              <a:t>Većina zemalja upotrebljava blagajničke zapise kao instrument kratkoročnog zaduživanja (ponekad ga se smatra i instrumentom za upravljanje dugom uz program redovitih izdavanja)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hr-HR" sz="1800" dirty="0"/>
              <a:t>Polovina zemalja može polagati depozite kod središnje banke te polovina kod poslovnih banaka Samo tri zemlje mogu zaduživati se i pozajmljivati putem repo transakcija</a:t>
            </a:r>
          </a:p>
          <a:p>
            <a:pPr marL="0" indent="0" algn="just">
              <a:buNone/>
            </a:pPr>
            <a:endParaRPr lang="en-US" altLang="en-US" sz="900" dirty="0"/>
          </a:p>
          <a:p>
            <a:pPr marL="0" indent="0" algn="ctr">
              <a:buNone/>
            </a:pPr>
            <a:r>
              <a:rPr lang="hr-HR" sz="1800" i="1" dirty="0"/>
              <a:t>10 od 16 zemalja prepoznalo je doprinos PEMPAL-a programu reformi</a:t>
            </a:r>
          </a:p>
          <a:p>
            <a:pPr marL="0" indent="0" algn="just">
              <a:buNone/>
            </a:pPr>
            <a:endParaRPr lang="en-US" altLang="en-US" sz="900" dirty="0"/>
          </a:p>
          <a:p>
            <a:pPr marL="0" indent="0" algn="ctr">
              <a:buNone/>
            </a:pPr>
            <a:r>
              <a:rPr lang="hr-HR" sz="1800" dirty="0">
                <a:solidFill>
                  <a:srgbClr val="C00000"/>
                </a:solidFill>
              </a:rPr>
              <a:t>Područja koja je potrebno istražiti: 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rgbClr val="C00000"/>
                </a:solidFill>
              </a:rPr>
              <a:t>* Strukture JRR-a (IISFU, JRP, IKT) * Obuhvat JRR-a * Ciljevi upravljanja gotovinskim sredstvima * Ciljne vrijednosti u pogledu gotovinske rezerve / sigurnosnih mreža * Ulaganje viška gotovinskih sredstava *</a:t>
            </a:r>
          </a:p>
        </p:txBody>
      </p:sp>
    </p:spTree>
    <p:extLst>
      <p:ext uri="{BB962C8B-B14F-4D97-AF65-F5344CB8AC3E}">
        <p14:creationId xmlns:p14="http://schemas.microsoft.com/office/powerpoint/2010/main" val="965604775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5B9BC-400E-97C8-9507-7F575439C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70" y="109145"/>
            <a:ext cx="3341932" cy="1589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1FC6C-F728-63E0-187A-D786E3DDA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97" y="4364162"/>
            <a:ext cx="5025465" cy="2294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40D6A3-948B-EE21-14A9-8C889F301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902" y="136525"/>
            <a:ext cx="5014595" cy="2175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66C5F-D2D1-2CB4-6D45-5D6934CC8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7062" y="2436992"/>
            <a:ext cx="3295992" cy="4238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F83DB-9831-275B-F86E-D712AE04D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0" y="1726420"/>
            <a:ext cx="4737022" cy="2795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8666273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6D971-FAD4-12EB-BEFB-8BA81E4C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3" y="188640"/>
            <a:ext cx="7135961" cy="954360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Informacije o aktivnostima TCOP-a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1588AC-30EF-73A8-A336-9C03E3BF0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268760"/>
            <a:ext cx="8085631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9578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1023</Words>
  <Application>Microsoft Office PowerPoint</Application>
  <PresentationFormat>On-screen Show (4:3)</PresentationFormat>
  <Paragraphs>99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Office Theme</vt:lpstr>
      <vt:lpstr>PowerPoint Presentation</vt:lpstr>
      <vt:lpstr> TCOP se bavi četirima ključnim tematskim područjima</vt:lpstr>
      <vt:lpstr>Osnovne informacije o Skupini za upravljanje novčanim sredstvima</vt:lpstr>
      <vt:lpstr>Pregled aktivnosti u kalendarskim godinama 2020. – 2023.</vt:lpstr>
      <vt:lpstr>Pripremljen je treći proizvod znanja</vt:lpstr>
      <vt:lpstr>Izvještaj o anketi o JRR-u i upravljanju gotovinskim sredstvima provedenoj 2021. – 1</vt:lpstr>
      <vt:lpstr>Izvještaj o anketi o JRR-u i upravljanju gotovinskim sredstvima provedenoj 2021. – 2</vt:lpstr>
      <vt:lpstr>PowerPoint Presentation</vt:lpstr>
      <vt:lpstr>Informacije o aktivnostima TCOP-a</vt:lpstr>
      <vt:lpstr>PRILOG:       Pregled aktivnosti u kalendarskim godinama 2014. – 2019.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Treasury Community of Practice</dc:title>
  <dc:creator>Ion</dc:creator>
  <cp:lastModifiedBy>Tetiana Shalkivska</cp:lastModifiedBy>
  <cp:revision>596</cp:revision>
  <dcterms:created xsi:type="dcterms:W3CDTF">2013-05-14T13:14:50Z</dcterms:created>
  <dcterms:modified xsi:type="dcterms:W3CDTF">2023-11-20T15:45:48Z</dcterms:modified>
</cp:coreProperties>
</file>