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5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6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handoutMasterIdLst>
    <p:handoutMasterId r:id="rId25"/>
  </p:handoutMasterIdLst>
  <p:sldIdLst>
    <p:sldId id="336" r:id="rId2"/>
    <p:sldId id="461" r:id="rId3"/>
    <p:sldId id="487" r:id="rId4"/>
    <p:sldId id="488" r:id="rId5"/>
    <p:sldId id="489" r:id="rId6"/>
    <p:sldId id="490" r:id="rId7"/>
    <p:sldId id="493" r:id="rId8"/>
    <p:sldId id="505" r:id="rId9"/>
    <p:sldId id="494" r:id="rId10"/>
    <p:sldId id="495" r:id="rId11"/>
    <p:sldId id="492" r:id="rId12"/>
    <p:sldId id="496" r:id="rId13"/>
    <p:sldId id="497" r:id="rId14"/>
    <p:sldId id="499" r:id="rId15"/>
    <p:sldId id="498" r:id="rId16"/>
    <p:sldId id="500" r:id="rId17"/>
    <p:sldId id="501" r:id="rId18"/>
    <p:sldId id="506" r:id="rId19"/>
    <p:sldId id="502" r:id="rId20"/>
    <p:sldId id="503" r:id="rId21"/>
    <p:sldId id="504" r:id="rId22"/>
    <p:sldId id="486" r:id="rId23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CFD5EA"/>
    <a:srgbClr val="6EA0B0"/>
    <a:srgbClr val="0099CC"/>
    <a:srgbClr val="0066FF"/>
    <a:srgbClr val="BB1BB3"/>
    <a:srgbClr val="FF7C80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CEF7D5-DC01-49F2-BB62-2FDE99B84B61}" v="8" dt="2023-03-07T00:15:38.5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66" autoAdjust="0"/>
    <p:restoredTop sz="89712" autoAdjust="0"/>
  </p:normalViewPr>
  <p:slideViewPr>
    <p:cSldViewPr>
      <p:cViewPr varScale="1">
        <p:scale>
          <a:sx n="56" d="100"/>
          <a:sy n="56" d="100"/>
        </p:scale>
        <p:origin x="600" y="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'Q1'!$A$5</c:f>
              <c:strCache>
                <c:ptCount val="1"/>
                <c:pt idx="0">
                  <c:v>Riznica je...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2C-CD43-9130-392476DBD4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2C-CD43-9130-392476DBD445}"/>
              </c:ext>
            </c:extLst>
          </c:dPt>
          <c:dPt>
            <c:idx val="2"/>
            <c:bubble3D val="0"/>
            <c:explosion val="5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2C-CD43-9130-392476DBD4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'Q1'!$B$4:$D$4</c:f>
              <c:strCache>
                <c:ptCount val="3"/>
                <c:pt idx="0">
                  <c:v>Jedinica (ili više jedinica) u ministarstvu financija (MF), bez operativne neovisnosti o MF-u</c:v>
                </c:pt>
                <c:pt idx="1">
                  <c:v>Odjel u okviru strukture MF-a, ali uz određeni stupanj operativne neovisnosti o MF-u </c:v>
                </c:pt>
                <c:pt idx="2">
                  <c:v>Zasebna institucija (pravna osoba) koja odgovara / koja je podređena MF-u </c:v>
                </c:pt>
              </c:strCache>
            </c:strRef>
          </c:cat>
          <c:val>
            <c:numRef>
              <c:f>'Q1'!$B$5:$D$5</c:f>
              <c:numCache>
                <c:formatCode>General</c:formatCode>
                <c:ptCount val="3"/>
                <c:pt idx="0">
                  <c:v>7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2C-CD43-9130-392476DBD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0544570044736643"/>
          <c:w val="0.87915307751207761"/>
          <c:h val="0.264452216583301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600" b="1"/>
              <a:t>Osoblje uključeno u izvješćivanje o </a:t>
            </a:r>
            <a:r>
              <a:rPr lang="hr-HR" sz="1600" b="1" baseline="0"/>
              <a:t>izvršenju proračuna</a:t>
            </a:r>
          </a:p>
        </c:rich>
      </c:tx>
      <c:layout>
        <c:manualLayout>
          <c:xMode val="edge"/>
          <c:yMode val="edge"/>
          <c:x val="7.0678617157490395E-2"/>
          <c:y val="4.11943240060085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121628842489439"/>
          <c:y val="2.4400000000000002E-2"/>
          <c:w val="0.89878371157510561"/>
          <c:h val="0.5615762029746281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'Q13'!$A$5:$A$16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'Q13'!$C$5:$C$16</c:f>
              <c:numCache>
                <c:formatCode>General</c:formatCode>
                <c:ptCount val="12"/>
                <c:pt idx="0">
                  <c:v>221</c:v>
                </c:pt>
                <c:pt idx="1">
                  <c:v>11</c:v>
                </c:pt>
                <c:pt idx="2">
                  <c:v>4</c:v>
                </c:pt>
                <c:pt idx="3">
                  <c:v>10</c:v>
                </c:pt>
                <c:pt idx="4">
                  <c:v>6</c:v>
                </c:pt>
                <c:pt idx="5">
                  <c:v>40</c:v>
                </c:pt>
                <c:pt idx="6">
                  <c:v>3</c:v>
                </c:pt>
                <c:pt idx="7">
                  <c:v>6</c:v>
                </c:pt>
                <c:pt idx="8">
                  <c:v>91</c:v>
                </c:pt>
                <c:pt idx="9">
                  <c:v>5</c:v>
                </c:pt>
                <c:pt idx="10">
                  <c:v>500</c:v>
                </c:pt>
                <c:pt idx="11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97-5545-BC95-23F194F1BC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1720744"/>
        <c:axId val="1101722056"/>
      </c:barChart>
      <c:catAx>
        <c:axId val="1101720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1722056"/>
        <c:crosses val="autoZero"/>
        <c:auto val="1"/>
        <c:lblAlgn val="ctr"/>
        <c:lblOffset val="100"/>
        <c:noMultiLvlLbl val="0"/>
      </c:catAx>
      <c:valAx>
        <c:axId val="1101722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1720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1" baseline="0"/>
              <a:t>Osoblje uključeno u računovodstvenu politiku i metodologiju javnog sektora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'Q15'!$A$5:$A$16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'Q15'!$C$5:$C$16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  <c:pt idx="4">
                  <c:v>6</c:v>
                </c:pt>
                <c:pt idx="5">
                  <c:v>0</c:v>
                </c:pt>
                <c:pt idx="6">
                  <c:v>3</c:v>
                </c:pt>
                <c:pt idx="7">
                  <c:v>0</c:v>
                </c:pt>
                <c:pt idx="8">
                  <c:v>6</c:v>
                </c:pt>
                <c:pt idx="9">
                  <c:v>17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CE-2C4E-A6DC-F8EC88D3F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9675160"/>
        <c:axId val="899671224"/>
      </c:barChart>
      <c:catAx>
        <c:axId val="89967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671224"/>
        <c:crosses val="autoZero"/>
        <c:auto val="1"/>
        <c:lblAlgn val="ctr"/>
        <c:lblOffset val="100"/>
        <c:noMultiLvlLbl val="0"/>
      </c:catAx>
      <c:valAx>
        <c:axId val="89967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675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1"/>
              <a:t>Osoblje uključeno u konsolidirano financijsko izvještavanje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'Q14'!$A$5:$A$16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'Q14'!$C$5:$C$16</c:f>
              <c:numCache>
                <c:formatCode>General</c:formatCode>
                <c:ptCount val="12"/>
                <c:pt idx="0">
                  <c:v>7</c:v>
                </c:pt>
                <c:pt idx="1">
                  <c:v>11</c:v>
                </c:pt>
                <c:pt idx="2">
                  <c:v>3</c:v>
                </c:pt>
                <c:pt idx="3">
                  <c:v>10</c:v>
                </c:pt>
                <c:pt idx="4">
                  <c:v>6</c:v>
                </c:pt>
                <c:pt idx="5">
                  <c:v>10</c:v>
                </c:pt>
                <c:pt idx="6">
                  <c:v>3</c:v>
                </c:pt>
                <c:pt idx="7">
                  <c:v>6</c:v>
                </c:pt>
                <c:pt idx="8">
                  <c:v>91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0F-E045-8277-360BB40C2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2357792"/>
        <c:axId val="1032358448"/>
      </c:barChart>
      <c:catAx>
        <c:axId val="103235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2358448"/>
        <c:crosses val="autoZero"/>
        <c:auto val="1"/>
        <c:lblAlgn val="ctr"/>
        <c:lblOffset val="100"/>
        <c:noMultiLvlLbl val="0"/>
      </c:catAx>
      <c:valAx>
        <c:axId val="103235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235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600"/>
              <a:t>Broj </a:t>
            </a:r>
            <a:r>
              <a:rPr lang="hr-HR" sz="1600" baseline="0"/>
              <a:t>osoblja uključenog u administraciju sustava za financijsko upravljanje u okviru riznice</a:t>
            </a:r>
          </a:p>
        </c:rich>
      </c:tx>
      <c:layout>
        <c:manualLayout>
          <c:xMode val="edge"/>
          <c:yMode val="edge"/>
          <c:x val="9.9560723514211899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'Q16'!$A$5:$A$16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'Q16'!$C$5:$C$16</c:f>
              <c:numCache>
                <c:formatCode>General</c:formatCode>
                <c:ptCount val="12"/>
                <c:pt idx="0">
                  <c:v>0</c:v>
                </c:pt>
                <c:pt idx="1">
                  <c:v>23</c:v>
                </c:pt>
                <c:pt idx="2">
                  <c:v>0</c:v>
                </c:pt>
                <c:pt idx="3">
                  <c:v>0</c:v>
                </c:pt>
                <c:pt idx="4">
                  <c:v>300</c:v>
                </c:pt>
                <c:pt idx="5">
                  <c:v>14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300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78-1D4D-BFD6-1D3A519BCD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53957584"/>
        <c:axId val="1053954304"/>
      </c:barChart>
      <c:catAx>
        <c:axId val="105395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954304"/>
        <c:crosses val="autoZero"/>
        <c:auto val="1"/>
        <c:lblAlgn val="ctr"/>
        <c:lblOffset val="100"/>
        <c:noMultiLvlLbl val="0"/>
      </c:catAx>
      <c:valAx>
        <c:axId val="105395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95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1" i="0" baseline="0"/>
              <a:t>Osoblje riznice uključeno u IT podršku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'Q18'!$A$5:$A$16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'Q18'!$C$5:$C$16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300</c:v>
                </c:pt>
                <c:pt idx="5">
                  <c:v>2</c:v>
                </c:pt>
                <c:pt idx="6">
                  <c:v>0</c:v>
                </c:pt>
                <c:pt idx="7">
                  <c:v>14</c:v>
                </c:pt>
                <c:pt idx="8">
                  <c:v>35</c:v>
                </c:pt>
                <c:pt idx="9">
                  <c:v>0</c:v>
                </c:pt>
                <c:pt idx="10">
                  <c:v>300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2-584D-A51D-143600F6F1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126544"/>
        <c:axId val="485127200"/>
      </c:barChart>
      <c:catAx>
        <c:axId val="48512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127200"/>
        <c:crosses val="autoZero"/>
        <c:auto val="1"/>
        <c:lblAlgn val="ctr"/>
        <c:lblOffset val="100"/>
        <c:noMultiLvlLbl val="0"/>
      </c:catAx>
      <c:valAx>
        <c:axId val="485127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12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/>
              <a:t>Lokacija </a:t>
            </a:r>
            <a:r>
              <a:rPr lang="hr-HR" sz="1800" baseline="0"/>
              <a:t>IT podrške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'Q16'!$A$39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'Q16'!$B$38:$C$38</c:f>
              <c:strCache>
                <c:ptCount val="2"/>
                <c:pt idx="0">
                  <c:v>Treasury</c:v>
                </c:pt>
                <c:pt idx="1">
                  <c:v>Other</c:v>
                </c:pt>
              </c:strCache>
            </c:strRef>
          </c:cat>
          <c:val>
            <c:numRef>
              <c:f>'Q16'!$B$39:$C$39</c:f>
              <c:numCache>
                <c:formatCode>General</c:formatCode>
                <c:ptCount val="2"/>
                <c:pt idx="0">
                  <c:v>5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47-3E49-A1CE-43D3CF643E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91570368"/>
        <c:axId val="1591569536"/>
      </c:barChart>
      <c:catAx>
        <c:axId val="159157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569536"/>
        <c:crosses val="autoZero"/>
        <c:auto val="1"/>
        <c:lblAlgn val="ctr"/>
        <c:lblOffset val="100"/>
        <c:noMultiLvlLbl val="0"/>
      </c:catAx>
      <c:valAx>
        <c:axId val="159156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57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aseline="0"/>
              <a:t>IT podršku pruža...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'Q19'!$A$19</c:f>
              <c:strCache>
                <c:ptCount val="1"/>
                <c:pt idx="0">
                  <c:v>Ukupno</c:v>
                </c:pt>
              </c:strCache>
            </c:strRef>
          </c:tx>
          <c:explosion val="1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C5-B84B-A5F6-75BDEE865E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C5-B84B-A5F6-75BDEE865E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C5-B84B-A5F6-75BDEE865E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C5-B84B-A5F6-75BDEE865E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FC5-B84B-A5F6-75BDEE865E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'Q19'!$B$18:$F$18</c:f>
              <c:strCache>
                <c:ptCount val="5"/>
                <c:pt idx="0">
                  <c:v>Jedinica u Ministarstvu financija</c:v>
                </c:pt>
                <c:pt idx="1">
                  <c:v>IT jedinica u okviru Ministarstva financija</c:v>
                </c:pt>
                <c:pt idx="2">
                  <c:v>IT poduzeće u okviru Ministarstva financija</c:v>
                </c:pt>
                <c:pt idx="3">
                  <c:v>Odjel u okviru riznice</c:v>
                </c:pt>
                <c:pt idx="4">
                  <c:v>Drugo</c:v>
                </c:pt>
              </c:strCache>
            </c:strRef>
          </c:cat>
          <c:val>
            <c:numRef>
              <c:f>'Q19'!$B$19:$F$19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FC5-B84B-A5F6-75BDEE865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270088287800593"/>
          <c:y val="0.2608426111466795"/>
          <c:w val="0.24017444671863164"/>
          <c:h val="0.713814199835369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600" dirty="0"/>
              <a:t>Administriranje informacijskim sustavom riznice</a:t>
            </a:r>
          </a:p>
        </c:rich>
      </c:tx>
      <c:layout>
        <c:manualLayout>
          <c:xMode val="edge"/>
          <c:yMode val="edge"/>
          <c:x val="0.10363517060367454"/>
          <c:y val="4.44444444444444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'Q17'!$F$5</c:f>
              <c:strCache>
                <c:ptCount val="1"/>
                <c:pt idx="0">
                  <c:v>Ukupno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C0-1840-AE1A-5D5CFD5C1D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C0-1840-AE1A-5D5CFD5C1D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C0-1840-AE1A-5D5CFD5C1D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'Q17'!$G$4:$I$4</c:f>
              <c:strCache>
                <c:ptCount val="3"/>
                <c:pt idx="0">
                  <c:v>IT jedinica u Ministarstvu financija</c:v>
                </c:pt>
                <c:pt idx="1">
                  <c:v>Subjekt podređen Ministarstvu financija</c:v>
                </c:pt>
                <c:pt idx="2">
                  <c:v>Agencija izvan Ministarstva financija</c:v>
                </c:pt>
              </c:strCache>
            </c:strRef>
          </c:cat>
          <c:val>
            <c:numRef>
              <c:f>'Q17'!$G$5:$I$5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C0-1840-AE1A-5D5CFD5C1D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8.6688348739016319E-3"/>
          <c:y val="0.5444577427821522"/>
          <c:w val="0.97058503556620634"/>
          <c:h val="0.433320034995625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Broj ureda prve</a:t>
            </a:r>
            <a:r>
              <a:rPr lang="hr-HR" baseline="0" dirty="0"/>
              <a:t> razine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'Q2'!$I$6</c:f>
              <c:strCache>
                <c:ptCount val="1"/>
                <c:pt idx="0">
                  <c:v>Number of Tier 1 Offices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'Q2'!$H$7:$H$14</c:f>
              <c:strCache>
                <c:ptCount val="8"/>
                <c:pt idx="0">
                  <c:v>Albania</c:v>
                </c:pt>
                <c:pt idx="1">
                  <c:v>Belarus</c:v>
                </c:pt>
                <c:pt idx="2">
                  <c:v>Hungary</c:v>
                </c:pt>
                <c:pt idx="3">
                  <c:v>Kazakhstan</c:v>
                </c:pt>
                <c:pt idx="4">
                  <c:v>Kyrgyz Republic</c:v>
                </c:pt>
                <c:pt idx="5">
                  <c:v>Romania</c:v>
                </c:pt>
                <c:pt idx="6">
                  <c:v>Tajikistan</c:v>
                </c:pt>
                <c:pt idx="7">
                  <c:v>Uzbekistan</c:v>
                </c:pt>
              </c:strCache>
            </c:strRef>
          </c:cat>
          <c:val>
            <c:numRef>
              <c:f>'Q2'!$I$7:$I$14</c:f>
              <c:numCache>
                <c:formatCode>General</c:formatCode>
                <c:ptCount val="8"/>
                <c:pt idx="0">
                  <c:v>12</c:v>
                </c:pt>
                <c:pt idx="1">
                  <c:v>7</c:v>
                </c:pt>
                <c:pt idx="2">
                  <c:v>19</c:v>
                </c:pt>
                <c:pt idx="3">
                  <c:v>20</c:v>
                </c:pt>
                <c:pt idx="4">
                  <c:v>54</c:v>
                </c:pt>
                <c:pt idx="5">
                  <c:v>43</c:v>
                </c:pt>
                <c:pt idx="6">
                  <c:v>4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2-A94D-938F-2C2C67158E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4092608"/>
        <c:axId val="1344096352"/>
      </c:barChart>
      <c:catAx>
        <c:axId val="134409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096352"/>
        <c:crosses val="autoZero"/>
        <c:auto val="1"/>
        <c:lblAlgn val="ctr"/>
        <c:lblOffset val="100"/>
        <c:noMultiLvlLbl val="0"/>
      </c:catAx>
      <c:valAx>
        <c:axId val="134409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09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Broj ureda druge razine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'Q2'!$J$6</c:f>
              <c:strCache>
                <c:ptCount val="1"/>
                <c:pt idx="0">
                  <c:v>Number of Tier 2 Offices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'Q2'!$H$7:$H$14</c:f>
              <c:strCache>
                <c:ptCount val="8"/>
                <c:pt idx="0">
                  <c:v>Albania</c:v>
                </c:pt>
                <c:pt idx="1">
                  <c:v>Belarus</c:v>
                </c:pt>
                <c:pt idx="2">
                  <c:v>Hungary</c:v>
                </c:pt>
                <c:pt idx="3">
                  <c:v>Kazakhstan</c:v>
                </c:pt>
                <c:pt idx="4">
                  <c:v>Kyrgyz Republic</c:v>
                </c:pt>
                <c:pt idx="5">
                  <c:v>Romania</c:v>
                </c:pt>
                <c:pt idx="6">
                  <c:v>Tajikistan</c:v>
                </c:pt>
                <c:pt idx="7">
                  <c:v>Uzbekistan</c:v>
                </c:pt>
              </c:strCache>
            </c:strRef>
          </c:cat>
          <c:val>
            <c:numRef>
              <c:f>'Q2'!$J$7:$J$14</c:f>
              <c:numCache>
                <c:formatCode>General</c:formatCode>
                <c:ptCount val="8"/>
                <c:pt idx="0">
                  <c:v>23</c:v>
                </c:pt>
                <c:pt idx="1">
                  <c:v>128</c:v>
                </c:pt>
                <c:pt idx="3">
                  <c:v>190</c:v>
                </c:pt>
                <c:pt idx="5">
                  <c:v>202</c:v>
                </c:pt>
                <c:pt idx="6">
                  <c:v>69</c:v>
                </c:pt>
                <c:pt idx="7">
                  <c:v>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61-594B-A2FB-6475D3C17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3109664"/>
        <c:axId val="1393108000"/>
      </c:barChart>
      <c:catAx>
        <c:axId val="139310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08000"/>
        <c:crosses val="autoZero"/>
        <c:auto val="1"/>
        <c:lblAlgn val="ctr"/>
        <c:lblOffset val="100"/>
        <c:noMultiLvlLbl val="0"/>
      </c:catAx>
      <c:valAx>
        <c:axId val="139310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0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Osoblje u središnjim uredima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'Q3'!$C$4</c:f>
              <c:strCache>
                <c:ptCount val="1"/>
                <c:pt idx="0">
                  <c:v>Staff in Central Offices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'Q3'!$C$5:$C$16</c:f>
              <c:numCache>
                <c:formatCode>General</c:formatCode>
                <c:ptCount val="12"/>
                <c:pt idx="0">
                  <c:v>32</c:v>
                </c:pt>
                <c:pt idx="1">
                  <c:v>55</c:v>
                </c:pt>
                <c:pt idx="2">
                  <c:v>25</c:v>
                </c:pt>
                <c:pt idx="3">
                  <c:v>92</c:v>
                </c:pt>
                <c:pt idx="4">
                  <c:v>1000</c:v>
                </c:pt>
                <c:pt idx="5">
                  <c:v>186</c:v>
                </c:pt>
                <c:pt idx="6">
                  <c:v>79</c:v>
                </c:pt>
                <c:pt idx="7">
                  <c:v>39</c:v>
                </c:pt>
                <c:pt idx="8">
                  <c:v>166</c:v>
                </c:pt>
                <c:pt idx="9">
                  <c:v>57</c:v>
                </c:pt>
                <c:pt idx="10">
                  <c:v>44</c:v>
                </c:pt>
                <c:pt idx="11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B0-1441-A826-49A48912A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3114656"/>
        <c:axId val="1393101760"/>
      </c:barChart>
      <c:catAx>
        <c:axId val="139311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01760"/>
        <c:crosses val="autoZero"/>
        <c:auto val="1"/>
        <c:lblAlgn val="ctr"/>
        <c:lblOffset val="100"/>
        <c:noMultiLvlLbl val="0"/>
      </c:catAx>
      <c:valAx>
        <c:axId val="139310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14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Osoblje u regionalnim uredima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'Q3'!$D$4</c:f>
              <c:strCache>
                <c:ptCount val="1"/>
                <c:pt idx="0">
                  <c:v>Staff in Regional Offices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('Q3'!$A$5,'Q3'!$A$7,'Q3'!$A$9,'Q3'!$A$10,'Q3'!$A$12,'Q3'!$A$13,'Q3'!$A$14,'Q3'!$A$16)</c:f>
              <c:strCache>
                <c:ptCount val="8"/>
                <c:pt idx="0">
                  <c:v>Albania</c:v>
                </c:pt>
                <c:pt idx="1">
                  <c:v>Belarus</c:v>
                </c:pt>
                <c:pt idx="2">
                  <c:v>Hungary</c:v>
                </c:pt>
                <c:pt idx="3">
                  <c:v>Kazakhstan</c:v>
                </c:pt>
                <c:pt idx="4">
                  <c:v>Kyrgyz Republic</c:v>
                </c:pt>
                <c:pt idx="5">
                  <c:v>Romania</c:v>
                </c:pt>
                <c:pt idx="6">
                  <c:v>Tajikistan</c:v>
                </c:pt>
                <c:pt idx="7">
                  <c:v>Uzbekistan</c:v>
                </c:pt>
              </c:strCache>
            </c:strRef>
          </c:cat>
          <c:val>
            <c:numRef>
              <c:f>('Q3'!$D$5,'Q3'!$D$7,'Q3'!$D$9,'Q3'!$D$10,'Q3'!$D$12,'Q3'!$D$13,'Q3'!$D$14,'Q3'!$D$16)</c:f>
              <c:numCache>
                <c:formatCode>General</c:formatCode>
                <c:ptCount val="8"/>
                <c:pt idx="0">
                  <c:v>215</c:v>
                </c:pt>
                <c:pt idx="1">
                  <c:v>500</c:v>
                </c:pt>
                <c:pt idx="2">
                  <c:v>4000</c:v>
                </c:pt>
                <c:pt idx="3">
                  <c:v>2405</c:v>
                </c:pt>
                <c:pt idx="4">
                  <c:v>271</c:v>
                </c:pt>
                <c:pt idx="5">
                  <c:v>4176</c:v>
                </c:pt>
                <c:pt idx="6">
                  <c:v>374</c:v>
                </c:pt>
                <c:pt idx="7">
                  <c:v>1786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FB-604E-937C-27AD5FBED4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205696"/>
        <c:axId val="1605204032"/>
      </c:barChart>
      <c:catAx>
        <c:axId val="160520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204032"/>
        <c:crosses val="autoZero"/>
        <c:auto val="1"/>
        <c:lblAlgn val="ctr"/>
        <c:lblOffset val="100"/>
        <c:noMultiLvlLbl val="0"/>
      </c:catAx>
      <c:valAx>
        <c:axId val="160520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20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kumimoji="0" lang="hr-HR" sz="1800" b="0" i="0" u="none" strike="noStrike" cap="none" normalizeH="0" baseline="0" noProof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LnTx/>
                <a:uFillTx/>
                <a:latin typeface="Calibri" panose="020F0502020204030204"/>
              </a:rPr>
              <a:t>Udio osoblja riznice uključenog u obradu i autorizaciju plaćanja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'Q9'!$H$41</c:f>
              <c:strCache>
                <c:ptCount val="1"/>
                <c:pt idx="0">
                  <c:v>Albanija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'Q9'!$I$41:$K$41</c:f>
              <c:numCache>
                <c:formatCode>0.0%</c:formatCode>
                <c:ptCount val="3"/>
                <c:pt idx="0">
                  <c:v>0.28125</c:v>
                </c:pt>
                <c:pt idx="1">
                  <c:v>0.87906976744186049</c:v>
                </c:pt>
                <c:pt idx="2">
                  <c:v>0.78884462151394419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37-1D49-8640-EFD515DB26A3}"/>
            </c:ext>
          </c:extLst>
        </c:ser>
        <c:ser>
          <c:idx val="1"/>
          <c:order val="1"/>
          <c:tx>
            <c:strRef>
              <c:f>'Q9'!$H$42</c:f>
              <c:strCache>
                <c:ptCount val="1"/>
                <c:pt idx="0">
                  <c:v>Armenija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'Q9'!$I$42:$K$42</c:f>
              <c:numCache>
                <c:formatCode>0.0%</c:formatCode>
                <c:ptCount val="3"/>
                <c:pt idx="0">
                  <c:v>0.41818181818181815</c:v>
                </c:pt>
                <c:pt idx="1">
                  <c:v>0</c:v>
                </c:pt>
                <c:pt idx="2">
                  <c:v>0.41818181818181815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37-1D49-8640-EFD515DB26A3}"/>
            </c:ext>
          </c:extLst>
        </c:ser>
        <c:ser>
          <c:idx val="2"/>
          <c:order val="2"/>
          <c:tx>
            <c:strRef>
              <c:f>'Q9'!$H$43</c:f>
              <c:strCache>
                <c:ptCount val="1"/>
                <c:pt idx="0">
                  <c:v>Bjelarus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'Q9'!$I$43:$K$43</c:f>
              <c:numCache>
                <c:formatCode>0.0%</c:formatCode>
                <c:ptCount val="3"/>
                <c:pt idx="0">
                  <c:v>0.08</c:v>
                </c:pt>
                <c:pt idx="1">
                  <c:v>7.3999999999999996E-2</c:v>
                </c:pt>
                <c:pt idx="2">
                  <c:v>7.4285714285714288E-2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37-1D49-8640-EFD515DB26A3}"/>
            </c:ext>
          </c:extLst>
        </c:ser>
        <c:ser>
          <c:idx val="3"/>
          <c:order val="3"/>
          <c:tx>
            <c:strRef>
              <c:f>'Q9'!$H$44</c:f>
              <c:strCache>
                <c:ptCount val="1"/>
                <c:pt idx="0">
                  <c:v>Gruzija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'Q9'!$I$44:$K$44</c:f>
              <c:numCache>
                <c:formatCode>0.0%</c:formatCode>
                <c:ptCount val="3"/>
                <c:pt idx="0">
                  <c:v>0.31521739130434784</c:v>
                </c:pt>
                <c:pt idx="1">
                  <c:v>0</c:v>
                </c:pt>
                <c:pt idx="2">
                  <c:v>0.31521739130434784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37-1D49-8640-EFD515DB26A3}"/>
            </c:ext>
          </c:extLst>
        </c:ser>
        <c:ser>
          <c:idx val="4"/>
          <c:order val="4"/>
          <c:tx>
            <c:strRef>
              <c:f>'Q9'!$H$45</c:f>
              <c:strCache>
                <c:ptCount val="1"/>
                <c:pt idx="0">
                  <c:v>Mađarska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'Q9'!$I$45:$K$45</c:f>
              <c:numCache>
                <c:formatCode>0.0%</c:formatCode>
                <c:ptCount val="3"/>
                <c:pt idx="0">
                  <c:v>0.1</c:v>
                </c:pt>
                <c:pt idx="1">
                  <c:v>2.5000000000000001E-4</c:v>
                </c:pt>
                <c:pt idx="2">
                  <c:v>2.0199999999999999E-2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37-1D49-8640-EFD515DB26A3}"/>
            </c:ext>
          </c:extLst>
        </c:ser>
        <c:ser>
          <c:idx val="5"/>
          <c:order val="5"/>
          <c:tx>
            <c:strRef>
              <c:f>'Q9'!$H$46</c:f>
              <c:strCache>
                <c:ptCount val="1"/>
                <c:pt idx="0">
                  <c:v>Kazahstan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'Q9'!$I$46:$K$46</c:f>
              <c:numCache>
                <c:formatCode>0.0%</c:formatCode>
                <c:ptCount val="3"/>
                <c:pt idx="0">
                  <c:v>9.6774193548387094E-2</c:v>
                </c:pt>
                <c:pt idx="1">
                  <c:v>0.43451143451143454</c:v>
                </c:pt>
                <c:pt idx="2">
                  <c:v>0.41026630644538786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37-1D49-8640-EFD515DB26A3}"/>
            </c:ext>
          </c:extLst>
        </c:ser>
        <c:ser>
          <c:idx val="6"/>
          <c:order val="6"/>
          <c:tx>
            <c:strRef>
              <c:f>'Q9'!$H$47</c:f>
              <c:strCache>
                <c:ptCount val="1"/>
                <c:pt idx="0">
                  <c:v>Kosovo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'Q9'!$I$47:$K$47</c:f>
              <c:numCache>
                <c:formatCode>0.0%</c:formatCode>
                <c:ptCount val="3"/>
                <c:pt idx="0">
                  <c:v>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37-1D49-8640-EFD515DB26A3}"/>
            </c:ext>
          </c:extLst>
        </c:ser>
        <c:ser>
          <c:idx val="7"/>
          <c:order val="7"/>
          <c:tx>
            <c:strRef>
              <c:f>'Q9'!$H$48</c:f>
              <c:strCache>
                <c:ptCount val="1"/>
                <c:pt idx="0">
                  <c:v>Kirgiska Republika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'Q9'!$I$48:$K$48</c:f>
              <c:numCache>
                <c:formatCode>0.0%</c:formatCode>
                <c:ptCount val="3"/>
                <c:pt idx="0">
                  <c:v>0.46153846153846156</c:v>
                </c:pt>
                <c:pt idx="1">
                  <c:v>0.80073800738007384</c:v>
                </c:pt>
                <c:pt idx="2">
                  <c:v>0.75806451612903225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F37-1D49-8640-EFD515DB26A3}"/>
            </c:ext>
          </c:extLst>
        </c:ser>
        <c:ser>
          <c:idx val="8"/>
          <c:order val="8"/>
          <c:tx>
            <c:strRef>
              <c:f>'Q9'!$H$49</c:f>
              <c:strCache>
                <c:ptCount val="1"/>
                <c:pt idx="0">
                  <c:v>Rumunjska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'Q9'!$I$49:$K$49</c:f>
              <c:numCache>
                <c:formatCode>0.0%</c:formatCode>
                <c:ptCount val="3"/>
                <c:pt idx="0">
                  <c:v>0.34337349397590361</c:v>
                </c:pt>
                <c:pt idx="1">
                  <c:v>0.84985632183908044</c:v>
                </c:pt>
                <c:pt idx="2">
                  <c:v>0.83049286043298021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37-1D49-8640-EFD515DB26A3}"/>
            </c:ext>
          </c:extLst>
        </c:ser>
        <c:ser>
          <c:idx val="9"/>
          <c:order val="9"/>
          <c:tx>
            <c:strRef>
              <c:f>'Q9'!$H$50</c:f>
              <c:strCache>
                <c:ptCount val="1"/>
                <c:pt idx="0">
                  <c:v>Tadžikistan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'Q9'!$I$50:$K$50</c:f>
              <c:numCache>
                <c:formatCode>0.0%</c:formatCode>
                <c:ptCount val="3"/>
                <c:pt idx="0">
                  <c:v>0.49122807017543857</c:v>
                </c:pt>
                <c:pt idx="1">
                  <c:v>0.60160427807486627</c:v>
                </c:pt>
                <c:pt idx="2">
                  <c:v>0.58700696055684454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F37-1D49-8640-EFD515DB26A3}"/>
            </c:ext>
          </c:extLst>
        </c:ser>
        <c:ser>
          <c:idx val="10"/>
          <c:order val="10"/>
          <c:tx>
            <c:strRef>
              <c:f>'Q9'!$H$51</c:f>
              <c:strCache>
                <c:ptCount val="1"/>
                <c:pt idx="0">
                  <c:v>Turska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'Q9'!$I$51:$K$51</c:f>
              <c:numCache>
                <c:formatCode>0.0%</c:formatCode>
                <c:ptCount val="3"/>
                <c:pt idx="0">
                  <c:v>0.13636363636363635</c:v>
                </c:pt>
                <c:pt idx="1">
                  <c:v>0</c:v>
                </c:pt>
                <c:pt idx="2">
                  <c:v>0.13636363636363635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F37-1D49-8640-EFD515DB26A3}"/>
            </c:ext>
          </c:extLst>
        </c:ser>
        <c:ser>
          <c:idx val="11"/>
          <c:order val="11"/>
          <c:tx>
            <c:strRef>
              <c:f>'Q9'!$H$52</c:f>
              <c:strCache>
                <c:ptCount val="1"/>
                <c:pt idx="0">
                  <c:v>Uzbekistan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U središnjoj riznici</c:v>
                </c:pt>
                <c:pt idx="1">
                  <c:v>U regionalnim riznicama</c:v>
                </c:pt>
                <c:pt idx="2">
                  <c:v>Od ukupnog osoblja riznice</c:v>
                </c:pt>
              </c:strCache>
            </c:strRef>
          </c:cat>
          <c:val>
            <c:numRef>
              <c:f>'Q9'!$I$52:$K$52</c:f>
              <c:numCache>
                <c:formatCode>0.0%</c:formatCode>
                <c:ptCount val="3"/>
                <c:pt idx="0">
                  <c:v>0.21739130434782608</c:v>
                </c:pt>
                <c:pt idx="1">
                  <c:v>0.27995520716685329</c:v>
                </c:pt>
                <c:pt idx="2">
                  <c:v>0.27546777546777546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F37-1D49-8640-EFD515DB2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67404432"/>
        <c:axId val="1767404848"/>
      </c:barChart>
      <c:catAx>
        <c:axId val="1767404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404848"/>
        <c:crosses val="autoZero"/>
        <c:auto val="1"/>
        <c:lblAlgn val="ctr"/>
        <c:lblOffset val="100"/>
        <c:noMultiLvlLbl val="0"/>
      </c:catAx>
      <c:valAx>
        <c:axId val="176740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40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/>
              <a:t>Prosječan </a:t>
            </a:r>
            <a:r>
              <a:rPr lang="hr-HR" sz="1800" baseline="0"/>
              <a:t>broj platnih transakcija po danu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'Q10'!$D$5</c:f>
              <c:strCache>
                <c:ptCount val="1"/>
                <c:pt idx="0">
                  <c:v>u središnjoj riznici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'Q10'!$B$6:$B$17</c:f>
              <c:strCache>
                <c:ptCount val="12"/>
                <c:pt idx="0">
                  <c:v>Albanija</c:v>
                </c:pt>
                <c:pt idx="1">
                  <c:v>Armenija</c:v>
                </c:pt>
                <c:pt idx="2">
                  <c:v>Bjelarus</c:v>
                </c:pt>
                <c:pt idx="3">
                  <c:v>Gruzija</c:v>
                </c:pt>
                <c:pt idx="4">
                  <c:v>Mađarska</c:v>
                </c:pt>
                <c:pt idx="5">
                  <c:v>Kazahstan</c:v>
                </c:pt>
                <c:pt idx="6">
                  <c:v>Kosovo</c:v>
                </c:pt>
                <c:pt idx="7">
                  <c:v>Kirgiska Republika</c:v>
                </c:pt>
                <c:pt idx="8">
                  <c:v>Rumunjska</c:v>
                </c:pt>
                <c:pt idx="9">
                  <c:v>Tadžikistan</c:v>
                </c:pt>
                <c:pt idx="10">
                  <c:v>Turska</c:v>
                </c:pt>
                <c:pt idx="11">
                  <c:v>Uzbekistan</c:v>
                </c:pt>
              </c:strCache>
            </c:strRef>
          </c:cat>
          <c:val>
            <c:numRef>
              <c:f>'Q10'!$D$6:$D$17</c:f>
              <c:numCache>
                <c:formatCode>General</c:formatCode>
                <c:ptCount val="12"/>
                <c:pt idx="0">
                  <c:v>30</c:v>
                </c:pt>
                <c:pt idx="1">
                  <c:v>30000</c:v>
                </c:pt>
                <c:pt idx="2">
                  <c:v>5515</c:v>
                </c:pt>
                <c:pt idx="3" formatCode="0">
                  <c:v>5000</c:v>
                </c:pt>
                <c:pt idx="4">
                  <c:v>0</c:v>
                </c:pt>
                <c:pt idx="5">
                  <c:v>10</c:v>
                </c:pt>
                <c:pt idx="6">
                  <c:v>1200</c:v>
                </c:pt>
                <c:pt idx="7">
                  <c:v>7000</c:v>
                </c:pt>
                <c:pt idx="8">
                  <c:v>86800</c:v>
                </c:pt>
                <c:pt idx="9">
                  <c:v>1033</c:v>
                </c:pt>
                <c:pt idx="11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E5-2344-8CD3-22333F1075C1}"/>
            </c:ext>
          </c:extLst>
        </c:ser>
        <c:ser>
          <c:idx val="1"/>
          <c:order val="1"/>
          <c:tx>
            <c:strRef>
              <c:f>'Q10'!$E$5</c:f>
              <c:strCache>
                <c:ptCount val="1"/>
                <c:pt idx="0">
                  <c:v>U regionalnim uredima riznice, ako je primjenjivo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'Q10'!$B$6:$B$17</c:f>
              <c:strCache>
                <c:ptCount val="12"/>
                <c:pt idx="0">
                  <c:v>Albanija</c:v>
                </c:pt>
                <c:pt idx="1">
                  <c:v>Armenija</c:v>
                </c:pt>
                <c:pt idx="2">
                  <c:v>Bjelarus</c:v>
                </c:pt>
                <c:pt idx="3">
                  <c:v>Gruzija</c:v>
                </c:pt>
                <c:pt idx="4">
                  <c:v>Mađarska</c:v>
                </c:pt>
                <c:pt idx="5">
                  <c:v>Kazahstan</c:v>
                </c:pt>
                <c:pt idx="6">
                  <c:v>Kosovo</c:v>
                </c:pt>
                <c:pt idx="7">
                  <c:v>Kirgiska Republika</c:v>
                </c:pt>
                <c:pt idx="8">
                  <c:v>Rumunjska</c:v>
                </c:pt>
                <c:pt idx="9">
                  <c:v>Tadžikistan</c:v>
                </c:pt>
                <c:pt idx="10">
                  <c:v>Turska</c:v>
                </c:pt>
                <c:pt idx="11">
                  <c:v>Uzbekistan</c:v>
                </c:pt>
              </c:strCache>
            </c:strRef>
          </c:cat>
          <c:val>
            <c:numRef>
              <c:f>'Q10'!$E$6:$E$17</c:f>
              <c:numCache>
                <c:formatCode>General</c:formatCode>
                <c:ptCount val="12"/>
                <c:pt idx="0">
                  <c:v>1470</c:v>
                </c:pt>
                <c:pt idx="1">
                  <c:v>1500</c:v>
                </c:pt>
                <c:pt idx="2">
                  <c:v>18315</c:v>
                </c:pt>
                <c:pt idx="3">
                  <c:v>0</c:v>
                </c:pt>
                <c:pt idx="4">
                  <c:v>0</c:v>
                </c:pt>
                <c:pt idx="5">
                  <c:v>50000</c:v>
                </c:pt>
                <c:pt idx="6">
                  <c:v>0</c:v>
                </c:pt>
                <c:pt idx="7">
                  <c:v>1300</c:v>
                </c:pt>
                <c:pt idx="8">
                  <c:v>122200</c:v>
                </c:pt>
                <c:pt idx="9">
                  <c:v>4620</c:v>
                </c:pt>
                <c:pt idx="11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E5-2344-8CD3-22333F107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67386960"/>
        <c:axId val="1767396112"/>
      </c:barChart>
      <c:catAx>
        <c:axId val="1767386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396112"/>
        <c:crosses val="autoZero"/>
        <c:auto val="1"/>
        <c:lblAlgn val="ctr"/>
        <c:lblOffset val="100"/>
        <c:noMultiLvlLbl val="0"/>
      </c:catAx>
      <c:valAx>
        <c:axId val="1767396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38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908804515556326E-2"/>
          <c:y val="0.81121871834176573"/>
          <c:w val="0.90524689597642649"/>
          <c:h val="0.16627532289553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1"/>
              <a:t>Osoblje uključeno u upravljanje gotovinom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'Q12'!$A$5:$A$16</c:f>
              <c:strCache>
                <c:ptCount val="11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</c:strCache>
            </c:strRef>
          </c:cat>
          <c:val>
            <c:numRef>
              <c:f>'Q12'!$C$5:$C$16</c:f>
              <c:numCache>
                <c:formatCode>General</c:formatCode>
                <c:ptCount val="12"/>
                <c:pt idx="0">
                  <c:v>4</c:v>
                </c:pt>
                <c:pt idx="2">
                  <c:v>2</c:v>
                </c:pt>
                <c:pt idx="3">
                  <c:v>3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1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3-A14C-9C07-C89A4622E1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0194664"/>
        <c:axId val="1020194992"/>
      </c:barChart>
      <c:catAx>
        <c:axId val="1020194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194992"/>
        <c:crosses val="autoZero"/>
        <c:auto val="1"/>
        <c:lblAlgn val="ctr"/>
        <c:lblOffset val="100"/>
        <c:noMultiLvlLbl val="0"/>
      </c:catAx>
      <c:valAx>
        <c:axId val="102019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194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1"/>
              <a:t>Osoblje uključeno u projekcije gotovine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'Q11'!$A$5:$A$16</c:f>
              <c:strCache>
                <c:ptCount val="11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</c:strCache>
            </c:strRef>
          </c:cat>
          <c:val>
            <c:numRef>
              <c:f>'Q11'!$C$5:$C$16</c:f>
              <c:numCache>
                <c:formatCode>General</c:formatCode>
                <c:ptCount val="12"/>
                <c:pt idx="0">
                  <c:v>4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9-AA41-A457-0EB32B4E8A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2235232"/>
        <c:axId val="472394768"/>
      </c:barChart>
      <c:catAx>
        <c:axId val="109223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394768"/>
        <c:crosses val="autoZero"/>
        <c:auto val="1"/>
        <c:lblAlgn val="ctr"/>
        <c:lblOffset val="100"/>
        <c:noMultiLvlLbl val="0"/>
      </c:catAx>
      <c:valAx>
        <c:axId val="47239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23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E63802-9BFA-4904-AFE3-97E8E20AB12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2CBEC8-FA8E-40ED-9044-77EA278AEF65}">
      <dgm:prSet phldrT="[Text]"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Ovo je samo sažetak - u nekim slučajevima možemo vam se obratiti kako bi se pojasnili odgovori, a za posebna pojašnjenja možemo koristiti grupne sastanke na plenarnoj sjednici u svibnju/maju. Slobodno nam se obratite u slučaju bilo kakvih odstupanja.</a:t>
          </a:r>
        </a:p>
      </dgm:t>
    </dgm:pt>
    <dgm:pt modelId="{BAD777EF-F2D9-45AD-A29E-8A41CC8DFCC1}" type="parTrans" cxnId="{1FE9E259-3387-475D-B1DD-76B41F687DA6}">
      <dgm:prSet/>
      <dgm:spPr/>
      <dgm:t>
        <a:bodyPr/>
        <a:lstStyle/>
        <a:p>
          <a:endParaRPr lang="en-GB"/>
        </a:p>
      </dgm:t>
    </dgm:pt>
    <dgm:pt modelId="{5D85271F-0611-45AC-B7C7-A2823D31016E}" type="sibTrans" cxnId="{1FE9E259-3387-475D-B1DD-76B41F687DA6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 dirty="0"/>
        </a:p>
      </dgm:t>
    </dgm:pt>
    <dgm:pt modelId="{A3935E0C-4552-4CEA-B2D4-D756D3DB5063}">
      <dgm:prSet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Pripremit će se opsežnije izvješće kao doprinos banci znanja PEMPAL-a za metodološku, pravnu i analitičku dokumentaciju.</a:t>
          </a:r>
        </a:p>
      </dgm:t>
    </dgm:pt>
    <dgm:pt modelId="{90BD4685-0867-4C33-965E-82FCE9220BA9}" type="parTrans" cxnId="{4E0FA6D0-2ED4-437D-892C-EC112399E814}">
      <dgm:prSet/>
      <dgm:spPr/>
      <dgm:t>
        <a:bodyPr/>
        <a:lstStyle/>
        <a:p>
          <a:endParaRPr lang="en-GB"/>
        </a:p>
      </dgm:t>
    </dgm:pt>
    <dgm:pt modelId="{E42AE252-D358-4CE5-B208-FB66501CDF66}" type="sibTrans" cxnId="{4E0FA6D0-2ED4-437D-892C-EC112399E814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 dirty="0"/>
        </a:p>
      </dgm:t>
    </dgm:pt>
    <dgm:pt modelId="{6B114F6A-991C-4583-BB88-8EFD06BC2002}">
      <dgm:prSet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Zahvaljujemo se na odgovorima na brojna pitanja – pozdravljamo potencijalno uključivanje dodatnih zemalja.</a:t>
          </a:r>
        </a:p>
      </dgm:t>
    </dgm:pt>
    <dgm:pt modelId="{59EF4108-8DC2-4018-9E61-23E14721037C}" type="parTrans" cxnId="{0969A73E-7D6B-466C-B4BD-7226462D066E}">
      <dgm:prSet/>
      <dgm:spPr/>
      <dgm:t>
        <a:bodyPr/>
        <a:lstStyle/>
        <a:p>
          <a:endParaRPr lang="en-GB"/>
        </a:p>
      </dgm:t>
    </dgm:pt>
    <dgm:pt modelId="{0DB347BB-9CE7-4C08-9223-EA6705AB5FB8}" type="sibTrans" cxnId="{0969A73E-7D6B-466C-B4BD-7226462D066E}">
      <dgm:prSet/>
      <dgm:spPr/>
      <dgm:t>
        <a:bodyPr/>
        <a:lstStyle/>
        <a:p>
          <a:endParaRPr lang="en-GB"/>
        </a:p>
      </dgm:t>
    </dgm:pt>
    <dgm:pt modelId="{91887A19-0197-4BBA-AC61-B313186A37EB}" type="pres">
      <dgm:prSet presAssocID="{9BE63802-9BFA-4904-AFE3-97E8E20AB127}" presName="outerComposite" presStyleCnt="0">
        <dgm:presLayoutVars>
          <dgm:chMax val="5"/>
          <dgm:dir/>
          <dgm:resizeHandles val="exact"/>
        </dgm:presLayoutVars>
      </dgm:prSet>
      <dgm:spPr/>
    </dgm:pt>
    <dgm:pt modelId="{BD022245-7F22-4EAE-9F6E-75DF794C66FE}" type="pres">
      <dgm:prSet presAssocID="{9BE63802-9BFA-4904-AFE3-97E8E20AB127}" presName="dummyMaxCanvas" presStyleCnt="0">
        <dgm:presLayoutVars/>
      </dgm:prSet>
      <dgm:spPr/>
    </dgm:pt>
    <dgm:pt modelId="{C569CB19-2910-49FE-8291-2F5FD4DA907B}" type="pres">
      <dgm:prSet presAssocID="{9BE63802-9BFA-4904-AFE3-97E8E20AB127}" presName="ThreeNodes_1" presStyleLbl="node1" presStyleIdx="0" presStyleCnt="3">
        <dgm:presLayoutVars>
          <dgm:bulletEnabled val="1"/>
        </dgm:presLayoutVars>
      </dgm:prSet>
      <dgm:spPr/>
    </dgm:pt>
    <dgm:pt modelId="{925EDD1C-1203-4EF0-B43E-62CE24202E36}" type="pres">
      <dgm:prSet presAssocID="{9BE63802-9BFA-4904-AFE3-97E8E20AB127}" presName="ThreeNodes_2" presStyleLbl="node1" presStyleIdx="1" presStyleCnt="3">
        <dgm:presLayoutVars>
          <dgm:bulletEnabled val="1"/>
        </dgm:presLayoutVars>
      </dgm:prSet>
      <dgm:spPr/>
    </dgm:pt>
    <dgm:pt modelId="{8BE912F6-5BF3-4DAC-B54F-2350F3ED7DD2}" type="pres">
      <dgm:prSet presAssocID="{9BE63802-9BFA-4904-AFE3-97E8E20AB127}" presName="ThreeNodes_3" presStyleLbl="node1" presStyleIdx="2" presStyleCnt="3">
        <dgm:presLayoutVars>
          <dgm:bulletEnabled val="1"/>
        </dgm:presLayoutVars>
      </dgm:prSet>
      <dgm:spPr/>
    </dgm:pt>
    <dgm:pt modelId="{CB39D612-AF3A-43A2-8445-2DBA3E55BE7E}" type="pres">
      <dgm:prSet presAssocID="{9BE63802-9BFA-4904-AFE3-97E8E20AB127}" presName="ThreeConn_1-2" presStyleLbl="fgAccFollowNode1" presStyleIdx="0" presStyleCnt="2">
        <dgm:presLayoutVars>
          <dgm:bulletEnabled val="1"/>
        </dgm:presLayoutVars>
      </dgm:prSet>
      <dgm:spPr/>
    </dgm:pt>
    <dgm:pt modelId="{6536101C-0669-4373-88C6-3E5A38748D06}" type="pres">
      <dgm:prSet presAssocID="{9BE63802-9BFA-4904-AFE3-97E8E20AB127}" presName="ThreeConn_2-3" presStyleLbl="fgAccFollowNode1" presStyleIdx="1" presStyleCnt="2">
        <dgm:presLayoutVars>
          <dgm:bulletEnabled val="1"/>
        </dgm:presLayoutVars>
      </dgm:prSet>
      <dgm:spPr/>
    </dgm:pt>
    <dgm:pt modelId="{00763624-898C-47F1-871E-AC39A018A662}" type="pres">
      <dgm:prSet presAssocID="{9BE63802-9BFA-4904-AFE3-97E8E20AB127}" presName="ThreeNodes_1_text" presStyleLbl="node1" presStyleIdx="2" presStyleCnt="3">
        <dgm:presLayoutVars>
          <dgm:bulletEnabled val="1"/>
        </dgm:presLayoutVars>
      </dgm:prSet>
      <dgm:spPr/>
    </dgm:pt>
    <dgm:pt modelId="{BB467D80-7DB8-48C5-BD47-B8B2ECF90879}" type="pres">
      <dgm:prSet presAssocID="{9BE63802-9BFA-4904-AFE3-97E8E20AB127}" presName="ThreeNodes_2_text" presStyleLbl="node1" presStyleIdx="2" presStyleCnt="3">
        <dgm:presLayoutVars>
          <dgm:bulletEnabled val="1"/>
        </dgm:presLayoutVars>
      </dgm:prSet>
      <dgm:spPr/>
    </dgm:pt>
    <dgm:pt modelId="{A9C25E9F-D57F-42AB-AFC5-3E93BE518A3B}" type="pres">
      <dgm:prSet presAssocID="{9BE63802-9BFA-4904-AFE3-97E8E20AB12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61C5403-7EB2-48DF-A466-80B34E04BF73}" type="presOf" srcId="{CA2CBEC8-FA8E-40ED-9044-77EA278AEF65}" destId="{00763624-898C-47F1-871E-AC39A018A662}" srcOrd="1" destOrd="0" presId="urn:microsoft.com/office/officeart/2005/8/layout/vProcess5"/>
    <dgm:cxn modelId="{0969A73E-7D6B-466C-B4BD-7226462D066E}" srcId="{9BE63802-9BFA-4904-AFE3-97E8E20AB127}" destId="{6B114F6A-991C-4583-BB88-8EFD06BC2002}" srcOrd="2" destOrd="0" parTransId="{59EF4108-8DC2-4018-9E61-23E14721037C}" sibTransId="{0DB347BB-9CE7-4C08-9223-EA6705AB5FB8}"/>
    <dgm:cxn modelId="{196D084B-72D7-4CC3-9984-64FB9AEB7E27}" type="presOf" srcId="{5D85271F-0611-45AC-B7C7-A2823D31016E}" destId="{CB39D612-AF3A-43A2-8445-2DBA3E55BE7E}" srcOrd="0" destOrd="0" presId="urn:microsoft.com/office/officeart/2005/8/layout/vProcess5"/>
    <dgm:cxn modelId="{850E2273-D575-4948-8659-A19429AD8DEE}" type="presOf" srcId="{E42AE252-D358-4CE5-B208-FB66501CDF66}" destId="{6536101C-0669-4373-88C6-3E5A38748D06}" srcOrd="0" destOrd="0" presId="urn:microsoft.com/office/officeart/2005/8/layout/vProcess5"/>
    <dgm:cxn modelId="{260DAE54-DEF4-46F0-819D-81112B3EA591}" type="presOf" srcId="{6B114F6A-991C-4583-BB88-8EFD06BC2002}" destId="{A9C25E9F-D57F-42AB-AFC5-3E93BE518A3B}" srcOrd="1" destOrd="0" presId="urn:microsoft.com/office/officeart/2005/8/layout/vProcess5"/>
    <dgm:cxn modelId="{C4A17478-069E-48B2-BCC0-543054934073}" type="presOf" srcId="{A3935E0C-4552-4CEA-B2D4-D756D3DB5063}" destId="{925EDD1C-1203-4EF0-B43E-62CE24202E36}" srcOrd="0" destOrd="0" presId="urn:microsoft.com/office/officeart/2005/8/layout/vProcess5"/>
    <dgm:cxn modelId="{1FE9E259-3387-475D-B1DD-76B41F687DA6}" srcId="{9BE63802-9BFA-4904-AFE3-97E8E20AB127}" destId="{CA2CBEC8-FA8E-40ED-9044-77EA278AEF65}" srcOrd="0" destOrd="0" parTransId="{BAD777EF-F2D9-45AD-A29E-8A41CC8DFCC1}" sibTransId="{5D85271F-0611-45AC-B7C7-A2823D31016E}"/>
    <dgm:cxn modelId="{DC425F81-796B-4968-822F-6DAAE2A92AD4}" type="presOf" srcId="{6B114F6A-991C-4583-BB88-8EFD06BC2002}" destId="{8BE912F6-5BF3-4DAC-B54F-2350F3ED7DD2}" srcOrd="0" destOrd="0" presId="urn:microsoft.com/office/officeart/2005/8/layout/vProcess5"/>
    <dgm:cxn modelId="{0DC2D781-C9E6-44F3-936C-27E3E0F0F46D}" type="presOf" srcId="{CA2CBEC8-FA8E-40ED-9044-77EA278AEF65}" destId="{C569CB19-2910-49FE-8291-2F5FD4DA907B}" srcOrd="0" destOrd="0" presId="urn:microsoft.com/office/officeart/2005/8/layout/vProcess5"/>
    <dgm:cxn modelId="{E516C8B9-0A70-468D-895F-AD21067A4ED2}" type="presOf" srcId="{9BE63802-9BFA-4904-AFE3-97E8E20AB127}" destId="{91887A19-0197-4BBA-AC61-B313186A37EB}" srcOrd="0" destOrd="0" presId="urn:microsoft.com/office/officeart/2005/8/layout/vProcess5"/>
    <dgm:cxn modelId="{4E0FA6D0-2ED4-437D-892C-EC112399E814}" srcId="{9BE63802-9BFA-4904-AFE3-97E8E20AB127}" destId="{A3935E0C-4552-4CEA-B2D4-D756D3DB5063}" srcOrd="1" destOrd="0" parTransId="{90BD4685-0867-4C33-965E-82FCE9220BA9}" sibTransId="{E42AE252-D358-4CE5-B208-FB66501CDF66}"/>
    <dgm:cxn modelId="{ECAEFAF6-9DFA-4DBC-BD2D-550F14029D78}" type="presOf" srcId="{A3935E0C-4552-4CEA-B2D4-D756D3DB5063}" destId="{BB467D80-7DB8-48C5-BD47-B8B2ECF90879}" srcOrd="1" destOrd="0" presId="urn:microsoft.com/office/officeart/2005/8/layout/vProcess5"/>
    <dgm:cxn modelId="{6101D5DF-A1A9-4A2F-877C-3B2640806260}" type="presParOf" srcId="{91887A19-0197-4BBA-AC61-B313186A37EB}" destId="{BD022245-7F22-4EAE-9F6E-75DF794C66FE}" srcOrd="0" destOrd="0" presId="urn:microsoft.com/office/officeart/2005/8/layout/vProcess5"/>
    <dgm:cxn modelId="{94017EC8-68FB-43AB-87A8-98ECBA63DB43}" type="presParOf" srcId="{91887A19-0197-4BBA-AC61-B313186A37EB}" destId="{C569CB19-2910-49FE-8291-2F5FD4DA907B}" srcOrd="1" destOrd="0" presId="urn:microsoft.com/office/officeart/2005/8/layout/vProcess5"/>
    <dgm:cxn modelId="{59EC5072-9483-42EA-8AF6-91F2D5049C68}" type="presParOf" srcId="{91887A19-0197-4BBA-AC61-B313186A37EB}" destId="{925EDD1C-1203-4EF0-B43E-62CE24202E36}" srcOrd="2" destOrd="0" presId="urn:microsoft.com/office/officeart/2005/8/layout/vProcess5"/>
    <dgm:cxn modelId="{4F087E65-18FE-4E45-A570-B75B1076589C}" type="presParOf" srcId="{91887A19-0197-4BBA-AC61-B313186A37EB}" destId="{8BE912F6-5BF3-4DAC-B54F-2350F3ED7DD2}" srcOrd="3" destOrd="0" presId="urn:microsoft.com/office/officeart/2005/8/layout/vProcess5"/>
    <dgm:cxn modelId="{15569D93-B7D0-450A-B36C-9F75BE7AE04E}" type="presParOf" srcId="{91887A19-0197-4BBA-AC61-B313186A37EB}" destId="{CB39D612-AF3A-43A2-8445-2DBA3E55BE7E}" srcOrd="4" destOrd="0" presId="urn:microsoft.com/office/officeart/2005/8/layout/vProcess5"/>
    <dgm:cxn modelId="{04B45526-0ED9-49F4-8201-9C604CB0C318}" type="presParOf" srcId="{91887A19-0197-4BBA-AC61-B313186A37EB}" destId="{6536101C-0669-4373-88C6-3E5A38748D06}" srcOrd="5" destOrd="0" presId="urn:microsoft.com/office/officeart/2005/8/layout/vProcess5"/>
    <dgm:cxn modelId="{903F33BA-0FA0-4B16-BF9B-EEAEFC9DD8E7}" type="presParOf" srcId="{91887A19-0197-4BBA-AC61-B313186A37EB}" destId="{00763624-898C-47F1-871E-AC39A018A662}" srcOrd="6" destOrd="0" presId="urn:microsoft.com/office/officeart/2005/8/layout/vProcess5"/>
    <dgm:cxn modelId="{D98ABC74-0ECF-4142-BC1F-CCE4E53F0825}" type="presParOf" srcId="{91887A19-0197-4BBA-AC61-B313186A37EB}" destId="{BB467D80-7DB8-48C5-BD47-B8B2ECF90879}" srcOrd="7" destOrd="0" presId="urn:microsoft.com/office/officeart/2005/8/layout/vProcess5"/>
    <dgm:cxn modelId="{A406B4AF-DC05-4E8E-8554-08161285DC6E}" type="presParOf" srcId="{91887A19-0197-4BBA-AC61-B313186A37EB}" destId="{A9C25E9F-D57F-42AB-AFC5-3E93BE518A3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9CB19-2910-49FE-8291-2F5FD4DA907B}">
      <dsp:nvSpPr>
        <dsp:cNvPr id="0" name=""/>
        <dsp:cNvSpPr/>
      </dsp:nvSpPr>
      <dsp:spPr>
        <a:xfrm>
          <a:off x="0" y="0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Ovo je samo sažetak - u nekim slučajevima možemo vam se obratiti kako bi se pojasnili odgovori, a za posebna pojašnjenja možemo koristiti grupne sastanke na plenarnoj sjednici u svibnju/maju. Slobodno nam se obratite u slučaju bilo kakvih odstupanja.</a:t>
          </a:r>
        </a:p>
      </dsp:txBody>
      <dsp:txXfrm>
        <a:off x="40274" y="40274"/>
        <a:ext cx="7353428" cy="1294512"/>
      </dsp:txXfrm>
    </dsp:sp>
    <dsp:sp modelId="{925EDD1C-1203-4EF0-B43E-62CE24202E36}">
      <dsp:nvSpPr>
        <dsp:cNvPr id="0" name=""/>
        <dsp:cNvSpPr/>
      </dsp:nvSpPr>
      <dsp:spPr>
        <a:xfrm>
          <a:off x="779755" y="1604237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Pripremit će se opsežnije izvješće kao doprinos banci znanja PEMPAL-a za metodološku, pravnu i analitičku dokumentaciju.</a:t>
          </a:r>
        </a:p>
      </dsp:txBody>
      <dsp:txXfrm>
        <a:off x="820029" y="1644511"/>
        <a:ext cx="7083133" cy="1294512"/>
      </dsp:txXfrm>
    </dsp:sp>
    <dsp:sp modelId="{8BE912F6-5BF3-4DAC-B54F-2350F3ED7DD2}">
      <dsp:nvSpPr>
        <dsp:cNvPr id="0" name=""/>
        <dsp:cNvSpPr/>
      </dsp:nvSpPr>
      <dsp:spPr>
        <a:xfrm>
          <a:off x="1559510" y="3208474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Zahvaljujemo se na odgovorima na brojna pitanja – pozdravljamo potencijalno uključivanje dodatnih zemalja.</a:t>
          </a:r>
        </a:p>
      </dsp:txBody>
      <dsp:txXfrm>
        <a:off x="1599784" y="3248748"/>
        <a:ext cx="7083133" cy="1294512"/>
      </dsp:txXfrm>
    </dsp:sp>
    <dsp:sp modelId="{CB39D612-AF3A-43A2-8445-2DBA3E55BE7E}">
      <dsp:nvSpPr>
        <dsp:cNvPr id="0" name=""/>
        <dsp:cNvSpPr/>
      </dsp:nvSpPr>
      <dsp:spPr>
        <a:xfrm>
          <a:off x="7943436" y="1042754"/>
          <a:ext cx="893789" cy="893789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8144539" y="1042754"/>
        <a:ext cx="491583" cy="672576"/>
      </dsp:txXfrm>
    </dsp:sp>
    <dsp:sp modelId="{6536101C-0669-4373-88C6-3E5A38748D06}">
      <dsp:nvSpPr>
        <dsp:cNvPr id="0" name=""/>
        <dsp:cNvSpPr/>
      </dsp:nvSpPr>
      <dsp:spPr>
        <a:xfrm>
          <a:off x="8723191" y="2637824"/>
          <a:ext cx="893789" cy="893789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8924294" y="2637824"/>
        <a:ext cx="491583" cy="672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3/20/2023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3121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40990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44129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95141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51869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2188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00026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0193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05739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344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432" y="165328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832" y="160325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45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037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7199" y="1518508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8215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3432" y="30270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9456" y="1600201"/>
            <a:ext cx="10382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ru-RU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0616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20.03.2023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2F012-EF9C-4442-BF73-FE992DF53ED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24384" y="0"/>
            <a:ext cx="82296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hr-HR" sz="4400" b="1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4" y="4869160"/>
            <a:ext cx="75930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Yelena Slizhevskaya i Mark Silins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Virtualni sastanak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16. ožujka/marta 2023.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135560" y="692696"/>
            <a:ext cx="8352928" cy="3658716"/>
          </a:xfrm>
          <a:prstGeom prst="round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Anketa o funkcijama riznica u zemljama članicama PEMPAL-a za 2022.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000" b="1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Pregled preliminarnih rezultata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F432A-27E0-16E6-45FC-DEEDDF087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710" y="136524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Osoblje uključeno u projekcije gotovine i upravljanje gotovinom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31618-C4F4-D6E3-C25B-03A0E3A0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10</a:t>
            </a:fld>
            <a:endParaRPr lang="ru-RU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40BF7F-412E-FF2A-BA18-78CE38D6602E}"/>
              </a:ext>
            </a:extLst>
          </p:cNvPr>
          <p:cNvSpPr txBox="1"/>
          <p:nvPr/>
        </p:nvSpPr>
        <p:spPr>
          <a:xfrm>
            <a:off x="1035593" y="4503845"/>
            <a:ext cx="11192290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U nekim zemljama prijavljena količina osoblja za obje aktivnosti bila je identična. Te je brojke potrebno preispitati. Četiri zemlje u svojim su odgovorima navele različite razine osoblja. Jedan je odgovor bio isključen jer se znatno razlikovao od svih ostalih zemalja, a brojke se trenutačno provjeravaju.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Upravljanje gotovinom odnosi se na svakodnevno upravljanje gotovinom, održavanje bankovnih računa i osiguravanje dostupnosti sredstava za plaćanje. Projekcija gotovine jest proces modeliranja budućih novčanih tokova kako bi se podržalo učinkovitije upravljanje gotovinom.   </a:t>
            </a:r>
          </a:p>
        </p:txBody>
      </p:sp>
      <p:graphicFrame>
        <p:nvGraphicFramePr>
          <p:cNvPr id="3" name="Диаграмма 1">
            <a:extLst>
              <a:ext uri="{FF2B5EF4-FFF2-40B4-BE49-F238E27FC236}">
                <a16:creationId xmlns:a16="http://schemas.microsoft.com/office/drawing/2014/main" id="{664FD1D8-6B57-1296-AFAF-649DB65B5B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936130"/>
              </p:ext>
            </p:extLst>
          </p:nvPr>
        </p:nvGraphicFramePr>
        <p:xfrm>
          <a:off x="7176120" y="1451155"/>
          <a:ext cx="4923367" cy="315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EA056497-1F53-6BB9-54BD-1FE4DCB87A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428551"/>
              </p:ext>
            </p:extLst>
          </p:nvPr>
        </p:nvGraphicFramePr>
        <p:xfrm>
          <a:off x="1415480" y="1623494"/>
          <a:ext cx="4919133" cy="295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6999130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20F0-7B26-E4AA-E58C-BFACAB2BE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528" y="0"/>
            <a:ext cx="10972800" cy="1143000"/>
          </a:xfrm>
        </p:spPr>
        <p:txBody>
          <a:bodyPr/>
          <a:lstStyle/>
          <a:p>
            <a:r>
              <a:rPr lang="hr-HR" sz="3200">
                <a:solidFill>
                  <a:srgbClr val="004C97"/>
                </a:solidFill>
              </a:rPr>
              <a:t>Strateški dokumenti u većini slučajeva usmjeravaju razvoj riznice, a oni su relativno suvremeni!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6F962-5F9B-EBCC-4988-C3D9F1E04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11</a:t>
            </a:fld>
            <a:endParaRPr lang="ru-RU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8BA1C1-09FB-A358-A051-E0EC28BC8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282428"/>
              </p:ext>
            </p:extLst>
          </p:nvPr>
        </p:nvGraphicFramePr>
        <p:xfrm>
          <a:off x="929825" y="1175719"/>
          <a:ext cx="11233248" cy="5521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05">
                  <a:extLst>
                    <a:ext uri="{9D8B030D-6E8A-4147-A177-3AD203B41FA5}">
                      <a16:colId xmlns:a16="http://schemas.microsoft.com/office/drawing/2014/main" val="2138625585"/>
                    </a:ext>
                  </a:extLst>
                </a:gridCol>
                <a:gridCol w="8958336">
                  <a:extLst>
                    <a:ext uri="{9D8B030D-6E8A-4147-A177-3AD203B41FA5}">
                      <a16:colId xmlns:a16="http://schemas.microsoft.com/office/drawing/2014/main" val="2189623030"/>
                    </a:ext>
                  </a:extLst>
                </a:gridCol>
                <a:gridCol w="1081507">
                  <a:extLst>
                    <a:ext uri="{9D8B030D-6E8A-4147-A177-3AD203B41FA5}">
                      <a16:colId xmlns:a16="http://schemas.microsoft.com/office/drawing/2014/main" val="27742671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highlight>
                            <a:srgbClr val="C0C0C0"/>
                          </a:highlight>
                        </a:rPr>
                        <a:t>Zemlja</a:t>
                      </a:r>
                    </a:p>
                  </a:txBody>
                  <a:tcPr marL="6353" marR="6353" marT="6353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highlight>
                            <a:srgbClr val="C0C0C0"/>
                          </a:highlight>
                        </a:rPr>
                        <a:t>Dokument</a:t>
                      </a:r>
                    </a:p>
                  </a:txBody>
                  <a:tcPr marL="6353" marR="6353" marT="6353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highlight>
                            <a:srgbClr val="C0C0C0"/>
                          </a:highlight>
                        </a:rPr>
                        <a:t>Godina</a:t>
                      </a:r>
                    </a:p>
                  </a:txBody>
                  <a:tcPr marL="6353" marR="6353" marT="6353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255259"/>
                  </a:ext>
                </a:extLst>
              </a:tr>
              <a:tr h="27341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Albanija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Sektorska strategija upravljanja javnim financijama za razdoblje 2019. – 2022.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/>
                        <a:t>2019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58645789"/>
                  </a:ext>
                </a:extLst>
              </a:tr>
              <a:tr h="161129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Armenija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-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184256951"/>
                  </a:ext>
                </a:extLst>
              </a:tr>
              <a:tr h="27341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/>
                        <a:t>Bjelarus</a:t>
                      </a:r>
                    </a:p>
                  </a:txBody>
                  <a:tcPr marL="6353" marR="6353" marT="63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Strategija za poboljšanje sustava upravljanja javnim financijama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/>
                        <a:t>2015.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643024280"/>
                  </a:ext>
                </a:extLst>
              </a:tr>
              <a:tr h="4063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Koncept poboljšanja nacionalnog sustava računovodstva i izvještavanja u sektoru javne uprave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/>
                        <a:t>2019.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875426848"/>
                  </a:ext>
                </a:extLst>
              </a:tr>
              <a:tr h="3222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Državni program razvoja financija i financijskog tržišta do 2025.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/>
                        <a:t>2020.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600421430"/>
                  </a:ext>
                </a:extLst>
              </a:tr>
              <a:tr h="27341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Gruzija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Strategija upravljanja javnim financijama za razdoblje 2018. – 2020.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4048936505"/>
                  </a:ext>
                </a:extLst>
              </a:tr>
              <a:tr h="161129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Mađarska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Godišnji i srednjoročni planovi razvoja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3654444034"/>
                  </a:ext>
                </a:extLst>
              </a:tr>
              <a:tr h="53927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/>
                        <a:t>Kazahstan</a:t>
                      </a:r>
                    </a:p>
                  </a:txBody>
                  <a:tcPr marL="6353" marR="6353" marT="63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Plan razvoja Ministarstva financija Republike Kazahstan za razdoblje 2020.-2024. odobren na temelju Rješenja ministra financija Republike Kazahstan br. 365 od 19. travnja/aprila 2021.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/>
                        <a:t>2021.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2679789"/>
                  </a:ext>
                </a:extLst>
              </a:tr>
              <a:tr h="5392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/>
                        <a:t>Operativni plan Ministarstva financija Republike Kazahstan za 2022., odobren na temelju Rješenja glavnog tajnika Ministarstva financija Republike Kazahstan od 28. prosinca/decembra 2021. br. 1338.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/>
                        <a:t>2021.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407288905"/>
                  </a:ext>
                </a:extLst>
              </a:tr>
              <a:tr h="161129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Kosovo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Strategija razvoja javnih financija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352567465"/>
                  </a:ext>
                </a:extLst>
              </a:tr>
              <a:tr h="322258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Kirgiska Republika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Strategija razvoja upravljanja javnim financijama Kirgiske Republike za razdoblje 2022. – 2028.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035849014"/>
                  </a:ext>
                </a:extLst>
              </a:tr>
              <a:tr h="27341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Rumunjska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Strategija upravljanja javnim dugom za razdoblje 2021. – 2023.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316127086"/>
                  </a:ext>
                </a:extLst>
              </a:tr>
              <a:tr h="161129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Tadžikistan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-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744137497"/>
                  </a:ext>
                </a:extLst>
              </a:tr>
              <a:tr h="27341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Turska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Strateški plan Ministarstva riznice i financija za razdoblje 2019. – 2023.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695254722"/>
                  </a:ext>
                </a:extLst>
              </a:tr>
              <a:tr h="53927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/>
                        <a:t>Uzbekistan</a:t>
                      </a:r>
                    </a:p>
                  </a:txBody>
                  <a:tcPr marL="6353" marR="6353" marT="63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Uredba predsjednika Republike Uzbekistan 2O strategiji razvoja Novog Uzbekistana za razdoblje 2022. – 2026.“ od 28. siječnja/januara 2022. br. UP – 60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/>
                        <a:t>2022.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447939160"/>
                  </a:ext>
                </a:extLst>
              </a:tr>
              <a:tr h="5392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Uredba Kabineta ministara „O odobrenju strategije za poboljšanje sustava upravljanja javnim financijama Republike Uzbekistan za razdoblje 2020. – 2024.“ od 24. kolovoza/augusta 2020. br. 506</a:t>
                      </a: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 dirty="0"/>
                        <a:t>2020.</a:t>
                      </a: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013538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260188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B2C56-549F-100B-6766-7A79DDCA9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92" y="-249795"/>
            <a:ext cx="1169288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Osoblje dodijeljeno određenim funkcijama riznice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71D61-D607-0247-B452-CA144BFD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12</a:t>
            </a:fld>
            <a:endParaRPr lang="ru-RU" altLang="en-US"/>
          </a:p>
        </p:txBody>
      </p:sp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4D96A4A6-A75B-8D45-8C51-05BF34012A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693560"/>
              </p:ext>
            </p:extLst>
          </p:nvPr>
        </p:nvGraphicFramePr>
        <p:xfrm>
          <a:off x="1066800" y="620688"/>
          <a:ext cx="4959350" cy="3082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96F09A4-B388-45FF-F314-6959B18F40C3}"/>
              </a:ext>
            </a:extLst>
          </p:cNvPr>
          <p:cNvSpPr txBox="1"/>
          <p:nvPr/>
        </p:nvSpPr>
        <p:spPr>
          <a:xfrm>
            <a:off x="6026150" y="3703637"/>
            <a:ext cx="5974506" cy="2585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000"/>
              <a:t>Odgovori Turske isključeni su iz grafikona o javnom računovodstvu i konsolidiranom izvješćivanju (578).</a:t>
            </a:r>
          </a:p>
          <a:p>
            <a:r>
              <a:rPr lang="hr-HR" sz="2000"/>
              <a:t>Postoje neke razlike u odgovorima, pri čemu neke zemlje za te funkcije izdvajaju značajne resurse u usporedbi s većinom drugih zemalja. </a:t>
            </a:r>
          </a:p>
          <a:p>
            <a:r>
              <a:rPr lang="hr-HR" sz="2000"/>
              <a:t>Bit će korisno detaljnije raspraviti ove rezultate kako bi se pojasnili odgovori.   </a:t>
            </a:r>
            <a:r>
              <a:rPr lang="hr-HR" sz="2200"/>
              <a:t> 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E7E9C2A6-0319-24D3-D0AE-32B3C36BC8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566223"/>
              </p:ext>
            </p:extLst>
          </p:nvPr>
        </p:nvGraphicFramePr>
        <p:xfrm>
          <a:off x="1060938" y="3624778"/>
          <a:ext cx="4883150" cy="285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иаграмма 1">
            <a:extLst>
              <a:ext uri="{FF2B5EF4-FFF2-40B4-BE49-F238E27FC236}">
                <a16:creationId xmlns:a16="http://schemas.microsoft.com/office/drawing/2014/main" id="{4CEC3FC0-FFDA-369F-3338-6A3DBA62B9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0625363"/>
              </p:ext>
            </p:extLst>
          </p:nvPr>
        </p:nvGraphicFramePr>
        <p:xfrm>
          <a:off x="6591300" y="767278"/>
          <a:ext cx="49911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0332233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32F22-AA1A-9B16-FA01-272B3D08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5886" y="0"/>
            <a:ext cx="7848872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IT podrška i ISFU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8DEB3-0C1D-5065-69C9-DAC6E324D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13</a:t>
            </a:fld>
            <a:endParaRPr lang="ru-RU" altLang="en-US"/>
          </a:p>
        </p:txBody>
      </p:sp>
      <p:graphicFrame>
        <p:nvGraphicFramePr>
          <p:cNvPr id="8" name="Диаграмма 1">
            <a:extLst>
              <a:ext uri="{FF2B5EF4-FFF2-40B4-BE49-F238E27FC236}">
                <a16:creationId xmlns:a16="http://schemas.microsoft.com/office/drawing/2014/main" id="{F3143F00-0565-5E9C-55BF-5A596FA1EB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729424"/>
              </p:ext>
            </p:extLst>
          </p:nvPr>
        </p:nvGraphicFramePr>
        <p:xfrm>
          <a:off x="1181100" y="914625"/>
          <a:ext cx="49149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2">
            <a:extLst>
              <a:ext uri="{FF2B5EF4-FFF2-40B4-BE49-F238E27FC236}">
                <a16:creationId xmlns:a16="http://schemas.microsoft.com/office/drawing/2014/main" id="{E8CBAB6C-F00B-74BF-AA4A-E303A13D34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3125520"/>
              </p:ext>
            </p:extLst>
          </p:nvPr>
        </p:nvGraphicFramePr>
        <p:xfrm>
          <a:off x="6744072" y="736825"/>
          <a:ext cx="5080000" cy="303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2ABA440-2D00-4658-8ECF-FBBC3B516C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530937"/>
              </p:ext>
            </p:extLst>
          </p:nvPr>
        </p:nvGraphicFramePr>
        <p:xfrm>
          <a:off x="1181100" y="3772124"/>
          <a:ext cx="4572000" cy="2899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C84C2D3-C301-1D3C-EDA3-7057181EE03D}"/>
              </a:ext>
            </a:extLst>
          </p:cNvPr>
          <p:cNvSpPr txBox="1"/>
          <p:nvPr/>
        </p:nvSpPr>
        <p:spPr>
          <a:xfrm>
            <a:off x="6096000" y="3933056"/>
            <a:ext cx="5728072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/>
              <a:t>Većina IT podrške odvija se izvan riznice, iako se u 5 slučajeva pruža interno.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/>
              <a:t>U slučajevima u kojima se razine resursa podržavaju interno, variraju od 2 do 300.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/>
              <a:t>U tri zemlje IT podrška i ISFU podrška su jedna funkcija. Tri druge zemlje navele su da su ISFU i IT podrška odvojene. </a:t>
            </a:r>
          </a:p>
        </p:txBody>
      </p:sp>
    </p:spTree>
    <p:extLst>
      <p:ext uri="{BB962C8B-B14F-4D97-AF65-F5344CB8AC3E}">
        <p14:creationId xmlns:p14="http://schemas.microsoft.com/office/powerpoint/2010/main" val="372692760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D9B9-CAE5-B231-6818-C70675630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IT podrška i ISFU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EEE93-1CF0-887A-6E70-85D62972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14</a:t>
            </a:fld>
            <a:endParaRPr lang="ru-RU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5C5F252-AE14-4302-8266-0E6FAA07FA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4895731"/>
              </p:ext>
            </p:extLst>
          </p:nvPr>
        </p:nvGraphicFramePr>
        <p:xfrm>
          <a:off x="6345723" y="1925637"/>
          <a:ext cx="5260976" cy="300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63682E0-1B36-EBAE-4A75-59CE7CB2E0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92122"/>
              </p:ext>
            </p:extLst>
          </p:nvPr>
        </p:nvGraphicFramePr>
        <p:xfrm>
          <a:off x="942401" y="1772816"/>
          <a:ext cx="5257800" cy="3113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20B01B-424E-B42D-AB43-D5E95FA3FC85}"/>
              </a:ext>
            </a:extLst>
          </p:cNvPr>
          <p:cNvSpPr txBox="1"/>
          <p:nvPr/>
        </p:nvSpPr>
        <p:spPr>
          <a:xfrm>
            <a:off x="1057746" y="4886448"/>
            <a:ext cx="10524654" cy="19082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/>
              <a:t>Iako se ova dva grafikona čine dosljednima, postoje neke anomalije u odgovorima u prethodnom slajdu jer je pet zemalja (a ne tri) navelo da se IT podrška pružala unutar riznice.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/>
              <a:t>Četiri zemlje stvorile su posebno IT poduzeće pod kontrolom Ministarstva financija, ali izvan njegova uobičajenog poslovanja, vjerojatno kako bi omogućile više plaće u svrhu zadržavanja kvalificiranih IT stručnjaka.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83684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ADE43-FF31-A823-B830-6411DFE9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291008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Unutarnja kontrola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02FD5-DCBF-E0AD-4D25-F8642FDAD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434008"/>
            <a:ext cx="10382944" cy="4525963"/>
          </a:xfrm>
        </p:spPr>
        <p:txBody>
          <a:bodyPr/>
          <a:lstStyle/>
          <a:p>
            <a:r>
              <a:rPr lang="hr-HR" sz="2400"/>
              <a:t>5 od 12 zemalja odgovorilo je na pitanje o odgovornosti za unutarnju kontrolu - dvije su navele da postoji određena jedinica unutarnje kontrole, druge dvije da je to odgovornost unutarnje revizije, dok je jedna navela da je to odgovornost određenog višeg voditelja u riznici.</a:t>
            </a:r>
          </a:p>
          <a:p>
            <a:r>
              <a:rPr lang="hr-HR" sz="2400"/>
              <a:t>Šest zemalja navelo je da je ta odgovornost izvan riznice - za dvije zemlje u posebnoj jedinici za unutarnju kontrolu u okviru Ministarstva financija, za jednu u jedinici za unutarnju reviziju Ministarstva financija, a za jednu u zasebnoj neovisnoj jedinici. Jedna je zemlja navela da je to odgovornost svake jedinice (možda decentralizirani model), dok je posljednja navela da središnja riznica poduzima aktivnosti kontrole tijekom revizijskih inspekcija.</a:t>
            </a:r>
          </a:p>
          <a:p>
            <a:r>
              <a:rPr lang="hr-HR" sz="2400"/>
              <a:t>Odgovori su općenito upućivali na to da je potrebno više rada kako bi se pojasnilo što su funkcije unutarnje kontrole i unutarnje revizije, u kojim se točkama spajaju i kako se razlikuju.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13DF6-BB8E-8923-16AE-35A5D19DD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89882425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8055F-290E-CF30-FBA3-EA5888B5F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528" y="0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Upravljanje rizicima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40D6A-A24B-D127-F6AB-603B599C0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143000"/>
            <a:ext cx="10382944" cy="4525963"/>
          </a:xfrm>
        </p:spPr>
        <p:txBody>
          <a:bodyPr/>
          <a:lstStyle/>
          <a:p>
            <a:r>
              <a:rPr lang="hr-HR" sz="2800"/>
              <a:t>Od ukupno 8 odgovora pet zemalja navelo je da je to odgovornost rukovodstva, tj. glavnog direktora ili drugih viših voditelja; dvije zemlje navele su da postoji imenovani voditelj za upravljanje rizicima. </a:t>
            </a:r>
          </a:p>
          <a:p>
            <a:r>
              <a:rPr lang="hr-HR" sz="2800"/>
              <a:t>3 zemlje navele su da je to vanjska funkcija: u jednoj zemlji bila je smještena u jedinicu za unutarnju reviziju, a u drugoj u specijaliziranoj upravi za rizike; obje su bile u okviru Ministarstva financija. Jedna zemlja navela je da postoji zasebna jedinica u vladi koja ima tu odgovornost.</a:t>
            </a:r>
          </a:p>
          <a:p>
            <a:r>
              <a:rPr lang="hr-HR" sz="2800"/>
              <a:t>Ponovno se čini da postoji određena zabuna u pogledu toga što je upravljanje rizicima te bi bila korisna dodatna pojašnjenja.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48E25-1645-DA66-3DE4-B910ED16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8605607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101A-7321-0A4C-6C00-BA1232DD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0"/>
            <a:ext cx="10972800" cy="451928"/>
          </a:xfrm>
        </p:spPr>
        <p:txBody>
          <a:bodyPr/>
          <a:lstStyle/>
          <a:p>
            <a:r>
              <a:rPr lang="hr-HR" sz="2400">
                <a:solidFill>
                  <a:srgbClr val="004C97"/>
                </a:solidFill>
              </a:rPr>
              <a:t>Koje su se nove funkcije riznice pojavile tijekom zadnjih pet godina?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E8503-285F-985F-164C-E21A4FB04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17</a:t>
            </a:fld>
            <a:endParaRPr lang="ru-RU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9D7175B-7248-146B-97F3-B56C9D056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925646"/>
              </p:ext>
            </p:extLst>
          </p:nvPr>
        </p:nvGraphicFramePr>
        <p:xfrm>
          <a:off x="914400" y="492796"/>
          <a:ext cx="11161240" cy="5888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5919">
                  <a:extLst>
                    <a:ext uri="{9D8B030D-6E8A-4147-A177-3AD203B41FA5}">
                      <a16:colId xmlns:a16="http://schemas.microsoft.com/office/drawing/2014/main" val="3657230539"/>
                    </a:ext>
                  </a:extLst>
                </a:gridCol>
                <a:gridCol w="9625321">
                  <a:extLst>
                    <a:ext uri="{9D8B030D-6E8A-4147-A177-3AD203B41FA5}">
                      <a16:colId xmlns:a16="http://schemas.microsoft.com/office/drawing/2014/main" val="432947924"/>
                    </a:ext>
                  </a:extLst>
                </a:gridCol>
              </a:tblGrid>
              <a:tr h="548697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Albanija</a:t>
                      </a: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hr-HR" sz="1600" u="none" strike="noStrike"/>
                        <a:t>Kontrola obveza u odnosu na srednjoročne proračunske programe (3-godišnje razdoblje).  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hr-HR" sz="1600" u="none" strike="noStrike"/>
                        <a:t>Uvođenje elektroničke arhive za elektroničko pohranjivanje prateće dokumentacije povezane s financijskim transakcijama jedinica opće države izvršenima i evidentiranima u AGFIS-u.  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hr-HR" sz="1600" u="none" strike="noStrike"/>
                        <a:t>Uvođenje izlaznog koda za javne rashode kao osnovne informacije za monitoring učinka proračuna.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1546132954"/>
                  </a:ext>
                </a:extLst>
              </a:tr>
              <a:tr h="18725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Armenija</a:t>
                      </a: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Od 2019. – ex-ante kontrola plaćanja za državne neprofitne organizacije i jedinice za provedbu programa u vezi s prihodima od zajmova i bespovratnih sredstava.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409948875"/>
                  </a:ext>
                </a:extLst>
              </a:tr>
              <a:tr h="36797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Bjelarus</a:t>
                      </a: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Izvršenje proračuna i postupci javne nabave bili su integrirani; riznica prikuplja sredstva za proračun u okviru postupaka ovrhe; povećan obujam izvanproračunskih plaćanja i računovodstvene aktivnosti za izvanproračunska sredstva.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1864972357"/>
                  </a:ext>
                </a:extLst>
              </a:tr>
              <a:tr h="18725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Gruzija</a:t>
                      </a: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Upravljanje gotovinom od 2017., integracija riznice i odjela za nabavu, modul za izvorne dokumente i fakture.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187435623"/>
                  </a:ext>
                </a:extLst>
              </a:tr>
              <a:tr h="18725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Mađarska</a:t>
                      </a: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Upravljanje mirovinskim i ruralnim fondovima.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406314967"/>
                  </a:ext>
                </a:extLst>
              </a:tr>
              <a:tr h="18725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Kazahstan</a:t>
                      </a:r>
                    </a:p>
                    <a:p>
                      <a:pPr algn="l" rtl="0" fontAlgn="b"/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Od 2012. riznica služi subjektima kvazijavnog sektora;</a:t>
                      </a:r>
                      <a:b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mehanizam za raspodjelu iznosa uvoznih carinskih pristojbi između proračuna država EEU-a od 2010.;</a:t>
                      </a:r>
                      <a:b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otvaranje posebnog računa za vanjske kredite u riznici od 2014.;</a:t>
                      </a:r>
                      <a:b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prihvaćanje financijskog i proračunskog izvještavanja lokalnih tijela odgovornih za izvršenje proračuna (Plan mjera za provedbu prijelaza računovodstvenog, financijskog i proračunskog izvještavanja na metodu obračuna u skladu s MSFI-jem za razdoblje 2011. – 2015.) od 2014.;</a:t>
                      </a:r>
                      <a:b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uvođenje novih mehanizama u izvršenju proračuna, kao što su potpora riznice javnoj nabavi za izgradnju i registraciji JPP-a i koncesijskih ugovora od 2017.;</a:t>
                      </a:r>
                      <a:b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centralizacija računovodstva (centralizirano računovodstvo obračuna plaća i putnih troškova) od 2019.;</a:t>
                      </a:r>
                      <a:b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provedba četvrte razine proračuna lokalnih razina vlasti od 2018.;</a:t>
                      </a:r>
                      <a:b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prihvaćanje financijskog izvještavanja o primicima počevši od 2018.;</a:t>
                      </a:r>
                      <a:b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subjekti financijske i nefinancijske potpore državnih programa preneseni u riznicu od 1. siječnja/januara 2022.</a:t>
                      </a:r>
                    </a:p>
                    <a:p>
                      <a:pPr algn="l" rtl="0" fontAlgn="b"/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3677339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34384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101A-7321-0A4C-6C00-BA1232DD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0"/>
            <a:ext cx="10972800" cy="451928"/>
          </a:xfrm>
        </p:spPr>
        <p:txBody>
          <a:bodyPr/>
          <a:lstStyle/>
          <a:p>
            <a:r>
              <a:rPr lang="hr-HR" sz="2400">
                <a:solidFill>
                  <a:srgbClr val="004C97"/>
                </a:solidFill>
              </a:rPr>
              <a:t>Koje su se nove funkcije riznice pojavile tijekom zadnjih pet godina? (nastavak)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E8503-285F-985F-164C-E21A4FB04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18</a:t>
            </a:fld>
            <a:endParaRPr lang="ru-RU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9D7175B-7248-146B-97F3-B56C9D056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349115"/>
              </p:ext>
            </p:extLst>
          </p:nvPr>
        </p:nvGraphicFramePr>
        <p:xfrm>
          <a:off x="911424" y="451927"/>
          <a:ext cx="11161240" cy="5785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5919">
                  <a:extLst>
                    <a:ext uri="{9D8B030D-6E8A-4147-A177-3AD203B41FA5}">
                      <a16:colId xmlns:a16="http://schemas.microsoft.com/office/drawing/2014/main" val="3657230539"/>
                    </a:ext>
                  </a:extLst>
                </a:gridCol>
                <a:gridCol w="9625321">
                  <a:extLst>
                    <a:ext uri="{9D8B030D-6E8A-4147-A177-3AD203B41FA5}">
                      <a16:colId xmlns:a16="http://schemas.microsoft.com/office/drawing/2014/main" val="432947924"/>
                    </a:ext>
                  </a:extLst>
                </a:gridCol>
              </a:tblGrid>
              <a:tr h="290264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Kosovo</a:t>
                      </a: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 -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381594922"/>
                  </a:ext>
                </a:extLst>
              </a:tr>
              <a:tr h="574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Kirgiska Republika</a:t>
                      </a: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1. Plasiranje proračunskih viškova komercijalnim bankama Kirgiske Republike.  </a:t>
                      </a:r>
                      <a:r>
                        <a:rPr lang="hr-HR" sz="1600" b="1" u="none" strike="noStrike"/>
                        <a:t>2.</a:t>
                      </a:r>
                      <a:r>
                        <a:rPr lang="hr-HR" sz="1600" u="none" strike="noStrike"/>
                        <a:t> „Zeleni koridor” za poboljšanje postupaka riznice.  3. Sudionik klirinškog sustava Kirgiske Republike.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190862072"/>
                  </a:ext>
                </a:extLst>
              </a:tr>
              <a:tr h="290264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Rumunjska</a:t>
                      </a: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Nije primjenjivo 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601450904"/>
                  </a:ext>
                </a:extLst>
              </a:tr>
              <a:tr h="1142229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Tadžikistan</a:t>
                      </a: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U posljednjih 5 godina riznica je stekla sljedeće funkcije:  proširene funkcije upravljanja gotovinom, uključujući kratkoročno ulaganje viškova, projekcije gotovine u vezi s prihodima državnog proračuna, projekcije gotovine; poboljšana funkcija odobravanja i izrade konsolidiranih financijskih izvještaja na temelju odobrenih Tadžikistanskih standarda financijskog izvještavanja u javnom sektoru (TPSFRS).  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490475455"/>
                  </a:ext>
                </a:extLst>
              </a:tr>
              <a:tr h="1994194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Turska</a:t>
                      </a: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 dirty="0"/>
                        <a:t>- Uspostavljena je nova jedinica kako bi se provela analiza rizika za sprječavanje poreznog gubitka i neformalnih gospodarskih aktivnosti.  Uspostavljena je nova jedinica za usklađivanje sustava financijskog upravljanja i kontrole, za pripremu proračuna u skladu s politikama i ciljevima koje je odredila vlada te za upravljanje i kontrolu provedbe proračuna.  - Osim financiranja općeg proračuna, uz prošireni JRR, riznica preuzima novu ulogu rizničara drugih javnih institucija.  - Od 2019. javna sredstva isplaćuju se preko drugih javnih banaka osim Središnje banke.  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3827620082"/>
                  </a:ext>
                </a:extLst>
              </a:tr>
              <a:tr h="1494182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Uzbekistan</a:t>
                      </a: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 dirty="0"/>
                        <a:t>Izvršenje trezora za devize proračunskih organizacija; plasiranje viškova JRR-a u nacionalnoj valuti na depozite; upravljanje deviznim sredstvima, plasiranje deviznih sredstava na depozite i pružanje proračunskih kredita i subvencija; zaštita, upravljanje i ublažavanje financijskih rizika koji mogu nastati u deviznim transakcijama povezanim s državnim proračunom; izvršenje iz riznice za sredstva nekih korporativnih subjekata za nabavu navedenih u Uredbi predsjednika Republike Uzbekistan; računovodstvo i monitoring kreditiranja komercijalnih banaka za JPP-ove u području graditeljstva, sanacije i popravaka.</a:t>
                      </a: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223419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16888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D268-233C-D49B-9A9F-549771481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Buduće funkcije riznice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633CF-C5A7-F159-90AE-C37EADCA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19</a:t>
            </a:fld>
            <a:endParaRPr lang="ru-RU" alt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09417D9-161D-0B97-6D16-8A38EC60A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001594"/>
              </p:ext>
            </p:extLst>
          </p:nvPr>
        </p:nvGraphicFramePr>
        <p:xfrm>
          <a:off x="1343473" y="1445707"/>
          <a:ext cx="10369151" cy="4517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4927">
                  <a:extLst>
                    <a:ext uri="{9D8B030D-6E8A-4147-A177-3AD203B41FA5}">
                      <a16:colId xmlns:a16="http://schemas.microsoft.com/office/drawing/2014/main" val="2638991066"/>
                    </a:ext>
                  </a:extLst>
                </a:gridCol>
                <a:gridCol w="8684224">
                  <a:extLst>
                    <a:ext uri="{9D8B030D-6E8A-4147-A177-3AD203B41FA5}">
                      <a16:colId xmlns:a16="http://schemas.microsoft.com/office/drawing/2014/main" val="2195711800"/>
                    </a:ext>
                  </a:extLst>
                </a:gridCol>
              </a:tblGrid>
              <a:tr h="1191205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Kazahstan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1. Generiranje konsolidiranih financijskih izvještaja za nacionalne (od 2022.) i lokalne (od 2023.) proračune te generiranje konsolidiranih financijskih izvještaja usmjerenih na budućnost;</a:t>
                      </a:r>
                      <a:br>
                        <a:rPr lang="hr-HR" sz="1600" u="none" strike="noStrike"/>
                      </a:br>
                      <a:r>
                        <a:rPr lang="hr-HR" sz="1600" u="none" strike="noStrike"/>
                        <a:t>2. Planiran je razvoj JKP-a za računovodstveno i proračunsko izvještavanje počevši od 1. siječnja/januara 2024. Centralizirano računovodstvo za središnju vladu od prosinca/decembra 2023.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69773251"/>
                  </a:ext>
                </a:extLst>
              </a:tr>
              <a:tr h="340639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Kosovo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1. Odjel za upravljanje i kontrolu javnih financija.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96972179"/>
                  </a:ext>
                </a:extLst>
              </a:tr>
              <a:tr h="340639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Kirgiska Republika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1. Otplata javnog duga  </a:t>
                      </a:r>
                      <a:r>
                        <a:rPr lang="hr-HR" sz="1600" b="1" u="none" strike="noStrike"/>
                        <a:t>2.</a:t>
                      </a:r>
                      <a:r>
                        <a:rPr lang="hr-HR" sz="1600" u="none" strike="noStrike"/>
                        <a:t> Područje javne nabave  3. Swap transakcije.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74312436"/>
                  </a:ext>
                </a:extLst>
              </a:tr>
              <a:tr h="1622978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Tadžikistan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Riznici će se dodijeliti sljedeće funkcije: projekcije gotovine rashoda državnog proračuna; racioniranje rashoda na razini nositelja proračuna; rezerviranje sredstava po izvoru financiranja i jedinici potrošnje; upravljanje obvezama javnog duga; upravljanje ugovornim i drugim obvezama; upravljanje plaćanjima; financiranje po kategoriji plaćanja; jačanje funkcija usvajanja i generiranja konsolidiranih financijskih izvještaja na temelju dodatno usvojenih Tadžikistanskih standarda financijskog izvještavanja u javnom sektoru (TPSFRS). 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13356808"/>
                  </a:ext>
                </a:extLst>
              </a:tr>
              <a:tr h="1021917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Uzbekistan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/>
                        <a:t>1. Izvršenje riznice za državna unitarna poduzeća; 2. Stavljanje viškova JKP-a državnih unitarnih poduzeća u depozite u nacionalnoj valuti; 3. Transakcije izvedenicama za obveznice riznice i druge vrijednosne papire.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07751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64509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79BE839-DE99-41C9-A547-240D876C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448" y="70714"/>
            <a:ext cx="9289032" cy="452140"/>
          </a:xfrm>
        </p:spPr>
        <p:txBody>
          <a:bodyPr/>
          <a:lstStyle/>
          <a:p>
            <a:br>
              <a:rPr lang="hr-HR" sz="3200"/>
            </a:br>
            <a:r>
              <a:rPr lang="hr-HR" sz="3200" b="1">
                <a:solidFill>
                  <a:srgbClr val="004C97"/>
                </a:solidFill>
              </a:rPr>
              <a:t>Ciljevi i obuhvat ankete</a:t>
            </a:r>
            <a:br>
              <a:rPr lang="hr-HR" sz="2800" b="1">
                <a:solidFill>
                  <a:srgbClr val="C00000"/>
                </a:solidFill>
              </a:rPr>
            </a:br>
            <a:endParaRPr lang="hr-HR" sz="2800" b="1">
              <a:solidFill>
                <a:srgbClr val="C00000"/>
              </a:solidFill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A5C8270-49C8-4AB9-A0A0-F653C8402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352" y="834171"/>
            <a:ext cx="8064896" cy="551964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400" b="1"/>
              <a:t>Opći ciljevi</a:t>
            </a:r>
            <a:r>
              <a:rPr lang="hr-HR" sz="2400"/>
              <a:t> </a:t>
            </a:r>
          </a:p>
          <a:p>
            <a:pPr lvl="1" algn="just">
              <a:lnSpc>
                <a:spcPct val="115000"/>
              </a:lnSpc>
              <a:spcBef>
                <a:spcPts val="1200"/>
              </a:spcBef>
            </a:pPr>
            <a:r>
              <a:rPr lang="hr-HR" sz="1800"/>
              <a:t>Anketa provedena radi ažuriranja mreže funkcija Riznice od posljednje ankete provedene 2016. (sažeto na plenarnoj sjednici 2016. u Kišinjevu, Moldova). Ova je anketa mnogo opsežnija.</a:t>
            </a:r>
          </a:p>
          <a:p>
            <a:pPr lvl="1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hr-HR" sz="1800"/>
              <a:t>Upotrebljava se za ovo izlaganje, ali će predstavljati osnovu za veće i opsežnije izvješće. Izvješće će uključivati i studije slučaja – volonteri su dobrodošli. </a:t>
            </a:r>
          </a:p>
          <a:p>
            <a:pPr lvl="1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hr-HR" sz="1800"/>
              <a:t>Ukupno 27 pitanja. Današnje izlaganje tek je isječak ukupnih dostupnih podataka kako bi se TCOP-u pružile neke rane povratne informacije.</a:t>
            </a:r>
          </a:p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400" b="1"/>
              <a:t>Pokriće</a:t>
            </a:r>
          </a:p>
          <a:p>
            <a:pPr marL="742950" indent="-285750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hr-HR" sz="1800"/>
              <a:t>Odgovori primljeni do rujna/septembra 2022. iz 12 </a:t>
            </a:r>
            <a:r>
              <a:rPr lang="hr-HR" sz="1800" b="1"/>
              <a:t>zemalja TCOP-a</a:t>
            </a:r>
            <a:r>
              <a:rPr lang="hr-HR" sz="1800"/>
              <a:t> u usporedbi sa 17 odgovora primljenih 2016. 9 zemalja odgovorilo je na obje ankete, a u ovoj anketi sudjelovale su i tri nove ispitane zemlje. Ostale se zemlje potiče da dostave odgovore prije nego što se izvješće dovrši!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400"/>
              <a:t> </a:t>
            </a:r>
          </a:p>
          <a:p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F929DC2-6554-45DE-BC82-5242C857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6213B7-9E50-4E08-8C8A-4FFC372B3896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E0ABD1-C3F8-4568-997C-C4A04609FAEA}"/>
              </a:ext>
            </a:extLst>
          </p:cNvPr>
          <p:cNvSpPr txBox="1"/>
          <p:nvPr/>
        </p:nvSpPr>
        <p:spPr>
          <a:xfrm>
            <a:off x="2639616" y="5958806"/>
            <a:ext cx="7651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i="1" dirty="0">
              <a:solidFill>
                <a:srgbClr val="0070C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7CB961-436F-4407-C27B-308E547C4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765567"/>
              </p:ext>
            </p:extLst>
          </p:nvPr>
        </p:nvGraphicFramePr>
        <p:xfrm>
          <a:off x="9120336" y="522854"/>
          <a:ext cx="2844800" cy="59205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4540302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49958251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39047593"/>
                    </a:ext>
                  </a:extLst>
                </a:gridCol>
                <a:gridCol w="684560">
                  <a:extLst>
                    <a:ext uri="{9D8B030D-6E8A-4147-A177-3AD203B41FA5}">
                      <a16:colId xmlns:a16="http://schemas.microsoft.com/office/drawing/2014/main" val="177443328"/>
                    </a:ext>
                  </a:extLst>
                </a:gridCol>
              </a:tblGrid>
              <a:tr h="267926"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/>
                        <a:t>Zemlja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/>
                        <a:t>Obje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/>
                        <a:t>2016.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/>
                        <a:t>2022./23.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6396830"/>
                  </a:ext>
                </a:extLst>
              </a:tr>
              <a:tr h="34609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Albanija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037627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Armenija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950080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Azerbajdžan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0773508"/>
                  </a:ext>
                </a:extLst>
              </a:tr>
              <a:tr h="26792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Bjelarus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765917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Bosna i Hercegovina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9345890"/>
                  </a:ext>
                </a:extLst>
              </a:tr>
              <a:tr h="26792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Hrvatska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091047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Gruzija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6302528"/>
                  </a:ext>
                </a:extLst>
              </a:tr>
              <a:tr h="26792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Mađarska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8163969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Kazahstan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7531494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870029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Kirgiska Republika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9997270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Moldova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8554800"/>
                  </a:ext>
                </a:extLst>
              </a:tr>
              <a:tr h="21890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Crna Gora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767595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Rumunjska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3061078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Rusija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3508167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Srbija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4657116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Turska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2851911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Tadžikistan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5517548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Ukrajina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4992265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Uzbekistan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0693735"/>
                  </a:ext>
                </a:extLst>
              </a:tr>
              <a:tr h="26792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/>
                        <a:t>Ukupno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/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/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 dirty="0"/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101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3381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403E5-D934-6A69-446E-78E36C978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260648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Koje su funkcije riznice prestale postojati tijekom zadnjih pet godina?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3363A-6A35-BDA7-204B-38ADF9C55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20</a:t>
            </a:fld>
            <a:endParaRPr lang="ru-RU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2009791-8646-F0F4-8AC0-A2BD39315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212020"/>
              </p:ext>
            </p:extLst>
          </p:nvPr>
        </p:nvGraphicFramePr>
        <p:xfrm>
          <a:off x="1343472" y="1711589"/>
          <a:ext cx="10009112" cy="3625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0121">
                  <a:extLst>
                    <a:ext uri="{9D8B030D-6E8A-4147-A177-3AD203B41FA5}">
                      <a16:colId xmlns:a16="http://schemas.microsoft.com/office/drawing/2014/main" val="2641318862"/>
                    </a:ext>
                  </a:extLst>
                </a:gridCol>
                <a:gridCol w="7748991">
                  <a:extLst>
                    <a:ext uri="{9D8B030D-6E8A-4147-A177-3AD203B41FA5}">
                      <a16:colId xmlns:a16="http://schemas.microsoft.com/office/drawing/2014/main" val="1896639122"/>
                    </a:ext>
                  </a:extLst>
                </a:gridCol>
              </a:tblGrid>
              <a:tr h="1533555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Armenija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U odnosu na odredbe Poreznog zakonika u vezi s upravljanjem JKP-om, od 2018. riznica vrši povrat plaćenih poreza (a od siječnja/januara 2022. i povrat poreza na dohodak) samo u elektroničkom obliku.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56161745"/>
                  </a:ext>
                </a:extLst>
              </a:tr>
              <a:tr h="1533555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Kirgiska Republika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1. Izrada tekućeg (mjesečnog) financijskog plana u okviru odobrenog proračuna prenesena je na Upravu za proračunsku politiku Ministarstva financija.  </a:t>
                      </a:r>
                      <a:r>
                        <a:rPr lang="hr-HR" sz="1800" b="1" u="none" strike="noStrike"/>
                        <a:t>2.</a:t>
                      </a:r>
                      <a:r>
                        <a:rPr lang="hr-HR" sz="1800" u="none" strike="noStrike"/>
                        <a:t> Regionalni uredi središnje riznice Ministarstva financija spojili su se s regionalnim uredima Ministarstva.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20150210"/>
                  </a:ext>
                </a:extLst>
              </a:tr>
              <a:tr h="52251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Uzbekistan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Računovodstvo za svu tehničku pomoć koja dolazi u Uzbekistan, uključujući pomoć u naravi.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40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27350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FB2CD-04B3-04F6-B7C7-799EE1BF6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Postoje li funkcije koje više nisu potrebne ili čija važnost opada?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BE74E-09CD-6299-04F4-20CF39D9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21</a:t>
            </a:fld>
            <a:endParaRPr lang="ru-RU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25A3513-80ED-FD3E-6A46-21D5EA6AB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092919"/>
              </p:ext>
            </p:extLst>
          </p:nvPr>
        </p:nvGraphicFramePr>
        <p:xfrm>
          <a:off x="1197696" y="1751039"/>
          <a:ext cx="10369152" cy="476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2978">
                  <a:extLst>
                    <a:ext uri="{9D8B030D-6E8A-4147-A177-3AD203B41FA5}">
                      <a16:colId xmlns:a16="http://schemas.microsoft.com/office/drawing/2014/main" val="2398919629"/>
                    </a:ext>
                  </a:extLst>
                </a:gridCol>
                <a:gridCol w="8706174">
                  <a:extLst>
                    <a:ext uri="{9D8B030D-6E8A-4147-A177-3AD203B41FA5}">
                      <a16:colId xmlns:a16="http://schemas.microsoft.com/office/drawing/2014/main" val="298779283"/>
                    </a:ext>
                  </a:extLst>
                </a:gridCol>
              </a:tblGrid>
              <a:tr h="900715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Albanija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Ovisi o automatizaciji procesa izvršenja proračuna koji se odnose na: * e-Ugovori, * e-Računi  * AGFIS trenutačno automatski generira e-plaćanja i elektronički ih prenosi u poslovne banke putem središnje banke (na račune korisnika).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01899328"/>
                  </a:ext>
                </a:extLst>
              </a:tr>
              <a:tr h="1501191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Kazahstan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Smanjuje se važnost provjere financijskih dokumenata u dva koraka (računi za plaćanje) na razini ex ante kontrole i odobrenja plaćanja. Ove se godine provodi pilot-projekt u Ministarstvu financija regije Zhambyl (također se planira u regijama Kostanay, Atyrau, Pavlodar i Kyzylorda te gradu Almaty) s ciljem kombiniranja ex ante kontrole i odobrenja plaćanja u jednoj strukturnoj jedinici.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32608985"/>
                  </a:ext>
                </a:extLst>
              </a:tr>
              <a:tr h="300238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Kirgiska Republika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Smanjuje se važnost potvrde transakcija rashoda od strane osoblja glavnog ureda.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48251853"/>
                  </a:ext>
                </a:extLst>
              </a:tr>
              <a:tr h="1801429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Tadžikistan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/>
                        <a:t>Riznica postupno smanjuje funkcije ex ante kontrole plaćanja proračunskih organizacija. To je zbog činjenice da Riznica postupno prenosi dio uplata proračunskih organizacija u internetski bankarski sustav. Isplate proračunskih organizacija za plaće i nadnice, isplate za komunikacijske usluge i komunalne isplate trenutačno su prenesene u internetski bankarski sustav. Ministarstvo financija u budućnosti namjerava sva plaćanja proračunskih organizacija prenijeti u internetski bankarski sustav.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5879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37907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E35AF-3335-4249-A450-E0C200C3B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Sljedeći koraci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E9AF8-CFDB-4CBD-B197-38C82DA0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22</a:t>
            </a:fld>
            <a:endParaRPr lang="ru-RU" alt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61BB658-7EDA-4F67-BE8F-EB2C810936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7331526"/>
              </p:ext>
            </p:extLst>
          </p:nvPr>
        </p:nvGraphicFramePr>
        <p:xfrm>
          <a:off x="1559496" y="1772816"/>
          <a:ext cx="10396736" cy="458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3448615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AFFAD-7380-8E7B-515C-BA766FC2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-162272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Organizacijski aranžmani za Riznicu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B77F3-3CDC-9C3B-A5E2-4BBA979DD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980728"/>
            <a:ext cx="6853262" cy="537562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sz="2400"/>
              <a:t>Većina riznica dio je kontrolnog okruženja (7) i strukture (8) Ministarstva financija. </a:t>
            </a:r>
          </a:p>
          <a:p>
            <a:r>
              <a:rPr lang="hr-HR" sz="2400"/>
              <a:t>4 riznice djeluju neovisno o Ministarstvu financija. </a:t>
            </a:r>
          </a:p>
          <a:p>
            <a:r>
              <a:rPr lang="hr-HR" sz="2400"/>
              <a:t>U 2016. 11 je riznica bilo dio Ministarstva, a 6 odvojeno.</a:t>
            </a:r>
          </a:p>
          <a:p>
            <a:r>
              <a:rPr lang="hr-HR" sz="2400"/>
              <a:t>Većina ih je također bila u Ministarstvu prije 7 godina.  Dvije zemlje u toj anketi bile su dio ministarstva koje nije Ministarstvo financija.</a:t>
            </a:r>
          </a:p>
          <a:p>
            <a:r>
              <a:rPr lang="hr-HR" sz="2400"/>
              <a:t>Pitanje u 2016. nije bilo toliko podrobno, što otežava usporedbu. </a:t>
            </a:r>
          </a:p>
          <a:p>
            <a:r>
              <a:rPr lang="hr-HR" sz="2400"/>
              <a:t>Postoji li trend povećanja neovisnosti? Postoje li planovi za daljnje promjene?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3DD8E-695F-BC7C-13F6-DE326C80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3</a:t>
            </a:fld>
            <a:endParaRPr lang="ru-RU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F9559BD-C4A1-47A5-89DB-01D3422B9D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01791"/>
              </p:ext>
            </p:extLst>
          </p:nvPr>
        </p:nvGraphicFramePr>
        <p:xfrm>
          <a:off x="7240886" y="632345"/>
          <a:ext cx="4951114" cy="5906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191218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2A441-B63D-A0FB-51C3-55B2995C6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488" y="-115097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Struktura riznice i podnacionalni uredi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C9FDD-3FD5-79A5-12CA-3F805B9BF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17" y="4113384"/>
            <a:ext cx="11205747" cy="260809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sz="2500"/>
              <a:t>8 od 12 zemalja obuhvaćenih anketom ima podnacionalne urede, među kojima 6 od 8 ima dvije razine takvih ureda. To je donekle iznenađujuće s obzirom na razvoj događaja u mnogim zemljama usmjeren na cjelovitu automatizaciju. </a:t>
            </a:r>
          </a:p>
          <a:p>
            <a:r>
              <a:rPr lang="hr-HR" sz="2500"/>
              <a:t>Pitanja na koja još uvijek nije u potpunosti odgovoreno. Koja je promjenjiva uloga tih ureda? Kako se četiri zemlje nose s nedostatkom podnacionalnih ureda, dok druge zemlje i dalje imaju te strukture?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72CF6-CC84-381E-854B-8EDD9BAF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4</a:t>
            </a:fld>
            <a:endParaRPr lang="ru-RU" alt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A04B4C7-7F14-42C4-AB49-4924220E40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87836"/>
              </p:ext>
            </p:extLst>
          </p:nvPr>
        </p:nvGraphicFramePr>
        <p:xfrm>
          <a:off x="866917" y="898519"/>
          <a:ext cx="4276725" cy="319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855DEB9-F2EF-4D01-9FDD-B9B804B120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4162815"/>
              </p:ext>
            </p:extLst>
          </p:nvPr>
        </p:nvGraphicFramePr>
        <p:xfrm>
          <a:off x="6469790" y="861589"/>
          <a:ext cx="4772025" cy="316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32124234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34E6F-6B83-D1BB-FC07-0A8174944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0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Brojke u vezi s osobljem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F3258-730A-C83C-C4FB-696EB5802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54" y="4437112"/>
            <a:ext cx="10382944" cy="24208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hr-HR" sz="2500"/>
              <a:t>Tamo gdje postoje regionalni uredi, većina osoblja zadržava se na tim razinama – omjeri između središnjeg i regionalnog osoblja su najmanje 4 prema 1, a najviše čak 25 prema 1.</a:t>
            </a:r>
          </a:p>
          <a:p>
            <a:pPr marL="0" indent="0">
              <a:buNone/>
            </a:pPr>
            <a:r>
              <a:rPr lang="hr-HR" sz="2500"/>
              <a:t>Sveobuhvatnija analiza aktivnosti bila bi koristan daljnji korak za izvješće (to se djelomično postiže u kasnijem dijelu ankete).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0761D-E9D6-E6ED-AE6B-4A5C1721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5</a:t>
            </a:fld>
            <a:endParaRPr lang="ru-RU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1EBD5E8-9ED8-4853-A01D-B57BFBC5D3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5410953"/>
              </p:ext>
            </p:extLst>
          </p:nvPr>
        </p:nvGraphicFramePr>
        <p:xfrm>
          <a:off x="1191254" y="980728"/>
          <a:ext cx="4606925" cy="324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8B6F1C1-1632-4EE9-86A4-3682451CD7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756851"/>
              </p:ext>
            </p:extLst>
          </p:nvPr>
        </p:nvGraphicFramePr>
        <p:xfrm>
          <a:off x="6393823" y="961678"/>
          <a:ext cx="5188577" cy="326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7268399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761E-1CD3-0A22-41DC-1D02219A6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864" y="-69855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Stanovništvo zemlje i osoblje riznice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1270277-185B-89F9-5E35-671EFCBB5F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519143"/>
              </p:ext>
            </p:extLst>
          </p:nvPr>
        </p:nvGraphicFramePr>
        <p:xfrm>
          <a:off x="1271464" y="1124744"/>
          <a:ext cx="4824536" cy="4910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2220">
                  <a:extLst>
                    <a:ext uri="{9D8B030D-6E8A-4147-A177-3AD203B41FA5}">
                      <a16:colId xmlns:a16="http://schemas.microsoft.com/office/drawing/2014/main" val="3073813963"/>
                    </a:ext>
                  </a:extLst>
                </a:gridCol>
                <a:gridCol w="962036">
                  <a:extLst>
                    <a:ext uri="{9D8B030D-6E8A-4147-A177-3AD203B41FA5}">
                      <a16:colId xmlns:a16="http://schemas.microsoft.com/office/drawing/2014/main" val="85511601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8072948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418082410"/>
                    </a:ext>
                  </a:extLst>
                </a:gridCol>
              </a:tblGrid>
              <a:tr h="103382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u="none" strike="noStrike"/>
                        <a:t>Osoblje riznice, ukupno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u="none" strike="noStrike"/>
                        <a:t>Osoblje riznice na milijun stanovnika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u="none" strike="noStrike"/>
                        <a:t>Stanovništvo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2217590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Albanija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86,6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2,9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7873620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Armenija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19,0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2,9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1154868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Bjelarus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53,0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9,9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2665906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Gruzija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24,9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3,7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2244498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Mađarska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510,2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9,8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0387194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Kazahstan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2.591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137,8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18,8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5634086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43,9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1,8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0253691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Kirgiska Republika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49,2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6,3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9134180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Rumunjska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4342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222,7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19,5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5192703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Tadžikistan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431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47,4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9,1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1957111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Turska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82,3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8218594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/>
                        <a:t>Uzbekistan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1.924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58,5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/>
                        <a:t>32,9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927732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076854-2841-FAF1-256C-58997A0E1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6</a:t>
            </a:fld>
            <a:endParaRPr lang="ru-RU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8505AF-B016-5433-CD33-29F113237C42}"/>
              </a:ext>
            </a:extLst>
          </p:cNvPr>
          <p:cNvSpPr txBox="1"/>
          <p:nvPr/>
        </p:nvSpPr>
        <p:spPr>
          <a:xfrm>
            <a:off x="6384032" y="1052736"/>
            <a:ext cx="5688632" cy="53245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200"/>
              <a:t>Iako se radi o pojednostavljenoj analizi kojom se ne uzimaju u obzir specifične uloge ili funkcije u različitim zemljama, ipak je zanimljivo vidjeti razlike u omjerima među zemljama. 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200"/>
              <a:t>Navedeno može upućivati na to da su neke zemlje u automatizaciji napredovale korak više od drugih i u potpunosti prenijele obradu plaćanja i naplatu prihoda na resorna ministarstva i agencije.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200"/>
              <a:t>Neke zemlje mogu ostati uvelike ovisne o uključenosti riznice u </a:t>
            </a:r>
            <a:r>
              <a:rPr lang="hr-HR" sz="2200" i="1"/>
              <a:t>ex ante</a:t>
            </a:r>
            <a:r>
              <a:rPr lang="hr-HR" sz="2200"/>
              <a:t> kontrole. To bi moglo biti još jedno korisno područje za raspravu.  </a:t>
            </a:r>
          </a:p>
        </p:txBody>
      </p:sp>
    </p:spTree>
    <p:extLst>
      <p:ext uri="{BB962C8B-B14F-4D97-AF65-F5344CB8AC3E}">
        <p14:creationId xmlns:p14="http://schemas.microsoft.com/office/powerpoint/2010/main" val="3439213342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4CFCB-B5C0-F420-C044-91D24BC7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-171400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Klijenti kojima riznica pruža usluge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9089C-8291-1827-1B58-EF48F4CB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7</a:t>
            </a:fld>
            <a:endParaRPr lang="ru-RU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D13F0B-D7E6-AFD1-EFFE-14C90FE18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171655"/>
              </p:ext>
            </p:extLst>
          </p:nvPr>
        </p:nvGraphicFramePr>
        <p:xfrm>
          <a:off x="983432" y="692697"/>
          <a:ext cx="10972800" cy="4431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4825">
                  <a:extLst>
                    <a:ext uri="{9D8B030D-6E8A-4147-A177-3AD203B41FA5}">
                      <a16:colId xmlns:a16="http://schemas.microsoft.com/office/drawing/2014/main" val="4008083900"/>
                    </a:ext>
                  </a:extLst>
                </a:gridCol>
                <a:gridCol w="1679295">
                  <a:extLst>
                    <a:ext uri="{9D8B030D-6E8A-4147-A177-3AD203B41FA5}">
                      <a16:colId xmlns:a16="http://schemas.microsoft.com/office/drawing/2014/main" val="2856189607"/>
                    </a:ext>
                  </a:extLst>
                </a:gridCol>
                <a:gridCol w="1775945">
                  <a:extLst>
                    <a:ext uri="{9D8B030D-6E8A-4147-A177-3AD203B41FA5}">
                      <a16:colId xmlns:a16="http://schemas.microsoft.com/office/drawing/2014/main" val="27183869"/>
                    </a:ext>
                  </a:extLst>
                </a:gridCol>
                <a:gridCol w="2247114">
                  <a:extLst>
                    <a:ext uri="{9D8B030D-6E8A-4147-A177-3AD203B41FA5}">
                      <a16:colId xmlns:a16="http://schemas.microsoft.com/office/drawing/2014/main" val="383324703"/>
                    </a:ext>
                  </a:extLst>
                </a:gridCol>
                <a:gridCol w="1244369">
                  <a:extLst>
                    <a:ext uri="{9D8B030D-6E8A-4147-A177-3AD203B41FA5}">
                      <a16:colId xmlns:a16="http://schemas.microsoft.com/office/drawing/2014/main" val="1871754853"/>
                    </a:ext>
                  </a:extLst>
                </a:gridCol>
                <a:gridCol w="1353100">
                  <a:extLst>
                    <a:ext uri="{9D8B030D-6E8A-4147-A177-3AD203B41FA5}">
                      <a16:colId xmlns:a16="http://schemas.microsoft.com/office/drawing/2014/main" val="2631885736"/>
                    </a:ext>
                  </a:extLst>
                </a:gridCol>
                <a:gridCol w="1658152">
                  <a:extLst>
                    <a:ext uri="{9D8B030D-6E8A-4147-A177-3AD203B41FA5}">
                      <a16:colId xmlns:a16="http://schemas.microsoft.com/office/drawing/2014/main" val="3643955538"/>
                    </a:ext>
                  </a:extLst>
                </a:gridCol>
              </a:tblGrid>
              <a:tr h="1159004">
                <a:tc>
                  <a:txBody>
                    <a:bodyPr/>
                    <a:lstStyle/>
                    <a:p>
                      <a:pPr algn="l" rtl="0" fontAlgn="t"/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Broj klijenata na razini središnje vlade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Broj osoblja u središnjim uredima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Broj klijenata po 1 članu osoblja riznice na središnjoj razini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Broj klijenata na lokalnim razinama vlasti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Broj osoblja u regionalnim uredima 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Broj klijenata po 1 članu osoblja riznice na središnjoj razini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4001445725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Albanija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850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32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26,6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203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215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0,9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587674112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Armenija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2412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55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43,9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518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 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 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4271122691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Bjelarus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3018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25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120,7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10902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500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21,8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4116305731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Gruzija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486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92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5,3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892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 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 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865573441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Mađarska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700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1000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0,7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2500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4000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0,6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2319659325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Kazahstan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1448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186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7,8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12030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2405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5,0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857998930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Kosovo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79.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79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1,0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 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 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2062916774"/>
                  </a:ext>
                </a:extLst>
              </a:tr>
              <a:tr h="468459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Kirgiska Republika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2426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39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62,2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936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271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3,5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3828290680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Rumunjska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2538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166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15,3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5137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4176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1,2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604120194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Tadžikistan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1149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57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20,2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6233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374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16,7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1083436393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Turska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17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44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0,4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 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 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3571420282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hr-HR" sz="1600" u="none" strike="noStrike"/>
                        <a:t>Uzbekistan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250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138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1,8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8000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1786</a:t>
                      </a: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600" u="none" strike="noStrike"/>
                        <a:t>4,5</a:t>
                      </a: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369194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F310362-1C57-81F3-1DC1-E62760FFF52D}"/>
              </a:ext>
            </a:extLst>
          </p:cNvPr>
          <p:cNvSpPr txBox="1"/>
          <p:nvPr/>
        </p:nvSpPr>
        <p:spPr>
          <a:xfrm>
            <a:off x="849328" y="5246953"/>
            <a:ext cx="11342672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/>
              <a:t>Podaci iz gornje tablice otvaraju daljnja pitanja o postojećem modelu klijenta, pri čemu neke zemlje to vjerojatno definiraju na razini ministarstva, dok su druge usmjerene na niže razine, možda jedinice potrošnje.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/>
              <a:t>Na podnacionalnoj razini vjerojatno su slične varijacije; neke definiraju jedinice potrošnje, a druge lokalne razine vlasti. </a:t>
            </a:r>
          </a:p>
        </p:txBody>
      </p:sp>
    </p:spTree>
    <p:extLst>
      <p:ext uri="{BB962C8B-B14F-4D97-AF65-F5344CB8AC3E}">
        <p14:creationId xmlns:p14="http://schemas.microsoft.com/office/powerpoint/2010/main" val="124822908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4CFCB-B5C0-F420-C044-91D24BC7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-171400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Funkcije koje obavlja riznica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9089C-8291-1827-1B58-EF48F4CB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8</a:t>
            </a:fld>
            <a:endParaRPr lang="ru-RU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A93FA-21C3-1D5F-EEB7-047F89EF7CA0}"/>
              </a:ext>
            </a:extLst>
          </p:cNvPr>
          <p:cNvSpPr txBox="1"/>
          <p:nvPr/>
        </p:nvSpPr>
        <p:spPr>
          <a:xfrm>
            <a:off x="6888088" y="971600"/>
            <a:ext cx="5112568" cy="54168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400"/>
              <a:t>U riznici postoje neke jasne osnovne funkcije, a više od deset od dvanaest zemalja navodi šest funkcija među onima obuhvaćenim anketom.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400"/>
              <a:t>Većina (7 od 12) riznica upravlja funkcijom IKT-a za sustav riznice.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400"/>
              <a:t>Međutim, upravljanje dugom, osposobljavanje i edukacija te upravljanje širim odgovornostima u području IKT-a rjeđe se pojavljuju u riznicama zemalja obuhvaćenih anketom.  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8C3668-3A1C-6F55-5BFD-762C76416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14621"/>
              </p:ext>
            </p:extLst>
          </p:nvPr>
        </p:nvGraphicFramePr>
        <p:xfrm>
          <a:off x="983431" y="1029235"/>
          <a:ext cx="5616625" cy="5345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14251">
                  <a:extLst>
                    <a:ext uri="{9D8B030D-6E8A-4147-A177-3AD203B41FA5}">
                      <a16:colId xmlns:a16="http://schemas.microsoft.com/office/drawing/2014/main" val="3928960108"/>
                    </a:ext>
                  </a:extLst>
                </a:gridCol>
                <a:gridCol w="802374">
                  <a:extLst>
                    <a:ext uri="{9D8B030D-6E8A-4147-A177-3AD203B41FA5}">
                      <a16:colId xmlns:a16="http://schemas.microsoft.com/office/drawing/2014/main" val="3558592982"/>
                    </a:ext>
                  </a:extLst>
                </a:gridCol>
              </a:tblGrid>
              <a:tr h="213095">
                <a:tc>
                  <a:txBody>
                    <a:bodyPr/>
                    <a:lstStyle/>
                    <a:p>
                      <a:pPr algn="ctr" fontAlgn="t"/>
                      <a:r>
                        <a:rPr lang="hr-HR" sz="1800" b="1" u="none" strike="noStrike"/>
                        <a:t> Funkcije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b="1" u="none" strike="noStrike"/>
                        <a:t>Ukupno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945768464"/>
                  </a:ext>
                </a:extLst>
              </a:tr>
              <a:tr h="518841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Odobravanje i obrada plaćanja u ime vlade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12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1002392995"/>
                  </a:ext>
                </a:extLst>
              </a:tr>
              <a:tr h="518841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Upravljanje bankovnim računima vlade (JRR i drugi)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12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1148288708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Izvještaji o izvršenju proračuna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11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4241420625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Projekcije gotovinskih sredstava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11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687944687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Upravljanje novčanim sredstvima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10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743574552"/>
                  </a:ext>
                </a:extLst>
              </a:tr>
              <a:tr h="347438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Konsolidirani financijski izvještaji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10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551959873"/>
                  </a:ext>
                </a:extLst>
              </a:tr>
              <a:tr h="347438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Upravljanje informacijskim sustavom riznice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7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612240640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Obuka i obrazovanje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5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292154621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IT podrška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4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954959269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Upravljanje dugovanjima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4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180776971"/>
                  </a:ext>
                </a:extLst>
              </a:tr>
              <a:tr h="347438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Računovodstvena politika i metodologija u javnom sektoru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3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84400193"/>
                  </a:ext>
                </a:extLst>
              </a:tr>
              <a:tr h="518841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Upravljanje cjelokupnim središnjim informacijskim sustavom za financijsko upravljanje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3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428610442"/>
                  </a:ext>
                </a:extLst>
              </a:tr>
              <a:tr h="518841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800" u="none" strike="noStrike"/>
                        <a:t>Upravljanje drugim vladinim informacijskim sustavima</a:t>
                      </a: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800" u="none" strike="noStrike"/>
                        <a:t>2</a:t>
                      </a: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471062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683492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5CAE-CFAB-B6A6-CD78-E8D8F39DA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758" y="-272749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004C97"/>
                </a:solidFill>
              </a:rPr>
              <a:t>Obrada plaćanja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0EA7F-D96D-E425-1B89-8C13C445F0D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869940" y="4653136"/>
            <a:ext cx="11302314" cy="220486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sz="2400"/>
              <a:t>Navedeno pokazuje neke iznenađujuće rezultate, pri čemu je u 100 % slučajeva u obradu plaćanja uključen jedan središnji ured, a u tri zemlje je u plaćanja uključeno 40 % ili manje osoblja u regionalnim uredima. To zahtijeva dodatno pojašnjenje.</a:t>
            </a:r>
          </a:p>
          <a:p>
            <a:r>
              <a:rPr lang="hr-HR" sz="2400"/>
              <a:t>Dnevni volumeni obrade variraju u ogromnoj mjeri - s najniže stope od 1200 dnevno do najviše od više od 200.000.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5FB9A-4EBF-4327-8240-AE8CC01F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9</a:t>
            </a:fld>
            <a:endParaRPr lang="ru-RU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3AD190C-38D4-43AD-980D-653C780344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245131"/>
              </p:ext>
            </p:extLst>
          </p:nvPr>
        </p:nvGraphicFramePr>
        <p:xfrm>
          <a:off x="869940" y="620688"/>
          <a:ext cx="604867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8826005-79C1-5274-8726-390847B72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586267"/>
              </p:ext>
            </p:extLst>
          </p:nvPr>
        </p:nvGraphicFramePr>
        <p:xfrm>
          <a:off x="6961639" y="620688"/>
          <a:ext cx="5102007" cy="3385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31267511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39354</TotalTime>
  <Words>3164</Words>
  <Application>Microsoft Office PowerPoint</Application>
  <PresentationFormat>Widescreen</PresentationFormat>
  <Paragraphs>477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 Ciljevi i obuhvat ankete </vt:lpstr>
      <vt:lpstr>Organizacijski aranžmani za Riznicu</vt:lpstr>
      <vt:lpstr>Struktura riznice i podnacionalni uredi </vt:lpstr>
      <vt:lpstr>Brojke u vezi s osobljem</vt:lpstr>
      <vt:lpstr>Stanovništvo zemlje i osoblje riznice </vt:lpstr>
      <vt:lpstr>Klijenti kojima riznica pruža usluge</vt:lpstr>
      <vt:lpstr>Funkcije koje obavlja riznica</vt:lpstr>
      <vt:lpstr>Obrada plaćanja</vt:lpstr>
      <vt:lpstr>Osoblje uključeno u projekcije gotovine i upravljanje gotovinom</vt:lpstr>
      <vt:lpstr>Strateški dokumenti u većini slučajeva usmjeravaju razvoj riznice, a oni su relativno suvremeni!</vt:lpstr>
      <vt:lpstr>Osoblje dodijeljeno određenim funkcijama riznice</vt:lpstr>
      <vt:lpstr>IT podrška i ISFU</vt:lpstr>
      <vt:lpstr>IT podrška i ISFU (2)</vt:lpstr>
      <vt:lpstr>Unutarnja kontrola</vt:lpstr>
      <vt:lpstr>Upravljanje rizicima</vt:lpstr>
      <vt:lpstr>Koje su se nove funkcije riznice pojavile tijekom zadnjih pet godina?</vt:lpstr>
      <vt:lpstr>Koje su se nove funkcije riznice pojavile tijekom zadnjih pet godina? (nastavak)</vt:lpstr>
      <vt:lpstr>Buduće funkcije riznice</vt:lpstr>
      <vt:lpstr>Koje su funkcije riznice prestale postojati tijekom zadnjih pet godina?</vt:lpstr>
      <vt:lpstr>Postoje li funkcije koje više nisu potrebne ili čija važnost opada?</vt:lpstr>
      <vt:lpstr>Sljedeći koraci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Tetiana Shalkivska</cp:lastModifiedBy>
  <cp:revision>738</cp:revision>
  <cp:lastPrinted>2021-05-24T01:22:50Z</cp:lastPrinted>
  <dcterms:created xsi:type="dcterms:W3CDTF">2013-05-14T13:14:50Z</dcterms:created>
  <dcterms:modified xsi:type="dcterms:W3CDTF">2023-03-20T15:40:09Z</dcterms:modified>
</cp:coreProperties>
</file>