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5.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6.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4"/>
  </p:notesMasterIdLst>
  <p:handoutMasterIdLst>
    <p:handoutMasterId r:id="rId25"/>
  </p:handoutMasterIdLst>
  <p:sldIdLst>
    <p:sldId id="336" r:id="rId2"/>
    <p:sldId id="461" r:id="rId3"/>
    <p:sldId id="487" r:id="rId4"/>
    <p:sldId id="488" r:id="rId5"/>
    <p:sldId id="489" r:id="rId6"/>
    <p:sldId id="490" r:id="rId7"/>
    <p:sldId id="493" r:id="rId8"/>
    <p:sldId id="505" r:id="rId9"/>
    <p:sldId id="494" r:id="rId10"/>
    <p:sldId id="495" r:id="rId11"/>
    <p:sldId id="492" r:id="rId12"/>
    <p:sldId id="496" r:id="rId13"/>
    <p:sldId id="497" r:id="rId14"/>
    <p:sldId id="499" r:id="rId15"/>
    <p:sldId id="498" r:id="rId16"/>
    <p:sldId id="500" r:id="rId17"/>
    <p:sldId id="501" r:id="rId18"/>
    <p:sldId id="506" r:id="rId19"/>
    <p:sldId id="502" r:id="rId20"/>
    <p:sldId id="503" r:id="rId21"/>
    <p:sldId id="504" r:id="rId22"/>
    <p:sldId id="486" r:id="rId23"/>
  </p:sldIdLst>
  <p:sldSz cx="12192000" cy="6858000"/>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7"/>
    <a:srgbClr val="CFD5EA"/>
    <a:srgbClr val="6EA0B0"/>
    <a:srgbClr val="0099CC"/>
    <a:srgbClr val="0066FF"/>
    <a:srgbClr val="BB1BB3"/>
    <a:srgbClr val="FF7C80"/>
    <a:srgbClr val="E26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CEF7D5-DC01-49F2-BB62-2FDE99B84B61}" v="8" dt="2023-03-07T00:15:38.5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66" autoAdjust="0"/>
    <p:restoredTop sz="89712" autoAdjust="0"/>
  </p:normalViewPr>
  <p:slideViewPr>
    <p:cSldViewPr>
      <p:cViewPr varScale="1">
        <p:scale>
          <a:sx n="56" d="100"/>
          <a:sy n="56" d="100"/>
        </p:scale>
        <p:origin x="600" y="4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tiana Shalkivska" userId="82754a18-c773-4f54-b1de-463fcbd6815b" providerId="ADAL" clId="{01CEF7D5-DC01-49F2-BB62-2FDE99B84B61}"/>
    <pc:docChg chg="undo custSel addSld delSld modSld">
      <pc:chgData name="Tetiana Shalkivska" userId="82754a18-c773-4f54-b1de-463fcbd6815b" providerId="ADAL" clId="{01CEF7D5-DC01-49F2-BB62-2FDE99B84B61}" dt="2023-03-10T23:07:03.675" v="148" actId="2696"/>
      <pc:docMkLst>
        <pc:docMk/>
      </pc:docMkLst>
      <pc:sldChg chg="modSp mod">
        <pc:chgData name="Tetiana Shalkivska" userId="82754a18-c773-4f54-b1de-463fcbd6815b" providerId="ADAL" clId="{01CEF7D5-DC01-49F2-BB62-2FDE99B84B61}" dt="2023-03-06T23:58:26.502" v="55" actId="12"/>
        <pc:sldMkLst>
          <pc:docMk/>
          <pc:sldMk cId="166733818" sldId="461"/>
        </pc:sldMkLst>
        <pc:spChg chg="mod">
          <ac:chgData name="Tetiana Shalkivska" userId="82754a18-c773-4f54-b1de-463fcbd6815b" providerId="ADAL" clId="{01CEF7D5-DC01-49F2-BB62-2FDE99B84B61}" dt="2023-03-06T23:54:22.288" v="27" actId="207"/>
          <ac:spMkLst>
            <pc:docMk/>
            <pc:sldMk cId="166733818" sldId="461"/>
            <ac:spMk id="8194" creationId="{679BE839-DE99-41C9-A547-240D876C169E}"/>
          </ac:spMkLst>
        </pc:spChg>
        <pc:spChg chg="mod">
          <ac:chgData name="Tetiana Shalkivska" userId="82754a18-c773-4f54-b1de-463fcbd6815b" providerId="ADAL" clId="{01CEF7D5-DC01-49F2-BB62-2FDE99B84B61}" dt="2023-03-06T23:58:26.502" v="55" actId="12"/>
          <ac:spMkLst>
            <pc:docMk/>
            <pc:sldMk cId="166733818" sldId="461"/>
            <ac:spMk id="8195" creationId="{5A5C8270-49C8-4AB9-A0A0-F653C8402FD0}"/>
          </ac:spMkLst>
        </pc:spChg>
        <pc:graphicFrameChg chg="mod modGraphic">
          <ac:chgData name="Tetiana Shalkivska" userId="82754a18-c773-4f54-b1de-463fcbd6815b" providerId="ADAL" clId="{01CEF7D5-DC01-49F2-BB62-2FDE99B84B61}" dt="2023-03-06T23:56:42.129" v="46" actId="14734"/>
          <ac:graphicFrameMkLst>
            <pc:docMk/>
            <pc:sldMk cId="166733818" sldId="461"/>
            <ac:graphicFrameMk id="3" creationId="{597CB961-436F-4407-C27B-308E547C421F}"/>
          </ac:graphicFrameMkLst>
        </pc:graphicFrameChg>
      </pc:sldChg>
      <pc:sldChg chg="modSp mod">
        <pc:chgData name="Tetiana Shalkivska" userId="82754a18-c773-4f54-b1de-463fcbd6815b" providerId="ADAL" clId="{01CEF7D5-DC01-49F2-BB62-2FDE99B84B61}" dt="2023-03-07T00:15:38.576" v="144" actId="20577"/>
        <pc:sldMkLst>
          <pc:docMk/>
          <pc:sldMk cId="634486157" sldId="486"/>
        </pc:sldMkLst>
        <pc:spChg chg="mod">
          <ac:chgData name="Tetiana Shalkivska" userId="82754a18-c773-4f54-b1de-463fcbd6815b" providerId="ADAL" clId="{01CEF7D5-DC01-49F2-BB62-2FDE99B84B61}" dt="2023-03-07T00:02:34.446" v="85" actId="207"/>
          <ac:spMkLst>
            <pc:docMk/>
            <pc:sldMk cId="634486157" sldId="486"/>
            <ac:spMk id="2" creationId="{688E35AF-3335-4249-A450-E0C200C3B602}"/>
          </ac:spMkLst>
        </pc:spChg>
        <pc:graphicFrameChg chg="mod">
          <ac:chgData name="Tetiana Shalkivska" userId="82754a18-c773-4f54-b1de-463fcbd6815b" providerId="ADAL" clId="{01CEF7D5-DC01-49F2-BB62-2FDE99B84B61}" dt="2023-03-07T00:15:38.576" v="144" actId="20577"/>
          <ac:graphicFrameMkLst>
            <pc:docMk/>
            <pc:sldMk cId="634486157" sldId="486"/>
            <ac:graphicFrameMk id="6" creationId="{061BB658-7EDA-4F67-BE8F-EB2C810936E3}"/>
          </ac:graphicFrameMkLst>
        </pc:graphicFrameChg>
      </pc:sldChg>
      <pc:sldChg chg="modSp mod">
        <pc:chgData name="Tetiana Shalkivska" userId="82754a18-c773-4f54-b1de-463fcbd6815b" providerId="ADAL" clId="{01CEF7D5-DC01-49F2-BB62-2FDE99B84B61}" dt="2023-03-07T00:03:24.314" v="89" actId="20577"/>
        <pc:sldMkLst>
          <pc:docMk/>
          <pc:sldMk cId="1281912183" sldId="487"/>
        </pc:sldMkLst>
        <pc:spChg chg="mod">
          <ac:chgData name="Tetiana Shalkivska" userId="82754a18-c773-4f54-b1de-463fcbd6815b" providerId="ADAL" clId="{01CEF7D5-DC01-49F2-BB62-2FDE99B84B61}" dt="2023-03-06T23:59:47.657" v="56" actId="207"/>
          <ac:spMkLst>
            <pc:docMk/>
            <pc:sldMk cId="1281912183" sldId="487"/>
            <ac:spMk id="2" creationId="{606AFFAD-7380-8E7B-515C-BA766FC2FAA3}"/>
          </ac:spMkLst>
        </pc:spChg>
        <pc:spChg chg="mod">
          <ac:chgData name="Tetiana Shalkivska" userId="82754a18-c773-4f54-b1de-463fcbd6815b" providerId="ADAL" clId="{01CEF7D5-DC01-49F2-BB62-2FDE99B84B61}" dt="2023-03-07T00:03:24.314" v="89" actId="20577"/>
          <ac:spMkLst>
            <pc:docMk/>
            <pc:sldMk cId="1281912183" sldId="487"/>
            <ac:spMk id="3" creationId="{9BFB77F3-3CDC-9C3B-A5E2-4BBA979DD82F}"/>
          </ac:spMkLst>
        </pc:spChg>
      </pc:sldChg>
      <pc:sldChg chg="modSp mod">
        <pc:chgData name="Tetiana Shalkivska" userId="82754a18-c773-4f54-b1de-463fcbd6815b" providerId="ADAL" clId="{01CEF7D5-DC01-49F2-BB62-2FDE99B84B61}" dt="2023-03-07T00:04:10.152" v="90" actId="20577"/>
        <pc:sldMkLst>
          <pc:docMk/>
          <pc:sldMk cId="932124234" sldId="488"/>
        </pc:sldMkLst>
        <pc:spChg chg="mod">
          <ac:chgData name="Tetiana Shalkivska" userId="82754a18-c773-4f54-b1de-463fcbd6815b" providerId="ADAL" clId="{01CEF7D5-DC01-49F2-BB62-2FDE99B84B61}" dt="2023-03-06T23:59:56.705" v="57" actId="207"/>
          <ac:spMkLst>
            <pc:docMk/>
            <pc:sldMk cId="932124234" sldId="488"/>
            <ac:spMk id="2" creationId="{BD72A441-B63D-A0FB-51C3-55B2995C6428}"/>
          </ac:spMkLst>
        </pc:spChg>
        <pc:spChg chg="mod">
          <ac:chgData name="Tetiana Shalkivska" userId="82754a18-c773-4f54-b1de-463fcbd6815b" providerId="ADAL" clId="{01CEF7D5-DC01-49F2-BB62-2FDE99B84B61}" dt="2023-03-07T00:04:10.152" v="90" actId="20577"/>
          <ac:spMkLst>
            <pc:docMk/>
            <pc:sldMk cId="932124234" sldId="488"/>
            <ac:spMk id="3" creationId="{DEEC9FDD-3FD5-79A5-12CA-3F805B9BF60F}"/>
          </ac:spMkLst>
        </pc:spChg>
      </pc:sldChg>
      <pc:sldChg chg="modSp mod">
        <pc:chgData name="Tetiana Shalkivska" userId="82754a18-c773-4f54-b1de-463fcbd6815b" providerId="ADAL" clId="{01CEF7D5-DC01-49F2-BB62-2FDE99B84B61}" dt="2023-03-07T00:00:04.035" v="58" actId="207"/>
        <pc:sldMkLst>
          <pc:docMk/>
          <pc:sldMk cId="3672683997" sldId="489"/>
        </pc:sldMkLst>
        <pc:spChg chg="mod">
          <ac:chgData name="Tetiana Shalkivska" userId="82754a18-c773-4f54-b1de-463fcbd6815b" providerId="ADAL" clId="{01CEF7D5-DC01-49F2-BB62-2FDE99B84B61}" dt="2023-03-07T00:00:04.035" v="58" actId="207"/>
          <ac:spMkLst>
            <pc:docMk/>
            <pc:sldMk cId="3672683997" sldId="489"/>
            <ac:spMk id="2" creationId="{20934E6F-6B83-D1BB-FC07-0A8174944CB4}"/>
          </ac:spMkLst>
        </pc:spChg>
        <pc:spChg chg="mod">
          <ac:chgData name="Tetiana Shalkivska" userId="82754a18-c773-4f54-b1de-463fcbd6815b" providerId="ADAL" clId="{01CEF7D5-DC01-49F2-BB62-2FDE99B84B61}" dt="2023-03-06T20:50:08.894" v="11" actId="255"/>
          <ac:spMkLst>
            <pc:docMk/>
            <pc:sldMk cId="3672683997" sldId="489"/>
            <ac:spMk id="3" creationId="{B77F3258-730A-C83C-C4FB-696EB5802ACF}"/>
          </ac:spMkLst>
        </pc:spChg>
      </pc:sldChg>
      <pc:sldChg chg="modSp mod">
        <pc:chgData name="Tetiana Shalkivska" userId="82754a18-c773-4f54-b1de-463fcbd6815b" providerId="ADAL" clId="{01CEF7D5-DC01-49F2-BB62-2FDE99B84B61}" dt="2023-03-07T00:04:54.842" v="91" actId="20577"/>
        <pc:sldMkLst>
          <pc:docMk/>
          <pc:sldMk cId="3439213342" sldId="490"/>
        </pc:sldMkLst>
        <pc:spChg chg="mod">
          <ac:chgData name="Tetiana Shalkivska" userId="82754a18-c773-4f54-b1de-463fcbd6815b" providerId="ADAL" clId="{01CEF7D5-DC01-49F2-BB62-2FDE99B84B61}" dt="2023-03-07T00:00:15.322" v="59" actId="207"/>
          <ac:spMkLst>
            <pc:docMk/>
            <pc:sldMk cId="3439213342" sldId="490"/>
            <ac:spMk id="2" creationId="{84E3761E-1CD3-0A22-41DC-1D02219A6F59}"/>
          </ac:spMkLst>
        </pc:spChg>
        <pc:spChg chg="mod">
          <ac:chgData name="Tetiana Shalkivska" userId="82754a18-c773-4f54-b1de-463fcbd6815b" providerId="ADAL" clId="{01CEF7D5-DC01-49F2-BB62-2FDE99B84B61}" dt="2023-03-07T00:04:54.842" v="91" actId="20577"/>
          <ac:spMkLst>
            <pc:docMk/>
            <pc:sldMk cId="3439213342" sldId="490"/>
            <ac:spMk id="6" creationId="{488505AF-B016-5433-CD33-29F113237C42}"/>
          </ac:spMkLst>
        </pc:spChg>
      </pc:sldChg>
      <pc:sldChg chg="modSp mod">
        <pc:chgData name="Tetiana Shalkivska" userId="82754a18-c773-4f54-b1de-463fcbd6815b" providerId="ADAL" clId="{01CEF7D5-DC01-49F2-BB62-2FDE99B84B61}" dt="2023-03-07T00:06:52.945" v="97" actId="6549"/>
        <pc:sldMkLst>
          <pc:docMk/>
          <pc:sldMk cId="1965260188" sldId="492"/>
        </pc:sldMkLst>
        <pc:spChg chg="mod">
          <ac:chgData name="Tetiana Shalkivska" userId="82754a18-c773-4f54-b1de-463fcbd6815b" providerId="ADAL" clId="{01CEF7D5-DC01-49F2-BB62-2FDE99B84B61}" dt="2023-03-07T00:01:06.744" v="74" actId="207"/>
          <ac:spMkLst>
            <pc:docMk/>
            <pc:sldMk cId="1965260188" sldId="492"/>
            <ac:spMk id="2" creationId="{ADBC20F0-7B26-E4AA-E58C-BFACAB2BED92}"/>
          </ac:spMkLst>
        </pc:spChg>
        <pc:graphicFrameChg chg="modGraphic">
          <ac:chgData name="Tetiana Shalkivska" userId="82754a18-c773-4f54-b1de-463fcbd6815b" providerId="ADAL" clId="{01CEF7D5-DC01-49F2-BB62-2FDE99B84B61}" dt="2023-03-07T00:06:52.945" v="97" actId="6549"/>
          <ac:graphicFrameMkLst>
            <pc:docMk/>
            <pc:sldMk cId="1965260188" sldId="492"/>
            <ac:graphicFrameMk id="5" creationId="{928BA1C1-09FB-A358-A051-E0EC28BC81D2}"/>
          </ac:graphicFrameMkLst>
        </pc:graphicFrameChg>
      </pc:sldChg>
      <pc:sldChg chg="modSp mod">
        <pc:chgData name="Tetiana Shalkivska" userId="82754a18-c773-4f54-b1de-463fcbd6815b" providerId="ADAL" clId="{01CEF7D5-DC01-49F2-BB62-2FDE99B84B61}" dt="2023-03-07T00:05:15.134" v="92" actId="20577"/>
        <pc:sldMkLst>
          <pc:docMk/>
          <pc:sldMk cId="1248229083" sldId="493"/>
        </pc:sldMkLst>
        <pc:spChg chg="mod">
          <ac:chgData name="Tetiana Shalkivska" userId="82754a18-c773-4f54-b1de-463fcbd6815b" providerId="ADAL" clId="{01CEF7D5-DC01-49F2-BB62-2FDE99B84B61}" dt="2023-03-07T00:00:24.158" v="60" actId="207"/>
          <ac:spMkLst>
            <pc:docMk/>
            <pc:sldMk cId="1248229083" sldId="493"/>
            <ac:spMk id="2" creationId="{BAB4CFCB-B5C0-F420-C044-91D24BC7B3A5}"/>
          </ac:spMkLst>
        </pc:spChg>
        <pc:spChg chg="mod">
          <ac:chgData name="Tetiana Shalkivska" userId="82754a18-c773-4f54-b1de-463fcbd6815b" providerId="ADAL" clId="{01CEF7D5-DC01-49F2-BB62-2FDE99B84B61}" dt="2023-03-07T00:05:15.134" v="92" actId="20577"/>
          <ac:spMkLst>
            <pc:docMk/>
            <pc:sldMk cId="1248229083" sldId="493"/>
            <ac:spMk id="3" creationId="{FF310362-1C57-81F3-1DC1-E62760FFF52D}"/>
          </ac:spMkLst>
        </pc:spChg>
      </pc:sldChg>
      <pc:sldChg chg="modSp mod">
        <pc:chgData name="Tetiana Shalkivska" userId="82754a18-c773-4f54-b1de-463fcbd6815b" providerId="ADAL" clId="{01CEF7D5-DC01-49F2-BB62-2FDE99B84B61}" dt="2023-03-07T00:00:40.523" v="62" actId="207"/>
        <pc:sldMkLst>
          <pc:docMk/>
          <pc:sldMk cId="1431267511" sldId="494"/>
        </pc:sldMkLst>
        <pc:spChg chg="mod">
          <ac:chgData name="Tetiana Shalkivska" userId="82754a18-c773-4f54-b1de-463fcbd6815b" providerId="ADAL" clId="{01CEF7D5-DC01-49F2-BB62-2FDE99B84B61}" dt="2023-03-07T00:00:40.523" v="62" actId="207"/>
          <ac:spMkLst>
            <pc:docMk/>
            <pc:sldMk cId="1431267511" sldId="494"/>
            <ac:spMk id="2" creationId="{FF2D5CAE-CFAB-B6A6-CD78-E8D8F39DA610}"/>
          </ac:spMkLst>
        </pc:spChg>
        <pc:spChg chg="mod">
          <ac:chgData name="Tetiana Shalkivska" userId="82754a18-c773-4f54-b1de-463fcbd6815b" providerId="ADAL" clId="{01CEF7D5-DC01-49F2-BB62-2FDE99B84B61}" dt="2023-03-06T20:49:10.689" v="10" actId="14100"/>
          <ac:spMkLst>
            <pc:docMk/>
            <pc:sldMk cId="1431267511" sldId="494"/>
            <ac:spMk id="3" creationId="{1580EA7F-D96D-E425-1B89-8C13C445F0DB}"/>
          </ac:spMkLst>
        </pc:spChg>
      </pc:sldChg>
      <pc:sldChg chg="modSp mod">
        <pc:chgData name="Tetiana Shalkivska" userId="82754a18-c773-4f54-b1de-463fcbd6815b" providerId="ADAL" clId="{01CEF7D5-DC01-49F2-BB62-2FDE99B84B61}" dt="2023-03-07T00:00:58.399" v="73" actId="207"/>
        <pc:sldMkLst>
          <pc:docMk/>
          <pc:sldMk cId="969991307" sldId="495"/>
        </pc:sldMkLst>
        <pc:spChg chg="mod">
          <ac:chgData name="Tetiana Shalkivska" userId="82754a18-c773-4f54-b1de-463fcbd6815b" providerId="ADAL" clId="{01CEF7D5-DC01-49F2-BB62-2FDE99B84B61}" dt="2023-03-07T00:00:58.399" v="73" actId="207"/>
          <ac:spMkLst>
            <pc:docMk/>
            <pc:sldMk cId="969991307" sldId="495"/>
            <ac:spMk id="2" creationId="{2FBF432A-27E0-16E6-45FC-DEEDDF08796D}"/>
          </ac:spMkLst>
        </pc:spChg>
      </pc:sldChg>
      <pc:sldChg chg="modSp mod">
        <pc:chgData name="Tetiana Shalkivska" userId="82754a18-c773-4f54-b1de-463fcbd6815b" providerId="ADAL" clId="{01CEF7D5-DC01-49F2-BB62-2FDE99B84B61}" dt="2023-03-07T00:01:17.945" v="75" actId="207"/>
        <pc:sldMkLst>
          <pc:docMk/>
          <pc:sldMk cId="603322332" sldId="496"/>
        </pc:sldMkLst>
        <pc:spChg chg="mod">
          <ac:chgData name="Tetiana Shalkivska" userId="82754a18-c773-4f54-b1de-463fcbd6815b" providerId="ADAL" clId="{01CEF7D5-DC01-49F2-BB62-2FDE99B84B61}" dt="2023-03-07T00:01:17.945" v="75" actId="207"/>
          <ac:spMkLst>
            <pc:docMk/>
            <pc:sldMk cId="603322332" sldId="496"/>
            <ac:spMk id="2" creationId="{657B2C56-549F-100B-6766-7A79DDCA9CC2}"/>
          </ac:spMkLst>
        </pc:spChg>
        <pc:spChg chg="mod">
          <ac:chgData name="Tetiana Shalkivska" userId="82754a18-c773-4f54-b1de-463fcbd6815b" providerId="ADAL" clId="{01CEF7D5-DC01-49F2-BB62-2FDE99B84B61}" dt="2023-03-06T20:47:43.130" v="5" actId="20577"/>
          <ac:spMkLst>
            <pc:docMk/>
            <pc:sldMk cId="603322332" sldId="496"/>
            <ac:spMk id="10" creationId="{396F09A4-B388-45FF-F314-6959B18F40C3}"/>
          </ac:spMkLst>
        </pc:spChg>
      </pc:sldChg>
      <pc:sldChg chg="modSp mod">
        <pc:chgData name="Tetiana Shalkivska" userId="82754a18-c773-4f54-b1de-463fcbd6815b" providerId="ADAL" clId="{01CEF7D5-DC01-49F2-BB62-2FDE99B84B61}" dt="2023-03-07T00:01:25.506" v="76" actId="207"/>
        <pc:sldMkLst>
          <pc:docMk/>
          <pc:sldMk cId="3726927602" sldId="497"/>
        </pc:sldMkLst>
        <pc:spChg chg="mod">
          <ac:chgData name="Tetiana Shalkivska" userId="82754a18-c773-4f54-b1de-463fcbd6815b" providerId="ADAL" clId="{01CEF7D5-DC01-49F2-BB62-2FDE99B84B61}" dt="2023-03-07T00:01:25.506" v="76" actId="207"/>
          <ac:spMkLst>
            <pc:docMk/>
            <pc:sldMk cId="3726927602" sldId="497"/>
            <ac:spMk id="2" creationId="{93232F22-AA1A-9B16-FA01-272B3D08941C}"/>
          </ac:spMkLst>
        </pc:spChg>
        <pc:spChg chg="mod">
          <ac:chgData name="Tetiana Shalkivska" userId="82754a18-c773-4f54-b1de-463fcbd6815b" providerId="ADAL" clId="{01CEF7D5-DC01-49F2-BB62-2FDE99B84B61}" dt="2023-03-06T20:48:21.175" v="7" actId="20577"/>
          <ac:spMkLst>
            <pc:docMk/>
            <pc:sldMk cId="3726927602" sldId="497"/>
            <ac:spMk id="5" creationId="{FC84C2D3-C301-1D3C-EDA3-7057181EE03D}"/>
          </ac:spMkLst>
        </pc:spChg>
      </pc:sldChg>
      <pc:sldChg chg="modSp mod">
        <pc:chgData name="Tetiana Shalkivska" userId="82754a18-c773-4f54-b1de-463fcbd6815b" providerId="ADAL" clId="{01CEF7D5-DC01-49F2-BB62-2FDE99B84B61}" dt="2023-03-07T00:09:38.083" v="105" actId="1076"/>
        <pc:sldMkLst>
          <pc:docMk/>
          <pc:sldMk cId="1689882425" sldId="498"/>
        </pc:sldMkLst>
        <pc:spChg chg="mod">
          <ac:chgData name="Tetiana Shalkivska" userId="82754a18-c773-4f54-b1de-463fcbd6815b" providerId="ADAL" clId="{01CEF7D5-DC01-49F2-BB62-2FDE99B84B61}" dt="2023-03-07T00:09:38.083" v="105" actId="1076"/>
          <ac:spMkLst>
            <pc:docMk/>
            <pc:sldMk cId="1689882425" sldId="498"/>
            <ac:spMk id="2" creationId="{93CADE43-FF31-A823-B830-6411DFE98B83}"/>
          </ac:spMkLst>
        </pc:spChg>
        <pc:spChg chg="mod">
          <ac:chgData name="Tetiana Shalkivska" userId="82754a18-c773-4f54-b1de-463fcbd6815b" providerId="ADAL" clId="{01CEF7D5-DC01-49F2-BB62-2FDE99B84B61}" dt="2023-03-07T00:09:32.251" v="104" actId="255"/>
          <ac:spMkLst>
            <pc:docMk/>
            <pc:sldMk cId="1689882425" sldId="498"/>
            <ac:spMk id="3" creationId="{51B02FD5-DCBF-E0AD-4D25-F8642FDAD8B3}"/>
          </ac:spMkLst>
        </pc:spChg>
      </pc:sldChg>
      <pc:sldChg chg="modSp mod">
        <pc:chgData name="Tetiana Shalkivska" userId="82754a18-c773-4f54-b1de-463fcbd6815b" providerId="ADAL" clId="{01CEF7D5-DC01-49F2-BB62-2FDE99B84B61}" dt="2023-03-07T00:07:44.552" v="100"/>
        <pc:sldMkLst>
          <pc:docMk/>
          <pc:sldMk cId="1310883684" sldId="499"/>
        </pc:sldMkLst>
        <pc:spChg chg="mod">
          <ac:chgData name="Tetiana Shalkivska" userId="82754a18-c773-4f54-b1de-463fcbd6815b" providerId="ADAL" clId="{01CEF7D5-DC01-49F2-BB62-2FDE99B84B61}" dt="2023-03-07T00:01:33.735" v="77" actId="207"/>
          <ac:spMkLst>
            <pc:docMk/>
            <pc:sldMk cId="1310883684" sldId="499"/>
            <ac:spMk id="2" creationId="{0915D9B9-CAE5-B231-6818-C70675630AC7}"/>
          </ac:spMkLst>
        </pc:spChg>
        <pc:spChg chg="mod">
          <ac:chgData name="Tetiana Shalkivska" userId="82754a18-c773-4f54-b1de-463fcbd6815b" providerId="ADAL" clId="{01CEF7D5-DC01-49F2-BB62-2FDE99B84B61}" dt="2023-03-07T00:07:34.011" v="99" actId="20577"/>
          <ac:spMkLst>
            <pc:docMk/>
            <pc:sldMk cId="1310883684" sldId="499"/>
            <ac:spMk id="3" creationId="{B220B01B-424E-B42D-AB43-D5E95FA3FC85}"/>
          </ac:spMkLst>
        </pc:spChg>
        <pc:graphicFrameChg chg="mod">
          <ac:chgData name="Tetiana Shalkivska" userId="82754a18-c773-4f54-b1de-463fcbd6815b" providerId="ADAL" clId="{01CEF7D5-DC01-49F2-BB62-2FDE99B84B61}" dt="2023-03-07T00:07:44.552" v="100"/>
          <ac:graphicFrameMkLst>
            <pc:docMk/>
            <pc:sldMk cId="1310883684" sldId="499"/>
            <ac:graphicFrameMk id="5" creationId="{55C5F252-AE14-4302-8266-0E6FAA07FA4A}"/>
          </ac:graphicFrameMkLst>
        </pc:graphicFrameChg>
        <pc:graphicFrameChg chg="mod">
          <ac:chgData name="Tetiana Shalkivska" userId="82754a18-c773-4f54-b1de-463fcbd6815b" providerId="ADAL" clId="{01CEF7D5-DC01-49F2-BB62-2FDE99B84B61}" dt="2023-03-06T20:56:04.167" v="25"/>
          <ac:graphicFrameMkLst>
            <pc:docMk/>
            <pc:sldMk cId="1310883684" sldId="499"/>
            <ac:graphicFrameMk id="6" creationId="{663682E0-1B36-EBAE-4A75-59CE7CB2E062}"/>
          </ac:graphicFrameMkLst>
        </pc:graphicFrameChg>
      </pc:sldChg>
      <pc:sldChg chg="modSp mod">
        <pc:chgData name="Tetiana Shalkivska" userId="82754a18-c773-4f54-b1de-463fcbd6815b" providerId="ADAL" clId="{01CEF7D5-DC01-49F2-BB62-2FDE99B84B61}" dt="2023-03-07T00:09:51.917" v="106" actId="20577"/>
        <pc:sldMkLst>
          <pc:docMk/>
          <pc:sldMk cId="2986056073" sldId="500"/>
        </pc:sldMkLst>
        <pc:spChg chg="mod">
          <ac:chgData name="Tetiana Shalkivska" userId="82754a18-c773-4f54-b1de-463fcbd6815b" providerId="ADAL" clId="{01CEF7D5-DC01-49F2-BB62-2FDE99B84B61}" dt="2023-03-07T00:01:51.460" v="79" actId="207"/>
          <ac:spMkLst>
            <pc:docMk/>
            <pc:sldMk cId="2986056073" sldId="500"/>
            <ac:spMk id="2" creationId="{CDD8055F-290E-CF30-FBA3-EA5888B5F545}"/>
          </ac:spMkLst>
        </pc:spChg>
        <pc:spChg chg="mod">
          <ac:chgData name="Tetiana Shalkivska" userId="82754a18-c773-4f54-b1de-463fcbd6815b" providerId="ADAL" clId="{01CEF7D5-DC01-49F2-BB62-2FDE99B84B61}" dt="2023-03-07T00:09:51.917" v="106" actId="20577"/>
          <ac:spMkLst>
            <pc:docMk/>
            <pc:sldMk cId="2986056073" sldId="500"/>
            <ac:spMk id="3" creationId="{1D940D6A-A24B-D127-F6AB-603B599C0C30}"/>
          </ac:spMkLst>
        </pc:spChg>
      </pc:sldChg>
      <pc:sldChg chg="modSp mod">
        <pc:chgData name="Tetiana Shalkivska" userId="82754a18-c773-4f54-b1de-463fcbd6815b" providerId="ADAL" clId="{01CEF7D5-DC01-49F2-BB62-2FDE99B84B61}" dt="2023-03-07T00:10:46.418" v="108" actId="20577"/>
        <pc:sldMkLst>
          <pc:docMk/>
          <pc:sldMk cId="3541343848" sldId="501"/>
        </pc:sldMkLst>
        <pc:spChg chg="mod">
          <ac:chgData name="Tetiana Shalkivska" userId="82754a18-c773-4f54-b1de-463fcbd6815b" providerId="ADAL" clId="{01CEF7D5-DC01-49F2-BB62-2FDE99B84B61}" dt="2023-03-07T00:01:58.961" v="80" actId="207"/>
          <ac:spMkLst>
            <pc:docMk/>
            <pc:sldMk cId="3541343848" sldId="501"/>
            <ac:spMk id="2" creationId="{C0B2101A-7321-0A4C-6C00-BA1232DD9185}"/>
          </ac:spMkLst>
        </pc:spChg>
        <pc:graphicFrameChg chg="modGraphic">
          <ac:chgData name="Tetiana Shalkivska" userId="82754a18-c773-4f54-b1de-463fcbd6815b" providerId="ADAL" clId="{01CEF7D5-DC01-49F2-BB62-2FDE99B84B61}" dt="2023-03-07T00:10:46.418" v="108" actId="20577"/>
          <ac:graphicFrameMkLst>
            <pc:docMk/>
            <pc:sldMk cId="3541343848" sldId="501"/>
            <ac:graphicFrameMk id="5" creationId="{09D7175B-7248-146B-97F3-B56C9D0569C9}"/>
          </ac:graphicFrameMkLst>
        </pc:graphicFrameChg>
      </pc:sldChg>
      <pc:sldChg chg="modSp mod">
        <pc:chgData name="Tetiana Shalkivska" userId="82754a18-c773-4f54-b1de-463fcbd6815b" providerId="ADAL" clId="{01CEF7D5-DC01-49F2-BB62-2FDE99B84B61}" dt="2023-03-07T00:13:17.259" v="132" actId="20577"/>
        <pc:sldMkLst>
          <pc:docMk/>
          <pc:sldMk cId="739645093" sldId="502"/>
        </pc:sldMkLst>
        <pc:spChg chg="mod">
          <ac:chgData name="Tetiana Shalkivska" userId="82754a18-c773-4f54-b1de-463fcbd6815b" providerId="ADAL" clId="{01CEF7D5-DC01-49F2-BB62-2FDE99B84B61}" dt="2023-03-07T00:02:14.373" v="82" actId="207"/>
          <ac:spMkLst>
            <pc:docMk/>
            <pc:sldMk cId="739645093" sldId="502"/>
            <ac:spMk id="2" creationId="{2C1AD268-233C-D49B-9A9F-549771481B89}"/>
          </ac:spMkLst>
        </pc:spChg>
        <pc:graphicFrameChg chg="modGraphic">
          <ac:chgData name="Tetiana Shalkivska" userId="82754a18-c773-4f54-b1de-463fcbd6815b" providerId="ADAL" clId="{01CEF7D5-DC01-49F2-BB62-2FDE99B84B61}" dt="2023-03-07T00:13:17.259" v="132" actId="20577"/>
          <ac:graphicFrameMkLst>
            <pc:docMk/>
            <pc:sldMk cId="739645093" sldId="502"/>
            <ac:graphicFrameMk id="6" creationId="{809417D9-161D-0B97-6D16-8A38EC60A9D6}"/>
          </ac:graphicFrameMkLst>
        </pc:graphicFrameChg>
      </pc:sldChg>
      <pc:sldChg chg="modSp mod">
        <pc:chgData name="Tetiana Shalkivska" userId="82754a18-c773-4f54-b1de-463fcbd6815b" providerId="ADAL" clId="{01CEF7D5-DC01-49F2-BB62-2FDE99B84B61}" dt="2023-03-07T00:13:59.381" v="133" actId="20577"/>
        <pc:sldMkLst>
          <pc:docMk/>
          <pc:sldMk cId="3954273501" sldId="503"/>
        </pc:sldMkLst>
        <pc:spChg chg="mod">
          <ac:chgData name="Tetiana Shalkivska" userId="82754a18-c773-4f54-b1de-463fcbd6815b" providerId="ADAL" clId="{01CEF7D5-DC01-49F2-BB62-2FDE99B84B61}" dt="2023-03-07T00:02:21.122" v="83" actId="207"/>
          <ac:spMkLst>
            <pc:docMk/>
            <pc:sldMk cId="3954273501" sldId="503"/>
            <ac:spMk id="2" creationId="{6B0403E5-D934-6A69-446E-78E36C978B42}"/>
          </ac:spMkLst>
        </pc:spChg>
        <pc:graphicFrameChg chg="modGraphic">
          <ac:chgData name="Tetiana Shalkivska" userId="82754a18-c773-4f54-b1de-463fcbd6815b" providerId="ADAL" clId="{01CEF7D5-DC01-49F2-BB62-2FDE99B84B61}" dt="2023-03-07T00:13:59.381" v="133" actId="20577"/>
          <ac:graphicFrameMkLst>
            <pc:docMk/>
            <pc:sldMk cId="3954273501" sldId="503"/>
            <ac:graphicFrameMk id="5" creationId="{E2009791-8646-F0F4-8AC0-A2BD3931595A}"/>
          </ac:graphicFrameMkLst>
        </pc:graphicFrameChg>
      </pc:sldChg>
      <pc:sldChg chg="modSp mod">
        <pc:chgData name="Tetiana Shalkivska" userId="82754a18-c773-4f54-b1de-463fcbd6815b" providerId="ADAL" clId="{01CEF7D5-DC01-49F2-BB62-2FDE99B84B61}" dt="2023-03-07T00:15:14.456" v="141" actId="20577"/>
        <pc:sldMkLst>
          <pc:docMk/>
          <pc:sldMk cId="3100379071" sldId="504"/>
        </pc:sldMkLst>
        <pc:spChg chg="mod">
          <ac:chgData name="Tetiana Shalkivska" userId="82754a18-c773-4f54-b1de-463fcbd6815b" providerId="ADAL" clId="{01CEF7D5-DC01-49F2-BB62-2FDE99B84B61}" dt="2023-03-07T00:02:28.260" v="84" actId="207"/>
          <ac:spMkLst>
            <pc:docMk/>
            <pc:sldMk cId="3100379071" sldId="504"/>
            <ac:spMk id="2" creationId="{6A4FB2CD-04B3-04F6-B7C7-799EE1BF63E0}"/>
          </ac:spMkLst>
        </pc:spChg>
        <pc:graphicFrameChg chg="modGraphic">
          <ac:chgData name="Tetiana Shalkivska" userId="82754a18-c773-4f54-b1de-463fcbd6815b" providerId="ADAL" clId="{01CEF7D5-DC01-49F2-BB62-2FDE99B84B61}" dt="2023-03-07T00:15:14.456" v="141" actId="20577"/>
          <ac:graphicFrameMkLst>
            <pc:docMk/>
            <pc:sldMk cId="3100379071" sldId="504"/>
            <ac:graphicFrameMk id="5" creationId="{225A3513-80ED-FD3E-6A46-21D5EA6AB1D7}"/>
          </ac:graphicFrameMkLst>
        </pc:graphicFrameChg>
      </pc:sldChg>
      <pc:sldChg chg="modSp mod">
        <pc:chgData name="Tetiana Shalkivska" userId="82754a18-c773-4f54-b1de-463fcbd6815b" providerId="ADAL" clId="{01CEF7D5-DC01-49F2-BB62-2FDE99B84B61}" dt="2023-03-07T00:05:46.609" v="95" actId="20577"/>
        <pc:sldMkLst>
          <pc:docMk/>
          <pc:sldMk cId="3424683492" sldId="505"/>
        </pc:sldMkLst>
        <pc:spChg chg="mod">
          <ac:chgData name="Tetiana Shalkivska" userId="82754a18-c773-4f54-b1de-463fcbd6815b" providerId="ADAL" clId="{01CEF7D5-DC01-49F2-BB62-2FDE99B84B61}" dt="2023-03-07T00:00:31.531" v="61" actId="207"/>
          <ac:spMkLst>
            <pc:docMk/>
            <pc:sldMk cId="3424683492" sldId="505"/>
            <ac:spMk id="2" creationId="{BAB4CFCB-B5C0-F420-C044-91D24BC7B3A5}"/>
          </ac:spMkLst>
        </pc:spChg>
        <pc:spChg chg="mod">
          <ac:chgData name="Tetiana Shalkivska" userId="82754a18-c773-4f54-b1de-463fcbd6815b" providerId="ADAL" clId="{01CEF7D5-DC01-49F2-BB62-2FDE99B84B61}" dt="2023-03-07T00:05:46.609" v="95" actId="20577"/>
          <ac:spMkLst>
            <pc:docMk/>
            <pc:sldMk cId="3424683492" sldId="505"/>
            <ac:spMk id="6" creationId="{0FFA93FA-21C3-1D5F-EEB7-047F89EF7CA0}"/>
          </ac:spMkLst>
        </pc:spChg>
      </pc:sldChg>
      <pc:sldChg chg="modSp mod">
        <pc:chgData name="Tetiana Shalkivska" userId="82754a18-c773-4f54-b1de-463fcbd6815b" providerId="ADAL" clId="{01CEF7D5-DC01-49F2-BB62-2FDE99B84B61}" dt="2023-03-07T00:11:56.252" v="119" actId="20577"/>
        <pc:sldMkLst>
          <pc:docMk/>
          <pc:sldMk cId="2217168889" sldId="506"/>
        </pc:sldMkLst>
        <pc:spChg chg="mod">
          <ac:chgData name="Tetiana Shalkivska" userId="82754a18-c773-4f54-b1de-463fcbd6815b" providerId="ADAL" clId="{01CEF7D5-DC01-49F2-BB62-2FDE99B84B61}" dt="2023-03-07T00:02:08.023" v="81" actId="207"/>
          <ac:spMkLst>
            <pc:docMk/>
            <pc:sldMk cId="2217168889" sldId="506"/>
            <ac:spMk id="2" creationId="{C0B2101A-7321-0A4C-6C00-BA1232DD9185}"/>
          </ac:spMkLst>
        </pc:spChg>
        <pc:graphicFrameChg chg="modGraphic">
          <ac:chgData name="Tetiana Shalkivska" userId="82754a18-c773-4f54-b1de-463fcbd6815b" providerId="ADAL" clId="{01CEF7D5-DC01-49F2-BB62-2FDE99B84B61}" dt="2023-03-07T00:11:56.252" v="119" actId="20577"/>
          <ac:graphicFrameMkLst>
            <pc:docMk/>
            <pc:sldMk cId="2217168889" sldId="506"/>
            <ac:graphicFrameMk id="5" creationId="{09D7175B-7248-146B-97F3-B56C9D0569C9}"/>
          </ac:graphicFrameMkLst>
        </pc:graphicFrameChg>
      </pc:sldChg>
      <pc:sldChg chg="new del">
        <pc:chgData name="Tetiana Shalkivska" userId="82754a18-c773-4f54-b1de-463fcbd6815b" providerId="ADAL" clId="{01CEF7D5-DC01-49F2-BB62-2FDE99B84B61}" dt="2023-03-10T23:07:03.675" v="148" actId="2696"/>
        <pc:sldMkLst>
          <pc:docMk/>
          <pc:sldMk cId="388440678" sldId="507"/>
        </pc:sldMkLst>
      </pc:sldChg>
      <pc:sldChg chg="new del">
        <pc:chgData name="Tetiana Shalkivska" userId="82754a18-c773-4f54-b1de-463fcbd6815b" providerId="ADAL" clId="{01CEF7D5-DC01-49F2-BB62-2FDE99B84B61}" dt="2023-03-10T23:06:21.109" v="146" actId="2696"/>
        <pc:sldMkLst>
          <pc:docMk/>
          <pc:sldMk cId="1387489963" sldId="50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'Q1'!$A$5</c:f>
              <c:strCache>
                <c:ptCount val="1"/>
                <c:pt idx="0">
                  <c:v>The Treasury is …</c:v>
                </c:pt>
              </c:strCache>
            </c:strRef>
          </c:tx>
          <c:dPt>
            <c:idx val="0"/>
            <c:bubble3D val="0"/>
            <c:explosion val="4"/>
            <c:spPr>
              <a:solidFill>
                <a:schemeClr val="accent1"/>
              </a:solidFill>
              <a:ln w="19050">
                <a:solidFill>
                  <a:schemeClr val="lt1"/>
                </a:solidFill>
              </a:ln>
              <a:effectLst/>
            </c:spPr>
            <c:extLst>
              <c:ext xmlns:c16="http://schemas.microsoft.com/office/drawing/2014/chart" uri="{C3380CC4-5D6E-409C-BE32-E72D297353CC}">
                <c16:uniqueId val="{00000001-022C-CD43-9130-392476DBD44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22C-CD43-9130-392476DBD445}"/>
              </c:ext>
            </c:extLst>
          </c:dPt>
          <c:dPt>
            <c:idx val="2"/>
            <c:bubble3D val="0"/>
            <c:explosion val="5"/>
            <c:spPr>
              <a:solidFill>
                <a:schemeClr val="accent3"/>
              </a:solidFill>
              <a:ln w="19050">
                <a:solidFill>
                  <a:schemeClr val="lt1"/>
                </a:solidFill>
              </a:ln>
              <a:effectLst/>
            </c:spPr>
            <c:extLst>
              <c:ext xmlns:c16="http://schemas.microsoft.com/office/drawing/2014/chart" uri="{C3380CC4-5D6E-409C-BE32-E72D297353CC}">
                <c16:uniqueId val="{00000005-022C-CD43-9130-392476DBD445}"/>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'Q1'!$B$4:$D$4</c:f>
              <c:strCache>
                <c:ptCount val="3"/>
                <c:pt idx="0">
                  <c:v>A unit (set of units) in the MoF, without operational independence from the MoF</c:v>
                </c:pt>
                <c:pt idx="1">
                  <c:v>Department within the MoF structure, but with a degree of operational independence from the MoF </c:v>
                </c:pt>
                <c:pt idx="2">
                  <c:v>Separate institution (legal entity) reporting / subordinate to the MoF </c:v>
                </c:pt>
              </c:strCache>
            </c:strRef>
          </c:cat>
          <c:val>
            <c:numRef>
              <c:f>'Q1'!$B$5:$D$5</c:f>
              <c:numCache>
                <c:formatCode>General</c:formatCode>
                <c:ptCount val="3"/>
                <c:pt idx="0">
                  <c:v>7</c:v>
                </c:pt>
                <c:pt idx="1">
                  <c:v>1</c:v>
                </c:pt>
                <c:pt idx="2">
                  <c:v>4</c:v>
                </c:pt>
              </c:numCache>
            </c:numRef>
          </c:val>
          <c:extLst>
            <c:ext xmlns:c16="http://schemas.microsoft.com/office/drawing/2014/chart" uri="{C3380CC4-5D6E-409C-BE32-E72D297353CC}">
              <c16:uniqueId val="{00000006-022C-CD43-9130-392476DBD445}"/>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70544570044736643"/>
          <c:w val="0.87915307751207761"/>
          <c:h val="0.2644522165833018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dirty="0"/>
              <a:t>Staff involved in budget</a:t>
            </a:r>
            <a:r>
              <a:rPr lang="en-US" sz="1600" b="1" baseline="0" dirty="0"/>
              <a:t> execution reporting</a:t>
            </a:r>
            <a:endParaRPr lang="ru-RU" sz="1600" b="1" dirty="0"/>
          </a:p>
        </c:rich>
      </c:tx>
      <c:layout>
        <c:manualLayout>
          <c:xMode val="edge"/>
          <c:yMode val="edge"/>
          <c:x val="7.0678617157490395E-2"/>
          <c:y val="4.1194324006008531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121628842489439"/>
          <c:y val="2.4400000000000002E-2"/>
          <c:w val="0.89878371157510561"/>
          <c:h val="0.5615762029746281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'Q13'!$A$5:$A$16</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'Q13'!$C$5:$C$16</c:f>
              <c:numCache>
                <c:formatCode>General</c:formatCode>
                <c:ptCount val="12"/>
                <c:pt idx="0">
                  <c:v>221</c:v>
                </c:pt>
                <c:pt idx="1">
                  <c:v>11</c:v>
                </c:pt>
                <c:pt idx="2">
                  <c:v>4</c:v>
                </c:pt>
                <c:pt idx="3">
                  <c:v>10</c:v>
                </c:pt>
                <c:pt idx="4">
                  <c:v>6</c:v>
                </c:pt>
                <c:pt idx="5">
                  <c:v>40</c:v>
                </c:pt>
                <c:pt idx="6">
                  <c:v>3</c:v>
                </c:pt>
                <c:pt idx="7">
                  <c:v>6</c:v>
                </c:pt>
                <c:pt idx="8">
                  <c:v>91</c:v>
                </c:pt>
                <c:pt idx="9">
                  <c:v>5</c:v>
                </c:pt>
                <c:pt idx="10">
                  <c:v>500</c:v>
                </c:pt>
                <c:pt idx="11">
                  <c:v>226</c:v>
                </c:pt>
              </c:numCache>
            </c:numRef>
          </c:val>
          <c:extLst>
            <c:ext xmlns:c16="http://schemas.microsoft.com/office/drawing/2014/chart" uri="{C3380CC4-5D6E-409C-BE32-E72D297353CC}">
              <c16:uniqueId val="{00000000-0997-5545-BC95-23F194F1BC0C}"/>
            </c:ext>
          </c:extLst>
        </c:ser>
        <c:dLbls>
          <c:showLegendKey val="0"/>
          <c:showVal val="0"/>
          <c:showCatName val="0"/>
          <c:showSerName val="0"/>
          <c:showPercent val="0"/>
          <c:showBubbleSize val="0"/>
        </c:dLbls>
        <c:gapWidth val="219"/>
        <c:overlap val="-27"/>
        <c:axId val="1101720744"/>
        <c:axId val="1101722056"/>
      </c:barChart>
      <c:catAx>
        <c:axId val="1101720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01722056"/>
        <c:crosses val="autoZero"/>
        <c:auto val="1"/>
        <c:lblAlgn val="ctr"/>
        <c:lblOffset val="100"/>
        <c:noMultiLvlLbl val="0"/>
      </c:catAx>
      <c:valAx>
        <c:axId val="1101722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1720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S</a:t>
            </a:r>
            <a:r>
              <a:rPr lang="en-US" sz="1800" b="1" baseline="0" dirty="0"/>
              <a:t>taff involved in public sector accounting policy and methodology</a:t>
            </a:r>
            <a:endParaRPr lang="ru-RU"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'Q15'!$A$5:$A$16</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'Q15'!$C$5:$C$16</c:f>
              <c:numCache>
                <c:formatCode>General</c:formatCode>
                <c:ptCount val="12"/>
                <c:pt idx="0">
                  <c:v>0</c:v>
                </c:pt>
                <c:pt idx="1">
                  <c:v>0</c:v>
                </c:pt>
                <c:pt idx="2">
                  <c:v>3</c:v>
                </c:pt>
                <c:pt idx="3">
                  <c:v>5</c:v>
                </c:pt>
                <c:pt idx="4">
                  <c:v>6</c:v>
                </c:pt>
                <c:pt idx="5">
                  <c:v>0</c:v>
                </c:pt>
                <c:pt idx="6">
                  <c:v>3</c:v>
                </c:pt>
                <c:pt idx="7">
                  <c:v>0</c:v>
                </c:pt>
                <c:pt idx="8">
                  <c:v>6</c:v>
                </c:pt>
                <c:pt idx="9">
                  <c:v>17</c:v>
                </c:pt>
                <c:pt idx="10">
                  <c:v>0</c:v>
                </c:pt>
              </c:numCache>
            </c:numRef>
          </c:val>
          <c:extLst>
            <c:ext xmlns:c16="http://schemas.microsoft.com/office/drawing/2014/chart" uri="{C3380CC4-5D6E-409C-BE32-E72D297353CC}">
              <c16:uniqueId val="{00000000-ADCE-2C4E-A6DC-F8EC88D3F66D}"/>
            </c:ext>
          </c:extLst>
        </c:ser>
        <c:dLbls>
          <c:showLegendKey val="0"/>
          <c:showVal val="0"/>
          <c:showCatName val="0"/>
          <c:showSerName val="0"/>
          <c:showPercent val="0"/>
          <c:showBubbleSize val="0"/>
        </c:dLbls>
        <c:gapWidth val="219"/>
        <c:overlap val="-27"/>
        <c:axId val="899675160"/>
        <c:axId val="899671224"/>
      </c:barChart>
      <c:catAx>
        <c:axId val="899675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99671224"/>
        <c:crosses val="autoZero"/>
        <c:auto val="1"/>
        <c:lblAlgn val="ctr"/>
        <c:lblOffset val="100"/>
        <c:noMultiLvlLbl val="0"/>
      </c:catAx>
      <c:valAx>
        <c:axId val="899671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996751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Staff involved in consolidated financial reporting</a:t>
            </a:r>
            <a:endParaRPr lang="ru-RU"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'Q14'!$A$5:$A$16</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'Q14'!$C$5:$C$16</c:f>
              <c:numCache>
                <c:formatCode>General</c:formatCode>
                <c:ptCount val="12"/>
                <c:pt idx="0">
                  <c:v>7</c:v>
                </c:pt>
                <c:pt idx="1">
                  <c:v>11</c:v>
                </c:pt>
                <c:pt idx="2">
                  <c:v>3</c:v>
                </c:pt>
                <c:pt idx="3">
                  <c:v>10</c:v>
                </c:pt>
                <c:pt idx="4">
                  <c:v>6</c:v>
                </c:pt>
                <c:pt idx="5">
                  <c:v>10</c:v>
                </c:pt>
                <c:pt idx="6">
                  <c:v>3</c:v>
                </c:pt>
                <c:pt idx="7">
                  <c:v>6</c:v>
                </c:pt>
                <c:pt idx="8">
                  <c:v>91</c:v>
                </c:pt>
                <c:pt idx="9">
                  <c:v>5</c:v>
                </c:pt>
              </c:numCache>
            </c:numRef>
          </c:val>
          <c:extLst>
            <c:ext xmlns:c16="http://schemas.microsoft.com/office/drawing/2014/chart" uri="{C3380CC4-5D6E-409C-BE32-E72D297353CC}">
              <c16:uniqueId val="{00000000-A50F-E045-8277-360BB40C2AE8}"/>
            </c:ext>
          </c:extLst>
        </c:ser>
        <c:dLbls>
          <c:showLegendKey val="0"/>
          <c:showVal val="0"/>
          <c:showCatName val="0"/>
          <c:showSerName val="0"/>
          <c:showPercent val="0"/>
          <c:showBubbleSize val="0"/>
        </c:dLbls>
        <c:gapWidth val="219"/>
        <c:overlap val="-27"/>
        <c:axId val="1032357792"/>
        <c:axId val="1032358448"/>
      </c:barChart>
      <c:catAx>
        <c:axId val="1032357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32358448"/>
        <c:crosses val="autoZero"/>
        <c:auto val="1"/>
        <c:lblAlgn val="ctr"/>
        <c:lblOffset val="100"/>
        <c:noMultiLvlLbl val="0"/>
      </c:catAx>
      <c:valAx>
        <c:axId val="103235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323577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dirty="0"/>
              <a:t>Number</a:t>
            </a:r>
            <a:r>
              <a:rPr lang="en-US" sz="1600" baseline="0" dirty="0"/>
              <a:t> of staff involved in financial management system administration by the Treasury</a:t>
            </a:r>
            <a:endParaRPr lang="ru-RU" sz="1600" dirty="0"/>
          </a:p>
        </c:rich>
      </c:tx>
      <c:layout>
        <c:manualLayout>
          <c:xMode val="edge"/>
          <c:yMode val="edge"/>
          <c:x val="9.9560723514211899E-2"/>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'Q16'!$A$5:$A$16</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'Q16'!$C$5:$C$16</c:f>
              <c:numCache>
                <c:formatCode>General</c:formatCode>
                <c:ptCount val="12"/>
                <c:pt idx="0">
                  <c:v>0</c:v>
                </c:pt>
                <c:pt idx="1">
                  <c:v>23</c:v>
                </c:pt>
                <c:pt idx="2">
                  <c:v>0</c:v>
                </c:pt>
                <c:pt idx="3">
                  <c:v>0</c:v>
                </c:pt>
                <c:pt idx="4">
                  <c:v>300</c:v>
                </c:pt>
                <c:pt idx="5">
                  <c:v>14</c:v>
                </c:pt>
                <c:pt idx="6">
                  <c:v>2</c:v>
                </c:pt>
                <c:pt idx="7">
                  <c:v>0</c:v>
                </c:pt>
                <c:pt idx="8">
                  <c:v>0</c:v>
                </c:pt>
                <c:pt idx="9">
                  <c:v>0</c:v>
                </c:pt>
                <c:pt idx="10">
                  <c:v>300</c:v>
                </c:pt>
                <c:pt idx="11">
                  <c:v>0</c:v>
                </c:pt>
              </c:numCache>
            </c:numRef>
          </c:val>
          <c:extLst>
            <c:ext xmlns:c16="http://schemas.microsoft.com/office/drawing/2014/chart" uri="{C3380CC4-5D6E-409C-BE32-E72D297353CC}">
              <c16:uniqueId val="{00000000-7878-1D4D-BFD6-1D3A519BCDA6}"/>
            </c:ext>
          </c:extLst>
        </c:ser>
        <c:dLbls>
          <c:dLblPos val="outEnd"/>
          <c:showLegendKey val="0"/>
          <c:showVal val="1"/>
          <c:showCatName val="0"/>
          <c:showSerName val="0"/>
          <c:showPercent val="0"/>
          <c:showBubbleSize val="0"/>
        </c:dLbls>
        <c:gapWidth val="219"/>
        <c:overlap val="-27"/>
        <c:axId val="1053957584"/>
        <c:axId val="1053954304"/>
      </c:barChart>
      <c:catAx>
        <c:axId val="105395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53954304"/>
        <c:crosses val="autoZero"/>
        <c:auto val="1"/>
        <c:lblAlgn val="ctr"/>
        <c:lblOffset val="100"/>
        <c:noMultiLvlLbl val="0"/>
      </c:catAx>
      <c:valAx>
        <c:axId val="1053954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3957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i="0" baseline="0" dirty="0">
                <a:effectLst/>
              </a:rPr>
              <a:t>Treasury Staff Involved in IT support</a:t>
            </a:r>
            <a:endParaRPr lang="ru-RU" sz="1800" dirty="0">
              <a:effectLst/>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'Q18'!$A$5:$A$16</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'Q18'!$C$5:$C$16</c:f>
              <c:numCache>
                <c:formatCode>General</c:formatCode>
                <c:ptCount val="12"/>
                <c:pt idx="0">
                  <c:v>0</c:v>
                </c:pt>
                <c:pt idx="1">
                  <c:v>0</c:v>
                </c:pt>
                <c:pt idx="2">
                  <c:v>0</c:v>
                </c:pt>
                <c:pt idx="3">
                  <c:v>0</c:v>
                </c:pt>
                <c:pt idx="4">
                  <c:v>300</c:v>
                </c:pt>
                <c:pt idx="5">
                  <c:v>2</c:v>
                </c:pt>
                <c:pt idx="6">
                  <c:v>0</c:v>
                </c:pt>
                <c:pt idx="7">
                  <c:v>14</c:v>
                </c:pt>
                <c:pt idx="8">
                  <c:v>35</c:v>
                </c:pt>
                <c:pt idx="9">
                  <c:v>0</c:v>
                </c:pt>
                <c:pt idx="10">
                  <c:v>300</c:v>
                </c:pt>
                <c:pt idx="11">
                  <c:v>0</c:v>
                </c:pt>
              </c:numCache>
            </c:numRef>
          </c:val>
          <c:extLst>
            <c:ext xmlns:c16="http://schemas.microsoft.com/office/drawing/2014/chart" uri="{C3380CC4-5D6E-409C-BE32-E72D297353CC}">
              <c16:uniqueId val="{00000000-D532-584D-A51D-143600F6F1A0}"/>
            </c:ext>
          </c:extLst>
        </c:ser>
        <c:dLbls>
          <c:showLegendKey val="0"/>
          <c:showVal val="0"/>
          <c:showCatName val="0"/>
          <c:showSerName val="0"/>
          <c:showPercent val="0"/>
          <c:showBubbleSize val="0"/>
        </c:dLbls>
        <c:gapWidth val="219"/>
        <c:overlap val="-27"/>
        <c:axId val="485126544"/>
        <c:axId val="485127200"/>
      </c:barChart>
      <c:catAx>
        <c:axId val="485126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5127200"/>
        <c:crosses val="autoZero"/>
        <c:auto val="1"/>
        <c:lblAlgn val="ctr"/>
        <c:lblOffset val="100"/>
        <c:noMultiLvlLbl val="0"/>
      </c:catAx>
      <c:valAx>
        <c:axId val="485127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5126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Location</a:t>
            </a:r>
            <a:r>
              <a:rPr lang="en-US" sz="1800" baseline="0" dirty="0"/>
              <a:t> of IT support</a:t>
            </a:r>
            <a:endParaRPr lang="en-US" sz="1800" dirty="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'Q16'!$A$39</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'Q16'!$B$38:$C$38</c:f>
              <c:strCache>
                <c:ptCount val="2"/>
                <c:pt idx="0">
                  <c:v>Treasury</c:v>
                </c:pt>
                <c:pt idx="1">
                  <c:v>Other</c:v>
                </c:pt>
              </c:strCache>
            </c:strRef>
          </c:cat>
          <c:val>
            <c:numRef>
              <c:f>'Q16'!$B$39:$C$39</c:f>
              <c:numCache>
                <c:formatCode>General</c:formatCode>
                <c:ptCount val="2"/>
                <c:pt idx="0">
                  <c:v>5</c:v>
                </c:pt>
                <c:pt idx="1">
                  <c:v>7</c:v>
                </c:pt>
              </c:numCache>
            </c:numRef>
          </c:val>
          <c:extLst>
            <c:ext xmlns:c16="http://schemas.microsoft.com/office/drawing/2014/chart" uri="{C3380CC4-5D6E-409C-BE32-E72D297353CC}">
              <c16:uniqueId val="{00000000-DC47-3E49-A1CE-43D3CF643EB8}"/>
            </c:ext>
          </c:extLst>
        </c:ser>
        <c:dLbls>
          <c:dLblPos val="outEnd"/>
          <c:showLegendKey val="0"/>
          <c:showVal val="1"/>
          <c:showCatName val="0"/>
          <c:showSerName val="0"/>
          <c:showPercent val="0"/>
          <c:showBubbleSize val="0"/>
        </c:dLbls>
        <c:gapWidth val="219"/>
        <c:overlap val="-27"/>
        <c:axId val="1591570368"/>
        <c:axId val="1591569536"/>
      </c:barChart>
      <c:catAx>
        <c:axId val="1591570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91569536"/>
        <c:crosses val="autoZero"/>
        <c:auto val="1"/>
        <c:lblAlgn val="ctr"/>
        <c:lblOffset val="100"/>
        <c:noMultiLvlLbl val="0"/>
      </c:catAx>
      <c:valAx>
        <c:axId val="1591569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1570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aseline="0" dirty="0"/>
              <a:t>IT Support Provided By...</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'Q19'!$A$19</c:f>
              <c:strCache>
                <c:ptCount val="1"/>
                <c:pt idx="0">
                  <c:v>Total</c:v>
                </c:pt>
              </c:strCache>
            </c:strRef>
          </c:tx>
          <c:explosion val="14"/>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FC5-B84B-A5F6-75BDEE865EA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FC5-B84B-A5F6-75BDEE865EA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FC5-B84B-A5F6-75BDEE865EA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FC5-B84B-A5F6-75BDEE865EA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FC5-B84B-A5F6-75BDEE865EA3}"/>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'Q19'!$B$18:$F$18</c:f>
              <c:strCache>
                <c:ptCount val="5"/>
                <c:pt idx="0">
                  <c:v>Unit in the MoF</c:v>
                </c:pt>
                <c:pt idx="1">
                  <c:v>IT unit under the MoF</c:v>
                </c:pt>
                <c:pt idx="2">
                  <c:v>IT enterprise under the MoF</c:v>
                </c:pt>
                <c:pt idx="3">
                  <c:v>Dept' under the Treasury</c:v>
                </c:pt>
                <c:pt idx="4">
                  <c:v>Other</c:v>
                </c:pt>
              </c:strCache>
            </c:strRef>
          </c:cat>
          <c:val>
            <c:numRef>
              <c:f>'Q19'!$B$19:$F$19</c:f>
              <c:numCache>
                <c:formatCode>General</c:formatCode>
                <c:ptCount val="5"/>
                <c:pt idx="0">
                  <c:v>1</c:v>
                </c:pt>
                <c:pt idx="1">
                  <c:v>2</c:v>
                </c:pt>
                <c:pt idx="2">
                  <c:v>4</c:v>
                </c:pt>
                <c:pt idx="3">
                  <c:v>3</c:v>
                </c:pt>
                <c:pt idx="4">
                  <c:v>1</c:v>
                </c:pt>
              </c:numCache>
            </c:numRef>
          </c:val>
          <c:extLst>
            <c:ext xmlns:c16="http://schemas.microsoft.com/office/drawing/2014/chart" uri="{C3380CC4-5D6E-409C-BE32-E72D297353CC}">
              <c16:uniqueId val="{0000000A-9FC5-B84B-A5F6-75BDEE865EA3}"/>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72270088287800593"/>
          <c:y val="0.2608426111466795"/>
          <c:w val="0.24017444671863164"/>
          <c:h val="0.7138141998353690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Administration</a:t>
            </a:r>
            <a:r>
              <a:rPr lang="en-US" sz="1800" baseline="0" dirty="0"/>
              <a:t> of the Treasury Information System</a:t>
            </a:r>
            <a:endParaRPr lang="en-US" sz="1800" dirty="0"/>
          </a:p>
        </c:rich>
      </c:tx>
      <c:layout>
        <c:manualLayout>
          <c:xMode val="edge"/>
          <c:yMode val="edge"/>
          <c:x val="0.10363517060367454"/>
          <c:y val="4.4444444444444446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'Q17'!$F$5</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3C0-1840-AE1A-5D5CFD5C1DA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3C0-1840-AE1A-5D5CFD5C1DA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3C0-1840-AE1A-5D5CFD5C1DA0}"/>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'Q17'!$G$4:$I$4</c:f>
              <c:strCache>
                <c:ptCount val="3"/>
                <c:pt idx="0">
                  <c:v>IT Unit in the MoF</c:v>
                </c:pt>
                <c:pt idx="1">
                  <c:v>Entity subordinated to the MoF</c:v>
                </c:pt>
                <c:pt idx="2">
                  <c:v>Agency outside the MoF</c:v>
                </c:pt>
              </c:strCache>
            </c:strRef>
          </c:cat>
          <c:val>
            <c:numRef>
              <c:f>'Q17'!$G$5:$I$5</c:f>
              <c:numCache>
                <c:formatCode>General</c:formatCode>
                <c:ptCount val="3"/>
                <c:pt idx="0">
                  <c:v>4</c:v>
                </c:pt>
                <c:pt idx="1">
                  <c:v>3</c:v>
                </c:pt>
                <c:pt idx="2">
                  <c:v>2</c:v>
                </c:pt>
              </c:numCache>
            </c:numRef>
          </c:val>
          <c:extLst>
            <c:ext xmlns:c16="http://schemas.microsoft.com/office/drawing/2014/chart" uri="{C3380CC4-5D6E-409C-BE32-E72D297353CC}">
              <c16:uniqueId val="{00000006-33C0-1840-AE1A-5D5CFD5C1DA0}"/>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8.6688348739016353E-3"/>
          <c:y val="0.54001329833770784"/>
          <c:w val="0.97058503556620634"/>
          <c:h val="0.4333200349956255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'Q2'!$I$6</c:f>
              <c:strCache>
                <c:ptCount val="1"/>
                <c:pt idx="0">
                  <c:v>Number of Tier 1 Offices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'Q2'!$H$7:$H$14</c:f>
              <c:strCache>
                <c:ptCount val="8"/>
                <c:pt idx="0">
                  <c:v>Albania</c:v>
                </c:pt>
                <c:pt idx="1">
                  <c:v>Belarus</c:v>
                </c:pt>
                <c:pt idx="2">
                  <c:v>Hungary</c:v>
                </c:pt>
                <c:pt idx="3">
                  <c:v>Kazakhstan</c:v>
                </c:pt>
                <c:pt idx="4">
                  <c:v>Kyrgyz Republic</c:v>
                </c:pt>
                <c:pt idx="5">
                  <c:v>Romania</c:v>
                </c:pt>
                <c:pt idx="6">
                  <c:v>Tajikistan</c:v>
                </c:pt>
                <c:pt idx="7">
                  <c:v>Uzbekistan</c:v>
                </c:pt>
              </c:strCache>
            </c:strRef>
          </c:cat>
          <c:val>
            <c:numRef>
              <c:f>'Q2'!$I$7:$I$14</c:f>
              <c:numCache>
                <c:formatCode>General</c:formatCode>
                <c:ptCount val="8"/>
                <c:pt idx="0">
                  <c:v>12</c:v>
                </c:pt>
                <c:pt idx="1">
                  <c:v>7</c:v>
                </c:pt>
                <c:pt idx="2">
                  <c:v>19</c:v>
                </c:pt>
                <c:pt idx="3">
                  <c:v>20</c:v>
                </c:pt>
                <c:pt idx="4">
                  <c:v>54</c:v>
                </c:pt>
                <c:pt idx="5">
                  <c:v>43</c:v>
                </c:pt>
                <c:pt idx="6">
                  <c:v>4</c:v>
                </c:pt>
                <c:pt idx="7">
                  <c:v>14</c:v>
                </c:pt>
              </c:numCache>
            </c:numRef>
          </c:val>
          <c:extLst>
            <c:ext xmlns:c16="http://schemas.microsoft.com/office/drawing/2014/chart" uri="{C3380CC4-5D6E-409C-BE32-E72D297353CC}">
              <c16:uniqueId val="{00000000-7332-A94D-938F-2C2C67158E3E}"/>
            </c:ext>
          </c:extLst>
        </c:ser>
        <c:dLbls>
          <c:showLegendKey val="0"/>
          <c:showVal val="0"/>
          <c:showCatName val="0"/>
          <c:showSerName val="0"/>
          <c:showPercent val="0"/>
          <c:showBubbleSize val="0"/>
        </c:dLbls>
        <c:gapWidth val="219"/>
        <c:overlap val="-27"/>
        <c:axId val="1344092608"/>
        <c:axId val="1344096352"/>
      </c:barChart>
      <c:catAx>
        <c:axId val="1344092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44096352"/>
        <c:crosses val="autoZero"/>
        <c:auto val="1"/>
        <c:lblAlgn val="ctr"/>
        <c:lblOffset val="100"/>
        <c:noMultiLvlLbl val="0"/>
      </c:catAx>
      <c:valAx>
        <c:axId val="1344096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4092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'Q2'!$J$6</c:f>
              <c:strCache>
                <c:ptCount val="1"/>
                <c:pt idx="0">
                  <c:v>Number of Tier 2 Offices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'Q2'!$H$7:$H$14</c:f>
              <c:strCache>
                <c:ptCount val="8"/>
                <c:pt idx="0">
                  <c:v>Albania</c:v>
                </c:pt>
                <c:pt idx="1">
                  <c:v>Belarus</c:v>
                </c:pt>
                <c:pt idx="2">
                  <c:v>Hungary</c:v>
                </c:pt>
                <c:pt idx="3">
                  <c:v>Kazakhstan</c:v>
                </c:pt>
                <c:pt idx="4">
                  <c:v>Kyrgyz Republic</c:v>
                </c:pt>
                <c:pt idx="5">
                  <c:v>Romania</c:v>
                </c:pt>
                <c:pt idx="6">
                  <c:v>Tajikistan</c:v>
                </c:pt>
                <c:pt idx="7">
                  <c:v>Uzbekistan</c:v>
                </c:pt>
              </c:strCache>
            </c:strRef>
          </c:cat>
          <c:val>
            <c:numRef>
              <c:f>'Q2'!$J$7:$J$14</c:f>
              <c:numCache>
                <c:formatCode>General</c:formatCode>
                <c:ptCount val="8"/>
                <c:pt idx="0">
                  <c:v>23</c:v>
                </c:pt>
                <c:pt idx="1">
                  <c:v>128</c:v>
                </c:pt>
                <c:pt idx="3">
                  <c:v>190</c:v>
                </c:pt>
                <c:pt idx="5">
                  <c:v>202</c:v>
                </c:pt>
                <c:pt idx="6">
                  <c:v>69</c:v>
                </c:pt>
                <c:pt idx="7">
                  <c:v>207</c:v>
                </c:pt>
              </c:numCache>
            </c:numRef>
          </c:val>
          <c:extLst>
            <c:ext xmlns:c16="http://schemas.microsoft.com/office/drawing/2014/chart" uri="{C3380CC4-5D6E-409C-BE32-E72D297353CC}">
              <c16:uniqueId val="{00000000-2861-594B-A2FB-6475D3C175D7}"/>
            </c:ext>
          </c:extLst>
        </c:ser>
        <c:dLbls>
          <c:showLegendKey val="0"/>
          <c:showVal val="0"/>
          <c:showCatName val="0"/>
          <c:showSerName val="0"/>
          <c:showPercent val="0"/>
          <c:showBubbleSize val="0"/>
        </c:dLbls>
        <c:gapWidth val="219"/>
        <c:overlap val="-27"/>
        <c:axId val="1393109664"/>
        <c:axId val="1393108000"/>
      </c:barChart>
      <c:catAx>
        <c:axId val="1393109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93108000"/>
        <c:crosses val="autoZero"/>
        <c:auto val="1"/>
        <c:lblAlgn val="ctr"/>
        <c:lblOffset val="100"/>
        <c:noMultiLvlLbl val="0"/>
      </c:catAx>
      <c:valAx>
        <c:axId val="1393108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31096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'Q3'!$C$4</c:f>
              <c:strCache>
                <c:ptCount val="1"/>
                <c:pt idx="0">
                  <c:v>Staff in Central Offices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'Q3'!$A$5:$A$16</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'Q3'!$C$5:$C$16</c:f>
              <c:numCache>
                <c:formatCode>General</c:formatCode>
                <c:ptCount val="12"/>
                <c:pt idx="0">
                  <c:v>32</c:v>
                </c:pt>
                <c:pt idx="1">
                  <c:v>55</c:v>
                </c:pt>
                <c:pt idx="2">
                  <c:v>25</c:v>
                </c:pt>
                <c:pt idx="3">
                  <c:v>92</c:v>
                </c:pt>
                <c:pt idx="4">
                  <c:v>1000</c:v>
                </c:pt>
                <c:pt idx="5">
                  <c:v>186</c:v>
                </c:pt>
                <c:pt idx="6">
                  <c:v>79</c:v>
                </c:pt>
                <c:pt idx="7">
                  <c:v>39</c:v>
                </c:pt>
                <c:pt idx="8">
                  <c:v>166</c:v>
                </c:pt>
                <c:pt idx="9">
                  <c:v>57</c:v>
                </c:pt>
                <c:pt idx="10">
                  <c:v>44</c:v>
                </c:pt>
                <c:pt idx="11">
                  <c:v>138</c:v>
                </c:pt>
              </c:numCache>
            </c:numRef>
          </c:val>
          <c:extLst>
            <c:ext xmlns:c16="http://schemas.microsoft.com/office/drawing/2014/chart" uri="{C3380CC4-5D6E-409C-BE32-E72D297353CC}">
              <c16:uniqueId val="{00000000-B0B0-1441-A826-49A48912A552}"/>
            </c:ext>
          </c:extLst>
        </c:ser>
        <c:dLbls>
          <c:showLegendKey val="0"/>
          <c:showVal val="0"/>
          <c:showCatName val="0"/>
          <c:showSerName val="0"/>
          <c:showPercent val="0"/>
          <c:showBubbleSize val="0"/>
        </c:dLbls>
        <c:gapWidth val="219"/>
        <c:overlap val="-27"/>
        <c:axId val="1393114656"/>
        <c:axId val="1393101760"/>
      </c:barChart>
      <c:catAx>
        <c:axId val="139311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93101760"/>
        <c:crosses val="autoZero"/>
        <c:auto val="1"/>
        <c:lblAlgn val="ctr"/>
        <c:lblOffset val="100"/>
        <c:noMultiLvlLbl val="0"/>
      </c:catAx>
      <c:valAx>
        <c:axId val="13931017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31146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'Q3'!$D$4</c:f>
              <c:strCache>
                <c:ptCount val="1"/>
                <c:pt idx="0">
                  <c:v>Staff in Regional Offices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('Q3'!$A$5,'Q3'!$A$7,'Q3'!$A$9,'Q3'!$A$10,'Q3'!$A$12,'Q3'!$A$13,'Q3'!$A$14,'Q3'!$A$16)</c:f>
              <c:strCache>
                <c:ptCount val="8"/>
                <c:pt idx="0">
                  <c:v>Albania</c:v>
                </c:pt>
                <c:pt idx="1">
                  <c:v>Belarus</c:v>
                </c:pt>
                <c:pt idx="2">
                  <c:v>Hungary</c:v>
                </c:pt>
                <c:pt idx="3">
                  <c:v>Kazakhstan</c:v>
                </c:pt>
                <c:pt idx="4">
                  <c:v>Kyrgyz Republic</c:v>
                </c:pt>
                <c:pt idx="5">
                  <c:v>Romania</c:v>
                </c:pt>
                <c:pt idx="6">
                  <c:v>Tajikistan</c:v>
                </c:pt>
                <c:pt idx="7">
                  <c:v>Uzbekistan</c:v>
                </c:pt>
              </c:strCache>
            </c:strRef>
          </c:cat>
          <c:val>
            <c:numRef>
              <c:f>('Q3'!$D$5,'Q3'!$D$7,'Q3'!$D$9,'Q3'!$D$10,'Q3'!$D$12,'Q3'!$D$13,'Q3'!$D$14,'Q3'!$D$16)</c:f>
              <c:numCache>
                <c:formatCode>General</c:formatCode>
                <c:ptCount val="8"/>
                <c:pt idx="0">
                  <c:v>215</c:v>
                </c:pt>
                <c:pt idx="1">
                  <c:v>500</c:v>
                </c:pt>
                <c:pt idx="2">
                  <c:v>4000</c:v>
                </c:pt>
                <c:pt idx="3">
                  <c:v>2405</c:v>
                </c:pt>
                <c:pt idx="4">
                  <c:v>271</c:v>
                </c:pt>
                <c:pt idx="5">
                  <c:v>4176</c:v>
                </c:pt>
                <c:pt idx="6">
                  <c:v>374</c:v>
                </c:pt>
                <c:pt idx="7">
                  <c:v>1786</c:v>
                </c:pt>
              </c:numCache>
            </c:numRef>
          </c:val>
          <c:extLst>
            <c:ext xmlns:c16="http://schemas.microsoft.com/office/drawing/2014/chart" uri="{C3380CC4-5D6E-409C-BE32-E72D297353CC}">
              <c16:uniqueId val="{00000000-ACFB-604E-937C-27AD5FBED485}"/>
            </c:ext>
          </c:extLst>
        </c:ser>
        <c:dLbls>
          <c:showLegendKey val="0"/>
          <c:showVal val="0"/>
          <c:showCatName val="0"/>
          <c:showSerName val="0"/>
          <c:showPercent val="0"/>
          <c:showBubbleSize val="0"/>
        </c:dLbls>
        <c:gapWidth val="219"/>
        <c:overlap val="-27"/>
        <c:axId val="1605205696"/>
        <c:axId val="1605204032"/>
      </c:barChart>
      <c:catAx>
        <c:axId val="160520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05204032"/>
        <c:crosses val="autoZero"/>
        <c:auto val="1"/>
        <c:lblAlgn val="ctr"/>
        <c:lblOffset val="100"/>
        <c:noMultiLvlLbl val="0"/>
      </c:catAx>
      <c:valAx>
        <c:axId val="1605204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05205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kumimoji="0" lang="en-US" sz="1800" b="0" i="0" u="none" strike="noStrike" kern="1200" cap="none" spc="0" normalizeH="0" baseline="0" noProof="0" dirty="0">
                <a:ln>
                  <a:noFill/>
                </a:ln>
                <a:solidFill>
                  <a:sysClr val="windowText" lastClr="000000">
                    <a:lumMod val="65000"/>
                    <a:lumOff val="35000"/>
                  </a:sysClr>
                </a:solidFill>
                <a:effectLst/>
                <a:uLnTx/>
                <a:uFillTx/>
                <a:latin typeface="Calibri" panose="020F0502020204030204"/>
              </a:rPr>
              <a:t>Share of Treasury Staff Involved in Processing and Authorizing Payments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'Q9'!$H$41</c:f>
              <c:strCache>
                <c:ptCount val="1"/>
                <c:pt idx="0">
                  <c:v>Albania</c:v>
                </c:pt>
              </c:strCache>
            </c:strRef>
          </c:tx>
          <c:spPr>
            <a:solidFill>
              <a:schemeClr val="accent1"/>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'Q9'!$I$41:$K$41</c:f>
              <c:numCache>
                <c:formatCode>0.0%</c:formatCode>
                <c:ptCount val="3"/>
                <c:pt idx="0">
                  <c:v>0.28125</c:v>
                </c:pt>
                <c:pt idx="1">
                  <c:v>0.87906976744186049</c:v>
                </c:pt>
                <c:pt idx="2">
                  <c:v>0.78884462151394419</c:v>
                </c:pt>
              </c:numCache>
            </c:numRef>
          </c:val>
          <c:extLst>
            <c:ext xmlns:c16="http://schemas.microsoft.com/office/drawing/2014/chart" uri="{C3380CC4-5D6E-409C-BE32-E72D297353CC}">
              <c16:uniqueId val="{00000000-3F37-1D49-8640-EFD515DB26A3}"/>
            </c:ext>
          </c:extLst>
        </c:ser>
        <c:ser>
          <c:idx val="1"/>
          <c:order val="1"/>
          <c:tx>
            <c:strRef>
              <c:f>'Q9'!$H$42</c:f>
              <c:strCache>
                <c:ptCount val="1"/>
                <c:pt idx="0">
                  <c:v>Armenia</c:v>
                </c:pt>
              </c:strCache>
            </c:strRef>
          </c:tx>
          <c:spPr>
            <a:solidFill>
              <a:schemeClr val="accent2"/>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'Q9'!$I$42:$K$42</c:f>
              <c:numCache>
                <c:formatCode>0.0%</c:formatCode>
                <c:ptCount val="3"/>
                <c:pt idx="0">
                  <c:v>0.41818181818181815</c:v>
                </c:pt>
                <c:pt idx="1">
                  <c:v>0</c:v>
                </c:pt>
                <c:pt idx="2">
                  <c:v>0.41818181818181815</c:v>
                </c:pt>
              </c:numCache>
            </c:numRef>
          </c:val>
          <c:extLst>
            <c:ext xmlns:c16="http://schemas.microsoft.com/office/drawing/2014/chart" uri="{C3380CC4-5D6E-409C-BE32-E72D297353CC}">
              <c16:uniqueId val="{00000001-3F37-1D49-8640-EFD515DB26A3}"/>
            </c:ext>
          </c:extLst>
        </c:ser>
        <c:ser>
          <c:idx val="2"/>
          <c:order val="2"/>
          <c:tx>
            <c:strRef>
              <c:f>'Q9'!$H$43</c:f>
              <c:strCache>
                <c:ptCount val="1"/>
                <c:pt idx="0">
                  <c:v>Belarus</c:v>
                </c:pt>
              </c:strCache>
            </c:strRef>
          </c:tx>
          <c:spPr>
            <a:solidFill>
              <a:schemeClr val="accent3"/>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'Q9'!$I$43:$K$43</c:f>
              <c:numCache>
                <c:formatCode>0.0%</c:formatCode>
                <c:ptCount val="3"/>
                <c:pt idx="0">
                  <c:v>0.08</c:v>
                </c:pt>
                <c:pt idx="1">
                  <c:v>7.3999999999999996E-2</c:v>
                </c:pt>
                <c:pt idx="2">
                  <c:v>7.4285714285714288E-2</c:v>
                </c:pt>
              </c:numCache>
            </c:numRef>
          </c:val>
          <c:extLst>
            <c:ext xmlns:c16="http://schemas.microsoft.com/office/drawing/2014/chart" uri="{C3380CC4-5D6E-409C-BE32-E72D297353CC}">
              <c16:uniqueId val="{00000002-3F37-1D49-8640-EFD515DB26A3}"/>
            </c:ext>
          </c:extLst>
        </c:ser>
        <c:ser>
          <c:idx val="3"/>
          <c:order val="3"/>
          <c:tx>
            <c:strRef>
              <c:f>'Q9'!$H$44</c:f>
              <c:strCache>
                <c:ptCount val="1"/>
                <c:pt idx="0">
                  <c:v>Georgia</c:v>
                </c:pt>
              </c:strCache>
            </c:strRef>
          </c:tx>
          <c:spPr>
            <a:solidFill>
              <a:schemeClr val="accent4"/>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'Q9'!$I$44:$K$44</c:f>
              <c:numCache>
                <c:formatCode>0.0%</c:formatCode>
                <c:ptCount val="3"/>
                <c:pt idx="0">
                  <c:v>0.31521739130434784</c:v>
                </c:pt>
                <c:pt idx="1">
                  <c:v>0</c:v>
                </c:pt>
                <c:pt idx="2">
                  <c:v>0.31521739130434784</c:v>
                </c:pt>
              </c:numCache>
            </c:numRef>
          </c:val>
          <c:extLst>
            <c:ext xmlns:c16="http://schemas.microsoft.com/office/drawing/2014/chart" uri="{C3380CC4-5D6E-409C-BE32-E72D297353CC}">
              <c16:uniqueId val="{00000003-3F37-1D49-8640-EFD515DB26A3}"/>
            </c:ext>
          </c:extLst>
        </c:ser>
        <c:ser>
          <c:idx val="4"/>
          <c:order val="4"/>
          <c:tx>
            <c:strRef>
              <c:f>'Q9'!$H$45</c:f>
              <c:strCache>
                <c:ptCount val="1"/>
                <c:pt idx="0">
                  <c:v>Hungary</c:v>
                </c:pt>
              </c:strCache>
            </c:strRef>
          </c:tx>
          <c:spPr>
            <a:solidFill>
              <a:schemeClr val="accent5"/>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'Q9'!$I$45:$K$45</c:f>
              <c:numCache>
                <c:formatCode>0.0%</c:formatCode>
                <c:ptCount val="3"/>
                <c:pt idx="0">
                  <c:v>0.1</c:v>
                </c:pt>
                <c:pt idx="1">
                  <c:v>2.5000000000000001E-4</c:v>
                </c:pt>
                <c:pt idx="2">
                  <c:v>2.0199999999999999E-2</c:v>
                </c:pt>
              </c:numCache>
            </c:numRef>
          </c:val>
          <c:extLst>
            <c:ext xmlns:c16="http://schemas.microsoft.com/office/drawing/2014/chart" uri="{C3380CC4-5D6E-409C-BE32-E72D297353CC}">
              <c16:uniqueId val="{00000004-3F37-1D49-8640-EFD515DB26A3}"/>
            </c:ext>
          </c:extLst>
        </c:ser>
        <c:ser>
          <c:idx val="5"/>
          <c:order val="5"/>
          <c:tx>
            <c:strRef>
              <c:f>'Q9'!$H$46</c:f>
              <c:strCache>
                <c:ptCount val="1"/>
                <c:pt idx="0">
                  <c:v>Kazakhstan</c:v>
                </c:pt>
              </c:strCache>
            </c:strRef>
          </c:tx>
          <c:spPr>
            <a:solidFill>
              <a:schemeClr val="accent6"/>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'Q9'!$I$46:$K$46</c:f>
              <c:numCache>
                <c:formatCode>0.0%</c:formatCode>
                <c:ptCount val="3"/>
                <c:pt idx="0">
                  <c:v>9.6774193548387094E-2</c:v>
                </c:pt>
                <c:pt idx="1">
                  <c:v>0.43451143451143454</c:v>
                </c:pt>
                <c:pt idx="2">
                  <c:v>0.41026630644538786</c:v>
                </c:pt>
              </c:numCache>
            </c:numRef>
          </c:val>
          <c:extLst>
            <c:ext xmlns:c16="http://schemas.microsoft.com/office/drawing/2014/chart" uri="{C3380CC4-5D6E-409C-BE32-E72D297353CC}">
              <c16:uniqueId val="{00000005-3F37-1D49-8640-EFD515DB26A3}"/>
            </c:ext>
          </c:extLst>
        </c:ser>
        <c:ser>
          <c:idx val="6"/>
          <c:order val="6"/>
          <c:tx>
            <c:strRef>
              <c:f>'Q9'!$H$47</c:f>
              <c:strCache>
                <c:ptCount val="1"/>
                <c:pt idx="0">
                  <c:v>Kosovo</c:v>
                </c:pt>
              </c:strCache>
            </c:strRef>
          </c:tx>
          <c:spPr>
            <a:solidFill>
              <a:schemeClr val="accent1">
                <a:lumMod val="60000"/>
              </a:schemeClr>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'Q9'!$I$47:$K$47</c:f>
              <c:numCache>
                <c:formatCode>0.0%</c:formatCode>
                <c:ptCount val="3"/>
                <c:pt idx="0">
                  <c:v>1</c:v>
                </c:pt>
                <c:pt idx="1">
                  <c:v>0</c:v>
                </c:pt>
                <c:pt idx="2">
                  <c:v>1</c:v>
                </c:pt>
              </c:numCache>
            </c:numRef>
          </c:val>
          <c:extLst>
            <c:ext xmlns:c16="http://schemas.microsoft.com/office/drawing/2014/chart" uri="{C3380CC4-5D6E-409C-BE32-E72D297353CC}">
              <c16:uniqueId val="{00000006-3F37-1D49-8640-EFD515DB26A3}"/>
            </c:ext>
          </c:extLst>
        </c:ser>
        <c:ser>
          <c:idx val="7"/>
          <c:order val="7"/>
          <c:tx>
            <c:strRef>
              <c:f>'Q9'!$H$48</c:f>
              <c:strCache>
                <c:ptCount val="1"/>
                <c:pt idx="0">
                  <c:v>Kyrgyz Republic</c:v>
                </c:pt>
              </c:strCache>
            </c:strRef>
          </c:tx>
          <c:spPr>
            <a:solidFill>
              <a:schemeClr val="accent2">
                <a:lumMod val="60000"/>
              </a:schemeClr>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'Q9'!$I$48:$K$48</c:f>
              <c:numCache>
                <c:formatCode>0.0%</c:formatCode>
                <c:ptCount val="3"/>
                <c:pt idx="0">
                  <c:v>0.46153846153846156</c:v>
                </c:pt>
                <c:pt idx="1">
                  <c:v>0.80073800738007384</c:v>
                </c:pt>
                <c:pt idx="2">
                  <c:v>0.75806451612903225</c:v>
                </c:pt>
              </c:numCache>
            </c:numRef>
          </c:val>
          <c:extLst>
            <c:ext xmlns:c16="http://schemas.microsoft.com/office/drawing/2014/chart" uri="{C3380CC4-5D6E-409C-BE32-E72D297353CC}">
              <c16:uniqueId val="{00000007-3F37-1D49-8640-EFD515DB26A3}"/>
            </c:ext>
          </c:extLst>
        </c:ser>
        <c:ser>
          <c:idx val="8"/>
          <c:order val="8"/>
          <c:tx>
            <c:strRef>
              <c:f>'Q9'!$H$49</c:f>
              <c:strCache>
                <c:ptCount val="1"/>
                <c:pt idx="0">
                  <c:v>Romania</c:v>
                </c:pt>
              </c:strCache>
            </c:strRef>
          </c:tx>
          <c:spPr>
            <a:solidFill>
              <a:schemeClr val="accent3">
                <a:lumMod val="60000"/>
              </a:schemeClr>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'Q9'!$I$49:$K$49</c:f>
              <c:numCache>
                <c:formatCode>0.0%</c:formatCode>
                <c:ptCount val="3"/>
                <c:pt idx="0">
                  <c:v>0.34337349397590361</c:v>
                </c:pt>
                <c:pt idx="1">
                  <c:v>0.84985632183908044</c:v>
                </c:pt>
                <c:pt idx="2">
                  <c:v>0.83049286043298021</c:v>
                </c:pt>
              </c:numCache>
            </c:numRef>
          </c:val>
          <c:extLst>
            <c:ext xmlns:c16="http://schemas.microsoft.com/office/drawing/2014/chart" uri="{C3380CC4-5D6E-409C-BE32-E72D297353CC}">
              <c16:uniqueId val="{00000008-3F37-1D49-8640-EFD515DB26A3}"/>
            </c:ext>
          </c:extLst>
        </c:ser>
        <c:ser>
          <c:idx val="9"/>
          <c:order val="9"/>
          <c:tx>
            <c:strRef>
              <c:f>'Q9'!$H$50</c:f>
              <c:strCache>
                <c:ptCount val="1"/>
                <c:pt idx="0">
                  <c:v>Tajikistan</c:v>
                </c:pt>
              </c:strCache>
            </c:strRef>
          </c:tx>
          <c:spPr>
            <a:solidFill>
              <a:schemeClr val="accent4">
                <a:lumMod val="60000"/>
              </a:schemeClr>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'Q9'!$I$50:$K$50</c:f>
              <c:numCache>
                <c:formatCode>0.0%</c:formatCode>
                <c:ptCount val="3"/>
                <c:pt idx="0">
                  <c:v>0.49122807017543857</c:v>
                </c:pt>
                <c:pt idx="1">
                  <c:v>0.60160427807486627</c:v>
                </c:pt>
                <c:pt idx="2">
                  <c:v>0.58700696055684454</c:v>
                </c:pt>
              </c:numCache>
            </c:numRef>
          </c:val>
          <c:extLst>
            <c:ext xmlns:c16="http://schemas.microsoft.com/office/drawing/2014/chart" uri="{C3380CC4-5D6E-409C-BE32-E72D297353CC}">
              <c16:uniqueId val="{00000009-3F37-1D49-8640-EFD515DB26A3}"/>
            </c:ext>
          </c:extLst>
        </c:ser>
        <c:ser>
          <c:idx val="10"/>
          <c:order val="10"/>
          <c:tx>
            <c:strRef>
              <c:f>'Q9'!$H$51</c:f>
              <c:strCache>
                <c:ptCount val="1"/>
                <c:pt idx="0">
                  <c:v>Turkey</c:v>
                </c:pt>
              </c:strCache>
            </c:strRef>
          </c:tx>
          <c:spPr>
            <a:solidFill>
              <a:schemeClr val="accent5">
                <a:lumMod val="60000"/>
              </a:schemeClr>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'Q9'!$I$51:$K$51</c:f>
              <c:numCache>
                <c:formatCode>0.0%</c:formatCode>
                <c:ptCount val="3"/>
                <c:pt idx="0">
                  <c:v>0.13636363636363635</c:v>
                </c:pt>
                <c:pt idx="1">
                  <c:v>0</c:v>
                </c:pt>
                <c:pt idx="2">
                  <c:v>0.13636363636363635</c:v>
                </c:pt>
              </c:numCache>
            </c:numRef>
          </c:val>
          <c:extLst>
            <c:ext xmlns:c16="http://schemas.microsoft.com/office/drawing/2014/chart" uri="{C3380CC4-5D6E-409C-BE32-E72D297353CC}">
              <c16:uniqueId val="{0000000A-3F37-1D49-8640-EFD515DB26A3}"/>
            </c:ext>
          </c:extLst>
        </c:ser>
        <c:ser>
          <c:idx val="11"/>
          <c:order val="11"/>
          <c:tx>
            <c:strRef>
              <c:f>'Q9'!$H$52</c:f>
              <c:strCache>
                <c:ptCount val="1"/>
                <c:pt idx="0">
                  <c:v>Uzbekistan</c:v>
                </c:pt>
              </c:strCache>
            </c:strRef>
          </c:tx>
          <c:spPr>
            <a:solidFill>
              <a:schemeClr val="accent6">
                <a:lumMod val="60000"/>
              </a:schemeClr>
            </a:solidFill>
            <a:ln>
              <a:noFill/>
            </a:ln>
            <a:effectLst/>
          </c:spPr>
          <c:invertIfNegative val="0"/>
          <c:cat>
            <c:strRef>
              <c:f>'Q9'!$I$40:$K$40</c:f>
              <c:strCache>
                <c:ptCount val="3"/>
                <c:pt idx="0">
                  <c:v>In Central Treasury</c:v>
                </c:pt>
                <c:pt idx="1">
                  <c:v>In Regional Treasuries</c:v>
                </c:pt>
                <c:pt idx="2">
                  <c:v>Out of the Total Treasury Staff</c:v>
                </c:pt>
              </c:strCache>
            </c:strRef>
          </c:cat>
          <c:val>
            <c:numRef>
              <c:f>'Q9'!$I$52:$K$52</c:f>
              <c:numCache>
                <c:formatCode>0.0%</c:formatCode>
                <c:ptCount val="3"/>
                <c:pt idx="0">
                  <c:v>0.21739130434782608</c:v>
                </c:pt>
                <c:pt idx="1">
                  <c:v>0.27995520716685329</c:v>
                </c:pt>
                <c:pt idx="2">
                  <c:v>0.27546777546777546</c:v>
                </c:pt>
              </c:numCache>
            </c:numRef>
          </c:val>
          <c:extLst>
            <c:ext xmlns:c16="http://schemas.microsoft.com/office/drawing/2014/chart" uri="{C3380CC4-5D6E-409C-BE32-E72D297353CC}">
              <c16:uniqueId val="{0000000B-3F37-1D49-8640-EFD515DB26A3}"/>
            </c:ext>
          </c:extLst>
        </c:ser>
        <c:dLbls>
          <c:showLegendKey val="0"/>
          <c:showVal val="0"/>
          <c:showCatName val="0"/>
          <c:showSerName val="0"/>
          <c:showPercent val="0"/>
          <c:showBubbleSize val="0"/>
        </c:dLbls>
        <c:gapWidth val="219"/>
        <c:axId val="1767404432"/>
        <c:axId val="1767404848"/>
      </c:barChart>
      <c:catAx>
        <c:axId val="17674044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67404848"/>
        <c:crosses val="autoZero"/>
        <c:auto val="1"/>
        <c:lblAlgn val="ctr"/>
        <c:lblOffset val="100"/>
        <c:noMultiLvlLbl val="0"/>
      </c:catAx>
      <c:valAx>
        <c:axId val="17674048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674044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Average</a:t>
            </a:r>
            <a:r>
              <a:rPr lang="en-US" sz="1800" baseline="0" dirty="0"/>
              <a:t> Number of Payment Transactions per Day</a:t>
            </a:r>
            <a:endParaRPr lang="en-US" sz="1800" dirty="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'Q10'!$D$5</c:f>
              <c:strCache>
                <c:ptCount val="1"/>
                <c:pt idx="0">
                  <c:v>at the central Treasury office</c:v>
                </c:pt>
              </c:strCache>
            </c:strRef>
          </c:tx>
          <c:spPr>
            <a:solidFill>
              <a:schemeClr val="accent1"/>
            </a:solidFill>
            <a:ln>
              <a:noFill/>
            </a:ln>
            <a:effectLst/>
          </c:spPr>
          <c:invertIfNegative val="0"/>
          <c:cat>
            <c:strRef>
              <c:f>'Q10'!$B$6:$B$17</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'Q10'!$D$6:$D$17</c:f>
              <c:numCache>
                <c:formatCode>General</c:formatCode>
                <c:ptCount val="12"/>
                <c:pt idx="0">
                  <c:v>30</c:v>
                </c:pt>
                <c:pt idx="1">
                  <c:v>30000</c:v>
                </c:pt>
                <c:pt idx="2">
                  <c:v>5515</c:v>
                </c:pt>
                <c:pt idx="3" formatCode="0">
                  <c:v>5000</c:v>
                </c:pt>
                <c:pt idx="4">
                  <c:v>0</c:v>
                </c:pt>
                <c:pt idx="5">
                  <c:v>10</c:v>
                </c:pt>
                <c:pt idx="6">
                  <c:v>1200</c:v>
                </c:pt>
                <c:pt idx="7">
                  <c:v>7000</c:v>
                </c:pt>
                <c:pt idx="8">
                  <c:v>86800</c:v>
                </c:pt>
                <c:pt idx="9">
                  <c:v>1033</c:v>
                </c:pt>
                <c:pt idx="11">
                  <c:v>5000</c:v>
                </c:pt>
              </c:numCache>
            </c:numRef>
          </c:val>
          <c:extLst>
            <c:ext xmlns:c16="http://schemas.microsoft.com/office/drawing/2014/chart" uri="{C3380CC4-5D6E-409C-BE32-E72D297353CC}">
              <c16:uniqueId val="{00000000-1CE5-2344-8CD3-22333F1075C1}"/>
            </c:ext>
          </c:extLst>
        </c:ser>
        <c:ser>
          <c:idx val="1"/>
          <c:order val="1"/>
          <c:tx>
            <c:strRef>
              <c:f>'Q10'!$E$5</c:f>
              <c:strCache>
                <c:ptCount val="1"/>
                <c:pt idx="0">
                  <c:v>at the regional Treasury offices</c:v>
                </c:pt>
              </c:strCache>
            </c:strRef>
          </c:tx>
          <c:spPr>
            <a:solidFill>
              <a:schemeClr val="accent2"/>
            </a:solidFill>
            <a:ln>
              <a:noFill/>
            </a:ln>
            <a:effectLst/>
          </c:spPr>
          <c:invertIfNegative val="0"/>
          <c:cat>
            <c:strRef>
              <c:f>'Q10'!$B$6:$B$17</c:f>
              <c:strCache>
                <c:ptCount val="12"/>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pt idx="11">
                  <c:v>Uzbekistan</c:v>
                </c:pt>
              </c:strCache>
            </c:strRef>
          </c:cat>
          <c:val>
            <c:numRef>
              <c:f>'Q10'!$E$6:$E$17</c:f>
              <c:numCache>
                <c:formatCode>General</c:formatCode>
                <c:ptCount val="12"/>
                <c:pt idx="0">
                  <c:v>1470</c:v>
                </c:pt>
                <c:pt idx="1">
                  <c:v>1500</c:v>
                </c:pt>
                <c:pt idx="2">
                  <c:v>18315</c:v>
                </c:pt>
                <c:pt idx="3">
                  <c:v>0</c:v>
                </c:pt>
                <c:pt idx="4">
                  <c:v>0</c:v>
                </c:pt>
                <c:pt idx="5">
                  <c:v>50000</c:v>
                </c:pt>
                <c:pt idx="6">
                  <c:v>0</c:v>
                </c:pt>
                <c:pt idx="7">
                  <c:v>1300</c:v>
                </c:pt>
                <c:pt idx="8">
                  <c:v>122200</c:v>
                </c:pt>
                <c:pt idx="9">
                  <c:v>4620</c:v>
                </c:pt>
                <c:pt idx="11">
                  <c:v>40000</c:v>
                </c:pt>
              </c:numCache>
            </c:numRef>
          </c:val>
          <c:extLst>
            <c:ext xmlns:c16="http://schemas.microsoft.com/office/drawing/2014/chart" uri="{C3380CC4-5D6E-409C-BE32-E72D297353CC}">
              <c16:uniqueId val="{00000001-1CE5-2344-8CD3-22333F1075C1}"/>
            </c:ext>
          </c:extLst>
        </c:ser>
        <c:dLbls>
          <c:showLegendKey val="0"/>
          <c:showVal val="0"/>
          <c:showCatName val="0"/>
          <c:showSerName val="0"/>
          <c:showPercent val="0"/>
          <c:showBubbleSize val="0"/>
        </c:dLbls>
        <c:gapWidth val="150"/>
        <c:overlap val="100"/>
        <c:axId val="1767386960"/>
        <c:axId val="1767396112"/>
      </c:barChart>
      <c:catAx>
        <c:axId val="1767386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67396112"/>
        <c:crosses val="autoZero"/>
        <c:auto val="1"/>
        <c:lblAlgn val="ctr"/>
        <c:lblOffset val="100"/>
        <c:noMultiLvlLbl val="0"/>
      </c:catAx>
      <c:valAx>
        <c:axId val="17673961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67386960"/>
        <c:crosses val="autoZero"/>
        <c:crossBetween val="between"/>
      </c:valAx>
      <c:spPr>
        <a:noFill/>
        <a:ln>
          <a:noFill/>
        </a:ln>
        <a:effectLst/>
      </c:spPr>
    </c:plotArea>
    <c:legend>
      <c:legendPos val="b"/>
      <c:layout>
        <c:manualLayout>
          <c:xMode val="edge"/>
          <c:yMode val="edge"/>
          <c:x val="3.9908804515556326E-2"/>
          <c:y val="0.81121871834176573"/>
          <c:w val="0.90524689597642649"/>
          <c:h val="0.166275322895530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Staff involved in cash management</a:t>
            </a:r>
            <a:endParaRPr lang="ru-RU"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'Q12'!$A$5:$A$16</c:f>
              <c:strCache>
                <c:ptCount val="11"/>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strCache>
            </c:strRef>
          </c:cat>
          <c:val>
            <c:numRef>
              <c:f>'Q12'!$C$5:$C$16</c:f>
              <c:numCache>
                <c:formatCode>General</c:formatCode>
                <c:ptCount val="12"/>
                <c:pt idx="0">
                  <c:v>4</c:v>
                </c:pt>
                <c:pt idx="2">
                  <c:v>2</c:v>
                </c:pt>
                <c:pt idx="3">
                  <c:v>3</c:v>
                </c:pt>
                <c:pt idx="5">
                  <c:v>8</c:v>
                </c:pt>
                <c:pt idx="6">
                  <c:v>4</c:v>
                </c:pt>
                <c:pt idx="7">
                  <c:v>3</c:v>
                </c:pt>
                <c:pt idx="8">
                  <c:v>3</c:v>
                </c:pt>
                <c:pt idx="10">
                  <c:v>12</c:v>
                </c:pt>
              </c:numCache>
            </c:numRef>
          </c:val>
          <c:extLst>
            <c:ext xmlns:c16="http://schemas.microsoft.com/office/drawing/2014/chart" uri="{C3380CC4-5D6E-409C-BE32-E72D297353CC}">
              <c16:uniqueId val="{00000000-6B23-A14C-9C07-C89A4622E11C}"/>
            </c:ext>
          </c:extLst>
        </c:ser>
        <c:dLbls>
          <c:showLegendKey val="0"/>
          <c:showVal val="0"/>
          <c:showCatName val="0"/>
          <c:showSerName val="0"/>
          <c:showPercent val="0"/>
          <c:showBubbleSize val="0"/>
        </c:dLbls>
        <c:gapWidth val="219"/>
        <c:overlap val="-27"/>
        <c:axId val="1020194664"/>
        <c:axId val="1020194992"/>
      </c:barChart>
      <c:catAx>
        <c:axId val="1020194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20194992"/>
        <c:crosses val="autoZero"/>
        <c:auto val="1"/>
        <c:lblAlgn val="ctr"/>
        <c:lblOffset val="100"/>
        <c:noMultiLvlLbl val="0"/>
      </c:catAx>
      <c:valAx>
        <c:axId val="1020194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20194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Staff involved in cash forecasting</a:t>
            </a:r>
            <a:endParaRPr lang="ru-RU"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'Q11'!$A$5:$A$16</c:f>
              <c:strCache>
                <c:ptCount val="11"/>
                <c:pt idx="0">
                  <c:v>Albania</c:v>
                </c:pt>
                <c:pt idx="1">
                  <c:v>Armenia</c:v>
                </c:pt>
                <c:pt idx="2">
                  <c:v>Belarus</c:v>
                </c:pt>
                <c:pt idx="3">
                  <c:v>Georgia</c:v>
                </c:pt>
                <c:pt idx="4">
                  <c:v>Hungary</c:v>
                </c:pt>
                <c:pt idx="5">
                  <c:v>Kazakhstan</c:v>
                </c:pt>
                <c:pt idx="6">
                  <c:v>Kosovo</c:v>
                </c:pt>
                <c:pt idx="7">
                  <c:v>Kyrgyz Republic</c:v>
                </c:pt>
                <c:pt idx="8">
                  <c:v>Romania</c:v>
                </c:pt>
                <c:pt idx="9">
                  <c:v>Tajikistan</c:v>
                </c:pt>
                <c:pt idx="10">
                  <c:v>Turkey</c:v>
                </c:pt>
              </c:strCache>
            </c:strRef>
          </c:cat>
          <c:val>
            <c:numRef>
              <c:f>'Q11'!$C$5:$C$16</c:f>
              <c:numCache>
                <c:formatCode>General</c:formatCode>
                <c:ptCount val="12"/>
                <c:pt idx="0">
                  <c:v>4</c:v>
                </c:pt>
                <c:pt idx="1">
                  <c:v>0</c:v>
                </c:pt>
                <c:pt idx="2">
                  <c:v>2</c:v>
                </c:pt>
                <c:pt idx="3">
                  <c:v>5</c:v>
                </c:pt>
                <c:pt idx="4">
                  <c:v>2</c:v>
                </c:pt>
                <c:pt idx="5">
                  <c:v>8</c:v>
                </c:pt>
                <c:pt idx="6">
                  <c:v>4</c:v>
                </c:pt>
                <c:pt idx="7">
                  <c:v>3</c:v>
                </c:pt>
                <c:pt idx="8">
                  <c:v>3</c:v>
                </c:pt>
                <c:pt idx="9">
                  <c:v>4</c:v>
                </c:pt>
                <c:pt idx="10">
                  <c:v>7</c:v>
                </c:pt>
              </c:numCache>
            </c:numRef>
          </c:val>
          <c:extLst>
            <c:ext xmlns:c16="http://schemas.microsoft.com/office/drawing/2014/chart" uri="{C3380CC4-5D6E-409C-BE32-E72D297353CC}">
              <c16:uniqueId val="{00000000-4879-AA41-A457-0EB32B4E8ABF}"/>
            </c:ext>
          </c:extLst>
        </c:ser>
        <c:dLbls>
          <c:showLegendKey val="0"/>
          <c:showVal val="0"/>
          <c:showCatName val="0"/>
          <c:showSerName val="0"/>
          <c:showPercent val="0"/>
          <c:showBubbleSize val="0"/>
        </c:dLbls>
        <c:gapWidth val="219"/>
        <c:overlap val="-27"/>
        <c:axId val="1092235232"/>
        <c:axId val="472394768"/>
      </c:barChart>
      <c:catAx>
        <c:axId val="1092235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72394768"/>
        <c:crosses val="autoZero"/>
        <c:auto val="1"/>
        <c:lblAlgn val="ctr"/>
        <c:lblOffset val="100"/>
        <c:noMultiLvlLbl val="0"/>
      </c:catAx>
      <c:valAx>
        <c:axId val="472394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92235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E63802-9BFA-4904-AFE3-97E8E20AB12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CA2CBEC8-FA8E-40ED-9044-77EA278AEF65}">
      <dgm:prSet phldrT="[Text]"/>
      <dgm:spPr>
        <a:solidFill>
          <a:srgbClr val="004C97"/>
        </a:solidFill>
        <a:ln>
          <a:noFill/>
        </a:ln>
      </dgm:spPr>
      <dgm:t>
        <a:bodyPr/>
        <a:lstStyle/>
        <a:p>
          <a:r>
            <a:rPr lang="en-GB" dirty="0"/>
            <a:t>This is a summary only - In some cases we may be in touch to clarify the answers and may use group sessions at the plenary meeting in May for specific clarification. If you note any anomalies please let us know.</a:t>
          </a:r>
        </a:p>
      </dgm:t>
    </dgm:pt>
    <dgm:pt modelId="{BAD777EF-F2D9-45AD-A29E-8A41CC8DFCC1}" type="parTrans" cxnId="{1FE9E259-3387-475D-B1DD-76B41F687DA6}">
      <dgm:prSet/>
      <dgm:spPr/>
      <dgm:t>
        <a:bodyPr/>
        <a:lstStyle/>
        <a:p>
          <a:endParaRPr lang="en-GB"/>
        </a:p>
      </dgm:t>
    </dgm:pt>
    <dgm:pt modelId="{5D85271F-0611-45AC-B7C7-A2823D31016E}" type="sibTrans" cxnId="{1FE9E259-3387-475D-B1DD-76B41F687DA6}">
      <dgm:prSet/>
      <dgm:spPr>
        <a:solidFill>
          <a:srgbClr val="CFD5EA">
            <a:alpha val="90000"/>
          </a:srgbClr>
        </a:solidFill>
        <a:ln>
          <a:solidFill>
            <a:srgbClr val="004C97">
              <a:alpha val="90000"/>
            </a:srgbClr>
          </a:solidFill>
        </a:ln>
      </dgm:spPr>
      <dgm:t>
        <a:bodyPr/>
        <a:lstStyle/>
        <a:p>
          <a:endParaRPr lang="en-GB" dirty="0"/>
        </a:p>
      </dgm:t>
    </dgm:pt>
    <dgm:pt modelId="{A3935E0C-4552-4CEA-B2D4-D756D3DB5063}">
      <dgm:prSet/>
      <dgm:spPr>
        <a:solidFill>
          <a:srgbClr val="004C97"/>
        </a:solidFill>
        <a:ln>
          <a:noFill/>
        </a:ln>
      </dgm:spPr>
      <dgm:t>
        <a:bodyPr/>
        <a:lstStyle/>
        <a:p>
          <a:r>
            <a:rPr lang="en-GB" dirty="0"/>
            <a:t>A more extensive report will be prepared as a contribution to PEMPAL knowledge bank of methodological, legal and analytical documentation.</a:t>
          </a:r>
        </a:p>
      </dgm:t>
    </dgm:pt>
    <dgm:pt modelId="{90BD4685-0867-4C33-965E-82FCE9220BA9}" type="parTrans" cxnId="{4E0FA6D0-2ED4-437D-892C-EC112399E814}">
      <dgm:prSet/>
      <dgm:spPr/>
      <dgm:t>
        <a:bodyPr/>
        <a:lstStyle/>
        <a:p>
          <a:endParaRPr lang="en-GB"/>
        </a:p>
      </dgm:t>
    </dgm:pt>
    <dgm:pt modelId="{E42AE252-D358-4CE5-B208-FB66501CDF66}" type="sibTrans" cxnId="{4E0FA6D0-2ED4-437D-892C-EC112399E814}">
      <dgm:prSet/>
      <dgm:spPr>
        <a:solidFill>
          <a:srgbClr val="CFD5EA">
            <a:alpha val="90000"/>
          </a:srgbClr>
        </a:solidFill>
        <a:ln>
          <a:solidFill>
            <a:srgbClr val="004C97">
              <a:alpha val="90000"/>
            </a:srgbClr>
          </a:solidFill>
        </a:ln>
      </dgm:spPr>
      <dgm:t>
        <a:bodyPr/>
        <a:lstStyle/>
        <a:p>
          <a:endParaRPr lang="en-GB" dirty="0"/>
        </a:p>
      </dgm:t>
    </dgm:pt>
    <dgm:pt modelId="{6B114F6A-991C-4583-BB88-8EFD06BC2002}">
      <dgm:prSet/>
      <dgm:spPr>
        <a:solidFill>
          <a:srgbClr val="004C97"/>
        </a:solidFill>
        <a:ln>
          <a:noFill/>
        </a:ln>
      </dgm:spPr>
      <dgm:t>
        <a:bodyPr/>
        <a:lstStyle/>
        <a:p>
          <a:r>
            <a:rPr lang="en-GB" dirty="0"/>
            <a:t>Grateful for full responses to many of the questions – we would welcome further countries participating.</a:t>
          </a:r>
        </a:p>
      </dgm:t>
    </dgm:pt>
    <dgm:pt modelId="{59EF4108-8DC2-4018-9E61-23E14721037C}" type="parTrans" cxnId="{0969A73E-7D6B-466C-B4BD-7226462D066E}">
      <dgm:prSet/>
      <dgm:spPr/>
      <dgm:t>
        <a:bodyPr/>
        <a:lstStyle/>
        <a:p>
          <a:endParaRPr lang="en-GB"/>
        </a:p>
      </dgm:t>
    </dgm:pt>
    <dgm:pt modelId="{0DB347BB-9CE7-4C08-9223-EA6705AB5FB8}" type="sibTrans" cxnId="{0969A73E-7D6B-466C-B4BD-7226462D066E}">
      <dgm:prSet/>
      <dgm:spPr/>
      <dgm:t>
        <a:bodyPr/>
        <a:lstStyle/>
        <a:p>
          <a:endParaRPr lang="en-GB"/>
        </a:p>
      </dgm:t>
    </dgm:pt>
    <dgm:pt modelId="{91887A19-0197-4BBA-AC61-B313186A37EB}" type="pres">
      <dgm:prSet presAssocID="{9BE63802-9BFA-4904-AFE3-97E8E20AB127}" presName="outerComposite" presStyleCnt="0">
        <dgm:presLayoutVars>
          <dgm:chMax val="5"/>
          <dgm:dir/>
          <dgm:resizeHandles val="exact"/>
        </dgm:presLayoutVars>
      </dgm:prSet>
      <dgm:spPr/>
    </dgm:pt>
    <dgm:pt modelId="{BD022245-7F22-4EAE-9F6E-75DF794C66FE}" type="pres">
      <dgm:prSet presAssocID="{9BE63802-9BFA-4904-AFE3-97E8E20AB127}" presName="dummyMaxCanvas" presStyleCnt="0">
        <dgm:presLayoutVars/>
      </dgm:prSet>
      <dgm:spPr/>
    </dgm:pt>
    <dgm:pt modelId="{C569CB19-2910-49FE-8291-2F5FD4DA907B}" type="pres">
      <dgm:prSet presAssocID="{9BE63802-9BFA-4904-AFE3-97E8E20AB127}" presName="ThreeNodes_1" presStyleLbl="node1" presStyleIdx="0" presStyleCnt="3">
        <dgm:presLayoutVars>
          <dgm:bulletEnabled val="1"/>
        </dgm:presLayoutVars>
      </dgm:prSet>
      <dgm:spPr/>
    </dgm:pt>
    <dgm:pt modelId="{925EDD1C-1203-4EF0-B43E-62CE24202E36}" type="pres">
      <dgm:prSet presAssocID="{9BE63802-9BFA-4904-AFE3-97E8E20AB127}" presName="ThreeNodes_2" presStyleLbl="node1" presStyleIdx="1" presStyleCnt="3">
        <dgm:presLayoutVars>
          <dgm:bulletEnabled val="1"/>
        </dgm:presLayoutVars>
      </dgm:prSet>
      <dgm:spPr/>
    </dgm:pt>
    <dgm:pt modelId="{8BE912F6-5BF3-4DAC-B54F-2350F3ED7DD2}" type="pres">
      <dgm:prSet presAssocID="{9BE63802-9BFA-4904-AFE3-97E8E20AB127}" presName="ThreeNodes_3" presStyleLbl="node1" presStyleIdx="2" presStyleCnt="3">
        <dgm:presLayoutVars>
          <dgm:bulletEnabled val="1"/>
        </dgm:presLayoutVars>
      </dgm:prSet>
      <dgm:spPr/>
    </dgm:pt>
    <dgm:pt modelId="{CB39D612-AF3A-43A2-8445-2DBA3E55BE7E}" type="pres">
      <dgm:prSet presAssocID="{9BE63802-9BFA-4904-AFE3-97E8E20AB127}" presName="ThreeConn_1-2" presStyleLbl="fgAccFollowNode1" presStyleIdx="0" presStyleCnt="2">
        <dgm:presLayoutVars>
          <dgm:bulletEnabled val="1"/>
        </dgm:presLayoutVars>
      </dgm:prSet>
      <dgm:spPr/>
    </dgm:pt>
    <dgm:pt modelId="{6536101C-0669-4373-88C6-3E5A38748D06}" type="pres">
      <dgm:prSet presAssocID="{9BE63802-9BFA-4904-AFE3-97E8E20AB127}" presName="ThreeConn_2-3" presStyleLbl="fgAccFollowNode1" presStyleIdx="1" presStyleCnt="2">
        <dgm:presLayoutVars>
          <dgm:bulletEnabled val="1"/>
        </dgm:presLayoutVars>
      </dgm:prSet>
      <dgm:spPr/>
    </dgm:pt>
    <dgm:pt modelId="{00763624-898C-47F1-871E-AC39A018A662}" type="pres">
      <dgm:prSet presAssocID="{9BE63802-9BFA-4904-AFE3-97E8E20AB127}" presName="ThreeNodes_1_text" presStyleLbl="node1" presStyleIdx="2" presStyleCnt="3">
        <dgm:presLayoutVars>
          <dgm:bulletEnabled val="1"/>
        </dgm:presLayoutVars>
      </dgm:prSet>
      <dgm:spPr/>
    </dgm:pt>
    <dgm:pt modelId="{BB467D80-7DB8-48C5-BD47-B8B2ECF90879}" type="pres">
      <dgm:prSet presAssocID="{9BE63802-9BFA-4904-AFE3-97E8E20AB127}" presName="ThreeNodes_2_text" presStyleLbl="node1" presStyleIdx="2" presStyleCnt="3">
        <dgm:presLayoutVars>
          <dgm:bulletEnabled val="1"/>
        </dgm:presLayoutVars>
      </dgm:prSet>
      <dgm:spPr/>
    </dgm:pt>
    <dgm:pt modelId="{A9C25E9F-D57F-42AB-AFC5-3E93BE518A3B}" type="pres">
      <dgm:prSet presAssocID="{9BE63802-9BFA-4904-AFE3-97E8E20AB127}" presName="ThreeNodes_3_text" presStyleLbl="node1" presStyleIdx="2" presStyleCnt="3">
        <dgm:presLayoutVars>
          <dgm:bulletEnabled val="1"/>
        </dgm:presLayoutVars>
      </dgm:prSet>
      <dgm:spPr/>
    </dgm:pt>
  </dgm:ptLst>
  <dgm:cxnLst>
    <dgm:cxn modelId="{561C5403-7EB2-48DF-A466-80B34E04BF73}" type="presOf" srcId="{CA2CBEC8-FA8E-40ED-9044-77EA278AEF65}" destId="{00763624-898C-47F1-871E-AC39A018A662}" srcOrd="1" destOrd="0" presId="urn:microsoft.com/office/officeart/2005/8/layout/vProcess5"/>
    <dgm:cxn modelId="{0969A73E-7D6B-466C-B4BD-7226462D066E}" srcId="{9BE63802-9BFA-4904-AFE3-97E8E20AB127}" destId="{6B114F6A-991C-4583-BB88-8EFD06BC2002}" srcOrd="2" destOrd="0" parTransId="{59EF4108-8DC2-4018-9E61-23E14721037C}" sibTransId="{0DB347BB-9CE7-4C08-9223-EA6705AB5FB8}"/>
    <dgm:cxn modelId="{196D084B-72D7-4CC3-9984-64FB9AEB7E27}" type="presOf" srcId="{5D85271F-0611-45AC-B7C7-A2823D31016E}" destId="{CB39D612-AF3A-43A2-8445-2DBA3E55BE7E}" srcOrd="0" destOrd="0" presId="urn:microsoft.com/office/officeart/2005/8/layout/vProcess5"/>
    <dgm:cxn modelId="{850E2273-D575-4948-8659-A19429AD8DEE}" type="presOf" srcId="{E42AE252-D358-4CE5-B208-FB66501CDF66}" destId="{6536101C-0669-4373-88C6-3E5A38748D06}" srcOrd="0" destOrd="0" presId="urn:microsoft.com/office/officeart/2005/8/layout/vProcess5"/>
    <dgm:cxn modelId="{260DAE54-DEF4-46F0-819D-81112B3EA591}" type="presOf" srcId="{6B114F6A-991C-4583-BB88-8EFD06BC2002}" destId="{A9C25E9F-D57F-42AB-AFC5-3E93BE518A3B}" srcOrd="1" destOrd="0" presId="urn:microsoft.com/office/officeart/2005/8/layout/vProcess5"/>
    <dgm:cxn modelId="{C4A17478-069E-48B2-BCC0-543054934073}" type="presOf" srcId="{A3935E0C-4552-4CEA-B2D4-D756D3DB5063}" destId="{925EDD1C-1203-4EF0-B43E-62CE24202E36}" srcOrd="0" destOrd="0" presId="urn:microsoft.com/office/officeart/2005/8/layout/vProcess5"/>
    <dgm:cxn modelId="{1FE9E259-3387-475D-B1DD-76B41F687DA6}" srcId="{9BE63802-9BFA-4904-AFE3-97E8E20AB127}" destId="{CA2CBEC8-FA8E-40ED-9044-77EA278AEF65}" srcOrd="0" destOrd="0" parTransId="{BAD777EF-F2D9-45AD-A29E-8A41CC8DFCC1}" sibTransId="{5D85271F-0611-45AC-B7C7-A2823D31016E}"/>
    <dgm:cxn modelId="{DC425F81-796B-4968-822F-6DAAE2A92AD4}" type="presOf" srcId="{6B114F6A-991C-4583-BB88-8EFD06BC2002}" destId="{8BE912F6-5BF3-4DAC-B54F-2350F3ED7DD2}" srcOrd="0" destOrd="0" presId="urn:microsoft.com/office/officeart/2005/8/layout/vProcess5"/>
    <dgm:cxn modelId="{0DC2D781-C9E6-44F3-936C-27E3E0F0F46D}" type="presOf" srcId="{CA2CBEC8-FA8E-40ED-9044-77EA278AEF65}" destId="{C569CB19-2910-49FE-8291-2F5FD4DA907B}" srcOrd="0" destOrd="0" presId="urn:microsoft.com/office/officeart/2005/8/layout/vProcess5"/>
    <dgm:cxn modelId="{E516C8B9-0A70-468D-895F-AD21067A4ED2}" type="presOf" srcId="{9BE63802-9BFA-4904-AFE3-97E8E20AB127}" destId="{91887A19-0197-4BBA-AC61-B313186A37EB}" srcOrd="0" destOrd="0" presId="urn:microsoft.com/office/officeart/2005/8/layout/vProcess5"/>
    <dgm:cxn modelId="{4E0FA6D0-2ED4-437D-892C-EC112399E814}" srcId="{9BE63802-9BFA-4904-AFE3-97E8E20AB127}" destId="{A3935E0C-4552-4CEA-B2D4-D756D3DB5063}" srcOrd="1" destOrd="0" parTransId="{90BD4685-0867-4C33-965E-82FCE9220BA9}" sibTransId="{E42AE252-D358-4CE5-B208-FB66501CDF66}"/>
    <dgm:cxn modelId="{ECAEFAF6-9DFA-4DBC-BD2D-550F14029D78}" type="presOf" srcId="{A3935E0C-4552-4CEA-B2D4-D756D3DB5063}" destId="{BB467D80-7DB8-48C5-BD47-B8B2ECF90879}" srcOrd="1" destOrd="0" presId="urn:microsoft.com/office/officeart/2005/8/layout/vProcess5"/>
    <dgm:cxn modelId="{6101D5DF-A1A9-4A2F-877C-3B2640806260}" type="presParOf" srcId="{91887A19-0197-4BBA-AC61-B313186A37EB}" destId="{BD022245-7F22-4EAE-9F6E-75DF794C66FE}" srcOrd="0" destOrd="0" presId="urn:microsoft.com/office/officeart/2005/8/layout/vProcess5"/>
    <dgm:cxn modelId="{94017EC8-68FB-43AB-87A8-98ECBA63DB43}" type="presParOf" srcId="{91887A19-0197-4BBA-AC61-B313186A37EB}" destId="{C569CB19-2910-49FE-8291-2F5FD4DA907B}" srcOrd="1" destOrd="0" presId="urn:microsoft.com/office/officeart/2005/8/layout/vProcess5"/>
    <dgm:cxn modelId="{59EC5072-9483-42EA-8AF6-91F2D5049C68}" type="presParOf" srcId="{91887A19-0197-4BBA-AC61-B313186A37EB}" destId="{925EDD1C-1203-4EF0-B43E-62CE24202E36}" srcOrd="2" destOrd="0" presId="urn:microsoft.com/office/officeart/2005/8/layout/vProcess5"/>
    <dgm:cxn modelId="{4F087E65-18FE-4E45-A570-B75B1076589C}" type="presParOf" srcId="{91887A19-0197-4BBA-AC61-B313186A37EB}" destId="{8BE912F6-5BF3-4DAC-B54F-2350F3ED7DD2}" srcOrd="3" destOrd="0" presId="urn:microsoft.com/office/officeart/2005/8/layout/vProcess5"/>
    <dgm:cxn modelId="{15569D93-B7D0-450A-B36C-9F75BE7AE04E}" type="presParOf" srcId="{91887A19-0197-4BBA-AC61-B313186A37EB}" destId="{CB39D612-AF3A-43A2-8445-2DBA3E55BE7E}" srcOrd="4" destOrd="0" presId="urn:microsoft.com/office/officeart/2005/8/layout/vProcess5"/>
    <dgm:cxn modelId="{04B45526-0ED9-49F4-8201-9C604CB0C318}" type="presParOf" srcId="{91887A19-0197-4BBA-AC61-B313186A37EB}" destId="{6536101C-0669-4373-88C6-3E5A38748D06}" srcOrd="5" destOrd="0" presId="urn:microsoft.com/office/officeart/2005/8/layout/vProcess5"/>
    <dgm:cxn modelId="{903F33BA-0FA0-4B16-BF9B-EEAEFC9DD8E7}" type="presParOf" srcId="{91887A19-0197-4BBA-AC61-B313186A37EB}" destId="{00763624-898C-47F1-871E-AC39A018A662}" srcOrd="6" destOrd="0" presId="urn:microsoft.com/office/officeart/2005/8/layout/vProcess5"/>
    <dgm:cxn modelId="{D98ABC74-0ECF-4142-BC1F-CCE4E53F0825}" type="presParOf" srcId="{91887A19-0197-4BBA-AC61-B313186A37EB}" destId="{BB467D80-7DB8-48C5-BD47-B8B2ECF90879}" srcOrd="7" destOrd="0" presId="urn:microsoft.com/office/officeart/2005/8/layout/vProcess5"/>
    <dgm:cxn modelId="{A406B4AF-DC05-4E8E-8554-08161285DC6E}" type="presParOf" srcId="{91887A19-0197-4BBA-AC61-B313186A37EB}" destId="{A9C25E9F-D57F-42AB-AFC5-3E93BE518A3B}"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9CB19-2910-49FE-8291-2F5FD4DA907B}">
      <dsp:nvSpPr>
        <dsp:cNvPr id="0" name=""/>
        <dsp:cNvSpPr/>
      </dsp:nvSpPr>
      <dsp:spPr>
        <a:xfrm>
          <a:off x="0" y="0"/>
          <a:ext cx="8837225" cy="1375060"/>
        </a:xfrm>
        <a:prstGeom prst="roundRect">
          <a:avLst>
            <a:gd name="adj" fmla="val 10000"/>
          </a:avLst>
        </a:prstGeom>
        <a:solidFill>
          <a:srgbClr val="004C9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This is a summary only - In some cases we may be in touch to clarify the answers and may use group sessions at the plenary meeting in May for specific clarification. If you note any anomalies please let us know.</a:t>
          </a:r>
        </a:p>
      </dsp:txBody>
      <dsp:txXfrm>
        <a:off x="40274" y="40274"/>
        <a:ext cx="7353428" cy="1294512"/>
      </dsp:txXfrm>
    </dsp:sp>
    <dsp:sp modelId="{925EDD1C-1203-4EF0-B43E-62CE24202E36}">
      <dsp:nvSpPr>
        <dsp:cNvPr id="0" name=""/>
        <dsp:cNvSpPr/>
      </dsp:nvSpPr>
      <dsp:spPr>
        <a:xfrm>
          <a:off x="779755" y="1604237"/>
          <a:ext cx="8837225" cy="1375060"/>
        </a:xfrm>
        <a:prstGeom prst="roundRect">
          <a:avLst>
            <a:gd name="adj" fmla="val 10000"/>
          </a:avLst>
        </a:prstGeom>
        <a:solidFill>
          <a:srgbClr val="004C9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A more extensive report will be prepared as a contribution to PEMPAL knowledge bank of methodological, legal and analytical documentation.</a:t>
          </a:r>
        </a:p>
      </dsp:txBody>
      <dsp:txXfrm>
        <a:off x="820029" y="1644511"/>
        <a:ext cx="7083133" cy="1294512"/>
      </dsp:txXfrm>
    </dsp:sp>
    <dsp:sp modelId="{8BE912F6-5BF3-4DAC-B54F-2350F3ED7DD2}">
      <dsp:nvSpPr>
        <dsp:cNvPr id="0" name=""/>
        <dsp:cNvSpPr/>
      </dsp:nvSpPr>
      <dsp:spPr>
        <a:xfrm>
          <a:off x="1559510" y="3208474"/>
          <a:ext cx="8837225" cy="1375060"/>
        </a:xfrm>
        <a:prstGeom prst="roundRect">
          <a:avLst>
            <a:gd name="adj" fmla="val 10000"/>
          </a:avLst>
        </a:prstGeom>
        <a:solidFill>
          <a:srgbClr val="004C9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Grateful for full responses to many of the questions – we would welcome further countries participating.</a:t>
          </a:r>
        </a:p>
      </dsp:txBody>
      <dsp:txXfrm>
        <a:off x="1599784" y="3248748"/>
        <a:ext cx="7083133" cy="1294512"/>
      </dsp:txXfrm>
    </dsp:sp>
    <dsp:sp modelId="{CB39D612-AF3A-43A2-8445-2DBA3E55BE7E}">
      <dsp:nvSpPr>
        <dsp:cNvPr id="0" name=""/>
        <dsp:cNvSpPr/>
      </dsp:nvSpPr>
      <dsp:spPr>
        <a:xfrm>
          <a:off x="7943436" y="1042754"/>
          <a:ext cx="893789" cy="893789"/>
        </a:xfrm>
        <a:prstGeom prst="downArrow">
          <a:avLst>
            <a:gd name="adj1" fmla="val 55000"/>
            <a:gd name="adj2" fmla="val 45000"/>
          </a:avLst>
        </a:prstGeom>
        <a:solidFill>
          <a:srgbClr val="CFD5EA">
            <a:alpha val="90000"/>
          </a:srgbClr>
        </a:solidFill>
        <a:ln w="25400" cap="flat" cmpd="sng" algn="ctr">
          <a:solidFill>
            <a:srgbClr val="004C97">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GB" sz="3600" kern="1200" dirty="0"/>
        </a:p>
      </dsp:txBody>
      <dsp:txXfrm>
        <a:off x="8144539" y="1042754"/>
        <a:ext cx="491583" cy="672576"/>
      </dsp:txXfrm>
    </dsp:sp>
    <dsp:sp modelId="{6536101C-0669-4373-88C6-3E5A38748D06}">
      <dsp:nvSpPr>
        <dsp:cNvPr id="0" name=""/>
        <dsp:cNvSpPr/>
      </dsp:nvSpPr>
      <dsp:spPr>
        <a:xfrm>
          <a:off x="8723191" y="2637824"/>
          <a:ext cx="893789" cy="893789"/>
        </a:xfrm>
        <a:prstGeom prst="downArrow">
          <a:avLst>
            <a:gd name="adj1" fmla="val 55000"/>
            <a:gd name="adj2" fmla="val 45000"/>
          </a:avLst>
        </a:prstGeom>
        <a:solidFill>
          <a:srgbClr val="CFD5EA">
            <a:alpha val="90000"/>
          </a:srgbClr>
        </a:solidFill>
        <a:ln w="25400" cap="flat" cmpd="sng" algn="ctr">
          <a:solidFill>
            <a:srgbClr val="004C97">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GB" sz="3600" kern="1200" dirty="0"/>
        </a:p>
      </dsp:txBody>
      <dsp:txXfrm>
        <a:off x="8924294" y="2637824"/>
        <a:ext cx="491583" cy="67257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965568-4B26-4E76-9FFE-A0C1EB81232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0F3BF504-35D5-4AA8-8135-5308B8D93AC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15A7E4FF-6F7D-4EFC-94B8-25408FF614E4}" type="datetimeFigureOut">
              <a:rPr lang="en-US"/>
              <a:pPr>
                <a:defRPr/>
              </a:pPr>
              <a:t>3/10/2023</a:t>
            </a:fld>
            <a:endParaRPr lang="en-US" dirty="0"/>
          </a:p>
        </p:txBody>
      </p:sp>
      <p:sp>
        <p:nvSpPr>
          <p:cNvPr id="4" name="Footer Placeholder 3">
            <a:extLst>
              <a:ext uri="{FF2B5EF4-FFF2-40B4-BE49-F238E27FC236}">
                <a16:creationId xmlns:a16="http://schemas.microsoft.com/office/drawing/2014/main" id="{D1BEC86B-6301-4841-8D54-1FF92ADE205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40A2FCF0-A9D2-4AB9-B2AF-DAFC878B550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923AB57-73ED-4646-BA41-AF6CA58E6A78}" type="slidenum">
              <a:rPr lang="en-US" altLang="en-US"/>
              <a:pPr>
                <a:defRPr/>
              </a:pPr>
              <a:t>‹#›</a:t>
            </a:fld>
            <a:endParaRPr lang="en-US" altLang="en-US" dirty="0"/>
          </a:p>
        </p:txBody>
      </p:sp>
    </p:spTree>
    <p:extLst>
      <p:ext uri="{BB962C8B-B14F-4D97-AF65-F5344CB8AC3E}">
        <p14:creationId xmlns:p14="http://schemas.microsoft.com/office/powerpoint/2010/main" val="4277328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83B9CC-795D-4465-B669-4917F9AC48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ru-RU" dirty="0"/>
          </a:p>
        </p:txBody>
      </p:sp>
      <p:sp>
        <p:nvSpPr>
          <p:cNvPr id="3" name="Date Placeholder 2">
            <a:extLst>
              <a:ext uri="{FF2B5EF4-FFF2-40B4-BE49-F238E27FC236}">
                <a16:creationId xmlns:a16="http://schemas.microsoft.com/office/drawing/2014/main" id="{31A46252-E9B0-4FDC-842B-D7F9BEA37D5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E72D9E6-38EE-45E6-9C81-B4D91A002BEE}" type="datetimeFigureOut">
              <a:rPr lang="ru-RU"/>
              <a:pPr>
                <a:defRPr/>
              </a:pPr>
              <a:t>10.03.2023</a:t>
            </a:fld>
            <a:endParaRPr lang="ru-RU" dirty="0"/>
          </a:p>
        </p:txBody>
      </p:sp>
      <p:sp>
        <p:nvSpPr>
          <p:cNvPr id="4" name="Slide Image Placeholder 3">
            <a:extLst>
              <a:ext uri="{FF2B5EF4-FFF2-40B4-BE49-F238E27FC236}">
                <a16:creationId xmlns:a16="http://schemas.microsoft.com/office/drawing/2014/main" id="{3C19525E-C953-4653-B69E-40DA2DD6265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Notes Placeholder 4">
            <a:extLst>
              <a:ext uri="{FF2B5EF4-FFF2-40B4-BE49-F238E27FC236}">
                <a16:creationId xmlns:a16="http://schemas.microsoft.com/office/drawing/2014/main" id="{42B0B63E-2F93-435B-950A-2F3AF57FFA0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ru-RU" noProof="0"/>
          </a:p>
        </p:txBody>
      </p:sp>
      <p:sp>
        <p:nvSpPr>
          <p:cNvPr id="6" name="Footer Placeholder 5">
            <a:extLst>
              <a:ext uri="{FF2B5EF4-FFF2-40B4-BE49-F238E27FC236}">
                <a16:creationId xmlns:a16="http://schemas.microsoft.com/office/drawing/2014/main" id="{B1D3D671-061C-4FE4-9F3B-82F8552F3F7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ru-RU" dirty="0"/>
          </a:p>
        </p:txBody>
      </p:sp>
      <p:sp>
        <p:nvSpPr>
          <p:cNvPr id="7" name="Slide Number Placeholder 6">
            <a:extLst>
              <a:ext uri="{FF2B5EF4-FFF2-40B4-BE49-F238E27FC236}">
                <a16:creationId xmlns:a16="http://schemas.microsoft.com/office/drawing/2014/main" id="{04413705-6F84-4987-AE37-9784306FCA6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DF7E5C-DC66-4C1C-B4FB-0CAAA5882F0D}" type="slidenum">
              <a:rPr lang="ru-RU" altLang="en-US"/>
              <a:pPr>
                <a:defRPr/>
              </a:pPr>
              <a:t>‹#›</a:t>
            </a:fld>
            <a:endParaRPr lang="ru-RU" altLang="en-US" dirty="0"/>
          </a:p>
        </p:txBody>
      </p:sp>
    </p:spTree>
    <p:extLst>
      <p:ext uri="{BB962C8B-B14F-4D97-AF65-F5344CB8AC3E}">
        <p14:creationId xmlns:p14="http://schemas.microsoft.com/office/powerpoint/2010/main" val="148318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E81DE58-5716-4EAE-B481-0C7BBE86454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5E1B36BA-56C9-444E-8090-37788583EF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dirty="0"/>
          </a:p>
        </p:txBody>
      </p:sp>
      <p:sp>
        <p:nvSpPr>
          <p:cNvPr id="5124" name="Slide Number Placeholder 3">
            <a:extLst>
              <a:ext uri="{FF2B5EF4-FFF2-40B4-BE49-F238E27FC236}">
                <a16:creationId xmlns:a16="http://schemas.microsoft.com/office/drawing/2014/main" id="{ED49A56A-488B-42B8-BC48-79128528A0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E071FE-9F4F-43F2-90E8-3E9B042A45C2}" type="slidenum">
              <a:rPr lang="en-US" altLang="en-US" smtClean="0"/>
              <a:pPr/>
              <a:t>1</a:t>
            </a:fld>
            <a:endParaRPr lang="en-US" altLang="en-US" dirty="0"/>
          </a:p>
        </p:txBody>
      </p:sp>
    </p:spTree>
    <p:extLst>
      <p:ext uri="{BB962C8B-B14F-4D97-AF65-F5344CB8AC3E}">
        <p14:creationId xmlns:p14="http://schemas.microsoft.com/office/powerpoint/2010/main" val="31518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9DF7E5C-DC66-4C1C-B4FB-0CAAA5882F0D}" type="slidenum">
              <a:rPr lang="ru-RU" altLang="en-US" smtClean="0"/>
              <a:pPr>
                <a:defRPr/>
              </a:pPr>
              <a:t>2</a:t>
            </a:fld>
            <a:endParaRPr lang="ru-RU" altLang="en-US" dirty="0"/>
          </a:p>
        </p:txBody>
      </p:sp>
    </p:spTree>
    <p:extLst>
      <p:ext uri="{BB962C8B-B14F-4D97-AF65-F5344CB8AC3E}">
        <p14:creationId xmlns:p14="http://schemas.microsoft.com/office/powerpoint/2010/main" val="3431213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9</a:t>
            </a:fld>
            <a:endParaRPr lang="ru-RU" altLang="en-US" dirty="0"/>
          </a:p>
        </p:txBody>
      </p:sp>
    </p:spTree>
    <p:extLst>
      <p:ext uri="{BB962C8B-B14F-4D97-AF65-F5344CB8AC3E}">
        <p14:creationId xmlns:p14="http://schemas.microsoft.com/office/powerpoint/2010/main" val="1240990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12</a:t>
            </a:fld>
            <a:endParaRPr lang="ru-RU" altLang="en-US" dirty="0"/>
          </a:p>
        </p:txBody>
      </p:sp>
    </p:spTree>
    <p:extLst>
      <p:ext uri="{BB962C8B-B14F-4D97-AF65-F5344CB8AC3E}">
        <p14:creationId xmlns:p14="http://schemas.microsoft.com/office/powerpoint/2010/main" val="1844129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13</a:t>
            </a:fld>
            <a:endParaRPr lang="ru-RU" altLang="en-US" dirty="0"/>
          </a:p>
        </p:txBody>
      </p:sp>
    </p:spTree>
    <p:extLst>
      <p:ext uri="{BB962C8B-B14F-4D97-AF65-F5344CB8AC3E}">
        <p14:creationId xmlns:p14="http://schemas.microsoft.com/office/powerpoint/2010/main" val="2195141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14</a:t>
            </a:fld>
            <a:endParaRPr lang="ru-RU" altLang="en-US" dirty="0"/>
          </a:p>
        </p:txBody>
      </p:sp>
    </p:spTree>
    <p:extLst>
      <p:ext uri="{BB962C8B-B14F-4D97-AF65-F5344CB8AC3E}">
        <p14:creationId xmlns:p14="http://schemas.microsoft.com/office/powerpoint/2010/main" val="3151869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17</a:t>
            </a:fld>
            <a:endParaRPr lang="ru-RU" altLang="en-US" dirty="0"/>
          </a:p>
        </p:txBody>
      </p:sp>
    </p:spTree>
    <p:extLst>
      <p:ext uri="{BB962C8B-B14F-4D97-AF65-F5344CB8AC3E}">
        <p14:creationId xmlns:p14="http://schemas.microsoft.com/office/powerpoint/2010/main" val="102188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18</a:t>
            </a:fld>
            <a:endParaRPr lang="ru-RU" altLang="en-US" dirty="0"/>
          </a:p>
        </p:txBody>
      </p:sp>
    </p:spTree>
    <p:extLst>
      <p:ext uri="{BB962C8B-B14F-4D97-AF65-F5344CB8AC3E}">
        <p14:creationId xmlns:p14="http://schemas.microsoft.com/office/powerpoint/2010/main" val="1000026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22</a:t>
            </a:fld>
            <a:endParaRPr lang="ru-RU" altLang="en-US" dirty="0"/>
          </a:p>
        </p:txBody>
      </p:sp>
    </p:spTree>
    <p:extLst>
      <p:ext uri="{BB962C8B-B14F-4D97-AF65-F5344CB8AC3E}">
        <p14:creationId xmlns:p14="http://schemas.microsoft.com/office/powerpoint/2010/main" val="4201931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5440" y="2057399"/>
            <a:ext cx="10363200" cy="1470025"/>
          </a:xfrm>
        </p:spPr>
        <p:txBody>
          <a:bodyPr/>
          <a:lstStyle/>
          <a:p>
            <a:r>
              <a:rPr lang="en-US"/>
              <a:t>Click to edit Master title style</a:t>
            </a:r>
            <a:endParaRPr lang="ru-RU"/>
          </a:p>
        </p:txBody>
      </p:sp>
      <p:sp>
        <p:nvSpPr>
          <p:cNvPr id="3" name="Subtitle 2"/>
          <p:cNvSpPr>
            <a:spLocks noGrp="1"/>
          </p:cNvSpPr>
          <p:nvPr>
            <p:ph type="subTitle" idx="1"/>
          </p:nvPr>
        </p:nvSpPr>
        <p:spPr>
          <a:xfrm>
            <a:off x="2063344" y="3861048"/>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id="{F4A43642-FB17-48D7-803C-219FF3D606B3}"/>
              </a:ext>
            </a:extLst>
          </p:cNvPr>
          <p:cNvSpPr>
            <a:spLocks noGrp="1"/>
          </p:cNvSpPr>
          <p:nvPr>
            <p:ph type="dt" sz="half" idx="10"/>
          </p:nvPr>
        </p:nvSpPr>
        <p:spPr/>
        <p:txBody>
          <a:bodyPr/>
          <a:lstStyle>
            <a:lvl1pPr>
              <a:defRPr/>
            </a:lvl1pPr>
          </a:lstStyle>
          <a:p>
            <a:pPr>
              <a:defRPr/>
            </a:pPr>
            <a:fld id="{C3235A7A-1FE8-4D4B-A430-54AB1835E4B2}" type="datetime1">
              <a:rPr lang="ru-RU"/>
              <a:pPr>
                <a:defRPr/>
              </a:pPr>
              <a:t>10.03.2023</a:t>
            </a:fld>
            <a:endParaRPr lang="ru-RU" dirty="0"/>
          </a:p>
        </p:txBody>
      </p:sp>
      <p:sp>
        <p:nvSpPr>
          <p:cNvPr id="5" name="Footer Placeholder 4">
            <a:extLst>
              <a:ext uri="{FF2B5EF4-FFF2-40B4-BE49-F238E27FC236}">
                <a16:creationId xmlns:a16="http://schemas.microsoft.com/office/drawing/2014/main" id="{0CB011A5-AA64-461C-90C2-77C7BF042EBD}"/>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1DD5D668-49B4-4318-A13F-A0283E4B0362}"/>
              </a:ext>
            </a:extLst>
          </p:cNvPr>
          <p:cNvSpPr>
            <a:spLocks noGrp="1"/>
          </p:cNvSpPr>
          <p:nvPr>
            <p:ph type="sldNum" sz="quarter" idx="12"/>
          </p:nvPr>
        </p:nvSpPr>
        <p:spPr/>
        <p:txBody>
          <a:bodyPr/>
          <a:lstStyle>
            <a:lvl1pPr>
              <a:defRPr/>
            </a:lvl1pPr>
          </a:lstStyle>
          <a:p>
            <a:pPr>
              <a:defRPr/>
            </a:pPr>
            <a:fld id="{3B99D797-9F56-4AE8-A74E-42CF7EF471EB}" type="slidenum">
              <a:rPr lang="ru-RU" altLang="en-US"/>
              <a:pPr>
                <a:defRPr/>
              </a:pPr>
              <a:t>‹#›</a:t>
            </a:fld>
            <a:endParaRPr lang="ru-RU" altLang="en-US" dirty="0"/>
          </a:p>
        </p:txBody>
      </p:sp>
    </p:spTree>
    <p:extLst>
      <p:ext uri="{BB962C8B-B14F-4D97-AF65-F5344CB8AC3E}">
        <p14:creationId xmlns:p14="http://schemas.microsoft.com/office/powerpoint/2010/main" val="2108114503"/>
      </p:ext>
    </p:extLst>
  </p:cSld>
  <p:clrMapOvr>
    <a:masterClrMapping/>
  </p:clrMapOvr>
  <p:transition spd="slow">
    <p:wipe dir="r"/>
    <p:sndAc>
      <p:stSnd>
        <p:snd r:embed="rId1" name="coin.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8DA04BBF-A9F7-4F89-8EAA-A35EE109F15A}"/>
              </a:ext>
            </a:extLst>
          </p:cNvPr>
          <p:cNvSpPr>
            <a:spLocks noGrp="1"/>
          </p:cNvSpPr>
          <p:nvPr>
            <p:ph type="dt" sz="half" idx="10"/>
          </p:nvPr>
        </p:nvSpPr>
        <p:spPr/>
        <p:txBody>
          <a:bodyPr/>
          <a:lstStyle>
            <a:lvl1pPr>
              <a:defRPr/>
            </a:lvl1pPr>
          </a:lstStyle>
          <a:p>
            <a:pPr>
              <a:defRPr/>
            </a:pPr>
            <a:fld id="{F1CF2E29-1A85-4EF0-B9D1-22B1B169E09E}" type="datetime1">
              <a:rPr lang="ru-RU"/>
              <a:pPr>
                <a:defRPr/>
              </a:pPr>
              <a:t>10.03.2023</a:t>
            </a:fld>
            <a:endParaRPr lang="ru-RU" dirty="0"/>
          </a:p>
        </p:txBody>
      </p:sp>
      <p:sp>
        <p:nvSpPr>
          <p:cNvPr id="5" name="Footer Placeholder 4">
            <a:extLst>
              <a:ext uri="{FF2B5EF4-FFF2-40B4-BE49-F238E27FC236}">
                <a16:creationId xmlns:a16="http://schemas.microsoft.com/office/drawing/2014/main" id="{EA7D511C-0118-4CB9-9C72-7841DEEB7060}"/>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A03435D6-AEE4-4F23-B1B8-39052ED5FD60}"/>
              </a:ext>
            </a:extLst>
          </p:cNvPr>
          <p:cNvSpPr>
            <a:spLocks noGrp="1"/>
          </p:cNvSpPr>
          <p:nvPr>
            <p:ph type="sldNum" sz="quarter" idx="12"/>
          </p:nvPr>
        </p:nvSpPr>
        <p:spPr/>
        <p:txBody>
          <a:bodyPr/>
          <a:lstStyle>
            <a:lvl1pPr>
              <a:defRPr/>
            </a:lvl1pPr>
          </a:lstStyle>
          <a:p>
            <a:pPr>
              <a:defRPr/>
            </a:pPr>
            <a:fld id="{AA9C14C8-053A-47ED-A7C2-E42550A6AE45}" type="slidenum">
              <a:rPr lang="ru-RU" altLang="en-US"/>
              <a:pPr>
                <a:defRPr/>
              </a:pPr>
              <a:t>‹#›</a:t>
            </a:fld>
            <a:endParaRPr lang="ru-RU" altLang="en-US" dirty="0"/>
          </a:p>
        </p:txBody>
      </p:sp>
    </p:spTree>
    <p:extLst>
      <p:ext uri="{BB962C8B-B14F-4D97-AF65-F5344CB8AC3E}">
        <p14:creationId xmlns:p14="http://schemas.microsoft.com/office/powerpoint/2010/main" val="4239362078"/>
      </p:ext>
    </p:extLst>
  </p:cSld>
  <p:clrMapOvr>
    <a:masterClrMapping/>
  </p:clrMapOvr>
  <p:transition spd="slow">
    <p:wipe dir="r"/>
    <p:sndAc>
      <p:stSnd>
        <p:snd r:embed="rId1" name="coin.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E5E00DA8-9E8C-4074-81DC-E333BACEB5F7}"/>
              </a:ext>
            </a:extLst>
          </p:cNvPr>
          <p:cNvSpPr>
            <a:spLocks noGrp="1"/>
          </p:cNvSpPr>
          <p:nvPr>
            <p:ph type="dt" sz="half" idx="10"/>
          </p:nvPr>
        </p:nvSpPr>
        <p:spPr/>
        <p:txBody>
          <a:bodyPr/>
          <a:lstStyle>
            <a:lvl1pPr>
              <a:defRPr/>
            </a:lvl1pPr>
          </a:lstStyle>
          <a:p>
            <a:pPr>
              <a:defRPr/>
            </a:pPr>
            <a:fld id="{E8E4ED00-5DD7-4A7C-9626-6AAF77450D7A}" type="datetime1">
              <a:rPr lang="ru-RU"/>
              <a:pPr>
                <a:defRPr/>
              </a:pPr>
              <a:t>10.03.2023</a:t>
            </a:fld>
            <a:endParaRPr lang="ru-RU" dirty="0"/>
          </a:p>
        </p:txBody>
      </p:sp>
      <p:sp>
        <p:nvSpPr>
          <p:cNvPr id="5" name="Footer Placeholder 4">
            <a:extLst>
              <a:ext uri="{FF2B5EF4-FFF2-40B4-BE49-F238E27FC236}">
                <a16:creationId xmlns:a16="http://schemas.microsoft.com/office/drawing/2014/main" id="{9DE1E923-A684-4D96-9CD5-23A50281289A}"/>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11024E27-857D-4ADA-81E2-264C602F2C19}"/>
              </a:ext>
            </a:extLst>
          </p:cNvPr>
          <p:cNvSpPr>
            <a:spLocks noGrp="1"/>
          </p:cNvSpPr>
          <p:nvPr>
            <p:ph type="sldNum" sz="quarter" idx="12"/>
          </p:nvPr>
        </p:nvSpPr>
        <p:spPr/>
        <p:txBody>
          <a:bodyPr/>
          <a:lstStyle>
            <a:lvl1pPr>
              <a:defRPr/>
            </a:lvl1pPr>
          </a:lstStyle>
          <a:p>
            <a:pPr>
              <a:defRPr/>
            </a:pPr>
            <a:fld id="{905C2AC7-BC8A-4658-A615-E08F026C6B8A}" type="slidenum">
              <a:rPr lang="ru-RU" altLang="en-US"/>
              <a:pPr>
                <a:defRPr/>
              </a:pPr>
              <a:t>‹#›</a:t>
            </a:fld>
            <a:endParaRPr lang="ru-RU" altLang="en-US" dirty="0"/>
          </a:p>
        </p:txBody>
      </p:sp>
    </p:spTree>
    <p:extLst>
      <p:ext uri="{BB962C8B-B14F-4D97-AF65-F5344CB8AC3E}">
        <p14:creationId xmlns:p14="http://schemas.microsoft.com/office/powerpoint/2010/main" val="885769401"/>
      </p:ext>
    </p:extLst>
  </p:cSld>
  <p:clrMapOvr>
    <a:masterClrMapping/>
  </p:clrMapOvr>
  <p:transition spd="slow">
    <p:wipe dir="r"/>
    <p:sndAc>
      <p:stSnd>
        <p:snd r:embed="rId1" name="coin.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F3AE1371-6BB2-49BB-9AE0-14A23F04A622}"/>
              </a:ext>
            </a:extLst>
          </p:cNvPr>
          <p:cNvSpPr>
            <a:spLocks noGrp="1"/>
          </p:cNvSpPr>
          <p:nvPr>
            <p:ph type="dt" sz="half" idx="10"/>
          </p:nvPr>
        </p:nvSpPr>
        <p:spPr/>
        <p:txBody>
          <a:bodyPr/>
          <a:lstStyle>
            <a:lvl1pPr>
              <a:defRPr/>
            </a:lvl1pPr>
          </a:lstStyle>
          <a:p>
            <a:pPr>
              <a:defRPr/>
            </a:pPr>
            <a:fld id="{D0F484DE-9C7A-44A7-A0DA-8BD06BCA19EA}" type="datetime1">
              <a:rPr lang="ru-RU"/>
              <a:pPr>
                <a:defRPr/>
              </a:pPr>
              <a:t>10.03.2023</a:t>
            </a:fld>
            <a:endParaRPr lang="ru-RU" dirty="0"/>
          </a:p>
        </p:txBody>
      </p:sp>
      <p:sp>
        <p:nvSpPr>
          <p:cNvPr id="5" name="Footer Placeholder 4">
            <a:extLst>
              <a:ext uri="{FF2B5EF4-FFF2-40B4-BE49-F238E27FC236}">
                <a16:creationId xmlns:a16="http://schemas.microsoft.com/office/drawing/2014/main" id="{4B0012B0-E4BD-4C82-8AB2-152E7D0A1275}"/>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2D138B9B-6C09-42AE-8840-3265E1B6225A}"/>
              </a:ext>
            </a:extLst>
          </p:cNvPr>
          <p:cNvSpPr>
            <a:spLocks noGrp="1"/>
          </p:cNvSpPr>
          <p:nvPr>
            <p:ph type="sldNum" sz="quarter" idx="12"/>
          </p:nvPr>
        </p:nvSpPr>
        <p:spPr/>
        <p:txBody>
          <a:bodyPr/>
          <a:lstStyle>
            <a:lvl1pPr>
              <a:defRPr/>
            </a:lvl1pPr>
          </a:lstStyle>
          <a:p>
            <a:pPr>
              <a:defRPr/>
            </a:pPr>
            <a:fld id="{87D4BA1C-9A8B-436B-A337-6A2CE014F201}" type="slidenum">
              <a:rPr lang="ru-RU" altLang="en-US"/>
              <a:pPr>
                <a:defRPr/>
              </a:pPr>
              <a:t>‹#›</a:t>
            </a:fld>
            <a:endParaRPr lang="ru-RU" altLang="en-US" dirty="0"/>
          </a:p>
        </p:txBody>
      </p:sp>
    </p:spTree>
    <p:extLst>
      <p:ext uri="{BB962C8B-B14F-4D97-AF65-F5344CB8AC3E}">
        <p14:creationId xmlns:p14="http://schemas.microsoft.com/office/powerpoint/2010/main" val="1913769266"/>
      </p:ext>
    </p:extLst>
  </p:cSld>
  <p:clrMapOvr>
    <a:masterClrMapping/>
  </p:clrMapOvr>
  <p:transition spd="slow">
    <p:wipe dir="r"/>
    <p:sndAc>
      <p:stSnd>
        <p:snd r:embed="rId1" name="coin.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2D5AEE-4435-4ACE-900E-F67FB8C3F14B}"/>
              </a:ext>
            </a:extLst>
          </p:cNvPr>
          <p:cNvSpPr>
            <a:spLocks noGrp="1"/>
          </p:cNvSpPr>
          <p:nvPr>
            <p:ph type="dt" sz="half" idx="10"/>
          </p:nvPr>
        </p:nvSpPr>
        <p:spPr/>
        <p:txBody>
          <a:bodyPr/>
          <a:lstStyle>
            <a:lvl1pPr>
              <a:defRPr/>
            </a:lvl1pPr>
          </a:lstStyle>
          <a:p>
            <a:pPr>
              <a:defRPr/>
            </a:pPr>
            <a:fld id="{0F5C76F5-B9FA-46EA-AEED-19AA729F8067}" type="datetime1">
              <a:rPr lang="ru-RU"/>
              <a:pPr>
                <a:defRPr/>
              </a:pPr>
              <a:t>10.03.2023</a:t>
            </a:fld>
            <a:endParaRPr lang="ru-RU" dirty="0"/>
          </a:p>
        </p:txBody>
      </p:sp>
      <p:sp>
        <p:nvSpPr>
          <p:cNvPr id="5" name="Footer Placeholder 4">
            <a:extLst>
              <a:ext uri="{FF2B5EF4-FFF2-40B4-BE49-F238E27FC236}">
                <a16:creationId xmlns:a16="http://schemas.microsoft.com/office/drawing/2014/main" id="{BB01E367-DFB8-4FCE-AFC8-439DEBAF2CF7}"/>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02E3357E-28B8-4BA4-8546-2766B9FBBE2C}"/>
              </a:ext>
            </a:extLst>
          </p:cNvPr>
          <p:cNvSpPr>
            <a:spLocks noGrp="1"/>
          </p:cNvSpPr>
          <p:nvPr>
            <p:ph type="sldNum" sz="quarter" idx="12"/>
          </p:nvPr>
        </p:nvSpPr>
        <p:spPr/>
        <p:txBody>
          <a:bodyPr/>
          <a:lstStyle>
            <a:lvl1pPr>
              <a:defRPr/>
            </a:lvl1pPr>
          </a:lstStyle>
          <a:p>
            <a:pPr>
              <a:defRPr/>
            </a:pPr>
            <a:fld id="{A9E83698-28FF-4065-AC9A-207A8CB5EBC5}" type="slidenum">
              <a:rPr lang="ru-RU" altLang="en-US"/>
              <a:pPr>
                <a:defRPr/>
              </a:pPr>
              <a:t>‹#›</a:t>
            </a:fld>
            <a:endParaRPr lang="ru-RU" altLang="en-US" dirty="0"/>
          </a:p>
        </p:txBody>
      </p:sp>
    </p:spTree>
    <p:extLst>
      <p:ext uri="{BB962C8B-B14F-4D97-AF65-F5344CB8AC3E}">
        <p14:creationId xmlns:p14="http://schemas.microsoft.com/office/powerpoint/2010/main" val="786305286"/>
      </p:ext>
    </p:extLst>
  </p:cSld>
  <p:clrMapOvr>
    <a:masterClrMapping/>
  </p:clrMapOvr>
  <p:transition spd="slow">
    <p:wipe dir="r"/>
    <p:sndAc>
      <p:stSnd>
        <p:snd r:embed="rId1" name="coin.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983432" y="165328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469832" y="160325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3">
            <a:extLst>
              <a:ext uri="{FF2B5EF4-FFF2-40B4-BE49-F238E27FC236}">
                <a16:creationId xmlns:a16="http://schemas.microsoft.com/office/drawing/2014/main" id="{2A194372-DC83-4BFB-BAFA-FB91F973C72A}"/>
              </a:ext>
            </a:extLst>
          </p:cNvPr>
          <p:cNvSpPr>
            <a:spLocks noGrp="1"/>
          </p:cNvSpPr>
          <p:nvPr>
            <p:ph type="dt" sz="half" idx="10"/>
          </p:nvPr>
        </p:nvSpPr>
        <p:spPr/>
        <p:txBody>
          <a:bodyPr/>
          <a:lstStyle>
            <a:lvl1pPr>
              <a:defRPr/>
            </a:lvl1pPr>
          </a:lstStyle>
          <a:p>
            <a:pPr>
              <a:defRPr/>
            </a:pPr>
            <a:fld id="{A6350702-D5C5-4B7E-B60E-B5DC0865EFBF}" type="datetime1">
              <a:rPr lang="ru-RU"/>
              <a:pPr>
                <a:defRPr/>
              </a:pPr>
              <a:t>10.03.2023</a:t>
            </a:fld>
            <a:endParaRPr lang="ru-RU" dirty="0"/>
          </a:p>
        </p:txBody>
      </p:sp>
      <p:sp>
        <p:nvSpPr>
          <p:cNvPr id="6" name="Footer Placeholder 4">
            <a:extLst>
              <a:ext uri="{FF2B5EF4-FFF2-40B4-BE49-F238E27FC236}">
                <a16:creationId xmlns:a16="http://schemas.microsoft.com/office/drawing/2014/main" id="{04248320-515C-4425-9250-9E0114E18143}"/>
              </a:ext>
            </a:extLst>
          </p:cNvPr>
          <p:cNvSpPr>
            <a:spLocks noGrp="1"/>
          </p:cNvSpPr>
          <p:nvPr>
            <p:ph type="ftr" sz="quarter" idx="11"/>
          </p:nvPr>
        </p:nvSpPr>
        <p:spPr/>
        <p:txBody>
          <a:bodyPr/>
          <a:lstStyle>
            <a:lvl1pPr>
              <a:defRPr/>
            </a:lvl1pPr>
          </a:lstStyle>
          <a:p>
            <a:pPr>
              <a:defRPr/>
            </a:pPr>
            <a:endParaRPr lang="ru-RU" dirty="0"/>
          </a:p>
        </p:txBody>
      </p:sp>
      <p:sp>
        <p:nvSpPr>
          <p:cNvPr id="7" name="Slide Number Placeholder 5">
            <a:extLst>
              <a:ext uri="{FF2B5EF4-FFF2-40B4-BE49-F238E27FC236}">
                <a16:creationId xmlns:a16="http://schemas.microsoft.com/office/drawing/2014/main" id="{D7DFFC55-0B97-4C68-86B0-18F95CCCA9C8}"/>
              </a:ext>
            </a:extLst>
          </p:cNvPr>
          <p:cNvSpPr>
            <a:spLocks noGrp="1"/>
          </p:cNvSpPr>
          <p:nvPr>
            <p:ph type="sldNum" sz="quarter" idx="12"/>
          </p:nvPr>
        </p:nvSpPr>
        <p:spPr/>
        <p:txBody>
          <a:bodyPr/>
          <a:lstStyle>
            <a:lvl1pPr>
              <a:defRPr/>
            </a:lvl1pPr>
          </a:lstStyle>
          <a:p>
            <a:pPr>
              <a:defRPr/>
            </a:pPr>
            <a:fld id="{7B8418F8-84FD-42E0-B491-ADE85CC8EC47}" type="slidenum">
              <a:rPr lang="ru-RU" altLang="en-US"/>
              <a:pPr>
                <a:defRPr/>
              </a:pPr>
              <a:t>‹#›</a:t>
            </a:fld>
            <a:endParaRPr lang="ru-RU" altLang="en-US" dirty="0"/>
          </a:p>
        </p:txBody>
      </p:sp>
    </p:spTree>
    <p:extLst>
      <p:ext uri="{BB962C8B-B14F-4D97-AF65-F5344CB8AC3E}">
        <p14:creationId xmlns:p14="http://schemas.microsoft.com/office/powerpoint/2010/main" val="2427796653"/>
      </p:ext>
    </p:extLst>
  </p:cSld>
  <p:clrMapOvr>
    <a:masterClrMapping/>
  </p:clrMapOvr>
  <p:transition spd="slow">
    <p:wipe dir="r"/>
    <p:sndAc>
      <p:stSnd>
        <p:snd r:embed="rId1" name="coin.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904845"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85037"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5" name="Text Placeholder 4"/>
          <p:cNvSpPr>
            <a:spLocks noGrp="1"/>
          </p:cNvSpPr>
          <p:nvPr>
            <p:ph type="body" sz="quarter" idx="3"/>
          </p:nvPr>
        </p:nvSpPr>
        <p:spPr>
          <a:xfrm>
            <a:off x="6567199" y="1518508"/>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78215"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7" name="Date Placeholder 3">
            <a:extLst>
              <a:ext uri="{FF2B5EF4-FFF2-40B4-BE49-F238E27FC236}">
                <a16:creationId xmlns:a16="http://schemas.microsoft.com/office/drawing/2014/main" id="{4D56A3ED-CC2E-4EE9-832B-FFFE5AE57BE4}"/>
              </a:ext>
            </a:extLst>
          </p:cNvPr>
          <p:cNvSpPr>
            <a:spLocks noGrp="1"/>
          </p:cNvSpPr>
          <p:nvPr>
            <p:ph type="dt" sz="half" idx="10"/>
          </p:nvPr>
        </p:nvSpPr>
        <p:spPr/>
        <p:txBody>
          <a:bodyPr/>
          <a:lstStyle>
            <a:lvl1pPr>
              <a:defRPr/>
            </a:lvl1pPr>
          </a:lstStyle>
          <a:p>
            <a:pPr>
              <a:defRPr/>
            </a:pPr>
            <a:fld id="{02ED90CD-9806-404D-B311-33D92C88CCF4}" type="datetime1">
              <a:rPr lang="ru-RU"/>
              <a:pPr>
                <a:defRPr/>
              </a:pPr>
              <a:t>10.03.2023</a:t>
            </a:fld>
            <a:endParaRPr lang="ru-RU" dirty="0"/>
          </a:p>
        </p:txBody>
      </p:sp>
      <p:sp>
        <p:nvSpPr>
          <p:cNvPr id="8" name="Footer Placeholder 4">
            <a:extLst>
              <a:ext uri="{FF2B5EF4-FFF2-40B4-BE49-F238E27FC236}">
                <a16:creationId xmlns:a16="http://schemas.microsoft.com/office/drawing/2014/main" id="{1D8CB449-5A5C-4757-B581-B6F97B72743C}"/>
              </a:ext>
            </a:extLst>
          </p:cNvPr>
          <p:cNvSpPr>
            <a:spLocks noGrp="1"/>
          </p:cNvSpPr>
          <p:nvPr>
            <p:ph type="ftr" sz="quarter" idx="11"/>
          </p:nvPr>
        </p:nvSpPr>
        <p:spPr/>
        <p:txBody>
          <a:bodyPr/>
          <a:lstStyle>
            <a:lvl1pPr>
              <a:defRPr/>
            </a:lvl1pPr>
          </a:lstStyle>
          <a:p>
            <a:pPr>
              <a:defRPr/>
            </a:pPr>
            <a:endParaRPr lang="ru-RU" dirty="0"/>
          </a:p>
        </p:txBody>
      </p:sp>
      <p:sp>
        <p:nvSpPr>
          <p:cNvPr id="9" name="Slide Number Placeholder 5">
            <a:extLst>
              <a:ext uri="{FF2B5EF4-FFF2-40B4-BE49-F238E27FC236}">
                <a16:creationId xmlns:a16="http://schemas.microsoft.com/office/drawing/2014/main" id="{F98568A1-CF8F-40AB-85CF-1DD294E02F22}"/>
              </a:ext>
            </a:extLst>
          </p:cNvPr>
          <p:cNvSpPr>
            <a:spLocks noGrp="1"/>
          </p:cNvSpPr>
          <p:nvPr>
            <p:ph type="sldNum" sz="quarter" idx="12"/>
          </p:nvPr>
        </p:nvSpPr>
        <p:spPr/>
        <p:txBody>
          <a:bodyPr/>
          <a:lstStyle>
            <a:lvl1pPr>
              <a:defRPr/>
            </a:lvl1pPr>
          </a:lstStyle>
          <a:p>
            <a:pPr>
              <a:defRPr/>
            </a:pPr>
            <a:fld id="{9D41F442-4DE3-428D-A66D-F30CB2634F79}" type="slidenum">
              <a:rPr lang="ru-RU" altLang="en-US"/>
              <a:pPr>
                <a:defRPr/>
              </a:pPr>
              <a:t>‹#›</a:t>
            </a:fld>
            <a:endParaRPr lang="ru-RU" altLang="en-US" dirty="0"/>
          </a:p>
        </p:txBody>
      </p:sp>
    </p:spTree>
    <p:extLst>
      <p:ext uri="{BB962C8B-B14F-4D97-AF65-F5344CB8AC3E}">
        <p14:creationId xmlns:p14="http://schemas.microsoft.com/office/powerpoint/2010/main" val="839639958"/>
      </p:ext>
    </p:extLst>
  </p:cSld>
  <p:clrMapOvr>
    <a:masterClrMapping/>
  </p:clrMapOvr>
  <p:transition spd="slow">
    <p:wipe dir="r"/>
    <p:sndAc>
      <p:stSnd>
        <p:snd r:embed="rId1" name="coin.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3">
            <a:extLst>
              <a:ext uri="{FF2B5EF4-FFF2-40B4-BE49-F238E27FC236}">
                <a16:creationId xmlns:a16="http://schemas.microsoft.com/office/drawing/2014/main" id="{EDF81F96-05DC-40AE-873F-01C173210D57}"/>
              </a:ext>
            </a:extLst>
          </p:cNvPr>
          <p:cNvSpPr>
            <a:spLocks noGrp="1"/>
          </p:cNvSpPr>
          <p:nvPr>
            <p:ph type="dt" sz="half" idx="10"/>
          </p:nvPr>
        </p:nvSpPr>
        <p:spPr/>
        <p:txBody>
          <a:bodyPr/>
          <a:lstStyle>
            <a:lvl1pPr>
              <a:defRPr/>
            </a:lvl1pPr>
          </a:lstStyle>
          <a:p>
            <a:pPr>
              <a:defRPr/>
            </a:pPr>
            <a:fld id="{EFA194E8-7B69-489D-8072-3BC09E24720C}" type="datetime1">
              <a:rPr lang="ru-RU"/>
              <a:pPr>
                <a:defRPr/>
              </a:pPr>
              <a:t>10.03.2023</a:t>
            </a:fld>
            <a:endParaRPr lang="ru-RU" dirty="0"/>
          </a:p>
        </p:txBody>
      </p:sp>
      <p:sp>
        <p:nvSpPr>
          <p:cNvPr id="4" name="Footer Placeholder 4">
            <a:extLst>
              <a:ext uri="{FF2B5EF4-FFF2-40B4-BE49-F238E27FC236}">
                <a16:creationId xmlns:a16="http://schemas.microsoft.com/office/drawing/2014/main" id="{D87CED54-580B-45A5-9AF9-560167AED562}"/>
              </a:ext>
            </a:extLst>
          </p:cNvPr>
          <p:cNvSpPr>
            <a:spLocks noGrp="1"/>
          </p:cNvSpPr>
          <p:nvPr>
            <p:ph type="ftr" sz="quarter" idx="11"/>
          </p:nvPr>
        </p:nvSpPr>
        <p:spPr/>
        <p:txBody>
          <a:bodyPr/>
          <a:lstStyle>
            <a:lvl1pPr>
              <a:defRPr/>
            </a:lvl1pPr>
          </a:lstStyle>
          <a:p>
            <a:pPr>
              <a:defRPr/>
            </a:pPr>
            <a:endParaRPr lang="ru-RU" dirty="0"/>
          </a:p>
        </p:txBody>
      </p:sp>
      <p:sp>
        <p:nvSpPr>
          <p:cNvPr id="5" name="Slide Number Placeholder 5">
            <a:extLst>
              <a:ext uri="{FF2B5EF4-FFF2-40B4-BE49-F238E27FC236}">
                <a16:creationId xmlns:a16="http://schemas.microsoft.com/office/drawing/2014/main" id="{CEA1CC6F-9496-4031-B774-1DDF46F75F3E}"/>
              </a:ext>
            </a:extLst>
          </p:cNvPr>
          <p:cNvSpPr>
            <a:spLocks noGrp="1"/>
          </p:cNvSpPr>
          <p:nvPr>
            <p:ph type="sldNum" sz="quarter" idx="12"/>
          </p:nvPr>
        </p:nvSpPr>
        <p:spPr/>
        <p:txBody>
          <a:bodyPr/>
          <a:lstStyle>
            <a:lvl1pPr>
              <a:defRPr/>
            </a:lvl1pPr>
          </a:lstStyle>
          <a:p>
            <a:pPr>
              <a:defRPr/>
            </a:pPr>
            <a:fld id="{F05362E0-FDCA-47E4-960D-E662169949D1}" type="slidenum">
              <a:rPr lang="ru-RU" altLang="en-US"/>
              <a:pPr>
                <a:defRPr/>
              </a:pPr>
              <a:t>‹#›</a:t>
            </a:fld>
            <a:endParaRPr lang="ru-RU" altLang="en-US" dirty="0"/>
          </a:p>
        </p:txBody>
      </p:sp>
    </p:spTree>
    <p:extLst>
      <p:ext uri="{BB962C8B-B14F-4D97-AF65-F5344CB8AC3E}">
        <p14:creationId xmlns:p14="http://schemas.microsoft.com/office/powerpoint/2010/main" val="630867948"/>
      </p:ext>
    </p:extLst>
  </p:cSld>
  <p:clrMapOvr>
    <a:masterClrMapping/>
  </p:clrMapOvr>
  <p:transition spd="slow">
    <p:wipe dir="r"/>
    <p:sndAc>
      <p:stSnd>
        <p:snd r:embed="rId1" name="coin.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EABF9AF-8CDB-43C5-8262-7892F93033DE}"/>
              </a:ext>
            </a:extLst>
          </p:cNvPr>
          <p:cNvSpPr>
            <a:spLocks noGrp="1"/>
          </p:cNvSpPr>
          <p:nvPr>
            <p:ph type="dt" sz="half" idx="10"/>
          </p:nvPr>
        </p:nvSpPr>
        <p:spPr/>
        <p:txBody>
          <a:bodyPr/>
          <a:lstStyle>
            <a:lvl1pPr>
              <a:defRPr/>
            </a:lvl1pPr>
          </a:lstStyle>
          <a:p>
            <a:pPr>
              <a:defRPr/>
            </a:pPr>
            <a:fld id="{D88D5F88-590A-4335-8949-E6B64C77D23A}" type="datetime1">
              <a:rPr lang="ru-RU"/>
              <a:pPr>
                <a:defRPr/>
              </a:pPr>
              <a:t>10.03.2023</a:t>
            </a:fld>
            <a:endParaRPr lang="ru-RU" dirty="0"/>
          </a:p>
        </p:txBody>
      </p:sp>
      <p:sp>
        <p:nvSpPr>
          <p:cNvPr id="3" name="Footer Placeholder 4">
            <a:extLst>
              <a:ext uri="{FF2B5EF4-FFF2-40B4-BE49-F238E27FC236}">
                <a16:creationId xmlns:a16="http://schemas.microsoft.com/office/drawing/2014/main" id="{64856491-1FBD-4CFF-8A07-47971B20533C}"/>
              </a:ext>
            </a:extLst>
          </p:cNvPr>
          <p:cNvSpPr>
            <a:spLocks noGrp="1"/>
          </p:cNvSpPr>
          <p:nvPr>
            <p:ph type="ftr" sz="quarter" idx="11"/>
          </p:nvPr>
        </p:nvSpPr>
        <p:spPr/>
        <p:txBody>
          <a:bodyPr/>
          <a:lstStyle>
            <a:lvl1pPr>
              <a:defRPr/>
            </a:lvl1pPr>
          </a:lstStyle>
          <a:p>
            <a:pPr>
              <a:defRPr/>
            </a:pPr>
            <a:endParaRPr lang="ru-RU" dirty="0"/>
          </a:p>
        </p:txBody>
      </p:sp>
      <p:sp>
        <p:nvSpPr>
          <p:cNvPr id="4" name="Slide Number Placeholder 5">
            <a:extLst>
              <a:ext uri="{FF2B5EF4-FFF2-40B4-BE49-F238E27FC236}">
                <a16:creationId xmlns:a16="http://schemas.microsoft.com/office/drawing/2014/main" id="{3F9C3611-9C79-44E9-B521-6A4822BD7900}"/>
              </a:ext>
            </a:extLst>
          </p:cNvPr>
          <p:cNvSpPr>
            <a:spLocks noGrp="1"/>
          </p:cNvSpPr>
          <p:nvPr>
            <p:ph type="sldNum" sz="quarter" idx="12"/>
          </p:nvPr>
        </p:nvSpPr>
        <p:spPr/>
        <p:txBody>
          <a:bodyPr/>
          <a:lstStyle>
            <a:lvl1pPr>
              <a:defRPr/>
            </a:lvl1pPr>
          </a:lstStyle>
          <a:p>
            <a:pPr>
              <a:defRPr/>
            </a:pPr>
            <a:fld id="{B72108D4-C678-4E98-A71C-22CA1C22B5B9}" type="slidenum">
              <a:rPr lang="ru-RU" altLang="en-US"/>
              <a:pPr>
                <a:defRPr/>
              </a:pPr>
              <a:t>‹#›</a:t>
            </a:fld>
            <a:endParaRPr lang="ru-RU" altLang="en-US" dirty="0"/>
          </a:p>
        </p:txBody>
      </p:sp>
    </p:spTree>
    <p:extLst>
      <p:ext uri="{BB962C8B-B14F-4D97-AF65-F5344CB8AC3E}">
        <p14:creationId xmlns:p14="http://schemas.microsoft.com/office/powerpoint/2010/main" val="1496185158"/>
      </p:ext>
    </p:extLst>
  </p:cSld>
  <p:clrMapOvr>
    <a:masterClrMapping/>
  </p:clrMapOvr>
  <p:transition spd="slow">
    <p:wipe dir="r"/>
    <p:sndAc>
      <p:stSnd>
        <p:snd r:embed="rId1" name="coin.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8B7CA46-7ABE-45EF-ACB1-0A1941CC177E}"/>
              </a:ext>
            </a:extLst>
          </p:cNvPr>
          <p:cNvSpPr>
            <a:spLocks noGrp="1"/>
          </p:cNvSpPr>
          <p:nvPr>
            <p:ph type="dt" sz="half" idx="10"/>
          </p:nvPr>
        </p:nvSpPr>
        <p:spPr/>
        <p:txBody>
          <a:bodyPr/>
          <a:lstStyle>
            <a:lvl1pPr>
              <a:defRPr/>
            </a:lvl1pPr>
          </a:lstStyle>
          <a:p>
            <a:pPr>
              <a:defRPr/>
            </a:pPr>
            <a:fld id="{A84E02A2-3C46-4430-A403-38FCBC11EB3D}" type="datetime1">
              <a:rPr lang="ru-RU"/>
              <a:pPr>
                <a:defRPr/>
              </a:pPr>
              <a:t>10.03.2023</a:t>
            </a:fld>
            <a:endParaRPr lang="ru-RU" dirty="0"/>
          </a:p>
        </p:txBody>
      </p:sp>
      <p:sp>
        <p:nvSpPr>
          <p:cNvPr id="6" name="Footer Placeholder 4">
            <a:extLst>
              <a:ext uri="{FF2B5EF4-FFF2-40B4-BE49-F238E27FC236}">
                <a16:creationId xmlns:a16="http://schemas.microsoft.com/office/drawing/2014/main" id="{EC0A4B39-0D77-4F96-9DFA-DE1380C66161}"/>
              </a:ext>
            </a:extLst>
          </p:cNvPr>
          <p:cNvSpPr>
            <a:spLocks noGrp="1"/>
          </p:cNvSpPr>
          <p:nvPr>
            <p:ph type="ftr" sz="quarter" idx="11"/>
          </p:nvPr>
        </p:nvSpPr>
        <p:spPr/>
        <p:txBody>
          <a:bodyPr/>
          <a:lstStyle>
            <a:lvl1pPr>
              <a:defRPr/>
            </a:lvl1pPr>
          </a:lstStyle>
          <a:p>
            <a:pPr>
              <a:defRPr/>
            </a:pPr>
            <a:endParaRPr lang="ru-RU" dirty="0"/>
          </a:p>
        </p:txBody>
      </p:sp>
      <p:sp>
        <p:nvSpPr>
          <p:cNvPr id="7" name="Slide Number Placeholder 5">
            <a:extLst>
              <a:ext uri="{FF2B5EF4-FFF2-40B4-BE49-F238E27FC236}">
                <a16:creationId xmlns:a16="http://schemas.microsoft.com/office/drawing/2014/main" id="{8F9D8E61-0B07-4353-9E7F-3B476A7648C8}"/>
              </a:ext>
            </a:extLst>
          </p:cNvPr>
          <p:cNvSpPr>
            <a:spLocks noGrp="1"/>
          </p:cNvSpPr>
          <p:nvPr>
            <p:ph type="sldNum" sz="quarter" idx="12"/>
          </p:nvPr>
        </p:nvSpPr>
        <p:spPr/>
        <p:txBody>
          <a:bodyPr/>
          <a:lstStyle>
            <a:lvl1pPr>
              <a:defRPr/>
            </a:lvl1pPr>
          </a:lstStyle>
          <a:p>
            <a:pPr>
              <a:defRPr/>
            </a:pPr>
            <a:fld id="{06618A1A-4226-4868-9C6C-355BD25A3F52}" type="slidenum">
              <a:rPr lang="ru-RU" altLang="en-US"/>
              <a:pPr>
                <a:defRPr/>
              </a:pPr>
              <a:t>‹#›</a:t>
            </a:fld>
            <a:endParaRPr lang="ru-RU" altLang="en-US" dirty="0"/>
          </a:p>
        </p:txBody>
      </p:sp>
    </p:spTree>
    <p:extLst>
      <p:ext uri="{BB962C8B-B14F-4D97-AF65-F5344CB8AC3E}">
        <p14:creationId xmlns:p14="http://schemas.microsoft.com/office/powerpoint/2010/main" val="2286051702"/>
      </p:ext>
    </p:extLst>
  </p:cSld>
  <p:clrMapOvr>
    <a:masterClrMapping/>
  </p:clrMapOvr>
  <p:transition spd="slow">
    <p:wipe dir="r"/>
    <p:sndAc>
      <p:stSnd>
        <p:snd r:embed="rId1" name="coin.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48A80E-EBE2-4661-ABE9-20A7778C6447}"/>
              </a:ext>
            </a:extLst>
          </p:cNvPr>
          <p:cNvSpPr>
            <a:spLocks noGrp="1"/>
          </p:cNvSpPr>
          <p:nvPr>
            <p:ph type="dt" sz="half" idx="10"/>
          </p:nvPr>
        </p:nvSpPr>
        <p:spPr/>
        <p:txBody>
          <a:bodyPr/>
          <a:lstStyle>
            <a:lvl1pPr>
              <a:defRPr/>
            </a:lvl1pPr>
          </a:lstStyle>
          <a:p>
            <a:pPr>
              <a:defRPr/>
            </a:pPr>
            <a:fld id="{8CC15386-E553-4C6C-9F65-43A280330DB8}" type="datetime1">
              <a:rPr lang="ru-RU"/>
              <a:pPr>
                <a:defRPr/>
              </a:pPr>
              <a:t>10.03.2023</a:t>
            </a:fld>
            <a:endParaRPr lang="ru-RU" dirty="0"/>
          </a:p>
        </p:txBody>
      </p:sp>
      <p:sp>
        <p:nvSpPr>
          <p:cNvPr id="6" name="Footer Placeholder 4">
            <a:extLst>
              <a:ext uri="{FF2B5EF4-FFF2-40B4-BE49-F238E27FC236}">
                <a16:creationId xmlns:a16="http://schemas.microsoft.com/office/drawing/2014/main" id="{378689A4-F474-4864-A74C-A43A9E2B47C8}"/>
              </a:ext>
            </a:extLst>
          </p:cNvPr>
          <p:cNvSpPr>
            <a:spLocks noGrp="1"/>
          </p:cNvSpPr>
          <p:nvPr>
            <p:ph type="ftr" sz="quarter" idx="11"/>
          </p:nvPr>
        </p:nvSpPr>
        <p:spPr/>
        <p:txBody>
          <a:bodyPr/>
          <a:lstStyle>
            <a:lvl1pPr>
              <a:defRPr/>
            </a:lvl1pPr>
          </a:lstStyle>
          <a:p>
            <a:pPr>
              <a:defRPr/>
            </a:pPr>
            <a:endParaRPr lang="ru-RU" dirty="0"/>
          </a:p>
        </p:txBody>
      </p:sp>
      <p:sp>
        <p:nvSpPr>
          <p:cNvPr id="7" name="Slide Number Placeholder 5">
            <a:extLst>
              <a:ext uri="{FF2B5EF4-FFF2-40B4-BE49-F238E27FC236}">
                <a16:creationId xmlns:a16="http://schemas.microsoft.com/office/drawing/2014/main" id="{020CA169-376F-4433-91D0-789528BF6BDD}"/>
              </a:ext>
            </a:extLst>
          </p:cNvPr>
          <p:cNvSpPr>
            <a:spLocks noGrp="1"/>
          </p:cNvSpPr>
          <p:nvPr>
            <p:ph type="sldNum" sz="quarter" idx="12"/>
          </p:nvPr>
        </p:nvSpPr>
        <p:spPr/>
        <p:txBody>
          <a:bodyPr/>
          <a:lstStyle>
            <a:lvl1pPr>
              <a:defRPr/>
            </a:lvl1pPr>
          </a:lstStyle>
          <a:p>
            <a:pPr>
              <a:defRPr/>
            </a:pPr>
            <a:fld id="{EC26CBC5-D85D-4A10-A4EC-6B25584D667E}" type="slidenum">
              <a:rPr lang="ru-RU" altLang="en-US"/>
              <a:pPr>
                <a:defRPr/>
              </a:pPr>
              <a:t>‹#›</a:t>
            </a:fld>
            <a:endParaRPr lang="ru-RU" altLang="en-US" dirty="0"/>
          </a:p>
        </p:txBody>
      </p:sp>
    </p:spTree>
    <p:extLst>
      <p:ext uri="{BB962C8B-B14F-4D97-AF65-F5344CB8AC3E}">
        <p14:creationId xmlns:p14="http://schemas.microsoft.com/office/powerpoint/2010/main" val="333233764"/>
      </p:ext>
    </p:extLst>
  </p:cSld>
  <p:clrMapOvr>
    <a:masterClrMapping/>
  </p:clrMapOvr>
  <p:transition spd="slow">
    <p:wipe dir="r"/>
    <p:sndAc>
      <p:stSnd>
        <p:snd r:embed="rId1" name="coin.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14A80D-FAF6-49FE-B61F-74E88BDBDEC0}"/>
              </a:ext>
            </a:extLst>
          </p:cNvPr>
          <p:cNvSpPr>
            <a:spLocks noGrp="1"/>
          </p:cNvSpPr>
          <p:nvPr>
            <p:ph type="title"/>
          </p:nvPr>
        </p:nvSpPr>
        <p:spPr bwMode="auto">
          <a:xfrm>
            <a:off x="983432" y="30270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ru-RU" altLang="en-US"/>
          </a:p>
        </p:txBody>
      </p:sp>
      <p:sp>
        <p:nvSpPr>
          <p:cNvPr id="1027" name="Text Placeholder 2">
            <a:extLst>
              <a:ext uri="{FF2B5EF4-FFF2-40B4-BE49-F238E27FC236}">
                <a16:creationId xmlns:a16="http://schemas.microsoft.com/office/drawing/2014/main" id="{FE359D2A-813A-4B2F-A5F1-229F899130BB}"/>
              </a:ext>
            </a:extLst>
          </p:cNvPr>
          <p:cNvSpPr>
            <a:spLocks noGrp="1"/>
          </p:cNvSpPr>
          <p:nvPr>
            <p:ph type="body" idx="1"/>
          </p:nvPr>
        </p:nvSpPr>
        <p:spPr bwMode="auto">
          <a:xfrm>
            <a:off x="1199456" y="1600201"/>
            <a:ext cx="1038294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ru-RU" altLang="en-US" dirty="0"/>
          </a:p>
        </p:txBody>
      </p:sp>
      <p:sp>
        <p:nvSpPr>
          <p:cNvPr id="4" name="Date Placeholder 3">
            <a:extLst>
              <a:ext uri="{FF2B5EF4-FFF2-40B4-BE49-F238E27FC236}">
                <a16:creationId xmlns:a16="http://schemas.microsoft.com/office/drawing/2014/main" id="{6EA605D9-E884-4DF1-8592-FFF919CA48CC}"/>
              </a:ext>
            </a:extLst>
          </p:cNvPr>
          <p:cNvSpPr>
            <a:spLocks noGrp="1"/>
          </p:cNvSpPr>
          <p:nvPr>
            <p:ph type="dt" sz="half" idx="2"/>
          </p:nvPr>
        </p:nvSpPr>
        <p:spPr>
          <a:xfrm>
            <a:off x="630616"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429B569-7426-41FA-8FC3-7F4FE12D0646}" type="datetime1">
              <a:rPr lang="ru-RU"/>
              <a:pPr>
                <a:defRPr/>
              </a:pPr>
              <a:t>10.03.2023</a:t>
            </a:fld>
            <a:endParaRPr lang="ru-RU" dirty="0"/>
          </a:p>
        </p:txBody>
      </p:sp>
      <p:sp>
        <p:nvSpPr>
          <p:cNvPr id="5" name="Footer Placeholder 4">
            <a:extLst>
              <a:ext uri="{FF2B5EF4-FFF2-40B4-BE49-F238E27FC236}">
                <a16:creationId xmlns:a16="http://schemas.microsoft.com/office/drawing/2014/main" id="{628FCEE1-1BA8-4BC0-9398-40D09E972C27}"/>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dirty="0"/>
          </a:p>
        </p:txBody>
      </p:sp>
      <p:sp>
        <p:nvSpPr>
          <p:cNvPr id="6" name="Slide Number Placeholder 5">
            <a:extLst>
              <a:ext uri="{FF2B5EF4-FFF2-40B4-BE49-F238E27FC236}">
                <a16:creationId xmlns:a16="http://schemas.microsoft.com/office/drawing/2014/main" id="{120F3ADE-E208-4798-8699-389EBCB7C399}"/>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A541A2D-ED5A-4864-A429-27F6C096175A}" type="slidenum">
              <a:rPr lang="ru-RU" altLang="en-US"/>
              <a:pPr>
                <a:defRPr/>
              </a:pPr>
              <a:t>‹#›</a:t>
            </a:fld>
            <a:endParaRPr lang="ru-RU" altLang="en-US" dirty="0"/>
          </a:p>
        </p:txBody>
      </p:sp>
      <p:pic>
        <p:nvPicPr>
          <p:cNvPr id="2" name="Picture 1">
            <a:extLst>
              <a:ext uri="{FF2B5EF4-FFF2-40B4-BE49-F238E27FC236}">
                <a16:creationId xmlns:a16="http://schemas.microsoft.com/office/drawing/2014/main" id="{EFE2F012-EF9C-4442-BF73-FE992DF53ED7}"/>
              </a:ext>
            </a:extLst>
          </p:cNvPr>
          <p:cNvPicPr>
            <a:picLocks noChangeAspect="1"/>
          </p:cNvPicPr>
          <p:nvPr userDrawn="1"/>
        </p:nvPicPr>
        <p:blipFill>
          <a:blip r:embed="rId14"/>
          <a:stretch>
            <a:fillRect/>
          </a:stretch>
        </p:blipFill>
        <p:spPr>
          <a:xfrm>
            <a:off x="-24384" y="0"/>
            <a:ext cx="822960" cy="6858000"/>
          </a:xfrm>
          <a:prstGeom prst="rect">
            <a:avLst/>
          </a:prstGeom>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wipe dir="r"/>
    <p:sndAc>
      <p:stSnd>
        <p:snd r:embed="rId13" name="coin.wav"/>
      </p:stSnd>
    </p:sndAc>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7.xml"/><Relationship Id="rId4" Type="http://schemas.openxmlformats.org/officeDocument/2006/relationships/chart" Target="../charts/chart1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4392E03-9C3B-4BED-8145-D7F5A69722E7}"/>
              </a:ext>
            </a:extLst>
          </p:cNvPr>
          <p:cNvSpPr>
            <a:spLocks noGrp="1"/>
          </p:cNvSpPr>
          <p:nvPr>
            <p:ph type="subTitle" idx="1"/>
          </p:nvPr>
        </p:nvSpPr>
        <p:spPr>
          <a:xfrm>
            <a:off x="4191000" y="1714500"/>
            <a:ext cx="4114800" cy="3429000"/>
          </a:xfrm>
        </p:spPr>
        <p:txBody>
          <a:bodyPr>
            <a:normAutofit/>
          </a:bodyPr>
          <a:lstStyle/>
          <a:p>
            <a:pPr lvl="1">
              <a:buFont typeface="Arial" charset="0"/>
              <a:buNone/>
              <a:defRPr/>
            </a:pPr>
            <a:r>
              <a:rPr lang="bs-Latn-BA" sz="4400" b="1" dirty="0">
                <a:solidFill>
                  <a:srgbClr val="C00000"/>
                </a:solidFill>
              </a:rPr>
              <a:t> </a:t>
            </a:r>
            <a:endParaRPr lang="en-US" dirty="0"/>
          </a:p>
        </p:txBody>
      </p:sp>
      <p:pic>
        <p:nvPicPr>
          <p:cNvPr id="4100" name="Picture 3">
            <a:extLst>
              <a:ext uri="{FF2B5EF4-FFF2-40B4-BE49-F238E27FC236}">
                <a16:creationId xmlns:a16="http://schemas.microsoft.com/office/drawing/2014/main" id="{0A846D1C-4D34-422A-AB57-1623F7D30A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042071" y="3015456"/>
            <a:ext cx="6858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Slide Number Placeholder 5">
            <a:extLst>
              <a:ext uri="{FF2B5EF4-FFF2-40B4-BE49-F238E27FC236}">
                <a16:creationId xmlns:a16="http://schemas.microsoft.com/office/drawing/2014/main" id="{06D23B3B-B00F-4167-82F0-8E3080C3E29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9C0696-35EC-4ED9-9338-679E99A76DFC}" type="slidenum">
              <a:rPr lang="en-US" altLang="en-US" sz="1200">
                <a:solidFill>
                  <a:srgbClr val="898989"/>
                </a:solidFill>
              </a:rPr>
              <a:pPr>
                <a:spcBef>
                  <a:spcPct val="0"/>
                </a:spcBef>
                <a:buFontTx/>
                <a:buNone/>
              </a:pPr>
              <a:t>1</a:t>
            </a:fld>
            <a:endParaRPr lang="en-US" altLang="en-US" sz="1200" dirty="0">
              <a:solidFill>
                <a:srgbClr val="898989"/>
              </a:solidFill>
            </a:endParaRPr>
          </a:p>
        </p:txBody>
      </p:sp>
      <p:sp>
        <p:nvSpPr>
          <p:cNvPr id="4102" name="TextBox 6">
            <a:extLst>
              <a:ext uri="{FF2B5EF4-FFF2-40B4-BE49-F238E27FC236}">
                <a16:creationId xmlns:a16="http://schemas.microsoft.com/office/drawing/2014/main" id="{3706F680-8173-4884-9241-E3A0CC9AA593}"/>
              </a:ext>
            </a:extLst>
          </p:cNvPr>
          <p:cNvSpPr txBox="1">
            <a:spLocks noChangeArrowheads="1"/>
          </p:cNvSpPr>
          <p:nvPr/>
        </p:nvSpPr>
        <p:spPr bwMode="auto">
          <a:xfrm>
            <a:off x="2711624" y="4869160"/>
            <a:ext cx="759301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400" b="1" dirty="0">
                <a:solidFill>
                  <a:srgbClr val="004C97"/>
                </a:solidFill>
                <a:latin typeface="Arial" panose="020B0604020202020204" pitchFamily="34" charset="0"/>
              </a:rPr>
              <a:t>Yelena Slizhevskaya and Mark Silins</a:t>
            </a:r>
          </a:p>
          <a:p>
            <a:pPr algn="ctr">
              <a:spcBef>
                <a:spcPct val="0"/>
              </a:spcBef>
              <a:buFontTx/>
              <a:buNone/>
            </a:pPr>
            <a:endParaRPr lang="en-US" altLang="en-US" sz="2400" b="1" dirty="0">
              <a:solidFill>
                <a:srgbClr val="004C97"/>
              </a:solidFill>
              <a:latin typeface="Arial" panose="020B0604020202020204" pitchFamily="34" charset="0"/>
            </a:endParaRPr>
          </a:p>
          <a:p>
            <a:pPr algn="ctr">
              <a:spcBef>
                <a:spcPct val="0"/>
              </a:spcBef>
              <a:buFontTx/>
              <a:buNone/>
            </a:pPr>
            <a:r>
              <a:rPr lang="en-US" altLang="en-US" sz="2400" b="1" dirty="0">
                <a:solidFill>
                  <a:srgbClr val="004C97"/>
                </a:solidFill>
                <a:latin typeface="Arial" panose="020B0604020202020204" pitchFamily="34" charset="0"/>
              </a:rPr>
              <a:t>Virtual Meeting </a:t>
            </a:r>
            <a:endParaRPr lang="ru-RU" altLang="en-US" sz="2400" b="1" dirty="0">
              <a:solidFill>
                <a:srgbClr val="004C97"/>
              </a:solidFill>
              <a:latin typeface="Arial" panose="020B0604020202020204" pitchFamily="34" charset="0"/>
            </a:endParaRPr>
          </a:p>
          <a:p>
            <a:pPr algn="ctr">
              <a:spcBef>
                <a:spcPct val="0"/>
              </a:spcBef>
              <a:buFontTx/>
              <a:buNone/>
            </a:pPr>
            <a:r>
              <a:rPr lang="en-US" altLang="en-US" sz="2400" b="1" dirty="0">
                <a:solidFill>
                  <a:srgbClr val="004C97"/>
                </a:solidFill>
                <a:latin typeface="Arial" panose="020B0604020202020204" pitchFamily="34" charset="0"/>
              </a:rPr>
              <a:t>March 16, 2023</a:t>
            </a:r>
            <a:endParaRPr lang="en-US" altLang="en-US" sz="2400" dirty="0">
              <a:solidFill>
                <a:srgbClr val="004C97"/>
              </a:solidFill>
              <a:latin typeface="Arial" panose="020B0604020202020204" pitchFamily="34" charset="0"/>
            </a:endParaRPr>
          </a:p>
        </p:txBody>
      </p:sp>
      <p:sp>
        <p:nvSpPr>
          <p:cNvPr id="8" name="Rounded Rectangle 7">
            <a:extLst>
              <a:ext uri="{FF2B5EF4-FFF2-40B4-BE49-F238E27FC236}">
                <a16:creationId xmlns:a16="http://schemas.microsoft.com/office/drawing/2014/main" id="{A3F8E707-FDBD-4B53-8F18-2F8ED28E0D3D}"/>
              </a:ext>
            </a:extLst>
          </p:cNvPr>
          <p:cNvSpPr/>
          <p:nvPr/>
        </p:nvSpPr>
        <p:spPr>
          <a:xfrm>
            <a:off x="2135560" y="692696"/>
            <a:ext cx="8352928" cy="3658716"/>
          </a:xfrm>
          <a:prstGeom prst="roundRect">
            <a:avLst/>
          </a:prstGeom>
          <a:solidFill>
            <a:srgbClr val="004C9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200" b="1" dirty="0">
                <a:effectLst/>
                <a:latin typeface="Calibri" panose="020F0502020204030204" pitchFamily="34" charset="0"/>
                <a:ea typeface="Calibri" panose="020F0502020204030204" pitchFamily="34" charset="0"/>
                <a:cs typeface="Times New Roman" panose="02020603050405020304" pitchFamily="18" charset="0"/>
              </a:rPr>
              <a:t>2022 Survey on </a:t>
            </a:r>
            <a:r>
              <a:rPr lang="en-GB" sz="3200" b="1" dirty="0">
                <a:latin typeface="Calibri" panose="020F0502020204030204" pitchFamily="34" charset="0"/>
                <a:ea typeface="Calibri" panose="020F0502020204030204" pitchFamily="34" charset="0"/>
                <a:cs typeface="Times New Roman" panose="02020603050405020304" pitchFamily="18" charset="0"/>
              </a:rPr>
              <a:t>Functions of the Treasury </a:t>
            </a:r>
            <a:r>
              <a:rPr lang="en-GB" sz="3200" b="1" dirty="0">
                <a:effectLst/>
                <a:latin typeface="Calibri" panose="020F0502020204030204" pitchFamily="34" charset="0"/>
                <a:ea typeface="Calibri" panose="020F0502020204030204" pitchFamily="34" charset="0"/>
                <a:cs typeface="Times New Roman" panose="02020603050405020304" pitchFamily="18" charset="0"/>
              </a:rPr>
              <a:t>in PEMPAL countries</a:t>
            </a:r>
          </a:p>
          <a:p>
            <a:pPr algn="ctr" eaLnBrk="1" fontAlgn="auto" hangingPunct="1">
              <a:spcBef>
                <a:spcPts val="0"/>
              </a:spcBef>
              <a:spcAft>
                <a:spcPts val="0"/>
              </a:spcAft>
              <a:defRPr/>
            </a:pPr>
            <a:r>
              <a:rPr lang="en-GB" sz="2000"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algn="ctr" eaLnBrk="1" fontAlgn="auto" hangingPunct="1">
              <a:spcBef>
                <a:spcPts val="0"/>
              </a:spcBef>
              <a:spcAft>
                <a:spcPts val="0"/>
              </a:spcAft>
              <a:defRPr/>
            </a:pPr>
            <a:r>
              <a:rPr lang="en-GB" sz="2400"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 Overview of the Preliminary Results</a:t>
            </a:r>
            <a:endParaRPr lang="en-US" sz="3600" b="1" dirty="0"/>
          </a:p>
        </p:txBody>
      </p:sp>
    </p:spTree>
  </p:cSld>
  <p:clrMapOvr>
    <a:masterClrMapping/>
  </p:clrMapOvr>
  <p:transition spd="slow">
    <p:wipe dir="r"/>
    <p:sndAc>
      <p:stSnd>
        <p:snd r:embed="rId3" name="coin.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F432A-27E0-16E6-45FC-DEEDDF08796D}"/>
              </a:ext>
            </a:extLst>
          </p:cNvPr>
          <p:cNvSpPr>
            <a:spLocks noGrp="1"/>
          </p:cNvSpPr>
          <p:nvPr>
            <p:ph type="title"/>
          </p:nvPr>
        </p:nvSpPr>
        <p:spPr>
          <a:xfrm>
            <a:off x="999710" y="136524"/>
            <a:ext cx="10972800" cy="1143000"/>
          </a:xfrm>
        </p:spPr>
        <p:txBody>
          <a:bodyPr/>
          <a:lstStyle/>
          <a:p>
            <a:r>
              <a:rPr lang="en-US" dirty="0">
                <a:solidFill>
                  <a:srgbClr val="004C97"/>
                </a:solidFill>
              </a:rPr>
              <a:t>Staff involved in Cash Forecasting and           Cash Management</a:t>
            </a:r>
          </a:p>
        </p:txBody>
      </p:sp>
      <p:sp>
        <p:nvSpPr>
          <p:cNvPr id="4" name="Slide Number Placeholder 3">
            <a:extLst>
              <a:ext uri="{FF2B5EF4-FFF2-40B4-BE49-F238E27FC236}">
                <a16:creationId xmlns:a16="http://schemas.microsoft.com/office/drawing/2014/main" id="{42031618-C4F4-D6E3-C25B-03A0E3A04177}"/>
              </a:ext>
            </a:extLst>
          </p:cNvPr>
          <p:cNvSpPr>
            <a:spLocks noGrp="1"/>
          </p:cNvSpPr>
          <p:nvPr>
            <p:ph type="sldNum" sz="quarter" idx="12"/>
          </p:nvPr>
        </p:nvSpPr>
        <p:spPr/>
        <p:txBody>
          <a:bodyPr/>
          <a:lstStyle/>
          <a:p>
            <a:pPr>
              <a:defRPr/>
            </a:pPr>
            <a:fld id="{87D4BA1C-9A8B-436B-A337-6A2CE014F201}" type="slidenum">
              <a:rPr lang="ru-RU" altLang="en-US" smtClean="0"/>
              <a:pPr>
                <a:defRPr/>
              </a:pPr>
              <a:t>10</a:t>
            </a:fld>
            <a:endParaRPr lang="ru-RU" altLang="en-US" dirty="0"/>
          </a:p>
        </p:txBody>
      </p:sp>
      <p:sp>
        <p:nvSpPr>
          <p:cNvPr id="10" name="TextBox 9">
            <a:extLst>
              <a:ext uri="{FF2B5EF4-FFF2-40B4-BE49-F238E27FC236}">
                <a16:creationId xmlns:a16="http://schemas.microsoft.com/office/drawing/2014/main" id="{0F40BF7F-412E-FF2A-BA18-78CE38D6602E}"/>
              </a:ext>
            </a:extLst>
          </p:cNvPr>
          <p:cNvSpPr txBox="1"/>
          <p:nvPr/>
        </p:nvSpPr>
        <p:spPr>
          <a:xfrm>
            <a:off x="1035593" y="4503845"/>
            <a:ext cx="11192290" cy="2246769"/>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sz="2000" dirty="0"/>
              <a:t>In some countries the staffing reported for both activities was identical. These numbers should be reviewed. Four countries reflected different staffing levels when responding. One response was excluded as it was at significant variance to all other countries and the numbers are being verified.</a:t>
            </a:r>
          </a:p>
          <a:p>
            <a:pPr marL="285750" indent="-285750">
              <a:buFont typeface="Arial" panose="020B0604020202020204" pitchFamily="34" charset="0"/>
              <a:buChar char="•"/>
            </a:pPr>
            <a:r>
              <a:rPr lang="en-US" sz="2000" dirty="0"/>
              <a:t>Cash management refers to the day-to-day management of cash, maintaining bank accounts and ensuring funds are available for making payments. Cash Forecasting is the process of modelling future cashflows to support more effective cash management.   </a:t>
            </a:r>
          </a:p>
        </p:txBody>
      </p:sp>
      <p:graphicFrame>
        <p:nvGraphicFramePr>
          <p:cNvPr id="3" name="Диаграмма 1">
            <a:extLst>
              <a:ext uri="{FF2B5EF4-FFF2-40B4-BE49-F238E27FC236}">
                <a16:creationId xmlns:a16="http://schemas.microsoft.com/office/drawing/2014/main" id="{664FD1D8-6B57-1296-AFAF-649DB65B5BC2}"/>
              </a:ext>
            </a:extLst>
          </p:cNvPr>
          <p:cNvGraphicFramePr>
            <a:graphicFrameLocks/>
          </p:cNvGraphicFramePr>
          <p:nvPr>
            <p:extLst>
              <p:ext uri="{D42A27DB-BD31-4B8C-83A1-F6EECF244321}">
                <p14:modId xmlns:p14="http://schemas.microsoft.com/office/powerpoint/2010/main" val="975936130"/>
              </p:ext>
            </p:extLst>
          </p:nvPr>
        </p:nvGraphicFramePr>
        <p:xfrm>
          <a:off x="7176120" y="1451155"/>
          <a:ext cx="4923367" cy="31594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Диаграмма 1">
            <a:extLst>
              <a:ext uri="{FF2B5EF4-FFF2-40B4-BE49-F238E27FC236}">
                <a16:creationId xmlns:a16="http://schemas.microsoft.com/office/drawing/2014/main" id="{EA056497-1F53-6BB9-54BD-1FE4DCB87A16}"/>
              </a:ext>
            </a:extLst>
          </p:cNvPr>
          <p:cNvGraphicFramePr>
            <a:graphicFrameLocks/>
          </p:cNvGraphicFramePr>
          <p:nvPr>
            <p:extLst>
              <p:ext uri="{D42A27DB-BD31-4B8C-83A1-F6EECF244321}">
                <p14:modId xmlns:p14="http://schemas.microsoft.com/office/powerpoint/2010/main" val="2212428551"/>
              </p:ext>
            </p:extLst>
          </p:nvPr>
        </p:nvGraphicFramePr>
        <p:xfrm>
          <a:off x="1415480" y="1623494"/>
          <a:ext cx="4919133" cy="29571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69991307"/>
      </p:ext>
    </p:extLst>
  </p:cSld>
  <p:clrMapOvr>
    <a:masterClrMapping/>
  </p:clrMapOvr>
  <p:transition spd="slow">
    <p:wipe dir="r"/>
    <p:sndAc>
      <p:stSnd>
        <p:snd r:embed="rId2" name="coin.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20F0-7B26-E4AA-E58C-BFACAB2BED92}"/>
              </a:ext>
            </a:extLst>
          </p:cNvPr>
          <p:cNvSpPr>
            <a:spLocks noGrp="1"/>
          </p:cNvSpPr>
          <p:nvPr>
            <p:ph type="title"/>
          </p:nvPr>
        </p:nvSpPr>
        <p:spPr>
          <a:xfrm>
            <a:off x="904528" y="0"/>
            <a:ext cx="10972800" cy="1143000"/>
          </a:xfrm>
        </p:spPr>
        <p:txBody>
          <a:bodyPr/>
          <a:lstStyle/>
          <a:p>
            <a:r>
              <a:rPr lang="en-US" sz="3200" dirty="0">
                <a:solidFill>
                  <a:srgbClr val="004C97"/>
                </a:solidFill>
              </a:rPr>
              <a:t>Strategic documents guide the development of the Treasury in most cases, and these are relatively modern!</a:t>
            </a:r>
          </a:p>
        </p:txBody>
      </p:sp>
      <p:sp>
        <p:nvSpPr>
          <p:cNvPr id="4" name="Slide Number Placeholder 3">
            <a:extLst>
              <a:ext uri="{FF2B5EF4-FFF2-40B4-BE49-F238E27FC236}">
                <a16:creationId xmlns:a16="http://schemas.microsoft.com/office/drawing/2014/main" id="{5C96F962-5F9B-EBCC-4988-C3D9F1E049CC}"/>
              </a:ext>
            </a:extLst>
          </p:cNvPr>
          <p:cNvSpPr>
            <a:spLocks noGrp="1"/>
          </p:cNvSpPr>
          <p:nvPr>
            <p:ph type="sldNum" sz="quarter" idx="12"/>
          </p:nvPr>
        </p:nvSpPr>
        <p:spPr/>
        <p:txBody>
          <a:bodyPr/>
          <a:lstStyle/>
          <a:p>
            <a:pPr>
              <a:defRPr/>
            </a:pPr>
            <a:fld id="{87D4BA1C-9A8B-436B-A337-6A2CE014F201}" type="slidenum">
              <a:rPr lang="ru-RU" altLang="en-US" smtClean="0"/>
              <a:pPr>
                <a:defRPr/>
              </a:pPr>
              <a:t>11</a:t>
            </a:fld>
            <a:endParaRPr lang="ru-RU" altLang="en-US" dirty="0"/>
          </a:p>
        </p:txBody>
      </p:sp>
      <p:graphicFrame>
        <p:nvGraphicFramePr>
          <p:cNvPr id="5" name="Table 4">
            <a:extLst>
              <a:ext uri="{FF2B5EF4-FFF2-40B4-BE49-F238E27FC236}">
                <a16:creationId xmlns:a16="http://schemas.microsoft.com/office/drawing/2014/main" id="{928BA1C1-09FB-A358-A051-E0EC28BC81D2}"/>
              </a:ext>
            </a:extLst>
          </p:cNvPr>
          <p:cNvGraphicFramePr>
            <a:graphicFrameLocks noGrp="1"/>
          </p:cNvGraphicFramePr>
          <p:nvPr>
            <p:extLst>
              <p:ext uri="{D42A27DB-BD31-4B8C-83A1-F6EECF244321}">
                <p14:modId xmlns:p14="http://schemas.microsoft.com/office/powerpoint/2010/main" val="12543428"/>
              </p:ext>
            </p:extLst>
          </p:nvPr>
        </p:nvGraphicFramePr>
        <p:xfrm>
          <a:off x="929825" y="1175719"/>
          <a:ext cx="11233248" cy="5673625"/>
        </p:xfrm>
        <a:graphic>
          <a:graphicData uri="http://schemas.openxmlformats.org/drawingml/2006/table">
            <a:tbl>
              <a:tblPr>
                <a:tableStyleId>{5C22544A-7EE6-4342-B048-85BDC9FD1C3A}</a:tableStyleId>
              </a:tblPr>
              <a:tblGrid>
                <a:gridCol w="1193405">
                  <a:extLst>
                    <a:ext uri="{9D8B030D-6E8A-4147-A177-3AD203B41FA5}">
                      <a16:colId xmlns:a16="http://schemas.microsoft.com/office/drawing/2014/main" val="2138625585"/>
                    </a:ext>
                  </a:extLst>
                </a:gridCol>
                <a:gridCol w="8958336">
                  <a:extLst>
                    <a:ext uri="{9D8B030D-6E8A-4147-A177-3AD203B41FA5}">
                      <a16:colId xmlns:a16="http://schemas.microsoft.com/office/drawing/2014/main" val="2189623030"/>
                    </a:ext>
                  </a:extLst>
                </a:gridCol>
                <a:gridCol w="1081507">
                  <a:extLst>
                    <a:ext uri="{9D8B030D-6E8A-4147-A177-3AD203B41FA5}">
                      <a16:colId xmlns:a16="http://schemas.microsoft.com/office/drawing/2014/main" val="2774267153"/>
                    </a:ext>
                  </a:extLst>
                </a:gridCol>
              </a:tblGrid>
              <a:tr h="0">
                <a:tc>
                  <a:txBody>
                    <a:bodyPr/>
                    <a:lstStyle/>
                    <a:p>
                      <a:pPr algn="l" fontAlgn="b"/>
                      <a:r>
                        <a:rPr lang="en-AU" sz="1400" u="none" strike="noStrike" dirty="0">
                          <a:effectLst/>
                          <a:highlight>
                            <a:srgbClr val="C0C0C0"/>
                          </a:highlight>
                        </a:rPr>
                        <a:t>Country</a:t>
                      </a:r>
                      <a:endParaRPr lang="en-AU" sz="1400" b="1" i="0" u="none" strike="noStrike" dirty="0">
                        <a:solidFill>
                          <a:srgbClr val="000000"/>
                        </a:solidFill>
                        <a:effectLst/>
                        <a:highlight>
                          <a:srgbClr val="C0C0C0"/>
                        </a:highlight>
                        <a:latin typeface="Calibri" panose="020F0502020204030204" pitchFamily="34" charset="0"/>
                      </a:endParaRPr>
                    </a:p>
                  </a:txBody>
                  <a:tcPr marL="6353" marR="6353" marT="6353" marB="0" anchor="b">
                    <a:solidFill>
                      <a:schemeClr val="bg1">
                        <a:lumMod val="50000"/>
                      </a:schemeClr>
                    </a:solidFill>
                  </a:tcPr>
                </a:tc>
                <a:tc>
                  <a:txBody>
                    <a:bodyPr/>
                    <a:lstStyle/>
                    <a:p>
                      <a:pPr algn="l" fontAlgn="b"/>
                      <a:r>
                        <a:rPr lang="en-AU" sz="1400" u="none" strike="noStrike" dirty="0">
                          <a:effectLst/>
                          <a:highlight>
                            <a:srgbClr val="C0C0C0"/>
                          </a:highlight>
                        </a:rPr>
                        <a:t>Document</a:t>
                      </a:r>
                      <a:endParaRPr lang="en-AU" sz="1400" b="1" i="0" u="none" strike="noStrike" dirty="0">
                        <a:solidFill>
                          <a:srgbClr val="000000"/>
                        </a:solidFill>
                        <a:effectLst/>
                        <a:highlight>
                          <a:srgbClr val="C0C0C0"/>
                        </a:highlight>
                        <a:latin typeface="Calibri" panose="020F0502020204030204" pitchFamily="34" charset="0"/>
                      </a:endParaRPr>
                    </a:p>
                  </a:txBody>
                  <a:tcPr marL="6353" marR="6353" marT="6353" marB="0" anchor="b">
                    <a:solidFill>
                      <a:schemeClr val="bg1">
                        <a:lumMod val="50000"/>
                      </a:schemeClr>
                    </a:solidFill>
                  </a:tcPr>
                </a:tc>
                <a:tc>
                  <a:txBody>
                    <a:bodyPr/>
                    <a:lstStyle/>
                    <a:p>
                      <a:pPr algn="l" fontAlgn="b"/>
                      <a:r>
                        <a:rPr lang="en-AU" sz="1400" u="none" strike="noStrike" dirty="0">
                          <a:effectLst/>
                          <a:highlight>
                            <a:srgbClr val="C0C0C0"/>
                          </a:highlight>
                        </a:rPr>
                        <a:t>Year</a:t>
                      </a:r>
                      <a:endParaRPr lang="en-AU" sz="1400" b="1" i="0" u="none" strike="noStrike" dirty="0">
                        <a:solidFill>
                          <a:srgbClr val="000000"/>
                        </a:solidFill>
                        <a:effectLst/>
                        <a:highlight>
                          <a:srgbClr val="C0C0C0"/>
                        </a:highlight>
                        <a:latin typeface="Calibri" panose="020F0502020204030204" pitchFamily="34" charset="0"/>
                      </a:endParaRPr>
                    </a:p>
                  </a:txBody>
                  <a:tcPr marL="6353" marR="6353" marT="6353" marB="0" anchor="b">
                    <a:solidFill>
                      <a:schemeClr val="bg1">
                        <a:lumMod val="50000"/>
                      </a:schemeClr>
                    </a:solidFill>
                  </a:tcPr>
                </a:tc>
                <a:extLst>
                  <a:ext uri="{0D108BD9-81ED-4DB2-BD59-A6C34878D82A}">
                    <a16:rowId xmlns:a16="http://schemas.microsoft.com/office/drawing/2014/main" val="4135255259"/>
                  </a:ext>
                </a:extLst>
              </a:tr>
              <a:tr h="273416">
                <a:tc>
                  <a:txBody>
                    <a:bodyPr/>
                    <a:lstStyle/>
                    <a:p>
                      <a:pPr algn="l" fontAlgn="b"/>
                      <a:r>
                        <a:rPr lang="en-AU" sz="1400" u="none" strike="noStrike" dirty="0">
                          <a:effectLst/>
                        </a:rPr>
                        <a:t>Albania</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Sector strategy for public financial management 2019-2022</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2019</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58645789"/>
                  </a:ext>
                </a:extLst>
              </a:tr>
              <a:tr h="161129">
                <a:tc>
                  <a:txBody>
                    <a:bodyPr/>
                    <a:lstStyle/>
                    <a:p>
                      <a:pPr algn="l" fontAlgn="b"/>
                      <a:r>
                        <a:rPr lang="en-AU" sz="1400" u="none" strike="noStrike" dirty="0">
                          <a:effectLst/>
                        </a:rPr>
                        <a:t>Armenia</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2184256951"/>
                  </a:ext>
                </a:extLst>
              </a:tr>
              <a:tr h="273416">
                <a:tc rowSpan="3">
                  <a:txBody>
                    <a:bodyPr/>
                    <a:lstStyle/>
                    <a:p>
                      <a:pPr algn="l" fontAlgn="ctr"/>
                      <a:r>
                        <a:rPr lang="en-AU" sz="1400" u="none" strike="noStrike" dirty="0">
                          <a:effectLst/>
                        </a:rPr>
                        <a:t>Belarus</a:t>
                      </a:r>
                      <a:endParaRPr lang="en-AU" sz="1400" b="0" i="0" u="none" strike="noStrike" dirty="0">
                        <a:solidFill>
                          <a:srgbClr val="000000"/>
                        </a:solidFill>
                        <a:effectLst/>
                        <a:latin typeface="Calibri" panose="020F0502020204030204" pitchFamily="34" charset="0"/>
                      </a:endParaRPr>
                    </a:p>
                  </a:txBody>
                  <a:tcPr marL="6353" marR="6353" marT="6353" marB="0" anchor="ctr"/>
                </a:tc>
                <a:tc>
                  <a:txBody>
                    <a:bodyPr/>
                    <a:lstStyle/>
                    <a:p>
                      <a:pPr algn="l" fontAlgn="b"/>
                      <a:r>
                        <a:rPr lang="en-AU" sz="1400" u="none" strike="noStrike" dirty="0">
                          <a:effectLst/>
                        </a:rPr>
                        <a:t>Strategy to improve the public finance management system</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2015</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2643024280"/>
                  </a:ext>
                </a:extLst>
              </a:tr>
              <a:tr h="406348">
                <a:tc vMerge="1">
                  <a:txBody>
                    <a:bodyPr/>
                    <a:lstStyle/>
                    <a:p>
                      <a:endParaRPr lang="en-US"/>
                    </a:p>
                  </a:txBody>
                  <a:tcPr/>
                </a:tc>
                <a:tc>
                  <a:txBody>
                    <a:bodyPr/>
                    <a:lstStyle/>
                    <a:p>
                      <a:pPr algn="l" fontAlgn="b"/>
                      <a:r>
                        <a:rPr lang="en-AU" sz="1400" u="none" strike="noStrike" dirty="0">
                          <a:effectLst/>
                        </a:rPr>
                        <a:t>The concept to improve the national accounting and reporting system of the public administration sector</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2019</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2875426848"/>
                  </a:ext>
                </a:extLst>
              </a:tr>
              <a:tr h="322258">
                <a:tc vMerge="1">
                  <a:txBody>
                    <a:bodyPr/>
                    <a:lstStyle/>
                    <a:p>
                      <a:endParaRPr lang="en-US"/>
                    </a:p>
                  </a:txBody>
                  <a:tcPr/>
                </a:tc>
                <a:tc>
                  <a:txBody>
                    <a:bodyPr/>
                    <a:lstStyle/>
                    <a:p>
                      <a:pPr algn="l" fontAlgn="b"/>
                      <a:r>
                        <a:rPr lang="en-AU" sz="1400" u="none" strike="noStrike" dirty="0">
                          <a:effectLst/>
                        </a:rPr>
                        <a:t>The state program for the development of finance and financial market until 2025</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2020</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2600421430"/>
                  </a:ext>
                </a:extLst>
              </a:tr>
              <a:tr h="273416">
                <a:tc>
                  <a:txBody>
                    <a:bodyPr/>
                    <a:lstStyle/>
                    <a:p>
                      <a:pPr algn="l" fontAlgn="b"/>
                      <a:r>
                        <a:rPr lang="en-AU" sz="1400" u="none" strike="noStrike" dirty="0">
                          <a:effectLst/>
                        </a:rPr>
                        <a:t>Georgia</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Public Finance Management Strategy for 2018-2022</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4048936505"/>
                  </a:ext>
                </a:extLst>
              </a:tr>
              <a:tr h="161129">
                <a:tc>
                  <a:txBody>
                    <a:bodyPr/>
                    <a:lstStyle/>
                    <a:p>
                      <a:pPr algn="l" fontAlgn="b"/>
                      <a:r>
                        <a:rPr lang="en-AU" sz="1400" u="none" strike="noStrike" dirty="0">
                          <a:effectLst/>
                        </a:rPr>
                        <a:t>Hungary</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Annual and mid-term development plans</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3654444034"/>
                  </a:ext>
                </a:extLst>
              </a:tr>
              <a:tr h="539279">
                <a:tc rowSpan="2">
                  <a:txBody>
                    <a:bodyPr/>
                    <a:lstStyle/>
                    <a:p>
                      <a:pPr algn="l" fontAlgn="ctr"/>
                      <a:r>
                        <a:rPr lang="en-AU" sz="1400" u="none" strike="noStrike" dirty="0">
                          <a:effectLst/>
                        </a:rPr>
                        <a:t>Kazakhstan</a:t>
                      </a:r>
                      <a:endParaRPr lang="en-AU" sz="1400" b="0" i="0" u="none" strike="noStrike" dirty="0">
                        <a:solidFill>
                          <a:srgbClr val="000000"/>
                        </a:solidFill>
                        <a:effectLst/>
                        <a:latin typeface="Calibri" panose="020F0502020204030204" pitchFamily="34" charset="0"/>
                      </a:endParaRPr>
                    </a:p>
                  </a:txBody>
                  <a:tcPr marL="6353" marR="6353" marT="6353" marB="0" anchor="ctr"/>
                </a:tc>
                <a:tc>
                  <a:txBody>
                    <a:bodyPr/>
                    <a:lstStyle/>
                    <a:p>
                      <a:pPr algn="l" fontAlgn="b"/>
                      <a:r>
                        <a:rPr lang="en-AU" sz="1400" u="none" strike="noStrike" dirty="0">
                          <a:effectLst/>
                        </a:rPr>
                        <a:t>Development Plan of the MoF of the Republic of Kazakhstan for 2020-2024 approved by order of the Minister of Finance of the Republic of Kazakhstan #365 dated 4/19/2021</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2021</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12679789"/>
                  </a:ext>
                </a:extLst>
              </a:tr>
              <a:tr h="539279">
                <a:tc vMerge="1">
                  <a:txBody>
                    <a:bodyPr/>
                    <a:lstStyle/>
                    <a:p>
                      <a:endParaRPr lang="en-US"/>
                    </a:p>
                  </a:txBody>
                  <a:tcPr/>
                </a:tc>
                <a:tc>
                  <a:txBody>
                    <a:bodyPr/>
                    <a:lstStyle/>
                    <a:p>
                      <a:pPr algn="l" fontAlgn="b"/>
                      <a:r>
                        <a:rPr lang="en-AU" sz="1400" u="none" strike="noStrike" dirty="0">
                          <a:effectLst/>
                        </a:rPr>
                        <a:t>Operational Plan of the MoF of the Republic of Kazakhstan for 2022, approved by the Order of the Chief of Staff of the MoF of the Republic of Kazakhstan dated 12/28/2021 #1338</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2021</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1407288905"/>
                  </a:ext>
                </a:extLst>
              </a:tr>
              <a:tr h="161129">
                <a:tc>
                  <a:txBody>
                    <a:bodyPr/>
                    <a:lstStyle/>
                    <a:p>
                      <a:pPr algn="l" fontAlgn="b"/>
                      <a:r>
                        <a:rPr lang="en-AU" sz="1400" u="none" strike="noStrike" dirty="0">
                          <a:effectLst/>
                        </a:rPr>
                        <a:t>Kosovo</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Strategy for the development of public finances</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1352567465"/>
                  </a:ext>
                </a:extLst>
              </a:tr>
              <a:tr h="322258">
                <a:tc>
                  <a:txBody>
                    <a:bodyPr/>
                    <a:lstStyle/>
                    <a:p>
                      <a:pPr algn="l" fontAlgn="b"/>
                      <a:r>
                        <a:rPr lang="en-AU" sz="1400" u="none" strike="noStrike" dirty="0">
                          <a:effectLst/>
                        </a:rPr>
                        <a:t>Kyrgyz Republic</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The KR Public Finance Management Development Strategy from 2022 to 2028</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2035849014"/>
                  </a:ext>
                </a:extLst>
              </a:tr>
              <a:tr h="273416">
                <a:tc>
                  <a:txBody>
                    <a:bodyPr/>
                    <a:lstStyle/>
                    <a:p>
                      <a:pPr algn="l" fontAlgn="b"/>
                      <a:r>
                        <a:rPr lang="en-AU" sz="1400" u="none" strike="noStrike" dirty="0">
                          <a:effectLst/>
                        </a:rPr>
                        <a:t>Romania</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Government Debt Management Strategy 2021-2023</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2316127086"/>
                  </a:ext>
                </a:extLst>
              </a:tr>
              <a:tr h="161129">
                <a:tc>
                  <a:txBody>
                    <a:bodyPr/>
                    <a:lstStyle/>
                    <a:p>
                      <a:pPr algn="l" fontAlgn="b"/>
                      <a:r>
                        <a:rPr lang="en-AU" sz="1400" u="none" strike="noStrike" dirty="0">
                          <a:effectLst/>
                        </a:rPr>
                        <a:t>Tajikistan</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1744137497"/>
                  </a:ext>
                </a:extLst>
              </a:tr>
              <a:tr h="273416">
                <a:tc>
                  <a:txBody>
                    <a:bodyPr/>
                    <a:lstStyle/>
                    <a:p>
                      <a:pPr algn="l" fontAlgn="b"/>
                      <a:r>
                        <a:rPr lang="en-AU" sz="1400" u="none" strike="noStrike" dirty="0">
                          <a:effectLst/>
                        </a:rPr>
                        <a:t>Turkey</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Ministry of Treasury and Finance Strategic Plan 2019-2023</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1695254722"/>
                  </a:ext>
                </a:extLst>
              </a:tr>
              <a:tr h="539279">
                <a:tc rowSpan="2">
                  <a:txBody>
                    <a:bodyPr/>
                    <a:lstStyle/>
                    <a:p>
                      <a:pPr algn="l" fontAlgn="ctr"/>
                      <a:r>
                        <a:rPr lang="en-AU" sz="1400" u="none" strike="noStrike" dirty="0">
                          <a:effectLst/>
                        </a:rPr>
                        <a:t>Uzbekistan</a:t>
                      </a:r>
                      <a:endParaRPr lang="en-AU" sz="1400" b="0" i="0" u="none" strike="noStrike" dirty="0">
                        <a:solidFill>
                          <a:srgbClr val="000000"/>
                        </a:solidFill>
                        <a:effectLst/>
                        <a:latin typeface="Calibri" panose="020F0502020204030204" pitchFamily="34" charset="0"/>
                      </a:endParaRPr>
                    </a:p>
                  </a:txBody>
                  <a:tcPr marL="6353" marR="6353" marT="6353" marB="0" anchor="ctr"/>
                </a:tc>
                <a:tc>
                  <a:txBody>
                    <a:bodyPr/>
                    <a:lstStyle/>
                    <a:p>
                      <a:pPr algn="l" fontAlgn="b"/>
                      <a:r>
                        <a:rPr lang="en-AU" sz="1400" u="none" strike="noStrike" dirty="0">
                          <a:effectLst/>
                        </a:rPr>
                        <a:t>Decree of the President of the Republic of Uzbekistan "On the Development Strategy of New Uzbekistan for 2022-2026 years" of 1/28/2022 # UP - 60</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2022</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1447939160"/>
                  </a:ext>
                </a:extLst>
              </a:tr>
              <a:tr h="539279">
                <a:tc vMerge="1">
                  <a:txBody>
                    <a:bodyPr/>
                    <a:lstStyle/>
                    <a:p>
                      <a:endParaRPr lang="en-US"/>
                    </a:p>
                  </a:txBody>
                  <a:tcPr/>
                </a:tc>
                <a:tc>
                  <a:txBody>
                    <a:bodyPr/>
                    <a:lstStyle/>
                    <a:p>
                      <a:pPr algn="l" fontAlgn="b"/>
                      <a:r>
                        <a:rPr lang="en-AU" sz="1400" u="none" strike="noStrike" dirty="0">
                          <a:effectLst/>
                        </a:rPr>
                        <a:t>Decree of the Cabinet of Ministers "On approval of the strategy to improve public finance management system of the Republic of Uzbekistan for 2020 - 2024 years" of 8/24/2020 # 506</a:t>
                      </a:r>
                      <a:endParaRPr lang="en-AU" sz="1400" b="0" i="0" u="none" strike="noStrike" dirty="0">
                        <a:solidFill>
                          <a:srgbClr val="000000"/>
                        </a:solidFill>
                        <a:effectLst/>
                        <a:latin typeface="Calibri" panose="020F0502020204030204" pitchFamily="34" charset="0"/>
                      </a:endParaRPr>
                    </a:p>
                  </a:txBody>
                  <a:tcPr marL="6353" marR="6353" marT="6353" marB="0" anchor="b"/>
                </a:tc>
                <a:tc>
                  <a:txBody>
                    <a:bodyPr/>
                    <a:lstStyle/>
                    <a:p>
                      <a:pPr algn="r" fontAlgn="b"/>
                      <a:r>
                        <a:rPr lang="en-AU" sz="1400" u="none" strike="noStrike" dirty="0">
                          <a:effectLst/>
                        </a:rPr>
                        <a:t>2020</a:t>
                      </a:r>
                      <a:endParaRPr lang="en-AU" sz="1400" b="0" i="0" u="none" strike="noStrike" dirty="0">
                        <a:solidFill>
                          <a:srgbClr val="000000"/>
                        </a:solidFill>
                        <a:effectLst/>
                        <a:latin typeface="Calibri" panose="020F0502020204030204" pitchFamily="34" charset="0"/>
                      </a:endParaRPr>
                    </a:p>
                  </a:txBody>
                  <a:tcPr marL="6353" marR="6353" marT="6353" marB="0" anchor="b"/>
                </a:tc>
                <a:extLst>
                  <a:ext uri="{0D108BD9-81ED-4DB2-BD59-A6C34878D82A}">
                    <a16:rowId xmlns:a16="http://schemas.microsoft.com/office/drawing/2014/main" val="1013538415"/>
                  </a:ext>
                </a:extLst>
              </a:tr>
            </a:tbl>
          </a:graphicData>
        </a:graphic>
      </p:graphicFrame>
    </p:spTree>
    <p:extLst>
      <p:ext uri="{BB962C8B-B14F-4D97-AF65-F5344CB8AC3E}">
        <p14:creationId xmlns:p14="http://schemas.microsoft.com/office/powerpoint/2010/main" val="1965260188"/>
      </p:ext>
    </p:extLst>
  </p:cSld>
  <p:clrMapOvr>
    <a:masterClrMapping/>
  </p:clrMapOvr>
  <p:transition spd="slow">
    <p:wipe dir="r"/>
    <p:sndAc>
      <p:stSnd>
        <p:snd r:embed="rId2" name="coin.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B2C56-549F-100B-6766-7A79DDCA9CC2}"/>
              </a:ext>
            </a:extLst>
          </p:cNvPr>
          <p:cNvSpPr>
            <a:spLocks noGrp="1"/>
          </p:cNvSpPr>
          <p:nvPr>
            <p:ph type="title"/>
          </p:nvPr>
        </p:nvSpPr>
        <p:spPr>
          <a:xfrm>
            <a:off x="656492" y="-249795"/>
            <a:ext cx="11692880" cy="1143000"/>
          </a:xfrm>
        </p:spPr>
        <p:txBody>
          <a:bodyPr/>
          <a:lstStyle/>
          <a:p>
            <a:r>
              <a:rPr lang="en-US" dirty="0">
                <a:solidFill>
                  <a:srgbClr val="004C97"/>
                </a:solidFill>
              </a:rPr>
              <a:t>Staffing Allocated to Specific Treasury Functions</a:t>
            </a:r>
          </a:p>
        </p:txBody>
      </p:sp>
      <p:sp>
        <p:nvSpPr>
          <p:cNvPr id="4" name="Slide Number Placeholder 3">
            <a:extLst>
              <a:ext uri="{FF2B5EF4-FFF2-40B4-BE49-F238E27FC236}">
                <a16:creationId xmlns:a16="http://schemas.microsoft.com/office/drawing/2014/main" id="{62F71D61-D607-0247-B452-CA144BFDF55E}"/>
              </a:ext>
            </a:extLst>
          </p:cNvPr>
          <p:cNvSpPr>
            <a:spLocks noGrp="1"/>
          </p:cNvSpPr>
          <p:nvPr>
            <p:ph type="sldNum" sz="quarter" idx="12"/>
          </p:nvPr>
        </p:nvSpPr>
        <p:spPr/>
        <p:txBody>
          <a:bodyPr/>
          <a:lstStyle/>
          <a:p>
            <a:pPr>
              <a:defRPr/>
            </a:pPr>
            <a:fld id="{87D4BA1C-9A8B-436B-A337-6A2CE014F201}" type="slidenum">
              <a:rPr lang="ru-RU" altLang="en-US" smtClean="0"/>
              <a:pPr>
                <a:defRPr/>
              </a:pPr>
              <a:t>12</a:t>
            </a:fld>
            <a:endParaRPr lang="ru-RU" altLang="en-US" dirty="0"/>
          </a:p>
        </p:txBody>
      </p:sp>
      <p:graphicFrame>
        <p:nvGraphicFramePr>
          <p:cNvPr id="5" name="Диаграмма 1">
            <a:extLst>
              <a:ext uri="{FF2B5EF4-FFF2-40B4-BE49-F238E27FC236}">
                <a16:creationId xmlns:a16="http://schemas.microsoft.com/office/drawing/2014/main" id="{4D96A4A6-A75B-8D45-8C51-05BF34012A69}"/>
              </a:ext>
            </a:extLst>
          </p:cNvPr>
          <p:cNvGraphicFramePr>
            <a:graphicFrameLocks/>
          </p:cNvGraphicFramePr>
          <p:nvPr>
            <p:extLst>
              <p:ext uri="{D42A27DB-BD31-4B8C-83A1-F6EECF244321}">
                <p14:modId xmlns:p14="http://schemas.microsoft.com/office/powerpoint/2010/main" val="1247693560"/>
              </p:ext>
            </p:extLst>
          </p:nvPr>
        </p:nvGraphicFramePr>
        <p:xfrm>
          <a:off x="1066800" y="620688"/>
          <a:ext cx="4959350" cy="3082949"/>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396F09A4-B388-45FF-F314-6959B18F40C3}"/>
              </a:ext>
            </a:extLst>
          </p:cNvPr>
          <p:cNvSpPr txBox="1"/>
          <p:nvPr/>
        </p:nvSpPr>
        <p:spPr>
          <a:xfrm>
            <a:off x="6026150" y="3703637"/>
            <a:ext cx="5974506" cy="2585323"/>
          </a:xfrm>
          <a:prstGeom prst="rect">
            <a:avLst/>
          </a:prstGeom>
          <a:solidFill>
            <a:schemeClr val="accent2">
              <a:lumMod val="20000"/>
              <a:lumOff val="80000"/>
            </a:schemeClr>
          </a:solidFill>
        </p:spPr>
        <p:txBody>
          <a:bodyPr wrap="square" rtlCol="0">
            <a:spAutoFit/>
          </a:bodyPr>
          <a:lstStyle/>
          <a:p>
            <a:r>
              <a:rPr lang="en-US" sz="2000" dirty="0"/>
              <a:t>Responses from Turkey have been excluded from the graphs on public accounting and consolidated reporting (578).</a:t>
            </a:r>
          </a:p>
          <a:p>
            <a:r>
              <a:rPr lang="en-US" sz="2000" dirty="0"/>
              <a:t>There are some differences in responses with some countries reflecting significant resources for these functions compared to most other countries. </a:t>
            </a:r>
          </a:p>
          <a:p>
            <a:r>
              <a:rPr lang="en-US" sz="2000" dirty="0"/>
              <a:t>It will be useful to discuss these results in more detail to clarify responses.   </a:t>
            </a:r>
            <a:r>
              <a:rPr lang="en-US" sz="2200" dirty="0"/>
              <a:t> </a:t>
            </a:r>
          </a:p>
        </p:txBody>
      </p:sp>
      <p:graphicFrame>
        <p:nvGraphicFramePr>
          <p:cNvPr id="3" name="Диаграмма 2">
            <a:extLst>
              <a:ext uri="{FF2B5EF4-FFF2-40B4-BE49-F238E27FC236}">
                <a16:creationId xmlns:a16="http://schemas.microsoft.com/office/drawing/2014/main" id="{E7E9C2A6-0319-24D3-D0AE-32B3C36BC869}"/>
              </a:ext>
            </a:extLst>
          </p:cNvPr>
          <p:cNvGraphicFramePr>
            <a:graphicFrameLocks/>
          </p:cNvGraphicFramePr>
          <p:nvPr>
            <p:extLst>
              <p:ext uri="{D42A27DB-BD31-4B8C-83A1-F6EECF244321}">
                <p14:modId xmlns:p14="http://schemas.microsoft.com/office/powerpoint/2010/main" val="1682566223"/>
              </p:ext>
            </p:extLst>
          </p:nvPr>
        </p:nvGraphicFramePr>
        <p:xfrm>
          <a:off x="1060938" y="3624778"/>
          <a:ext cx="4883150" cy="285496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Диаграмма 1">
            <a:extLst>
              <a:ext uri="{FF2B5EF4-FFF2-40B4-BE49-F238E27FC236}">
                <a16:creationId xmlns:a16="http://schemas.microsoft.com/office/drawing/2014/main" id="{4CEC3FC0-FFDA-369F-3338-6A3DBA62B9D0}"/>
              </a:ext>
            </a:extLst>
          </p:cNvPr>
          <p:cNvGraphicFramePr>
            <a:graphicFrameLocks/>
          </p:cNvGraphicFramePr>
          <p:nvPr>
            <p:extLst>
              <p:ext uri="{D42A27DB-BD31-4B8C-83A1-F6EECF244321}">
                <p14:modId xmlns:p14="http://schemas.microsoft.com/office/powerpoint/2010/main" val="2620625363"/>
              </p:ext>
            </p:extLst>
          </p:nvPr>
        </p:nvGraphicFramePr>
        <p:xfrm>
          <a:off x="6591300" y="767278"/>
          <a:ext cx="4991100" cy="28575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603322332"/>
      </p:ext>
    </p:extLst>
  </p:cSld>
  <p:clrMapOvr>
    <a:masterClrMapping/>
  </p:clrMapOvr>
  <p:transition spd="slow">
    <p:wipe dir="r"/>
    <p:sndAc>
      <p:stSnd>
        <p:snd r:embed="rId3" name="coin.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32F22-AA1A-9B16-FA01-272B3D08941C}"/>
              </a:ext>
            </a:extLst>
          </p:cNvPr>
          <p:cNvSpPr>
            <a:spLocks noGrp="1"/>
          </p:cNvSpPr>
          <p:nvPr>
            <p:ph type="title"/>
          </p:nvPr>
        </p:nvSpPr>
        <p:spPr>
          <a:xfrm>
            <a:off x="-285886" y="0"/>
            <a:ext cx="7848872" cy="1143000"/>
          </a:xfrm>
        </p:spPr>
        <p:txBody>
          <a:bodyPr/>
          <a:lstStyle/>
          <a:p>
            <a:r>
              <a:rPr lang="en-US" dirty="0">
                <a:solidFill>
                  <a:srgbClr val="004C97"/>
                </a:solidFill>
              </a:rPr>
              <a:t>IT Support and FMIS</a:t>
            </a:r>
          </a:p>
        </p:txBody>
      </p:sp>
      <p:sp>
        <p:nvSpPr>
          <p:cNvPr id="4" name="Slide Number Placeholder 3">
            <a:extLst>
              <a:ext uri="{FF2B5EF4-FFF2-40B4-BE49-F238E27FC236}">
                <a16:creationId xmlns:a16="http://schemas.microsoft.com/office/drawing/2014/main" id="{E878DEB3-0C1D-5065-69C9-DAC6E324DA34}"/>
              </a:ext>
            </a:extLst>
          </p:cNvPr>
          <p:cNvSpPr>
            <a:spLocks noGrp="1"/>
          </p:cNvSpPr>
          <p:nvPr>
            <p:ph type="sldNum" sz="quarter" idx="12"/>
          </p:nvPr>
        </p:nvSpPr>
        <p:spPr/>
        <p:txBody>
          <a:bodyPr/>
          <a:lstStyle/>
          <a:p>
            <a:pPr>
              <a:defRPr/>
            </a:pPr>
            <a:fld id="{87D4BA1C-9A8B-436B-A337-6A2CE014F201}" type="slidenum">
              <a:rPr lang="ru-RU" altLang="en-US" smtClean="0"/>
              <a:pPr>
                <a:defRPr/>
              </a:pPr>
              <a:t>13</a:t>
            </a:fld>
            <a:endParaRPr lang="ru-RU" altLang="en-US" dirty="0"/>
          </a:p>
        </p:txBody>
      </p:sp>
      <p:graphicFrame>
        <p:nvGraphicFramePr>
          <p:cNvPr id="8" name="Диаграмма 1">
            <a:extLst>
              <a:ext uri="{FF2B5EF4-FFF2-40B4-BE49-F238E27FC236}">
                <a16:creationId xmlns:a16="http://schemas.microsoft.com/office/drawing/2014/main" id="{F3143F00-0565-5E9C-55BF-5A596FA1EB38}"/>
              </a:ext>
            </a:extLst>
          </p:cNvPr>
          <p:cNvGraphicFramePr>
            <a:graphicFrameLocks/>
          </p:cNvGraphicFramePr>
          <p:nvPr>
            <p:extLst>
              <p:ext uri="{D42A27DB-BD31-4B8C-83A1-F6EECF244321}">
                <p14:modId xmlns:p14="http://schemas.microsoft.com/office/powerpoint/2010/main" val="1460729424"/>
              </p:ext>
            </p:extLst>
          </p:nvPr>
        </p:nvGraphicFramePr>
        <p:xfrm>
          <a:off x="1181100" y="914625"/>
          <a:ext cx="4914900" cy="28575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Диаграмма 2">
            <a:extLst>
              <a:ext uri="{FF2B5EF4-FFF2-40B4-BE49-F238E27FC236}">
                <a16:creationId xmlns:a16="http://schemas.microsoft.com/office/drawing/2014/main" id="{E8CBAB6C-F00B-74BF-AA4A-E303A13D3456}"/>
              </a:ext>
            </a:extLst>
          </p:cNvPr>
          <p:cNvGraphicFramePr>
            <a:graphicFrameLocks/>
          </p:cNvGraphicFramePr>
          <p:nvPr>
            <p:extLst>
              <p:ext uri="{D42A27DB-BD31-4B8C-83A1-F6EECF244321}">
                <p14:modId xmlns:p14="http://schemas.microsoft.com/office/powerpoint/2010/main" val="2383125520"/>
              </p:ext>
            </p:extLst>
          </p:nvPr>
        </p:nvGraphicFramePr>
        <p:xfrm>
          <a:off x="6744072" y="736825"/>
          <a:ext cx="5080000" cy="30353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a:extLst>
              <a:ext uri="{FF2B5EF4-FFF2-40B4-BE49-F238E27FC236}">
                <a16:creationId xmlns:a16="http://schemas.microsoft.com/office/drawing/2014/main" id="{02ABA440-2D00-4658-8ECF-FBBC3B516C9D}"/>
              </a:ext>
            </a:extLst>
          </p:cNvPr>
          <p:cNvGraphicFramePr>
            <a:graphicFrameLocks/>
          </p:cNvGraphicFramePr>
          <p:nvPr>
            <p:extLst>
              <p:ext uri="{D42A27DB-BD31-4B8C-83A1-F6EECF244321}">
                <p14:modId xmlns:p14="http://schemas.microsoft.com/office/powerpoint/2010/main" val="792530937"/>
              </p:ext>
            </p:extLst>
          </p:nvPr>
        </p:nvGraphicFramePr>
        <p:xfrm>
          <a:off x="1181100" y="3772124"/>
          <a:ext cx="4572000" cy="2899569"/>
        </p:xfrm>
        <a:graphic>
          <a:graphicData uri="http://schemas.openxmlformats.org/drawingml/2006/chart">
            <c:chart xmlns:c="http://schemas.openxmlformats.org/drawingml/2006/chart" xmlns:r="http://schemas.openxmlformats.org/officeDocument/2006/relationships" r:id="rId6"/>
          </a:graphicData>
        </a:graphic>
      </p:graphicFrame>
      <p:sp>
        <p:nvSpPr>
          <p:cNvPr id="5" name="TextBox 4">
            <a:extLst>
              <a:ext uri="{FF2B5EF4-FFF2-40B4-BE49-F238E27FC236}">
                <a16:creationId xmlns:a16="http://schemas.microsoft.com/office/drawing/2014/main" id="{FC84C2D3-C301-1D3C-EDA3-7057181EE03D}"/>
              </a:ext>
            </a:extLst>
          </p:cNvPr>
          <p:cNvSpPr txBox="1"/>
          <p:nvPr/>
        </p:nvSpPr>
        <p:spPr>
          <a:xfrm>
            <a:off x="6096000" y="3933056"/>
            <a:ext cx="5728072" cy="2554545"/>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sz="2000" dirty="0"/>
              <a:t>The majority of IT support is occurring outside of the Treasury although 5 are internally resourced.</a:t>
            </a:r>
          </a:p>
          <a:p>
            <a:pPr marL="285750" indent="-285750">
              <a:buFont typeface="Arial" panose="020B0604020202020204" pitchFamily="34" charset="0"/>
              <a:buChar char="•"/>
            </a:pPr>
            <a:r>
              <a:rPr lang="en-US" sz="2000" dirty="0"/>
              <a:t>Where these are supported internally resourcing levels vary from 2 to 300.</a:t>
            </a:r>
          </a:p>
          <a:p>
            <a:pPr marL="285750" indent="-285750">
              <a:buFont typeface="Arial" panose="020B0604020202020204" pitchFamily="34" charset="0"/>
              <a:buChar char="•"/>
            </a:pPr>
            <a:r>
              <a:rPr lang="en-US" sz="2000" dirty="0"/>
              <a:t>In three countries IT support and FMIS support are one and the same. Three other countries FMIS and  IT support are reported separately. </a:t>
            </a:r>
          </a:p>
        </p:txBody>
      </p:sp>
    </p:spTree>
    <p:extLst>
      <p:ext uri="{BB962C8B-B14F-4D97-AF65-F5344CB8AC3E}">
        <p14:creationId xmlns:p14="http://schemas.microsoft.com/office/powerpoint/2010/main" val="3726927602"/>
      </p:ext>
    </p:extLst>
  </p:cSld>
  <p:clrMapOvr>
    <a:masterClrMapping/>
  </p:clrMapOvr>
  <p:transition spd="slow">
    <p:wipe dir="r"/>
    <p:sndAc>
      <p:stSnd>
        <p:snd r:embed="rId3" name="coin.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5D9B9-CAE5-B231-6818-C70675630AC7}"/>
              </a:ext>
            </a:extLst>
          </p:cNvPr>
          <p:cNvSpPr>
            <a:spLocks noGrp="1"/>
          </p:cNvSpPr>
          <p:nvPr>
            <p:ph type="title"/>
          </p:nvPr>
        </p:nvSpPr>
        <p:spPr/>
        <p:txBody>
          <a:bodyPr/>
          <a:lstStyle/>
          <a:p>
            <a:r>
              <a:rPr lang="en-US" dirty="0">
                <a:solidFill>
                  <a:srgbClr val="004C97"/>
                </a:solidFill>
              </a:rPr>
              <a:t>IT Support and FMIS (2)</a:t>
            </a:r>
          </a:p>
        </p:txBody>
      </p:sp>
      <p:sp>
        <p:nvSpPr>
          <p:cNvPr id="4" name="Slide Number Placeholder 3">
            <a:extLst>
              <a:ext uri="{FF2B5EF4-FFF2-40B4-BE49-F238E27FC236}">
                <a16:creationId xmlns:a16="http://schemas.microsoft.com/office/drawing/2014/main" id="{694EEE93-1CF0-887A-6E70-85D62972E774}"/>
              </a:ext>
            </a:extLst>
          </p:cNvPr>
          <p:cNvSpPr>
            <a:spLocks noGrp="1"/>
          </p:cNvSpPr>
          <p:nvPr>
            <p:ph type="sldNum" sz="quarter" idx="12"/>
          </p:nvPr>
        </p:nvSpPr>
        <p:spPr/>
        <p:txBody>
          <a:bodyPr/>
          <a:lstStyle/>
          <a:p>
            <a:pPr>
              <a:defRPr/>
            </a:pPr>
            <a:fld id="{87D4BA1C-9A8B-436B-A337-6A2CE014F201}" type="slidenum">
              <a:rPr lang="ru-RU" altLang="en-US" smtClean="0"/>
              <a:pPr>
                <a:defRPr/>
              </a:pPr>
              <a:t>14</a:t>
            </a:fld>
            <a:endParaRPr lang="ru-RU" altLang="en-US" dirty="0"/>
          </a:p>
        </p:txBody>
      </p:sp>
      <p:graphicFrame>
        <p:nvGraphicFramePr>
          <p:cNvPr id="5" name="Chart 4">
            <a:extLst>
              <a:ext uri="{FF2B5EF4-FFF2-40B4-BE49-F238E27FC236}">
                <a16:creationId xmlns:a16="http://schemas.microsoft.com/office/drawing/2014/main" id="{55C5F252-AE14-4302-8266-0E6FAA07FA4A}"/>
              </a:ext>
            </a:extLst>
          </p:cNvPr>
          <p:cNvGraphicFramePr>
            <a:graphicFrameLocks/>
          </p:cNvGraphicFramePr>
          <p:nvPr>
            <p:extLst>
              <p:ext uri="{D42A27DB-BD31-4B8C-83A1-F6EECF244321}">
                <p14:modId xmlns:p14="http://schemas.microsoft.com/office/powerpoint/2010/main" val="1564895731"/>
              </p:ext>
            </p:extLst>
          </p:nvPr>
        </p:nvGraphicFramePr>
        <p:xfrm>
          <a:off x="6345723" y="1925637"/>
          <a:ext cx="5260976" cy="30067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663682E0-1B36-EBAE-4A75-59CE7CB2E062}"/>
              </a:ext>
            </a:extLst>
          </p:cNvPr>
          <p:cNvGraphicFramePr>
            <a:graphicFrameLocks/>
          </p:cNvGraphicFramePr>
          <p:nvPr>
            <p:extLst>
              <p:ext uri="{D42A27DB-BD31-4B8C-83A1-F6EECF244321}">
                <p14:modId xmlns:p14="http://schemas.microsoft.com/office/powerpoint/2010/main" val="3471825872"/>
              </p:ext>
            </p:extLst>
          </p:nvPr>
        </p:nvGraphicFramePr>
        <p:xfrm>
          <a:off x="942401" y="1772816"/>
          <a:ext cx="5257800" cy="2857500"/>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a:extLst>
              <a:ext uri="{FF2B5EF4-FFF2-40B4-BE49-F238E27FC236}">
                <a16:creationId xmlns:a16="http://schemas.microsoft.com/office/drawing/2014/main" id="{B220B01B-424E-B42D-AB43-D5E95FA3FC85}"/>
              </a:ext>
            </a:extLst>
          </p:cNvPr>
          <p:cNvSpPr txBox="1"/>
          <p:nvPr/>
        </p:nvSpPr>
        <p:spPr>
          <a:xfrm>
            <a:off x="1057746" y="4886448"/>
            <a:ext cx="10524654" cy="1908215"/>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sz="2000" dirty="0"/>
              <a:t>While these two graphs appear consistent there are some anomalies with responses in the previous slide as five countries (not three) indicated that IT support was within the Treasury.</a:t>
            </a:r>
          </a:p>
          <a:p>
            <a:pPr marL="285750" indent="-285750">
              <a:buFont typeface="Arial" panose="020B0604020202020204" pitchFamily="34" charset="0"/>
              <a:buChar char="•"/>
            </a:pPr>
            <a:r>
              <a:rPr lang="en-US" sz="2000" dirty="0"/>
              <a:t>Four countries have created a special IT enterprise under MoF control but outside of its usual operations, probably to allow higher salaries to retain the skilled IT experts. </a:t>
            </a:r>
          </a:p>
          <a:p>
            <a:endParaRPr lang="en-US" dirty="0"/>
          </a:p>
        </p:txBody>
      </p:sp>
    </p:spTree>
    <p:extLst>
      <p:ext uri="{BB962C8B-B14F-4D97-AF65-F5344CB8AC3E}">
        <p14:creationId xmlns:p14="http://schemas.microsoft.com/office/powerpoint/2010/main" val="1310883684"/>
      </p:ext>
    </p:extLst>
  </p:cSld>
  <p:clrMapOvr>
    <a:masterClrMapping/>
  </p:clrMapOvr>
  <p:transition spd="slow">
    <p:wipe dir="r"/>
    <p:sndAc>
      <p:stSnd>
        <p:snd r:embed="rId3" name="coin.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DE43-FF31-A823-B830-6411DFE98B83}"/>
              </a:ext>
            </a:extLst>
          </p:cNvPr>
          <p:cNvSpPr>
            <a:spLocks noGrp="1"/>
          </p:cNvSpPr>
          <p:nvPr>
            <p:ph type="title"/>
          </p:nvPr>
        </p:nvSpPr>
        <p:spPr>
          <a:xfrm>
            <a:off x="983432" y="291008"/>
            <a:ext cx="10972800" cy="1143000"/>
          </a:xfrm>
        </p:spPr>
        <p:txBody>
          <a:bodyPr/>
          <a:lstStyle/>
          <a:p>
            <a:r>
              <a:rPr lang="en-US" dirty="0">
                <a:solidFill>
                  <a:srgbClr val="004C97"/>
                </a:solidFill>
              </a:rPr>
              <a:t>Internal Control</a:t>
            </a:r>
          </a:p>
        </p:txBody>
      </p:sp>
      <p:sp>
        <p:nvSpPr>
          <p:cNvPr id="3" name="Content Placeholder 2">
            <a:extLst>
              <a:ext uri="{FF2B5EF4-FFF2-40B4-BE49-F238E27FC236}">
                <a16:creationId xmlns:a16="http://schemas.microsoft.com/office/drawing/2014/main" id="{51B02FD5-DCBF-E0AD-4D25-F8642FDAD8B3}"/>
              </a:ext>
            </a:extLst>
          </p:cNvPr>
          <p:cNvSpPr>
            <a:spLocks noGrp="1"/>
          </p:cNvSpPr>
          <p:nvPr>
            <p:ph idx="1"/>
          </p:nvPr>
        </p:nvSpPr>
        <p:spPr>
          <a:xfrm>
            <a:off x="1199456" y="1434008"/>
            <a:ext cx="10382944" cy="4525963"/>
          </a:xfrm>
        </p:spPr>
        <p:txBody>
          <a:bodyPr/>
          <a:lstStyle/>
          <a:p>
            <a:r>
              <a:rPr lang="en-US" sz="2400" dirty="0"/>
              <a:t>5 of 12 countries responded to the question on responsibility for internal control - two indicated that there was a specific Internal Control Unit, two stated that it was an Internal Audit responsibility while one indicated it was a responsibility of a specific senior manager in the Treasury.</a:t>
            </a:r>
          </a:p>
          <a:p>
            <a:r>
              <a:rPr lang="en-US" sz="2400" dirty="0"/>
              <a:t>6 countries indicated that this responsibility lay outside of the Treasury  - two in a specific Internal Control Unit in MoF, one in the MoF Internal Audit Unit and one in a separate independent unit. One country indicated this was the responsibility of each unit (perhaps a decentralized model) while the final one indicated that central treasury would undertake control activities during audit inspections.</a:t>
            </a:r>
          </a:p>
          <a:p>
            <a:r>
              <a:rPr lang="en-US" sz="2400" dirty="0"/>
              <a:t>In general, the responses suggested that more work is required to ensure clarity regarding what is internal control and internal audit, where they converge and how they are different.  </a:t>
            </a:r>
          </a:p>
        </p:txBody>
      </p:sp>
      <p:sp>
        <p:nvSpPr>
          <p:cNvPr id="4" name="Slide Number Placeholder 3">
            <a:extLst>
              <a:ext uri="{FF2B5EF4-FFF2-40B4-BE49-F238E27FC236}">
                <a16:creationId xmlns:a16="http://schemas.microsoft.com/office/drawing/2014/main" id="{B9313DF6-BB8E-8923-16AE-35A5D19DDDA1}"/>
              </a:ext>
            </a:extLst>
          </p:cNvPr>
          <p:cNvSpPr>
            <a:spLocks noGrp="1"/>
          </p:cNvSpPr>
          <p:nvPr>
            <p:ph type="sldNum" sz="quarter" idx="12"/>
          </p:nvPr>
        </p:nvSpPr>
        <p:spPr/>
        <p:txBody>
          <a:bodyPr/>
          <a:lstStyle/>
          <a:p>
            <a:pPr>
              <a:defRPr/>
            </a:pPr>
            <a:fld id="{87D4BA1C-9A8B-436B-A337-6A2CE014F201}" type="slidenum">
              <a:rPr lang="ru-RU" altLang="en-US" smtClean="0"/>
              <a:pPr>
                <a:defRPr/>
              </a:pPr>
              <a:t>15</a:t>
            </a:fld>
            <a:endParaRPr lang="ru-RU" altLang="en-US" dirty="0"/>
          </a:p>
        </p:txBody>
      </p:sp>
    </p:spTree>
    <p:extLst>
      <p:ext uri="{BB962C8B-B14F-4D97-AF65-F5344CB8AC3E}">
        <p14:creationId xmlns:p14="http://schemas.microsoft.com/office/powerpoint/2010/main" val="1689882425"/>
      </p:ext>
    </p:extLst>
  </p:cSld>
  <p:clrMapOvr>
    <a:masterClrMapping/>
  </p:clrMapOvr>
  <p:transition spd="slow">
    <p:wipe dir="r"/>
    <p:sndAc>
      <p:stSnd>
        <p:snd r:embed="rId2" name="coin.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055F-290E-CF30-FBA3-EA5888B5F545}"/>
              </a:ext>
            </a:extLst>
          </p:cNvPr>
          <p:cNvSpPr>
            <a:spLocks noGrp="1"/>
          </p:cNvSpPr>
          <p:nvPr>
            <p:ph type="title"/>
          </p:nvPr>
        </p:nvSpPr>
        <p:spPr>
          <a:xfrm>
            <a:off x="904528" y="0"/>
            <a:ext cx="10972800" cy="1143000"/>
          </a:xfrm>
        </p:spPr>
        <p:txBody>
          <a:bodyPr/>
          <a:lstStyle/>
          <a:p>
            <a:r>
              <a:rPr lang="en-US" dirty="0">
                <a:solidFill>
                  <a:srgbClr val="004C97"/>
                </a:solidFill>
              </a:rPr>
              <a:t>Risk Management</a:t>
            </a:r>
          </a:p>
        </p:txBody>
      </p:sp>
      <p:sp>
        <p:nvSpPr>
          <p:cNvPr id="3" name="Content Placeholder 2">
            <a:extLst>
              <a:ext uri="{FF2B5EF4-FFF2-40B4-BE49-F238E27FC236}">
                <a16:creationId xmlns:a16="http://schemas.microsoft.com/office/drawing/2014/main" id="{1D940D6A-A24B-D127-F6AB-603B599C0C30}"/>
              </a:ext>
            </a:extLst>
          </p:cNvPr>
          <p:cNvSpPr>
            <a:spLocks noGrp="1"/>
          </p:cNvSpPr>
          <p:nvPr>
            <p:ph idx="1"/>
          </p:nvPr>
        </p:nvSpPr>
        <p:spPr>
          <a:xfrm>
            <a:off x="1199456" y="1143000"/>
            <a:ext cx="10382944" cy="4525963"/>
          </a:xfrm>
        </p:spPr>
        <p:txBody>
          <a:bodyPr/>
          <a:lstStyle/>
          <a:p>
            <a:r>
              <a:rPr lang="en-US" sz="2800" dirty="0"/>
              <a:t>Out of the 8 responses five countries indicated it was a management responsibility either of the General Director or other senior managers; two countries indicated that there was a Designated Manager for risk management. </a:t>
            </a:r>
          </a:p>
          <a:p>
            <a:r>
              <a:rPr lang="en-US" sz="2800" dirty="0"/>
              <a:t>3 countries indicted it was an external function: in one country it was placed with Internal Audit and in another one - with a specialist risk directorate; both were in MoF. One country indicated there was a separate unit in government that had this responsibility.</a:t>
            </a:r>
          </a:p>
          <a:p>
            <a:r>
              <a:rPr lang="en-US" sz="2800" dirty="0"/>
              <a:t>Again, there appears to be some confusion as to what risk management is and further clarification would be beneficial.</a:t>
            </a:r>
          </a:p>
        </p:txBody>
      </p:sp>
      <p:sp>
        <p:nvSpPr>
          <p:cNvPr id="4" name="Slide Number Placeholder 3">
            <a:extLst>
              <a:ext uri="{FF2B5EF4-FFF2-40B4-BE49-F238E27FC236}">
                <a16:creationId xmlns:a16="http://schemas.microsoft.com/office/drawing/2014/main" id="{CCF48E25-1645-DA66-3DE4-B910ED166EA5}"/>
              </a:ext>
            </a:extLst>
          </p:cNvPr>
          <p:cNvSpPr>
            <a:spLocks noGrp="1"/>
          </p:cNvSpPr>
          <p:nvPr>
            <p:ph type="sldNum" sz="quarter" idx="12"/>
          </p:nvPr>
        </p:nvSpPr>
        <p:spPr/>
        <p:txBody>
          <a:bodyPr/>
          <a:lstStyle/>
          <a:p>
            <a:pPr>
              <a:defRPr/>
            </a:pPr>
            <a:fld id="{87D4BA1C-9A8B-436B-A337-6A2CE014F201}" type="slidenum">
              <a:rPr lang="ru-RU" altLang="en-US" smtClean="0"/>
              <a:pPr>
                <a:defRPr/>
              </a:pPr>
              <a:t>16</a:t>
            </a:fld>
            <a:endParaRPr lang="ru-RU" altLang="en-US" dirty="0"/>
          </a:p>
        </p:txBody>
      </p:sp>
    </p:spTree>
    <p:extLst>
      <p:ext uri="{BB962C8B-B14F-4D97-AF65-F5344CB8AC3E}">
        <p14:creationId xmlns:p14="http://schemas.microsoft.com/office/powerpoint/2010/main" val="2986056073"/>
      </p:ext>
    </p:extLst>
  </p:cSld>
  <p:clrMapOvr>
    <a:masterClrMapping/>
  </p:clrMapOvr>
  <p:transition spd="slow">
    <p:wipe dir="r"/>
    <p:sndAc>
      <p:stSnd>
        <p:snd r:embed="rId2" name="coin.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2101A-7321-0A4C-6C00-BA1232DD9185}"/>
              </a:ext>
            </a:extLst>
          </p:cNvPr>
          <p:cNvSpPr>
            <a:spLocks noGrp="1"/>
          </p:cNvSpPr>
          <p:nvPr>
            <p:ph type="title"/>
          </p:nvPr>
        </p:nvSpPr>
        <p:spPr>
          <a:xfrm>
            <a:off x="911424" y="0"/>
            <a:ext cx="10972800" cy="451928"/>
          </a:xfrm>
        </p:spPr>
        <p:txBody>
          <a:bodyPr/>
          <a:lstStyle/>
          <a:p>
            <a:r>
              <a:rPr lang="en-US" sz="2400" dirty="0">
                <a:solidFill>
                  <a:srgbClr val="004C97"/>
                </a:solidFill>
              </a:rPr>
              <a:t>What are the new functions of the Treasury that appeared over the last 5 years?</a:t>
            </a:r>
          </a:p>
        </p:txBody>
      </p:sp>
      <p:sp>
        <p:nvSpPr>
          <p:cNvPr id="4" name="Slide Number Placeholder 3">
            <a:extLst>
              <a:ext uri="{FF2B5EF4-FFF2-40B4-BE49-F238E27FC236}">
                <a16:creationId xmlns:a16="http://schemas.microsoft.com/office/drawing/2014/main" id="{034E8503-285F-985F-164C-E21A4FB04EE0}"/>
              </a:ext>
            </a:extLst>
          </p:cNvPr>
          <p:cNvSpPr>
            <a:spLocks noGrp="1"/>
          </p:cNvSpPr>
          <p:nvPr>
            <p:ph type="sldNum" sz="quarter" idx="12"/>
          </p:nvPr>
        </p:nvSpPr>
        <p:spPr/>
        <p:txBody>
          <a:bodyPr/>
          <a:lstStyle/>
          <a:p>
            <a:pPr>
              <a:defRPr/>
            </a:pPr>
            <a:fld id="{87D4BA1C-9A8B-436B-A337-6A2CE014F201}" type="slidenum">
              <a:rPr lang="ru-RU" altLang="en-US" smtClean="0"/>
              <a:pPr>
                <a:defRPr/>
              </a:pPr>
              <a:t>17</a:t>
            </a:fld>
            <a:endParaRPr lang="ru-RU" altLang="en-US" dirty="0"/>
          </a:p>
        </p:txBody>
      </p:sp>
      <p:graphicFrame>
        <p:nvGraphicFramePr>
          <p:cNvPr id="5" name="Table 4">
            <a:extLst>
              <a:ext uri="{FF2B5EF4-FFF2-40B4-BE49-F238E27FC236}">
                <a16:creationId xmlns:a16="http://schemas.microsoft.com/office/drawing/2014/main" id="{09D7175B-7248-146B-97F3-B56C9D0569C9}"/>
              </a:ext>
            </a:extLst>
          </p:cNvPr>
          <p:cNvGraphicFramePr>
            <a:graphicFrameLocks noGrp="1"/>
          </p:cNvGraphicFramePr>
          <p:nvPr>
            <p:extLst>
              <p:ext uri="{D42A27DB-BD31-4B8C-83A1-F6EECF244321}">
                <p14:modId xmlns:p14="http://schemas.microsoft.com/office/powerpoint/2010/main" val="3544925646"/>
              </p:ext>
            </p:extLst>
          </p:nvPr>
        </p:nvGraphicFramePr>
        <p:xfrm>
          <a:off x="914400" y="492796"/>
          <a:ext cx="11161240" cy="6132372"/>
        </p:xfrm>
        <a:graphic>
          <a:graphicData uri="http://schemas.openxmlformats.org/drawingml/2006/table">
            <a:tbl>
              <a:tblPr>
                <a:tableStyleId>{5C22544A-7EE6-4342-B048-85BDC9FD1C3A}</a:tableStyleId>
              </a:tblPr>
              <a:tblGrid>
                <a:gridCol w="1535919">
                  <a:extLst>
                    <a:ext uri="{9D8B030D-6E8A-4147-A177-3AD203B41FA5}">
                      <a16:colId xmlns:a16="http://schemas.microsoft.com/office/drawing/2014/main" val="3657230539"/>
                    </a:ext>
                  </a:extLst>
                </a:gridCol>
                <a:gridCol w="9625321">
                  <a:extLst>
                    <a:ext uri="{9D8B030D-6E8A-4147-A177-3AD203B41FA5}">
                      <a16:colId xmlns:a16="http://schemas.microsoft.com/office/drawing/2014/main" val="432947924"/>
                    </a:ext>
                  </a:extLst>
                </a:gridCol>
              </a:tblGrid>
              <a:tr h="548697">
                <a:tc>
                  <a:txBody>
                    <a:bodyPr/>
                    <a:lstStyle/>
                    <a:p>
                      <a:pPr algn="l" fontAlgn="b"/>
                      <a:r>
                        <a:rPr lang="en-AU" sz="1600" u="none" strike="noStrike" dirty="0">
                          <a:effectLst/>
                        </a:rPr>
                        <a:t>Albania</a:t>
                      </a:r>
                      <a:endParaRPr lang="en-AU" sz="1600" b="0" i="0" u="none" strike="noStrike" dirty="0">
                        <a:solidFill>
                          <a:srgbClr val="000000"/>
                        </a:solidFill>
                        <a:effectLst/>
                        <a:latin typeface="Calibri" panose="020F0502020204030204" pitchFamily="34" charset="0"/>
                      </a:endParaRPr>
                    </a:p>
                  </a:txBody>
                  <a:tcPr marL="6062" marR="6062" marT="6062" marB="0"/>
                </a:tc>
                <a:tc>
                  <a:txBody>
                    <a:bodyPr/>
                    <a:lstStyle/>
                    <a:p>
                      <a:pPr marL="342900" indent="-342900" algn="l" fontAlgn="b">
                        <a:buAutoNum type="arabicPeriod"/>
                      </a:pPr>
                      <a:r>
                        <a:rPr lang="en-AU" sz="1600" u="none" strike="noStrike" dirty="0">
                          <a:effectLst/>
                        </a:rPr>
                        <a:t>The commitment control against the medium term budget programming (term 3 years).  </a:t>
                      </a:r>
                    </a:p>
                    <a:p>
                      <a:pPr marL="342900" indent="-342900" algn="l" fontAlgn="b">
                        <a:buAutoNum type="arabicPeriod"/>
                      </a:pPr>
                      <a:r>
                        <a:rPr lang="en-AU" sz="1600" u="none" strike="noStrike" dirty="0">
                          <a:effectLst/>
                        </a:rPr>
                        <a:t>Electronic archive implementation for electronic storage of supportive documentation related to financial transactions of general government units executed and recorded in AGFIS.  </a:t>
                      </a:r>
                    </a:p>
                    <a:p>
                      <a:pPr marL="342900" indent="-342900" algn="l" fontAlgn="b">
                        <a:buAutoNum type="arabicPeriod"/>
                      </a:pPr>
                      <a:r>
                        <a:rPr lang="en-AU" sz="1600" u="none" strike="noStrike" dirty="0">
                          <a:effectLst/>
                        </a:rPr>
                        <a:t>Introduction of output code for public expenditures as a basic information for the budget performance's monitoring.</a:t>
                      </a:r>
                      <a:endParaRPr lang="en-AU" sz="16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1546132954"/>
                  </a:ext>
                </a:extLst>
              </a:tr>
              <a:tr h="187256">
                <a:tc>
                  <a:txBody>
                    <a:bodyPr/>
                    <a:lstStyle/>
                    <a:p>
                      <a:pPr algn="l" fontAlgn="b"/>
                      <a:r>
                        <a:rPr lang="en-AU" sz="1600" u="none" strike="noStrike" dirty="0">
                          <a:effectLst/>
                        </a:rPr>
                        <a:t>Armenia</a:t>
                      </a:r>
                      <a:endParaRPr lang="en-AU" sz="16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AU" sz="1600" u="none" strike="noStrike" dirty="0">
                          <a:effectLst/>
                        </a:rPr>
                        <a:t>Since 2019 - ex-ante control of payments made for state not-for-profit organizations and program implementation units re. loan and grant proceeds.</a:t>
                      </a:r>
                      <a:endParaRPr lang="en-AU" sz="16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2409948875"/>
                  </a:ext>
                </a:extLst>
              </a:tr>
              <a:tr h="367976">
                <a:tc>
                  <a:txBody>
                    <a:bodyPr/>
                    <a:lstStyle/>
                    <a:p>
                      <a:pPr algn="l" fontAlgn="b"/>
                      <a:r>
                        <a:rPr lang="en-AU" sz="1600" u="none" strike="noStrike" dirty="0">
                          <a:effectLst/>
                        </a:rPr>
                        <a:t>Belarus</a:t>
                      </a:r>
                      <a:endParaRPr lang="en-AU" sz="16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AU" sz="1600" u="none" strike="noStrike" dirty="0">
                          <a:effectLst/>
                        </a:rPr>
                        <a:t>Budget execution and public procurement processes were integrated; the Treasury collects for the budget under enforcement proceedings; increased volume of extra-budgetary payments and accounting of extra-budgetary funds.</a:t>
                      </a:r>
                      <a:endParaRPr lang="en-AU" sz="16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1864972357"/>
                  </a:ext>
                </a:extLst>
              </a:tr>
              <a:tr h="187256">
                <a:tc>
                  <a:txBody>
                    <a:bodyPr/>
                    <a:lstStyle/>
                    <a:p>
                      <a:pPr algn="l" fontAlgn="b"/>
                      <a:r>
                        <a:rPr lang="en-AU" sz="1600" u="none" strike="noStrike" dirty="0">
                          <a:effectLst/>
                        </a:rPr>
                        <a:t>Georgia</a:t>
                      </a:r>
                      <a:endParaRPr lang="en-AU" sz="16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AU" sz="1600" u="none" strike="noStrike" dirty="0">
                          <a:effectLst/>
                        </a:rPr>
                        <a:t>Cash management since 2017, integration of Treasury and Procurement, source documents and invoices module.</a:t>
                      </a:r>
                      <a:endParaRPr lang="en-AU" sz="16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187435623"/>
                  </a:ext>
                </a:extLst>
              </a:tr>
              <a:tr h="187256">
                <a:tc>
                  <a:txBody>
                    <a:bodyPr/>
                    <a:lstStyle/>
                    <a:p>
                      <a:pPr algn="l" fontAlgn="b"/>
                      <a:r>
                        <a:rPr lang="en-AU" sz="1600" u="none" strike="noStrike" dirty="0">
                          <a:effectLst/>
                        </a:rPr>
                        <a:t>Hungary</a:t>
                      </a:r>
                      <a:endParaRPr lang="en-AU" sz="1600" b="0" i="0" u="none" strike="noStrike" dirty="0">
                        <a:solidFill>
                          <a:srgbClr val="000000"/>
                        </a:solidFill>
                        <a:effectLst/>
                        <a:latin typeface="Calibri" panose="020F0502020204030204" pitchFamily="34" charset="0"/>
                      </a:endParaRPr>
                    </a:p>
                  </a:txBody>
                  <a:tcPr marL="6062" marR="6062" marT="6062" marB="0" anchor="b"/>
                </a:tc>
                <a:tc>
                  <a:txBody>
                    <a:bodyPr/>
                    <a:lstStyle/>
                    <a:p>
                      <a:pPr algn="l" fontAlgn="b"/>
                      <a:r>
                        <a:rPr lang="en-AU" sz="1600" u="none" strike="noStrike" dirty="0">
                          <a:effectLst/>
                        </a:rPr>
                        <a:t>Management of pension and rural funds.</a:t>
                      </a:r>
                      <a:endParaRPr lang="en-AU" sz="16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2406314967"/>
                  </a:ext>
                </a:extLst>
              </a:tr>
              <a:tr h="187256">
                <a:tc>
                  <a:txBody>
                    <a:bodyPr/>
                    <a:lstStyle/>
                    <a:p>
                      <a:pPr algn="l" fontAlgn="b"/>
                      <a:r>
                        <a:rPr lang="en-AU" sz="1600" b="0" i="0" u="none" strike="noStrike" dirty="0">
                          <a:solidFill>
                            <a:srgbClr val="000000"/>
                          </a:solidFill>
                          <a:effectLst/>
                          <a:latin typeface="Calibri" panose="020F0502020204030204" pitchFamily="34" charset="0"/>
                        </a:rPr>
                        <a:t>Kazakhstan</a:t>
                      </a:r>
                    </a:p>
                    <a:p>
                      <a:pPr algn="l" fontAlgn="b"/>
                      <a:endParaRPr lang="en-AU" sz="16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US" sz="1600" b="0" i="0" u="none" strike="noStrike" dirty="0">
                          <a:solidFill>
                            <a:srgbClr val="000000"/>
                          </a:solidFill>
                          <a:effectLst/>
                          <a:latin typeface="Calibri" panose="020F0502020204030204" pitchFamily="34" charset="0"/>
                        </a:rPr>
                        <a:t>Since 2012, </a:t>
                      </a:r>
                      <a:r>
                        <a:rPr lang="en-US" sz="1600" b="0" i="0" u="none" strike="noStrike" dirty="0" err="1">
                          <a:solidFill>
                            <a:srgbClr val="000000"/>
                          </a:solidFill>
                          <a:effectLst/>
                          <a:latin typeface="Calibri" panose="020F0502020204030204" pitchFamily="34" charset="0"/>
                        </a:rPr>
                        <a:t>quazi</a:t>
                      </a:r>
                      <a:r>
                        <a:rPr lang="en-US" sz="1600" b="0" i="0" u="none" strike="noStrike" dirty="0">
                          <a:solidFill>
                            <a:srgbClr val="000000"/>
                          </a:solidFill>
                          <a:effectLst/>
                          <a:latin typeface="Calibri" panose="020F0502020204030204" pitchFamily="34" charset="0"/>
                        </a:rPr>
                        <a:t>-public sector entities have been served by the Treasury;</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the mechanism for allocation of the amounts of import customs duties between the budgets of the EEU states since 2010;</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opening of a special account for external loans at the Treasury from 2014;</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acceptance of financial and budget reporting of local bodies responsible for budget execution (Plan of measures to implement the transition of accounting, financial and budget reporting to the accrual method in accordance with the IFRS for 2011-2015) since 2014;</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introduction of new mechanisms in budget execution, such as treasury support of public construction procurement and registration of PPP and concession contracts from 2017;</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centralization of accounting (centralized accounting of payroll and travel expenses) from 2019;</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implementation of the fourth tier of the local government budget from 2018;</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acceptance of financial reporting of receipts beginning in 2018;</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operators of financial and non-financial support of state programs transferred to the Treasury from January 1, 2022.</a:t>
                      </a:r>
                    </a:p>
                    <a:p>
                      <a:pPr algn="l" fontAlgn="b"/>
                      <a:endParaRPr lang="en-AU" sz="16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3677339776"/>
                  </a:ext>
                </a:extLst>
              </a:tr>
            </a:tbl>
          </a:graphicData>
        </a:graphic>
      </p:graphicFrame>
    </p:spTree>
    <p:extLst>
      <p:ext uri="{BB962C8B-B14F-4D97-AF65-F5344CB8AC3E}">
        <p14:creationId xmlns:p14="http://schemas.microsoft.com/office/powerpoint/2010/main" val="3541343848"/>
      </p:ext>
    </p:extLst>
  </p:cSld>
  <p:clrMapOvr>
    <a:masterClrMapping/>
  </p:clrMapOvr>
  <p:transition spd="slow">
    <p:wipe dir="r"/>
    <p:sndAc>
      <p:stSnd>
        <p:snd r:embed="rId3" name="coin.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2101A-7321-0A4C-6C00-BA1232DD9185}"/>
              </a:ext>
            </a:extLst>
          </p:cNvPr>
          <p:cNvSpPr>
            <a:spLocks noGrp="1"/>
          </p:cNvSpPr>
          <p:nvPr>
            <p:ph type="title"/>
          </p:nvPr>
        </p:nvSpPr>
        <p:spPr>
          <a:xfrm>
            <a:off x="911424" y="0"/>
            <a:ext cx="10972800" cy="451928"/>
          </a:xfrm>
        </p:spPr>
        <p:txBody>
          <a:bodyPr/>
          <a:lstStyle/>
          <a:p>
            <a:r>
              <a:rPr lang="en-US" sz="2400" dirty="0">
                <a:solidFill>
                  <a:srgbClr val="004C97"/>
                </a:solidFill>
              </a:rPr>
              <a:t>What are the new functions of the Treasury that appeared over the last 5 years? (cont.)</a:t>
            </a:r>
          </a:p>
        </p:txBody>
      </p:sp>
      <p:sp>
        <p:nvSpPr>
          <p:cNvPr id="4" name="Slide Number Placeholder 3">
            <a:extLst>
              <a:ext uri="{FF2B5EF4-FFF2-40B4-BE49-F238E27FC236}">
                <a16:creationId xmlns:a16="http://schemas.microsoft.com/office/drawing/2014/main" id="{034E8503-285F-985F-164C-E21A4FB04EE0}"/>
              </a:ext>
            </a:extLst>
          </p:cNvPr>
          <p:cNvSpPr>
            <a:spLocks noGrp="1"/>
          </p:cNvSpPr>
          <p:nvPr>
            <p:ph type="sldNum" sz="quarter" idx="12"/>
          </p:nvPr>
        </p:nvSpPr>
        <p:spPr/>
        <p:txBody>
          <a:bodyPr/>
          <a:lstStyle/>
          <a:p>
            <a:pPr>
              <a:defRPr/>
            </a:pPr>
            <a:fld id="{87D4BA1C-9A8B-436B-A337-6A2CE014F201}" type="slidenum">
              <a:rPr lang="ru-RU" altLang="en-US" smtClean="0"/>
              <a:pPr>
                <a:defRPr/>
              </a:pPr>
              <a:t>18</a:t>
            </a:fld>
            <a:endParaRPr lang="ru-RU" altLang="en-US" dirty="0"/>
          </a:p>
        </p:txBody>
      </p:sp>
      <p:graphicFrame>
        <p:nvGraphicFramePr>
          <p:cNvPr id="5" name="Table 4">
            <a:extLst>
              <a:ext uri="{FF2B5EF4-FFF2-40B4-BE49-F238E27FC236}">
                <a16:creationId xmlns:a16="http://schemas.microsoft.com/office/drawing/2014/main" id="{09D7175B-7248-146B-97F3-B56C9D0569C9}"/>
              </a:ext>
            </a:extLst>
          </p:cNvPr>
          <p:cNvGraphicFramePr>
            <a:graphicFrameLocks noGrp="1"/>
          </p:cNvGraphicFramePr>
          <p:nvPr>
            <p:extLst>
              <p:ext uri="{D42A27DB-BD31-4B8C-83A1-F6EECF244321}">
                <p14:modId xmlns:p14="http://schemas.microsoft.com/office/powerpoint/2010/main" val="1866419172"/>
              </p:ext>
            </p:extLst>
          </p:nvPr>
        </p:nvGraphicFramePr>
        <p:xfrm>
          <a:off x="911424" y="451927"/>
          <a:ext cx="11161240" cy="5943185"/>
        </p:xfrm>
        <a:graphic>
          <a:graphicData uri="http://schemas.openxmlformats.org/drawingml/2006/table">
            <a:tbl>
              <a:tblPr>
                <a:tableStyleId>{5C22544A-7EE6-4342-B048-85BDC9FD1C3A}</a:tableStyleId>
              </a:tblPr>
              <a:tblGrid>
                <a:gridCol w="1535919">
                  <a:extLst>
                    <a:ext uri="{9D8B030D-6E8A-4147-A177-3AD203B41FA5}">
                      <a16:colId xmlns:a16="http://schemas.microsoft.com/office/drawing/2014/main" val="3657230539"/>
                    </a:ext>
                  </a:extLst>
                </a:gridCol>
                <a:gridCol w="9625321">
                  <a:extLst>
                    <a:ext uri="{9D8B030D-6E8A-4147-A177-3AD203B41FA5}">
                      <a16:colId xmlns:a16="http://schemas.microsoft.com/office/drawing/2014/main" val="432947924"/>
                    </a:ext>
                  </a:extLst>
                </a:gridCol>
              </a:tblGrid>
              <a:tr h="290264">
                <a:tc>
                  <a:txBody>
                    <a:bodyPr/>
                    <a:lstStyle/>
                    <a:p>
                      <a:pPr algn="l" fontAlgn="b"/>
                      <a:r>
                        <a:rPr lang="en-AU" sz="1800" u="none" strike="noStrike" dirty="0">
                          <a:effectLst/>
                        </a:rPr>
                        <a:t>Kosovo</a:t>
                      </a:r>
                      <a:endParaRPr lang="en-AU" sz="1800" b="0" i="0" u="none" strike="noStrike" dirty="0">
                        <a:solidFill>
                          <a:srgbClr val="000000"/>
                        </a:solidFill>
                        <a:effectLst/>
                        <a:latin typeface="Calibri" panose="020F0502020204030204" pitchFamily="34" charset="0"/>
                      </a:endParaRPr>
                    </a:p>
                  </a:txBody>
                  <a:tcPr marL="6062" marR="6062" marT="6062" marB="0" anchor="b"/>
                </a:tc>
                <a:tc>
                  <a:txBody>
                    <a:bodyPr/>
                    <a:lstStyle/>
                    <a:p>
                      <a:pPr algn="l" fontAlgn="b"/>
                      <a:r>
                        <a:rPr lang="en-AU" sz="1800" u="none" strike="noStrike" dirty="0">
                          <a:effectLst/>
                        </a:rPr>
                        <a:t> -</a:t>
                      </a:r>
                      <a:endParaRPr lang="en-AU" sz="18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2381594922"/>
                  </a:ext>
                </a:extLst>
              </a:tr>
              <a:tr h="574252">
                <a:tc>
                  <a:txBody>
                    <a:bodyPr/>
                    <a:lstStyle/>
                    <a:p>
                      <a:pPr algn="l" fontAlgn="b"/>
                      <a:r>
                        <a:rPr lang="en-AU" sz="1800" u="none" strike="noStrike" dirty="0">
                          <a:effectLst/>
                        </a:rPr>
                        <a:t>Kyrgyz Republic</a:t>
                      </a:r>
                      <a:endParaRPr lang="en-AU" sz="18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AU" sz="1800" u="none" strike="noStrike" dirty="0">
                          <a:effectLst/>
                        </a:rPr>
                        <a:t>1. Placing budget surpluses with commercial banks of the Kyrgyz Republic.  2. The "green corridor" to improve treasury procedures.  3. Participant of the KR clearing system.</a:t>
                      </a:r>
                      <a:endParaRPr lang="en-AU" sz="18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2190862072"/>
                  </a:ext>
                </a:extLst>
              </a:tr>
              <a:tr h="290264">
                <a:tc>
                  <a:txBody>
                    <a:bodyPr/>
                    <a:lstStyle/>
                    <a:p>
                      <a:pPr algn="l" fontAlgn="b"/>
                      <a:r>
                        <a:rPr lang="en-AU" sz="1800" u="none" strike="noStrike" dirty="0">
                          <a:effectLst/>
                        </a:rPr>
                        <a:t>Romania</a:t>
                      </a:r>
                      <a:endParaRPr lang="en-AU" sz="1800" b="0" i="0" u="none" strike="noStrike" dirty="0">
                        <a:solidFill>
                          <a:srgbClr val="000000"/>
                        </a:solidFill>
                        <a:effectLst/>
                        <a:latin typeface="Calibri" panose="020F0502020204030204" pitchFamily="34" charset="0"/>
                      </a:endParaRPr>
                    </a:p>
                  </a:txBody>
                  <a:tcPr marL="6062" marR="6062" marT="6062" marB="0" anchor="b"/>
                </a:tc>
                <a:tc>
                  <a:txBody>
                    <a:bodyPr/>
                    <a:lstStyle/>
                    <a:p>
                      <a:pPr algn="l" fontAlgn="b"/>
                      <a:r>
                        <a:rPr lang="en-AU" sz="1800" u="none" strike="noStrike" dirty="0">
                          <a:effectLst/>
                        </a:rPr>
                        <a:t>not applicable </a:t>
                      </a:r>
                      <a:endParaRPr lang="en-AU" sz="18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2601450904"/>
                  </a:ext>
                </a:extLst>
              </a:tr>
              <a:tr h="1142229">
                <a:tc>
                  <a:txBody>
                    <a:bodyPr/>
                    <a:lstStyle/>
                    <a:p>
                      <a:pPr algn="l" fontAlgn="b"/>
                      <a:r>
                        <a:rPr lang="en-AU" sz="1800" u="none" strike="noStrike" dirty="0">
                          <a:effectLst/>
                        </a:rPr>
                        <a:t>Tajikistan</a:t>
                      </a:r>
                      <a:endParaRPr lang="en-AU" sz="18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AU" sz="1800" u="none" strike="noStrike" dirty="0">
                          <a:effectLst/>
                        </a:rPr>
                        <a:t>In the past 5 years the Treasure acquired the following functions:  extended cash management functions, including short-term investment of surpluses, cash forecasting re. state budget revenues, cash forecasting; enhanced consolidated financial statements approval and production function based on approved Tajikistan Public Sector Financial Reporting Standards (TPSFRS).  </a:t>
                      </a:r>
                      <a:endParaRPr lang="en-AU" sz="18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490475455"/>
                  </a:ext>
                </a:extLst>
              </a:tr>
              <a:tr h="1994194">
                <a:tc>
                  <a:txBody>
                    <a:bodyPr/>
                    <a:lstStyle/>
                    <a:p>
                      <a:pPr algn="l" fontAlgn="b"/>
                      <a:r>
                        <a:rPr lang="en-AU" sz="1800" u="none" strike="noStrike" dirty="0">
                          <a:effectLst/>
                        </a:rPr>
                        <a:t>Turkey</a:t>
                      </a:r>
                      <a:endParaRPr lang="en-AU" sz="18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AU" sz="1800" u="none" strike="noStrike" dirty="0">
                          <a:effectLst/>
                        </a:rPr>
                        <a:t>-A new unit was established in order to carry out risk analysis for the prevention of tax loss and informal economic activities.  -A new unit was established to harmonize the financial management and control systems, to prepare a budget in line with the policies and targets determined by the government, to steer and control the budget implementations.  -In addition to financing the general budget, with the extended TSA, the Treasury assumes the new role which is the treasurer of other public institutions.  -As of 2019, public resources have been remunerated through other public banks besides the Central Bank.  </a:t>
                      </a:r>
                      <a:endParaRPr lang="en-AU" sz="18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3827620082"/>
                  </a:ext>
                </a:extLst>
              </a:tr>
              <a:tr h="1494182">
                <a:tc>
                  <a:txBody>
                    <a:bodyPr/>
                    <a:lstStyle/>
                    <a:p>
                      <a:pPr algn="l" fontAlgn="b"/>
                      <a:r>
                        <a:rPr lang="en-AU" sz="1800" u="none" strike="noStrike" dirty="0">
                          <a:effectLst/>
                        </a:rPr>
                        <a:t>Uzbekistan</a:t>
                      </a:r>
                      <a:endParaRPr lang="en-AU" sz="1800" b="0" i="0" u="none" strike="noStrike" dirty="0">
                        <a:solidFill>
                          <a:srgbClr val="000000"/>
                        </a:solidFill>
                        <a:effectLst/>
                        <a:latin typeface="Calibri" panose="020F0502020204030204" pitchFamily="34" charset="0"/>
                      </a:endParaRPr>
                    </a:p>
                  </a:txBody>
                  <a:tcPr marL="6062" marR="6062" marT="6062" marB="0"/>
                </a:tc>
                <a:tc>
                  <a:txBody>
                    <a:bodyPr/>
                    <a:lstStyle/>
                    <a:p>
                      <a:pPr algn="l" fontAlgn="b"/>
                      <a:r>
                        <a:rPr lang="en-AU" sz="1800" u="none" strike="noStrike" dirty="0">
                          <a:effectLst/>
                        </a:rPr>
                        <a:t>Treasury execution for FX of budgetary organizations;  placing TSA surpluses in national currency to deposits;  management of FX funds, placing FX funds to deposits and provision of budget loans and subsidies;  hedging, managing and mitigating financial risks that may arise in FX transactions related to the state budget;  treasury execution for funds of some corporate procuring entities specified by the Decree of the President of the Republic of Uzbekistan; accounting and monitoring of lending to commercial banks to lend to PPPs in construction, rehabilitation and repairs.</a:t>
                      </a:r>
                      <a:endParaRPr lang="en-AU" sz="1800" b="0" i="0" u="none" strike="noStrike" dirty="0">
                        <a:solidFill>
                          <a:srgbClr val="000000"/>
                        </a:solidFill>
                        <a:effectLst/>
                        <a:latin typeface="Calibri" panose="020F0502020204030204" pitchFamily="34" charset="0"/>
                      </a:endParaRPr>
                    </a:p>
                  </a:txBody>
                  <a:tcPr marL="6062" marR="6062" marT="6062" marB="0" anchor="b"/>
                </a:tc>
                <a:extLst>
                  <a:ext uri="{0D108BD9-81ED-4DB2-BD59-A6C34878D82A}">
                    <a16:rowId xmlns:a16="http://schemas.microsoft.com/office/drawing/2014/main" val="2223419249"/>
                  </a:ext>
                </a:extLst>
              </a:tr>
            </a:tbl>
          </a:graphicData>
        </a:graphic>
      </p:graphicFrame>
    </p:spTree>
    <p:extLst>
      <p:ext uri="{BB962C8B-B14F-4D97-AF65-F5344CB8AC3E}">
        <p14:creationId xmlns:p14="http://schemas.microsoft.com/office/powerpoint/2010/main" val="2217168889"/>
      </p:ext>
    </p:extLst>
  </p:cSld>
  <p:clrMapOvr>
    <a:masterClrMapping/>
  </p:clrMapOvr>
  <p:transition spd="slow">
    <p:wipe dir="r"/>
    <p:sndAc>
      <p:stSnd>
        <p:snd r:embed="rId3" name="coin.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D268-233C-D49B-9A9F-549771481B89}"/>
              </a:ext>
            </a:extLst>
          </p:cNvPr>
          <p:cNvSpPr>
            <a:spLocks noGrp="1"/>
          </p:cNvSpPr>
          <p:nvPr>
            <p:ph type="title"/>
          </p:nvPr>
        </p:nvSpPr>
        <p:spPr/>
        <p:txBody>
          <a:bodyPr/>
          <a:lstStyle/>
          <a:p>
            <a:r>
              <a:rPr lang="en-US" dirty="0">
                <a:solidFill>
                  <a:srgbClr val="004C97"/>
                </a:solidFill>
              </a:rPr>
              <a:t>Future Functions of the Treasury</a:t>
            </a:r>
          </a:p>
        </p:txBody>
      </p:sp>
      <p:sp>
        <p:nvSpPr>
          <p:cNvPr id="4" name="Slide Number Placeholder 3">
            <a:extLst>
              <a:ext uri="{FF2B5EF4-FFF2-40B4-BE49-F238E27FC236}">
                <a16:creationId xmlns:a16="http://schemas.microsoft.com/office/drawing/2014/main" id="{427633CF-C5A7-F159-90AE-C37EADCA2FDD}"/>
              </a:ext>
            </a:extLst>
          </p:cNvPr>
          <p:cNvSpPr>
            <a:spLocks noGrp="1"/>
          </p:cNvSpPr>
          <p:nvPr>
            <p:ph type="sldNum" sz="quarter" idx="12"/>
          </p:nvPr>
        </p:nvSpPr>
        <p:spPr/>
        <p:txBody>
          <a:bodyPr/>
          <a:lstStyle/>
          <a:p>
            <a:pPr>
              <a:defRPr/>
            </a:pPr>
            <a:fld id="{87D4BA1C-9A8B-436B-A337-6A2CE014F201}" type="slidenum">
              <a:rPr lang="ru-RU" altLang="en-US" smtClean="0"/>
              <a:pPr>
                <a:defRPr/>
              </a:pPr>
              <a:t>19</a:t>
            </a:fld>
            <a:endParaRPr lang="ru-RU" altLang="en-US" dirty="0"/>
          </a:p>
        </p:txBody>
      </p:sp>
      <p:graphicFrame>
        <p:nvGraphicFramePr>
          <p:cNvPr id="6" name="Table 5">
            <a:extLst>
              <a:ext uri="{FF2B5EF4-FFF2-40B4-BE49-F238E27FC236}">
                <a16:creationId xmlns:a16="http://schemas.microsoft.com/office/drawing/2014/main" id="{809417D9-161D-0B97-6D16-8A38EC60A9D6}"/>
              </a:ext>
            </a:extLst>
          </p:cNvPr>
          <p:cNvGraphicFramePr>
            <a:graphicFrameLocks noGrp="1"/>
          </p:cNvGraphicFramePr>
          <p:nvPr>
            <p:extLst>
              <p:ext uri="{D42A27DB-BD31-4B8C-83A1-F6EECF244321}">
                <p14:modId xmlns:p14="http://schemas.microsoft.com/office/powerpoint/2010/main" val="2266001594"/>
              </p:ext>
            </p:extLst>
          </p:nvPr>
        </p:nvGraphicFramePr>
        <p:xfrm>
          <a:off x="1343473" y="1445707"/>
          <a:ext cx="10369151" cy="4517378"/>
        </p:xfrm>
        <a:graphic>
          <a:graphicData uri="http://schemas.openxmlformats.org/drawingml/2006/table">
            <a:tbl>
              <a:tblPr>
                <a:tableStyleId>{5C22544A-7EE6-4342-B048-85BDC9FD1C3A}</a:tableStyleId>
              </a:tblPr>
              <a:tblGrid>
                <a:gridCol w="1684927">
                  <a:extLst>
                    <a:ext uri="{9D8B030D-6E8A-4147-A177-3AD203B41FA5}">
                      <a16:colId xmlns:a16="http://schemas.microsoft.com/office/drawing/2014/main" val="2638991066"/>
                    </a:ext>
                  </a:extLst>
                </a:gridCol>
                <a:gridCol w="8684224">
                  <a:extLst>
                    <a:ext uri="{9D8B030D-6E8A-4147-A177-3AD203B41FA5}">
                      <a16:colId xmlns:a16="http://schemas.microsoft.com/office/drawing/2014/main" val="2195711800"/>
                    </a:ext>
                  </a:extLst>
                </a:gridCol>
              </a:tblGrid>
              <a:tr h="1191205">
                <a:tc>
                  <a:txBody>
                    <a:bodyPr/>
                    <a:lstStyle/>
                    <a:p>
                      <a:pPr algn="l" fontAlgn="b"/>
                      <a:r>
                        <a:rPr lang="en-AU" sz="1600" u="none" strike="noStrike" dirty="0">
                          <a:effectLst/>
                        </a:rPr>
                        <a:t>Kazakhstan</a:t>
                      </a:r>
                      <a:endParaRPr lang="en-AU"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600" u="none" strike="noStrike" dirty="0">
                          <a:effectLst/>
                        </a:rPr>
                        <a:t>1. Generation of consolidated financial statements for the national (from 2022) and local (from 2023) budgets, as well as generation of forward-looking consolidated financial statements;</a:t>
                      </a:r>
                      <a:br>
                        <a:rPr lang="en-AU" sz="1600" u="none" strike="noStrike" dirty="0">
                          <a:effectLst/>
                        </a:rPr>
                      </a:br>
                      <a:r>
                        <a:rPr lang="en-AU" sz="1600" u="none" strike="noStrike" dirty="0">
                          <a:effectLst/>
                        </a:rPr>
                        <a:t>2. It is planned to develop UCoA for accounting and budget reporting starting from January 1, 2024. Centralized accounting for the central government from December 2023.</a:t>
                      </a:r>
                      <a:endParaRPr lang="en-AU"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069773251"/>
                  </a:ext>
                </a:extLst>
              </a:tr>
              <a:tr h="340639">
                <a:tc>
                  <a:txBody>
                    <a:bodyPr/>
                    <a:lstStyle/>
                    <a:p>
                      <a:pPr algn="l" fontAlgn="b"/>
                      <a:r>
                        <a:rPr lang="en-AU" sz="1600" u="none" strike="noStrike" dirty="0">
                          <a:effectLst/>
                        </a:rPr>
                        <a:t>Kosovo</a:t>
                      </a:r>
                      <a:endParaRPr lang="en-AU"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600" u="none" strike="noStrike" dirty="0">
                          <a:effectLst/>
                        </a:rPr>
                        <a:t>1. Unit for public finance management and control.</a:t>
                      </a:r>
                      <a:endParaRPr lang="en-AU"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796972179"/>
                  </a:ext>
                </a:extLst>
              </a:tr>
              <a:tr h="340639">
                <a:tc>
                  <a:txBody>
                    <a:bodyPr/>
                    <a:lstStyle/>
                    <a:p>
                      <a:pPr algn="l" fontAlgn="b"/>
                      <a:r>
                        <a:rPr lang="en-AU" sz="1600" u="none" strike="noStrike" dirty="0">
                          <a:effectLst/>
                        </a:rPr>
                        <a:t>Kyrgyz Republic</a:t>
                      </a:r>
                      <a:endParaRPr lang="en-AU"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600" u="none" strike="noStrike" dirty="0">
                          <a:effectLst/>
                        </a:rPr>
                        <a:t>1. Public debt servicing.  2. Public procurement management.  3. Swap transactions. </a:t>
                      </a:r>
                      <a:endParaRPr lang="en-AU"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574312436"/>
                  </a:ext>
                </a:extLst>
              </a:tr>
              <a:tr h="1622978">
                <a:tc>
                  <a:txBody>
                    <a:bodyPr/>
                    <a:lstStyle/>
                    <a:p>
                      <a:pPr algn="l" fontAlgn="b"/>
                      <a:r>
                        <a:rPr lang="en-AU" sz="1600" u="none" strike="noStrike" dirty="0">
                          <a:effectLst/>
                        </a:rPr>
                        <a:t>Tajikistan</a:t>
                      </a:r>
                      <a:endParaRPr lang="en-AU"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600" u="none" strike="noStrike" dirty="0">
                          <a:effectLst/>
                        </a:rPr>
                        <a:t>The following functions are to be assigned to the Treasury: cash forecasting of the state budget expenditures;  rationing expenditures at the level of budget holders; reserving funds by source of funding and spending unit; management of public debt liabilities; management of contractual and other liabilities;  payments management; financing by payment category; strengthening the functions of adopting and generating consolidated financial statements based on the additionally adopted Tajikistan Public Sector Financial Reporting Standards (TPSFRS).  </a:t>
                      </a:r>
                      <a:endParaRPr lang="en-AU"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513356808"/>
                  </a:ext>
                </a:extLst>
              </a:tr>
              <a:tr h="1021917">
                <a:tc>
                  <a:txBody>
                    <a:bodyPr/>
                    <a:lstStyle/>
                    <a:p>
                      <a:pPr algn="l" fontAlgn="b"/>
                      <a:r>
                        <a:rPr lang="en-AU" sz="1600" u="none" strike="noStrike" dirty="0">
                          <a:effectLst/>
                        </a:rPr>
                        <a:t>Uzbekistan</a:t>
                      </a:r>
                      <a:endParaRPr lang="en-AU" sz="16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600" u="none" strike="noStrike" dirty="0">
                          <a:effectLst/>
                        </a:rPr>
                        <a:t>1. Treasury execution for state unitary enterprises;  2. Placing TSA surpluses of state unitary enterprises in national currency to deposits;  3. Derivative transactions for treasury bonds and other securities. </a:t>
                      </a:r>
                      <a:endParaRPr lang="en-AU"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107751640"/>
                  </a:ext>
                </a:extLst>
              </a:tr>
            </a:tbl>
          </a:graphicData>
        </a:graphic>
      </p:graphicFrame>
    </p:spTree>
    <p:extLst>
      <p:ext uri="{BB962C8B-B14F-4D97-AF65-F5344CB8AC3E}">
        <p14:creationId xmlns:p14="http://schemas.microsoft.com/office/powerpoint/2010/main" val="739645093"/>
      </p:ext>
    </p:extLst>
  </p:cSld>
  <p:clrMapOvr>
    <a:masterClrMapping/>
  </p:clrMapOvr>
  <p:transition spd="slow">
    <p:wipe dir="r"/>
    <p:sndAc>
      <p:stSnd>
        <p:snd r:embed="rId2" name="coin.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79BE839-DE99-41C9-A547-240D876C169E}"/>
              </a:ext>
            </a:extLst>
          </p:cNvPr>
          <p:cNvSpPr>
            <a:spLocks noGrp="1"/>
          </p:cNvSpPr>
          <p:nvPr>
            <p:ph type="title"/>
          </p:nvPr>
        </p:nvSpPr>
        <p:spPr>
          <a:xfrm>
            <a:off x="1127448" y="70714"/>
            <a:ext cx="9289032" cy="452140"/>
          </a:xfrm>
        </p:spPr>
        <p:txBody>
          <a:bodyPr/>
          <a:lstStyle/>
          <a:p>
            <a:br>
              <a:rPr lang="ru-RU" altLang="en-US" sz="3200" dirty="0"/>
            </a:br>
            <a:r>
              <a:rPr lang="en-US" altLang="en-US" sz="3200" b="1" dirty="0">
                <a:solidFill>
                  <a:srgbClr val="004C97"/>
                </a:solidFill>
              </a:rPr>
              <a:t>Survey Objectives and Coverage</a:t>
            </a:r>
            <a:br>
              <a:rPr lang="en-US" altLang="en-US" sz="2800" b="1" dirty="0">
                <a:solidFill>
                  <a:srgbClr val="C00000"/>
                </a:solidFill>
              </a:rPr>
            </a:br>
            <a:endParaRPr lang="en-US" altLang="en-US" sz="2800" b="1" dirty="0">
              <a:solidFill>
                <a:srgbClr val="C00000"/>
              </a:solidFill>
            </a:endParaRPr>
          </a:p>
        </p:txBody>
      </p:sp>
      <p:sp>
        <p:nvSpPr>
          <p:cNvPr id="8195" name="Content Placeholder 2">
            <a:extLst>
              <a:ext uri="{FF2B5EF4-FFF2-40B4-BE49-F238E27FC236}">
                <a16:creationId xmlns:a16="http://schemas.microsoft.com/office/drawing/2014/main" id="{5A5C8270-49C8-4AB9-A0A0-F653C8402FD0}"/>
              </a:ext>
            </a:extLst>
          </p:cNvPr>
          <p:cNvSpPr>
            <a:spLocks noGrp="1"/>
          </p:cNvSpPr>
          <p:nvPr>
            <p:ph idx="1"/>
          </p:nvPr>
        </p:nvSpPr>
        <p:spPr>
          <a:xfrm>
            <a:off x="884352" y="834171"/>
            <a:ext cx="8064896" cy="5519640"/>
          </a:xfrm>
          <a:solidFill>
            <a:schemeClr val="accent2">
              <a:lumMod val="20000"/>
              <a:lumOff val="80000"/>
            </a:schemeClr>
          </a:solidFill>
        </p:spPr>
        <p:txBody>
          <a:bodyPr/>
          <a:lstStyle/>
          <a:p>
            <a:pPr marL="57150" indent="0" algn="just">
              <a:lnSpc>
                <a:spcPct val="115000"/>
              </a:lnSpc>
              <a:spcBef>
                <a:spcPts val="1200"/>
              </a:spcBef>
              <a:buNone/>
            </a:pPr>
            <a:r>
              <a:rPr lang="en-US" sz="2400" b="1" dirty="0"/>
              <a:t>Objectives</a:t>
            </a:r>
            <a:r>
              <a:rPr lang="en-US" sz="2400" dirty="0"/>
              <a:t> </a:t>
            </a:r>
          </a:p>
          <a:p>
            <a:pPr lvl="1" algn="just">
              <a:lnSpc>
                <a:spcPct val="115000"/>
              </a:lnSpc>
              <a:spcBef>
                <a:spcPts val="1200"/>
              </a:spcBef>
            </a:pPr>
            <a:r>
              <a:rPr lang="en-US" sz="1800" dirty="0"/>
              <a:t>S</a:t>
            </a:r>
            <a:r>
              <a:rPr lang="en-US" altLang="en-US" sz="1800" dirty="0"/>
              <a:t>urvey undertaken to update network on functions of the Treasury since the    last survey conducted in 2016 (summarized at the 2016 Plenary meeting in   Chisinau, Moldova). This survey is much more extensive.</a:t>
            </a:r>
          </a:p>
          <a:p>
            <a:pPr lvl="1" algn="just">
              <a:lnSpc>
                <a:spcPct val="115000"/>
              </a:lnSpc>
              <a:spcBef>
                <a:spcPts val="1200"/>
              </a:spcBef>
              <a:buFontTx/>
              <a:buChar char="-"/>
            </a:pPr>
            <a:r>
              <a:rPr lang="en-US" altLang="en-US" sz="1800" dirty="0"/>
              <a:t>Used for this presentation but will form the basis for a larger more extensive report. The report will include case-studies too – volunteers welcome. </a:t>
            </a:r>
            <a:endParaRPr lang="en-US" sz="1800" dirty="0"/>
          </a:p>
          <a:p>
            <a:pPr lvl="1" algn="just">
              <a:lnSpc>
                <a:spcPct val="115000"/>
              </a:lnSpc>
              <a:spcBef>
                <a:spcPts val="1200"/>
              </a:spcBef>
              <a:buFontTx/>
              <a:buChar char="-"/>
            </a:pPr>
            <a:r>
              <a:rPr lang="en-US" altLang="en-US" sz="1800" dirty="0"/>
              <a:t>27 Questions in total. Today’s presentation is only a snapshot of the total available data to provide  some early feedback to TCOP.</a:t>
            </a:r>
          </a:p>
          <a:p>
            <a:pPr marL="57150" indent="0" algn="just">
              <a:lnSpc>
                <a:spcPct val="115000"/>
              </a:lnSpc>
              <a:spcBef>
                <a:spcPts val="1200"/>
              </a:spcBef>
              <a:buNone/>
            </a:pPr>
            <a:r>
              <a:rPr lang="en-US" altLang="en-US" sz="2400" b="1" dirty="0"/>
              <a:t>Coverage</a:t>
            </a:r>
          </a:p>
          <a:p>
            <a:pPr marL="742950" indent="-285750" algn="just">
              <a:lnSpc>
                <a:spcPct val="115000"/>
              </a:lnSpc>
              <a:spcBef>
                <a:spcPts val="1200"/>
              </a:spcBef>
              <a:buFontTx/>
              <a:buChar char="-"/>
            </a:pPr>
            <a:r>
              <a:rPr lang="en-US" altLang="en-US" sz="1800" dirty="0"/>
              <a:t>Responses received during up until September 2022 from 12 </a:t>
            </a:r>
            <a:r>
              <a:rPr lang="en-US" altLang="en-US" sz="1800" b="1" dirty="0"/>
              <a:t>TCOP countries which </a:t>
            </a:r>
            <a:r>
              <a:rPr lang="en-US" altLang="en-US" sz="1800" dirty="0"/>
              <a:t> compares with 17 responses received in 2016. 9 countries responded to both surveys, with three new respondent countries for this survey. Other countries are encouraged to submit responses before the report is finalized!</a:t>
            </a:r>
          </a:p>
          <a:p>
            <a:pPr marL="457200" lvl="1" indent="0" algn="just">
              <a:lnSpc>
                <a:spcPct val="115000"/>
              </a:lnSpc>
              <a:spcBef>
                <a:spcPts val="1200"/>
              </a:spcBef>
              <a:buNone/>
            </a:pPr>
            <a:r>
              <a:rPr lang="en-US" altLang="en-US" sz="2400" dirty="0"/>
              <a:t> </a:t>
            </a:r>
            <a:endParaRPr lang="en-US" altLang="en-US" b="1" dirty="0">
              <a:solidFill>
                <a:srgbClr val="C00000"/>
              </a:solidFill>
            </a:endParaRPr>
          </a:p>
          <a:p>
            <a:endParaRPr lang="en-US" altLang="en-US" dirty="0"/>
          </a:p>
        </p:txBody>
      </p:sp>
      <p:sp>
        <p:nvSpPr>
          <p:cNvPr id="8196" name="Slide Number Placeholder 3">
            <a:extLst>
              <a:ext uri="{FF2B5EF4-FFF2-40B4-BE49-F238E27FC236}">
                <a16:creationId xmlns:a16="http://schemas.microsoft.com/office/drawing/2014/main" id="{9F929DC2-6554-45DE-BC82-5242C857D6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6213B7-9E50-4E08-8C8A-4FFC372B3896}" type="slidenum">
              <a:rPr lang="ru-RU" altLang="en-US" sz="1200">
                <a:solidFill>
                  <a:srgbClr val="898989"/>
                </a:solidFill>
              </a:rPr>
              <a:pPr>
                <a:spcBef>
                  <a:spcPct val="0"/>
                </a:spcBef>
                <a:buFontTx/>
                <a:buNone/>
              </a:pPr>
              <a:t>2</a:t>
            </a:fld>
            <a:endParaRPr lang="ru-RU" altLang="en-US" sz="1200" dirty="0">
              <a:solidFill>
                <a:srgbClr val="898989"/>
              </a:solidFill>
            </a:endParaRPr>
          </a:p>
        </p:txBody>
      </p:sp>
      <p:sp>
        <p:nvSpPr>
          <p:cNvPr id="2" name="TextBox 1">
            <a:extLst>
              <a:ext uri="{FF2B5EF4-FFF2-40B4-BE49-F238E27FC236}">
                <a16:creationId xmlns:a16="http://schemas.microsoft.com/office/drawing/2014/main" id="{AEE0ABD1-C3F8-4568-997C-C4A04609FAEA}"/>
              </a:ext>
            </a:extLst>
          </p:cNvPr>
          <p:cNvSpPr txBox="1"/>
          <p:nvPr/>
        </p:nvSpPr>
        <p:spPr>
          <a:xfrm>
            <a:off x="2639616" y="5958806"/>
            <a:ext cx="7651456" cy="338554"/>
          </a:xfrm>
          <a:prstGeom prst="rect">
            <a:avLst/>
          </a:prstGeom>
          <a:noFill/>
        </p:spPr>
        <p:txBody>
          <a:bodyPr wrap="square" rtlCol="0">
            <a:spAutoFit/>
          </a:bodyPr>
          <a:lstStyle/>
          <a:p>
            <a:endParaRPr lang="en-US" sz="1600" i="1" dirty="0">
              <a:solidFill>
                <a:srgbClr val="0070C0"/>
              </a:solidFill>
            </a:endParaRPr>
          </a:p>
        </p:txBody>
      </p:sp>
      <p:graphicFrame>
        <p:nvGraphicFramePr>
          <p:cNvPr id="3" name="Table 2">
            <a:extLst>
              <a:ext uri="{FF2B5EF4-FFF2-40B4-BE49-F238E27FC236}">
                <a16:creationId xmlns:a16="http://schemas.microsoft.com/office/drawing/2014/main" id="{597CB961-436F-4407-C27B-308E547C421F}"/>
              </a:ext>
            </a:extLst>
          </p:cNvPr>
          <p:cNvGraphicFramePr>
            <a:graphicFrameLocks noGrp="1"/>
          </p:cNvGraphicFramePr>
          <p:nvPr>
            <p:extLst>
              <p:ext uri="{D42A27DB-BD31-4B8C-83A1-F6EECF244321}">
                <p14:modId xmlns:p14="http://schemas.microsoft.com/office/powerpoint/2010/main" val="1171441263"/>
              </p:ext>
            </p:extLst>
          </p:nvPr>
        </p:nvGraphicFramePr>
        <p:xfrm>
          <a:off x="9120336" y="522854"/>
          <a:ext cx="2844800" cy="5796428"/>
        </p:xfrm>
        <a:graphic>
          <a:graphicData uri="http://schemas.openxmlformats.org/drawingml/2006/table">
            <a:tbl>
              <a:tblPr>
                <a:tableStyleId>{5C22544A-7EE6-4342-B048-85BDC9FD1C3A}</a:tableStyleId>
              </a:tblPr>
              <a:tblGrid>
                <a:gridCol w="864096">
                  <a:extLst>
                    <a:ext uri="{9D8B030D-6E8A-4147-A177-3AD203B41FA5}">
                      <a16:colId xmlns:a16="http://schemas.microsoft.com/office/drawing/2014/main" val="2454030202"/>
                    </a:ext>
                  </a:extLst>
                </a:gridCol>
                <a:gridCol w="648072">
                  <a:extLst>
                    <a:ext uri="{9D8B030D-6E8A-4147-A177-3AD203B41FA5}">
                      <a16:colId xmlns:a16="http://schemas.microsoft.com/office/drawing/2014/main" val="2499582515"/>
                    </a:ext>
                  </a:extLst>
                </a:gridCol>
                <a:gridCol w="648072">
                  <a:extLst>
                    <a:ext uri="{9D8B030D-6E8A-4147-A177-3AD203B41FA5}">
                      <a16:colId xmlns:a16="http://schemas.microsoft.com/office/drawing/2014/main" val="1039047593"/>
                    </a:ext>
                  </a:extLst>
                </a:gridCol>
                <a:gridCol w="684560">
                  <a:extLst>
                    <a:ext uri="{9D8B030D-6E8A-4147-A177-3AD203B41FA5}">
                      <a16:colId xmlns:a16="http://schemas.microsoft.com/office/drawing/2014/main" val="177443328"/>
                    </a:ext>
                  </a:extLst>
                </a:gridCol>
              </a:tblGrid>
              <a:tr h="267926">
                <a:tc>
                  <a:txBody>
                    <a:bodyPr/>
                    <a:lstStyle/>
                    <a:p>
                      <a:pPr algn="ctr" fontAlgn="b"/>
                      <a:r>
                        <a:rPr lang="en-AU" sz="1200" b="1" u="none" strike="noStrike" dirty="0">
                          <a:effectLst/>
                        </a:rPr>
                        <a:t>Country</a:t>
                      </a:r>
                      <a:endParaRPr lang="en-AU"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b="1" u="none" strike="noStrike" dirty="0">
                          <a:effectLst/>
                        </a:rPr>
                        <a:t>Both</a:t>
                      </a:r>
                      <a:endParaRPr lang="en-AU"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b="1" u="none" strike="noStrike" dirty="0">
                          <a:effectLst/>
                        </a:rPr>
                        <a:t>2016</a:t>
                      </a:r>
                      <a:endParaRPr lang="en-AU"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200" b="1" u="none" strike="noStrike" dirty="0">
                          <a:effectLst/>
                        </a:rPr>
                        <a:t>2022/23</a:t>
                      </a:r>
                      <a:endParaRPr lang="en-AU" sz="12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46396830"/>
                  </a:ext>
                </a:extLst>
              </a:tr>
              <a:tr h="346090">
                <a:tc>
                  <a:txBody>
                    <a:bodyPr/>
                    <a:lstStyle/>
                    <a:p>
                      <a:pPr algn="l" fontAlgn="b"/>
                      <a:r>
                        <a:rPr lang="en-AU" sz="1200" u="none" strike="noStrike" dirty="0">
                          <a:effectLst/>
                        </a:rPr>
                        <a:t>Albania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4037627"/>
                  </a:ext>
                </a:extLst>
              </a:tr>
              <a:tr h="251180">
                <a:tc>
                  <a:txBody>
                    <a:bodyPr/>
                    <a:lstStyle/>
                    <a:p>
                      <a:pPr algn="l" fontAlgn="b"/>
                      <a:r>
                        <a:rPr lang="en-AU" sz="1200" u="none" strike="noStrike" dirty="0">
                          <a:effectLst/>
                        </a:rPr>
                        <a:t>Armenia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950080"/>
                  </a:ext>
                </a:extLst>
              </a:tr>
              <a:tr h="251180">
                <a:tc>
                  <a:txBody>
                    <a:bodyPr/>
                    <a:lstStyle/>
                    <a:p>
                      <a:pPr algn="l" fontAlgn="b"/>
                      <a:r>
                        <a:rPr lang="en-AU" sz="1200" u="none" strike="noStrike" dirty="0">
                          <a:effectLst/>
                        </a:rPr>
                        <a:t>Azerbaijan</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00773508"/>
                  </a:ext>
                </a:extLst>
              </a:tr>
              <a:tr h="267926">
                <a:tc>
                  <a:txBody>
                    <a:bodyPr/>
                    <a:lstStyle/>
                    <a:p>
                      <a:pPr algn="l" fontAlgn="b"/>
                      <a:r>
                        <a:rPr lang="en-AU" sz="1200" u="none" strike="noStrike" dirty="0">
                          <a:effectLst/>
                        </a:rPr>
                        <a:t>Belarus</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4765917"/>
                  </a:ext>
                </a:extLst>
              </a:tr>
              <a:tr h="251180">
                <a:tc>
                  <a:txBody>
                    <a:bodyPr/>
                    <a:lstStyle/>
                    <a:p>
                      <a:pPr algn="l" fontAlgn="b"/>
                      <a:r>
                        <a:rPr lang="en-AU" sz="1200" u="none" strike="noStrike" dirty="0">
                          <a:effectLst/>
                        </a:rPr>
                        <a:t>Bosnia &amp; Herzegovina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49345890"/>
                  </a:ext>
                </a:extLst>
              </a:tr>
              <a:tr h="267926">
                <a:tc>
                  <a:txBody>
                    <a:bodyPr/>
                    <a:lstStyle/>
                    <a:p>
                      <a:pPr algn="l" fontAlgn="b"/>
                      <a:r>
                        <a:rPr lang="en-AU" sz="1200" u="none" strike="noStrike" dirty="0">
                          <a:effectLst/>
                        </a:rPr>
                        <a:t>Croatia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1091047"/>
                  </a:ext>
                </a:extLst>
              </a:tr>
              <a:tr h="251180">
                <a:tc>
                  <a:txBody>
                    <a:bodyPr/>
                    <a:lstStyle/>
                    <a:p>
                      <a:pPr algn="l" fontAlgn="b"/>
                      <a:r>
                        <a:rPr lang="en-AU" sz="1200" u="none" strike="noStrike" dirty="0">
                          <a:effectLst/>
                        </a:rPr>
                        <a:t>Georgia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06302528"/>
                  </a:ext>
                </a:extLst>
              </a:tr>
              <a:tr h="267926">
                <a:tc>
                  <a:txBody>
                    <a:bodyPr/>
                    <a:lstStyle/>
                    <a:p>
                      <a:pPr algn="l" fontAlgn="b"/>
                      <a:r>
                        <a:rPr lang="en-AU" sz="1200" u="none" strike="noStrike" dirty="0">
                          <a:effectLst/>
                        </a:rPr>
                        <a:t>Hungary</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8163969"/>
                  </a:ext>
                </a:extLst>
              </a:tr>
              <a:tr h="251180">
                <a:tc>
                  <a:txBody>
                    <a:bodyPr/>
                    <a:lstStyle/>
                    <a:p>
                      <a:pPr algn="l" fontAlgn="b"/>
                      <a:r>
                        <a:rPr lang="en-AU" sz="1200" u="none" strike="noStrike" dirty="0">
                          <a:effectLst/>
                        </a:rPr>
                        <a:t>Kazakhstan</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37531494"/>
                  </a:ext>
                </a:extLst>
              </a:tr>
              <a:tr h="251180">
                <a:tc>
                  <a:txBody>
                    <a:bodyPr/>
                    <a:lstStyle/>
                    <a:p>
                      <a:pPr algn="l" fontAlgn="b"/>
                      <a:r>
                        <a:rPr lang="en-AU" sz="1200" u="none" strike="noStrike" dirty="0">
                          <a:effectLst/>
                        </a:rPr>
                        <a:t>Kosovo</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09870029"/>
                  </a:ext>
                </a:extLst>
              </a:tr>
              <a:tr h="251180">
                <a:tc>
                  <a:txBody>
                    <a:bodyPr/>
                    <a:lstStyle/>
                    <a:p>
                      <a:pPr algn="l" fontAlgn="b"/>
                      <a:r>
                        <a:rPr lang="en-AU" sz="1200" u="none" strike="noStrike" dirty="0">
                          <a:effectLst/>
                        </a:rPr>
                        <a:t>Kyrgyzstan</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89997270"/>
                  </a:ext>
                </a:extLst>
              </a:tr>
              <a:tr h="251180">
                <a:tc>
                  <a:txBody>
                    <a:bodyPr/>
                    <a:lstStyle/>
                    <a:p>
                      <a:pPr algn="l" fontAlgn="b"/>
                      <a:r>
                        <a:rPr lang="en-AU" sz="1200" u="none" strike="noStrike" dirty="0">
                          <a:effectLst/>
                        </a:rPr>
                        <a:t>Moldova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08554800"/>
                  </a:ext>
                </a:extLst>
              </a:tr>
              <a:tr h="218903">
                <a:tc>
                  <a:txBody>
                    <a:bodyPr/>
                    <a:lstStyle/>
                    <a:p>
                      <a:pPr algn="l" fontAlgn="b"/>
                      <a:r>
                        <a:rPr lang="en-AU" sz="1200" u="none" strike="noStrike" dirty="0">
                          <a:effectLst/>
                        </a:rPr>
                        <a:t>Montenegro</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2767595"/>
                  </a:ext>
                </a:extLst>
              </a:tr>
              <a:tr h="251180">
                <a:tc>
                  <a:txBody>
                    <a:bodyPr/>
                    <a:lstStyle/>
                    <a:p>
                      <a:pPr algn="l" fontAlgn="b"/>
                      <a:r>
                        <a:rPr lang="en-AU" sz="1200" u="none" strike="noStrike" dirty="0">
                          <a:effectLst/>
                        </a:rPr>
                        <a:t>Romania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93061078"/>
                  </a:ext>
                </a:extLst>
              </a:tr>
              <a:tr h="251180">
                <a:tc>
                  <a:txBody>
                    <a:bodyPr/>
                    <a:lstStyle/>
                    <a:p>
                      <a:pPr algn="l" fontAlgn="b"/>
                      <a:r>
                        <a:rPr lang="en-AU" sz="1200" u="none" strike="noStrike" dirty="0">
                          <a:effectLst/>
                        </a:rPr>
                        <a:t>Russia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3508167"/>
                  </a:ext>
                </a:extLst>
              </a:tr>
              <a:tr h="251180">
                <a:tc>
                  <a:txBody>
                    <a:bodyPr/>
                    <a:lstStyle/>
                    <a:p>
                      <a:pPr algn="l" fontAlgn="b"/>
                      <a:r>
                        <a:rPr lang="en-AU" sz="1200" u="none" strike="noStrike" dirty="0">
                          <a:effectLst/>
                        </a:rPr>
                        <a:t>Serbia</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4657116"/>
                  </a:ext>
                </a:extLst>
              </a:tr>
              <a:tr h="251180">
                <a:tc>
                  <a:txBody>
                    <a:bodyPr/>
                    <a:lstStyle/>
                    <a:p>
                      <a:pPr algn="l" fontAlgn="b"/>
                      <a:r>
                        <a:rPr lang="en-AU" sz="1200" u="none" strike="noStrike" dirty="0">
                          <a:effectLst/>
                        </a:rPr>
                        <a:t>Turkey</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02851911"/>
                  </a:ext>
                </a:extLst>
              </a:tr>
              <a:tr h="251180">
                <a:tc>
                  <a:txBody>
                    <a:bodyPr/>
                    <a:lstStyle/>
                    <a:p>
                      <a:pPr algn="l" fontAlgn="b"/>
                      <a:r>
                        <a:rPr lang="en-AU" sz="1200" u="none" strike="noStrike" dirty="0">
                          <a:effectLst/>
                        </a:rPr>
                        <a:t>Tajikistan</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45517548"/>
                  </a:ext>
                </a:extLst>
              </a:tr>
              <a:tr h="251180">
                <a:tc>
                  <a:txBody>
                    <a:bodyPr/>
                    <a:lstStyle/>
                    <a:p>
                      <a:pPr algn="l" fontAlgn="b"/>
                      <a:r>
                        <a:rPr lang="en-AU" sz="1200" u="none" strike="noStrike" dirty="0">
                          <a:effectLst/>
                        </a:rPr>
                        <a:t>Ukraine</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54992265"/>
                  </a:ext>
                </a:extLst>
              </a:tr>
              <a:tr h="251180">
                <a:tc>
                  <a:txBody>
                    <a:bodyPr/>
                    <a:lstStyle/>
                    <a:p>
                      <a:pPr algn="l" fontAlgn="b"/>
                      <a:r>
                        <a:rPr lang="en-AU" sz="1200" u="none" strike="noStrike" dirty="0">
                          <a:effectLst/>
                        </a:rPr>
                        <a:t>Uzbekistan</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AU" sz="1200" u="none" strike="noStrike" dirty="0">
                          <a:effectLst/>
                        </a:rPr>
                        <a:t>X</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80693735"/>
                  </a:ext>
                </a:extLst>
              </a:tr>
              <a:tr h="267926">
                <a:tc>
                  <a:txBody>
                    <a:bodyPr/>
                    <a:lstStyle/>
                    <a:p>
                      <a:pPr algn="l" fontAlgn="b"/>
                      <a:r>
                        <a:rPr lang="en-AU" sz="1200" u="none" strike="noStrike" dirty="0">
                          <a:effectLst/>
                        </a:rPr>
                        <a:t>Total</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dirty="0">
                          <a:effectLst/>
                        </a:rPr>
                        <a:t>9</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dirty="0">
                          <a:effectLst/>
                        </a:rPr>
                        <a:t>8</a:t>
                      </a:r>
                      <a:endParaRPr lang="en-AU"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200" u="none" strike="noStrike" dirty="0">
                          <a:effectLst/>
                        </a:rPr>
                        <a:t>3</a:t>
                      </a:r>
                      <a:endParaRPr lang="en-AU"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0101945"/>
                  </a:ext>
                </a:extLst>
              </a:tr>
            </a:tbl>
          </a:graphicData>
        </a:graphic>
      </p:graphicFrame>
    </p:spTree>
    <p:extLst>
      <p:ext uri="{BB962C8B-B14F-4D97-AF65-F5344CB8AC3E}">
        <p14:creationId xmlns:p14="http://schemas.microsoft.com/office/powerpoint/2010/main" val="166733818"/>
      </p:ext>
    </p:extLst>
  </p:cSld>
  <p:clrMapOvr>
    <a:masterClrMapping/>
  </p:clrMapOvr>
  <p:transition spd="slow">
    <p:wipe dir="r"/>
    <p:sndAc>
      <p:stSnd>
        <p:snd r:embed="rId3" name="coin.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403E5-D934-6A69-446E-78E36C978B42}"/>
              </a:ext>
            </a:extLst>
          </p:cNvPr>
          <p:cNvSpPr>
            <a:spLocks noGrp="1"/>
          </p:cNvSpPr>
          <p:nvPr>
            <p:ph type="title"/>
          </p:nvPr>
        </p:nvSpPr>
        <p:spPr>
          <a:xfrm>
            <a:off x="839416" y="260648"/>
            <a:ext cx="10972800" cy="1143000"/>
          </a:xfrm>
        </p:spPr>
        <p:txBody>
          <a:bodyPr/>
          <a:lstStyle/>
          <a:p>
            <a:r>
              <a:rPr lang="en-US" dirty="0">
                <a:solidFill>
                  <a:srgbClr val="004C97"/>
                </a:solidFill>
              </a:rPr>
              <a:t>What Functions of the Treasury have disappeared over the last five years?</a:t>
            </a:r>
          </a:p>
        </p:txBody>
      </p:sp>
      <p:sp>
        <p:nvSpPr>
          <p:cNvPr id="4" name="Slide Number Placeholder 3">
            <a:extLst>
              <a:ext uri="{FF2B5EF4-FFF2-40B4-BE49-F238E27FC236}">
                <a16:creationId xmlns:a16="http://schemas.microsoft.com/office/drawing/2014/main" id="{5B73363A-6A35-BDA7-204B-38ADF9C55501}"/>
              </a:ext>
            </a:extLst>
          </p:cNvPr>
          <p:cNvSpPr>
            <a:spLocks noGrp="1"/>
          </p:cNvSpPr>
          <p:nvPr>
            <p:ph type="sldNum" sz="quarter" idx="12"/>
          </p:nvPr>
        </p:nvSpPr>
        <p:spPr/>
        <p:txBody>
          <a:bodyPr/>
          <a:lstStyle/>
          <a:p>
            <a:pPr>
              <a:defRPr/>
            </a:pPr>
            <a:fld id="{87D4BA1C-9A8B-436B-A337-6A2CE014F201}" type="slidenum">
              <a:rPr lang="ru-RU" altLang="en-US" smtClean="0"/>
              <a:pPr>
                <a:defRPr/>
              </a:pPr>
              <a:t>20</a:t>
            </a:fld>
            <a:endParaRPr lang="ru-RU" altLang="en-US" dirty="0"/>
          </a:p>
        </p:txBody>
      </p:sp>
      <p:graphicFrame>
        <p:nvGraphicFramePr>
          <p:cNvPr id="5" name="Table 4">
            <a:extLst>
              <a:ext uri="{FF2B5EF4-FFF2-40B4-BE49-F238E27FC236}">
                <a16:creationId xmlns:a16="http://schemas.microsoft.com/office/drawing/2014/main" id="{E2009791-8646-F0F4-8AC0-A2BD3931595A}"/>
              </a:ext>
            </a:extLst>
          </p:cNvPr>
          <p:cNvGraphicFramePr>
            <a:graphicFrameLocks noGrp="1"/>
          </p:cNvGraphicFramePr>
          <p:nvPr>
            <p:extLst>
              <p:ext uri="{D42A27DB-BD31-4B8C-83A1-F6EECF244321}">
                <p14:modId xmlns:p14="http://schemas.microsoft.com/office/powerpoint/2010/main" val="2350212020"/>
              </p:ext>
            </p:extLst>
          </p:nvPr>
        </p:nvGraphicFramePr>
        <p:xfrm>
          <a:off x="1343472" y="1711589"/>
          <a:ext cx="10009112" cy="3589620"/>
        </p:xfrm>
        <a:graphic>
          <a:graphicData uri="http://schemas.openxmlformats.org/drawingml/2006/table">
            <a:tbl>
              <a:tblPr>
                <a:tableStyleId>{5C22544A-7EE6-4342-B048-85BDC9FD1C3A}</a:tableStyleId>
              </a:tblPr>
              <a:tblGrid>
                <a:gridCol w="2260121">
                  <a:extLst>
                    <a:ext uri="{9D8B030D-6E8A-4147-A177-3AD203B41FA5}">
                      <a16:colId xmlns:a16="http://schemas.microsoft.com/office/drawing/2014/main" val="2641318862"/>
                    </a:ext>
                  </a:extLst>
                </a:gridCol>
                <a:gridCol w="7748991">
                  <a:extLst>
                    <a:ext uri="{9D8B030D-6E8A-4147-A177-3AD203B41FA5}">
                      <a16:colId xmlns:a16="http://schemas.microsoft.com/office/drawing/2014/main" val="1896639122"/>
                    </a:ext>
                  </a:extLst>
                </a:gridCol>
              </a:tblGrid>
              <a:tr h="1533555">
                <a:tc>
                  <a:txBody>
                    <a:bodyPr/>
                    <a:lstStyle/>
                    <a:p>
                      <a:pPr algn="l" fontAlgn="b"/>
                      <a:r>
                        <a:rPr lang="en-AU" sz="1800" u="none" strike="noStrike" dirty="0">
                          <a:effectLst/>
                        </a:rPr>
                        <a:t>Armenia</a:t>
                      </a:r>
                      <a:endParaRPr lang="en-AU"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800" u="none" strike="noStrike" dirty="0">
                          <a:effectLst/>
                        </a:rPr>
                        <a:t>With respect to provisions of the Tax Code /re. TSA management/, from 2018 refunds of paid taxes (and from January 2022 - also income tax refunds) are made by the Treasury in e-format only.</a:t>
                      </a:r>
                      <a:endParaRPr lang="en-AU" sz="18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556161745"/>
                  </a:ext>
                </a:extLst>
              </a:tr>
              <a:tr h="1533555">
                <a:tc>
                  <a:txBody>
                    <a:bodyPr/>
                    <a:lstStyle/>
                    <a:p>
                      <a:pPr algn="l" fontAlgn="b"/>
                      <a:r>
                        <a:rPr lang="en-AU" sz="1800" u="none" strike="noStrike" dirty="0">
                          <a:effectLst/>
                        </a:rPr>
                        <a:t>Kyrgyz Republic</a:t>
                      </a:r>
                      <a:endParaRPr lang="en-AU"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800" u="none" strike="noStrike" dirty="0">
                          <a:effectLst/>
                        </a:rPr>
                        <a:t>1. Development of the current (monthly) financial plan under the approved budget has been transferred to the MoF Budget Policy Directorate.  2. Regional offices of the Central Treasury of the MoF merged with regional offices of the MoF.</a:t>
                      </a:r>
                      <a:endParaRPr lang="en-AU" sz="18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720150210"/>
                  </a:ext>
                </a:extLst>
              </a:tr>
              <a:tr h="522510">
                <a:tc>
                  <a:txBody>
                    <a:bodyPr/>
                    <a:lstStyle/>
                    <a:p>
                      <a:pPr algn="l" fontAlgn="b"/>
                      <a:r>
                        <a:rPr lang="en-AU" sz="1800" u="none" strike="noStrike" dirty="0">
                          <a:effectLst/>
                        </a:rPr>
                        <a:t>Uzbekistan</a:t>
                      </a:r>
                      <a:endParaRPr lang="en-AU"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800" u="none" strike="noStrike" dirty="0">
                          <a:effectLst/>
                        </a:rPr>
                        <a:t>Accounting for all technical assistance coming to Uzbekistan, including in-kind.</a:t>
                      </a:r>
                      <a:endParaRPr lang="en-AU" sz="18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09640554"/>
                  </a:ext>
                </a:extLst>
              </a:tr>
            </a:tbl>
          </a:graphicData>
        </a:graphic>
      </p:graphicFrame>
    </p:spTree>
    <p:extLst>
      <p:ext uri="{BB962C8B-B14F-4D97-AF65-F5344CB8AC3E}">
        <p14:creationId xmlns:p14="http://schemas.microsoft.com/office/powerpoint/2010/main" val="3954273501"/>
      </p:ext>
    </p:extLst>
  </p:cSld>
  <p:clrMapOvr>
    <a:masterClrMapping/>
  </p:clrMapOvr>
  <p:transition spd="slow">
    <p:wipe dir="r"/>
    <p:sndAc>
      <p:stSnd>
        <p:snd r:embed="rId2" name="coin.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B2CD-04B3-04F6-B7C7-799EE1BF63E0}"/>
              </a:ext>
            </a:extLst>
          </p:cNvPr>
          <p:cNvSpPr>
            <a:spLocks noGrp="1"/>
          </p:cNvSpPr>
          <p:nvPr>
            <p:ph type="title"/>
          </p:nvPr>
        </p:nvSpPr>
        <p:spPr/>
        <p:txBody>
          <a:bodyPr/>
          <a:lstStyle/>
          <a:p>
            <a:r>
              <a:rPr lang="en-US" dirty="0">
                <a:solidFill>
                  <a:srgbClr val="004C97"/>
                </a:solidFill>
              </a:rPr>
              <a:t>Are there functions which are no longer needed or are diminishing in importance?</a:t>
            </a:r>
          </a:p>
        </p:txBody>
      </p:sp>
      <p:sp>
        <p:nvSpPr>
          <p:cNvPr id="4" name="Slide Number Placeholder 3">
            <a:extLst>
              <a:ext uri="{FF2B5EF4-FFF2-40B4-BE49-F238E27FC236}">
                <a16:creationId xmlns:a16="http://schemas.microsoft.com/office/drawing/2014/main" id="{EFFBE74E-09CD-6299-04F4-20CF39D9AACC}"/>
              </a:ext>
            </a:extLst>
          </p:cNvPr>
          <p:cNvSpPr>
            <a:spLocks noGrp="1"/>
          </p:cNvSpPr>
          <p:nvPr>
            <p:ph type="sldNum" sz="quarter" idx="12"/>
          </p:nvPr>
        </p:nvSpPr>
        <p:spPr/>
        <p:txBody>
          <a:bodyPr/>
          <a:lstStyle/>
          <a:p>
            <a:pPr>
              <a:defRPr/>
            </a:pPr>
            <a:fld id="{87D4BA1C-9A8B-436B-A337-6A2CE014F201}" type="slidenum">
              <a:rPr lang="ru-RU" altLang="en-US" smtClean="0"/>
              <a:pPr>
                <a:defRPr/>
              </a:pPr>
              <a:t>21</a:t>
            </a:fld>
            <a:endParaRPr lang="ru-RU" altLang="en-US" dirty="0"/>
          </a:p>
        </p:txBody>
      </p:sp>
      <p:graphicFrame>
        <p:nvGraphicFramePr>
          <p:cNvPr id="5" name="Table 4">
            <a:extLst>
              <a:ext uri="{FF2B5EF4-FFF2-40B4-BE49-F238E27FC236}">
                <a16:creationId xmlns:a16="http://schemas.microsoft.com/office/drawing/2014/main" id="{225A3513-80ED-FD3E-6A46-21D5EA6AB1D7}"/>
              </a:ext>
            </a:extLst>
          </p:cNvPr>
          <p:cNvGraphicFramePr>
            <a:graphicFrameLocks noGrp="1"/>
          </p:cNvGraphicFramePr>
          <p:nvPr>
            <p:extLst>
              <p:ext uri="{D42A27DB-BD31-4B8C-83A1-F6EECF244321}">
                <p14:modId xmlns:p14="http://schemas.microsoft.com/office/powerpoint/2010/main" val="1205092919"/>
              </p:ext>
            </p:extLst>
          </p:nvPr>
        </p:nvGraphicFramePr>
        <p:xfrm>
          <a:off x="1197696" y="1751039"/>
          <a:ext cx="10369152" cy="4631909"/>
        </p:xfrm>
        <a:graphic>
          <a:graphicData uri="http://schemas.openxmlformats.org/drawingml/2006/table">
            <a:tbl>
              <a:tblPr>
                <a:tableStyleId>{5C22544A-7EE6-4342-B048-85BDC9FD1C3A}</a:tableStyleId>
              </a:tblPr>
              <a:tblGrid>
                <a:gridCol w="1662978">
                  <a:extLst>
                    <a:ext uri="{9D8B030D-6E8A-4147-A177-3AD203B41FA5}">
                      <a16:colId xmlns:a16="http://schemas.microsoft.com/office/drawing/2014/main" val="2398919629"/>
                    </a:ext>
                  </a:extLst>
                </a:gridCol>
                <a:gridCol w="8706174">
                  <a:extLst>
                    <a:ext uri="{9D8B030D-6E8A-4147-A177-3AD203B41FA5}">
                      <a16:colId xmlns:a16="http://schemas.microsoft.com/office/drawing/2014/main" val="298779283"/>
                    </a:ext>
                  </a:extLst>
                </a:gridCol>
              </a:tblGrid>
              <a:tr h="900715">
                <a:tc>
                  <a:txBody>
                    <a:bodyPr/>
                    <a:lstStyle/>
                    <a:p>
                      <a:pPr algn="l" fontAlgn="b"/>
                      <a:r>
                        <a:rPr lang="en-AU" sz="1800" u="none" strike="noStrike" dirty="0">
                          <a:effectLst/>
                        </a:rPr>
                        <a:t>Albania</a:t>
                      </a:r>
                      <a:endParaRPr lang="en-AU"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800" u="none" strike="noStrike" dirty="0">
                          <a:effectLst/>
                        </a:rPr>
                        <a:t>It is depended by automation of budget execution processes related to: * e-contracts, * e-invoice.  * e-payments currently is generated automatically by AGFIS and transfer electronically through Central Bank to the commercial banks (beneficiaries accounts).</a:t>
                      </a:r>
                      <a:endParaRPr lang="en-AU" sz="18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601899328"/>
                  </a:ext>
                </a:extLst>
              </a:tr>
              <a:tr h="1501191">
                <a:tc>
                  <a:txBody>
                    <a:bodyPr/>
                    <a:lstStyle/>
                    <a:p>
                      <a:pPr algn="l" fontAlgn="b"/>
                      <a:r>
                        <a:rPr lang="en-AU" sz="1800" u="none" strike="noStrike" dirty="0">
                          <a:effectLst/>
                        </a:rPr>
                        <a:t>Kazakhstan</a:t>
                      </a:r>
                      <a:endParaRPr lang="en-AU"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800" u="none" strike="noStrike" dirty="0">
                          <a:effectLst/>
                        </a:rPr>
                        <a:t>The importance of two-step verification of financial documents (invoices for payment) at the level of ex-ante control and payments approval is diminishing. This year there is a pilot at the Treasury Department of Zhambyl region (the same is planned in Kostanay, Atyrau, Pavlodar, Kyzylorda regions and Almaty city) aimed to combine the ex-ante control and payments approval in one structural unit.</a:t>
                      </a:r>
                      <a:endParaRPr lang="en-AU" sz="18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832608985"/>
                  </a:ext>
                </a:extLst>
              </a:tr>
              <a:tr h="300238">
                <a:tc>
                  <a:txBody>
                    <a:bodyPr/>
                    <a:lstStyle/>
                    <a:p>
                      <a:pPr algn="l" fontAlgn="b"/>
                      <a:r>
                        <a:rPr lang="en-AU" sz="1800" u="none" strike="noStrike" dirty="0">
                          <a:effectLst/>
                        </a:rPr>
                        <a:t>Kyrgyz Republic</a:t>
                      </a:r>
                      <a:endParaRPr lang="en-AU"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800" u="none" strike="noStrike" dirty="0">
                          <a:effectLst/>
                        </a:rPr>
                        <a:t>Importance is diminishing for expenditure transactions confirmation by the head office staff. </a:t>
                      </a:r>
                      <a:endParaRPr lang="en-AU" sz="18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348251853"/>
                  </a:ext>
                </a:extLst>
              </a:tr>
              <a:tr h="1801429">
                <a:tc>
                  <a:txBody>
                    <a:bodyPr/>
                    <a:lstStyle/>
                    <a:p>
                      <a:pPr algn="l" fontAlgn="b"/>
                      <a:r>
                        <a:rPr lang="en-AU" sz="1800" u="none" strike="noStrike" dirty="0">
                          <a:effectLst/>
                        </a:rPr>
                        <a:t>Tajikistan</a:t>
                      </a:r>
                      <a:endParaRPr lang="en-AU" sz="18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AU" sz="1800" u="none" strike="noStrike" dirty="0">
                          <a:effectLst/>
                        </a:rPr>
                        <a:t>The Treasury is gradually reducing the functions of ex-ante control of payments of budget organizations. This is due to the fact that the Treasury is gradually transferring part of the payments of budget organizations to the online banking system. At the moment, the payments of budget organizations for salaries and wages, payments for communication services and utility payments have been transferred to the online banking system. In the future, the Treasury plans to transfer to the online banking system all payments of budgetary organizations.</a:t>
                      </a:r>
                      <a:endParaRPr lang="en-AU" sz="18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285879643"/>
                  </a:ext>
                </a:extLst>
              </a:tr>
            </a:tbl>
          </a:graphicData>
        </a:graphic>
      </p:graphicFrame>
    </p:spTree>
    <p:extLst>
      <p:ext uri="{BB962C8B-B14F-4D97-AF65-F5344CB8AC3E}">
        <p14:creationId xmlns:p14="http://schemas.microsoft.com/office/powerpoint/2010/main" val="3100379071"/>
      </p:ext>
    </p:extLst>
  </p:cSld>
  <p:clrMapOvr>
    <a:masterClrMapping/>
  </p:clrMapOvr>
  <p:transition spd="slow">
    <p:wipe dir="r"/>
    <p:sndAc>
      <p:stSnd>
        <p:snd r:embed="rId2" name="coin.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35AF-3335-4249-A450-E0C200C3B602}"/>
              </a:ext>
            </a:extLst>
          </p:cNvPr>
          <p:cNvSpPr>
            <a:spLocks noGrp="1"/>
          </p:cNvSpPr>
          <p:nvPr>
            <p:ph type="title"/>
          </p:nvPr>
        </p:nvSpPr>
        <p:spPr/>
        <p:txBody>
          <a:bodyPr/>
          <a:lstStyle/>
          <a:p>
            <a:r>
              <a:rPr lang="en-GB" dirty="0">
                <a:solidFill>
                  <a:srgbClr val="004C97"/>
                </a:solidFill>
              </a:rPr>
              <a:t>Next Steps</a:t>
            </a:r>
          </a:p>
        </p:txBody>
      </p:sp>
      <p:sp>
        <p:nvSpPr>
          <p:cNvPr id="4" name="Slide Number Placeholder 3">
            <a:extLst>
              <a:ext uri="{FF2B5EF4-FFF2-40B4-BE49-F238E27FC236}">
                <a16:creationId xmlns:a16="http://schemas.microsoft.com/office/drawing/2014/main" id="{D37E9AF8-CFDB-4CBD-B197-38C82DA0DEF9}"/>
              </a:ext>
            </a:extLst>
          </p:cNvPr>
          <p:cNvSpPr>
            <a:spLocks noGrp="1"/>
          </p:cNvSpPr>
          <p:nvPr>
            <p:ph type="sldNum" sz="quarter" idx="12"/>
          </p:nvPr>
        </p:nvSpPr>
        <p:spPr/>
        <p:txBody>
          <a:bodyPr/>
          <a:lstStyle/>
          <a:p>
            <a:pPr>
              <a:defRPr/>
            </a:pPr>
            <a:fld id="{87D4BA1C-9A8B-436B-A337-6A2CE014F201}" type="slidenum">
              <a:rPr lang="ru-RU" altLang="en-US" smtClean="0"/>
              <a:pPr>
                <a:defRPr/>
              </a:pPr>
              <a:t>22</a:t>
            </a:fld>
            <a:endParaRPr lang="ru-RU" altLang="en-US" dirty="0"/>
          </a:p>
        </p:txBody>
      </p:sp>
      <p:graphicFrame>
        <p:nvGraphicFramePr>
          <p:cNvPr id="6" name="Diagram 5">
            <a:extLst>
              <a:ext uri="{FF2B5EF4-FFF2-40B4-BE49-F238E27FC236}">
                <a16:creationId xmlns:a16="http://schemas.microsoft.com/office/drawing/2014/main" id="{061BB658-7EDA-4F67-BE8F-EB2C810936E3}"/>
              </a:ext>
            </a:extLst>
          </p:cNvPr>
          <p:cNvGraphicFramePr/>
          <p:nvPr>
            <p:extLst>
              <p:ext uri="{D42A27DB-BD31-4B8C-83A1-F6EECF244321}">
                <p14:modId xmlns:p14="http://schemas.microsoft.com/office/powerpoint/2010/main" val="2027331526"/>
              </p:ext>
            </p:extLst>
          </p:nvPr>
        </p:nvGraphicFramePr>
        <p:xfrm>
          <a:off x="1559496" y="1772816"/>
          <a:ext cx="10396736" cy="45835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4486157"/>
      </p:ext>
    </p:extLst>
  </p:cSld>
  <p:clrMapOvr>
    <a:masterClrMapping/>
  </p:clrMapOvr>
  <p:transition spd="slow">
    <p:wipe dir="r"/>
    <p:sndAc>
      <p:stSnd>
        <p:snd r:embed="rId3" name="coin.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AFFAD-7380-8E7B-515C-BA766FC2FAA3}"/>
              </a:ext>
            </a:extLst>
          </p:cNvPr>
          <p:cNvSpPr>
            <a:spLocks noGrp="1"/>
          </p:cNvSpPr>
          <p:nvPr>
            <p:ph type="title"/>
          </p:nvPr>
        </p:nvSpPr>
        <p:spPr>
          <a:xfrm>
            <a:off x="767408" y="-162272"/>
            <a:ext cx="10972800" cy="1143000"/>
          </a:xfrm>
        </p:spPr>
        <p:txBody>
          <a:bodyPr/>
          <a:lstStyle/>
          <a:p>
            <a:r>
              <a:rPr lang="en-US" dirty="0">
                <a:solidFill>
                  <a:srgbClr val="004C97"/>
                </a:solidFill>
              </a:rPr>
              <a:t>Organisational Arrangements for the Treasury</a:t>
            </a:r>
          </a:p>
        </p:txBody>
      </p:sp>
      <p:sp>
        <p:nvSpPr>
          <p:cNvPr id="3" name="Content Placeholder 2">
            <a:extLst>
              <a:ext uri="{FF2B5EF4-FFF2-40B4-BE49-F238E27FC236}">
                <a16:creationId xmlns:a16="http://schemas.microsoft.com/office/drawing/2014/main" id="{9BFB77F3-3CDC-9C3B-A5E2-4BBA979DD82F}"/>
              </a:ext>
            </a:extLst>
          </p:cNvPr>
          <p:cNvSpPr>
            <a:spLocks noGrp="1"/>
          </p:cNvSpPr>
          <p:nvPr>
            <p:ph idx="1"/>
          </p:nvPr>
        </p:nvSpPr>
        <p:spPr>
          <a:xfrm>
            <a:off x="263352" y="980728"/>
            <a:ext cx="6853262" cy="5375623"/>
          </a:xfrm>
          <a:solidFill>
            <a:schemeClr val="accent2">
              <a:lumMod val="20000"/>
              <a:lumOff val="80000"/>
            </a:schemeClr>
          </a:solidFill>
        </p:spPr>
        <p:txBody>
          <a:bodyPr/>
          <a:lstStyle/>
          <a:p>
            <a:r>
              <a:rPr lang="en-US" sz="2400" dirty="0"/>
              <a:t>The majority of Treasuries are part of the MoF control environment (7) and structure (8). </a:t>
            </a:r>
          </a:p>
          <a:p>
            <a:r>
              <a:rPr lang="en-US" sz="2400" dirty="0"/>
              <a:t>4 Treasuries operate independently from the MoF. </a:t>
            </a:r>
          </a:p>
          <a:p>
            <a:r>
              <a:rPr lang="en-US" sz="2400" dirty="0"/>
              <a:t>In 2016, 11 were part of MoF and 6 separate.</a:t>
            </a:r>
          </a:p>
          <a:p>
            <a:r>
              <a:rPr lang="en-US" sz="2400" dirty="0"/>
              <a:t>The majority were also within MoF 7 years ago.  Two countries in that survey were part of a ministry other than MoF.</a:t>
            </a:r>
          </a:p>
          <a:p>
            <a:r>
              <a:rPr lang="en-US" sz="2400" dirty="0"/>
              <a:t>The question in 2016 was not as granular making complete comparison difficult. </a:t>
            </a:r>
          </a:p>
          <a:p>
            <a:r>
              <a:rPr lang="en-US" sz="2400" dirty="0"/>
              <a:t>Is there a trend towards more independence? Are there any plans for further changes?</a:t>
            </a:r>
          </a:p>
          <a:p>
            <a:endParaRPr lang="en-US" sz="2400" dirty="0"/>
          </a:p>
          <a:p>
            <a:endParaRPr lang="en-US" dirty="0"/>
          </a:p>
        </p:txBody>
      </p:sp>
      <p:sp>
        <p:nvSpPr>
          <p:cNvPr id="4" name="Slide Number Placeholder 3">
            <a:extLst>
              <a:ext uri="{FF2B5EF4-FFF2-40B4-BE49-F238E27FC236}">
                <a16:creationId xmlns:a16="http://schemas.microsoft.com/office/drawing/2014/main" id="{8AE3DD8E-695F-BC7C-13F6-DE326C801D24}"/>
              </a:ext>
            </a:extLst>
          </p:cNvPr>
          <p:cNvSpPr>
            <a:spLocks noGrp="1"/>
          </p:cNvSpPr>
          <p:nvPr>
            <p:ph type="sldNum" sz="quarter" idx="12"/>
          </p:nvPr>
        </p:nvSpPr>
        <p:spPr/>
        <p:txBody>
          <a:bodyPr/>
          <a:lstStyle/>
          <a:p>
            <a:pPr>
              <a:defRPr/>
            </a:pPr>
            <a:fld id="{87D4BA1C-9A8B-436B-A337-6A2CE014F201}" type="slidenum">
              <a:rPr lang="ru-RU" altLang="en-US" smtClean="0"/>
              <a:pPr>
                <a:defRPr/>
              </a:pPr>
              <a:t>3</a:t>
            </a:fld>
            <a:endParaRPr lang="ru-RU" altLang="en-US" dirty="0"/>
          </a:p>
        </p:txBody>
      </p:sp>
      <p:graphicFrame>
        <p:nvGraphicFramePr>
          <p:cNvPr id="5" name="Chart 4">
            <a:extLst>
              <a:ext uri="{FF2B5EF4-FFF2-40B4-BE49-F238E27FC236}">
                <a16:creationId xmlns:a16="http://schemas.microsoft.com/office/drawing/2014/main" id="{2F9559BD-C4A1-47A5-89DB-01D3422B9D78}"/>
              </a:ext>
            </a:extLst>
          </p:cNvPr>
          <p:cNvGraphicFramePr>
            <a:graphicFrameLocks/>
          </p:cNvGraphicFramePr>
          <p:nvPr>
            <p:extLst>
              <p:ext uri="{D42A27DB-BD31-4B8C-83A1-F6EECF244321}">
                <p14:modId xmlns:p14="http://schemas.microsoft.com/office/powerpoint/2010/main" val="162001791"/>
              </p:ext>
            </p:extLst>
          </p:nvPr>
        </p:nvGraphicFramePr>
        <p:xfrm>
          <a:off x="7240886" y="632345"/>
          <a:ext cx="4951114" cy="59065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81912183"/>
      </p:ext>
    </p:extLst>
  </p:cSld>
  <p:clrMapOvr>
    <a:masterClrMapping/>
  </p:clrMapOvr>
  <p:transition spd="slow">
    <p:wipe dir="r"/>
    <p:sndAc>
      <p:stSnd>
        <p:snd r:embed="rId2" name="coin.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2A441-B63D-A0FB-51C3-55B2995C6428}"/>
              </a:ext>
            </a:extLst>
          </p:cNvPr>
          <p:cNvSpPr>
            <a:spLocks noGrp="1"/>
          </p:cNvSpPr>
          <p:nvPr>
            <p:ph type="title"/>
          </p:nvPr>
        </p:nvSpPr>
        <p:spPr>
          <a:xfrm>
            <a:off x="1224488" y="-115097"/>
            <a:ext cx="10972800" cy="1143000"/>
          </a:xfrm>
        </p:spPr>
        <p:txBody>
          <a:bodyPr/>
          <a:lstStyle/>
          <a:p>
            <a:r>
              <a:rPr lang="en-US" dirty="0">
                <a:solidFill>
                  <a:srgbClr val="004C97"/>
                </a:solidFill>
              </a:rPr>
              <a:t>Treasury Structure and Subnational Offices </a:t>
            </a:r>
          </a:p>
        </p:txBody>
      </p:sp>
      <p:sp>
        <p:nvSpPr>
          <p:cNvPr id="3" name="Content Placeholder 2">
            <a:extLst>
              <a:ext uri="{FF2B5EF4-FFF2-40B4-BE49-F238E27FC236}">
                <a16:creationId xmlns:a16="http://schemas.microsoft.com/office/drawing/2014/main" id="{DEEC9FDD-3FD5-79A5-12CA-3F805B9BF60F}"/>
              </a:ext>
            </a:extLst>
          </p:cNvPr>
          <p:cNvSpPr>
            <a:spLocks noGrp="1"/>
          </p:cNvSpPr>
          <p:nvPr>
            <p:ph idx="1"/>
          </p:nvPr>
        </p:nvSpPr>
        <p:spPr>
          <a:xfrm>
            <a:off x="866917" y="4113384"/>
            <a:ext cx="11205747" cy="2608092"/>
          </a:xfrm>
          <a:solidFill>
            <a:schemeClr val="accent2">
              <a:lumMod val="20000"/>
              <a:lumOff val="80000"/>
            </a:schemeClr>
          </a:solidFill>
        </p:spPr>
        <p:txBody>
          <a:bodyPr/>
          <a:lstStyle/>
          <a:p>
            <a:r>
              <a:rPr lang="en-US" sz="2500" dirty="0"/>
              <a:t>8 of 12 countries surveyed have subnational offices with 6 of the 8 having two tiers. This is somewhat surprising given the developments in many countries towards end-to-end automation. </a:t>
            </a:r>
          </a:p>
          <a:p>
            <a:r>
              <a:rPr lang="en-US" sz="2500" dirty="0"/>
              <a:t>Questions which remain to be fully answered. What is the evolving role of these offices? How do four countries cope with no subnational offices while other countries still have these structures? </a:t>
            </a:r>
          </a:p>
        </p:txBody>
      </p:sp>
      <p:sp>
        <p:nvSpPr>
          <p:cNvPr id="4" name="Slide Number Placeholder 3">
            <a:extLst>
              <a:ext uri="{FF2B5EF4-FFF2-40B4-BE49-F238E27FC236}">
                <a16:creationId xmlns:a16="http://schemas.microsoft.com/office/drawing/2014/main" id="{30F72CF6-CC84-381E-854B-8EDD9BAFF737}"/>
              </a:ext>
            </a:extLst>
          </p:cNvPr>
          <p:cNvSpPr>
            <a:spLocks noGrp="1"/>
          </p:cNvSpPr>
          <p:nvPr>
            <p:ph type="sldNum" sz="quarter" idx="12"/>
          </p:nvPr>
        </p:nvSpPr>
        <p:spPr/>
        <p:txBody>
          <a:bodyPr/>
          <a:lstStyle/>
          <a:p>
            <a:pPr>
              <a:defRPr/>
            </a:pPr>
            <a:fld id="{87D4BA1C-9A8B-436B-A337-6A2CE014F201}" type="slidenum">
              <a:rPr lang="ru-RU" altLang="en-US" smtClean="0"/>
              <a:pPr>
                <a:defRPr/>
              </a:pPr>
              <a:t>4</a:t>
            </a:fld>
            <a:endParaRPr lang="ru-RU" altLang="en-US" dirty="0"/>
          </a:p>
        </p:txBody>
      </p:sp>
      <p:graphicFrame>
        <p:nvGraphicFramePr>
          <p:cNvPr id="7" name="Chart 6">
            <a:extLst>
              <a:ext uri="{FF2B5EF4-FFF2-40B4-BE49-F238E27FC236}">
                <a16:creationId xmlns:a16="http://schemas.microsoft.com/office/drawing/2014/main" id="{DA04B4C7-7F14-42C4-AB49-4924220E4066}"/>
              </a:ext>
            </a:extLst>
          </p:cNvPr>
          <p:cNvGraphicFramePr>
            <a:graphicFrameLocks/>
          </p:cNvGraphicFramePr>
          <p:nvPr>
            <p:extLst>
              <p:ext uri="{D42A27DB-BD31-4B8C-83A1-F6EECF244321}">
                <p14:modId xmlns:p14="http://schemas.microsoft.com/office/powerpoint/2010/main" val="1243081151"/>
              </p:ext>
            </p:extLst>
          </p:nvPr>
        </p:nvGraphicFramePr>
        <p:xfrm>
          <a:off x="866917" y="898519"/>
          <a:ext cx="4276725" cy="3194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3855DEB9-F2EF-4D01-9FDD-B9B804B120D1}"/>
              </a:ext>
            </a:extLst>
          </p:cNvPr>
          <p:cNvGraphicFramePr>
            <a:graphicFrameLocks/>
          </p:cNvGraphicFramePr>
          <p:nvPr>
            <p:extLst>
              <p:ext uri="{D42A27DB-BD31-4B8C-83A1-F6EECF244321}">
                <p14:modId xmlns:p14="http://schemas.microsoft.com/office/powerpoint/2010/main" val="2092975821"/>
              </p:ext>
            </p:extLst>
          </p:nvPr>
        </p:nvGraphicFramePr>
        <p:xfrm>
          <a:off x="6469790" y="861589"/>
          <a:ext cx="4772025" cy="31686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32124234"/>
      </p:ext>
    </p:extLst>
  </p:cSld>
  <p:clrMapOvr>
    <a:masterClrMapping/>
  </p:clrMapOvr>
  <p:transition spd="slow">
    <p:wipe dir="r"/>
    <p:sndAc>
      <p:stSnd>
        <p:snd r:embed="rId2"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34E6F-6B83-D1BB-FC07-0A8174944CB4}"/>
              </a:ext>
            </a:extLst>
          </p:cNvPr>
          <p:cNvSpPr>
            <a:spLocks noGrp="1"/>
          </p:cNvSpPr>
          <p:nvPr>
            <p:ph type="title"/>
          </p:nvPr>
        </p:nvSpPr>
        <p:spPr>
          <a:xfrm>
            <a:off x="1055440" y="0"/>
            <a:ext cx="10972800" cy="1143000"/>
          </a:xfrm>
        </p:spPr>
        <p:txBody>
          <a:bodyPr/>
          <a:lstStyle/>
          <a:p>
            <a:r>
              <a:rPr lang="en-US" dirty="0">
                <a:solidFill>
                  <a:srgbClr val="004C97"/>
                </a:solidFill>
              </a:rPr>
              <a:t>Staffing Numbers</a:t>
            </a:r>
          </a:p>
        </p:txBody>
      </p:sp>
      <p:sp>
        <p:nvSpPr>
          <p:cNvPr id="3" name="Content Placeholder 2">
            <a:extLst>
              <a:ext uri="{FF2B5EF4-FFF2-40B4-BE49-F238E27FC236}">
                <a16:creationId xmlns:a16="http://schemas.microsoft.com/office/drawing/2014/main" id="{B77F3258-730A-C83C-C4FB-696EB5802ACF}"/>
              </a:ext>
            </a:extLst>
          </p:cNvPr>
          <p:cNvSpPr>
            <a:spLocks noGrp="1"/>
          </p:cNvSpPr>
          <p:nvPr>
            <p:ph idx="1"/>
          </p:nvPr>
        </p:nvSpPr>
        <p:spPr>
          <a:xfrm>
            <a:off x="1191254" y="4437112"/>
            <a:ext cx="10382944" cy="2420888"/>
          </a:xfrm>
          <a:solidFill>
            <a:schemeClr val="accent2">
              <a:lumMod val="20000"/>
              <a:lumOff val="80000"/>
            </a:schemeClr>
          </a:solidFill>
        </p:spPr>
        <p:txBody>
          <a:bodyPr/>
          <a:lstStyle/>
          <a:p>
            <a:pPr marL="0" indent="0">
              <a:buNone/>
            </a:pPr>
            <a:r>
              <a:rPr lang="en-US" sz="2500" dirty="0"/>
              <a:t>Where regional offices exist, the majority of staffing remains at these levels – ratios between central and regional staffing are at least 4 to 1 and as high as 25 to 1.</a:t>
            </a:r>
          </a:p>
          <a:p>
            <a:pPr marL="0" indent="0">
              <a:buNone/>
            </a:pPr>
            <a:r>
              <a:rPr lang="en-US" sz="2500" dirty="0"/>
              <a:t>A more comprehensive analysis of activities would be a useful further step for the report (this is partially achieved later in the survey).</a:t>
            </a:r>
          </a:p>
        </p:txBody>
      </p:sp>
      <p:sp>
        <p:nvSpPr>
          <p:cNvPr id="4" name="Slide Number Placeholder 3">
            <a:extLst>
              <a:ext uri="{FF2B5EF4-FFF2-40B4-BE49-F238E27FC236}">
                <a16:creationId xmlns:a16="http://schemas.microsoft.com/office/drawing/2014/main" id="{7D50761D-E9D6-E6ED-AE6B-4A5C17219C63}"/>
              </a:ext>
            </a:extLst>
          </p:cNvPr>
          <p:cNvSpPr>
            <a:spLocks noGrp="1"/>
          </p:cNvSpPr>
          <p:nvPr>
            <p:ph type="sldNum" sz="quarter" idx="12"/>
          </p:nvPr>
        </p:nvSpPr>
        <p:spPr/>
        <p:txBody>
          <a:bodyPr/>
          <a:lstStyle/>
          <a:p>
            <a:pPr>
              <a:defRPr/>
            </a:pPr>
            <a:fld id="{87D4BA1C-9A8B-436B-A337-6A2CE014F201}" type="slidenum">
              <a:rPr lang="ru-RU" altLang="en-US" smtClean="0"/>
              <a:pPr>
                <a:defRPr/>
              </a:pPr>
              <a:t>5</a:t>
            </a:fld>
            <a:endParaRPr lang="ru-RU" altLang="en-US" dirty="0"/>
          </a:p>
        </p:txBody>
      </p:sp>
      <p:graphicFrame>
        <p:nvGraphicFramePr>
          <p:cNvPr id="5" name="Chart 4">
            <a:extLst>
              <a:ext uri="{FF2B5EF4-FFF2-40B4-BE49-F238E27FC236}">
                <a16:creationId xmlns:a16="http://schemas.microsoft.com/office/drawing/2014/main" id="{41EBD5E8-9ED8-4853-A01D-B57BFBC5D37A}"/>
              </a:ext>
            </a:extLst>
          </p:cNvPr>
          <p:cNvGraphicFramePr>
            <a:graphicFrameLocks/>
          </p:cNvGraphicFramePr>
          <p:nvPr>
            <p:extLst>
              <p:ext uri="{D42A27DB-BD31-4B8C-83A1-F6EECF244321}">
                <p14:modId xmlns:p14="http://schemas.microsoft.com/office/powerpoint/2010/main" val="173771722"/>
              </p:ext>
            </p:extLst>
          </p:nvPr>
        </p:nvGraphicFramePr>
        <p:xfrm>
          <a:off x="1191254" y="980728"/>
          <a:ext cx="4606925" cy="32448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88B6F1C1-1632-4EE9-86A4-3682451CD70B}"/>
              </a:ext>
            </a:extLst>
          </p:cNvPr>
          <p:cNvGraphicFramePr>
            <a:graphicFrameLocks/>
          </p:cNvGraphicFramePr>
          <p:nvPr>
            <p:extLst>
              <p:ext uri="{D42A27DB-BD31-4B8C-83A1-F6EECF244321}">
                <p14:modId xmlns:p14="http://schemas.microsoft.com/office/powerpoint/2010/main" val="827321226"/>
              </p:ext>
            </p:extLst>
          </p:nvPr>
        </p:nvGraphicFramePr>
        <p:xfrm>
          <a:off x="6393823" y="961678"/>
          <a:ext cx="5188577" cy="32639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72683997"/>
      </p:ext>
    </p:extLst>
  </p:cSld>
  <p:clrMapOvr>
    <a:masterClrMapping/>
  </p:clrMapOvr>
  <p:transition spd="slow">
    <p:wipe dir="r"/>
    <p:sndAc>
      <p:stSnd>
        <p:snd r:embed="rId2" name="coin.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3761E-1CD3-0A22-41DC-1D02219A6F59}"/>
              </a:ext>
            </a:extLst>
          </p:cNvPr>
          <p:cNvSpPr>
            <a:spLocks noGrp="1"/>
          </p:cNvSpPr>
          <p:nvPr>
            <p:ph type="title"/>
          </p:nvPr>
        </p:nvSpPr>
        <p:spPr>
          <a:xfrm>
            <a:off x="1099864" y="-69855"/>
            <a:ext cx="10972800" cy="1143000"/>
          </a:xfrm>
        </p:spPr>
        <p:txBody>
          <a:bodyPr/>
          <a:lstStyle/>
          <a:p>
            <a:r>
              <a:rPr lang="en-US" dirty="0">
                <a:solidFill>
                  <a:srgbClr val="004C97"/>
                </a:solidFill>
              </a:rPr>
              <a:t>Country Population and Treasury Staffing </a:t>
            </a:r>
          </a:p>
        </p:txBody>
      </p:sp>
      <p:graphicFrame>
        <p:nvGraphicFramePr>
          <p:cNvPr id="5" name="Content Placeholder 4">
            <a:extLst>
              <a:ext uri="{FF2B5EF4-FFF2-40B4-BE49-F238E27FC236}">
                <a16:creationId xmlns:a16="http://schemas.microsoft.com/office/drawing/2014/main" id="{81270277-185B-89F9-5E35-671EFCBB5F85}"/>
              </a:ext>
            </a:extLst>
          </p:cNvPr>
          <p:cNvGraphicFramePr>
            <a:graphicFrameLocks noGrp="1"/>
          </p:cNvGraphicFramePr>
          <p:nvPr>
            <p:ph idx="1"/>
            <p:extLst>
              <p:ext uri="{D42A27DB-BD31-4B8C-83A1-F6EECF244321}">
                <p14:modId xmlns:p14="http://schemas.microsoft.com/office/powerpoint/2010/main" val="492519143"/>
              </p:ext>
            </p:extLst>
          </p:nvPr>
        </p:nvGraphicFramePr>
        <p:xfrm>
          <a:off x="1271464" y="1124744"/>
          <a:ext cx="4824536" cy="4910648"/>
        </p:xfrm>
        <a:graphic>
          <a:graphicData uri="http://schemas.openxmlformats.org/drawingml/2006/table">
            <a:tbl>
              <a:tblPr>
                <a:tableStyleId>{5C22544A-7EE6-4342-B048-85BDC9FD1C3A}</a:tableStyleId>
              </a:tblPr>
              <a:tblGrid>
                <a:gridCol w="1342220">
                  <a:extLst>
                    <a:ext uri="{9D8B030D-6E8A-4147-A177-3AD203B41FA5}">
                      <a16:colId xmlns:a16="http://schemas.microsoft.com/office/drawing/2014/main" val="3073813963"/>
                    </a:ext>
                  </a:extLst>
                </a:gridCol>
                <a:gridCol w="962036">
                  <a:extLst>
                    <a:ext uri="{9D8B030D-6E8A-4147-A177-3AD203B41FA5}">
                      <a16:colId xmlns:a16="http://schemas.microsoft.com/office/drawing/2014/main" val="855116012"/>
                    </a:ext>
                  </a:extLst>
                </a:gridCol>
                <a:gridCol w="1224136">
                  <a:extLst>
                    <a:ext uri="{9D8B030D-6E8A-4147-A177-3AD203B41FA5}">
                      <a16:colId xmlns:a16="http://schemas.microsoft.com/office/drawing/2014/main" val="280729487"/>
                    </a:ext>
                  </a:extLst>
                </a:gridCol>
                <a:gridCol w="1296144">
                  <a:extLst>
                    <a:ext uri="{9D8B030D-6E8A-4147-A177-3AD203B41FA5}">
                      <a16:colId xmlns:a16="http://schemas.microsoft.com/office/drawing/2014/main" val="1418082410"/>
                    </a:ext>
                  </a:extLst>
                </a:gridCol>
              </a:tblGrid>
              <a:tr h="1033820">
                <a:tc>
                  <a:txBody>
                    <a:bodyPr/>
                    <a:lstStyle/>
                    <a:p>
                      <a:pPr algn="ctr" fontAlgn="ctr"/>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1400" u="none" strike="noStrike" dirty="0">
                          <a:effectLst/>
                        </a:rPr>
                        <a:t>Treasury Staff, total</a:t>
                      </a:r>
                      <a:endParaRPr lang="en-AU"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1400" u="none" strike="noStrike" dirty="0">
                          <a:effectLst/>
                        </a:rPr>
                        <a:t>Treasury Staff per 1 million of Population</a:t>
                      </a:r>
                      <a:endParaRPr lang="en-AU"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AU" sz="1400" u="none" strike="noStrike" dirty="0">
                          <a:effectLst/>
                        </a:rPr>
                        <a:t>Population</a:t>
                      </a:r>
                      <a:endParaRPr lang="en-AU"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62217590"/>
                  </a:ext>
                </a:extLst>
              </a:tr>
              <a:tr h="323069">
                <a:tc>
                  <a:txBody>
                    <a:bodyPr/>
                    <a:lstStyle/>
                    <a:p>
                      <a:pPr algn="l" fontAlgn="b"/>
                      <a:r>
                        <a:rPr lang="en-AU" sz="1400" u="none" strike="noStrike" dirty="0">
                          <a:effectLst/>
                        </a:rPr>
                        <a:t>Albania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251</a:t>
                      </a:r>
                      <a:endParaRPr lang="en-AU" sz="1400" b="0"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86.6</a:t>
                      </a:r>
                      <a:endParaRPr lang="en-AU" sz="1400" b="0"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37873620"/>
                  </a:ext>
                </a:extLst>
              </a:tr>
              <a:tr h="323069">
                <a:tc>
                  <a:txBody>
                    <a:bodyPr/>
                    <a:lstStyle/>
                    <a:p>
                      <a:pPr algn="l" fontAlgn="b"/>
                      <a:r>
                        <a:rPr lang="en-AU" sz="1400" u="none" strike="noStrike" dirty="0">
                          <a:effectLst/>
                        </a:rPr>
                        <a:t>Armenia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55</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19.0</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1154868"/>
                  </a:ext>
                </a:extLst>
              </a:tr>
              <a:tr h="323069">
                <a:tc>
                  <a:txBody>
                    <a:bodyPr/>
                    <a:lstStyle/>
                    <a:p>
                      <a:pPr algn="l" fontAlgn="b"/>
                      <a:r>
                        <a:rPr lang="en-AU" sz="1400" u="none" strike="noStrike" dirty="0">
                          <a:effectLst/>
                        </a:rPr>
                        <a:t>Belarus</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525</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53.0</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9.9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42665906"/>
                  </a:ext>
                </a:extLst>
              </a:tr>
              <a:tr h="323069">
                <a:tc>
                  <a:txBody>
                    <a:bodyPr/>
                    <a:lstStyle/>
                    <a:p>
                      <a:pPr algn="l" fontAlgn="b"/>
                      <a:r>
                        <a:rPr lang="en-AU" sz="1400" u="none" strike="noStrike" dirty="0">
                          <a:effectLst/>
                        </a:rPr>
                        <a:t>Georgia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92</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24.9</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3.7</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32244498"/>
                  </a:ext>
                </a:extLst>
              </a:tr>
              <a:tr h="323069">
                <a:tc>
                  <a:txBody>
                    <a:bodyPr/>
                    <a:lstStyle/>
                    <a:p>
                      <a:pPr algn="l" fontAlgn="b"/>
                      <a:r>
                        <a:rPr lang="en-AU" sz="1400" u="none" strike="noStrike" dirty="0">
                          <a:effectLst/>
                        </a:rPr>
                        <a:t>Hungary</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5000</a:t>
                      </a:r>
                      <a:endParaRPr lang="en-AU" sz="1400" b="0"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510.2</a:t>
                      </a:r>
                      <a:endParaRPr lang="en-AU" sz="1400" b="0"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9.8</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0387194"/>
                  </a:ext>
                </a:extLst>
              </a:tr>
              <a:tr h="323069">
                <a:tc>
                  <a:txBody>
                    <a:bodyPr/>
                    <a:lstStyle/>
                    <a:p>
                      <a:pPr algn="l" fontAlgn="b"/>
                      <a:r>
                        <a:rPr lang="en-AU" sz="1400" u="none" strike="noStrike" dirty="0">
                          <a:effectLst/>
                        </a:rPr>
                        <a:t>Kazakhstan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2,591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137.8</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18.8</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5634086"/>
                  </a:ext>
                </a:extLst>
              </a:tr>
              <a:tr h="323069">
                <a:tc>
                  <a:txBody>
                    <a:bodyPr/>
                    <a:lstStyle/>
                    <a:p>
                      <a:pPr algn="l" fontAlgn="b"/>
                      <a:r>
                        <a:rPr lang="en-AU" sz="1400" u="none" strike="noStrike" dirty="0">
                          <a:effectLst/>
                        </a:rPr>
                        <a:t>Kosovo</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79</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43.9</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1.8</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00253691"/>
                  </a:ext>
                </a:extLst>
              </a:tr>
              <a:tr h="323069">
                <a:tc>
                  <a:txBody>
                    <a:bodyPr/>
                    <a:lstStyle/>
                    <a:p>
                      <a:pPr algn="l" fontAlgn="b"/>
                      <a:r>
                        <a:rPr lang="en-AU" sz="1400" u="none" strike="noStrike" dirty="0">
                          <a:effectLst/>
                        </a:rPr>
                        <a:t>Kyrgyz Republic</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310</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49.2</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6.3</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39134180"/>
                  </a:ext>
                </a:extLst>
              </a:tr>
              <a:tr h="323069">
                <a:tc>
                  <a:txBody>
                    <a:bodyPr/>
                    <a:lstStyle/>
                    <a:p>
                      <a:pPr algn="l" fontAlgn="b"/>
                      <a:r>
                        <a:rPr lang="en-AU" sz="1400" u="none" strike="noStrike" dirty="0">
                          <a:effectLst/>
                        </a:rPr>
                        <a:t>Romania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4342</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222.7</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19.5</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5192703"/>
                  </a:ext>
                </a:extLst>
              </a:tr>
              <a:tr h="323069">
                <a:tc>
                  <a:txBody>
                    <a:bodyPr/>
                    <a:lstStyle/>
                    <a:p>
                      <a:pPr algn="l" fontAlgn="b"/>
                      <a:r>
                        <a:rPr lang="en-AU" sz="1400" u="none" strike="noStrike" dirty="0">
                          <a:effectLst/>
                        </a:rPr>
                        <a:t>Tajikistan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431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47.4</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9.1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1957111"/>
                  </a:ext>
                </a:extLst>
              </a:tr>
              <a:tr h="323069">
                <a:tc>
                  <a:txBody>
                    <a:bodyPr/>
                    <a:lstStyle/>
                    <a:p>
                      <a:pPr algn="l" fontAlgn="b"/>
                      <a:r>
                        <a:rPr lang="en-AU" sz="1400" u="none" strike="noStrike" dirty="0">
                          <a:effectLst/>
                        </a:rPr>
                        <a:t>Turkey</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44</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0.5</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82.3</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218594"/>
                  </a:ext>
                </a:extLst>
              </a:tr>
              <a:tr h="323069">
                <a:tc>
                  <a:txBody>
                    <a:bodyPr/>
                    <a:lstStyle/>
                    <a:p>
                      <a:pPr algn="l" fontAlgn="b"/>
                      <a:r>
                        <a:rPr lang="en-AU" sz="1400" u="none" strike="noStrike" dirty="0">
                          <a:effectLst/>
                        </a:rPr>
                        <a:t>Uzbekistan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1,924</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58.5</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32.9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69277325"/>
                  </a:ext>
                </a:extLst>
              </a:tr>
            </a:tbl>
          </a:graphicData>
        </a:graphic>
      </p:graphicFrame>
      <p:sp>
        <p:nvSpPr>
          <p:cNvPr id="4" name="Slide Number Placeholder 3">
            <a:extLst>
              <a:ext uri="{FF2B5EF4-FFF2-40B4-BE49-F238E27FC236}">
                <a16:creationId xmlns:a16="http://schemas.microsoft.com/office/drawing/2014/main" id="{44076854-2841-FAF1-256C-58997A0E1A57}"/>
              </a:ext>
            </a:extLst>
          </p:cNvPr>
          <p:cNvSpPr>
            <a:spLocks noGrp="1"/>
          </p:cNvSpPr>
          <p:nvPr>
            <p:ph type="sldNum" sz="quarter" idx="12"/>
          </p:nvPr>
        </p:nvSpPr>
        <p:spPr/>
        <p:txBody>
          <a:bodyPr/>
          <a:lstStyle/>
          <a:p>
            <a:pPr>
              <a:defRPr/>
            </a:pPr>
            <a:fld id="{87D4BA1C-9A8B-436B-A337-6A2CE014F201}" type="slidenum">
              <a:rPr lang="ru-RU" altLang="en-US" smtClean="0"/>
              <a:pPr>
                <a:defRPr/>
              </a:pPr>
              <a:t>6</a:t>
            </a:fld>
            <a:endParaRPr lang="ru-RU" altLang="en-US" dirty="0"/>
          </a:p>
        </p:txBody>
      </p:sp>
      <p:sp>
        <p:nvSpPr>
          <p:cNvPr id="6" name="TextBox 5">
            <a:extLst>
              <a:ext uri="{FF2B5EF4-FFF2-40B4-BE49-F238E27FC236}">
                <a16:creationId xmlns:a16="http://schemas.microsoft.com/office/drawing/2014/main" id="{488505AF-B016-5433-CD33-29F113237C42}"/>
              </a:ext>
            </a:extLst>
          </p:cNvPr>
          <p:cNvSpPr txBox="1"/>
          <p:nvPr/>
        </p:nvSpPr>
        <p:spPr>
          <a:xfrm>
            <a:off x="6384032" y="1052736"/>
            <a:ext cx="5688632" cy="5324535"/>
          </a:xfrm>
          <a:prstGeom prst="rect">
            <a:avLst/>
          </a:prstGeom>
          <a:solidFill>
            <a:schemeClr val="accent2">
              <a:lumMod val="20000"/>
              <a:lumOff val="80000"/>
            </a:schemeClr>
          </a:solidFill>
        </p:spPr>
        <p:txBody>
          <a:bodyPr wrap="square" rtlCol="0">
            <a:spAutoFit/>
          </a:bodyPr>
          <a:lstStyle/>
          <a:p>
            <a:pPr marL="285750" indent="-285750">
              <a:spcBef>
                <a:spcPts val="600"/>
              </a:spcBef>
              <a:buFont typeface="Arial" panose="020B0604020202020204" pitchFamily="34" charset="0"/>
              <a:buChar char="•"/>
            </a:pPr>
            <a:r>
              <a:rPr lang="en-US" sz="2200" dirty="0"/>
              <a:t>While this is a simplistic analysis, which does not account for the specific roles or functions across different countries, it is still interesting to see the differences in the ratios between countries.   </a:t>
            </a:r>
          </a:p>
          <a:p>
            <a:pPr marL="285750" indent="-285750">
              <a:spcBef>
                <a:spcPts val="600"/>
              </a:spcBef>
              <a:buFont typeface="Arial" panose="020B0604020202020204" pitchFamily="34" charset="0"/>
              <a:buChar char="•"/>
            </a:pPr>
            <a:r>
              <a:rPr lang="en-US" sz="2200" dirty="0"/>
              <a:t>It may suggest that some countries have gone further with end –to –end automation than others and have devolved payment processing and revenue collection entirely to line ministries and agencies.  </a:t>
            </a:r>
          </a:p>
          <a:p>
            <a:pPr marL="285750" indent="-285750">
              <a:spcBef>
                <a:spcPts val="600"/>
              </a:spcBef>
              <a:buFont typeface="Arial" panose="020B0604020202020204" pitchFamily="34" charset="0"/>
              <a:buChar char="•"/>
            </a:pPr>
            <a:r>
              <a:rPr lang="en-US" sz="2200" dirty="0"/>
              <a:t>Some countries may remain highly dependent on the Treasury being involved in ex-ante controls. This could be a further useful area for discussion.  </a:t>
            </a:r>
          </a:p>
        </p:txBody>
      </p:sp>
    </p:spTree>
    <p:extLst>
      <p:ext uri="{BB962C8B-B14F-4D97-AF65-F5344CB8AC3E}">
        <p14:creationId xmlns:p14="http://schemas.microsoft.com/office/powerpoint/2010/main" val="3439213342"/>
      </p:ext>
    </p:extLst>
  </p:cSld>
  <p:clrMapOvr>
    <a:masterClrMapping/>
  </p:clrMapOvr>
  <p:transition spd="slow">
    <p:wipe dir="r"/>
    <p:sndAc>
      <p:stSnd>
        <p:snd r:embed="rId2" name="coin.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4CFCB-B5C0-F420-C044-91D24BC7B3A5}"/>
              </a:ext>
            </a:extLst>
          </p:cNvPr>
          <p:cNvSpPr>
            <a:spLocks noGrp="1"/>
          </p:cNvSpPr>
          <p:nvPr>
            <p:ph type="title"/>
          </p:nvPr>
        </p:nvSpPr>
        <p:spPr>
          <a:xfrm>
            <a:off x="1219200" y="-171400"/>
            <a:ext cx="10972800" cy="1143000"/>
          </a:xfrm>
        </p:spPr>
        <p:txBody>
          <a:bodyPr/>
          <a:lstStyle/>
          <a:p>
            <a:r>
              <a:rPr lang="en-US" dirty="0">
                <a:solidFill>
                  <a:srgbClr val="004C97"/>
                </a:solidFill>
              </a:rPr>
              <a:t>Clients Serviced by the Treasury</a:t>
            </a:r>
          </a:p>
        </p:txBody>
      </p:sp>
      <p:sp>
        <p:nvSpPr>
          <p:cNvPr id="4" name="Slide Number Placeholder 3">
            <a:extLst>
              <a:ext uri="{FF2B5EF4-FFF2-40B4-BE49-F238E27FC236}">
                <a16:creationId xmlns:a16="http://schemas.microsoft.com/office/drawing/2014/main" id="{5169089C-8291-1827-1B58-EF48F4CBAC86}"/>
              </a:ext>
            </a:extLst>
          </p:cNvPr>
          <p:cNvSpPr>
            <a:spLocks noGrp="1"/>
          </p:cNvSpPr>
          <p:nvPr>
            <p:ph type="sldNum" sz="quarter" idx="12"/>
          </p:nvPr>
        </p:nvSpPr>
        <p:spPr/>
        <p:txBody>
          <a:bodyPr/>
          <a:lstStyle/>
          <a:p>
            <a:pPr>
              <a:defRPr/>
            </a:pPr>
            <a:fld id="{87D4BA1C-9A8B-436B-A337-6A2CE014F201}" type="slidenum">
              <a:rPr lang="ru-RU" altLang="en-US" smtClean="0"/>
              <a:pPr>
                <a:defRPr/>
              </a:pPr>
              <a:t>7</a:t>
            </a:fld>
            <a:endParaRPr lang="ru-RU" altLang="en-US" dirty="0"/>
          </a:p>
        </p:txBody>
      </p:sp>
      <p:graphicFrame>
        <p:nvGraphicFramePr>
          <p:cNvPr id="5" name="Table 4">
            <a:extLst>
              <a:ext uri="{FF2B5EF4-FFF2-40B4-BE49-F238E27FC236}">
                <a16:creationId xmlns:a16="http://schemas.microsoft.com/office/drawing/2014/main" id="{41D13F0B-D7E6-AFD1-EFFE-14C90FE189B7}"/>
              </a:ext>
            </a:extLst>
          </p:cNvPr>
          <p:cNvGraphicFramePr>
            <a:graphicFrameLocks noGrp="1"/>
          </p:cNvGraphicFramePr>
          <p:nvPr>
            <p:extLst>
              <p:ext uri="{D42A27DB-BD31-4B8C-83A1-F6EECF244321}">
                <p14:modId xmlns:p14="http://schemas.microsoft.com/office/powerpoint/2010/main" val="1462171655"/>
              </p:ext>
            </p:extLst>
          </p:nvPr>
        </p:nvGraphicFramePr>
        <p:xfrm>
          <a:off x="983432" y="692697"/>
          <a:ext cx="10972800" cy="4500608"/>
        </p:xfrm>
        <a:graphic>
          <a:graphicData uri="http://schemas.openxmlformats.org/drawingml/2006/table">
            <a:tbl>
              <a:tblPr>
                <a:tableStyleId>{5C22544A-7EE6-4342-B048-85BDC9FD1C3A}</a:tableStyleId>
              </a:tblPr>
              <a:tblGrid>
                <a:gridCol w="1014825">
                  <a:extLst>
                    <a:ext uri="{9D8B030D-6E8A-4147-A177-3AD203B41FA5}">
                      <a16:colId xmlns:a16="http://schemas.microsoft.com/office/drawing/2014/main" val="4008083900"/>
                    </a:ext>
                  </a:extLst>
                </a:gridCol>
                <a:gridCol w="1679295">
                  <a:extLst>
                    <a:ext uri="{9D8B030D-6E8A-4147-A177-3AD203B41FA5}">
                      <a16:colId xmlns:a16="http://schemas.microsoft.com/office/drawing/2014/main" val="2856189607"/>
                    </a:ext>
                  </a:extLst>
                </a:gridCol>
                <a:gridCol w="1775945">
                  <a:extLst>
                    <a:ext uri="{9D8B030D-6E8A-4147-A177-3AD203B41FA5}">
                      <a16:colId xmlns:a16="http://schemas.microsoft.com/office/drawing/2014/main" val="27183869"/>
                    </a:ext>
                  </a:extLst>
                </a:gridCol>
                <a:gridCol w="2247114">
                  <a:extLst>
                    <a:ext uri="{9D8B030D-6E8A-4147-A177-3AD203B41FA5}">
                      <a16:colId xmlns:a16="http://schemas.microsoft.com/office/drawing/2014/main" val="383324703"/>
                    </a:ext>
                  </a:extLst>
                </a:gridCol>
                <a:gridCol w="1244369">
                  <a:extLst>
                    <a:ext uri="{9D8B030D-6E8A-4147-A177-3AD203B41FA5}">
                      <a16:colId xmlns:a16="http://schemas.microsoft.com/office/drawing/2014/main" val="1871754853"/>
                    </a:ext>
                  </a:extLst>
                </a:gridCol>
                <a:gridCol w="1353100">
                  <a:extLst>
                    <a:ext uri="{9D8B030D-6E8A-4147-A177-3AD203B41FA5}">
                      <a16:colId xmlns:a16="http://schemas.microsoft.com/office/drawing/2014/main" val="2631885736"/>
                    </a:ext>
                  </a:extLst>
                </a:gridCol>
                <a:gridCol w="1658152">
                  <a:extLst>
                    <a:ext uri="{9D8B030D-6E8A-4147-A177-3AD203B41FA5}">
                      <a16:colId xmlns:a16="http://schemas.microsoft.com/office/drawing/2014/main" val="3643955538"/>
                    </a:ext>
                  </a:extLst>
                </a:gridCol>
              </a:tblGrid>
              <a:tr h="1159004">
                <a:tc>
                  <a:txBody>
                    <a:bodyPr/>
                    <a:lstStyle/>
                    <a:p>
                      <a:pPr algn="l" fontAlgn="t"/>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Number of Clients at the Central Government Level</a:t>
                      </a:r>
                      <a:endParaRPr lang="en-AU" sz="1600" b="1"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Number of Staff in Central Offices</a:t>
                      </a:r>
                      <a:endParaRPr lang="en-AU" sz="1600" b="1"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Number of Clients per 1 Treasury Staff at the Central Level</a:t>
                      </a:r>
                      <a:endParaRPr lang="en-AU" sz="1600" b="1"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Number of Clients at the Local Governments Level</a:t>
                      </a:r>
                      <a:endParaRPr lang="en-AU" sz="1600" b="1"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Number of Staff in Regional Offices </a:t>
                      </a:r>
                      <a:endParaRPr lang="en-AU" sz="1600" b="1"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Number of Clients per 1 Treasury Staff at the Central Level</a:t>
                      </a:r>
                      <a:endParaRPr lang="en-AU" sz="1600" b="1"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4001445725"/>
                  </a:ext>
                </a:extLst>
              </a:tr>
              <a:tr h="251827">
                <a:tc>
                  <a:txBody>
                    <a:bodyPr/>
                    <a:lstStyle/>
                    <a:p>
                      <a:pPr algn="l" fontAlgn="t"/>
                      <a:r>
                        <a:rPr lang="en-AU" sz="1600" u="none" strike="noStrike" dirty="0">
                          <a:effectLst/>
                        </a:rPr>
                        <a:t>Albania</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850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32</a:t>
                      </a:r>
                      <a:endParaRPr lang="en-AU" sz="1600" b="0" i="0" u="none" strike="noStrike" dirty="0">
                        <a:solidFill>
                          <a:srgbClr val="FF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26.6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203</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215</a:t>
                      </a:r>
                      <a:endParaRPr lang="en-AU" sz="1600" b="0" i="0" u="none" strike="noStrike" dirty="0">
                        <a:solidFill>
                          <a:srgbClr val="FF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0.9</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587674112"/>
                  </a:ext>
                </a:extLst>
              </a:tr>
              <a:tr h="251827">
                <a:tc>
                  <a:txBody>
                    <a:bodyPr/>
                    <a:lstStyle/>
                    <a:p>
                      <a:pPr algn="l" fontAlgn="t"/>
                      <a:r>
                        <a:rPr lang="en-AU" sz="1600" u="none" strike="noStrike" dirty="0">
                          <a:effectLst/>
                        </a:rPr>
                        <a:t>Armenia</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2412</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55</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43.9</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518</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4271122691"/>
                  </a:ext>
                </a:extLst>
              </a:tr>
              <a:tr h="251827">
                <a:tc>
                  <a:txBody>
                    <a:bodyPr/>
                    <a:lstStyle/>
                    <a:p>
                      <a:pPr algn="l" fontAlgn="t"/>
                      <a:r>
                        <a:rPr lang="en-AU" sz="1600" u="none" strike="noStrike" dirty="0">
                          <a:effectLst/>
                        </a:rPr>
                        <a:t>Belarus</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3018</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25</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120.7</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10902</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500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21.8</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4116305731"/>
                  </a:ext>
                </a:extLst>
              </a:tr>
              <a:tr h="251827">
                <a:tc>
                  <a:txBody>
                    <a:bodyPr/>
                    <a:lstStyle/>
                    <a:p>
                      <a:pPr algn="l" fontAlgn="t"/>
                      <a:r>
                        <a:rPr lang="en-AU" sz="1600" u="none" strike="noStrike" dirty="0">
                          <a:effectLst/>
                        </a:rPr>
                        <a:t>Georgia</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486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92</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5.3</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892</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865573441"/>
                  </a:ext>
                </a:extLst>
              </a:tr>
              <a:tr h="251827">
                <a:tc>
                  <a:txBody>
                    <a:bodyPr/>
                    <a:lstStyle/>
                    <a:p>
                      <a:pPr algn="l" fontAlgn="t"/>
                      <a:r>
                        <a:rPr lang="en-AU" sz="1600" u="none" strike="noStrike" dirty="0">
                          <a:effectLst/>
                        </a:rPr>
                        <a:t>Hungary</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700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1000</a:t>
                      </a:r>
                      <a:endParaRPr lang="en-AU" sz="1600" b="0" i="0" u="none" strike="noStrike" dirty="0">
                        <a:solidFill>
                          <a:srgbClr val="FF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0.7</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2500</a:t>
                      </a:r>
                      <a:endParaRPr lang="en-AU" sz="1600" b="0" i="0" u="none" strike="noStrike" dirty="0">
                        <a:solidFill>
                          <a:srgbClr val="FF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4000</a:t>
                      </a:r>
                      <a:endParaRPr lang="en-AU" sz="1600" b="0" i="0" u="none" strike="noStrike" dirty="0">
                        <a:solidFill>
                          <a:srgbClr val="FF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0.6</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2319659325"/>
                  </a:ext>
                </a:extLst>
              </a:tr>
              <a:tr h="251827">
                <a:tc>
                  <a:txBody>
                    <a:bodyPr/>
                    <a:lstStyle/>
                    <a:p>
                      <a:pPr algn="l" fontAlgn="t"/>
                      <a:r>
                        <a:rPr lang="en-AU" sz="1600" u="none" strike="noStrike" dirty="0">
                          <a:effectLst/>
                        </a:rPr>
                        <a:t>Kazakhstan</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1448</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186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7.8</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12030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2405</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5.0</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857998930"/>
                  </a:ext>
                </a:extLst>
              </a:tr>
              <a:tr h="251827">
                <a:tc>
                  <a:txBody>
                    <a:bodyPr/>
                    <a:lstStyle/>
                    <a:p>
                      <a:pPr algn="l" fontAlgn="t"/>
                      <a:r>
                        <a:rPr lang="en-AU" sz="1600" u="none" strike="noStrike" dirty="0">
                          <a:effectLst/>
                        </a:rPr>
                        <a:t>Kosovo</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79</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79</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2062916774"/>
                  </a:ext>
                </a:extLst>
              </a:tr>
              <a:tr h="468459">
                <a:tc>
                  <a:txBody>
                    <a:bodyPr/>
                    <a:lstStyle/>
                    <a:p>
                      <a:pPr algn="l" fontAlgn="t"/>
                      <a:r>
                        <a:rPr lang="en-AU" sz="1600" u="none" strike="noStrike" dirty="0">
                          <a:effectLst/>
                        </a:rPr>
                        <a:t>Kyrgyz Republic</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2426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39</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62.2</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936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271</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3.5</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3828290680"/>
                  </a:ext>
                </a:extLst>
              </a:tr>
              <a:tr h="251827">
                <a:tc>
                  <a:txBody>
                    <a:bodyPr/>
                    <a:lstStyle/>
                    <a:p>
                      <a:pPr algn="l" fontAlgn="t"/>
                      <a:r>
                        <a:rPr lang="en-AU" sz="1600" u="none" strike="noStrike" dirty="0">
                          <a:effectLst/>
                        </a:rPr>
                        <a:t>Romania</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2538</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166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15.3</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5137</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4176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1.2</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604120194"/>
                  </a:ext>
                </a:extLst>
              </a:tr>
              <a:tr h="251827">
                <a:tc>
                  <a:txBody>
                    <a:bodyPr/>
                    <a:lstStyle/>
                    <a:p>
                      <a:pPr algn="l" fontAlgn="t"/>
                      <a:r>
                        <a:rPr lang="en-AU" sz="1600" u="none" strike="noStrike" dirty="0">
                          <a:effectLst/>
                        </a:rPr>
                        <a:t>Tajikistan</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1149</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57</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20.2</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6233</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374</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16.7</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1083436393"/>
                  </a:ext>
                </a:extLst>
              </a:tr>
              <a:tr h="251827">
                <a:tc>
                  <a:txBody>
                    <a:bodyPr/>
                    <a:lstStyle/>
                    <a:p>
                      <a:pPr algn="l" fontAlgn="t"/>
                      <a:r>
                        <a:rPr lang="en-AU" sz="1600" u="none" strike="noStrike" dirty="0">
                          <a:effectLst/>
                        </a:rPr>
                        <a:t>Turkey</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17</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44</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0.4</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l" fontAlgn="t"/>
                      <a:r>
                        <a:rPr lang="en-AU" sz="1600" u="none" strike="noStrike" dirty="0">
                          <a:effectLst/>
                        </a:rPr>
                        <a:t> </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3571420282"/>
                  </a:ext>
                </a:extLst>
              </a:tr>
              <a:tr h="251827">
                <a:tc>
                  <a:txBody>
                    <a:bodyPr/>
                    <a:lstStyle/>
                    <a:p>
                      <a:pPr algn="l" fontAlgn="t"/>
                      <a:r>
                        <a:rPr lang="en-AU" sz="1600" u="none" strike="noStrike" dirty="0">
                          <a:effectLst/>
                        </a:rPr>
                        <a:t>Uzbekistan</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250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138</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1.8</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8000</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1786</a:t>
                      </a:r>
                      <a:endParaRPr lang="en-AU" sz="1600" b="0" i="0" u="none" strike="noStrike" dirty="0">
                        <a:solidFill>
                          <a:srgbClr val="000000"/>
                        </a:solidFill>
                        <a:effectLst/>
                        <a:latin typeface="Calibri" panose="020F0502020204030204" pitchFamily="34" charset="0"/>
                      </a:endParaRPr>
                    </a:p>
                  </a:txBody>
                  <a:tcPr marL="8576" marR="8576" marT="8576" marB="0"/>
                </a:tc>
                <a:tc>
                  <a:txBody>
                    <a:bodyPr/>
                    <a:lstStyle/>
                    <a:p>
                      <a:pPr algn="r" fontAlgn="t"/>
                      <a:r>
                        <a:rPr lang="en-AU" sz="1600" u="none" strike="noStrike" dirty="0">
                          <a:effectLst/>
                        </a:rPr>
                        <a:t>4.5</a:t>
                      </a:r>
                      <a:endParaRPr lang="en-AU" sz="1600" b="0" i="0" u="none" strike="noStrike" dirty="0">
                        <a:solidFill>
                          <a:srgbClr val="000000"/>
                        </a:solidFill>
                        <a:effectLst/>
                        <a:latin typeface="Calibri" panose="020F0502020204030204" pitchFamily="34" charset="0"/>
                      </a:endParaRPr>
                    </a:p>
                  </a:txBody>
                  <a:tcPr marL="8576" marR="8576" marT="8576" marB="0"/>
                </a:tc>
                <a:extLst>
                  <a:ext uri="{0D108BD9-81ED-4DB2-BD59-A6C34878D82A}">
                    <a16:rowId xmlns:a16="http://schemas.microsoft.com/office/drawing/2014/main" val="36919401"/>
                  </a:ext>
                </a:extLst>
              </a:tr>
            </a:tbl>
          </a:graphicData>
        </a:graphic>
      </p:graphicFrame>
      <p:sp>
        <p:nvSpPr>
          <p:cNvPr id="3" name="TextBox 2">
            <a:extLst>
              <a:ext uri="{FF2B5EF4-FFF2-40B4-BE49-F238E27FC236}">
                <a16:creationId xmlns:a16="http://schemas.microsoft.com/office/drawing/2014/main" id="{FF310362-1C57-81F3-1DC1-E62760FFF52D}"/>
              </a:ext>
            </a:extLst>
          </p:cNvPr>
          <p:cNvSpPr txBox="1"/>
          <p:nvPr/>
        </p:nvSpPr>
        <p:spPr>
          <a:xfrm>
            <a:off x="849328" y="5246953"/>
            <a:ext cx="11342672" cy="1631216"/>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sz="2000" dirty="0"/>
              <a:t>The above table raises further questions about the client model in place, with some countries probably defining this at the Ministry level with others focused at lower levels, perhaps spending units. </a:t>
            </a:r>
          </a:p>
          <a:p>
            <a:pPr marL="285750" indent="-285750">
              <a:buFont typeface="Arial" panose="020B0604020202020204" pitchFamily="34" charset="0"/>
              <a:buChar char="•"/>
            </a:pPr>
            <a:r>
              <a:rPr lang="en-US" sz="2000" dirty="0"/>
              <a:t>At a subnational level similar variations are likely with some defining spending units and others local governments. </a:t>
            </a:r>
          </a:p>
        </p:txBody>
      </p:sp>
    </p:spTree>
    <p:extLst>
      <p:ext uri="{BB962C8B-B14F-4D97-AF65-F5344CB8AC3E}">
        <p14:creationId xmlns:p14="http://schemas.microsoft.com/office/powerpoint/2010/main" val="1248229083"/>
      </p:ext>
    </p:extLst>
  </p:cSld>
  <p:clrMapOvr>
    <a:masterClrMapping/>
  </p:clrMapOvr>
  <p:transition spd="slow">
    <p:wipe dir="r"/>
    <p:sndAc>
      <p:stSnd>
        <p:snd r:embed="rId2" name="coin.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4CFCB-B5C0-F420-C044-91D24BC7B3A5}"/>
              </a:ext>
            </a:extLst>
          </p:cNvPr>
          <p:cNvSpPr>
            <a:spLocks noGrp="1"/>
          </p:cNvSpPr>
          <p:nvPr>
            <p:ph type="title"/>
          </p:nvPr>
        </p:nvSpPr>
        <p:spPr>
          <a:xfrm>
            <a:off x="1219200" y="-171400"/>
            <a:ext cx="10972800" cy="1143000"/>
          </a:xfrm>
        </p:spPr>
        <p:txBody>
          <a:bodyPr/>
          <a:lstStyle/>
          <a:p>
            <a:r>
              <a:rPr lang="en-US" dirty="0">
                <a:solidFill>
                  <a:srgbClr val="004C97"/>
                </a:solidFill>
              </a:rPr>
              <a:t>Functions Performed by Treasury</a:t>
            </a:r>
          </a:p>
        </p:txBody>
      </p:sp>
      <p:sp>
        <p:nvSpPr>
          <p:cNvPr id="4" name="Slide Number Placeholder 3">
            <a:extLst>
              <a:ext uri="{FF2B5EF4-FFF2-40B4-BE49-F238E27FC236}">
                <a16:creationId xmlns:a16="http://schemas.microsoft.com/office/drawing/2014/main" id="{5169089C-8291-1827-1B58-EF48F4CBAC86}"/>
              </a:ext>
            </a:extLst>
          </p:cNvPr>
          <p:cNvSpPr>
            <a:spLocks noGrp="1"/>
          </p:cNvSpPr>
          <p:nvPr>
            <p:ph type="sldNum" sz="quarter" idx="12"/>
          </p:nvPr>
        </p:nvSpPr>
        <p:spPr/>
        <p:txBody>
          <a:bodyPr/>
          <a:lstStyle/>
          <a:p>
            <a:pPr>
              <a:defRPr/>
            </a:pPr>
            <a:fld id="{87D4BA1C-9A8B-436B-A337-6A2CE014F201}" type="slidenum">
              <a:rPr lang="ru-RU" altLang="en-US" smtClean="0"/>
              <a:pPr>
                <a:defRPr/>
              </a:pPr>
              <a:t>8</a:t>
            </a:fld>
            <a:endParaRPr lang="ru-RU" altLang="en-US" dirty="0"/>
          </a:p>
        </p:txBody>
      </p:sp>
      <p:sp>
        <p:nvSpPr>
          <p:cNvPr id="6" name="TextBox 5">
            <a:extLst>
              <a:ext uri="{FF2B5EF4-FFF2-40B4-BE49-F238E27FC236}">
                <a16:creationId xmlns:a16="http://schemas.microsoft.com/office/drawing/2014/main" id="{0FFA93FA-21C3-1D5F-EEB7-047F89EF7CA0}"/>
              </a:ext>
            </a:extLst>
          </p:cNvPr>
          <p:cNvSpPr txBox="1"/>
          <p:nvPr/>
        </p:nvSpPr>
        <p:spPr>
          <a:xfrm>
            <a:off x="6888088" y="971600"/>
            <a:ext cx="5112568" cy="5416868"/>
          </a:xfrm>
          <a:prstGeom prst="rect">
            <a:avLst/>
          </a:prstGeom>
          <a:solidFill>
            <a:schemeClr val="accent2">
              <a:lumMod val="20000"/>
              <a:lumOff val="80000"/>
            </a:schemeClr>
          </a:solidFill>
        </p:spPr>
        <p:txBody>
          <a:bodyPr wrap="square" rtlCol="0">
            <a:spAutoFit/>
          </a:bodyPr>
          <a:lstStyle/>
          <a:p>
            <a:pPr marL="285750" indent="-285750">
              <a:spcBef>
                <a:spcPts val="600"/>
              </a:spcBef>
              <a:buFont typeface="Arial" panose="020B0604020202020204" pitchFamily="34" charset="0"/>
              <a:buChar char="•"/>
            </a:pPr>
            <a:r>
              <a:rPr lang="en-US" sz="2400" dirty="0"/>
              <a:t>There are some clear core functions in the Treasury with more than ten of twelve countries reporting six of the surveyed functions. </a:t>
            </a:r>
          </a:p>
          <a:p>
            <a:pPr marL="285750" indent="-285750">
              <a:spcBef>
                <a:spcPts val="600"/>
              </a:spcBef>
              <a:buFont typeface="Arial" panose="020B0604020202020204" pitchFamily="34" charset="0"/>
              <a:buChar char="•"/>
            </a:pPr>
            <a:r>
              <a:rPr lang="en-US" sz="2400" dirty="0"/>
              <a:t>The majority (7 of 12) of treasuries manage the ICT function for the treasury system.</a:t>
            </a:r>
          </a:p>
          <a:p>
            <a:pPr marL="285750" indent="-285750">
              <a:spcBef>
                <a:spcPts val="600"/>
              </a:spcBef>
              <a:buFont typeface="Arial" panose="020B0604020202020204" pitchFamily="34" charset="0"/>
              <a:buChar char="•"/>
            </a:pPr>
            <a:r>
              <a:rPr lang="en-US" sz="2400" dirty="0"/>
              <a:t>However, debt management, training and education and the management of broader ICT responsibilities are less common in the Treasury across the countries survey.   </a:t>
            </a:r>
          </a:p>
        </p:txBody>
      </p:sp>
      <p:graphicFrame>
        <p:nvGraphicFramePr>
          <p:cNvPr id="7" name="Table 6">
            <a:extLst>
              <a:ext uri="{FF2B5EF4-FFF2-40B4-BE49-F238E27FC236}">
                <a16:creationId xmlns:a16="http://schemas.microsoft.com/office/drawing/2014/main" id="{D38C3668-3A1C-6F55-5BFD-762C76416FF9}"/>
              </a:ext>
            </a:extLst>
          </p:cNvPr>
          <p:cNvGraphicFramePr>
            <a:graphicFrameLocks noGrp="1"/>
          </p:cNvGraphicFramePr>
          <p:nvPr>
            <p:extLst>
              <p:ext uri="{D42A27DB-BD31-4B8C-83A1-F6EECF244321}">
                <p14:modId xmlns:p14="http://schemas.microsoft.com/office/powerpoint/2010/main" val="3432014621"/>
              </p:ext>
            </p:extLst>
          </p:nvPr>
        </p:nvGraphicFramePr>
        <p:xfrm>
          <a:off x="983431" y="1029235"/>
          <a:ext cx="5616625" cy="5208077"/>
        </p:xfrm>
        <a:graphic>
          <a:graphicData uri="http://schemas.openxmlformats.org/drawingml/2006/table">
            <a:tbl>
              <a:tblPr>
                <a:tableStyleId>{5C22544A-7EE6-4342-B048-85BDC9FD1C3A}</a:tableStyleId>
              </a:tblPr>
              <a:tblGrid>
                <a:gridCol w="4814251">
                  <a:extLst>
                    <a:ext uri="{9D8B030D-6E8A-4147-A177-3AD203B41FA5}">
                      <a16:colId xmlns:a16="http://schemas.microsoft.com/office/drawing/2014/main" val="3928960108"/>
                    </a:ext>
                  </a:extLst>
                </a:gridCol>
                <a:gridCol w="802374">
                  <a:extLst>
                    <a:ext uri="{9D8B030D-6E8A-4147-A177-3AD203B41FA5}">
                      <a16:colId xmlns:a16="http://schemas.microsoft.com/office/drawing/2014/main" val="3558592982"/>
                    </a:ext>
                  </a:extLst>
                </a:gridCol>
              </a:tblGrid>
              <a:tr h="213095">
                <a:tc>
                  <a:txBody>
                    <a:bodyPr/>
                    <a:lstStyle/>
                    <a:p>
                      <a:pPr algn="ctr" fontAlgn="t"/>
                      <a:r>
                        <a:rPr lang="en-US" sz="1800" b="1" u="none" strike="noStrike" dirty="0">
                          <a:effectLst/>
                        </a:rPr>
                        <a:t> Functions</a:t>
                      </a:r>
                      <a:endParaRPr lang="en-US" sz="1800" b="1" i="0" u="none" strike="noStrike" dirty="0">
                        <a:solidFill>
                          <a:srgbClr val="000000"/>
                        </a:solidFill>
                        <a:effectLst/>
                        <a:latin typeface="Arial" panose="020B0604020202020204" pitchFamily="34" charset="0"/>
                      </a:endParaRPr>
                    </a:p>
                  </a:txBody>
                  <a:tcPr marL="4633" marR="4633" marT="4633" marB="0"/>
                </a:tc>
                <a:tc>
                  <a:txBody>
                    <a:bodyPr/>
                    <a:lstStyle/>
                    <a:p>
                      <a:pPr algn="ctr" rtl="0" fontAlgn="t"/>
                      <a:r>
                        <a:rPr lang="en-US" sz="1800" b="1" u="none" strike="noStrike" dirty="0">
                          <a:effectLst/>
                        </a:rPr>
                        <a:t>Total</a:t>
                      </a:r>
                      <a:endParaRPr lang="en-US" sz="1800" b="1" i="0" u="none" strike="noStrike" dirty="0">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3945768464"/>
                  </a:ext>
                </a:extLst>
              </a:tr>
              <a:tr h="518841">
                <a:tc>
                  <a:txBody>
                    <a:bodyPr/>
                    <a:lstStyle/>
                    <a:p>
                      <a:pPr algn="l" rtl="0" fontAlgn="t"/>
                      <a:r>
                        <a:rPr lang="en-US" sz="1800" u="none" strike="noStrike" dirty="0">
                          <a:effectLst/>
                        </a:rPr>
                        <a:t>Authorization and processing of payments on behalf of the government</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a:effectLst/>
                        </a:rPr>
                        <a:t>12</a:t>
                      </a:r>
                      <a:endParaRPr lang="en-US" sz="1800" b="0" i="0" u="none" strike="noStrike">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1002392995"/>
                  </a:ext>
                </a:extLst>
              </a:tr>
              <a:tr h="518841">
                <a:tc>
                  <a:txBody>
                    <a:bodyPr/>
                    <a:lstStyle/>
                    <a:p>
                      <a:pPr algn="l" rtl="0" fontAlgn="t"/>
                      <a:r>
                        <a:rPr lang="en-US" sz="1800" u="none" strike="noStrike" dirty="0">
                          <a:effectLst/>
                        </a:rPr>
                        <a:t>Management of government bank accounts (TSA and other)</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a:effectLst/>
                        </a:rPr>
                        <a:t>12</a:t>
                      </a:r>
                      <a:endParaRPr lang="en-US" sz="1800" b="0" i="0" u="none" strike="noStrike">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1148288708"/>
                  </a:ext>
                </a:extLst>
              </a:tr>
              <a:tr h="199198">
                <a:tc>
                  <a:txBody>
                    <a:bodyPr/>
                    <a:lstStyle/>
                    <a:p>
                      <a:pPr algn="l" rtl="0" fontAlgn="t"/>
                      <a:r>
                        <a:rPr lang="en-US" sz="1800" u="none" strike="noStrike" dirty="0">
                          <a:effectLst/>
                        </a:rPr>
                        <a:t>Budget execution reporting</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a:effectLst/>
                        </a:rPr>
                        <a:t>11</a:t>
                      </a:r>
                      <a:endParaRPr lang="en-US" sz="1800" b="0" i="0" u="none" strike="noStrike">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4241420625"/>
                  </a:ext>
                </a:extLst>
              </a:tr>
              <a:tr h="199198">
                <a:tc>
                  <a:txBody>
                    <a:bodyPr/>
                    <a:lstStyle/>
                    <a:p>
                      <a:pPr algn="l" rtl="0" fontAlgn="t"/>
                      <a:r>
                        <a:rPr lang="en-US" sz="1800" u="none" strike="noStrike" dirty="0">
                          <a:effectLst/>
                        </a:rPr>
                        <a:t>Cash forecasting</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a:effectLst/>
                        </a:rPr>
                        <a:t>11</a:t>
                      </a:r>
                      <a:endParaRPr lang="en-US" sz="1800" b="0" i="0" u="none" strike="noStrike">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687944687"/>
                  </a:ext>
                </a:extLst>
              </a:tr>
              <a:tr h="199198">
                <a:tc>
                  <a:txBody>
                    <a:bodyPr/>
                    <a:lstStyle/>
                    <a:p>
                      <a:pPr algn="l" rtl="0" fontAlgn="t"/>
                      <a:r>
                        <a:rPr lang="en-US" sz="1800" u="none" strike="noStrike" dirty="0">
                          <a:effectLst/>
                        </a:rPr>
                        <a:t>Cash management</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a:effectLst/>
                        </a:rPr>
                        <a:t>10</a:t>
                      </a:r>
                      <a:endParaRPr lang="en-US" sz="1800" b="0" i="0" u="none" strike="noStrike">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743574552"/>
                  </a:ext>
                </a:extLst>
              </a:tr>
              <a:tr h="347438">
                <a:tc>
                  <a:txBody>
                    <a:bodyPr/>
                    <a:lstStyle/>
                    <a:p>
                      <a:pPr algn="l" rtl="0" fontAlgn="t"/>
                      <a:r>
                        <a:rPr lang="en-US" sz="1800" u="none" strike="noStrike" dirty="0">
                          <a:effectLst/>
                        </a:rPr>
                        <a:t>Consolidated financial reporting</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a:effectLst/>
                        </a:rPr>
                        <a:t>10</a:t>
                      </a:r>
                      <a:endParaRPr lang="en-US" sz="1800" b="0" i="0" u="none" strike="noStrike">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551959873"/>
                  </a:ext>
                </a:extLst>
              </a:tr>
              <a:tr h="347438">
                <a:tc>
                  <a:txBody>
                    <a:bodyPr/>
                    <a:lstStyle/>
                    <a:p>
                      <a:pPr algn="l" rtl="0" fontAlgn="t"/>
                      <a:r>
                        <a:rPr lang="en-US" sz="1800" u="none" strike="noStrike" dirty="0">
                          <a:effectLst/>
                        </a:rPr>
                        <a:t>Management of the treasury information system</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dirty="0">
                          <a:effectLst/>
                        </a:rPr>
                        <a:t>7</a:t>
                      </a:r>
                      <a:endParaRPr lang="en-US" sz="1800" b="0" i="0" u="none" strike="noStrike" dirty="0">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3612240640"/>
                  </a:ext>
                </a:extLst>
              </a:tr>
              <a:tr h="199198">
                <a:tc>
                  <a:txBody>
                    <a:bodyPr/>
                    <a:lstStyle/>
                    <a:p>
                      <a:pPr algn="l" rtl="0" fontAlgn="t"/>
                      <a:r>
                        <a:rPr lang="en-US" sz="1800" u="none" strike="noStrike" dirty="0">
                          <a:effectLst/>
                        </a:rPr>
                        <a:t>Training and education</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dirty="0">
                          <a:effectLst/>
                        </a:rPr>
                        <a:t>5</a:t>
                      </a:r>
                      <a:endParaRPr lang="en-US" sz="1800" b="0" i="0" u="none" strike="noStrike" dirty="0">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3292154621"/>
                  </a:ext>
                </a:extLst>
              </a:tr>
              <a:tr h="199198">
                <a:tc>
                  <a:txBody>
                    <a:bodyPr/>
                    <a:lstStyle/>
                    <a:p>
                      <a:pPr algn="l" rtl="0" fontAlgn="t"/>
                      <a:r>
                        <a:rPr lang="en-US" sz="1800" u="none" strike="noStrike" dirty="0">
                          <a:effectLst/>
                        </a:rPr>
                        <a:t>IT support</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dirty="0">
                          <a:effectLst/>
                        </a:rPr>
                        <a:t>4</a:t>
                      </a:r>
                      <a:endParaRPr lang="en-US" sz="1800" b="0" i="0" u="none" strike="noStrike" dirty="0">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3954959269"/>
                  </a:ext>
                </a:extLst>
              </a:tr>
              <a:tr h="199198">
                <a:tc>
                  <a:txBody>
                    <a:bodyPr/>
                    <a:lstStyle/>
                    <a:p>
                      <a:pPr algn="l" rtl="0" fontAlgn="t"/>
                      <a:r>
                        <a:rPr lang="en-US" sz="1800" u="none" strike="noStrike" dirty="0">
                          <a:effectLst/>
                        </a:rPr>
                        <a:t>Debt management</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3180776971"/>
                  </a:ext>
                </a:extLst>
              </a:tr>
              <a:tr h="347438">
                <a:tc>
                  <a:txBody>
                    <a:bodyPr/>
                    <a:lstStyle/>
                    <a:p>
                      <a:pPr algn="l" rtl="0" fontAlgn="t"/>
                      <a:r>
                        <a:rPr lang="en-US" sz="1800" u="none" strike="noStrike" dirty="0">
                          <a:effectLst/>
                        </a:rPr>
                        <a:t>Public sector accounting policy and methodology</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dirty="0">
                          <a:effectLst/>
                        </a:rPr>
                        <a:t>3</a:t>
                      </a:r>
                      <a:endParaRPr lang="en-US" sz="1800" b="0" i="0" u="none" strike="noStrike" dirty="0">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84400193"/>
                  </a:ext>
                </a:extLst>
              </a:tr>
              <a:tr h="518841">
                <a:tc>
                  <a:txBody>
                    <a:bodyPr/>
                    <a:lstStyle/>
                    <a:p>
                      <a:pPr algn="l" rtl="0" fontAlgn="t"/>
                      <a:r>
                        <a:rPr lang="en-US" sz="1800" u="none" strike="noStrike" dirty="0">
                          <a:effectLst/>
                        </a:rPr>
                        <a:t>Management of the whole central financial management information system</a:t>
                      </a:r>
                      <a:endParaRPr lang="en-US" sz="1800" b="0" i="0" u="none" strike="noStrike" dirty="0">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dirty="0">
                          <a:effectLst/>
                        </a:rPr>
                        <a:t>3</a:t>
                      </a:r>
                      <a:endParaRPr lang="en-US" sz="1800" b="0" i="0" u="none" strike="noStrike" dirty="0">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3428610442"/>
                  </a:ext>
                </a:extLst>
              </a:tr>
              <a:tr h="518841">
                <a:tc>
                  <a:txBody>
                    <a:bodyPr/>
                    <a:lstStyle/>
                    <a:p>
                      <a:pPr algn="l" rtl="0" fontAlgn="t"/>
                      <a:r>
                        <a:rPr lang="en-US" sz="1800" u="none" strike="noStrike">
                          <a:effectLst/>
                        </a:rPr>
                        <a:t>Management of other government information systems</a:t>
                      </a:r>
                      <a:endParaRPr lang="en-US" sz="1800" b="0" i="0" u="none" strike="noStrike">
                        <a:solidFill>
                          <a:srgbClr val="000000"/>
                        </a:solidFill>
                        <a:effectLst/>
                        <a:latin typeface="Calibri" panose="020F0502020204030204" pitchFamily="34" charset="0"/>
                      </a:endParaRPr>
                    </a:p>
                  </a:txBody>
                  <a:tcPr marL="4633" marR="4633" marT="4633" marB="0"/>
                </a:tc>
                <a:tc>
                  <a:txBody>
                    <a:bodyPr/>
                    <a:lstStyle/>
                    <a:p>
                      <a:pPr algn="ctr" rtl="0" fontAlgn="t"/>
                      <a:r>
                        <a:rPr lang="en-US" sz="1800" u="none" strike="noStrike" dirty="0">
                          <a:effectLst/>
                        </a:rPr>
                        <a:t>2</a:t>
                      </a:r>
                      <a:endParaRPr lang="en-US" sz="1800" b="0" i="0" u="none" strike="noStrike" dirty="0">
                        <a:solidFill>
                          <a:srgbClr val="000000"/>
                        </a:solidFill>
                        <a:effectLst/>
                        <a:latin typeface="Calibri" panose="020F0502020204030204" pitchFamily="34" charset="0"/>
                      </a:endParaRPr>
                    </a:p>
                  </a:txBody>
                  <a:tcPr marL="4633" marR="4633" marT="4633" marB="0"/>
                </a:tc>
                <a:extLst>
                  <a:ext uri="{0D108BD9-81ED-4DB2-BD59-A6C34878D82A}">
                    <a16:rowId xmlns:a16="http://schemas.microsoft.com/office/drawing/2014/main" val="3471062251"/>
                  </a:ext>
                </a:extLst>
              </a:tr>
            </a:tbl>
          </a:graphicData>
        </a:graphic>
      </p:graphicFrame>
    </p:spTree>
    <p:extLst>
      <p:ext uri="{BB962C8B-B14F-4D97-AF65-F5344CB8AC3E}">
        <p14:creationId xmlns:p14="http://schemas.microsoft.com/office/powerpoint/2010/main" val="3424683492"/>
      </p:ext>
    </p:extLst>
  </p:cSld>
  <p:clrMapOvr>
    <a:masterClrMapping/>
  </p:clrMapOvr>
  <p:transition spd="slow">
    <p:wipe dir="r"/>
    <p:sndAc>
      <p:stSnd>
        <p:snd r:embed="rId2" name="coin.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D5CAE-CFAB-B6A6-CD78-E8D8F39DA610}"/>
              </a:ext>
            </a:extLst>
          </p:cNvPr>
          <p:cNvSpPr>
            <a:spLocks noGrp="1"/>
          </p:cNvSpPr>
          <p:nvPr>
            <p:ph type="title"/>
          </p:nvPr>
        </p:nvSpPr>
        <p:spPr>
          <a:xfrm>
            <a:off x="1051758" y="-272749"/>
            <a:ext cx="10972800" cy="1143000"/>
          </a:xfrm>
        </p:spPr>
        <p:txBody>
          <a:bodyPr/>
          <a:lstStyle/>
          <a:p>
            <a:r>
              <a:rPr lang="en-US" dirty="0">
                <a:solidFill>
                  <a:srgbClr val="004C97"/>
                </a:solidFill>
              </a:rPr>
              <a:t>Payment processing</a:t>
            </a:r>
          </a:p>
        </p:txBody>
      </p:sp>
      <p:sp>
        <p:nvSpPr>
          <p:cNvPr id="3" name="Content Placeholder 2">
            <a:extLst>
              <a:ext uri="{FF2B5EF4-FFF2-40B4-BE49-F238E27FC236}">
                <a16:creationId xmlns:a16="http://schemas.microsoft.com/office/drawing/2014/main" id="{1580EA7F-D96D-E425-1B89-8C13C445F0DB}"/>
              </a:ext>
            </a:extLst>
          </p:cNvPr>
          <p:cNvSpPr>
            <a:spLocks noGrp="1"/>
          </p:cNvSpPr>
          <p:nvPr>
            <p:ph idx="1"/>
          </p:nvPr>
        </p:nvSpPr>
        <p:spPr>
          <a:xfrm rot="10800000" flipV="1">
            <a:off x="869940" y="4653136"/>
            <a:ext cx="11302314" cy="2204864"/>
          </a:xfrm>
          <a:solidFill>
            <a:schemeClr val="accent2">
              <a:lumMod val="20000"/>
              <a:lumOff val="80000"/>
            </a:schemeClr>
          </a:solidFill>
        </p:spPr>
        <p:txBody>
          <a:bodyPr/>
          <a:lstStyle/>
          <a:p>
            <a:r>
              <a:rPr lang="en-US" sz="2400" dirty="0"/>
              <a:t>The above shows some surprising results with 100% of one central office involved in processing payments, and also three countries where 40% or less of staff in regional offices are involved in payments. This requires further clarification.</a:t>
            </a:r>
          </a:p>
          <a:p>
            <a:r>
              <a:rPr lang="en-US" sz="2400" dirty="0"/>
              <a:t>Daily processing volumes show a huge variance - for a low of 1200 a day to a high over 200,000.</a:t>
            </a:r>
          </a:p>
        </p:txBody>
      </p:sp>
      <p:sp>
        <p:nvSpPr>
          <p:cNvPr id="4" name="Slide Number Placeholder 3">
            <a:extLst>
              <a:ext uri="{FF2B5EF4-FFF2-40B4-BE49-F238E27FC236}">
                <a16:creationId xmlns:a16="http://schemas.microsoft.com/office/drawing/2014/main" id="{72A5FB9A-4EBF-4327-8240-AE8CC01F622B}"/>
              </a:ext>
            </a:extLst>
          </p:cNvPr>
          <p:cNvSpPr>
            <a:spLocks noGrp="1"/>
          </p:cNvSpPr>
          <p:nvPr>
            <p:ph type="sldNum" sz="quarter" idx="12"/>
          </p:nvPr>
        </p:nvSpPr>
        <p:spPr/>
        <p:txBody>
          <a:bodyPr/>
          <a:lstStyle/>
          <a:p>
            <a:pPr>
              <a:defRPr/>
            </a:pPr>
            <a:fld id="{87D4BA1C-9A8B-436B-A337-6A2CE014F201}" type="slidenum">
              <a:rPr lang="ru-RU" altLang="en-US" smtClean="0"/>
              <a:pPr>
                <a:defRPr/>
              </a:pPr>
              <a:t>9</a:t>
            </a:fld>
            <a:endParaRPr lang="ru-RU" altLang="en-US" dirty="0"/>
          </a:p>
        </p:txBody>
      </p:sp>
      <p:graphicFrame>
        <p:nvGraphicFramePr>
          <p:cNvPr id="5" name="Chart 4">
            <a:extLst>
              <a:ext uri="{FF2B5EF4-FFF2-40B4-BE49-F238E27FC236}">
                <a16:creationId xmlns:a16="http://schemas.microsoft.com/office/drawing/2014/main" id="{C3AD190C-38D4-43AD-980D-653C78034487}"/>
              </a:ext>
            </a:extLst>
          </p:cNvPr>
          <p:cNvGraphicFramePr>
            <a:graphicFrameLocks/>
          </p:cNvGraphicFramePr>
          <p:nvPr>
            <p:extLst>
              <p:ext uri="{D42A27DB-BD31-4B8C-83A1-F6EECF244321}">
                <p14:modId xmlns:p14="http://schemas.microsoft.com/office/powerpoint/2010/main" val="3840245131"/>
              </p:ext>
            </p:extLst>
          </p:nvPr>
        </p:nvGraphicFramePr>
        <p:xfrm>
          <a:off x="869940" y="620688"/>
          <a:ext cx="6048672" cy="37444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78826005-79C1-5274-8726-390847B726CC}"/>
              </a:ext>
            </a:extLst>
          </p:cNvPr>
          <p:cNvGraphicFramePr>
            <a:graphicFrameLocks/>
          </p:cNvGraphicFramePr>
          <p:nvPr>
            <p:extLst>
              <p:ext uri="{D42A27DB-BD31-4B8C-83A1-F6EECF244321}">
                <p14:modId xmlns:p14="http://schemas.microsoft.com/office/powerpoint/2010/main" val="1996586267"/>
              </p:ext>
            </p:extLst>
          </p:nvPr>
        </p:nvGraphicFramePr>
        <p:xfrm>
          <a:off x="6961639" y="620688"/>
          <a:ext cx="5102007" cy="338577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31267511"/>
      </p:ext>
    </p:extLst>
  </p:cSld>
  <p:clrMapOvr>
    <a:masterClrMapping/>
  </p:clrMapOvr>
  <p:transition spd="slow">
    <p:wipe dir="r"/>
    <p:sndAc>
      <p:stSnd>
        <p:snd r:embed="rId3" name="coin.wav"/>
      </p:stSnd>
    </p:sndAc>
  </p:transition>
</p:sld>
</file>

<file path=ppt/theme/theme1.xml><?xml version="1.0" encoding="utf-8"?>
<a:theme xmlns:a="http://schemas.openxmlformats.org/drawingml/2006/main" name="Office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39351</TotalTime>
  <Words>3292</Words>
  <Application>Microsoft Office PowerPoint</Application>
  <PresentationFormat>Widescreen</PresentationFormat>
  <Paragraphs>477</Paragraphs>
  <Slides>22</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PowerPoint Presentation</vt:lpstr>
      <vt:lpstr> Survey Objectives and Coverage </vt:lpstr>
      <vt:lpstr>Organisational Arrangements for the Treasury</vt:lpstr>
      <vt:lpstr>Treasury Structure and Subnational Offices </vt:lpstr>
      <vt:lpstr>Staffing Numbers</vt:lpstr>
      <vt:lpstr>Country Population and Treasury Staffing </vt:lpstr>
      <vt:lpstr>Clients Serviced by the Treasury</vt:lpstr>
      <vt:lpstr>Functions Performed by Treasury</vt:lpstr>
      <vt:lpstr>Payment processing</vt:lpstr>
      <vt:lpstr>Staff involved in Cash Forecasting and           Cash Management</vt:lpstr>
      <vt:lpstr>Strategic documents guide the development of the Treasury in most cases, and these are relatively modern!</vt:lpstr>
      <vt:lpstr>Staffing Allocated to Specific Treasury Functions</vt:lpstr>
      <vt:lpstr>IT Support and FMIS</vt:lpstr>
      <vt:lpstr>IT Support and FMIS (2)</vt:lpstr>
      <vt:lpstr>Internal Control</vt:lpstr>
      <vt:lpstr>Risk Management</vt:lpstr>
      <vt:lpstr>What are the new functions of the Treasury that appeared over the last 5 years?</vt:lpstr>
      <vt:lpstr>What are the new functions of the Treasury that appeared over the last 5 years? (cont.)</vt:lpstr>
      <vt:lpstr>Future Functions of the Treasury</vt:lpstr>
      <vt:lpstr>What Functions of the Treasury have disappeared over the last five years?</vt:lpstr>
      <vt:lpstr>Are there functions which are no longer needed or are diminishing in importance?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Treasury Community of Practice</dc:title>
  <dc:creator>Ion</dc:creator>
  <cp:lastModifiedBy>Tetiana Shalkivska</cp:lastModifiedBy>
  <cp:revision>736</cp:revision>
  <cp:lastPrinted>2021-05-24T01:22:50Z</cp:lastPrinted>
  <dcterms:created xsi:type="dcterms:W3CDTF">2013-05-14T13:14:50Z</dcterms:created>
  <dcterms:modified xsi:type="dcterms:W3CDTF">2023-03-10T23:07:04Z</dcterms:modified>
</cp:coreProperties>
</file>