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5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6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handoutMasterIdLst>
    <p:handoutMasterId r:id="rId25"/>
  </p:handoutMasterIdLst>
  <p:sldIdLst>
    <p:sldId id="336" r:id="rId2"/>
    <p:sldId id="461" r:id="rId3"/>
    <p:sldId id="507" r:id="rId4"/>
    <p:sldId id="508" r:id="rId5"/>
    <p:sldId id="509" r:id="rId6"/>
    <p:sldId id="490" r:id="rId7"/>
    <p:sldId id="493" r:id="rId8"/>
    <p:sldId id="505" r:id="rId9"/>
    <p:sldId id="510" r:id="rId10"/>
    <p:sldId id="511" r:id="rId11"/>
    <p:sldId id="492" r:id="rId12"/>
    <p:sldId id="512" r:id="rId13"/>
    <p:sldId id="513" r:id="rId14"/>
    <p:sldId id="514" r:id="rId15"/>
    <p:sldId id="498" r:id="rId16"/>
    <p:sldId id="500" r:id="rId17"/>
    <p:sldId id="501" r:id="rId18"/>
    <p:sldId id="506" r:id="rId19"/>
    <p:sldId id="502" r:id="rId20"/>
    <p:sldId id="503" r:id="rId21"/>
    <p:sldId id="504" r:id="rId22"/>
    <p:sldId id="486" r:id="rId23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CFD5EA"/>
    <a:srgbClr val="6EA0B0"/>
    <a:srgbClr val="0099CC"/>
    <a:srgbClr val="0066FF"/>
    <a:srgbClr val="BB1BB3"/>
    <a:srgbClr val="FF7C80"/>
    <a:srgbClr val="E2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9" autoAdjust="0"/>
    <p:restoredTop sz="89712" autoAdjust="0"/>
  </p:normalViewPr>
  <p:slideViewPr>
    <p:cSldViewPr>
      <p:cViewPr varScale="1">
        <p:scale>
          <a:sx n="56" d="100"/>
          <a:sy n="56" d="100"/>
        </p:scale>
        <p:origin x="1032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ksilins\Documents\2023\PEMPAL\TReasurySurvey\PEMPAL_TCOP_Survey%20on%20Treasury%20Functions_ENG_charts_2022-12-1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Казначейство</a:t>
            </a:r>
            <a:r>
              <a:rPr lang="ru-RU" baseline="0" dirty="0"/>
              <a:t> - это</a:t>
            </a:r>
            <a:r>
              <a:rPr lang="en-US" dirty="0"/>
              <a:t> 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'Q1'!$A$5</c:f>
              <c:strCache>
                <c:ptCount val="1"/>
                <c:pt idx="0">
                  <c:v>The Treasury is …</c:v>
                </c:pt>
              </c:strCache>
            </c:strRef>
          </c:tx>
          <c:dPt>
            <c:idx val="0"/>
            <c:bubble3D val="0"/>
            <c:explosion val="4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2C-CD43-9130-392476DBD4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2C-CD43-9130-392476DBD445}"/>
              </c:ext>
            </c:extLst>
          </c:dPt>
          <c:dPt>
            <c:idx val="2"/>
            <c:bubble3D val="0"/>
            <c:explosion val="5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2C-CD43-9130-392476DBD4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'Q1'!$B$4:$D$4</c:f>
              <c:strCache>
                <c:ptCount val="3"/>
                <c:pt idx="0">
                  <c:v>A unit (set of units) in the MoF, without operational independence from the MoF</c:v>
                </c:pt>
                <c:pt idx="1">
                  <c:v>Department within the MoF structure, but with a degree of operational independence from the MoF </c:v>
                </c:pt>
                <c:pt idx="2">
                  <c:v>Separate institution (legal entity) reporting / subordinate to the MoF </c:v>
                </c:pt>
              </c:strCache>
            </c:strRef>
          </c:cat>
          <c:val>
            <c:numRef>
              <c:f>'Q1'!$B$5:$D$5</c:f>
              <c:numCache>
                <c:formatCode>General</c:formatCode>
                <c:ptCount val="3"/>
                <c:pt idx="0">
                  <c:v>7</c:v>
                </c:pt>
                <c:pt idx="1">
                  <c:v>1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2C-CD43-9130-392476DBD4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0544570044736643"/>
          <c:w val="0.87915307751207761"/>
          <c:h val="0.264452216583301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/>
              <a:t>Сотрудники, занимающиеся отчетностью</a:t>
            </a:r>
            <a:r>
              <a:rPr lang="ru-RU" sz="1600" b="1" baseline="0" dirty="0"/>
              <a:t> об исполнении бюджета</a:t>
            </a:r>
            <a:endParaRPr lang="ru-RU" sz="1600" b="1" dirty="0"/>
          </a:p>
        </c:rich>
      </c:tx>
      <c:layout>
        <c:manualLayout>
          <c:xMode val="edge"/>
          <c:yMode val="edge"/>
          <c:x val="7.0678617157490395E-2"/>
          <c:y val="4.11943240060085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121628842489439"/>
          <c:y val="2.4400000000000002E-2"/>
          <c:w val="0.89878371157510561"/>
          <c:h val="0.5615762029746281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'Q13'!$A$5:$A$16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'Q13'!$C$5:$C$16</c:f>
              <c:numCache>
                <c:formatCode>General</c:formatCode>
                <c:ptCount val="12"/>
                <c:pt idx="0">
                  <c:v>221</c:v>
                </c:pt>
                <c:pt idx="1">
                  <c:v>11</c:v>
                </c:pt>
                <c:pt idx="2">
                  <c:v>4</c:v>
                </c:pt>
                <c:pt idx="3">
                  <c:v>10</c:v>
                </c:pt>
                <c:pt idx="4">
                  <c:v>6</c:v>
                </c:pt>
                <c:pt idx="5">
                  <c:v>40</c:v>
                </c:pt>
                <c:pt idx="6">
                  <c:v>3</c:v>
                </c:pt>
                <c:pt idx="7">
                  <c:v>6</c:v>
                </c:pt>
                <c:pt idx="8">
                  <c:v>91</c:v>
                </c:pt>
                <c:pt idx="9">
                  <c:v>5</c:v>
                </c:pt>
                <c:pt idx="10">
                  <c:v>500</c:v>
                </c:pt>
                <c:pt idx="11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97-5545-BC95-23F194F1BC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01720744"/>
        <c:axId val="1101722056"/>
      </c:barChart>
      <c:catAx>
        <c:axId val="1101720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1722056"/>
        <c:crosses val="autoZero"/>
        <c:auto val="1"/>
        <c:lblAlgn val="ctr"/>
        <c:lblOffset val="100"/>
        <c:noMultiLvlLbl val="0"/>
      </c:catAx>
      <c:valAx>
        <c:axId val="1101722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1720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/>
              <a:t>Сотрудники,</a:t>
            </a:r>
            <a:r>
              <a:rPr lang="ru-RU" sz="1400" b="1" baseline="0" dirty="0"/>
              <a:t> занимающиеся политикой и методологией бухгалтерского учета в секторе государственного управления</a:t>
            </a:r>
            <a:endParaRPr lang="ru-RU" sz="1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'Q15'!$A$5:$A$16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'Q15'!$C$5:$C$16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  <c:pt idx="4">
                  <c:v>6</c:v>
                </c:pt>
                <c:pt idx="5">
                  <c:v>0</c:v>
                </c:pt>
                <c:pt idx="6">
                  <c:v>3</c:v>
                </c:pt>
                <c:pt idx="7">
                  <c:v>0</c:v>
                </c:pt>
                <c:pt idx="8">
                  <c:v>6</c:v>
                </c:pt>
                <c:pt idx="9">
                  <c:v>17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CE-2C4E-A6DC-F8EC88D3F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9675160"/>
        <c:axId val="899671224"/>
      </c:barChart>
      <c:catAx>
        <c:axId val="899675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9671224"/>
        <c:crosses val="autoZero"/>
        <c:auto val="1"/>
        <c:lblAlgn val="ctr"/>
        <c:lblOffset val="100"/>
        <c:noMultiLvlLbl val="0"/>
      </c:catAx>
      <c:valAx>
        <c:axId val="899671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9675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Сотрудники</a:t>
            </a:r>
            <a:r>
              <a:rPr lang="ru-RU" sz="1800" b="1" baseline="0" dirty="0"/>
              <a:t>, занимающиеся консолидированной финансовой отчетностью</a:t>
            </a:r>
            <a:endParaRPr lang="ru-RU" sz="1800" b="1" dirty="0"/>
          </a:p>
        </c:rich>
      </c:tx>
      <c:layout>
        <c:manualLayout>
          <c:xMode val="edge"/>
          <c:yMode val="edge"/>
          <c:x val="0.19723267416000478"/>
          <c:y val="2.22222222222222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'Q14'!$A$5:$A$16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'Q14'!$C$5:$C$16</c:f>
              <c:numCache>
                <c:formatCode>General</c:formatCode>
                <c:ptCount val="12"/>
                <c:pt idx="0">
                  <c:v>7</c:v>
                </c:pt>
                <c:pt idx="1">
                  <c:v>11</c:v>
                </c:pt>
                <c:pt idx="2">
                  <c:v>3</c:v>
                </c:pt>
                <c:pt idx="3">
                  <c:v>10</c:v>
                </c:pt>
                <c:pt idx="4">
                  <c:v>6</c:v>
                </c:pt>
                <c:pt idx="5">
                  <c:v>10</c:v>
                </c:pt>
                <c:pt idx="6">
                  <c:v>3</c:v>
                </c:pt>
                <c:pt idx="7">
                  <c:v>6</c:v>
                </c:pt>
                <c:pt idx="8">
                  <c:v>91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0F-E045-8277-360BB40C2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32357792"/>
        <c:axId val="1032358448"/>
      </c:barChart>
      <c:catAx>
        <c:axId val="103235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2358448"/>
        <c:crosses val="autoZero"/>
        <c:auto val="1"/>
        <c:lblAlgn val="ctr"/>
        <c:lblOffset val="100"/>
        <c:noMultiLvlLbl val="0"/>
      </c:catAx>
      <c:valAx>
        <c:axId val="1032358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235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Количество сотрудников казначейства, занимающихся</a:t>
            </a:r>
            <a:r>
              <a:rPr lang="ru-RU" sz="1400" baseline="0" dirty="0"/>
              <a:t> администрированием системы управления финансами</a:t>
            </a:r>
            <a:endParaRPr lang="ru-RU" sz="1400" dirty="0"/>
          </a:p>
        </c:rich>
      </c:tx>
      <c:layout>
        <c:manualLayout>
          <c:xMode val="edge"/>
          <c:yMode val="edge"/>
          <c:x val="9.9560723514211899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'Q16'!$A$5:$A$16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'Q16'!$C$5:$C$16</c:f>
              <c:numCache>
                <c:formatCode>General</c:formatCode>
                <c:ptCount val="12"/>
                <c:pt idx="0">
                  <c:v>0</c:v>
                </c:pt>
                <c:pt idx="1">
                  <c:v>23</c:v>
                </c:pt>
                <c:pt idx="2">
                  <c:v>0</c:v>
                </c:pt>
                <c:pt idx="3">
                  <c:v>0</c:v>
                </c:pt>
                <c:pt idx="4">
                  <c:v>300</c:v>
                </c:pt>
                <c:pt idx="5">
                  <c:v>14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300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78-1D4D-BFD6-1D3A519BCDA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53957584"/>
        <c:axId val="1053954304"/>
      </c:barChart>
      <c:catAx>
        <c:axId val="105395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3954304"/>
        <c:crosses val="autoZero"/>
        <c:auto val="1"/>
        <c:lblAlgn val="ctr"/>
        <c:lblOffset val="100"/>
        <c:noMultiLvlLbl val="0"/>
      </c:catAx>
      <c:valAx>
        <c:axId val="105395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395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0" i="0" baseline="0" dirty="0">
                <a:effectLst/>
              </a:rPr>
              <a:t>Количество сотрудников казначейства, занимающихся ИТ-поддержкой</a:t>
            </a:r>
            <a:endParaRPr lang="ru-RU" sz="1800" b="0" dirty="0">
              <a:effectLst/>
            </a:endParaRPr>
          </a:p>
        </c:rich>
      </c:tx>
      <c:layout>
        <c:manualLayout>
          <c:xMode val="edge"/>
          <c:yMode val="edge"/>
          <c:x val="0.15534370078740156"/>
          <c:y val="4.184100418410041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'Q18'!$A$5:$A$16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'Q18'!$C$5:$C$16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300</c:v>
                </c:pt>
                <c:pt idx="5">
                  <c:v>2</c:v>
                </c:pt>
                <c:pt idx="6">
                  <c:v>0</c:v>
                </c:pt>
                <c:pt idx="7">
                  <c:v>14</c:v>
                </c:pt>
                <c:pt idx="8">
                  <c:v>35</c:v>
                </c:pt>
                <c:pt idx="9">
                  <c:v>0</c:v>
                </c:pt>
                <c:pt idx="10">
                  <c:v>300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32-584D-A51D-143600F6F1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5126544"/>
        <c:axId val="485127200"/>
      </c:barChart>
      <c:catAx>
        <c:axId val="48512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127200"/>
        <c:crosses val="autoZero"/>
        <c:auto val="1"/>
        <c:lblAlgn val="ctr"/>
        <c:lblOffset val="100"/>
        <c:noMultiLvlLbl val="0"/>
      </c:catAx>
      <c:valAx>
        <c:axId val="485127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12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/>
              <a:t>Кем</a:t>
            </a:r>
            <a:r>
              <a:rPr lang="ru-RU" sz="1800" baseline="0" dirty="0"/>
              <a:t> оказывается ИТ-поддержка</a:t>
            </a:r>
            <a:endParaRPr lang="en-US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'Q16'!$A$39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'Q16'!$B$38:$C$38</c:f>
              <c:strCache>
                <c:ptCount val="2"/>
                <c:pt idx="0">
                  <c:v>Treasury</c:v>
                </c:pt>
                <c:pt idx="1">
                  <c:v>Other</c:v>
                </c:pt>
              </c:strCache>
            </c:strRef>
          </c:cat>
          <c:val>
            <c:numRef>
              <c:f>'Q16'!$B$39:$C$39</c:f>
              <c:numCache>
                <c:formatCode>General</c:formatCode>
                <c:ptCount val="2"/>
                <c:pt idx="0">
                  <c:v>5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47-3E49-A1CE-43D3CF643E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91570368"/>
        <c:axId val="1591569536"/>
      </c:barChart>
      <c:catAx>
        <c:axId val="159157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1569536"/>
        <c:crosses val="autoZero"/>
        <c:auto val="1"/>
        <c:lblAlgn val="ctr"/>
        <c:lblOffset val="100"/>
        <c:noMultiLvlLbl val="0"/>
      </c:catAx>
      <c:valAx>
        <c:axId val="1591569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157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aseline="0" dirty="0"/>
              <a:t>ИТ-поддержка обеспечивается…</a:t>
            </a:r>
            <a:endParaRPr lang="en-US" sz="1800" baseline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'Q19'!$A$19</c:f>
              <c:strCache>
                <c:ptCount val="1"/>
                <c:pt idx="0">
                  <c:v>Total</c:v>
                </c:pt>
              </c:strCache>
            </c:strRef>
          </c:tx>
          <c:explosion val="1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C5-B84B-A5F6-75BDEE865E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C5-B84B-A5F6-75BDEE865E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C5-B84B-A5F6-75BDEE865E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C5-B84B-A5F6-75BDEE865E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FC5-B84B-A5F6-75BDEE865E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'Q19'!$B$18:$F$18</c:f>
              <c:strCache>
                <c:ptCount val="5"/>
                <c:pt idx="0">
                  <c:v>Unit in the MoF</c:v>
                </c:pt>
                <c:pt idx="1">
                  <c:v>IT unit under the MoF</c:v>
                </c:pt>
                <c:pt idx="2">
                  <c:v>IT enterprise under the MoF</c:v>
                </c:pt>
                <c:pt idx="3">
                  <c:v>Dept' under the Treasury</c:v>
                </c:pt>
                <c:pt idx="4">
                  <c:v>Other</c:v>
                </c:pt>
              </c:strCache>
            </c:strRef>
          </c:cat>
          <c:val>
            <c:numRef>
              <c:f>'Q19'!$B$19:$F$19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FC5-B84B-A5F6-75BDEE865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270088287800593"/>
          <c:y val="0.2608426111466795"/>
          <c:w val="0.24017444671863164"/>
          <c:h val="0.713814199835369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/>
              <a:t>Администрирование информационной системы казначейства</a:t>
            </a:r>
            <a:endParaRPr lang="en-US" sz="1800" dirty="0"/>
          </a:p>
        </c:rich>
      </c:tx>
      <c:layout>
        <c:manualLayout>
          <c:xMode val="edge"/>
          <c:yMode val="edge"/>
          <c:x val="0.10363517060367454"/>
          <c:y val="4.44444444444444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'Q17'!$F$5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C0-1840-AE1A-5D5CFD5C1D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C0-1840-AE1A-5D5CFD5C1D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C0-1840-AE1A-5D5CFD5C1DA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'Q17'!$G$4:$I$4</c:f>
              <c:strCache>
                <c:ptCount val="3"/>
                <c:pt idx="0">
                  <c:v>IT Unit in the MoF</c:v>
                </c:pt>
                <c:pt idx="1">
                  <c:v>Entity subordinated to the MoF</c:v>
                </c:pt>
                <c:pt idx="2">
                  <c:v>Agency outside the MoF</c:v>
                </c:pt>
              </c:strCache>
            </c:strRef>
          </c:cat>
          <c:val>
            <c:numRef>
              <c:f>'Q17'!$G$5:$I$5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C0-1840-AE1A-5D5CFD5C1D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6688348739016353E-3"/>
          <c:y val="0.54001329833770784"/>
          <c:w val="0.97058503556620634"/>
          <c:h val="0.433320034995625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Количество подразделений</a:t>
            </a:r>
            <a:r>
              <a:rPr lang="ru-RU" sz="1400" baseline="0" dirty="0"/>
              <a:t> 1-го уровня</a:t>
            </a:r>
            <a:endParaRPr lang="en-US" sz="1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'Q2'!$I$6</c:f>
              <c:strCache>
                <c:ptCount val="1"/>
                <c:pt idx="0">
                  <c:v>Number of Tier 1 Offices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'Q2'!$H$7:$H$14</c:f>
              <c:strCache>
                <c:ptCount val="8"/>
                <c:pt idx="0">
                  <c:v>Albania</c:v>
                </c:pt>
                <c:pt idx="1">
                  <c:v>Belarus</c:v>
                </c:pt>
                <c:pt idx="2">
                  <c:v>Hungary</c:v>
                </c:pt>
                <c:pt idx="3">
                  <c:v>Kazakhstan</c:v>
                </c:pt>
                <c:pt idx="4">
                  <c:v>Kyrgyz Republic</c:v>
                </c:pt>
                <c:pt idx="5">
                  <c:v>Romania</c:v>
                </c:pt>
                <c:pt idx="6">
                  <c:v>Tajikistan</c:v>
                </c:pt>
                <c:pt idx="7">
                  <c:v>Uzbekistan</c:v>
                </c:pt>
              </c:strCache>
            </c:strRef>
          </c:cat>
          <c:val>
            <c:numRef>
              <c:f>'Q2'!$I$7:$I$14</c:f>
              <c:numCache>
                <c:formatCode>General</c:formatCode>
                <c:ptCount val="8"/>
                <c:pt idx="0">
                  <c:v>12</c:v>
                </c:pt>
                <c:pt idx="1">
                  <c:v>7</c:v>
                </c:pt>
                <c:pt idx="2">
                  <c:v>19</c:v>
                </c:pt>
                <c:pt idx="3">
                  <c:v>20</c:v>
                </c:pt>
                <c:pt idx="4">
                  <c:v>54</c:v>
                </c:pt>
                <c:pt idx="5">
                  <c:v>43</c:v>
                </c:pt>
                <c:pt idx="6">
                  <c:v>4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32-A94D-938F-2C2C67158E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4092608"/>
        <c:axId val="1344096352"/>
      </c:barChart>
      <c:catAx>
        <c:axId val="134409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4096352"/>
        <c:crosses val="autoZero"/>
        <c:auto val="1"/>
        <c:lblAlgn val="ctr"/>
        <c:lblOffset val="100"/>
        <c:noMultiLvlLbl val="0"/>
      </c:catAx>
      <c:valAx>
        <c:axId val="1344096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4092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Количество</a:t>
            </a:r>
            <a:r>
              <a:rPr lang="ru-RU" sz="1600" baseline="0" dirty="0"/>
              <a:t> подразделений 2-го уровня</a:t>
            </a:r>
            <a:endParaRPr lang="en-US" sz="1600" dirty="0"/>
          </a:p>
        </c:rich>
      </c:tx>
      <c:layout>
        <c:manualLayout>
          <c:xMode val="edge"/>
          <c:yMode val="edge"/>
          <c:x val="0.16511648618772956"/>
          <c:y val="2.40480961923847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'Q2'!$J$6</c:f>
              <c:strCache>
                <c:ptCount val="1"/>
                <c:pt idx="0">
                  <c:v>Number of Tier 2 Offices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'Q2'!$H$7:$H$14</c:f>
              <c:strCache>
                <c:ptCount val="8"/>
                <c:pt idx="0">
                  <c:v>Albania</c:v>
                </c:pt>
                <c:pt idx="1">
                  <c:v>Belarus</c:v>
                </c:pt>
                <c:pt idx="2">
                  <c:v>Hungary</c:v>
                </c:pt>
                <c:pt idx="3">
                  <c:v>Kazakhstan</c:v>
                </c:pt>
                <c:pt idx="4">
                  <c:v>Kyrgyz Republic</c:v>
                </c:pt>
                <c:pt idx="5">
                  <c:v>Romania</c:v>
                </c:pt>
                <c:pt idx="6">
                  <c:v>Tajikistan</c:v>
                </c:pt>
                <c:pt idx="7">
                  <c:v>Uzbekistan</c:v>
                </c:pt>
              </c:strCache>
            </c:strRef>
          </c:cat>
          <c:val>
            <c:numRef>
              <c:f>'Q2'!$J$7:$J$14</c:f>
              <c:numCache>
                <c:formatCode>General</c:formatCode>
                <c:ptCount val="8"/>
                <c:pt idx="0">
                  <c:v>23</c:v>
                </c:pt>
                <c:pt idx="1">
                  <c:v>128</c:v>
                </c:pt>
                <c:pt idx="3">
                  <c:v>190</c:v>
                </c:pt>
                <c:pt idx="5">
                  <c:v>202</c:v>
                </c:pt>
                <c:pt idx="6">
                  <c:v>69</c:v>
                </c:pt>
                <c:pt idx="7">
                  <c:v>207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61-594B-A2FB-6475D3C175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3109664"/>
        <c:axId val="1393108000"/>
      </c:barChart>
      <c:catAx>
        <c:axId val="139310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108000"/>
        <c:crosses val="autoZero"/>
        <c:auto val="1"/>
        <c:lblAlgn val="ctr"/>
        <c:lblOffset val="100"/>
        <c:noMultiLvlLbl val="0"/>
      </c:catAx>
      <c:valAx>
        <c:axId val="139310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109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К-во</a:t>
            </a:r>
            <a:r>
              <a:rPr lang="ru-RU" baseline="0" dirty="0"/>
              <a:t> сотрудников центрального аппарата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'Q3'!$C$4</c:f>
              <c:strCache>
                <c:ptCount val="1"/>
                <c:pt idx="0">
                  <c:v>Staff in Central Offices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'Q3'!$A$5:$A$16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'Q3'!$C$5:$C$16</c:f>
              <c:numCache>
                <c:formatCode>General</c:formatCode>
                <c:ptCount val="12"/>
                <c:pt idx="0">
                  <c:v>32</c:v>
                </c:pt>
                <c:pt idx="1">
                  <c:v>55</c:v>
                </c:pt>
                <c:pt idx="2">
                  <c:v>25</c:v>
                </c:pt>
                <c:pt idx="3">
                  <c:v>92</c:v>
                </c:pt>
                <c:pt idx="4">
                  <c:v>1000</c:v>
                </c:pt>
                <c:pt idx="5">
                  <c:v>186</c:v>
                </c:pt>
                <c:pt idx="6">
                  <c:v>79</c:v>
                </c:pt>
                <c:pt idx="7">
                  <c:v>39</c:v>
                </c:pt>
                <c:pt idx="8">
                  <c:v>166</c:v>
                </c:pt>
                <c:pt idx="9">
                  <c:v>57</c:v>
                </c:pt>
                <c:pt idx="10">
                  <c:v>44</c:v>
                </c:pt>
                <c:pt idx="11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B0-1441-A826-49A48912A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93114656"/>
        <c:axId val="1393101760"/>
      </c:barChart>
      <c:catAx>
        <c:axId val="139311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101760"/>
        <c:crosses val="autoZero"/>
        <c:auto val="1"/>
        <c:lblAlgn val="ctr"/>
        <c:lblOffset val="100"/>
        <c:noMultiLvlLbl val="0"/>
      </c:catAx>
      <c:valAx>
        <c:axId val="139310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93114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К-во</a:t>
            </a:r>
            <a:r>
              <a:rPr lang="ru-RU" baseline="0" dirty="0"/>
              <a:t> сотрудников территориальных подразделений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2571774496167254"/>
          <c:y val="2.33463035019455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'Q3'!$D$4</c:f>
              <c:strCache>
                <c:ptCount val="1"/>
                <c:pt idx="0">
                  <c:v>Staff in Regional Offices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('Q3'!$A$5,'Q3'!$A$7,'Q3'!$A$9,'Q3'!$A$10,'Q3'!$A$12,'Q3'!$A$13,'Q3'!$A$14,'Q3'!$A$16)</c:f>
              <c:strCache>
                <c:ptCount val="8"/>
                <c:pt idx="0">
                  <c:v>Albania</c:v>
                </c:pt>
                <c:pt idx="1">
                  <c:v>Belarus</c:v>
                </c:pt>
                <c:pt idx="2">
                  <c:v>Hungary</c:v>
                </c:pt>
                <c:pt idx="3">
                  <c:v>Kazakhstan</c:v>
                </c:pt>
                <c:pt idx="4">
                  <c:v>Kyrgyz Republic</c:v>
                </c:pt>
                <c:pt idx="5">
                  <c:v>Romania</c:v>
                </c:pt>
                <c:pt idx="6">
                  <c:v>Tajikistan</c:v>
                </c:pt>
                <c:pt idx="7">
                  <c:v>Uzbekistan</c:v>
                </c:pt>
              </c:strCache>
            </c:strRef>
          </c:cat>
          <c:val>
            <c:numRef>
              <c:f>('Q3'!$D$5,'Q3'!$D$7,'Q3'!$D$9,'Q3'!$D$10,'Q3'!$D$12,'Q3'!$D$13,'Q3'!$D$14,'Q3'!$D$16)</c:f>
              <c:numCache>
                <c:formatCode>General</c:formatCode>
                <c:ptCount val="8"/>
                <c:pt idx="0">
                  <c:v>215</c:v>
                </c:pt>
                <c:pt idx="1">
                  <c:v>500</c:v>
                </c:pt>
                <c:pt idx="2">
                  <c:v>4000</c:v>
                </c:pt>
                <c:pt idx="3">
                  <c:v>2405</c:v>
                </c:pt>
                <c:pt idx="4">
                  <c:v>271</c:v>
                </c:pt>
                <c:pt idx="5">
                  <c:v>4176</c:v>
                </c:pt>
                <c:pt idx="6">
                  <c:v>374</c:v>
                </c:pt>
                <c:pt idx="7">
                  <c:v>1786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FB-604E-937C-27AD5FBED4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5205696"/>
        <c:axId val="1605204032"/>
      </c:barChart>
      <c:catAx>
        <c:axId val="1605205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5204032"/>
        <c:crosses val="autoZero"/>
        <c:auto val="1"/>
        <c:lblAlgn val="ctr"/>
        <c:lblOffset val="100"/>
        <c:noMultiLvlLbl val="0"/>
      </c:catAx>
      <c:valAx>
        <c:axId val="1605204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5205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Calibri" panose="020F0502020204030204"/>
              </a:rPr>
              <a:t>Доля сотрудников Казначейства, занятых обработкой и санкционированием платежей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65000"/>
                  <a:lumOff val="35000"/>
                </a:sysClr>
              </a:solidFill>
              <a:effectLst/>
              <a:uLnTx/>
              <a:uFillTx/>
              <a:latin typeface="Calibri" panose="020F0502020204030204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'Q9'!$H$41</c:f>
              <c:strCache>
                <c:ptCount val="1"/>
                <c:pt idx="0">
                  <c:v>Albania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In Central Treasury</c:v>
                </c:pt>
                <c:pt idx="1">
                  <c:v>In Regional Treasuries</c:v>
                </c:pt>
                <c:pt idx="2">
                  <c:v>Out of the Total Treasury Staff</c:v>
                </c:pt>
              </c:strCache>
            </c:strRef>
          </c:cat>
          <c:val>
            <c:numRef>
              <c:f>'Q9'!$I$41:$K$41</c:f>
              <c:numCache>
                <c:formatCode>0.0%</c:formatCode>
                <c:ptCount val="3"/>
                <c:pt idx="0">
                  <c:v>0.28125</c:v>
                </c:pt>
                <c:pt idx="1">
                  <c:v>0.87906976744186049</c:v>
                </c:pt>
                <c:pt idx="2">
                  <c:v>0.78884462151394419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37-1D49-8640-EFD515DB26A3}"/>
            </c:ext>
          </c:extLst>
        </c:ser>
        <c:ser>
          <c:idx val="1"/>
          <c:order val="1"/>
          <c:tx>
            <c:strRef>
              <c:f>'Q9'!$H$42</c:f>
              <c:strCache>
                <c:ptCount val="1"/>
                <c:pt idx="0">
                  <c:v>Armenia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In Central Treasury</c:v>
                </c:pt>
                <c:pt idx="1">
                  <c:v>In Regional Treasuries</c:v>
                </c:pt>
                <c:pt idx="2">
                  <c:v>Out of the Total Treasury Staff</c:v>
                </c:pt>
              </c:strCache>
            </c:strRef>
          </c:cat>
          <c:val>
            <c:numRef>
              <c:f>'Q9'!$I$42:$K$42</c:f>
              <c:numCache>
                <c:formatCode>0.0%</c:formatCode>
                <c:ptCount val="3"/>
                <c:pt idx="0">
                  <c:v>0.41818181818181815</c:v>
                </c:pt>
                <c:pt idx="1">
                  <c:v>0</c:v>
                </c:pt>
                <c:pt idx="2">
                  <c:v>0.41818181818181815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37-1D49-8640-EFD515DB26A3}"/>
            </c:ext>
          </c:extLst>
        </c:ser>
        <c:ser>
          <c:idx val="2"/>
          <c:order val="2"/>
          <c:tx>
            <c:strRef>
              <c:f>'Q9'!$H$43</c:f>
              <c:strCache>
                <c:ptCount val="1"/>
                <c:pt idx="0">
                  <c:v>Belarus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In Central Treasury</c:v>
                </c:pt>
                <c:pt idx="1">
                  <c:v>In Regional Treasuries</c:v>
                </c:pt>
                <c:pt idx="2">
                  <c:v>Out of the Total Treasury Staff</c:v>
                </c:pt>
              </c:strCache>
            </c:strRef>
          </c:cat>
          <c:val>
            <c:numRef>
              <c:f>'Q9'!$I$43:$K$43</c:f>
              <c:numCache>
                <c:formatCode>0.0%</c:formatCode>
                <c:ptCount val="3"/>
                <c:pt idx="0">
                  <c:v>0.08</c:v>
                </c:pt>
                <c:pt idx="1">
                  <c:v>7.3999999999999996E-2</c:v>
                </c:pt>
                <c:pt idx="2">
                  <c:v>7.4285714285714288E-2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37-1D49-8640-EFD515DB26A3}"/>
            </c:ext>
          </c:extLst>
        </c:ser>
        <c:ser>
          <c:idx val="3"/>
          <c:order val="3"/>
          <c:tx>
            <c:strRef>
              <c:f>'Q9'!$H$44</c:f>
              <c:strCache>
                <c:ptCount val="1"/>
                <c:pt idx="0">
                  <c:v>Georgia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In Central Treasury</c:v>
                </c:pt>
                <c:pt idx="1">
                  <c:v>In Regional Treasuries</c:v>
                </c:pt>
                <c:pt idx="2">
                  <c:v>Out of the Total Treasury Staff</c:v>
                </c:pt>
              </c:strCache>
            </c:strRef>
          </c:cat>
          <c:val>
            <c:numRef>
              <c:f>'Q9'!$I$44:$K$44</c:f>
              <c:numCache>
                <c:formatCode>0.0%</c:formatCode>
                <c:ptCount val="3"/>
                <c:pt idx="0">
                  <c:v>0.31521739130434784</c:v>
                </c:pt>
                <c:pt idx="1">
                  <c:v>0</c:v>
                </c:pt>
                <c:pt idx="2">
                  <c:v>0.31521739130434784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37-1D49-8640-EFD515DB26A3}"/>
            </c:ext>
          </c:extLst>
        </c:ser>
        <c:ser>
          <c:idx val="4"/>
          <c:order val="4"/>
          <c:tx>
            <c:strRef>
              <c:f>'Q9'!$H$45</c:f>
              <c:strCache>
                <c:ptCount val="1"/>
                <c:pt idx="0">
                  <c:v>Hungary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In Central Treasury</c:v>
                </c:pt>
                <c:pt idx="1">
                  <c:v>In Regional Treasuries</c:v>
                </c:pt>
                <c:pt idx="2">
                  <c:v>Out of the Total Treasury Staff</c:v>
                </c:pt>
              </c:strCache>
            </c:strRef>
          </c:cat>
          <c:val>
            <c:numRef>
              <c:f>'Q9'!$I$45:$K$45</c:f>
              <c:numCache>
                <c:formatCode>0.0%</c:formatCode>
                <c:ptCount val="3"/>
                <c:pt idx="0">
                  <c:v>0.1</c:v>
                </c:pt>
                <c:pt idx="1">
                  <c:v>2.5000000000000001E-4</c:v>
                </c:pt>
                <c:pt idx="2">
                  <c:v>2.0199999999999999E-2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37-1D49-8640-EFD515DB26A3}"/>
            </c:ext>
          </c:extLst>
        </c:ser>
        <c:ser>
          <c:idx val="5"/>
          <c:order val="5"/>
          <c:tx>
            <c:strRef>
              <c:f>'Q9'!$H$46</c:f>
              <c:strCache>
                <c:ptCount val="1"/>
                <c:pt idx="0">
                  <c:v>Kazakhstan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In Central Treasury</c:v>
                </c:pt>
                <c:pt idx="1">
                  <c:v>In Regional Treasuries</c:v>
                </c:pt>
                <c:pt idx="2">
                  <c:v>Out of the Total Treasury Staff</c:v>
                </c:pt>
              </c:strCache>
            </c:strRef>
          </c:cat>
          <c:val>
            <c:numRef>
              <c:f>'Q9'!$I$46:$K$46</c:f>
              <c:numCache>
                <c:formatCode>0.0%</c:formatCode>
                <c:ptCount val="3"/>
                <c:pt idx="0">
                  <c:v>9.6774193548387094E-2</c:v>
                </c:pt>
                <c:pt idx="1">
                  <c:v>0.43451143451143454</c:v>
                </c:pt>
                <c:pt idx="2">
                  <c:v>0.41026630644538786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F37-1D49-8640-EFD515DB26A3}"/>
            </c:ext>
          </c:extLst>
        </c:ser>
        <c:ser>
          <c:idx val="6"/>
          <c:order val="6"/>
          <c:tx>
            <c:strRef>
              <c:f>'Q9'!$H$47</c:f>
              <c:strCache>
                <c:ptCount val="1"/>
                <c:pt idx="0">
                  <c:v>Kosovo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In Central Treasury</c:v>
                </c:pt>
                <c:pt idx="1">
                  <c:v>In Regional Treasuries</c:v>
                </c:pt>
                <c:pt idx="2">
                  <c:v>Out of the Total Treasury Staff</c:v>
                </c:pt>
              </c:strCache>
            </c:strRef>
          </c:cat>
          <c:val>
            <c:numRef>
              <c:f>'Q9'!$I$47:$K$47</c:f>
              <c:numCache>
                <c:formatCode>0.0%</c:formatCode>
                <c:ptCount val="3"/>
                <c:pt idx="0">
                  <c:v>1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F37-1D49-8640-EFD515DB26A3}"/>
            </c:ext>
          </c:extLst>
        </c:ser>
        <c:ser>
          <c:idx val="7"/>
          <c:order val="7"/>
          <c:tx>
            <c:strRef>
              <c:f>'Q9'!$H$48</c:f>
              <c:strCache>
                <c:ptCount val="1"/>
                <c:pt idx="0">
                  <c:v>Kyrgyz Republic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In Central Treasury</c:v>
                </c:pt>
                <c:pt idx="1">
                  <c:v>In Regional Treasuries</c:v>
                </c:pt>
                <c:pt idx="2">
                  <c:v>Out of the Total Treasury Staff</c:v>
                </c:pt>
              </c:strCache>
            </c:strRef>
          </c:cat>
          <c:val>
            <c:numRef>
              <c:f>'Q9'!$I$48:$K$48</c:f>
              <c:numCache>
                <c:formatCode>0.0%</c:formatCode>
                <c:ptCount val="3"/>
                <c:pt idx="0">
                  <c:v>0.46153846153846156</c:v>
                </c:pt>
                <c:pt idx="1">
                  <c:v>0.80073800738007384</c:v>
                </c:pt>
                <c:pt idx="2">
                  <c:v>0.75806451612903225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F37-1D49-8640-EFD515DB26A3}"/>
            </c:ext>
          </c:extLst>
        </c:ser>
        <c:ser>
          <c:idx val="8"/>
          <c:order val="8"/>
          <c:tx>
            <c:strRef>
              <c:f>'Q9'!$H$49</c:f>
              <c:strCache>
                <c:ptCount val="1"/>
                <c:pt idx="0">
                  <c:v>Romania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In Central Treasury</c:v>
                </c:pt>
                <c:pt idx="1">
                  <c:v>In Regional Treasuries</c:v>
                </c:pt>
                <c:pt idx="2">
                  <c:v>Out of the Total Treasury Staff</c:v>
                </c:pt>
              </c:strCache>
            </c:strRef>
          </c:cat>
          <c:val>
            <c:numRef>
              <c:f>'Q9'!$I$49:$K$49</c:f>
              <c:numCache>
                <c:formatCode>0.0%</c:formatCode>
                <c:ptCount val="3"/>
                <c:pt idx="0">
                  <c:v>0.34337349397590361</c:v>
                </c:pt>
                <c:pt idx="1">
                  <c:v>0.84985632183908044</c:v>
                </c:pt>
                <c:pt idx="2">
                  <c:v>0.83049286043298021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F37-1D49-8640-EFD515DB26A3}"/>
            </c:ext>
          </c:extLst>
        </c:ser>
        <c:ser>
          <c:idx val="9"/>
          <c:order val="9"/>
          <c:tx>
            <c:strRef>
              <c:f>'Q9'!$H$50</c:f>
              <c:strCache>
                <c:ptCount val="1"/>
                <c:pt idx="0">
                  <c:v>Tajikistan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In Central Treasury</c:v>
                </c:pt>
                <c:pt idx="1">
                  <c:v>In Regional Treasuries</c:v>
                </c:pt>
                <c:pt idx="2">
                  <c:v>Out of the Total Treasury Staff</c:v>
                </c:pt>
              </c:strCache>
            </c:strRef>
          </c:cat>
          <c:val>
            <c:numRef>
              <c:f>'Q9'!$I$50:$K$50</c:f>
              <c:numCache>
                <c:formatCode>0.0%</c:formatCode>
                <c:ptCount val="3"/>
                <c:pt idx="0">
                  <c:v>0.49122807017543857</c:v>
                </c:pt>
                <c:pt idx="1">
                  <c:v>0.60160427807486627</c:v>
                </c:pt>
                <c:pt idx="2">
                  <c:v>0.58700696055684454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F37-1D49-8640-EFD515DB26A3}"/>
            </c:ext>
          </c:extLst>
        </c:ser>
        <c:ser>
          <c:idx val="10"/>
          <c:order val="10"/>
          <c:tx>
            <c:strRef>
              <c:f>'Q9'!$H$51</c:f>
              <c:strCache>
                <c:ptCount val="1"/>
                <c:pt idx="0">
                  <c:v>Turkey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In Central Treasury</c:v>
                </c:pt>
                <c:pt idx="1">
                  <c:v>In Regional Treasuries</c:v>
                </c:pt>
                <c:pt idx="2">
                  <c:v>Out of the Total Treasury Staff</c:v>
                </c:pt>
              </c:strCache>
            </c:strRef>
          </c:cat>
          <c:val>
            <c:numRef>
              <c:f>'Q9'!$I$51:$K$51</c:f>
              <c:numCache>
                <c:formatCode>0.0%</c:formatCode>
                <c:ptCount val="3"/>
                <c:pt idx="0">
                  <c:v>0.13636363636363635</c:v>
                </c:pt>
                <c:pt idx="1">
                  <c:v>0</c:v>
                </c:pt>
                <c:pt idx="2">
                  <c:v>0.13636363636363635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F37-1D49-8640-EFD515DB26A3}"/>
            </c:ext>
          </c:extLst>
        </c:ser>
        <c:ser>
          <c:idx val="11"/>
          <c:order val="11"/>
          <c:tx>
            <c:strRef>
              <c:f>'Q9'!$H$52</c:f>
              <c:strCache>
                <c:ptCount val="1"/>
                <c:pt idx="0">
                  <c:v>Uzbekistan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'Q9'!$I$40:$K$40</c:f>
              <c:strCache>
                <c:ptCount val="3"/>
                <c:pt idx="0">
                  <c:v>In Central Treasury</c:v>
                </c:pt>
                <c:pt idx="1">
                  <c:v>In Regional Treasuries</c:v>
                </c:pt>
                <c:pt idx="2">
                  <c:v>Out of the Total Treasury Staff</c:v>
                </c:pt>
              </c:strCache>
            </c:strRef>
          </c:cat>
          <c:val>
            <c:numRef>
              <c:f>'Q9'!$I$52:$K$52</c:f>
              <c:numCache>
                <c:formatCode>0.0%</c:formatCode>
                <c:ptCount val="3"/>
                <c:pt idx="0">
                  <c:v>0.21739130434782608</c:v>
                </c:pt>
                <c:pt idx="1">
                  <c:v>0.27995520716685329</c:v>
                </c:pt>
                <c:pt idx="2">
                  <c:v>0.27546777546777546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F37-1D49-8640-EFD515DB2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67404432"/>
        <c:axId val="1767404848"/>
      </c:barChart>
      <c:catAx>
        <c:axId val="1767404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404848"/>
        <c:crosses val="autoZero"/>
        <c:auto val="1"/>
        <c:lblAlgn val="ctr"/>
        <c:lblOffset val="100"/>
        <c:noMultiLvlLbl val="0"/>
      </c:catAx>
      <c:valAx>
        <c:axId val="176740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40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/>
              <a:t>Среднее</a:t>
            </a:r>
            <a:r>
              <a:rPr lang="ru-RU" sz="1800" baseline="0" dirty="0"/>
              <a:t> количество платежных операций в день</a:t>
            </a:r>
            <a:endParaRPr lang="en-US" sz="1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'Q10'!$D$5</c:f>
              <c:strCache>
                <c:ptCount val="1"/>
                <c:pt idx="0">
                  <c:v>at the central Treasury office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'Q10'!$B$6:$B$17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'Q10'!$D$6:$D$17</c:f>
              <c:numCache>
                <c:formatCode>General</c:formatCode>
                <c:ptCount val="12"/>
                <c:pt idx="0">
                  <c:v>30</c:v>
                </c:pt>
                <c:pt idx="1">
                  <c:v>30000</c:v>
                </c:pt>
                <c:pt idx="2">
                  <c:v>5515</c:v>
                </c:pt>
                <c:pt idx="3" formatCode="0">
                  <c:v>5000</c:v>
                </c:pt>
                <c:pt idx="4">
                  <c:v>0</c:v>
                </c:pt>
                <c:pt idx="5">
                  <c:v>10</c:v>
                </c:pt>
                <c:pt idx="6">
                  <c:v>1200</c:v>
                </c:pt>
                <c:pt idx="7">
                  <c:v>7000</c:v>
                </c:pt>
                <c:pt idx="8">
                  <c:v>86800</c:v>
                </c:pt>
                <c:pt idx="9">
                  <c:v>1033</c:v>
                </c:pt>
                <c:pt idx="11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E5-2344-8CD3-22333F1075C1}"/>
            </c:ext>
          </c:extLst>
        </c:ser>
        <c:ser>
          <c:idx val="1"/>
          <c:order val="1"/>
          <c:tx>
            <c:strRef>
              <c:f>'Q10'!$E$5</c:f>
              <c:strCache>
                <c:ptCount val="1"/>
                <c:pt idx="0">
                  <c:v>at the regional Treasury offices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'Q10'!$B$6:$B$17</c:f>
              <c:strCache>
                <c:ptCount val="12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  <c:pt idx="11">
                  <c:v>Uzbekistan</c:v>
                </c:pt>
              </c:strCache>
            </c:strRef>
          </c:cat>
          <c:val>
            <c:numRef>
              <c:f>'Q10'!$E$6:$E$17</c:f>
              <c:numCache>
                <c:formatCode>General</c:formatCode>
                <c:ptCount val="12"/>
                <c:pt idx="0">
                  <c:v>1470</c:v>
                </c:pt>
                <c:pt idx="1">
                  <c:v>1500</c:v>
                </c:pt>
                <c:pt idx="2">
                  <c:v>18315</c:v>
                </c:pt>
                <c:pt idx="3">
                  <c:v>0</c:v>
                </c:pt>
                <c:pt idx="4">
                  <c:v>0</c:v>
                </c:pt>
                <c:pt idx="5">
                  <c:v>50000</c:v>
                </c:pt>
                <c:pt idx="6">
                  <c:v>0</c:v>
                </c:pt>
                <c:pt idx="7">
                  <c:v>1300</c:v>
                </c:pt>
                <c:pt idx="8">
                  <c:v>122200</c:v>
                </c:pt>
                <c:pt idx="9">
                  <c:v>4620</c:v>
                </c:pt>
                <c:pt idx="11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E5-2344-8CD3-22333F107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67386960"/>
        <c:axId val="1767396112"/>
      </c:barChart>
      <c:catAx>
        <c:axId val="1767386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396112"/>
        <c:crosses val="autoZero"/>
        <c:auto val="1"/>
        <c:lblAlgn val="ctr"/>
        <c:lblOffset val="100"/>
        <c:noMultiLvlLbl val="0"/>
      </c:catAx>
      <c:valAx>
        <c:axId val="17673961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38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908804515556326E-2"/>
          <c:y val="0.81121871834176573"/>
          <c:w val="0.90524689597642649"/>
          <c:h val="0.16627532289553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Сотрудники,</a:t>
            </a:r>
            <a:r>
              <a:rPr lang="ru-RU" sz="1800" b="1" baseline="0" dirty="0"/>
              <a:t> занятые управлением ликвидностью</a:t>
            </a:r>
            <a:endParaRPr lang="ru-RU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'Q12'!$A$5:$A$16</c:f>
              <c:strCache>
                <c:ptCount val="11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</c:strCache>
            </c:strRef>
          </c:cat>
          <c:val>
            <c:numRef>
              <c:f>'Q12'!$C$5:$C$16</c:f>
              <c:numCache>
                <c:formatCode>General</c:formatCode>
                <c:ptCount val="12"/>
                <c:pt idx="0">
                  <c:v>4</c:v>
                </c:pt>
                <c:pt idx="2">
                  <c:v>2</c:v>
                </c:pt>
                <c:pt idx="3">
                  <c:v>3</c:v>
                </c:pt>
                <c:pt idx="5">
                  <c:v>8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1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3-A14C-9C07-C89A4622E1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20194664"/>
        <c:axId val="1020194992"/>
      </c:barChart>
      <c:catAx>
        <c:axId val="1020194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194992"/>
        <c:crosses val="autoZero"/>
        <c:auto val="1"/>
        <c:lblAlgn val="ctr"/>
        <c:lblOffset val="100"/>
        <c:noMultiLvlLbl val="0"/>
      </c:catAx>
      <c:valAx>
        <c:axId val="1020194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0194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/>
              <a:t>Сотрудники,</a:t>
            </a:r>
            <a:r>
              <a:rPr lang="ru-RU" sz="1800" b="1" baseline="0" dirty="0"/>
              <a:t> занятые прогнозированием ликвидности</a:t>
            </a:r>
            <a:endParaRPr lang="ru-RU" sz="1800" b="1" dirty="0"/>
          </a:p>
        </c:rich>
      </c:tx>
      <c:layout>
        <c:manualLayout>
          <c:xMode val="edge"/>
          <c:yMode val="edge"/>
          <c:x val="0.13188665563626759"/>
          <c:y val="1.28841401307486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'Q11'!$A$5:$A$16</c:f>
              <c:strCache>
                <c:ptCount val="11"/>
                <c:pt idx="0">
                  <c:v>Albania</c:v>
                </c:pt>
                <c:pt idx="1">
                  <c:v>Armenia</c:v>
                </c:pt>
                <c:pt idx="2">
                  <c:v>Belarus</c:v>
                </c:pt>
                <c:pt idx="3">
                  <c:v>Georgia</c:v>
                </c:pt>
                <c:pt idx="4">
                  <c:v>Hungary</c:v>
                </c:pt>
                <c:pt idx="5">
                  <c:v>Kazakhstan</c:v>
                </c:pt>
                <c:pt idx="6">
                  <c:v>Kosovo</c:v>
                </c:pt>
                <c:pt idx="7">
                  <c:v>Kyrgyz Republic</c:v>
                </c:pt>
                <c:pt idx="8">
                  <c:v>Romania</c:v>
                </c:pt>
                <c:pt idx="9">
                  <c:v>Tajikistan</c:v>
                </c:pt>
                <c:pt idx="10">
                  <c:v>Turkey</c:v>
                </c:pt>
              </c:strCache>
            </c:strRef>
          </c:cat>
          <c:val>
            <c:numRef>
              <c:f>'Q11'!$C$5:$C$16</c:f>
              <c:numCache>
                <c:formatCode>General</c:formatCode>
                <c:ptCount val="12"/>
                <c:pt idx="0">
                  <c:v>4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8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79-AA41-A457-0EB32B4E8A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2235232"/>
        <c:axId val="472394768"/>
      </c:barChart>
      <c:catAx>
        <c:axId val="109223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394768"/>
        <c:crosses val="autoZero"/>
        <c:auto val="1"/>
        <c:lblAlgn val="ctr"/>
        <c:lblOffset val="100"/>
        <c:noMultiLvlLbl val="0"/>
      </c:catAx>
      <c:valAx>
        <c:axId val="47239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223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E63802-9BFA-4904-AFE3-97E8E20AB12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A2CBEC8-FA8E-40ED-9044-77EA278AEF65}">
      <dgm:prSet phldrT="[Text]"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ru-RU" dirty="0"/>
            <a:t>Это только краткие выводы - в некоторых случаях мы можем захотеть связаться с вами для уточнения ответов и использовать работу в группах на пленарном заседании в мае для прояснения конкретных вопросов. Если вы заметили какие-либо неточности, пожалуйста, сообщите нам</a:t>
          </a:r>
          <a:r>
            <a:rPr lang="en-GB" dirty="0"/>
            <a:t>.</a:t>
          </a:r>
        </a:p>
      </dgm:t>
    </dgm:pt>
    <dgm:pt modelId="{BAD777EF-F2D9-45AD-A29E-8A41CC8DFCC1}" type="parTrans" cxnId="{1FE9E259-3387-475D-B1DD-76B41F687DA6}">
      <dgm:prSet/>
      <dgm:spPr/>
      <dgm:t>
        <a:bodyPr/>
        <a:lstStyle/>
        <a:p>
          <a:endParaRPr lang="en-GB"/>
        </a:p>
      </dgm:t>
    </dgm:pt>
    <dgm:pt modelId="{5D85271F-0611-45AC-B7C7-A2823D31016E}" type="sibTrans" cxnId="{1FE9E259-3387-475D-B1DD-76B41F687DA6}">
      <dgm:prSet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 dirty="0"/>
        </a:p>
      </dgm:t>
    </dgm:pt>
    <dgm:pt modelId="{A3935E0C-4552-4CEA-B2D4-D756D3DB5063}">
      <dgm:prSet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ru-RU" dirty="0"/>
            <a:t>В качестве вклада в «банк знаний» PEMPAL, содержащий методологическую, юридическую и аналитическую документацию, будет подготовлен более обширный отчет</a:t>
          </a:r>
          <a:r>
            <a:rPr lang="en-GB" dirty="0"/>
            <a:t>.</a:t>
          </a:r>
        </a:p>
      </dgm:t>
    </dgm:pt>
    <dgm:pt modelId="{90BD4685-0867-4C33-965E-82FCE9220BA9}" type="parTrans" cxnId="{4E0FA6D0-2ED4-437D-892C-EC112399E814}">
      <dgm:prSet/>
      <dgm:spPr/>
      <dgm:t>
        <a:bodyPr/>
        <a:lstStyle/>
        <a:p>
          <a:endParaRPr lang="en-GB"/>
        </a:p>
      </dgm:t>
    </dgm:pt>
    <dgm:pt modelId="{E42AE252-D358-4CE5-B208-FB66501CDF66}" type="sibTrans" cxnId="{4E0FA6D0-2ED4-437D-892C-EC112399E814}">
      <dgm:prSet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 dirty="0"/>
        </a:p>
      </dgm:t>
    </dgm:pt>
    <dgm:pt modelId="{6B114F6A-991C-4583-BB88-8EFD06BC2002}">
      <dgm:prSet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ru-RU" dirty="0"/>
            <a:t>Мы благодарны за полные ответы на многие вопросы - и будем рады, если в опросе примут участие также и другие страны</a:t>
          </a:r>
          <a:r>
            <a:rPr lang="en-GB" dirty="0"/>
            <a:t>.</a:t>
          </a:r>
        </a:p>
      </dgm:t>
    </dgm:pt>
    <dgm:pt modelId="{59EF4108-8DC2-4018-9E61-23E14721037C}" type="parTrans" cxnId="{0969A73E-7D6B-466C-B4BD-7226462D066E}">
      <dgm:prSet/>
      <dgm:spPr/>
      <dgm:t>
        <a:bodyPr/>
        <a:lstStyle/>
        <a:p>
          <a:endParaRPr lang="en-GB"/>
        </a:p>
      </dgm:t>
    </dgm:pt>
    <dgm:pt modelId="{0DB347BB-9CE7-4C08-9223-EA6705AB5FB8}" type="sibTrans" cxnId="{0969A73E-7D6B-466C-B4BD-7226462D066E}">
      <dgm:prSet/>
      <dgm:spPr/>
      <dgm:t>
        <a:bodyPr/>
        <a:lstStyle/>
        <a:p>
          <a:endParaRPr lang="en-GB"/>
        </a:p>
      </dgm:t>
    </dgm:pt>
    <dgm:pt modelId="{91887A19-0197-4BBA-AC61-B313186A37EB}" type="pres">
      <dgm:prSet presAssocID="{9BE63802-9BFA-4904-AFE3-97E8E20AB127}" presName="outerComposite" presStyleCnt="0">
        <dgm:presLayoutVars>
          <dgm:chMax val="5"/>
          <dgm:dir/>
          <dgm:resizeHandles val="exact"/>
        </dgm:presLayoutVars>
      </dgm:prSet>
      <dgm:spPr/>
    </dgm:pt>
    <dgm:pt modelId="{BD022245-7F22-4EAE-9F6E-75DF794C66FE}" type="pres">
      <dgm:prSet presAssocID="{9BE63802-9BFA-4904-AFE3-97E8E20AB127}" presName="dummyMaxCanvas" presStyleCnt="0">
        <dgm:presLayoutVars/>
      </dgm:prSet>
      <dgm:spPr/>
    </dgm:pt>
    <dgm:pt modelId="{C569CB19-2910-49FE-8291-2F5FD4DA907B}" type="pres">
      <dgm:prSet presAssocID="{9BE63802-9BFA-4904-AFE3-97E8E20AB127}" presName="ThreeNodes_1" presStyleLbl="node1" presStyleIdx="0" presStyleCnt="3">
        <dgm:presLayoutVars>
          <dgm:bulletEnabled val="1"/>
        </dgm:presLayoutVars>
      </dgm:prSet>
      <dgm:spPr/>
    </dgm:pt>
    <dgm:pt modelId="{925EDD1C-1203-4EF0-B43E-62CE24202E36}" type="pres">
      <dgm:prSet presAssocID="{9BE63802-9BFA-4904-AFE3-97E8E20AB127}" presName="ThreeNodes_2" presStyleLbl="node1" presStyleIdx="1" presStyleCnt="3">
        <dgm:presLayoutVars>
          <dgm:bulletEnabled val="1"/>
        </dgm:presLayoutVars>
      </dgm:prSet>
      <dgm:spPr/>
    </dgm:pt>
    <dgm:pt modelId="{8BE912F6-5BF3-4DAC-B54F-2350F3ED7DD2}" type="pres">
      <dgm:prSet presAssocID="{9BE63802-9BFA-4904-AFE3-97E8E20AB127}" presName="ThreeNodes_3" presStyleLbl="node1" presStyleIdx="2" presStyleCnt="3">
        <dgm:presLayoutVars>
          <dgm:bulletEnabled val="1"/>
        </dgm:presLayoutVars>
      </dgm:prSet>
      <dgm:spPr/>
    </dgm:pt>
    <dgm:pt modelId="{CB39D612-AF3A-43A2-8445-2DBA3E55BE7E}" type="pres">
      <dgm:prSet presAssocID="{9BE63802-9BFA-4904-AFE3-97E8E20AB127}" presName="ThreeConn_1-2" presStyleLbl="fgAccFollowNode1" presStyleIdx="0" presStyleCnt="2">
        <dgm:presLayoutVars>
          <dgm:bulletEnabled val="1"/>
        </dgm:presLayoutVars>
      </dgm:prSet>
      <dgm:spPr/>
    </dgm:pt>
    <dgm:pt modelId="{6536101C-0669-4373-88C6-3E5A38748D06}" type="pres">
      <dgm:prSet presAssocID="{9BE63802-9BFA-4904-AFE3-97E8E20AB127}" presName="ThreeConn_2-3" presStyleLbl="fgAccFollowNode1" presStyleIdx="1" presStyleCnt="2">
        <dgm:presLayoutVars>
          <dgm:bulletEnabled val="1"/>
        </dgm:presLayoutVars>
      </dgm:prSet>
      <dgm:spPr/>
    </dgm:pt>
    <dgm:pt modelId="{00763624-898C-47F1-871E-AC39A018A662}" type="pres">
      <dgm:prSet presAssocID="{9BE63802-9BFA-4904-AFE3-97E8E20AB127}" presName="ThreeNodes_1_text" presStyleLbl="node1" presStyleIdx="2" presStyleCnt="3">
        <dgm:presLayoutVars>
          <dgm:bulletEnabled val="1"/>
        </dgm:presLayoutVars>
      </dgm:prSet>
      <dgm:spPr/>
    </dgm:pt>
    <dgm:pt modelId="{BB467D80-7DB8-48C5-BD47-B8B2ECF90879}" type="pres">
      <dgm:prSet presAssocID="{9BE63802-9BFA-4904-AFE3-97E8E20AB127}" presName="ThreeNodes_2_text" presStyleLbl="node1" presStyleIdx="2" presStyleCnt="3">
        <dgm:presLayoutVars>
          <dgm:bulletEnabled val="1"/>
        </dgm:presLayoutVars>
      </dgm:prSet>
      <dgm:spPr/>
    </dgm:pt>
    <dgm:pt modelId="{A9C25E9F-D57F-42AB-AFC5-3E93BE518A3B}" type="pres">
      <dgm:prSet presAssocID="{9BE63802-9BFA-4904-AFE3-97E8E20AB12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61C5403-7EB2-48DF-A466-80B34E04BF73}" type="presOf" srcId="{CA2CBEC8-FA8E-40ED-9044-77EA278AEF65}" destId="{00763624-898C-47F1-871E-AC39A018A662}" srcOrd="1" destOrd="0" presId="urn:microsoft.com/office/officeart/2005/8/layout/vProcess5"/>
    <dgm:cxn modelId="{0969A73E-7D6B-466C-B4BD-7226462D066E}" srcId="{9BE63802-9BFA-4904-AFE3-97E8E20AB127}" destId="{6B114F6A-991C-4583-BB88-8EFD06BC2002}" srcOrd="2" destOrd="0" parTransId="{59EF4108-8DC2-4018-9E61-23E14721037C}" sibTransId="{0DB347BB-9CE7-4C08-9223-EA6705AB5FB8}"/>
    <dgm:cxn modelId="{196D084B-72D7-4CC3-9984-64FB9AEB7E27}" type="presOf" srcId="{5D85271F-0611-45AC-B7C7-A2823D31016E}" destId="{CB39D612-AF3A-43A2-8445-2DBA3E55BE7E}" srcOrd="0" destOrd="0" presId="urn:microsoft.com/office/officeart/2005/8/layout/vProcess5"/>
    <dgm:cxn modelId="{850E2273-D575-4948-8659-A19429AD8DEE}" type="presOf" srcId="{E42AE252-D358-4CE5-B208-FB66501CDF66}" destId="{6536101C-0669-4373-88C6-3E5A38748D06}" srcOrd="0" destOrd="0" presId="urn:microsoft.com/office/officeart/2005/8/layout/vProcess5"/>
    <dgm:cxn modelId="{260DAE54-DEF4-46F0-819D-81112B3EA591}" type="presOf" srcId="{6B114F6A-991C-4583-BB88-8EFD06BC2002}" destId="{A9C25E9F-D57F-42AB-AFC5-3E93BE518A3B}" srcOrd="1" destOrd="0" presId="urn:microsoft.com/office/officeart/2005/8/layout/vProcess5"/>
    <dgm:cxn modelId="{C4A17478-069E-48B2-BCC0-543054934073}" type="presOf" srcId="{A3935E0C-4552-4CEA-B2D4-D756D3DB5063}" destId="{925EDD1C-1203-4EF0-B43E-62CE24202E36}" srcOrd="0" destOrd="0" presId="urn:microsoft.com/office/officeart/2005/8/layout/vProcess5"/>
    <dgm:cxn modelId="{1FE9E259-3387-475D-B1DD-76B41F687DA6}" srcId="{9BE63802-9BFA-4904-AFE3-97E8E20AB127}" destId="{CA2CBEC8-FA8E-40ED-9044-77EA278AEF65}" srcOrd="0" destOrd="0" parTransId="{BAD777EF-F2D9-45AD-A29E-8A41CC8DFCC1}" sibTransId="{5D85271F-0611-45AC-B7C7-A2823D31016E}"/>
    <dgm:cxn modelId="{DC425F81-796B-4968-822F-6DAAE2A92AD4}" type="presOf" srcId="{6B114F6A-991C-4583-BB88-8EFD06BC2002}" destId="{8BE912F6-5BF3-4DAC-B54F-2350F3ED7DD2}" srcOrd="0" destOrd="0" presId="urn:microsoft.com/office/officeart/2005/8/layout/vProcess5"/>
    <dgm:cxn modelId="{0DC2D781-C9E6-44F3-936C-27E3E0F0F46D}" type="presOf" srcId="{CA2CBEC8-FA8E-40ED-9044-77EA278AEF65}" destId="{C569CB19-2910-49FE-8291-2F5FD4DA907B}" srcOrd="0" destOrd="0" presId="urn:microsoft.com/office/officeart/2005/8/layout/vProcess5"/>
    <dgm:cxn modelId="{E516C8B9-0A70-468D-895F-AD21067A4ED2}" type="presOf" srcId="{9BE63802-9BFA-4904-AFE3-97E8E20AB127}" destId="{91887A19-0197-4BBA-AC61-B313186A37EB}" srcOrd="0" destOrd="0" presId="urn:microsoft.com/office/officeart/2005/8/layout/vProcess5"/>
    <dgm:cxn modelId="{4E0FA6D0-2ED4-437D-892C-EC112399E814}" srcId="{9BE63802-9BFA-4904-AFE3-97E8E20AB127}" destId="{A3935E0C-4552-4CEA-B2D4-D756D3DB5063}" srcOrd="1" destOrd="0" parTransId="{90BD4685-0867-4C33-965E-82FCE9220BA9}" sibTransId="{E42AE252-D358-4CE5-B208-FB66501CDF66}"/>
    <dgm:cxn modelId="{ECAEFAF6-9DFA-4DBC-BD2D-550F14029D78}" type="presOf" srcId="{A3935E0C-4552-4CEA-B2D4-D756D3DB5063}" destId="{BB467D80-7DB8-48C5-BD47-B8B2ECF90879}" srcOrd="1" destOrd="0" presId="urn:microsoft.com/office/officeart/2005/8/layout/vProcess5"/>
    <dgm:cxn modelId="{6101D5DF-A1A9-4A2F-877C-3B2640806260}" type="presParOf" srcId="{91887A19-0197-4BBA-AC61-B313186A37EB}" destId="{BD022245-7F22-4EAE-9F6E-75DF794C66FE}" srcOrd="0" destOrd="0" presId="urn:microsoft.com/office/officeart/2005/8/layout/vProcess5"/>
    <dgm:cxn modelId="{94017EC8-68FB-43AB-87A8-98ECBA63DB43}" type="presParOf" srcId="{91887A19-0197-4BBA-AC61-B313186A37EB}" destId="{C569CB19-2910-49FE-8291-2F5FD4DA907B}" srcOrd="1" destOrd="0" presId="urn:microsoft.com/office/officeart/2005/8/layout/vProcess5"/>
    <dgm:cxn modelId="{59EC5072-9483-42EA-8AF6-91F2D5049C68}" type="presParOf" srcId="{91887A19-0197-4BBA-AC61-B313186A37EB}" destId="{925EDD1C-1203-4EF0-B43E-62CE24202E36}" srcOrd="2" destOrd="0" presId="urn:microsoft.com/office/officeart/2005/8/layout/vProcess5"/>
    <dgm:cxn modelId="{4F087E65-18FE-4E45-A570-B75B1076589C}" type="presParOf" srcId="{91887A19-0197-4BBA-AC61-B313186A37EB}" destId="{8BE912F6-5BF3-4DAC-B54F-2350F3ED7DD2}" srcOrd="3" destOrd="0" presId="urn:microsoft.com/office/officeart/2005/8/layout/vProcess5"/>
    <dgm:cxn modelId="{15569D93-B7D0-450A-B36C-9F75BE7AE04E}" type="presParOf" srcId="{91887A19-0197-4BBA-AC61-B313186A37EB}" destId="{CB39D612-AF3A-43A2-8445-2DBA3E55BE7E}" srcOrd="4" destOrd="0" presId="urn:microsoft.com/office/officeart/2005/8/layout/vProcess5"/>
    <dgm:cxn modelId="{04B45526-0ED9-49F4-8201-9C604CB0C318}" type="presParOf" srcId="{91887A19-0197-4BBA-AC61-B313186A37EB}" destId="{6536101C-0669-4373-88C6-3E5A38748D06}" srcOrd="5" destOrd="0" presId="urn:microsoft.com/office/officeart/2005/8/layout/vProcess5"/>
    <dgm:cxn modelId="{903F33BA-0FA0-4B16-BF9B-EEAEFC9DD8E7}" type="presParOf" srcId="{91887A19-0197-4BBA-AC61-B313186A37EB}" destId="{00763624-898C-47F1-871E-AC39A018A662}" srcOrd="6" destOrd="0" presId="urn:microsoft.com/office/officeart/2005/8/layout/vProcess5"/>
    <dgm:cxn modelId="{D98ABC74-0ECF-4142-BC1F-CCE4E53F0825}" type="presParOf" srcId="{91887A19-0197-4BBA-AC61-B313186A37EB}" destId="{BB467D80-7DB8-48C5-BD47-B8B2ECF90879}" srcOrd="7" destOrd="0" presId="urn:microsoft.com/office/officeart/2005/8/layout/vProcess5"/>
    <dgm:cxn modelId="{A406B4AF-DC05-4E8E-8554-08161285DC6E}" type="presParOf" srcId="{91887A19-0197-4BBA-AC61-B313186A37EB}" destId="{A9C25E9F-D57F-42AB-AFC5-3E93BE518A3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9CB19-2910-49FE-8291-2F5FD4DA907B}">
      <dsp:nvSpPr>
        <dsp:cNvPr id="0" name=""/>
        <dsp:cNvSpPr/>
      </dsp:nvSpPr>
      <dsp:spPr>
        <a:xfrm>
          <a:off x="0" y="0"/>
          <a:ext cx="8837225" cy="13750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Это только краткие выводы - в некоторых случаях мы можем захотеть связаться с вами для уточнения ответов и использовать работу в группах на пленарном заседании в мае для прояснения конкретных вопросов. Если вы заметили какие-либо неточности, пожалуйста, сообщите нам</a:t>
          </a:r>
          <a:r>
            <a:rPr lang="en-GB" sz="1800" kern="1200" dirty="0"/>
            <a:t>.</a:t>
          </a:r>
        </a:p>
      </dsp:txBody>
      <dsp:txXfrm>
        <a:off x="40274" y="40274"/>
        <a:ext cx="7353428" cy="1294512"/>
      </dsp:txXfrm>
    </dsp:sp>
    <dsp:sp modelId="{925EDD1C-1203-4EF0-B43E-62CE24202E36}">
      <dsp:nvSpPr>
        <dsp:cNvPr id="0" name=""/>
        <dsp:cNvSpPr/>
      </dsp:nvSpPr>
      <dsp:spPr>
        <a:xfrm>
          <a:off x="779755" y="1604237"/>
          <a:ext cx="8837225" cy="13750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В качестве вклада в «банк знаний» PEMPAL, содержащий методологическую, юридическую и аналитическую документацию, будет подготовлен более обширный отчет</a:t>
          </a:r>
          <a:r>
            <a:rPr lang="en-GB" sz="1800" kern="1200" dirty="0"/>
            <a:t>.</a:t>
          </a:r>
        </a:p>
      </dsp:txBody>
      <dsp:txXfrm>
        <a:off x="820029" y="1644511"/>
        <a:ext cx="7083133" cy="1294512"/>
      </dsp:txXfrm>
    </dsp:sp>
    <dsp:sp modelId="{8BE912F6-5BF3-4DAC-B54F-2350F3ED7DD2}">
      <dsp:nvSpPr>
        <dsp:cNvPr id="0" name=""/>
        <dsp:cNvSpPr/>
      </dsp:nvSpPr>
      <dsp:spPr>
        <a:xfrm>
          <a:off x="1559510" y="3208474"/>
          <a:ext cx="8837225" cy="13750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Мы благодарны за полные ответы на многие вопросы - и будем рады, если в опросе примут участие также и другие страны</a:t>
          </a:r>
          <a:r>
            <a:rPr lang="en-GB" sz="1800" kern="1200" dirty="0"/>
            <a:t>.</a:t>
          </a:r>
        </a:p>
      </dsp:txBody>
      <dsp:txXfrm>
        <a:off x="1599784" y="3248748"/>
        <a:ext cx="7083133" cy="1294512"/>
      </dsp:txXfrm>
    </dsp:sp>
    <dsp:sp modelId="{CB39D612-AF3A-43A2-8445-2DBA3E55BE7E}">
      <dsp:nvSpPr>
        <dsp:cNvPr id="0" name=""/>
        <dsp:cNvSpPr/>
      </dsp:nvSpPr>
      <dsp:spPr>
        <a:xfrm>
          <a:off x="7943436" y="1042754"/>
          <a:ext cx="893789" cy="893789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004C9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8144539" y="1042754"/>
        <a:ext cx="491583" cy="672576"/>
      </dsp:txXfrm>
    </dsp:sp>
    <dsp:sp modelId="{6536101C-0669-4373-88C6-3E5A38748D06}">
      <dsp:nvSpPr>
        <dsp:cNvPr id="0" name=""/>
        <dsp:cNvSpPr/>
      </dsp:nvSpPr>
      <dsp:spPr>
        <a:xfrm>
          <a:off x="8723191" y="2637824"/>
          <a:ext cx="893789" cy="893789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004C9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</dsp:txBody>
      <dsp:txXfrm>
        <a:off x="8924294" y="2637824"/>
        <a:ext cx="491583" cy="672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3/13/2023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2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431213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DF7E5C-DC66-4C1C-B4FB-0CAAA5882F0D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796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DF7E5C-DC66-4C1C-B4FB-0CAAA5882F0D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177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DF7E5C-DC66-4C1C-B4FB-0CAAA5882F0D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525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DF7E5C-DC66-4C1C-B4FB-0CAAA5882F0D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266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17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02188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18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000026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22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20193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440" y="205739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344" y="386104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3432" y="165328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832" y="160325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45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5037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67199" y="1518508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78215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83432" y="30270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99456" y="1600201"/>
            <a:ext cx="1038294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ru-RU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0616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13.03.2023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E2F012-EF9C-4442-BF73-FE992DF53ED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24384" y="0"/>
            <a:ext cx="82296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42071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4" y="4869160"/>
            <a:ext cx="75930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Елена </a:t>
            </a:r>
            <a:r>
              <a:rPr lang="ru-RU" altLang="en-US" sz="2400" b="1" dirty="0" err="1">
                <a:solidFill>
                  <a:srgbClr val="004C97"/>
                </a:solidFill>
                <a:latin typeface="Arial" panose="020B0604020202020204" pitchFamily="34" charset="0"/>
              </a:rPr>
              <a:t>Слижевская</a:t>
            </a: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и Марк </a:t>
            </a:r>
            <a:r>
              <a:rPr lang="ru-RU" altLang="en-US" sz="2400" b="1" dirty="0" err="1">
                <a:solidFill>
                  <a:srgbClr val="004C97"/>
                </a:solidFill>
                <a:latin typeface="Arial" panose="020B0604020202020204" pitchFamily="34" charset="0"/>
              </a:rPr>
              <a:t>Силинс</a:t>
            </a:r>
            <a:endParaRPr lang="en-US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Виртуальное заседание</a:t>
            </a: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</a:t>
            </a:r>
            <a:endParaRPr lang="ru-RU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16</a:t>
            </a: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марта</a:t>
            </a: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2023</a:t>
            </a:r>
            <a:endParaRPr lang="en-US" altLang="en-US" sz="2400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2135560" y="692696"/>
            <a:ext cx="8352928" cy="3658716"/>
          </a:xfrm>
          <a:prstGeom prst="round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Опрос 2022 года о ф</a:t>
            </a:r>
            <a:r>
              <a:rPr lang="ru-RU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ункциях казначейств в странах-участницах </a:t>
            </a: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PEMPAL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Обзор предварительных результатов</a:t>
            </a:r>
            <a:endParaRPr lang="en-US" sz="3600" b="1" dirty="0"/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F432A-27E0-16E6-45FC-DEEDDF087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710" y="136524"/>
            <a:ext cx="10972800" cy="1143000"/>
          </a:xfrm>
        </p:spPr>
        <p:txBody>
          <a:bodyPr/>
          <a:lstStyle/>
          <a:p>
            <a:r>
              <a:rPr lang="ru-RU" dirty="0">
                <a:solidFill>
                  <a:srgbClr val="004C97"/>
                </a:solidFill>
              </a:rPr>
              <a:t>Сотрудники, занятые прогнозированием ликвидности и управлением ликвидностью</a:t>
            </a:r>
            <a:endParaRPr lang="en-US" dirty="0">
              <a:solidFill>
                <a:srgbClr val="004C97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31618-C4F4-D6E3-C25B-03A0E3A0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D4BA1C-9A8B-436B-A337-6A2CE014F201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Диаграмма 1">
            <a:extLst>
              <a:ext uri="{FF2B5EF4-FFF2-40B4-BE49-F238E27FC236}">
                <a16:creationId xmlns:a16="http://schemas.microsoft.com/office/drawing/2014/main" id="{664FD1D8-6B57-1296-AFAF-649DB65B5BC2}"/>
              </a:ext>
            </a:extLst>
          </p:cNvPr>
          <p:cNvGraphicFramePr>
            <a:graphicFrameLocks/>
          </p:cNvGraphicFramePr>
          <p:nvPr/>
        </p:nvGraphicFramePr>
        <p:xfrm>
          <a:off x="7176120" y="1451155"/>
          <a:ext cx="4923367" cy="3159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1">
            <a:extLst>
              <a:ext uri="{FF2B5EF4-FFF2-40B4-BE49-F238E27FC236}">
                <a16:creationId xmlns:a16="http://schemas.microsoft.com/office/drawing/2014/main" id="{EA056497-1F53-6BB9-54BD-1FE4DCB87A16}"/>
              </a:ext>
            </a:extLst>
          </p:cNvPr>
          <p:cNvGraphicFramePr>
            <a:graphicFrameLocks/>
          </p:cNvGraphicFramePr>
          <p:nvPr/>
        </p:nvGraphicFramePr>
        <p:xfrm>
          <a:off x="1415480" y="1623494"/>
          <a:ext cx="4919133" cy="295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 rot="18885053">
            <a:off x="1456736" y="3762414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Албания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8885053">
            <a:off x="2197086" y="3797912"/>
            <a:ext cx="577876" cy="23356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381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Беларусь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8885053">
            <a:off x="2897148" y="3813912"/>
            <a:ext cx="617054" cy="2370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8885053">
            <a:off x="3138781" y="3893074"/>
            <a:ext cx="790090" cy="21962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K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азахстан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8885053">
            <a:off x="3628916" y="3989817"/>
            <a:ext cx="1053826" cy="19871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Кырг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Республ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8885053">
            <a:off x="4300779" y="3864481"/>
            <a:ext cx="705204" cy="2091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Румыния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8885053">
            <a:off x="4690316" y="3862932"/>
            <a:ext cx="705204" cy="2196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Ta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джикистан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8885053">
            <a:off x="1826336" y="3783908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Армения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8885053">
            <a:off x="2553057" y="3826350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Грузия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8885053">
            <a:off x="3660353" y="3820783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Ko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сово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18885053">
            <a:off x="5132977" y="382635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урция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18885053">
            <a:off x="7226088" y="382635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лбания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8885053">
            <a:off x="7985319" y="3815656"/>
            <a:ext cx="577876" cy="23356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381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Беларусь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8885053">
            <a:off x="8688454" y="3829052"/>
            <a:ext cx="617054" cy="2370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8885053">
            <a:off x="8910171" y="3893074"/>
            <a:ext cx="790090" cy="21962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Казахстан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8885053">
            <a:off x="9441850" y="3965669"/>
            <a:ext cx="1003249" cy="24053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Кырг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 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Республ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18885053">
            <a:off x="10075354" y="3864480"/>
            <a:ext cx="705204" cy="2091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Румыния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8885053">
            <a:off x="10443166" y="3862932"/>
            <a:ext cx="705204" cy="2196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аджикистан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 rot="18885053">
            <a:off x="7604630" y="382635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рмения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18885053">
            <a:off x="8324447" y="382635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Грузия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 rot="18885053">
            <a:off x="9421195" y="382635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Косово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 rot="18885053">
            <a:off x="10923185" y="382635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</a:t>
            </a:r>
            <a:r>
              <a:rPr kumimoji="0" 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урция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40BF7F-412E-FF2A-BA18-78CE38D6602E}"/>
              </a:ext>
            </a:extLst>
          </p:cNvPr>
          <p:cNvSpPr txBox="1"/>
          <p:nvPr/>
        </p:nvSpPr>
        <p:spPr>
          <a:xfrm>
            <a:off x="1035593" y="4503845"/>
            <a:ext cx="11192290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dirty="0">
                <a:solidFill>
                  <a:prstClr val="black"/>
                </a:solidFill>
              </a:rPr>
              <a:t>Н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екоторые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респонденты </a:t>
            </a:r>
            <a:r>
              <a:rPr lang="ru-RU" dirty="0">
                <a:solidFill>
                  <a:prstClr val="black"/>
                </a:solidFill>
              </a:rPr>
              <a:t>указали одинаковое количество с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отрудников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занятых обеими функциями. Эти цифры требуют уточнения. Разное количество сотрудников было указано четырьмя странами. Один ответ был исключен, так как он значительно отличался от всех других стран, и цифры в настоящее время проверяются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Управление ликвидностью - это ежедневное управление денежными средствами, ведение банковских счетов и обеспечение наличия средств для осуществления платежей. Прогнозирование ликвидности - это процесс моделирования будущих денежных потоков в целях более эффективного управления ликвидностью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522817251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20F0-7B26-E4AA-E58C-BFACAB2BE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528" y="0"/>
            <a:ext cx="10972800" cy="1143000"/>
          </a:xfrm>
        </p:spPr>
        <p:txBody>
          <a:bodyPr/>
          <a:lstStyle/>
          <a:p>
            <a:r>
              <a:rPr lang="ru-RU" sz="2400" b="1" dirty="0">
                <a:solidFill>
                  <a:srgbClr val="004C97"/>
                </a:solidFill>
              </a:rPr>
              <a:t>В большинстве случаев развитие казначейства регламентируется стратегическими документами, и они разработаны относительно недавно!</a:t>
            </a:r>
            <a:endParaRPr lang="en-US" sz="2400" b="1" dirty="0">
              <a:solidFill>
                <a:srgbClr val="004C97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6F962-5F9B-EBCC-4988-C3D9F1E04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11</a:t>
            </a:fld>
            <a:endParaRPr lang="ru-RU" alt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8BA1C1-09FB-A358-A051-E0EC28BC81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292143"/>
              </p:ext>
            </p:extLst>
          </p:nvPr>
        </p:nvGraphicFramePr>
        <p:xfrm>
          <a:off x="911424" y="980728"/>
          <a:ext cx="11233248" cy="5784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05">
                  <a:extLst>
                    <a:ext uri="{9D8B030D-6E8A-4147-A177-3AD203B41FA5}">
                      <a16:colId xmlns:a16="http://schemas.microsoft.com/office/drawing/2014/main" val="2138625585"/>
                    </a:ext>
                  </a:extLst>
                </a:gridCol>
                <a:gridCol w="8958336">
                  <a:extLst>
                    <a:ext uri="{9D8B030D-6E8A-4147-A177-3AD203B41FA5}">
                      <a16:colId xmlns:a16="http://schemas.microsoft.com/office/drawing/2014/main" val="2189623030"/>
                    </a:ext>
                  </a:extLst>
                </a:gridCol>
                <a:gridCol w="1081507">
                  <a:extLst>
                    <a:ext uri="{9D8B030D-6E8A-4147-A177-3AD203B41FA5}">
                      <a16:colId xmlns:a16="http://schemas.microsoft.com/office/drawing/2014/main" val="27742671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C</a:t>
                      </a:r>
                      <a:r>
                        <a:rPr lang="ru-RU" sz="1400" u="none" strike="noStrike" dirty="0" err="1">
                          <a:effectLst/>
                        </a:rPr>
                        <a:t>трана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Документ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Год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255259"/>
                  </a:ext>
                </a:extLst>
              </a:tr>
              <a:tr h="27341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A</a:t>
                      </a:r>
                      <a:r>
                        <a:rPr lang="ru-RU" sz="1400" u="none" strike="noStrike" dirty="0" err="1">
                          <a:effectLst/>
                        </a:rPr>
                        <a:t>лбания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Отраслевая</a:t>
                      </a:r>
                      <a:r>
                        <a:rPr lang="ru-RU" sz="1400" u="none" strike="noStrike" baseline="0" dirty="0">
                          <a:effectLst/>
                        </a:rPr>
                        <a:t> стратегия управления государственными финансами на</a:t>
                      </a:r>
                      <a:r>
                        <a:rPr lang="en-AU" sz="1400" u="none" strike="noStrike" dirty="0">
                          <a:effectLst/>
                        </a:rPr>
                        <a:t> 2019-2022</a:t>
                      </a:r>
                      <a:r>
                        <a:rPr lang="ru-RU" sz="1400" u="none" strike="noStrike" dirty="0">
                          <a:effectLst/>
                        </a:rPr>
                        <a:t> гг.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2019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58645789"/>
                  </a:ext>
                </a:extLst>
              </a:tr>
              <a:tr h="161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A</a:t>
                      </a:r>
                      <a:r>
                        <a:rPr lang="ru-RU" sz="1400" u="none" strike="noStrike" dirty="0" err="1">
                          <a:effectLst/>
                        </a:rPr>
                        <a:t>рмения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-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 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2184256951"/>
                  </a:ext>
                </a:extLst>
              </a:tr>
              <a:tr h="273416">
                <a:tc rowSpan="3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Беларусь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Стратегия</a:t>
                      </a:r>
                      <a:r>
                        <a:rPr lang="ru-RU" sz="1400" u="none" strike="noStrike" baseline="0" dirty="0">
                          <a:effectLst/>
                        </a:rPr>
                        <a:t> совершенствования системы управления государственными финансами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2015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2643024280"/>
                  </a:ext>
                </a:extLst>
              </a:tr>
              <a:tr h="4063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Концепция</a:t>
                      </a:r>
                      <a:r>
                        <a:rPr lang="ru-RU" sz="1400" u="none" strike="noStrike" baseline="0" dirty="0">
                          <a:effectLst/>
                        </a:rPr>
                        <a:t> совершенствования национальной системы учета и отчетности в секторе государственного управления 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2019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2875426848"/>
                  </a:ext>
                </a:extLst>
              </a:tr>
              <a:tr h="3222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Государственная</a:t>
                      </a:r>
                      <a:r>
                        <a:rPr lang="ru-RU" sz="1400" u="none" strike="noStrike" baseline="0" dirty="0">
                          <a:effectLst/>
                        </a:rPr>
                        <a:t> программа развития финансов и финансового рынка на период до 2025 года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2020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2600421430"/>
                  </a:ext>
                </a:extLst>
              </a:tr>
              <a:tr h="273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Грузия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Стратегия управления государственными финансами</a:t>
                      </a:r>
                      <a:r>
                        <a:rPr lang="ru-RU" sz="1400" u="none" strike="noStrike" baseline="0" dirty="0">
                          <a:effectLst/>
                        </a:rPr>
                        <a:t> на</a:t>
                      </a:r>
                      <a:r>
                        <a:rPr lang="en-AU" sz="1400" u="none" strike="noStrike" dirty="0">
                          <a:effectLst/>
                        </a:rPr>
                        <a:t> 2018-2022</a:t>
                      </a:r>
                      <a:r>
                        <a:rPr lang="ru-RU" sz="1400" u="none" strike="noStrike" dirty="0">
                          <a:effectLst/>
                        </a:rPr>
                        <a:t> гг.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 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4048936505"/>
                  </a:ext>
                </a:extLst>
              </a:tr>
              <a:tr h="16112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Венгрия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Годовые и среднесрочные планы развития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 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3654444034"/>
                  </a:ext>
                </a:extLst>
              </a:tr>
              <a:tr h="53927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AU" sz="1400" u="none" strike="noStrike" dirty="0" err="1">
                          <a:effectLst/>
                        </a:rPr>
                        <a:t>Ka</a:t>
                      </a:r>
                      <a:r>
                        <a:rPr lang="ru-RU" sz="1400" u="none" strike="noStrike" dirty="0" err="1">
                          <a:effectLst/>
                        </a:rPr>
                        <a:t>захстан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План развития М</a:t>
                      </a:r>
                      <a:r>
                        <a:rPr lang="ru-RU" sz="1400" u="none" strike="noStrike" baseline="0" dirty="0">
                          <a:effectLst/>
                        </a:rPr>
                        <a:t>Ф Республики Казахстан на</a:t>
                      </a:r>
                      <a:r>
                        <a:rPr lang="en-AU" sz="1400" u="none" strike="noStrike" dirty="0">
                          <a:effectLst/>
                        </a:rPr>
                        <a:t> 2020-2024</a:t>
                      </a:r>
                      <a:r>
                        <a:rPr lang="ru-RU" sz="1400" u="none" strike="noStrike" dirty="0">
                          <a:effectLst/>
                        </a:rPr>
                        <a:t> гг., утвержденный приказом Министра финансов РК </a:t>
                      </a:r>
                      <a:r>
                        <a:rPr lang="en-AU" sz="1400" u="none" strike="noStrike" dirty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№</a:t>
                      </a:r>
                      <a:r>
                        <a:rPr lang="en-AU" sz="1400" u="none" strike="noStrike" dirty="0">
                          <a:effectLst/>
                        </a:rPr>
                        <a:t>365 </a:t>
                      </a:r>
                      <a:r>
                        <a:rPr lang="ru-RU" sz="1400" u="none" strike="noStrike" dirty="0">
                          <a:effectLst/>
                        </a:rPr>
                        <a:t>от</a:t>
                      </a:r>
                      <a:r>
                        <a:rPr lang="en-AU" sz="1400" u="none" strike="noStrike" dirty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19.0</a:t>
                      </a:r>
                      <a:r>
                        <a:rPr lang="en-AU" sz="1400" u="none" strike="noStrike" dirty="0">
                          <a:effectLst/>
                        </a:rPr>
                        <a:t>4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r>
                        <a:rPr lang="en-AU" sz="1400" u="none" strike="noStrike" dirty="0">
                          <a:effectLst/>
                        </a:rPr>
                        <a:t>2021</a:t>
                      </a:r>
                      <a:r>
                        <a:rPr lang="ru-RU" sz="1400" u="none" strike="noStrike" dirty="0">
                          <a:effectLst/>
                        </a:rPr>
                        <a:t> г.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2021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2679789"/>
                  </a:ext>
                </a:extLst>
              </a:tr>
              <a:tr h="5392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O</a:t>
                      </a:r>
                      <a:r>
                        <a:rPr lang="ru-RU" sz="1400" u="none" strike="noStrike" dirty="0" err="1">
                          <a:effectLst/>
                        </a:rPr>
                        <a:t>перационный</a:t>
                      </a:r>
                      <a:r>
                        <a:rPr lang="ru-RU" sz="1400" u="none" strike="noStrike" dirty="0">
                          <a:effectLst/>
                        </a:rPr>
                        <a:t> план МФ</a:t>
                      </a:r>
                      <a:r>
                        <a:rPr lang="ru-RU" sz="1400" u="none" strike="noStrike" baseline="0" dirty="0">
                          <a:effectLst/>
                        </a:rPr>
                        <a:t> РК на 2022 г., утвержденный приказом руководителя аппарата МФ РК №1</a:t>
                      </a:r>
                      <a:r>
                        <a:rPr lang="en-AU" sz="1400" u="none" strike="noStrike" dirty="0">
                          <a:effectLst/>
                        </a:rPr>
                        <a:t>338</a:t>
                      </a:r>
                      <a:r>
                        <a:rPr lang="ru-RU" sz="1400" u="none" strike="noStrike" dirty="0">
                          <a:effectLst/>
                        </a:rPr>
                        <a:t> о т 28.12.2021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2021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407288905"/>
                  </a:ext>
                </a:extLst>
              </a:tr>
              <a:tr h="161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 err="1">
                          <a:effectLst/>
                        </a:rPr>
                        <a:t>Ko</a:t>
                      </a:r>
                      <a:r>
                        <a:rPr lang="ru-RU" sz="1400" u="none" strike="noStrike" dirty="0" err="1">
                          <a:effectLst/>
                        </a:rPr>
                        <a:t>сово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Стратегия</a:t>
                      </a:r>
                      <a:r>
                        <a:rPr lang="ru-RU" sz="1400" u="none" strike="noStrike" baseline="0" dirty="0">
                          <a:effectLst/>
                        </a:rPr>
                        <a:t> развития государственных финансов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 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352567465"/>
                  </a:ext>
                </a:extLst>
              </a:tr>
              <a:tr h="322258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K</a:t>
                      </a:r>
                      <a:r>
                        <a:rPr lang="ru-RU" sz="1400" u="none" strike="noStrike" dirty="0" err="1">
                          <a:effectLst/>
                        </a:rPr>
                        <a:t>ыргызская</a:t>
                      </a:r>
                      <a:r>
                        <a:rPr lang="ru-RU" sz="1400" u="none" strike="noStrike" dirty="0">
                          <a:effectLst/>
                        </a:rPr>
                        <a:t> Республика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Стратегия развития</a:t>
                      </a:r>
                      <a:r>
                        <a:rPr lang="ru-RU" sz="1400" u="none" strike="noStrike" baseline="0" dirty="0">
                          <a:effectLst/>
                        </a:rPr>
                        <a:t> управления государственными финансами Кыргызской Республики на период с</a:t>
                      </a:r>
                      <a:r>
                        <a:rPr lang="en-AU" sz="1400" u="none" strike="noStrike" dirty="0">
                          <a:effectLst/>
                        </a:rPr>
                        <a:t> 2022 </a:t>
                      </a:r>
                      <a:r>
                        <a:rPr lang="ru-RU" sz="1400" u="none" strike="noStrike" dirty="0">
                          <a:effectLst/>
                        </a:rPr>
                        <a:t>до</a:t>
                      </a:r>
                      <a:r>
                        <a:rPr lang="en-AU" sz="1400" u="none" strike="noStrike" dirty="0">
                          <a:effectLst/>
                        </a:rPr>
                        <a:t> 2028</a:t>
                      </a:r>
                      <a:r>
                        <a:rPr lang="ru-RU" sz="1400" u="none" strike="noStrike" dirty="0">
                          <a:effectLst/>
                        </a:rPr>
                        <a:t> г.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 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2035849014"/>
                  </a:ext>
                </a:extLst>
              </a:tr>
              <a:tr h="27341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Румыния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Стратегия</a:t>
                      </a:r>
                      <a:r>
                        <a:rPr lang="ru-RU" sz="1400" u="none" strike="noStrike" baseline="0" dirty="0">
                          <a:effectLst/>
                        </a:rPr>
                        <a:t> управления государственным долгом на</a:t>
                      </a:r>
                      <a:r>
                        <a:rPr lang="en-AU" sz="1400" u="none" strike="noStrike" dirty="0">
                          <a:effectLst/>
                        </a:rPr>
                        <a:t> 2021-2023</a:t>
                      </a:r>
                      <a:r>
                        <a:rPr lang="ru-RU" sz="1400" u="none" strike="noStrike" dirty="0">
                          <a:effectLst/>
                        </a:rPr>
                        <a:t> гг.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 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2316127086"/>
                  </a:ext>
                </a:extLst>
              </a:tr>
              <a:tr h="16112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Ta</a:t>
                      </a:r>
                      <a:r>
                        <a:rPr lang="ru-RU" sz="1400" u="none" strike="noStrike" dirty="0" err="1">
                          <a:effectLst/>
                        </a:rPr>
                        <a:t>джикистан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-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 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744137497"/>
                  </a:ext>
                </a:extLst>
              </a:tr>
              <a:tr h="273416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T</a:t>
                      </a:r>
                      <a:r>
                        <a:rPr lang="ru-RU" sz="1400" u="none" strike="noStrike" dirty="0" err="1">
                          <a:effectLst/>
                        </a:rPr>
                        <a:t>урция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Стратегический план Министерства казначейства</a:t>
                      </a:r>
                      <a:r>
                        <a:rPr lang="ru-RU" sz="1400" u="none" strike="noStrike" baseline="0" dirty="0">
                          <a:effectLst/>
                        </a:rPr>
                        <a:t> и финансов на</a:t>
                      </a:r>
                      <a:r>
                        <a:rPr lang="en-AU" sz="1400" u="none" strike="noStrike" dirty="0">
                          <a:effectLst/>
                        </a:rPr>
                        <a:t> 2019-2023</a:t>
                      </a:r>
                      <a:r>
                        <a:rPr lang="ru-RU" sz="1400" u="none" strike="noStrike" dirty="0">
                          <a:effectLst/>
                        </a:rPr>
                        <a:t> гг.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 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695254722"/>
                  </a:ext>
                </a:extLst>
              </a:tr>
              <a:tr h="53927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Узбекистан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Указ Президента Республики Узбекистан «О стратегии развития нового Узбекистана на</a:t>
                      </a:r>
                      <a:r>
                        <a:rPr lang="ru-RU" sz="1400" u="none" strike="noStrike" baseline="0" dirty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2022-2026 годы» № УП-60 от 28.01.2022 г. 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2022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447939160"/>
                  </a:ext>
                </a:extLst>
              </a:tr>
              <a:tr h="5392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Постановление Кабинета Министров «Об утверждении</a:t>
                      </a:r>
                      <a:r>
                        <a:rPr lang="ru-RU" sz="1400" u="none" strike="noStrike" baseline="0" dirty="0">
                          <a:effectLst/>
                        </a:rPr>
                        <a:t> стратегии совершенствования системы управления государственными финансами Республики Узбекистан на 2020-2024 гг.» №506 от 25.08.2020 г. 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400" u="none" strike="noStrike" dirty="0">
                          <a:effectLst/>
                        </a:rPr>
                        <a:t>2020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3" marR="6353" marT="6353" marB="0" anchor="b"/>
                </a:tc>
                <a:extLst>
                  <a:ext uri="{0D108BD9-81ED-4DB2-BD59-A6C34878D82A}">
                    <a16:rowId xmlns:a16="http://schemas.microsoft.com/office/drawing/2014/main" val="1013538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260188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B2C56-549F-100B-6766-7A79DDCA9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492" y="-249795"/>
            <a:ext cx="11692880" cy="1143000"/>
          </a:xfrm>
        </p:spPr>
        <p:txBody>
          <a:bodyPr/>
          <a:lstStyle/>
          <a:p>
            <a:r>
              <a:rPr lang="ru-RU" sz="2800" dirty="0">
                <a:solidFill>
                  <a:srgbClr val="004C97"/>
                </a:solidFill>
              </a:rPr>
              <a:t>Сотрудники, занимающиеся различными функциями казначейства</a:t>
            </a:r>
            <a:endParaRPr lang="en-US" sz="2800" dirty="0">
              <a:solidFill>
                <a:srgbClr val="004C97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71D61-D607-0247-B452-CA144BFDF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D4BA1C-9A8B-436B-A337-6A2CE014F201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1">
            <a:extLst>
              <a:ext uri="{FF2B5EF4-FFF2-40B4-BE49-F238E27FC236}">
                <a16:creationId xmlns:a16="http://schemas.microsoft.com/office/drawing/2014/main" id="{4D96A4A6-A75B-8D45-8C51-05BF34012A69}"/>
              </a:ext>
            </a:extLst>
          </p:cNvPr>
          <p:cNvGraphicFramePr>
            <a:graphicFrameLocks/>
          </p:cNvGraphicFramePr>
          <p:nvPr/>
        </p:nvGraphicFramePr>
        <p:xfrm>
          <a:off x="1066800" y="620688"/>
          <a:ext cx="4959350" cy="3082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96F09A4-B388-45FF-F314-6959B18F40C3}"/>
              </a:ext>
            </a:extLst>
          </p:cNvPr>
          <p:cNvSpPr txBox="1"/>
          <p:nvPr/>
        </p:nvSpPr>
        <p:spPr>
          <a:xfrm>
            <a:off x="6026150" y="3703637"/>
            <a:ext cx="5974506" cy="2893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диаграммы по бухгалтерскому учету и по консолидированной отчетности не включены ответы из Турции (578 чел.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Существуют существенные отличия в ответах – некоторые страны выделяют гораздо больше ресурсов на выполнение этих функций, чем другие. Целесообразно рассмотреть эти результаты более подробно, чтобы прояснить ответы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E7E9C2A6-0319-24D3-D0AE-32B3C36BC8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494687"/>
              </p:ext>
            </p:extLst>
          </p:nvPr>
        </p:nvGraphicFramePr>
        <p:xfrm>
          <a:off x="1060938" y="3624778"/>
          <a:ext cx="4883150" cy="285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Диаграмма 1">
            <a:extLst>
              <a:ext uri="{FF2B5EF4-FFF2-40B4-BE49-F238E27FC236}">
                <a16:creationId xmlns:a16="http://schemas.microsoft.com/office/drawing/2014/main" id="{4CEC3FC0-FFDA-369F-3338-6A3DBA62B9D0}"/>
              </a:ext>
            </a:extLst>
          </p:cNvPr>
          <p:cNvGraphicFramePr>
            <a:graphicFrameLocks/>
          </p:cNvGraphicFramePr>
          <p:nvPr/>
        </p:nvGraphicFramePr>
        <p:xfrm>
          <a:off x="6591300" y="767278"/>
          <a:ext cx="49911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Прямоугольник 7"/>
          <p:cNvSpPr/>
          <p:nvPr/>
        </p:nvSpPr>
        <p:spPr>
          <a:xfrm rot="18885053">
            <a:off x="1240970" y="2676065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лбания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8885053">
            <a:off x="1994956" y="2665370"/>
            <a:ext cx="577876" cy="23356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381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Беларусь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8885053">
            <a:off x="2692676" y="2678766"/>
            <a:ext cx="617054" cy="2370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8885053">
            <a:off x="2951350" y="2742788"/>
            <a:ext cx="790090" cy="21962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Казахстан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8885053">
            <a:off x="3460523" y="2843009"/>
            <a:ext cx="1106386" cy="24053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Кыргызская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Республика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8885053">
            <a:off x="4160464" y="2714194"/>
            <a:ext cx="705204" cy="2091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Румыния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8885053">
            <a:off x="4536715" y="2712646"/>
            <a:ext cx="705204" cy="2196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Т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аджикистан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8885053">
            <a:off x="5123588" y="2768106"/>
            <a:ext cx="867830" cy="2350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Узбекистан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8885053">
            <a:off x="1588593" y="2676065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рмения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8885053">
            <a:off x="2328444" y="2676065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Грузия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18885053">
            <a:off x="3448925" y="2676065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Косово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18885053">
            <a:off x="4976479" y="2676065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Т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урция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8885053">
            <a:off x="6682612" y="2984702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Албания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8885053">
            <a:off x="7429156" y="2952783"/>
            <a:ext cx="577876" cy="23356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381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Беларусь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8885053">
            <a:off x="8108602" y="3031648"/>
            <a:ext cx="617054" cy="2370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8885053">
            <a:off x="8364290" y="3111226"/>
            <a:ext cx="790090" cy="21962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Казахстан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18885053">
            <a:off x="8890978" y="3134921"/>
            <a:ext cx="1093719" cy="24053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Кыргызская</a:t>
            </a:r>
            <a:r>
              <a:rPr kumimoji="0" lang="ru-RU" sz="1200" b="0" i="0" u="none" strike="noStrike" kern="1200" cap="none" spc="0" normalizeH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Респ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8885053">
            <a:off x="9579811" y="3030918"/>
            <a:ext cx="705204" cy="2091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Румыния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 rot="18885053">
            <a:off x="9908358" y="3070507"/>
            <a:ext cx="705204" cy="2196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Таджикистан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 rot="18885053">
            <a:off x="10544656" y="3086359"/>
            <a:ext cx="867830" cy="2350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Узбекистан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18885053">
            <a:off x="7022618" y="3019364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Армения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 rot="18885053">
            <a:off x="7763349" y="3027432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Грузия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 rot="18885053">
            <a:off x="8867568" y="3019363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595959"/>
                </a:solidFill>
                <a:latin typeface="Calibri"/>
              </a:rPr>
              <a:t>Косово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 rot="18885053">
            <a:off x="10395469" y="3004165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Турция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8885053">
            <a:off x="1066493" y="5687698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Албания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18885053">
            <a:off x="1820479" y="5677003"/>
            <a:ext cx="577876" cy="23356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381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Беларусь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 rot="18885053">
            <a:off x="2518199" y="5690399"/>
            <a:ext cx="617054" cy="2370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 rot="18885053">
            <a:off x="2776873" y="5754421"/>
            <a:ext cx="790090" cy="21962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Казахстан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 rot="18885053">
            <a:off x="3287920" y="5859141"/>
            <a:ext cx="1093719" cy="24053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Кыргызская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Республика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 rot="18885053">
            <a:off x="3985987" y="5725827"/>
            <a:ext cx="705204" cy="2091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Румыния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18885053">
            <a:off x="4362238" y="5724279"/>
            <a:ext cx="705204" cy="2196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аджикистан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 rot="18885053">
            <a:off x="4949111" y="5779739"/>
            <a:ext cx="867830" cy="2350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Узбекистан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 rot="18885053">
            <a:off x="1414116" y="5687698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Армения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 rot="18885053">
            <a:off x="2184851" y="5687698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Грузия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 rot="18885053">
            <a:off x="3274448" y="5687698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Косово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 rot="18885053">
            <a:off x="4802002" y="5687698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урция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87511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32F22-AA1A-9B16-FA01-272B3D089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562" y="-50813"/>
            <a:ext cx="7848872" cy="1143000"/>
          </a:xfrm>
        </p:spPr>
        <p:txBody>
          <a:bodyPr/>
          <a:lstStyle/>
          <a:p>
            <a:r>
              <a:rPr lang="ru-RU" dirty="0">
                <a:solidFill>
                  <a:srgbClr val="004C97"/>
                </a:solidFill>
              </a:rPr>
              <a:t>ИТ-поддержка и ИСУГФ</a:t>
            </a:r>
            <a:endParaRPr lang="en-US" dirty="0">
              <a:solidFill>
                <a:srgbClr val="004C97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8DEB3-0C1D-5065-69C9-DAC6E324D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D4BA1C-9A8B-436B-A337-6A2CE014F201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8" name="Диаграмма 1">
            <a:extLst>
              <a:ext uri="{FF2B5EF4-FFF2-40B4-BE49-F238E27FC236}">
                <a16:creationId xmlns:a16="http://schemas.microsoft.com/office/drawing/2014/main" id="{F3143F00-0565-5E9C-55BF-5A596FA1EB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303255"/>
              </p:ext>
            </p:extLst>
          </p:nvPr>
        </p:nvGraphicFramePr>
        <p:xfrm>
          <a:off x="1181100" y="914625"/>
          <a:ext cx="49149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2">
            <a:extLst>
              <a:ext uri="{FF2B5EF4-FFF2-40B4-BE49-F238E27FC236}">
                <a16:creationId xmlns:a16="http://schemas.microsoft.com/office/drawing/2014/main" id="{E8CBAB6C-F00B-74BF-AA4A-E303A13D34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687853"/>
              </p:ext>
            </p:extLst>
          </p:nvPr>
        </p:nvGraphicFramePr>
        <p:xfrm>
          <a:off x="6744072" y="736825"/>
          <a:ext cx="5080000" cy="303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2ABA440-2D00-4658-8ECF-FBBC3B516C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175267"/>
              </p:ext>
            </p:extLst>
          </p:nvPr>
        </p:nvGraphicFramePr>
        <p:xfrm>
          <a:off x="1181100" y="3772124"/>
          <a:ext cx="4572000" cy="2899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C84C2D3-C301-1D3C-EDA3-7057181EE03D}"/>
              </a:ext>
            </a:extLst>
          </p:cNvPr>
          <p:cNvSpPr txBox="1"/>
          <p:nvPr/>
        </p:nvSpPr>
        <p:spPr>
          <a:xfrm>
            <a:off x="6126126" y="3794832"/>
            <a:ext cx="5697946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большинстве случаев ИТ-поддержка оказывается сторонними организациями, но в 5 странах задействованы внутренние ресурсы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 оказании ИТ-поддержки силами казначейства численность соответствующих сотрудников колеблется от 2 до 300 человек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трех странах ИТ-поддержка и поддержка ИСУГФ объединены. В трех других странах поддержка ИСУГФ и ИТ-поддержка осуществляются отдельными структурами.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 rot="18885053">
            <a:off x="1245183" y="3019140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А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лбания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8885053">
            <a:off x="1947923" y="3012405"/>
            <a:ext cx="577876" cy="23356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381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595959"/>
                </a:solidFill>
                <a:latin typeface="Calibri"/>
              </a:rPr>
              <a:t>Беларусь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8885053">
            <a:off x="2680113" y="3025800"/>
            <a:ext cx="617054" cy="2370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8885053">
            <a:off x="2904317" y="3089823"/>
            <a:ext cx="790090" cy="21962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595959"/>
                </a:solidFill>
                <a:latin typeface="Calibri"/>
              </a:rPr>
              <a:t>Ка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захстан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8885053">
            <a:off x="3469582" y="3086347"/>
            <a:ext cx="1093719" cy="24053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Кыргызская</a:t>
            </a:r>
            <a:r>
              <a:rPr kumimoji="0" lang="ru-RU" sz="1200" b="0" i="0" u="none" strike="noStrike" kern="1200" cap="none" spc="0" normalizeH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200" b="0" i="0" u="none" strike="noStrike" kern="1200" cap="none" spc="0" normalizeH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Респ</a:t>
            </a:r>
            <a:r>
              <a:rPr kumimoji="0" lang="ru-RU" sz="1200" b="0" i="0" u="none" strike="noStrike" kern="1200" cap="none" spc="0" normalizeH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8885053">
            <a:off x="4113431" y="3061229"/>
            <a:ext cx="705204" cy="2091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595959"/>
                </a:solidFill>
                <a:latin typeface="Calibri"/>
              </a:rPr>
              <a:t>Румыния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8885053">
            <a:off x="4489682" y="3059681"/>
            <a:ext cx="705204" cy="2196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Ta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джикистан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8885053">
            <a:off x="5076555" y="3115141"/>
            <a:ext cx="867830" cy="2350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Узбекистан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18885053">
            <a:off x="1610641" y="3023098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А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рмения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18885053">
            <a:off x="2323226" y="3036259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595959"/>
                </a:solidFill>
                <a:latin typeface="Calibri"/>
              </a:rPr>
              <a:t>Грузия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8885053">
            <a:off x="3401892" y="3023100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Ko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сово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8885053">
            <a:off x="4929446" y="3023100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урция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8885053">
            <a:off x="6876907" y="3030082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А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лбания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8885053">
            <a:off x="7630893" y="3019387"/>
            <a:ext cx="577876" cy="23356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381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Беларусь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18885053">
            <a:off x="8328613" y="3032783"/>
            <a:ext cx="617054" cy="2370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8885053">
            <a:off x="8587287" y="3096805"/>
            <a:ext cx="790090" cy="21962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Казахстан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 rot="18885053">
            <a:off x="9098334" y="3201525"/>
            <a:ext cx="1093719" cy="24053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Кырг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..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Республ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 rot="18885053">
            <a:off x="9796401" y="3068211"/>
            <a:ext cx="705204" cy="2091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595959"/>
                </a:solidFill>
                <a:latin typeface="Calibri"/>
              </a:rPr>
              <a:t>Румыния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18885053">
            <a:off x="10172652" y="3066663"/>
            <a:ext cx="705204" cy="2196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Ta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джикистан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 rot="18885053">
            <a:off x="10759525" y="3122123"/>
            <a:ext cx="867830" cy="2350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Узбекистан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 rot="18885053">
            <a:off x="7224530" y="3030082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А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рмения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 rot="18885053">
            <a:off x="7964381" y="3030082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Грузия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8885053">
            <a:off x="9084862" y="3030082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K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осово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18885053">
            <a:off x="10612416" y="3030082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урция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058284" y="6356351"/>
            <a:ext cx="867830" cy="2350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Казначейство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092205" y="6370064"/>
            <a:ext cx="867830" cy="2350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Иное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081774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D9B9-CAE5-B231-6818-C70675630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4C97"/>
                </a:solidFill>
              </a:rPr>
              <a:t>ИТ-поддержка и ИСУГФ</a:t>
            </a:r>
            <a:r>
              <a:rPr lang="en-US" dirty="0">
                <a:solidFill>
                  <a:srgbClr val="004C97"/>
                </a:solidFill>
              </a:rPr>
              <a:t>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EEE93-1CF0-887A-6E70-85D62972E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D4BA1C-9A8B-436B-A337-6A2CE014F201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5C5F252-AE14-4302-8266-0E6FAA07FA4A}"/>
              </a:ext>
            </a:extLst>
          </p:cNvPr>
          <p:cNvGraphicFramePr>
            <a:graphicFrameLocks/>
          </p:cNvGraphicFramePr>
          <p:nvPr/>
        </p:nvGraphicFramePr>
        <p:xfrm>
          <a:off x="6345723" y="1925637"/>
          <a:ext cx="5260976" cy="300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63682E0-1B36-EBAE-4A75-59CE7CB2E0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167711"/>
              </p:ext>
            </p:extLst>
          </p:nvPr>
        </p:nvGraphicFramePr>
        <p:xfrm>
          <a:off x="942401" y="1772816"/>
          <a:ext cx="52578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220B01B-424E-B42D-AB43-D5E95FA3FC85}"/>
              </a:ext>
            </a:extLst>
          </p:cNvPr>
          <p:cNvSpPr txBox="1"/>
          <p:nvPr/>
        </p:nvSpPr>
        <p:spPr>
          <a:xfrm>
            <a:off x="1057746" y="4886448"/>
            <a:ext cx="10524654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600" dirty="0">
                <a:solidFill>
                  <a:prstClr val="black"/>
                </a:solidFill>
              </a:rPr>
              <a:t>Э</a:t>
            </a: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ти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две диаграммы не противоречат друг другу, однако есть некоторые расхождения по сравнению с ответами, представленными на предыдущем слайде, поскольку пять стран (а не три) указали, что ИТ-поддержка находится в ведении Казначейства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4 странах было создано специальное ИТ-предприятие, которое находится в ведении МФ, но не вовлечено в его обычную деятельность - вероятно, чтобы обеспечить более высокую оплату труда для удержания квалифицированных ИТ-специалистов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997" y="3829107"/>
            <a:ext cx="1149096" cy="1493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ИТ-подразделением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 структуре МФ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58616" y="3852672"/>
            <a:ext cx="1981200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Организацией,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595959"/>
                </a:solidFill>
                <a:latin typeface="Calibri"/>
              </a:rPr>
              <a:t>п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одчиненной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МФ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81144" y="3843528"/>
            <a:ext cx="1542288" cy="18897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Организацией, не входящей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 структуру МФ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357104" y="2724912"/>
            <a:ext cx="1024128" cy="22250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Подразделением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 структуре МФ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344912" y="3185664"/>
            <a:ext cx="1611320" cy="3195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ИТ-подразделением в подчинении МФ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347960" y="3578352"/>
            <a:ext cx="1608272" cy="3779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ИТ-предприятием в ведении МФ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338816" y="4038600"/>
            <a:ext cx="1051560" cy="3566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Департаментом Казначейства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347960" y="4468368"/>
            <a:ext cx="423672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Иное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74853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ADE43-FF31-A823-B830-6411DFE9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291008"/>
            <a:ext cx="10972800" cy="1143000"/>
          </a:xfrm>
        </p:spPr>
        <p:txBody>
          <a:bodyPr/>
          <a:lstStyle/>
          <a:p>
            <a:r>
              <a:rPr lang="ru-RU" dirty="0">
                <a:solidFill>
                  <a:srgbClr val="004C97"/>
                </a:solidFill>
              </a:rPr>
              <a:t>Внутренний контроль</a:t>
            </a:r>
            <a:endParaRPr lang="en-US" dirty="0">
              <a:solidFill>
                <a:srgbClr val="004C97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02FD5-DCBF-E0AD-4D25-F8642FDAD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1196752"/>
            <a:ext cx="10972800" cy="4763219"/>
          </a:xfrm>
        </p:spPr>
        <p:txBody>
          <a:bodyPr/>
          <a:lstStyle/>
          <a:p>
            <a:r>
              <a:rPr lang="ru-RU" sz="2400" dirty="0"/>
              <a:t>На вопрос о организации функции внутреннего контроля ответили 5 из 12 стран: две страны указали, что существует специальное подразделение внутреннего контроля, две - что это обязанность службы внутреннего аудита, а одна - что это обязанность одного из руководителей казначейства</a:t>
            </a:r>
            <a:r>
              <a:rPr lang="en-US" sz="2400" dirty="0"/>
              <a:t>.</a:t>
            </a:r>
          </a:p>
          <a:p>
            <a:r>
              <a:rPr lang="ru-RU" sz="2400" dirty="0"/>
              <a:t>6 стран указали, что эта функция лежит за пределами казначейства: две страны сообщили, что за ВК отвечает специальное подразделение МФ, в одной - подразделение внутреннего аудита МФ и в одной - отдельное независимое подразделение. Одна страна указала, что за осуществление ВК отвечает каждое из подразделений (возможно, децентрализованная модель), и, наконец, еще одна страна указала, что контрольные мероприятия в ходе аудиторских проверок проводит центральное казначейство</a:t>
            </a:r>
            <a:r>
              <a:rPr lang="en-US" sz="2400" dirty="0"/>
              <a:t>.</a:t>
            </a:r>
          </a:p>
          <a:p>
            <a:r>
              <a:rPr lang="ru-RU" sz="2400" dirty="0"/>
              <a:t>В целом ответы говорят о том, что необходимо провести дополнительную работу, чтобы более четко определить, что такое внутренний контроль и внутренний аудит, в чем они сходятся и чем отличаются</a:t>
            </a:r>
            <a:r>
              <a:rPr lang="en-US" sz="2400" dirty="0"/>
              <a:t>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13DF6-BB8E-8923-16AE-35A5D19DD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15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689882425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8055F-290E-CF30-FBA3-EA5888B5F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528" y="0"/>
            <a:ext cx="10972800" cy="1143000"/>
          </a:xfrm>
        </p:spPr>
        <p:txBody>
          <a:bodyPr/>
          <a:lstStyle/>
          <a:p>
            <a:r>
              <a:rPr lang="ru-RU" dirty="0">
                <a:solidFill>
                  <a:srgbClr val="004C97"/>
                </a:solidFill>
              </a:rPr>
              <a:t>Управление рисками</a:t>
            </a:r>
            <a:endParaRPr lang="en-US" dirty="0">
              <a:solidFill>
                <a:srgbClr val="004C97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40D6A-A24B-D127-F6AB-603B599C0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528" y="908720"/>
            <a:ext cx="11096128" cy="4760243"/>
          </a:xfrm>
        </p:spPr>
        <p:txBody>
          <a:bodyPr/>
          <a:lstStyle/>
          <a:p>
            <a:r>
              <a:rPr lang="ru-RU" sz="2700" dirty="0"/>
              <a:t>5 из 8 стран-респондентов указали, что ответственность за управление рисками лежит на генеральном директоре или других руководителях; две страны сообщили, что есть специально назначенный руководитель, который отвечает за управление рисками</a:t>
            </a:r>
            <a:r>
              <a:rPr lang="en-US" sz="2700" dirty="0"/>
              <a:t>. </a:t>
            </a:r>
          </a:p>
          <a:p>
            <a:r>
              <a:rPr lang="ru-RU" sz="2700" dirty="0"/>
              <a:t>3 страны указали, что управление рисками является внешней функцией: в одной стране она была передана внутреннему аудиту, а в другой - специализированному директорату по рискам; оба эти подразделения находятся в структуре МФ. Одна страна указала, что в правительстве есть отдельное подразделение, на которое возложена функция управления рисками</a:t>
            </a:r>
            <a:r>
              <a:rPr lang="en-US" sz="2700" dirty="0"/>
              <a:t>.</a:t>
            </a:r>
          </a:p>
          <a:p>
            <a:r>
              <a:rPr lang="ru-RU" sz="2700" dirty="0"/>
              <a:t>Представляется, что здесь тоже имеется нечеткое представление о том, что такое управление рисками, и было бы целесообразным дать дополнительные разъяснения</a:t>
            </a:r>
            <a:r>
              <a:rPr lang="en-US" sz="27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48E25-1645-DA66-3DE4-B910ED16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16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98605607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101A-7321-0A4C-6C00-BA1232DD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0"/>
            <a:ext cx="10972800" cy="451928"/>
          </a:xfrm>
        </p:spPr>
        <p:txBody>
          <a:bodyPr/>
          <a:lstStyle/>
          <a:p>
            <a:r>
              <a:rPr lang="ru-RU" sz="2400" dirty="0">
                <a:solidFill>
                  <a:srgbClr val="004C97"/>
                </a:solidFill>
              </a:rPr>
              <a:t>Какие новые функции появились у казначейств за последние 5 лет?</a:t>
            </a:r>
            <a:endParaRPr lang="en-US" sz="2400" dirty="0">
              <a:solidFill>
                <a:srgbClr val="004C97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E8503-285F-985F-164C-E21A4FB04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17</a:t>
            </a:fld>
            <a:endParaRPr lang="ru-RU" alt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9D7175B-7248-146B-97F3-B56C9D056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253471"/>
              </p:ext>
            </p:extLst>
          </p:nvPr>
        </p:nvGraphicFramePr>
        <p:xfrm>
          <a:off x="914400" y="348388"/>
          <a:ext cx="11161240" cy="6681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5919">
                  <a:extLst>
                    <a:ext uri="{9D8B030D-6E8A-4147-A177-3AD203B41FA5}">
                      <a16:colId xmlns:a16="http://schemas.microsoft.com/office/drawing/2014/main" val="3657230539"/>
                    </a:ext>
                  </a:extLst>
                </a:gridCol>
                <a:gridCol w="9625321">
                  <a:extLst>
                    <a:ext uri="{9D8B030D-6E8A-4147-A177-3AD203B41FA5}">
                      <a16:colId xmlns:a16="http://schemas.microsoft.com/office/drawing/2014/main" val="432947924"/>
                    </a:ext>
                  </a:extLst>
                </a:gridCol>
              </a:tblGrid>
              <a:tr h="548697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>
                          <a:effectLst/>
                        </a:rPr>
                        <a:t>A</a:t>
                      </a:r>
                      <a:r>
                        <a:rPr lang="ru-RU" sz="1600" u="none" strike="noStrike" dirty="0" err="1">
                          <a:effectLst/>
                        </a:rPr>
                        <a:t>лбания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ru-RU" sz="1500" u="none" strike="noStrike" dirty="0">
                          <a:effectLst/>
                        </a:rPr>
                        <a:t>Контроль за принятием обязательств в рамках среднесрочного бюджетного программирования (на 3 года).</a:t>
                      </a: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ru-RU" sz="1500" u="none" strike="noStrike" dirty="0">
                          <a:effectLst/>
                        </a:rPr>
                        <a:t>Внедрение электронного архива для электронного хранения вспомогательной документации, связанной с финансовыми операциями органов государственного управления, осуществляемыми и регистрируемыми в AGFIS</a:t>
                      </a:r>
                      <a:r>
                        <a:rPr lang="en-AU" sz="1500" u="none" strike="noStrike" dirty="0">
                          <a:effectLst/>
                        </a:rPr>
                        <a:t>.  </a:t>
                      </a: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ru-RU" sz="1500" u="none" strike="noStrike" dirty="0">
                          <a:effectLst/>
                        </a:rPr>
                        <a:t>Введение кода результата для государственных расходов в качестве основной информации для контроля результатов исполнения бюджета</a:t>
                      </a:r>
                      <a:r>
                        <a:rPr lang="en-AU" sz="1500" u="none" strike="noStrike" dirty="0">
                          <a:effectLst/>
                        </a:rPr>
                        <a:t>.</a:t>
                      </a:r>
                      <a:endParaRPr lang="en-A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1546132954"/>
                  </a:ext>
                </a:extLst>
              </a:tr>
              <a:tr h="187256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>
                          <a:effectLst/>
                        </a:rPr>
                        <a:t>A</a:t>
                      </a:r>
                      <a:r>
                        <a:rPr lang="ru-RU" sz="1600" u="none" strike="noStrike" dirty="0" err="1">
                          <a:effectLst/>
                        </a:rPr>
                        <a:t>рмения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</a:rPr>
                        <a:t>С 2019 года - предварительный контроль платежей, осуществляемых государственными некоммерческими организациями и офисов по реализации программ за счет средств кредитов и грантов</a:t>
                      </a:r>
                      <a:r>
                        <a:rPr lang="en-AU" sz="1500" u="none" strike="noStrike" dirty="0">
                          <a:effectLst/>
                        </a:rPr>
                        <a:t>.</a:t>
                      </a:r>
                      <a:endParaRPr lang="en-A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409948875"/>
                  </a:ext>
                </a:extLst>
              </a:tr>
              <a:tr h="36797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Беларусь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</a:rPr>
                        <a:t>Интегрированы процессы исполнения бюджета и государственных закупок; казначейство взыскивает средства в бюджет по исполнительным производствам; увеличился объем внебюджетных платежей и учет внебюджетных фондов</a:t>
                      </a:r>
                      <a:r>
                        <a:rPr lang="en-AU" sz="1500" u="none" strike="noStrike" dirty="0">
                          <a:effectLst/>
                        </a:rPr>
                        <a:t>.</a:t>
                      </a:r>
                      <a:endParaRPr lang="en-A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1864972357"/>
                  </a:ext>
                </a:extLst>
              </a:tr>
              <a:tr h="18725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Грузия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</a:rPr>
                        <a:t>Управление ликвидностью с 2017 года, интеграция казначейства и закупок, модуль первичных документов и счетов-фактур</a:t>
                      </a:r>
                      <a:r>
                        <a:rPr lang="en-AU" sz="1500" u="none" strike="noStrike" dirty="0">
                          <a:effectLst/>
                        </a:rPr>
                        <a:t>.</a:t>
                      </a:r>
                      <a:endParaRPr lang="en-A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187435623"/>
                  </a:ext>
                </a:extLst>
              </a:tr>
              <a:tr h="18725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Венгрия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u="none" strike="noStrike" dirty="0">
                          <a:effectLst/>
                        </a:rPr>
                        <a:t>Управление пенсионными</a:t>
                      </a:r>
                      <a:r>
                        <a:rPr lang="ru-RU" sz="1500" u="none" strike="noStrike" baseline="0" dirty="0">
                          <a:effectLst/>
                        </a:rPr>
                        <a:t> и сельскими фондами</a:t>
                      </a:r>
                      <a:r>
                        <a:rPr lang="en-AU" sz="1500" u="none" strike="noStrike" dirty="0">
                          <a:effectLst/>
                        </a:rPr>
                        <a:t>.</a:t>
                      </a:r>
                      <a:endParaRPr lang="en-A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406314967"/>
                  </a:ext>
                </a:extLst>
              </a:tr>
              <a:tr h="187256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захстан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2012 года Казначейство обслуживает организации квази-государственного сектора; механизм распределения сумм ввозных таможенных пошлин между бюджетами государств ЕАЭС с 2010 года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Открытие специального счета для внешних займов в Казначействе с 2014 года;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Прием финансовой и бюджетной отчетности местных органов, ответственных за исполнение бюджета (План мероприятий по осуществлению перехода бухгалтерского учета, финансовой и бюджетной отчетности на метод начисления в соответствии с МСФООС на 2011-2015 годы) с 2014 года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Внедрение новых механизмов в исполнении бюджета, таких как казначейское сопровождение государственных строительных закупок и регистрация договоров ГЧП и концессий с 2017 года;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Централизация бухгалтерского учета (централизованное начисление заработной платы и командировочных расходов) с 2019 года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</a:t>
                      </a:r>
                      <a:b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Внедрение четвертого уровня бюджета местного самоуправления с 2018 года;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Прием финансовой отчетности о поступлениях с 2018 года;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Кассовое обслуживание операторов финансовой и нефинансовой поддержки государственных программ через Казначейство с 1 января 2022 года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l" fontAlgn="b"/>
                      <a:endParaRPr lang="en-AU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3677339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34384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101A-7321-0A4C-6C00-BA1232DD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-47264"/>
            <a:ext cx="10972800" cy="451928"/>
          </a:xfrm>
        </p:spPr>
        <p:txBody>
          <a:bodyPr/>
          <a:lstStyle/>
          <a:p>
            <a:r>
              <a:rPr lang="ru-RU" sz="2400" dirty="0">
                <a:solidFill>
                  <a:srgbClr val="004C97"/>
                </a:solidFill>
              </a:rPr>
              <a:t>Какие новые функции появились у казначейств за последние 5 лет</a:t>
            </a:r>
            <a:r>
              <a:rPr lang="en-US" sz="2400" dirty="0">
                <a:solidFill>
                  <a:srgbClr val="004C97"/>
                </a:solidFill>
              </a:rPr>
              <a:t>? (</a:t>
            </a:r>
            <a:r>
              <a:rPr lang="ru-RU" sz="2400" dirty="0" err="1">
                <a:solidFill>
                  <a:srgbClr val="004C97"/>
                </a:solidFill>
              </a:rPr>
              <a:t>прод</a:t>
            </a:r>
            <a:r>
              <a:rPr lang="ru-RU" sz="2400" dirty="0">
                <a:solidFill>
                  <a:srgbClr val="004C97"/>
                </a:solidFill>
              </a:rPr>
              <a:t>.</a:t>
            </a:r>
            <a:r>
              <a:rPr lang="en-US" sz="2400" dirty="0">
                <a:solidFill>
                  <a:srgbClr val="004C97"/>
                </a:solidFill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4E8503-285F-985F-164C-E21A4FB04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18</a:t>
            </a:fld>
            <a:endParaRPr lang="ru-RU" alt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9D7175B-7248-146B-97F3-B56C9D056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523721"/>
              </p:ext>
            </p:extLst>
          </p:nvPr>
        </p:nvGraphicFramePr>
        <p:xfrm>
          <a:off x="839416" y="332656"/>
          <a:ext cx="11305256" cy="6361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5737">
                  <a:extLst>
                    <a:ext uri="{9D8B030D-6E8A-4147-A177-3AD203B41FA5}">
                      <a16:colId xmlns:a16="http://schemas.microsoft.com/office/drawing/2014/main" val="3657230539"/>
                    </a:ext>
                  </a:extLst>
                </a:gridCol>
                <a:gridCol w="9749519">
                  <a:extLst>
                    <a:ext uri="{9D8B030D-6E8A-4147-A177-3AD203B41FA5}">
                      <a16:colId xmlns:a16="http://schemas.microsoft.com/office/drawing/2014/main" val="432947924"/>
                    </a:ext>
                  </a:extLst>
                </a:gridCol>
              </a:tblGrid>
              <a:tr h="290264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 err="1">
                          <a:effectLst/>
                        </a:rPr>
                        <a:t>Ko</a:t>
                      </a:r>
                      <a:r>
                        <a:rPr lang="ru-RU" sz="1800" u="none" strike="noStrike" dirty="0" err="1">
                          <a:effectLst/>
                        </a:rPr>
                        <a:t>сово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</a:rPr>
                        <a:t> -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381594922"/>
                  </a:ext>
                </a:extLst>
              </a:tr>
              <a:tr h="574252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</a:rPr>
                        <a:t>K</a:t>
                      </a:r>
                      <a:r>
                        <a:rPr lang="ru-RU" sz="1800" u="none" strike="noStrike" dirty="0" err="1">
                          <a:effectLst/>
                        </a:rPr>
                        <a:t>ыргызская</a:t>
                      </a:r>
                      <a:r>
                        <a:rPr lang="ru-RU" sz="1800" u="none" strike="noStrike" dirty="0">
                          <a:effectLst/>
                        </a:rPr>
                        <a:t> Республика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1</a:t>
                      </a:r>
                      <a:r>
                        <a:rPr lang="ru-RU" sz="1600" u="none" strike="noStrike" dirty="0">
                          <a:effectLst/>
                        </a:rPr>
                        <a:t>. Размещение временно свободных средств бюджета в коммерческих банках Кыргызской Республики.  2. «Зеленый коридор» для улучшения казначейских процедур.  3. Участник клиринговой системы КР</a:t>
                      </a:r>
                      <a:r>
                        <a:rPr lang="en-AU" sz="1600" u="none" strike="noStrike" dirty="0">
                          <a:effectLst/>
                        </a:rPr>
                        <a:t>.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190862072"/>
                  </a:ext>
                </a:extLst>
              </a:tr>
              <a:tr h="29026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Румыния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Не</a:t>
                      </a:r>
                      <a:r>
                        <a:rPr lang="ru-RU" sz="1600" u="none" strike="noStrike" baseline="0" dirty="0">
                          <a:effectLst/>
                        </a:rPr>
                        <a:t> применимо</a:t>
                      </a:r>
                      <a:r>
                        <a:rPr lang="en-AU" sz="1600" u="none" strike="noStrike" dirty="0">
                          <a:effectLst/>
                        </a:rPr>
                        <a:t> 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601450904"/>
                  </a:ext>
                </a:extLst>
              </a:tr>
              <a:tr h="1142229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</a:rPr>
                        <a:t>Ta</a:t>
                      </a:r>
                      <a:r>
                        <a:rPr lang="ru-RU" sz="1800" u="none" strike="noStrike" dirty="0" err="1">
                          <a:effectLst/>
                        </a:rPr>
                        <a:t>джикистан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dirty="0"/>
                        <a:t>За последние 5 лет Казначейство приобрело следующие функции: расширены функции управления денежными средствами, включая краткосрочное инвестирование временно свободных средств, прогнозирование доходов государственного бюджета, кассовое прогнозирование ликвидности; усилены функции принятия и формирования сводной финансовой отчетности, основанной на принятых Стандартах финансовой отчетности государственного сектора Таджикистана (СФОГСТ</a:t>
                      </a:r>
                      <a:r>
                        <a:rPr lang="en-AU" sz="1800" u="none" strike="noStrike" dirty="0">
                          <a:effectLst/>
                        </a:rPr>
                        <a:t>).  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490475455"/>
                  </a:ext>
                </a:extLst>
              </a:tr>
              <a:tr h="1994194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</a:rPr>
                        <a:t>T</a:t>
                      </a:r>
                      <a:r>
                        <a:rPr lang="ru-RU" sz="1800" u="none" strike="noStrike" dirty="0" err="1">
                          <a:effectLst/>
                        </a:rPr>
                        <a:t>урция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Создано новое подразделение для проведения анализа рисков в целях предотвращения потери налогов и неформальной экономической деятельности.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Создано новое подразделение для гармонизации систем финансового управления и контроля, подготовки бюджета в соответствии с политикой и целями, определенными правительством, а также для руководства и контроля исполнения бюджета. 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/>
                        <a:t>В дополнение к финансированию государственного бюджета, с расширенным ЕКС, Казначейство принимает на себя новую роль - казначея других государственных учреждений</a:t>
                      </a:r>
                      <a:r>
                        <a:rPr lang="en-AU" sz="1600" u="none" strike="noStrike" dirty="0">
                          <a:effectLst/>
                        </a:rPr>
                        <a:t>. </a:t>
                      </a:r>
                      <a:r>
                        <a:rPr lang="ru-RU" sz="1600" u="none" strike="noStrike" dirty="0">
                          <a:effectLst/>
                        </a:rPr>
                        <a:t>Начиная с 2019 года на бюджетные средства начисляется процент не только Центральным банком, но и другими государственными банками</a:t>
                      </a:r>
                      <a:r>
                        <a:rPr lang="en-AU" sz="1800" u="none" strike="noStrike" dirty="0">
                          <a:effectLst/>
                        </a:rPr>
                        <a:t>.  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3827620082"/>
                  </a:ext>
                </a:extLst>
              </a:tr>
              <a:tr h="14941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Узбекистан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dirty="0"/>
                        <a:t>Казначейское исполнение по валютным операциям бюджетных организаций; размещение временно свободных средств на ЕКС в национальной валюте на депозиты; управление средствами в иностранной валюте, размещение валютных средств на депозиты и выделение бюджетных ссуд и субсидий; хеджирование, управление и минимизация финансовых рисков, которые могут возникнуть при валютных операциях, связанных с государственным бюджетом</a:t>
                      </a:r>
                      <a:r>
                        <a:rPr lang="en-AU" sz="1600" u="none" strike="noStrike" dirty="0">
                          <a:effectLst/>
                        </a:rPr>
                        <a:t>; </a:t>
                      </a:r>
                      <a:r>
                        <a:rPr lang="ru-RU" sz="1600" u="none" strike="noStrike" dirty="0">
                          <a:effectLst/>
                        </a:rPr>
                        <a:t>казначейское исполнение по средствам некоторых корпоративных закупщиков, определенных Постановлением Президента Республики Узбекистан; учет и мониторинг выделения кредитных ресурсов коммерческим банкам для кредитования, строительства, реконструкции и ремонта объектов ГЧП</a:t>
                      </a:r>
                      <a:r>
                        <a:rPr lang="en-AU" sz="1600" u="none" strike="noStrike" dirty="0">
                          <a:effectLst/>
                        </a:rPr>
                        <a:t>.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2223419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16888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AD268-233C-D49B-9A9F-54977148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188640"/>
            <a:ext cx="10972800" cy="825019"/>
          </a:xfrm>
        </p:spPr>
        <p:txBody>
          <a:bodyPr/>
          <a:lstStyle/>
          <a:p>
            <a:r>
              <a:rPr lang="ru-RU" dirty="0">
                <a:solidFill>
                  <a:srgbClr val="004C97"/>
                </a:solidFill>
              </a:rPr>
              <a:t>Перспективные функции казначейств</a:t>
            </a:r>
            <a:endParaRPr lang="en-US" dirty="0">
              <a:solidFill>
                <a:srgbClr val="004C97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633CF-C5A7-F159-90AE-C37EADCA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19</a:t>
            </a:fld>
            <a:endParaRPr lang="ru-RU" alt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09417D9-161D-0B97-6D16-8A38EC60A9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916238"/>
              </p:ext>
            </p:extLst>
          </p:nvPr>
        </p:nvGraphicFramePr>
        <p:xfrm>
          <a:off x="1055441" y="1016749"/>
          <a:ext cx="10657184" cy="52925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1731">
                  <a:extLst>
                    <a:ext uri="{9D8B030D-6E8A-4147-A177-3AD203B41FA5}">
                      <a16:colId xmlns:a16="http://schemas.microsoft.com/office/drawing/2014/main" val="2638991066"/>
                    </a:ext>
                  </a:extLst>
                </a:gridCol>
                <a:gridCol w="8925453">
                  <a:extLst>
                    <a:ext uri="{9D8B030D-6E8A-4147-A177-3AD203B41FA5}">
                      <a16:colId xmlns:a16="http://schemas.microsoft.com/office/drawing/2014/main" val="2195711800"/>
                    </a:ext>
                  </a:extLst>
                </a:gridCol>
              </a:tblGrid>
              <a:tr h="1191205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 err="1">
                          <a:effectLst/>
                        </a:rPr>
                        <a:t>Ka</a:t>
                      </a:r>
                      <a:r>
                        <a:rPr lang="ru-RU" sz="1600" u="none" strike="noStrike" dirty="0" err="1">
                          <a:effectLst/>
                        </a:rPr>
                        <a:t>захстан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>
                          <a:effectLst/>
                        </a:rPr>
                        <a:t>1. </a:t>
                      </a:r>
                      <a:r>
                        <a:rPr lang="ru-RU" sz="1600" u="none" strike="noStrike" dirty="0">
                          <a:effectLst/>
                        </a:rPr>
                        <a:t>Формирование консолидированной финансовой отчетности для государственного (с 2022 года) и местного (с 2023 года) бюджетов, а также формирование прогнозной консолидированной финансовой отчетности</a:t>
                      </a:r>
                      <a:r>
                        <a:rPr lang="en-AU" sz="1600" u="none" strike="noStrike" dirty="0">
                          <a:effectLst/>
                        </a:rPr>
                        <a:t>;</a:t>
                      </a:r>
                      <a:br>
                        <a:rPr lang="en-AU" sz="1600" u="none" strike="noStrike" dirty="0">
                          <a:effectLst/>
                        </a:rPr>
                      </a:br>
                      <a:r>
                        <a:rPr lang="en-AU" sz="1600" u="none" strike="noStrike" dirty="0">
                          <a:effectLst/>
                        </a:rPr>
                        <a:t>2. </a:t>
                      </a:r>
                      <a:r>
                        <a:rPr lang="ru-RU" sz="1600" u="none" strike="noStrike" dirty="0">
                          <a:effectLst/>
                        </a:rPr>
                        <a:t>Планируется разработать единый план счетов для бухгалтерского учета и бюджетной отчетности с 1 января 2024 года. Централизованный бухгалтерский учет для центрального правительства с декабря 2023 года</a:t>
                      </a:r>
                      <a:r>
                        <a:rPr lang="en-AU" sz="1600" u="none" strike="noStrike" dirty="0">
                          <a:effectLst/>
                        </a:rPr>
                        <a:t>.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69773251"/>
                  </a:ext>
                </a:extLst>
              </a:tr>
              <a:tr h="34063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 err="1">
                          <a:effectLst/>
                        </a:rPr>
                        <a:t>Ko</a:t>
                      </a:r>
                      <a:r>
                        <a:rPr lang="ru-RU" sz="1600" u="none" strike="noStrike" dirty="0" err="1">
                          <a:effectLst/>
                        </a:rPr>
                        <a:t>сово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>
                          <a:effectLst/>
                        </a:rPr>
                        <a:t>1. </a:t>
                      </a:r>
                      <a:r>
                        <a:rPr lang="ru-RU" sz="1600" u="none" strike="noStrike" dirty="0">
                          <a:effectLst/>
                        </a:rPr>
                        <a:t>Подразделение по управлению государственными финансами и контролю</a:t>
                      </a:r>
                      <a:r>
                        <a:rPr lang="en-AU" sz="1600" u="none" strike="noStrike" dirty="0">
                          <a:effectLst/>
                        </a:rPr>
                        <a:t>.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96972179"/>
                  </a:ext>
                </a:extLst>
              </a:tr>
              <a:tr h="340639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>
                          <a:effectLst/>
                        </a:rPr>
                        <a:t>K</a:t>
                      </a:r>
                      <a:r>
                        <a:rPr lang="ru-RU" sz="1600" u="none" strike="noStrike" dirty="0" err="1">
                          <a:effectLst/>
                        </a:rPr>
                        <a:t>ыргызская</a:t>
                      </a:r>
                      <a:r>
                        <a:rPr lang="ru-RU" sz="1600" u="none" strike="noStrike" baseline="0" dirty="0">
                          <a:effectLst/>
                        </a:rPr>
                        <a:t> Республика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>
                          <a:effectLst/>
                        </a:rPr>
                        <a:t>1. </a:t>
                      </a:r>
                      <a:r>
                        <a:rPr lang="ru-RU" sz="1600" u="none" strike="noStrike" dirty="0">
                          <a:effectLst/>
                        </a:rPr>
                        <a:t>Обслуживание государственного долга</a:t>
                      </a:r>
                      <a:r>
                        <a:rPr lang="en-AU" sz="1600" u="none" strike="noStrike" dirty="0">
                          <a:effectLst/>
                        </a:rPr>
                        <a:t>.  2. </a:t>
                      </a:r>
                      <a:r>
                        <a:rPr lang="ru-RU" sz="1600" u="none" strike="noStrike" dirty="0">
                          <a:effectLst/>
                        </a:rPr>
                        <a:t>Управление государственными закупками</a:t>
                      </a:r>
                      <a:r>
                        <a:rPr lang="en-AU" sz="1600" u="none" strike="noStrike" dirty="0">
                          <a:effectLst/>
                        </a:rPr>
                        <a:t>.  3. </a:t>
                      </a:r>
                      <a:r>
                        <a:rPr lang="ru-RU" sz="1600" u="none" strike="noStrike" dirty="0" err="1">
                          <a:effectLst/>
                        </a:rPr>
                        <a:t>Своповые</a:t>
                      </a:r>
                      <a:r>
                        <a:rPr lang="ru-RU" sz="1600" u="none" strike="noStrike" dirty="0">
                          <a:effectLst/>
                        </a:rPr>
                        <a:t> операции</a:t>
                      </a:r>
                      <a:r>
                        <a:rPr lang="en-AU" sz="1600" u="none" strike="noStrike" dirty="0">
                          <a:effectLst/>
                        </a:rPr>
                        <a:t>. 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74312436"/>
                  </a:ext>
                </a:extLst>
              </a:tr>
              <a:tr h="1622978"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>
                          <a:effectLst/>
                        </a:rPr>
                        <a:t>Ta</a:t>
                      </a:r>
                      <a:r>
                        <a:rPr lang="ru-RU" sz="1600" u="none" strike="noStrike" dirty="0" err="1">
                          <a:effectLst/>
                        </a:rPr>
                        <a:t>джикистан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На Казначейство будут возложены следующие функции: кассовое прогнозирование расходов государственного бюджета; нормирование расходов на уровне получателей бюджетных средств; резервирование средств по источникам финансирования и распорядителям бюджетных средств; управление обязательствами по государственному долгу; управление договорными и другими обязательствами; управление платежами</a:t>
                      </a:r>
                      <a:r>
                        <a:rPr lang="en-AU" sz="1600" u="none" strike="noStrike" dirty="0">
                          <a:effectLst/>
                        </a:rPr>
                        <a:t>; </a:t>
                      </a:r>
                      <a:r>
                        <a:rPr lang="ru-RU" sz="1600" u="none" strike="noStrike" dirty="0">
                          <a:effectLst/>
                        </a:rPr>
                        <a:t>финансирование по категориям платежей; укрепление функций по принятию и формированию консолидированной финансовой отчетности на основе дополнительно принятых Стандартов финансовой отчетности государственного сектора Таджикистана (СФОГСТ</a:t>
                      </a:r>
                      <a:r>
                        <a:rPr lang="en-AU" sz="1600" u="none" strike="noStrike" dirty="0">
                          <a:effectLst/>
                        </a:rPr>
                        <a:t>).  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13356808"/>
                  </a:ext>
                </a:extLst>
              </a:tr>
              <a:tr h="102191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Узбекистан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600" u="none" strike="noStrike" dirty="0">
                          <a:effectLst/>
                        </a:rPr>
                        <a:t>1. </a:t>
                      </a:r>
                      <a:r>
                        <a:rPr lang="ru-RU" sz="1600" u="none" strike="noStrike" dirty="0">
                          <a:effectLst/>
                        </a:rPr>
                        <a:t>Казначейское исполнение средств государственных</a:t>
                      </a:r>
                      <a:r>
                        <a:rPr lang="ru-RU" sz="1600" u="none" strike="noStrike" baseline="0" dirty="0">
                          <a:effectLst/>
                        </a:rPr>
                        <a:t> унитарных предприятий (ГУП)</a:t>
                      </a:r>
                      <a:r>
                        <a:rPr lang="en-AU" sz="1600" u="none" strike="noStrike" dirty="0">
                          <a:effectLst/>
                        </a:rPr>
                        <a:t>;  2. </a:t>
                      </a:r>
                      <a:r>
                        <a:rPr lang="ru-RU" sz="1600" u="none" strike="noStrike" dirty="0">
                          <a:effectLst/>
                        </a:rPr>
                        <a:t>Размещение временно свободных</a:t>
                      </a:r>
                      <a:r>
                        <a:rPr lang="ru-RU" sz="1600" u="none" strike="noStrike" baseline="0" dirty="0">
                          <a:effectLst/>
                        </a:rPr>
                        <a:t> средств ГУП на ЕКС в национальной валюте на депозитах</a:t>
                      </a:r>
                      <a:r>
                        <a:rPr lang="en-AU" sz="1600" u="none" strike="noStrike" dirty="0">
                          <a:effectLst/>
                        </a:rPr>
                        <a:t>;  3. </a:t>
                      </a:r>
                      <a:r>
                        <a:rPr lang="ru-RU" sz="1600" u="none" strike="noStrike" dirty="0">
                          <a:effectLst/>
                        </a:rPr>
                        <a:t>Проведение деривативных операций по казначейским облигаций и другим видам ценных бумаг.</a:t>
                      </a:r>
                      <a:r>
                        <a:rPr lang="en-AU" sz="1600" u="none" strike="noStrike" dirty="0">
                          <a:effectLst/>
                        </a:rPr>
                        <a:t> 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07751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64509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79BE839-DE99-41C9-A547-240D876C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448" y="70714"/>
            <a:ext cx="9289032" cy="452140"/>
          </a:xfrm>
        </p:spPr>
        <p:txBody>
          <a:bodyPr/>
          <a:lstStyle/>
          <a:p>
            <a:br>
              <a:rPr lang="ru-RU" altLang="en-US" sz="3200" dirty="0"/>
            </a:br>
            <a:r>
              <a:rPr lang="ru-RU" altLang="en-US" sz="3200" b="1" dirty="0">
                <a:solidFill>
                  <a:srgbClr val="004C97"/>
                </a:solidFill>
              </a:rPr>
              <a:t>Цели и охват опроса</a:t>
            </a:r>
            <a:br>
              <a:rPr lang="en-US" altLang="en-US" sz="2800" b="1" dirty="0">
                <a:solidFill>
                  <a:srgbClr val="C00000"/>
                </a:solidFill>
              </a:rPr>
            </a:br>
            <a:endParaRPr lang="en-US" altLang="en-US" sz="2800" b="1" dirty="0">
              <a:solidFill>
                <a:srgbClr val="C00000"/>
              </a:solidFill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A5C8270-49C8-4AB9-A0A0-F653C8402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692696"/>
            <a:ext cx="8109832" cy="566111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ru-RU" sz="1600" b="1" dirty="0"/>
              <a:t>Цели</a:t>
            </a:r>
            <a:endParaRPr lang="en-US" sz="1600" dirty="0"/>
          </a:p>
          <a:p>
            <a:pPr lvl="1" algn="just">
              <a:lnSpc>
                <a:spcPct val="115000"/>
              </a:lnSpc>
              <a:spcBef>
                <a:spcPts val="1200"/>
              </a:spcBef>
            </a:pPr>
            <a:r>
              <a:rPr lang="ru-RU" sz="1600" dirty="0"/>
              <a:t>Опрос проводился с целью обновления информации о функциях казначейств с момента последнего опроса, выполненного в 2016 году (итоги были представлены на Пленарном заседании 2016 года в Кишиневе, Молдова). Данное исследование является гораздо более обширным</a:t>
            </a:r>
            <a:r>
              <a:rPr lang="en-US" altLang="en-US" sz="1600" dirty="0"/>
              <a:t>.</a:t>
            </a:r>
          </a:p>
          <a:p>
            <a:pPr lvl="1" algn="just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ru-RU" altLang="en-US" sz="1600" dirty="0"/>
              <a:t>Полученные данные были использованы для подготовки этой презентации, но они также послужат основой для более обширного отчета. В него также войдут пример отдельных стран - приглашаем желающих к участию</a:t>
            </a:r>
            <a:r>
              <a:rPr lang="en-US" altLang="en-US" sz="1600" dirty="0"/>
              <a:t>. </a:t>
            </a:r>
            <a:endParaRPr lang="en-US" sz="1600" dirty="0"/>
          </a:p>
          <a:p>
            <a:pPr lvl="1" algn="just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ru-RU" altLang="en-US" sz="1600" dirty="0"/>
              <a:t>Всего в опроснике 27 вопросов. Сегодняшняя презентация - это лишь срез всех имеющихся данных, чтобы представить предварительную информацию членам КС</a:t>
            </a:r>
            <a:r>
              <a:rPr lang="en-US" altLang="en-US" sz="1600" dirty="0"/>
              <a:t>.</a:t>
            </a:r>
          </a:p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ru-RU" altLang="en-US" sz="1600" b="1" dirty="0"/>
              <a:t>Охват</a:t>
            </a:r>
            <a:endParaRPr lang="en-US" altLang="en-US" sz="1600" b="1" dirty="0"/>
          </a:p>
          <a:p>
            <a:pPr marL="742950" indent="-285750" algn="just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ru-RU" altLang="en-US" sz="1600" dirty="0"/>
              <a:t>В период до сентября 2022 года были получены ответы от 12 </a:t>
            </a:r>
            <a:r>
              <a:rPr lang="ru-RU" altLang="en-US" sz="1600" b="1" dirty="0"/>
              <a:t>стран-членов КС</a:t>
            </a:r>
            <a:r>
              <a:rPr lang="ru-RU" altLang="en-US" sz="1600" dirty="0"/>
              <a:t> (</a:t>
            </a:r>
            <a:r>
              <a:rPr lang="ru-RU" altLang="en-US" sz="1600" b="1" dirty="0"/>
              <a:t>по сравнению </a:t>
            </a:r>
            <a:r>
              <a:rPr lang="ru-RU" altLang="en-US" sz="1600" dirty="0"/>
              <a:t>с 17 респондентами в 2016 году). 9 стран приняли участие в обоих опросах; в нынешнем опросе было три новых страны-респондента. Остальные страны приглашаются к участию в опросе до завершения работы над отчетом!</a:t>
            </a:r>
            <a:r>
              <a:rPr lang="en-US" altLang="en-US" sz="1600" dirty="0"/>
              <a:t> </a:t>
            </a:r>
            <a:endParaRPr lang="en-US" altLang="en-US" sz="1600" b="1" dirty="0">
              <a:solidFill>
                <a:srgbClr val="C00000"/>
              </a:solidFill>
            </a:endParaRPr>
          </a:p>
          <a:p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9F929DC2-6554-45DE-BC82-5242C857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6213B7-9E50-4E08-8C8A-4FFC372B3896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E0ABD1-C3F8-4568-997C-C4A04609FAEA}"/>
              </a:ext>
            </a:extLst>
          </p:cNvPr>
          <p:cNvSpPr txBox="1"/>
          <p:nvPr/>
        </p:nvSpPr>
        <p:spPr>
          <a:xfrm>
            <a:off x="2639616" y="5958806"/>
            <a:ext cx="7651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i="1" dirty="0">
              <a:solidFill>
                <a:srgbClr val="0070C0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7CB961-436F-4407-C27B-308E547C4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041498"/>
              </p:ext>
            </p:extLst>
          </p:nvPr>
        </p:nvGraphicFramePr>
        <p:xfrm>
          <a:off x="9048329" y="522854"/>
          <a:ext cx="3042943" cy="57964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8328">
                  <a:extLst>
                    <a:ext uri="{9D8B030D-6E8A-4147-A177-3AD203B41FA5}">
                      <a16:colId xmlns:a16="http://schemas.microsoft.com/office/drawing/2014/main" val="2454030202"/>
                    </a:ext>
                  </a:extLst>
                </a:gridCol>
                <a:gridCol w="847257">
                  <a:extLst>
                    <a:ext uri="{9D8B030D-6E8A-4147-A177-3AD203B41FA5}">
                      <a16:colId xmlns:a16="http://schemas.microsoft.com/office/drawing/2014/main" val="2499582515"/>
                    </a:ext>
                  </a:extLst>
                </a:gridCol>
                <a:gridCol w="522686">
                  <a:extLst>
                    <a:ext uri="{9D8B030D-6E8A-4147-A177-3AD203B41FA5}">
                      <a16:colId xmlns:a16="http://schemas.microsoft.com/office/drawing/2014/main" val="1039047593"/>
                    </a:ext>
                  </a:extLst>
                </a:gridCol>
                <a:gridCol w="594672">
                  <a:extLst>
                    <a:ext uri="{9D8B030D-6E8A-4147-A177-3AD203B41FA5}">
                      <a16:colId xmlns:a16="http://schemas.microsoft.com/office/drawing/2014/main" val="177443328"/>
                    </a:ext>
                  </a:extLst>
                </a:gridCol>
              </a:tblGrid>
              <a:tr h="2679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Страна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Оба опроса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</a:rPr>
                        <a:t>2016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u="none" strike="noStrike" dirty="0">
                          <a:effectLst/>
                        </a:rPr>
                        <a:t>2022/23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6396830"/>
                  </a:ext>
                </a:extLst>
              </a:tr>
              <a:tr h="3460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Албания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037627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Армения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950080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Азербайджан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0773508"/>
                  </a:ext>
                </a:extLst>
              </a:tr>
              <a:tr h="2679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Белоруссия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765917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Босния и Герцеговина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9345890"/>
                  </a:ext>
                </a:extLst>
              </a:tr>
              <a:tr h="2679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Хорватия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091047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Грузия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6302528"/>
                  </a:ext>
                </a:extLst>
              </a:tr>
              <a:tr h="2679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Венгрия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8163969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Казахстан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7531494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Косово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9870029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Кыргызстан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9997270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Молдова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8554800"/>
                  </a:ext>
                </a:extLst>
              </a:tr>
              <a:tr h="21890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Черногория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2767595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Румыния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3061078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РФ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43508167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Сербия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4657116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Турция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2851911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Таджикистан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5517548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Украина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4992265"/>
                  </a:ext>
                </a:extLst>
              </a:tr>
              <a:tr h="25118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Узбекистан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 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200" u="none" strike="noStrike" dirty="0">
                          <a:effectLst/>
                        </a:rPr>
                        <a:t>X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0693735"/>
                  </a:ext>
                </a:extLst>
              </a:tr>
              <a:tr h="26792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Итого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200" u="none" strike="noStrike" dirty="0">
                          <a:effectLst/>
                        </a:rPr>
                        <a:t>9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200" u="none" strike="noStrike" dirty="0">
                          <a:effectLst/>
                        </a:rPr>
                        <a:t>8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200" u="none" strike="noStrike" dirty="0">
                          <a:effectLst/>
                        </a:rPr>
                        <a:t>3</a:t>
                      </a:r>
                      <a:endParaRPr lang="en-A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101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3381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403E5-D934-6A69-446E-78E36C978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260648"/>
            <a:ext cx="10972800" cy="1143000"/>
          </a:xfrm>
        </p:spPr>
        <p:txBody>
          <a:bodyPr/>
          <a:lstStyle/>
          <a:p>
            <a:r>
              <a:rPr lang="ru-RU" dirty="0">
                <a:solidFill>
                  <a:srgbClr val="004C97"/>
                </a:solidFill>
              </a:rPr>
              <a:t>Какие функции казначейств были упразднены за последние 5 лет?</a:t>
            </a:r>
            <a:endParaRPr lang="en-US" dirty="0">
              <a:solidFill>
                <a:srgbClr val="004C97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3363A-6A35-BDA7-204B-38ADF9C55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20</a:t>
            </a:fld>
            <a:endParaRPr lang="ru-RU" alt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2009791-8646-F0F4-8AC0-A2BD39315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251081"/>
              </p:ext>
            </p:extLst>
          </p:nvPr>
        </p:nvGraphicFramePr>
        <p:xfrm>
          <a:off x="1343472" y="1711589"/>
          <a:ext cx="10009112" cy="3625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0121">
                  <a:extLst>
                    <a:ext uri="{9D8B030D-6E8A-4147-A177-3AD203B41FA5}">
                      <a16:colId xmlns:a16="http://schemas.microsoft.com/office/drawing/2014/main" val="2641318862"/>
                    </a:ext>
                  </a:extLst>
                </a:gridCol>
                <a:gridCol w="7748991">
                  <a:extLst>
                    <a:ext uri="{9D8B030D-6E8A-4147-A177-3AD203B41FA5}">
                      <a16:colId xmlns:a16="http://schemas.microsoft.com/office/drawing/2014/main" val="1896639122"/>
                    </a:ext>
                  </a:extLst>
                </a:gridCol>
              </a:tblGrid>
              <a:tr h="1533555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</a:rPr>
                        <a:t>A</a:t>
                      </a:r>
                      <a:r>
                        <a:rPr lang="ru-RU" sz="1800" u="none" strike="noStrike" dirty="0" err="1">
                          <a:effectLst/>
                        </a:rPr>
                        <a:t>рмения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Применительно</a:t>
                      </a:r>
                      <a:r>
                        <a:rPr lang="ru-RU" sz="1800" u="none" strike="noStrike" baseline="0" dirty="0">
                          <a:effectLst/>
                        </a:rPr>
                        <a:t> к положениям Налогового кодекса в отношении управления ЕКС , начиная с 2018 года возврат переплаты по налогам (а с января 2022 – также возврат переплаты по подоходному налогу) осуществляется казначейством только в электронной форме.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56161745"/>
                  </a:ext>
                </a:extLst>
              </a:tr>
              <a:tr h="1533555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</a:rPr>
                        <a:t>K</a:t>
                      </a:r>
                      <a:r>
                        <a:rPr lang="ru-RU" sz="1800" u="none" strike="noStrike" dirty="0" err="1">
                          <a:effectLst/>
                        </a:rPr>
                        <a:t>ыргызская</a:t>
                      </a:r>
                      <a:r>
                        <a:rPr lang="ru-RU" sz="1800" u="none" strike="noStrike" dirty="0">
                          <a:effectLst/>
                        </a:rPr>
                        <a:t> Республика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</a:rPr>
                        <a:t>1. </a:t>
                      </a:r>
                      <a:r>
                        <a:rPr lang="ru-RU" sz="1800" u="none" strike="noStrike" dirty="0">
                          <a:effectLst/>
                        </a:rPr>
                        <a:t>Формирование текущего</a:t>
                      </a:r>
                      <a:r>
                        <a:rPr lang="ru-RU" sz="1800" u="none" strike="noStrike" baseline="0" dirty="0">
                          <a:effectLst/>
                        </a:rPr>
                        <a:t> (ежемесячного) финансового плана в рамках утвержденного бюджета была передана в Управление бюджетной политики МФ.</a:t>
                      </a:r>
                      <a:r>
                        <a:rPr lang="en-AU" sz="1800" u="none" strike="noStrike" dirty="0">
                          <a:effectLst/>
                        </a:rPr>
                        <a:t>  2. </a:t>
                      </a:r>
                      <a:r>
                        <a:rPr lang="ru-RU" sz="1800" u="none" strike="noStrike" dirty="0">
                          <a:effectLst/>
                        </a:rPr>
                        <a:t>Региональные отделения казначейства</a:t>
                      </a:r>
                      <a:r>
                        <a:rPr lang="ru-RU" sz="1800" u="none" strike="noStrike" baseline="0" dirty="0">
                          <a:effectLst/>
                        </a:rPr>
                        <a:t> были объединены с территориальными управлениями МФ.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20150210"/>
                  </a:ext>
                </a:extLst>
              </a:tr>
              <a:tr h="52251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Узбекистан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Учет всей технической помощи, поступающей в Узбекистан (включая помощь в нематериальной форме)</a:t>
                      </a:r>
                      <a:r>
                        <a:rPr lang="en-AU" sz="1800" u="none" strike="noStrike" dirty="0">
                          <a:effectLst/>
                        </a:rPr>
                        <a:t>.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09640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273501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FB2CD-04B3-04F6-B7C7-799EE1BF6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004C97"/>
                </a:solidFill>
              </a:rPr>
              <a:t>Имеются ли функции, которые утратили актуальность, или значимость которых снижается</a:t>
            </a:r>
            <a:r>
              <a:rPr lang="ru-RU" dirty="0">
                <a:solidFill>
                  <a:srgbClr val="004C97"/>
                </a:solidFill>
              </a:rPr>
              <a:t>?</a:t>
            </a:r>
            <a:endParaRPr lang="en-US" dirty="0">
              <a:solidFill>
                <a:srgbClr val="004C97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BE74E-09CD-6299-04F4-20CF39D9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21</a:t>
            </a:fld>
            <a:endParaRPr lang="ru-RU" alt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25A3513-80ED-FD3E-6A46-21D5EA6AB1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70747"/>
              </p:ext>
            </p:extLst>
          </p:nvPr>
        </p:nvGraphicFramePr>
        <p:xfrm>
          <a:off x="983432" y="1445709"/>
          <a:ext cx="10972800" cy="5291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9790">
                  <a:extLst>
                    <a:ext uri="{9D8B030D-6E8A-4147-A177-3AD203B41FA5}">
                      <a16:colId xmlns:a16="http://schemas.microsoft.com/office/drawing/2014/main" val="2398919629"/>
                    </a:ext>
                  </a:extLst>
                </a:gridCol>
                <a:gridCol w="9213010">
                  <a:extLst>
                    <a:ext uri="{9D8B030D-6E8A-4147-A177-3AD203B41FA5}">
                      <a16:colId xmlns:a16="http://schemas.microsoft.com/office/drawing/2014/main" val="298779283"/>
                    </a:ext>
                  </a:extLst>
                </a:gridCol>
              </a:tblGrid>
              <a:tr h="1060341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</a:rPr>
                        <a:t>A</a:t>
                      </a:r>
                      <a:r>
                        <a:rPr lang="ru-RU" sz="1800" u="none" strike="noStrike" dirty="0" err="1">
                          <a:effectLst/>
                        </a:rPr>
                        <a:t>лбания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Это</a:t>
                      </a:r>
                      <a:r>
                        <a:rPr lang="ru-RU" sz="1800" u="none" strike="noStrike" baseline="0" dirty="0">
                          <a:effectLst/>
                        </a:rPr>
                        <a:t> зависит от автоматизации процессов исполнения бюджета в отношении электронных контрактов и электронных счетов</a:t>
                      </a:r>
                      <a:r>
                        <a:rPr lang="en-AU" sz="1800" u="none" strike="noStrike" dirty="0">
                          <a:effectLst/>
                        </a:rPr>
                        <a:t>.  </a:t>
                      </a:r>
                      <a:r>
                        <a:rPr lang="ru-RU" sz="1800" u="none" strike="noStrike" dirty="0">
                          <a:effectLst/>
                        </a:rPr>
                        <a:t>Электронные</a:t>
                      </a:r>
                      <a:r>
                        <a:rPr lang="ru-RU" sz="1800" u="none" strike="noStrike" baseline="0" dirty="0">
                          <a:effectLst/>
                        </a:rPr>
                        <a:t> платежи в настоящее время формируются автоматически посредством</a:t>
                      </a:r>
                      <a:r>
                        <a:rPr lang="en-AU" sz="1800" u="none" strike="noStrike" dirty="0">
                          <a:effectLst/>
                        </a:rPr>
                        <a:t> AGFIS</a:t>
                      </a:r>
                      <a:r>
                        <a:rPr lang="ru-RU" sz="1800" u="none" strike="noStrike" dirty="0">
                          <a:effectLst/>
                        </a:rPr>
                        <a:t> и переводятся</a:t>
                      </a:r>
                      <a:r>
                        <a:rPr lang="ru-RU" sz="1800" u="none" strike="noStrike" baseline="0" dirty="0">
                          <a:effectLst/>
                        </a:rPr>
                        <a:t> в электронном виде через Центральный банк в коммерческие банки (на счета получателей). 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01899328"/>
                  </a:ext>
                </a:extLst>
              </a:tr>
              <a:tr h="1585949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 err="1">
                          <a:effectLst/>
                        </a:rPr>
                        <a:t>Ka</a:t>
                      </a:r>
                      <a:r>
                        <a:rPr lang="ru-RU" sz="1800" u="none" strike="noStrike" dirty="0" err="1">
                          <a:effectLst/>
                        </a:rPr>
                        <a:t>захстан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dirty="0"/>
                        <a:t>Снижается значимость двухэтапной проверки финансовых документов (счетов на оплату) на уровне предварительного контроля и утверждения платежей. В этом году в департаменте казначейства </a:t>
                      </a:r>
                      <a:r>
                        <a:rPr lang="ru-RU" dirty="0" err="1"/>
                        <a:t>Жамбылской</a:t>
                      </a:r>
                      <a:r>
                        <a:rPr lang="ru-RU" dirty="0"/>
                        <a:t> области (планируется проведение аналогичных мероприятий в </a:t>
                      </a:r>
                      <a:r>
                        <a:rPr lang="ru-RU" dirty="0" err="1"/>
                        <a:t>Костанайской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Атырауской</a:t>
                      </a:r>
                      <a:r>
                        <a:rPr lang="ru-RU" dirty="0"/>
                        <a:t>, Павлодарской, </a:t>
                      </a:r>
                      <a:r>
                        <a:rPr lang="ru-RU" dirty="0" err="1"/>
                        <a:t>Кызылординской</a:t>
                      </a:r>
                      <a:r>
                        <a:rPr lang="ru-RU" dirty="0"/>
                        <a:t> областях и г. Алматы) проводится эксперимент по объединению предварительного контроля и согласования платежей в одном структурном подразделении</a:t>
                      </a:r>
                      <a:r>
                        <a:rPr lang="en-AU" sz="1800" u="none" strike="noStrike" dirty="0">
                          <a:effectLst/>
                        </a:rPr>
                        <a:t>.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32608985"/>
                  </a:ext>
                </a:extLst>
              </a:tr>
              <a:tr h="534733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</a:rPr>
                        <a:t>K</a:t>
                      </a:r>
                      <a:r>
                        <a:rPr lang="ru-RU" sz="1800" u="none" strike="noStrike" dirty="0" err="1">
                          <a:effectLst/>
                        </a:rPr>
                        <a:t>ыргызская</a:t>
                      </a:r>
                      <a:r>
                        <a:rPr lang="ru-RU" sz="1800" u="none" strike="noStrike" dirty="0">
                          <a:effectLst/>
                        </a:rPr>
                        <a:t> Республика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Снижается значимость подтверждения расходных операций сотрудниками головного подразделения</a:t>
                      </a:r>
                      <a:r>
                        <a:rPr lang="en-AU" sz="1800" u="none" strike="noStrike" dirty="0">
                          <a:effectLst/>
                        </a:rPr>
                        <a:t>. 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48251853"/>
                  </a:ext>
                </a:extLst>
              </a:tr>
              <a:tr h="1970621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</a:rPr>
                        <a:t>Ta</a:t>
                      </a:r>
                      <a:r>
                        <a:rPr lang="ru-RU" sz="1800" u="none" strike="noStrike" dirty="0" err="1">
                          <a:effectLst/>
                        </a:rPr>
                        <a:t>джикистан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dirty="0"/>
                        <a:t>Казначейство постепенно сокращает функции предварительного контроля платежей бюджетных организаций. Это связано с тем, что Казначейство постепенно переводит часть платежей бюджетных организаций в систему онлайн-банкинга. На данный момент в систему онлайн-банкинга переведены платежи бюджетных организаций по заработной плате, платежи за услуги связи и коммунальные платежи. В дальнейшем Казначейство планирует перевести в систему онлайн-банкинга все платежи бюджетных организаций</a:t>
                      </a:r>
                      <a:r>
                        <a:rPr lang="en-AU" sz="1800" u="none" strike="noStrike" dirty="0">
                          <a:effectLst/>
                        </a:rPr>
                        <a:t>.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85879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379071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E35AF-3335-4249-A450-E0C200C3B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4C97"/>
                </a:solidFill>
              </a:rPr>
              <a:t>Следующие шаги</a:t>
            </a:r>
            <a:endParaRPr lang="en-GB" dirty="0">
              <a:solidFill>
                <a:srgbClr val="004C97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E9AF8-CFDB-4CBD-B197-38C82DA0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22</a:t>
            </a:fld>
            <a:endParaRPr lang="ru-RU" alt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61BB658-7EDA-4F67-BE8F-EB2C810936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0959066"/>
              </p:ext>
            </p:extLst>
          </p:nvPr>
        </p:nvGraphicFramePr>
        <p:xfrm>
          <a:off x="1559496" y="1772816"/>
          <a:ext cx="10396736" cy="4583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3448615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AFFAD-7380-8E7B-515C-BA766FC2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0"/>
            <a:ext cx="11737304" cy="980728"/>
          </a:xfrm>
        </p:spPr>
        <p:txBody>
          <a:bodyPr/>
          <a:lstStyle/>
          <a:p>
            <a:r>
              <a:rPr lang="ru-RU" dirty="0">
                <a:solidFill>
                  <a:srgbClr val="004C97"/>
                </a:solidFill>
              </a:rPr>
              <a:t>Организационные характеристики казначейств</a:t>
            </a:r>
            <a:endParaRPr lang="en-US" dirty="0">
              <a:solidFill>
                <a:srgbClr val="004C97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B77F3-3CDC-9C3B-A5E2-4BBA979DD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980728"/>
            <a:ext cx="6853262" cy="537562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200" dirty="0"/>
              <a:t>Большинство казначейств подконтрольны Министерству финансов (МФ) (7) и входят в его структуру (8)</a:t>
            </a:r>
            <a:r>
              <a:rPr lang="en-US" sz="2200" dirty="0"/>
              <a:t>. </a:t>
            </a:r>
          </a:p>
          <a:p>
            <a:r>
              <a:rPr lang="en-US" sz="2200" dirty="0"/>
              <a:t>4 </a:t>
            </a:r>
            <a:r>
              <a:rPr lang="ru-RU" sz="2200" dirty="0"/>
              <a:t>казначейства функционируют независимо от МФ</a:t>
            </a:r>
            <a:r>
              <a:rPr lang="en-US" sz="2200" dirty="0"/>
              <a:t>. </a:t>
            </a:r>
          </a:p>
          <a:p>
            <a:r>
              <a:rPr lang="ru-RU" sz="2200" dirty="0"/>
              <a:t>В</a:t>
            </a:r>
            <a:r>
              <a:rPr lang="en-US" sz="2200" dirty="0"/>
              <a:t> 2016</a:t>
            </a:r>
            <a:r>
              <a:rPr lang="ru-RU" sz="2200" dirty="0"/>
              <a:t> году </a:t>
            </a:r>
            <a:r>
              <a:rPr lang="en-US" sz="2200" dirty="0"/>
              <a:t>11</a:t>
            </a:r>
            <a:r>
              <a:rPr lang="ru-RU" sz="2200" dirty="0"/>
              <a:t> казначейств входили в состав МФ, а 6 были независимыми от него структурами</a:t>
            </a:r>
            <a:r>
              <a:rPr lang="en-US" sz="2200" dirty="0"/>
              <a:t>.</a:t>
            </a:r>
          </a:p>
          <a:p>
            <a:r>
              <a:rPr lang="ru-RU" sz="2200" dirty="0"/>
              <a:t>7 лет назад большинство казначейств также были в составе МФ. В двух странах-респондентах того опроса казначейства входили в состав других министерств (не МФ)</a:t>
            </a:r>
            <a:r>
              <a:rPr lang="en-US" sz="2200" dirty="0"/>
              <a:t>.</a:t>
            </a:r>
          </a:p>
          <a:p>
            <a:r>
              <a:rPr lang="ru-RU" sz="2200" dirty="0"/>
              <a:t>Опросник 2016 года был менее подробным, из-за чего полное сравнение затруднительно</a:t>
            </a:r>
            <a:r>
              <a:rPr lang="en-US" sz="2200" dirty="0"/>
              <a:t>. </a:t>
            </a:r>
          </a:p>
          <a:p>
            <a:r>
              <a:rPr lang="ru-RU" sz="2200" dirty="0"/>
              <a:t>Отмечается ли тенденция к большей независимости? Имеются ли планы дальнейших изменений?</a:t>
            </a:r>
            <a:endParaRPr lang="en-US" sz="2200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3DD8E-695F-BC7C-13F6-DE326C801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D4BA1C-9A8B-436B-A337-6A2CE014F201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F9559BD-C4A1-47A5-89DB-01D3422B9D78}"/>
              </a:ext>
            </a:extLst>
          </p:cNvPr>
          <p:cNvGraphicFramePr>
            <a:graphicFrameLocks/>
          </p:cNvGraphicFramePr>
          <p:nvPr/>
        </p:nvGraphicFramePr>
        <p:xfrm>
          <a:off x="7240886" y="632345"/>
          <a:ext cx="4951114" cy="5906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443216" y="4852692"/>
            <a:ext cx="4296992" cy="426403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подразделение (ряд подразделений) МФ без операционной независимости от МФ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49312" y="5373216"/>
            <a:ext cx="4623352" cy="458937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департамент в структуре МФ с определенной степенью операционной независимости от МФ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43216" y="5900888"/>
            <a:ext cx="4139184" cy="4084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отдельная организация (юридическое лицо), подведомственная/подчиненная МФ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255662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2A441-B63D-A0FB-51C3-55B2995C6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488" y="-115097"/>
            <a:ext cx="10972800" cy="1143000"/>
          </a:xfrm>
        </p:spPr>
        <p:txBody>
          <a:bodyPr/>
          <a:lstStyle/>
          <a:p>
            <a:r>
              <a:rPr lang="ru-RU" sz="2800" dirty="0">
                <a:solidFill>
                  <a:srgbClr val="004C97"/>
                </a:solidFill>
              </a:rPr>
              <a:t>Структура казначейства и сеть территориальных подразделений</a:t>
            </a:r>
            <a:r>
              <a:rPr lang="en-US" sz="2800" dirty="0">
                <a:solidFill>
                  <a:srgbClr val="004C97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C9FDD-3FD5-79A5-12CA-3F805B9BF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17" y="4113384"/>
            <a:ext cx="11205747" cy="260809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000" dirty="0"/>
              <a:t>В </a:t>
            </a:r>
            <a:r>
              <a:rPr lang="en-US" sz="2000" dirty="0"/>
              <a:t>8 </a:t>
            </a:r>
            <a:r>
              <a:rPr lang="ru-RU" sz="2000" dirty="0"/>
              <a:t>из</a:t>
            </a:r>
            <a:r>
              <a:rPr lang="en-US" sz="2000" dirty="0"/>
              <a:t> 12 </a:t>
            </a:r>
            <a:r>
              <a:rPr lang="ru-RU" sz="2000" dirty="0"/>
              <a:t>стран-респондентов имеются территориальные подразделения казначейств, причем в 6 из 8 их сеть была двухуровневой. С учетом того, что во многих странах реализуются меры по комплексной автоматизации процессов, такой результат представляется несколько неожиданным.</a:t>
            </a:r>
            <a:r>
              <a:rPr lang="en-US" sz="2000" dirty="0"/>
              <a:t> </a:t>
            </a:r>
          </a:p>
          <a:p>
            <a:r>
              <a:rPr lang="ru-RU" sz="2000" dirty="0"/>
              <a:t>По-прежнему нет полного ответа на следующие вопросы: как меняется роль этих подразделений? Как в четырех странах казначейства функционируют без территориальных подразделений, в то время как в других странах эти структуры сохраняются? 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72CF6-CC84-381E-854B-8EDD9BAF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D4BA1C-9A8B-436B-A337-6A2CE014F201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A04B4C7-7F14-42C4-AB49-4924220E4066}"/>
              </a:ext>
            </a:extLst>
          </p:cNvPr>
          <p:cNvGraphicFramePr>
            <a:graphicFrameLocks/>
          </p:cNvGraphicFramePr>
          <p:nvPr/>
        </p:nvGraphicFramePr>
        <p:xfrm>
          <a:off x="866917" y="898519"/>
          <a:ext cx="4276725" cy="319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855DEB9-F2EF-4D01-9FDD-B9B804B120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731074"/>
              </p:ext>
            </p:extLst>
          </p:nvPr>
        </p:nvGraphicFramePr>
        <p:xfrm>
          <a:off x="6469790" y="861589"/>
          <a:ext cx="4772025" cy="316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Прямоугольник 8"/>
          <p:cNvSpPr/>
          <p:nvPr/>
        </p:nvSpPr>
        <p:spPr>
          <a:xfrm rot="18885053">
            <a:off x="933729" y="332229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Албания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8885053">
            <a:off x="1421368" y="3311596"/>
            <a:ext cx="577876" cy="23356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381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Беларусь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8885053">
            <a:off x="1882938" y="3324993"/>
            <a:ext cx="617054" cy="2370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8885053">
            <a:off x="2202273" y="3389014"/>
            <a:ext cx="790090" cy="21962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Казахстан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8885053">
            <a:off x="2423934" y="3493735"/>
            <a:ext cx="1093719" cy="24053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Кырг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 Республика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8885053">
            <a:off x="3253072" y="3360421"/>
            <a:ext cx="705204" cy="2091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Румыния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8885053">
            <a:off x="3757119" y="3358873"/>
            <a:ext cx="705204" cy="2196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Таджикистан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8885053">
            <a:off x="4115925" y="3414332"/>
            <a:ext cx="867830" cy="2350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Узбекистан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8885053">
            <a:off x="6571348" y="3250287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Албания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8885053">
            <a:off x="7174492" y="3239592"/>
            <a:ext cx="577876" cy="23356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381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Беларусь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18885053">
            <a:off x="7634006" y="3252988"/>
            <a:ext cx="617054" cy="2370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18885053">
            <a:off x="8052673" y="3317010"/>
            <a:ext cx="790090" cy="21962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Казахстан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8885053">
            <a:off x="8318751" y="3421730"/>
            <a:ext cx="1093719" cy="24053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Кырг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 Республика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8885053">
            <a:off x="9220638" y="3288416"/>
            <a:ext cx="705204" cy="2091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Румыния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8885053">
            <a:off x="9724685" y="3286868"/>
            <a:ext cx="705204" cy="2196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Таджикистан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8885053">
            <a:off x="10113579" y="3342328"/>
            <a:ext cx="867830" cy="2350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Узбекистан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0098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34E6F-6B83-D1BB-FC07-0A8174944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0"/>
            <a:ext cx="10972800" cy="1143000"/>
          </a:xfrm>
        </p:spPr>
        <p:txBody>
          <a:bodyPr/>
          <a:lstStyle/>
          <a:p>
            <a:r>
              <a:rPr lang="ru-RU" dirty="0">
                <a:solidFill>
                  <a:srgbClr val="004C97"/>
                </a:solidFill>
              </a:rPr>
              <a:t>Численность персонала</a:t>
            </a:r>
            <a:endParaRPr lang="en-US" dirty="0">
              <a:solidFill>
                <a:srgbClr val="004C97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F3258-730A-C83C-C4FB-696EB5802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254" y="4437112"/>
            <a:ext cx="10382944" cy="242088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sz="2200" dirty="0"/>
              <a:t>Там, где существуют территориальные подразделения казначейств, б</a:t>
            </a:r>
            <a:r>
              <a:rPr lang="ru-RU" sz="2200" i="1" dirty="0"/>
              <a:t>о</a:t>
            </a:r>
            <a:r>
              <a:rPr lang="ru-RU" sz="2200" dirty="0"/>
              <a:t>льшая часть персонала остается на этих уровнях: соотношение численности персонала в территориальных и центральных подразделениях составляет как минимум 4 к 1 и может доходить до 25 к 1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r>
              <a:rPr lang="ru-RU" sz="2200" dirty="0"/>
              <a:t>Для подготовки отчета было бы полезно провести более глубокий анализ осуществляемых функций (это частично реализовано в рамках данного опроса)</a:t>
            </a:r>
            <a:r>
              <a:rPr lang="en-US" sz="22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50761D-E9D6-E6ED-AE6B-4A5C1721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D4BA1C-9A8B-436B-A337-6A2CE014F201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1EBD5E8-9ED8-4853-A01D-B57BFBC5D3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0650598"/>
              </p:ext>
            </p:extLst>
          </p:nvPr>
        </p:nvGraphicFramePr>
        <p:xfrm>
          <a:off x="1191254" y="980728"/>
          <a:ext cx="4606925" cy="324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8B6F1C1-1632-4EE9-86A4-3682451CD7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274739"/>
              </p:ext>
            </p:extLst>
          </p:nvPr>
        </p:nvGraphicFramePr>
        <p:xfrm>
          <a:off x="6393823" y="961678"/>
          <a:ext cx="5188577" cy="326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 rot="18885053">
            <a:off x="6599464" y="346631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Албания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8885053">
            <a:off x="7213075" y="3455616"/>
            <a:ext cx="577876" cy="23356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381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Беларусь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8885053">
            <a:off x="7724414" y="3469012"/>
            <a:ext cx="617054" cy="2370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8885053">
            <a:off x="8140551" y="3533034"/>
            <a:ext cx="790090" cy="21962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Казахстан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8885053">
            <a:off x="8478467" y="3637754"/>
            <a:ext cx="1093719" cy="24053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Кырг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 Республика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8885053">
            <a:off x="9381905" y="3504440"/>
            <a:ext cx="705204" cy="2091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Румыния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8885053">
            <a:off x="9953676" y="3502892"/>
            <a:ext cx="705204" cy="2196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595959"/>
                </a:solidFill>
                <a:latin typeface="Calibri"/>
              </a:rPr>
              <a:t>Т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аджикистан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8885053">
            <a:off x="10418166" y="3558352"/>
            <a:ext cx="867830" cy="2350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Узбекистан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8885053">
            <a:off x="1259311" y="346631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Ал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бания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8885053">
            <a:off x="1995168" y="3455616"/>
            <a:ext cx="577876" cy="23356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3810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Беларусь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8885053">
            <a:off x="2628960" y="3469012"/>
            <a:ext cx="617054" cy="23705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8885053">
            <a:off x="2805074" y="3533034"/>
            <a:ext cx="790090" cy="21962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Казахстан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18885053">
            <a:off x="3232493" y="3637754"/>
            <a:ext cx="1093719" cy="240537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Кырг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. Республика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18885053">
            <a:off x="3897585" y="3504440"/>
            <a:ext cx="705204" cy="20916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Румыния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8885053">
            <a:off x="4233964" y="3502892"/>
            <a:ext cx="705204" cy="2196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Таджикистан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8885053">
            <a:off x="4748327" y="3558352"/>
            <a:ext cx="867830" cy="23507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Узбекистан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8885053">
            <a:off x="1597026" y="346631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Армения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8885053">
            <a:off x="2290563" y="346631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Грузия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18885053">
            <a:off x="3280300" y="346631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Косово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18885053">
            <a:off x="4654287" y="3466311"/>
            <a:ext cx="600729" cy="216135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Турция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27247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761E-1CD3-0A22-41DC-1D02219A6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864" y="-69855"/>
            <a:ext cx="10972800" cy="1143000"/>
          </a:xfrm>
        </p:spPr>
        <p:txBody>
          <a:bodyPr/>
          <a:lstStyle/>
          <a:p>
            <a:r>
              <a:rPr lang="ru-RU" sz="3200" dirty="0">
                <a:solidFill>
                  <a:srgbClr val="004C97"/>
                </a:solidFill>
              </a:rPr>
              <a:t>Население стран и численность персонала казначейств</a:t>
            </a:r>
            <a:endParaRPr lang="en-US" sz="3200" dirty="0">
              <a:solidFill>
                <a:srgbClr val="004C97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1270277-185B-89F9-5E35-671EFCBB5F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081670"/>
              </p:ext>
            </p:extLst>
          </p:nvPr>
        </p:nvGraphicFramePr>
        <p:xfrm>
          <a:off x="1271464" y="1124744"/>
          <a:ext cx="4824536" cy="50663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307381396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85511601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8072948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418082410"/>
                    </a:ext>
                  </a:extLst>
                </a:gridCol>
              </a:tblGrid>
              <a:tr h="1033820"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u="none" strike="noStrike" dirty="0">
                          <a:effectLst/>
                        </a:rPr>
                        <a:t> 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К-во сотрудников</a:t>
                      </a:r>
                      <a:r>
                        <a:rPr lang="ru-RU" sz="1400" u="none" strike="noStrike" baseline="0" dirty="0">
                          <a:effectLst/>
                        </a:rPr>
                        <a:t> казначейства, всего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К-во сотрудников казначейства</a:t>
                      </a:r>
                      <a:r>
                        <a:rPr lang="ru-RU" sz="1400" u="none" strike="noStrike" baseline="0" dirty="0">
                          <a:effectLst/>
                        </a:rPr>
                        <a:t> на 1 млн населения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Население, млн.</a:t>
                      </a:r>
                      <a:r>
                        <a:rPr lang="ru-RU" sz="1400" u="none" strike="noStrike" baseline="0" dirty="0">
                          <a:effectLst/>
                        </a:rPr>
                        <a:t> человек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2217590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A</a:t>
                      </a:r>
                      <a:r>
                        <a:rPr lang="ru-RU" sz="1400" u="none" strike="noStrike" dirty="0" err="1">
                          <a:effectLst/>
                        </a:rPr>
                        <a:t>лбания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251</a:t>
                      </a:r>
                      <a:endParaRPr lang="en-AU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86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6</a:t>
                      </a:r>
                      <a:endParaRPr lang="en-AU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2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9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7873620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A</a:t>
                      </a:r>
                      <a:r>
                        <a:rPr lang="ru-RU" sz="1400" u="none" strike="noStrike" dirty="0" err="1">
                          <a:effectLst/>
                        </a:rPr>
                        <a:t>рмения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55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19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2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9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1154868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Беларусь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525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53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9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9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2665906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Грузия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92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24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9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3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7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2244498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Венгрия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5000</a:t>
                      </a:r>
                      <a:endParaRPr lang="en-AU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510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2</a:t>
                      </a:r>
                      <a:endParaRPr lang="en-AU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9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8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0387194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 err="1">
                          <a:effectLst/>
                        </a:rPr>
                        <a:t>Ka</a:t>
                      </a:r>
                      <a:r>
                        <a:rPr lang="ru-RU" sz="1400" u="none" strike="noStrike" dirty="0" err="1">
                          <a:effectLst/>
                        </a:rPr>
                        <a:t>захстан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2591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137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8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18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8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5634086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 err="1">
                          <a:effectLst/>
                        </a:rPr>
                        <a:t>Ko</a:t>
                      </a:r>
                      <a:r>
                        <a:rPr lang="ru-RU" sz="1400" u="none" strike="noStrike" dirty="0" err="1">
                          <a:effectLst/>
                        </a:rPr>
                        <a:t>сово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79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43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9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1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8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0253691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K</a:t>
                      </a:r>
                      <a:r>
                        <a:rPr lang="ru-RU" sz="1400" u="none" strike="noStrike" dirty="0" err="1">
                          <a:effectLst/>
                        </a:rPr>
                        <a:t>ыргызская</a:t>
                      </a:r>
                      <a:r>
                        <a:rPr lang="ru-RU" sz="1400" u="none" strike="noStrike" dirty="0">
                          <a:effectLst/>
                        </a:rPr>
                        <a:t> Республика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310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49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2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6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3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9134180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Румыния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4342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222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7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19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5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5192703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Ta</a:t>
                      </a:r>
                      <a:r>
                        <a:rPr lang="ru-RU" sz="1400" u="none" strike="noStrike" dirty="0" err="1">
                          <a:effectLst/>
                        </a:rPr>
                        <a:t>джикистан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431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47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4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9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1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1957111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en-AU" sz="1400" u="none" strike="noStrike" dirty="0">
                          <a:effectLst/>
                        </a:rPr>
                        <a:t>T</a:t>
                      </a:r>
                      <a:r>
                        <a:rPr lang="ru-RU" sz="1400" u="none" strike="noStrike" dirty="0" err="1">
                          <a:effectLst/>
                        </a:rPr>
                        <a:t>урция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44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0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5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82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3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8218594"/>
                  </a:ext>
                </a:extLst>
              </a:tr>
              <a:tr h="3230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Узбекистан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1</a:t>
                      </a:r>
                      <a:r>
                        <a:rPr lang="ru-RU" sz="1400" u="none" strike="noStrike" dirty="0">
                          <a:effectLst/>
                        </a:rPr>
                        <a:t>9</a:t>
                      </a:r>
                      <a:r>
                        <a:rPr lang="en-AU" sz="1400" u="none" strike="noStrike" dirty="0">
                          <a:effectLst/>
                        </a:rPr>
                        <a:t>24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58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5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1400" u="none" strike="noStrike" dirty="0">
                          <a:effectLst/>
                        </a:rPr>
                        <a:t>32</a:t>
                      </a:r>
                      <a:r>
                        <a:rPr lang="ru-RU" sz="1400" u="none" strike="noStrike" dirty="0">
                          <a:effectLst/>
                        </a:rPr>
                        <a:t>,</a:t>
                      </a:r>
                      <a:r>
                        <a:rPr lang="en-AU" sz="1400" u="none" strike="noStrike" dirty="0">
                          <a:effectLst/>
                        </a:rPr>
                        <a:t>9</a:t>
                      </a:r>
                      <a:endParaRPr lang="en-A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927732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076854-2841-FAF1-256C-58997A0E1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6</a:t>
            </a:fld>
            <a:endParaRPr lang="ru-RU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8505AF-B016-5433-CD33-29F113237C42}"/>
              </a:ext>
            </a:extLst>
          </p:cNvPr>
          <p:cNvSpPr txBox="1"/>
          <p:nvPr/>
        </p:nvSpPr>
        <p:spPr>
          <a:xfrm>
            <a:off x="6384032" y="1052736"/>
            <a:ext cx="5688632" cy="46782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/>
              <a:t>Это упрощенный анализ, который не учитывает конкретные роли или функции в разных странах; тем не менее, различия между странами с точки зрения соотношения численности сотрудников к численности населения вызывают интерес</a:t>
            </a:r>
            <a:r>
              <a:rPr lang="en-US" dirty="0"/>
              <a:t>. 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/>
              <a:t>Это может свидетельствовать о том, что некоторые страны пошли дальше других в реализации комплексной автоматизации процессов и полностью передали обработку платежей и сбор доходов отраслевым министерствам и ведомствам</a:t>
            </a:r>
            <a:r>
              <a:rPr lang="en-US" dirty="0"/>
              <a:t>.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/>
              <a:t>Некоторые страны продолжают</a:t>
            </a:r>
            <a:r>
              <a:rPr lang="en-US" dirty="0"/>
              <a:t> </a:t>
            </a:r>
            <a:r>
              <a:rPr lang="ru-RU" dirty="0"/>
              <a:t>в значительной степени опираться на выполнение казначейством функций предварительного контроля. Это может стать еще одной интересной темой для обсуждения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439213342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4CFCB-B5C0-F420-C044-91D24BC7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-171400"/>
            <a:ext cx="10972800" cy="1143000"/>
          </a:xfrm>
        </p:spPr>
        <p:txBody>
          <a:bodyPr/>
          <a:lstStyle/>
          <a:p>
            <a:r>
              <a:rPr lang="ru-RU" sz="3200" dirty="0">
                <a:solidFill>
                  <a:srgbClr val="004C97"/>
                </a:solidFill>
              </a:rPr>
              <a:t>Количество клиентов, которых обслуживает Казначейство</a:t>
            </a:r>
            <a:endParaRPr lang="en-US" sz="3200" dirty="0">
              <a:solidFill>
                <a:srgbClr val="004C97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9089C-8291-1827-1B58-EF48F4CBA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7</a:t>
            </a:fld>
            <a:endParaRPr lang="ru-RU" alt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D13F0B-D7E6-AFD1-EFFE-14C90FE18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590130"/>
              </p:ext>
            </p:extLst>
          </p:nvPr>
        </p:nvGraphicFramePr>
        <p:xfrm>
          <a:off x="983432" y="692697"/>
          <a:ext cx="10972800" cy="4431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4008083900"/>
                    </a:ext>
                  </a:extLst>
                </a:gridCol>
                <a:gridCol w="1541992">
                  <a:extLst>
                    <a:ext uri="{9D8B030D-6E8A-4147-A177-3AD203B41FA5}">
                      <a16:colId xmlns:a16="http://schemas.microsoft.com/office/drawing/2014/main" val="2856189607"/>
                    </a:ext>
                  </a:extLst>
                </a:gridCol>
                <a:gridCol w="1775945">
                  <a:extLst>
                    <a:ext uri="{9D8B030D-6E8A-4147-A177-3AD203B41FA5}">
                      <a16:colId xmlns:a16="http://schemas.microsoft.com/office/drawing/2014/main" val="27183869"/>
                    </a:ext>
                  </a:extLst>
                </a:gridCol>
                <a:gridCol w="2010655">
                  <a:extLst>
                    <a:ext uri="{9D8B030D-6E8A-4147-A177-3AD203B41FA5}">
                      <a16:colId xmlns:a16="http://schemas.microsoft.com/office/drawing/2014/main" val="3833247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871754853"/>
                    </a:ext>
                  </a:extLst>
                </a:gridCol>
                <a:gridCol w="1609792">
                  <a:extLst>
                    <a:ext uri="{9D8B030D-6E8A-4147-A177-3AD203B41FA5}">
                      <a16:colId xmlns:a16="http://schemas.microsoft.com/office/drawing/2014/main" val="2631885736"/>
                    </a:ext>
                  </a:extLst>
                </a:gridCol>
                <a:gridCol w="1658152">
                  <a:extLst>
                    <a:ext uri="{9D8B030D-6E8A-4147-A177-3AD203B41FA5}">
                      <a16:colId xmlns:a16="http://schemas.microsoft.com/office/drawing/2014/main" val="3643955538"/>
                    </a:ext>
                  </a:extLst>
                </a:gridCol>
              </a:tblGrid>
              <a:tr h="1159004">
                <a:tc>
                  <a:txBody>
                    <a:bodyPr/>
                    <a:lstStyle/>
                    <a:p>
                      <a:pPr algn="l" fontAlgn="t"/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Кол-во клиентов</a:t>
                      </a:r>
                      <a:r>
                        <a:rPr lang="ru-RU" sz="1400" u="none" strike="noStrike" baseline="0" dirty="0">
                          <a:effectLst/>
                        </a:rPr>
                        <a:t> на уровне центрального правительства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К-во сотрудников центрального аппарата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Кол-во</a:t>
                      </a:r>
                      <a:r>
                        <a:rPr lang="ru-RU" sz="1400" u="none" strike="noStrike" baseline="0" dirty="0">
                          <a:effectLst/>
                        </a:rPr>
                        <a:t> клиентов на 1 сотрудника казначейства на центральном уровне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Кол-во клиентов на местном уровне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К-во сотрудников</a:t>
                      </a:r>
                      <a:r>
                        <a:rPr lang="ru-RU" sz="1400" u="none" strike="noStrike" baseline="0" dirty="0">
                          <a:effectLst/>
                        </a:rPr>
                        <a:t>  территориальных подразделений</a:t>
                      </a:r>
                      <a:r>
                        <a:rPr lang="en-AU" sz="1400" u="none" strike="noStrike" dirty="0">
                          <a:effectLst/>
                        </a:rPr>
                        <a:t> </a:t>
                      </a:r>
                      <a:endParaRPr lang="en-A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Кол-во клиентов на 1 сотрудника казначейства на  местном уровне </a:t>
                      </a:r>
                      <a:endParaRPr lang="en-AU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4001445725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A</a:t>
                      </a:r>
                      <a:r>
                        <a:rPr lang="ru-RU" sz="1600" u="none" strike="noStrike" dirty="0" err="1">
                          <a:effectLst/>
                        </a:rPr>
                        <a:t>лбания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850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32</a:t>
                      </a:r>
                      <a:endParaRPr lang="en-A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26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6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203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215</a:t>
                      </a:r>
                      <a:endParaRPr lang="en-A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0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9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587674112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A</a:t>
                      </a:r>
                      <a:r>
                        <a:rPr lang="ru-RU" sz="1600" u="none" strike="noStrike" dirty="0" err="1">
                          <a:effectLst/>
                        </a:rPr>
                        <a:t>рмения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2412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55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43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9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518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 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 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4271122691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Беларусь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3018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25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120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7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10902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500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21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8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4116305731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Грузия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486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92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5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3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892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 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 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865573441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Венгрия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700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1000</a:t>
                      </a:r>
                      <a:endParaRPr lang="en-A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0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7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2500</a:t>
                      </a:r>
                      <a:endParaRPr lang="en-A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4000</a:t>
                      </a:r>
                      <a:endParaRPr lang="en-A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0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6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2319659325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K</a:t>
                      </a:r>
                      <a:r>
                        <a:rPr lang="ru-RU" sz="1600" u="none" strike="noStrike" dirty="0" err="1">
                          <a:effectLst/>
                        </a:rPr>
                        <a:t>азахстан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1448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186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7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8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12030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2405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5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0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857998930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 err="1">
                          <a:effectLst/>
                        </a:rPr>
                        <a:t>Ko</a:t>
                      </a:r>
                      <a:r>
                        <a:rPr lang="ru-RU" sz="1600" u="none" strike="noStrike" dirty="0" err="1">
                          <a:effectLst/>
                        </a:rPr>
                        <a:t>сово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79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79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0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0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 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 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2062916774"/>
                  </a:ext>
                </a:extLst>
              </a:tr>
              <a:tr h="468459"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K</a:t>
                      </a:r>
                      <a:r>
                        <a:rPr lang="ru-RU" sz="1600" u="none" strike="noStrike" dirty="0" err="1">
                          <a:effectLst/>
                        </a:rPr>
                        <a:t>ыргызская</a:t>
                      </a:r>
                      <a:r>
                        <a:rPr lang="ru-RU" sz="1600" u="none" strike="noStrike" dirty="0">
                          <a:effectLst/>
                        </a:rPr>
                        <a:t> Республика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2426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39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62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2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936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271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3</a:t>
                      </a:r>
                      <a:r>
                        <a:rPr lang="ru-RU" sz="1600" u="none" strike="noStrike" dirty="0">
                          <a:effectLst/>
                        </a:rPr>
                        <a:t>,5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3828290680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Румыния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2538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166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15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3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5137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4176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2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604120194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Ta</a:t>
                      </a:r>
                      <a:r>
                        <a:rPr lang="ru-RU" sz="1600" u="none" strike="noStrike" dirty="0" err="1">
                          <a:effectLst/>
                        </a:rPr>
                        <a:t>джикистан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1149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57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20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2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6233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374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16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7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1083436393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T</a:t>
                      </a:r>
                      <a:r>
                        <a:rPr lang="ru-RU" sz="1600" u="none" strike="noStrike" dirty="0" err="1">
                          <a:effectLst/>
                        </a:rPr>
                        <a:t>урция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17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44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0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4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0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 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1600" u="none" strike="noStrike" dirty="0">
                          <a:effectLst/>
                        </a:rPr>
                        <a:t> 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3571420282"/>
                  </a:ext>
                </a:extLst>
              </a:tr>
              <a:tr h="25182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Узбекистан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250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138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8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8000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1786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1600" u="none" strike="noStrike" dirty="0">
                          <a:effectLst/>
                        </a:rPr>
                        <a:t>4</a:t>
                      </a:r>
                      <a:r>
                        <a:rPr lang="ru-RU" sz="1600" u="none" strike="noStrike" dirty="0">
                          <a:effectLst/>
                        </a:rPr>
                        <a:t>,</a:t>
                      </a:r>
                      <a:r>
                        <a:rPr lang="en-AU" sz="1600" u="none" strike="noStrike" dirty="0">
                          <a:effectLst/>
                        </a:rPr>
                        <a:t>5</a:t>
                      </a:r>
                      <a:endParaRPr lang="en-A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6" marR="8576" marT="8576" marB="0"/>
                </a:tc>
                <a:extLst>
                  <a:ext uri="{0D108BD9-81ED-4DB2-BD59-A6C34878D82A}">
                    <a16:rowId xmlns:a16="http://schemas.microsoft.com/office/drawing/2014/main" val="369194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F310362-1C57-81F3-1DC1-E62760FFF52D}"/>
              </a:ext>
            </a:extLst>
          </p:cNvPr>
          <p:cNvSpPr txBox="1"/>
          <p:nvPr/>
        </p:nvSpPr>
        <p:spPr>
          <a:xfrm>
            <a:off x="849328" y="5246953"/>
            <a:ext cx="11342672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Приведенная выше таблица вызывает дополнительные вопросы о том, кто является клиентом казначейства - в некоторых странах они возможно определяются на уровне министерства, в других - на более низких уровнях, возможно, на уровне бюджетной организации</a:t>
            </a:r>
            <a:r>
              <a:rPr lang="en-US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На местном уровне возможны аналогичные отличия - в одних случаях это могут быть бюджетные организации, в других – местные органы власти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4822908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4CFCB-B5C0-F420-C044-91D24BC7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-171400"/>
            <a:ext cx="10972800" cy="1143000"/>
          </a:xfrm>
        </p:spPr>
        <p:txBody>
          <a:bodyPr/>
          <a:lstStyle/>
          <a:p>
            <a:r>
              <a:rPr lang="ru-RU" dirty="0">
                <a:solidFill>
                  <a:srgbClr val="004C97"/>
                </a:solidFill>
              </a:rPr>
              <a:t>Функции, выполняемые казначействами</a:t>
            </a:r>
            <a:endParaRPr lang="en-US" dirty="0">
              <a:solidFill>
                <a:srgbClr val="004C97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9089C-8291-1827-1B58-EF48F4CBA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8</a:t>
            </a:fld>
            <a:endParaRPr lang="ru-RU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FA93FA-21C3-1D5F-EEB7-047F89EF7CA0}"/>
              </a:ext>
            </a:extLst>
          </p:cNvPr>
          <p:cNvSpPr txBox="1"/>
          <p:nvPr/>
        </p:nvSpPr>
        <p:spPr>
          <a:xfrm>
            <a:off x="6888088" y="971600"/>
            <a:ext cx="5112568" cy="54784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Существует несколько явных основных функций казначейств - более десяти из 12 стран-респондентов сообщили, что у них присутствуют 6 из рассмотренных функций</a:t>
            </a:r>
            <a:r>
              <a:rPr lang="en-US" sz="2000" dirty="0"/>
              <a:t>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Большинство (7 из 12) казначейств отвечают за управление информационной системой казначейства</a:t>
            </a:r>
            <a:r>
              <a:rPr lang="en-US" sz="2000" dirty="0"/>
              <a:t>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При этом такие функции как управление долгом, обучение и образование, а также выполнение более широких обязанностей в сфере ИКТ в казначействах всех стран-респондентов распространены в меньшей степени.</a:t>
            </a:r>
            <a:r>
              <a:rPr lang="en-US" sz="2000" dirty="0"/>
              <a:t>  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8C3668-3A1C-6F55-5BFD-762C76416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041183"/>
              </p:ext>
            </p:extLst>
          </p:nvPr>
        </p:nvGraphicFramePr>
        <p:xfrm>
          <a:off x="983431" y="836712"/>
          <a:ext cx="5616625" cy="58940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14251">
                  <a:extLst>
                    <a:ext uri="{9D8B030D-6E8A-4147-A177-3AD203B41FA5}">
                      <a16:colId xmlns:a16="http://schemas.microsoft.com/office/drawing/2014/main" val="3928960108"/>
                    </a:ext>
                  </a:extLst>
                </a:gridCol>
                <a:gridCol w="802374">
                  <a:extLst>
                    <a:ext uri="{9D8B030D-6E8A-4147-A177-3AD203B41FA5}">
                      <a16:colId xmlns:a16="http://schemas.microsoft.com/office/drawing/2014/main" val="3558592982"/>
                    </a:ext>
                  </a:extLst>
                </a:gridCol>
              </a:tblGrid>
              <a:tr h="2130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>
                          <a:effectLst/>
                        </a:rPr>
                        <a:t>Функции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u="none" strike="noStrike" dirty="0">
                          <a:effectLst/>
                        </a:rPr>
                        <a:t>Всего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945768464"/>
                  </a:ext>
                </a:extLst>
              </a:tr>
              <a:tr h="51884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Санкционирование</a:t>
                      </a:r>
                      <a:r>
                        <a:rPr lang="ru-RU" sz="1800" u="none" strike="noStrike" baseline="0" dirty="0">
                          <a:effectLst/>
                        </a:rPr>
                        <a:t> и обработка платежей от имени государства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 dirty="0">
                          <a:effectLst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1002392995"/>
                  </a:ext>
                </a:extLst>
              </a:tr>
              <a:tr h="51884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Управление</a:t>
                      </a:r>
                      <a:r>
                        <a:rPr lang="ru-RU" sz="1800" u="none" strike="noStrike" baseline="0" dirty="0">
                          <a:effectLst/>
                        </a:rPr>
                        <a:t> банковскими счетами государства (ЕКС и пр.)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>
                          <a:effectLst/>
                        </a:rPr>
                        <a:t>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1148288708"/>
                  </a:ext>
                </a:extLst>
              </a:tr>
              <a:tr h="19919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Отчетность</a:t>
                      </a:r>
                      <a:r>
                        <a:rPr lang="ru-RU" sz="1800" u="none" strike="noStrike" baseline="0" dirty="0">
                          <a:effectLst/>
                        </a:rPr>
                        <a:t> по исполнению бюджета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>
                          <a:effectLst/>
                        </a:rPr>
                        <a:t>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4241420625"/>
                  </a:ext>
                </a:extLst>
              </a:tr>
              <a:tr h="19919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Прогнозирование</a:t>
                      </a:r>
                      <a:r>
                        <a:rPr lang="ru-RU" sz="1800" u="none" strike="noStrike" baseline="0" dirty="0">
                          <a:effectLst/>
                        </a:rPr>
                        <a:t> ликвидности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 dirty="0">
                          <a:effectLst/>
                        </a:rPr>
                        <a:t>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687944687"/>
                  </a:ext>
                </a:extLst>
              </a:tr>
              <a:tr h="19919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Управление</a:t>
                      </a:r>
                      <a:r>
                        <a:rPr lang="ru-RU" sz="1800" u="none" strike="noStrike" baseline="0" dirty="0">
                          <a:effectLst/>
                        </a:rPr>
                        <a:t> ликвидностью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743574552"/>
                  </a:ext>
                </a:extLst>
              </a:tr>
              <a:tr h="34743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Консолидированная</a:t>
                      </a:r>
                      <a:r>
                        <a:rPr lang="ru-RU" sz="1800" u="none" strike="noStrike" baseline="0" dirty="0">
                          <a:effectLst/>
                        </a:rPr>
                        <a:t> финансовая отчетность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551959873"/>
                  </a:ext>
                </a:extLst>
              </a:tr>
              <a:tr h="34743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Управление</a:t>
                      </a:r>
                      <a:r>
                        <a:rPr lang="ru-RU" sz="1800" u="none" strike="noStrike" baseline="0" dirty="0">
                          <a:effectLst/>
                        </a:rPr>
                        <a:t> информационной системой казначейства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612240640"/>
                  </a:ext>
                </a:extLst>
              </a:tr>
              <a:tr h="19919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Обучение</a:t>
                      </a:r>
                      <a:r>
                        <a:rPr lang="ru-RU" sz="1800" u="none" strike="noStrike" baseline="0" dirty="0">
                          <a:effectLst/>
                        </a:rPr>
                        <a:t> и образование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292154621"/>
                  </a:ext>
                </a:extLst>
              </a:tr>
              <a:tr h="19919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Информационно-технологическая</a:t>
                      </a:r>
                      <a:r>
                        <a:rPr lang="ru-RU" sz="1800" u="none" strike="noStrike" baseline="0" dirty="0">
                          <a:effectLst/>
                        </a:rPr>
                        <a:t> поддержка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 dirty="0">
                          <a:effectLst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954959269"/>
                  </a:ext>
                </a:extLst>
              </a:tr>
              <a:tr h="19919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Управление</a:t>
                      </a:r>
                      <a:r>
                        <a:rPr lang="ru-RU" sz="1800" u="none" strike="noStrike" baseline="0" dirty="0">
                          <a:effectLst/>
                        </a:rPr>
                        <a:t> долгом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180776971"/>
                  </a:ext>
                </a:extLst>
              </a:tr>
              <a:tr h="34743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Политика и методология бухучета в секторе органов государственного управления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 dirty="0">
                          <a:effectLst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84400193"/>
                  </a:ext>
                </a:extLst>
              </a:tr>
              <a:tr h="51884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Управление</a:t>
                      </a:r>
                      <a:r>
                        <a:rPr lang="ru-RU" sz="1800" u="none" strike="noStrike" baseline="0" dirty="0">
                          <a:effectLst/>
                        </a:rPr>
                        <a:t> всей центральной информационной системой управления государственными финансами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 dirty="0">
                          <a:effectLst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428610442"/>
                  </a:ext>
                </a:extLst>
              </a:tr>
              <a:tr h="51884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u="none" strike="noStrike" dirty="0">
                          <a:effectLst/>
                        </a:rPr>
                        <a:t>Управление</a:t>
                      </a:r>
                      <a:r>
                        <a:rPr lang="ru-RU" sz="1800" u="none" strike="noStrike" baseline="0" dirty="0">
                          <a:effectLst/>
                        </a:rPr>
                        <a:t> другими государственными информационными системами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3" marR="4633" marT="4633" marB="0"/>
                </a:tc>
                <a:extLst>
                  <a:ext uri="{0D108BD9-81ED-4DB2-BD59-A6C34878D82A}">
                    <a16:rowId xmlns:a16="http://schemas.microsoft.com/office/drawing/2014/main" val="3471062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683492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5CAE-CFAB-B6A6-CD78-E8D8F39DA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758" y="-272749"/>
            <a:ext cx="10972800" cy="1143000"/>
          </a:xfrm>
        </p:spPr>
        <p:txBody>
          <a:bodyPr/>
          <a:lstStyle/>
          <a:p>
            <a:r>
              <a:rPr lang="ru-RU" dirty="0">
                <a:solidFill>
                  <a:srgbClr val="004C97"/>
                </a:solidFill>
              </a:rPr>
              <a:t>Обработка платежей</a:t>
            </a:r>
            <a:endParaRPr lang="en-US" dirty="0">
              <a:solidFill>
                <a:srgbClr val="004C97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0EA7F-D96D-E425-1B89-8C13C445F0D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869940" y="4653136"/>
            <a:ext cx="11302314" cy="220486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1800" dirty="0"/>
              <a:t>Вышеприведенные данные показывают некоторые неожиданные результаты: в одном из случаев в центральном аппарате обработкой платежей занимаются 100% сотрудников, а в трех странах-респондентах платежами занимаются 40% или менее сотрудников территориальных подразделений. Это требует дальнейшего обсуждения</a:t>
            </a:r>
            <a:r>
              <a:rPr lang="en-US" sz="1800" dirty="0"/>
              <a:t>.</a:t>
            </a:r>
          </a:p>
          <a:p>
            <a:r>
              <a:rPr lang="ru-RU" sz="1800" dirty="0"/>
              <a:t>Ежедневные объемы обработки платежей существенно различаются: от всего 1 200 до более чем 200 000 платежей в день</a:t>
            </a:r>
            <a:r>
              <a:rPr lang="en-US" sz="18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5FB9A-4EBF-4327-8240-AE8CC01F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D4BA1C-9A8B-436B-A337-6A2CE014F201}" type="slidenum">
              <a:rPr kumimoji="0" lang="ru-R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3AD190C-38D4-43AD-980D-653C78034487}"/>
              </a:ext>
            </a:extLst>
          </p:cNvPr>
          <p:cNvGraphicFramePr>
            <a:graphicFrameLocks/>
          </p:cNvGraphicFramePr>
          <p:nvPr/>
        </p:nvGraphicFramePr>
        <p:xfrm>
          <a:off x="869940" y="620688"/>
          <a:ext cx="604867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8826005-79C1-5274-8726-390847B726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1045244"/>
              </p:ext>
            </p:extLst>
          </p:nvPr>
        </p:nvGraphicFramePr>
        <p:xfrm>
          <a:off x="6961639" y="620688"/>
          <a:ext cx="5102007" cy="3385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801368" y="3087624"/>
            <a:ext cx="1237488" cy="18897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 центральном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Казначействе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47288" y="3087624"/>
            <a:ext cx="1447800" cy="20421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 территориальных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Казначействах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05400" y="3108960"/>
            <a:ext cx="1624584" cy="3352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rgbClr val="595959"/>
                </a:solidFill>
                <a:latin typeface="Calibri"/>
              </a:rPr>
              <a:t>Всего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90744" y="3581400"/>
            <a:ext cx="551688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Грузия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90744" y="3849624"/>
            <a:ext cx="1036320" cy="15544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 err="1">
                <a:solidFill>
                  <a:srgbClr val="595959"/>
                </a:solidFill>
                <a:latin typeface="Calibri"/>
              </a:rPr>
              <a:t>К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ыргызская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Республика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90744" y="4099560"/>
            <a:ext cx="746760" cy="15849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Узбекистан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53840" y="4096512"/>
            <a:ext cx="484632" cy="1706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Т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урция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2984" y="3843528"/>
            <a:ext cx="505968" cy="146304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Ко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сово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53840" y="3572256"/>
            <a:ext cx="524256" cy="15544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Беларусь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10840" y="3581400"/>
            <a:ext cx="597408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А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рмения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23032" y="3837432"/>
            <a:ext cx="755904" cy="173736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Ка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захстан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29128" y="4105656"/>
            <a:ext cx="640080" cy="15240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Тадж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икистан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80032" y="4105656"/>
            <a:ext cx="609600" cy="15544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Румыния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80032" y="3849624"/>
            <a:ext cx="585216" cy="14020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776984" y="3581400"/>
            <a:ext cx="530352" cy="13716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А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лбания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534656" y="3566160"/>
            <a:ext cx="1844040" cy="19507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 центральном аппарате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671304" y="3572256"/>
            <a:ext cx="1987296" cy="17983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 территориальных подразделениях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153656" y="1581912"/>
            <a:ext cx="466344" cy="16459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Т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урция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043928" y="1911096"/>
            <a:ext cx="576072" cy="13716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Румыния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38416" y="2200656"/>
            <a:ext cx="481584" cy="17068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noProof="0" dirty="0">
                <a:solidFill>
                  <a:srgbClr val="595959"/>
                </a:solidFill>
                <a:latin typeface="Calibri"/>
              </a:rPr>
              <a:t>Ко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сово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059168" y="2505456"/>
            <a:ext cx="560832" cy="21031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Венгрия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961639" y="2849880"/>
            <a:ext cx="658361" cy="155448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Беларусь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077456" y="3148584"/>
            <a:ext cx="542544" cy="167640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Албания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40897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39984</TotalTime>
  <Words>3543</Words>
  <Application>Microsoft Office PowerPoint</Application>
  <PresentationFormat>Widescreen</PresentationFormat>
  <Paragraphs>643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 Цели и охват опроса </vt:lpstr>
      <vt:lpstr>Организационные характеристики казначейств</vt:lpstr>
      <vt:lpstr>Структура казначейства и сеть территориальных подразделений </vt:lpstr>
      <vt:lpstr>Численность персонала</vt:lpstr>
      <vt:lpstr>Население стран и численность персонала казначейств</vt:lpstr>
      <vt:lpstr>Количество клиентов, которых обслуживает Казначейство</vt:lpstr>
      <vt:lpstr>Функции, выполняемые казначействами</vt:lpstr>
      <vt:lpstr>Обработка платежей</vt:lpstr>
      <vt:lpstr>Сотрудники, занятые прогнозированием ликвидности и управлением ликвидностью</vt:lpstr>
      <vt:lpstr>В большинстве случаев развитие казначейства регламентируется стратегическими документами, и они разработаны относительно недавно!</vt:lpstr>
      <vt:lpstr>Сотрудники, занимающиеся различными функциями казначейства</vt:lpstr>
      <vt:lpstr>ИТ-поддержка и ИСУГФ</vt:lpstr>
      <vt:lpstr>ИТ-поддержка и ИСУГФ (2)</vt:lpstr>
      <vt:lpstr>Внутренний контроль</vt:lpstr>
      <vt:lpstr>Управление рисками</vt:lpstr>
      <vt:lpstr>Какие новые функции появились у казначейств за последние 5 лет?</vt:lpstr>
      <vt:lpstr>Какие новые функции появились у казначейств за последние 5 лет? (прод.)</vt:lpstr>
      <vt:lpstr>Перспективные функции казначейств</vt:lpstr>
      <vt:lpstr>Какие функции казначейств были упразднены за последние 5 лет?</vt:lpstr>
      <vt:lpstr>Имеются ли функции, которые утратили актуальность, или значимость которых снижается?</vt:lpstr>
      <vt:lpstr>Следующие шаги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Tetiana Shalkivska</cp:lastModifiedBy>
  <cp:revision>809</cp:revision>
  <cp:lastPrinted>2021-05-24T01:22:50Z</cp:lastPrinted>
  <dcterms:created xsi:type="dcterms:W3CDTF">2013-05-14T13:14:50Z</dcterms:created>
  <dcterms:modified xsi:type="dcterms:W3CDTF">2023-03-13T04:30:28Z</dcterms:modified>
</cp:coreProperties>
</file>