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2" r:id="rId2"/>
    <p:sldId id="379" r:id="rId3"/>
    <p:sldId id="380" r:id="rId4"/>
    <p:sldId id="381" r:id="rId5"/>
  </p:sldIdLst>
  <p:sldSz cx="12192000" cy="6858000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66CC"/>
    <a:srgbClr val="0000FF"/>
    <a:srgbClr val="800080"/>
    <a:srgbClr val="6600FF"/>
    <a:srgbClr val="009999"/>
    <a:srgbClr val="66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6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3CB12-148B-4CC2-B79B-BA7A8425D8D7}" type="doc">
      <dgm:prSet loTypeId="urn:microsoft.com/office/officeart/2009/3/layout/FramedTextPicture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E9DA0DB-27F5-425C-B00D-53D28E7C8E6B}" type="pres">
      <dgm:prSet presAssocID="{8DC3CB12-148B-4CC2-B79B-BA7A8425D8D7}" presName="Name0" presStyleCnt="0">
        <dgm:presLayoutVars>
          <dgm:chMax/>
          <dgm:chPref/>
          <dgm:dir/>
        </dgm:presLayoutVars>
      </dgm:prSet>
      <dgm:spPr/>
    </dgm:pt>
  </dgm:ptLst>
  <dgm:cxnLst>
    <dgm:cxn modelId="{FA4DD360-E368-423F-87D2-1C622891EAA9}" type="presOf" srcId="{8DC3CB12-148B-4CC2-B79B-BA7A8425D8D7}" destId="{FE9DA0DB-27F5-425C-B00D-53D28E7C8E6B}" srcOrd="0" destOrd="0" presId="urn:microsoft.com/office/officeart/2009/3/layout/FramedTextPicture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3CB12-148B-4CC2-B79B-BA7A8425D8D7}" type="doc">
      <dgm:prSet loTypeId="urn:microsoft.com/office/officeart/2009/3/layout/FramedTextPicture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E9DA0DB-27F5-425C-B00D-53D28E7C8E6B}" type="pres">
      <dgm:prSet presAssocID="{8DC3CB12-148B-4CC2-B79B-BA7A8425D8D7}" presName="Name0" presStyleCnt="0">
        <dgm:presLayoutVars>
          <dgm:chMax/>
          <dgm:chPref/>
          <dgm:dir/>
        </dgm:presLayoutVars>
      </dgm:prSet>
      <dgm:spPr/>
    </dgm:pt>
  </dgm:ptLst>
  <dgm:cxnLst>
    <dgm:cxn modelId="{FA4DD360-E368-423F-87D2-1C622891EAA9}" type="presOf" srcId="{8DC3CB12-148B-4CC2-B79B-BA7A8425D8D7}" destId="{FE9DA0DB-27F5-425C-B00D-53D28E7C8E6B}" srcOrd="0" destOrd="0" presId="urn:microsoft.com/office/officeart/2009/3/layout/FramedTextPicture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C3CB12-148B-4CC2-B79B-BA7A8425D8D7}" type="doc">
      <dgm:prSet loTypeId="urn:microsoft.com/office/officeart/2009/3/layout/FramedTextPicture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E9DA0DB-27F5-425C-B00D-53D28E7C8E6B}" type="pres">
      <dgm:prSet presAssocID="{8DC3CB12-148B-4CC2-B79B-BA7A8425D8D7}" presName="Name0" presStyleCnt="0">
        <dgm:presLayoutVars>
          <dgm:chMax/>
          <dgm:chPref/>
          <dgm:dir/>
        </dgm:presLayoutVars>
      </dgm:prSet>
      <dgm:spPr/>
    </dgm:pt>
  </dgm:ptLst>
  <dgm:cxnLst>
    <dgm:cxn modelId="{FA4DD360-E368-423F-87D2-1C622891EAA9}" type="presOf" srcId="{8DC3CB12-148B-4CC2-B79B-BA7A8425D8D7}" destId="{FE9DA0DB-27F5-425C-B00D-53D28E7C8E6B}" srcOrd="0" destOrd="0" presId="urn:microsoft.com/office/officeart/2009/3/layout/FramedTextPicture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pPr>
              <a:defRPr/>
            </a:pPr>
            <a:fld id="{2D54F0C1-BE68-4177-8470-5F26BD90F894}" type="datetimeFigureOut">
              <a:rPr lang="ru-RU"/>
              <a:pPr>
                <a:defRPr/>
              </a:pPr>
              <a:t>02.06.2021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pPr>
              <a:defRPr/>
            </a:pPr>
            <a:fld id="{4BC34011-487A-46F8-BCF9-2FE29E91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4CB28F7-023F-426B-91A2-E003B21063A6}" type="datetimeFigureOut">
              <a:rPr lang="ru-RU"/>
              <a:pPr>
                <a:defRPr/>
              </a:pPr>
              <a:t>02.06.2021</a:t>
            </a:fld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EBD2B8C-414E-423B-815E-C11FB54DFE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118EDA-F3BD-4BF9-8B1B-D365E59D3F3C}" type="slidenum">
              <a:rPr lang="ru-RU" altLang="ru-RU" smtClean="0">
                <a:latin typeface="Calibri" panose="020F0502020204030204" pitchFamily="34" charset="0"/>
              </a:rPr>
              <a:pPr/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118EDA-F3BD-4BF9-8B1B-D365E59D3F3C}" type="slidenum">
              <a:rPr lang="ru-RU" altLang="ru-RU" smtClean="0">
                <a:latin typeface="Calibri" panose="020F0502020204030204" pitchFamily="34" charset="0"/>
              </a:rPr>
              <a:pPr/>
              <a:t>2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118EDA-F3BD-4BF9-8B1B-D365E59D3F3C}" type="slidenum">
              <a:rPr lang="ru-RU" altLang="ru-RU" smtClean="0">
                <a:latin typeface="Calibri" panose="020F0502020204030204" pitchFamily="34" charset="0"/>
              </a:rPr>
              <a:pPr/>
              <a:t>3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17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118EDA-F3BD-4BF9-8B1B-D365E59D3F3C}" type="slidenum">
              <a:rPr lang="ru-RU" altLang="ru-RU" smtClean="0">
                <a:latin typeface="Calibri" panose="020F0502020204030204" pitchFamily="34" charset="0"/>
              </a:rPr>
              <a:pPr/>
              <a:t>4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8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79946-5961-41F0-B681-2B58DFFE3BFF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0188C-E0D7-464D-A558-504831745D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756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C1E87-5A1C-41B7-B2A0-7B68A35D2870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FBA2-F1D6-4B97-B8DD-82BFAA1E67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5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FA831-7BE1-4414-8ACA-CC05FDD55D07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0FC8A-59BC-488A-872E-578A8BD659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449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B816-3F0C-4F09-8D1D-BA2D6781F548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7F69-25C6-4445-90CC-A0D7117F85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949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B18AF-EA80-462F-BFFA-C53AA829C0A4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FD95A-CB07-4F05-9C13-D070B9BD5B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259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DEB05-F238-4076-B192-B854C8501591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85385-A695-4EB7-9002-9C391E6605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156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C9F4-BFC3-4DA3-BDA3-763BBEA250C7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3B359-BD07-4915-91A9-271BB70865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198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97B0-57FB-4002-924F-9F0C06BAE6A9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FF585-C9DB-48B0-A748-36C6C0C5FA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22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9E0BC-5BF4-42DF-95CC-776E1B3768EA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B336-6D4F-4C03-94E2-C6FA781412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777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AA441-A1FC-4545-99F7-1A395B438E93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064CE-08E5-43B7-A42A-323E477075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63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BAA95-AE47-49B5-8EFC-F8ED151C081A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4FC3-815D-46BF-8142-D700CAC663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037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3CD00D-92EC-43D0-9E18-E8EEA9DF216A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1A8E1C-BE9C-45FE-A00F-48A92D078E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19536" y="2276872"/>
            <a:ext cx="8496944" cy="30963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БЮДЖЕТНОГО УЧЁТА И ФИНАНСОВОЙ ОТЧЕТНОСТИ РЕСПУБЛИКИ УЗБЕКИСТАН</a:t>
            </a:r>
            <a:r>
              <a:rPr lang="uz-Cyrl-UZ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ru-RU" sz="4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808" y="332656"/>
            <a:ext cx="3810883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2042218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z-Cyrl-UZ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Предпринимаемые меры по реформированию и совершенствованию системы бюджетного учета и отчетности:</a:t>
            </a:r>
            <a:endParaRPr lang="ru-RU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360" y="2132856"/>
            <a:ext cx="11449272" cy="47251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anchor="ctr"/>
          <a:lstStyle/>
          <a:p>
            <a:pPr marL="342900" indent="-342900" algn="just">
              <a:buAutoNum type="arabicPeriod"/>
              <a:defRPr/>
            </a:pPr>
            <a:r>
              <a:rPr lang="ru-RU" sz="2000" dirty="0"/>
              <a:t>Утверждена </a:t>
            </a:r>
            <a:r>
              <a:rPr lang="ru-RU" sz="2000" i="1" dirty="0">
                <a:solidFill>
                  <a:srgbClr val="00B0F0"/>
                </a:solidFill>
              </a:rPr>
              <a:t>Стратегия</a:t>
            </a:r>
            <a:r>
              <a:rPr lang="ru-RU" sz="2000" dirty="0">
                <a:solidFill>
                  <a:srgbClr val="00B0F0"/>
                </a:solidFill>
              </a:rPr>
              <a:t> совершенствования системы государственных финансов </a:t>
            </a:r>
            <a:r>
              <a:rPr lang="ru-RU" sz="2000" i="1" dirty="0"/>
              <a:t>(№ 506 от 24 августа 2020г.,</a:t>
            </a:r>
            <a:r>
              <a:rPr lang="ru-RU" sz="2000" dirty="0"/>
              <a:t> раздел 5 «Укрепление финансовой дисциплины и усиление парламентского и общественного контроля над бюджетным процессом путем гармонизации стандартов бюджетного учета, совершенствования систем внутреннего контроля и аудита»);</a:t>
            </a:r>
          </a:p>
          <a:p>
            <a:pPr marL="342900" indent="-342900" algn="just">
              <a:buAutoNum type="arabicPeriod"/>
              <a:defRPr/>
            </a:pPr>
            <a:r>
              <a:rPr lang="ru-RU" sz="2000" dirty="0"/>
              <a:t>В течение 2016–2019 годов было принято </a:t>
            </a:r>
            <a:r>
              <a:rPr lang="ru-RU" sz="2000" dirty="0">
                <a:solidFill>
                  <a:srgbClr val="00B0F0"/>
                </a:solidFill>
              </a:rPr>
              <a:t>двенадцать Стандартов бюджетного учета в соответствии с Международными стандартами финансовой отчетности в государственном секторе </a:t>
            </a:r>
            <a:r>
              <a:rPr lang="ru-RU" sz="2000" dirty="0"/>
              <a:t>(МСФОГС - </a:t>
            </a:r>
            <a:r>
              <a:rPr lang="en-US" sz="2000" dirty="0"/>
              <a:t>IPSAS</a:t>
            </a:r>
            <a:r>
              <a:rPr lang="ru-RU" sz="2000" dirty="0"/>
              <a:t>) (СБУ 1. Учетная политика; СБУ 2. Единый План счетов; СБУ 3. Финансовая отчетность; СБУ 4. Влияние изменений в валютных курсах; СБУ 5. Сельское хозяйство; СБУ 6. Аренда; СБУ 7. Товарно-материальные запасы; СБУ 8. Недвижимое имущество, здания и </a:t>
            </a:r>
            <a:r>
              <a:rPr lang="uz-Cyrl-UZ" sz="2000" dirty="0"/>
              <a:t>оборудование; </a:t>
            </a:r>
            <a:r>
              <a:rPr lang="ru-RU" sz="2000" dirty="0"/>
              <a:t>СБУ 9. Нематериальные активы; СБУ 10. Выручка от обменных операций; СБУ 11. Затраты по займам; СБУ 12. Договоры на строительство);</a:t>
            </a:r>
          </a:p>
          <a:p>
            <a:pPr marL="342900" indent="-342900" algn="just">
              <a:buAutoNum type="arabicPeriod"/>
              <a:defRPr/>
            </a:pPr>
            <a:r>
              <a:rPr lang="ru-RU" sz="2000" dirty="0"/>
              <a:t>Разработан </a:t>
            </a:r>
            <a:r>
              <a:rPr lang="ru-RU" sz="2000" i="1" dirty="0">
                <a:solidFill>
                  <a:srgbClr val="00B0F0"/>
                </a:solidFill>
              </a:rPr>
              <a:t>План мероприятий</a:t>
            </a:r>
            <a:r>
              <a:rPr lang="ru-RU" sz="2000" i="1" dirty="0"/>
              <a:t> </a:t>
            </a:r>
            <a:r>
              <a:rPr lang="ru-RU" sz="2000" i="1" dirty="0">
                <a:solidFill>
                  <a:srgbClr val="00B0F0"/>
                </a:solidFill>
              </a:rPr>
              <a:t>(«Дорожная карта»</a:t>
            </a:r>
            <a:r>
              <a:rPr lang="ru-RU" sz="2000" i="1" dirty="0"/>
              <a:t>) по применению МСФО ОС (</a:t>
            </a:r>
            <a:r>
              <a:rPr lang="en-US" sz="2000" i="1" dirty="0"/>
              <a:t>IPSAS</a:t>
            </a:r>
            <a:r>
              <a:rPr lang="ru-RU" sz="2000" i="1" dirty="0"/>
              <a:t>) по поэтапному переходу на </a:t>
            </a:r>
            <a:r>
              <a:rPr lang="ru-RU" sz="2000" b="1" i="1" dirty="0"/>
              <a:t>метод начисления </a:t>
            </a:r>
            <a:r>
              <a:rPr lang="ru-RU" sz="2000" dirty="0"/>
              <a:t>и дальнейшему совершенствованию бюджетного учета в Республике Узбекистан, создана </a:t>
            </a:r>
            <a:r>
              <a:rPr lang="ru-RU" sz="2000" b="1" i="1" dirty="0"/>
              <a:t>Рабочая группа </a:t>
            </a:r>
            <a:r>
              <a:rPr lang="ru-RU" sz="2000" i="1" dirty="0"/>
              <a:t>по гармонизации бюджетного учета в соответствии с </a:t>
            </a:r>
            <a:r>
              <a:rPr lang="en-US" sz="2000" i="1" dirty="0"/>
              <a:t>IPSAS</a:t>
            </a:r>
            <a:r>
              <a:rPr lang="ru-RU" sz="2000" dirty="0"/>
              <a:t> при участии заинтересованных министерств;</a:t>
            </a:r>
          </a:p>
          <a:p>
            <a:pPr marL="342900" indent="-342900" algn="just">
              <a:buAutoNum type="arabicPeriod"/>
              <a:defRPr/>
            </a:pPr>
            <a:r>
              <a:rPr lang="ru-RU" sz="2000" i="1" dirty="0"/>
              <a:t>Разработано </a:t>
            </a:r>
            <a:r>
              <a:rPr lang="ru-RU" sz="2000" i="1" dirty="0">
                <a:solidFill>
                  <a:srgbClr val="00B0F0"/>
                </a:solidFill>
              </a:rPr>
              <a:t>Техническое задание </a:t>
            </a:r>
            <a:r>
              <a:rPr lang="ru-RU" sz="2000" i="1" dirty="0"/>
              <a:t>(ТЗ) по трансформации </a:t>
            </a:r>
            <a:r>
              <a:rPr lang="ru-RU" sz="2000" b="1" i="1" dirty="0"/>
              <a:t>Единого плана счетов </a:t>
            </a:r>
            <a:r>
              <a:rPr lang="ru-RU" sz="2000" i="1" dirty="0"/>
              <a:t>в Программном комплексе </a:t>
            </a:r>
            <a:r>
              <a:rPr lang="ru-RU" sz="2000" b="1" i="1" dirty="0" err="1"/>
              <a:t>УзАСБО</a:t>
            </a:r>
            <a:r>
              <a:rPr lang="ru-RU" sz="2000" dirty="0"/>
              <a:t> совместно с Информационно-вычислительным центром МФ </a:t>
            </a:r>
            <a:r>
              <a:rPr lang="ru-RU" sz="2000" dirty="0" err="1"/>
              <a:t>Руз</a:t>
            </a:r>
            <a:r>
              <a:rPr lang="ru-RU" sz="2000" dirty="0"/>
              <a:t>, а также ТЗ по трансформации ЕПС и бюджетной отчетности в ПК </a:t>
            </a:r>
            <a:r>
              <a:rPr lang="ru-RU" sz="2000" b="1" dirty="0"/>
              <a:t>ИСУГФ</a:t>
            </a:r>
            <a:r>
              <a:rPr lang="ru-RU" sz="2000" dirty="0"/>
              <a:t>.</a:t>
            </a:r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285750" indent="-285750">
              <a:buFontTx/>
              <a:buChar char="-"/>
              <a:defRPr/>
            </a:pPr>
            <a:endParaRPr lang="en-GB" altLang="ru-RU" dirty="0"/>
          </a:p>
          <a:p>
            <a:pPr lvl="0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004" y="0"/>
            <a:ext cx="12192000" cy="13681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z-Cyrl-UZ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Дальнейшие шаги по реформированию системы бюджетного учета и отчетности:</a:t>
            </a:r>
            <a:endParaRPr lang="ru-RU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83432" y="2276872"/>
            <a:ext cx="10297144" cy="38164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anchor="ctr"/>
          <a:lstStyle/>
          <a:p>
            <a:pPr marL="342900" indent="-342900">
              <a:buAutoNum type="arabicPeriod"/>
              <a:defRPr/>
            </a:pPr>
            <a:r>
              <a:rPr lang="ru-RU" sz="2200" dirty="0"/>
              <a:t>В 2021 году намечено </a:t>
            </a:r>
            <a:r>
              <a:rPr lang="ru-RU" sz="2200" i="1" dirty="0">
                <a:solidFill>
                  <a:srgbClr val="00B0F0"/>
                </a:solidFill>
              </a:rPr>
              <a:t>пилотное тестирование</a:t>
            </a:r>
            <a:r>
              <a:rPr lang="ru-RU" sz="2200" dirty="0">
                <a:solidFill>
                  <a:srgbClr val="00B0F0"/>
                </a:solidFill>
              </a:rPr>
              <a:t> </a:t>
            </a:r>
            <a:r>
              <a:rPr lang="ru-RU" sz="2200" dirty="0"/>
              <a:t>автоматизированного системы бюджетного учета в </a:t>
            </a:r>
            <a:r>
              <a:rPr lang="ru-RU" sz="2200" dirty="0" err="1"/>
              <a:t>УзАСБО</a:t>
            </a:r>
            <a:r>
              <a:rPr lang="ru-RU" sz="2200" dirty="0"/>
              <a:t> с учетом ЕПС и новых форм финансовой отчетности;</a:t>
            </a:r>
          </a:p>
          <a:p>
            <a:pPr marL="342900" indent="-342900">
              <a:buAutoNum type="arabicPeriod"/>
              <a:defRPr/>
            </a:pPr>
            <a:r>
              <a:rPr lang="ru-RU" sz="2200" dirty="0"/>
              <a:t>Ожидается утверждение Стандарта по </a:t>
            </a:r>
            <a:r>
              <a:rPr lang="ru-RU" sz="2200" i="1" dirty="0">
                <a:solidFill>
                  <a:srgbClr val="00B0F0"/>
                </a:solidFill>
              </a:rPr>
              <a:t>Консолидированной финансовой отчетности</a:t>
            </a:r>
            <a:r>
              <a:rPr lang="ru-RU" sz="2200" dirty="0"/>
              <a:t>, а также Отчета о движении денежных средств в соответствии с IPSAS;</a:t>
            </a:r>
          </a:p>
          <a:p>
            <a:pPr marL="342900" indent="-342900">
              <a:buAutoNum type="arabicPeriod"/>
              <a:defRPr/>
            </a:pPr>
            <a:r>
              <a:rPr lang="ru-RU" sz="2200" dirty="0"/>
              <a:t>Продолжение активного </a:t>
            </a:r>
            <a:r>
              <a:rPr lang="ru-RU" sz="2200" i="1" dirty="0"/>
              <a:t>сотрудничества с </a:t>
            </a:r>
            <a:r>
              <a:rPr lang="ru-RU" sz="2200" i="1" dirty="0">
                <a:solidFill>
                  <a:srgbClr val="00B0F0"/>
                </a:solidFill>
              </a:rPr>
              <a:t>международными экспертами </a:t>
            </a:r>
            <a:r>
              <a:rPr lang="ru-RU" sz="2200" i="1" dirty="0"/>
              <a:t>(Всемирный банк, Азиатский банк развития, МВФ, Французское агентство развития, ПРООН)</a:t>
            </a:r>
            <a:endParaRPr lang="ru-RU" sz="2200" dirty="0"/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342900" indent="-342900">
              <a:buAutoNum type="arabicPeriod"/>
              <a:defRPr/>
            </a:pPr>
            <a:endParaRPr lang="ru-RU" dirty="0"/>
          </a:p>
          <a:p>
            <a:pPr marL="285750" indent="-285750">
              <a:buFontTx/>
              <a:buChar char="-"/>
              <a:defRPr/>
            </a:pPr>
            <a:endParaRPr lang="en-GB" altLang="ru-RU" dirty="0"/>
          </a:p>
          <a:p>
            <a:pPr lvl="0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80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uz-Cyrl-UZ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Предпринятые шаги по преодолению негативных последствий </a:t>
            </a:r>
          </a:p>
          <a:p>
            <a:pPr algn="ctr" eaLnBrk="1" hangingPunct="1">
              <a:defRPr/>
            </a:pPr>
            <a:r>
              <a:rPr lang="uz-Cyrl-UZ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пандемии </a:t>
            </a:r>
            <a:r>
              <a:rPr lang="en-US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COVID</a:t>
            </a:r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-19</a:t>
            </a:r>
            <a:r>
              <a:rPr lang="uz-Cyrl-UZ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:</a:t>
            </a:r>
            <a:endParaRPr lang="ru-RU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376" y="1961456"/>
            <a:ext cx="11233248" cy="4131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anchor="ctr"/>
          <a:lstStyle/>
          <a:p>
            <a:pPr algn="just"/>
            <a:r>
              <a:rPr lang="ru-RU" sz="2000" dirty="0"/>
              <a:t>1. Согласно Указу Президента Республики Узбекистан (№УП-5969 от 19.03.2020г. «</a:t>
            </a:r>
            <a:r>
              <a:rPr lang="ru-RU" sz="2000" cap="all" dirty="0"/>
              <a:t>о первоочередных мерах по смягчению негативного воздействия на отрасли экономики </a:t>
            </a:r>
            <a:r>
              <a:rPr lang="ru-RU" sz="2000" cap="all" dirty="0" err="1"/>
              <a:t>коронавирусной</a:t>
            </a:r>
            <a:r>
              <a:rPr lang="ru-RU" sz="2000" cap="all" dirty="0"/>
              <a:t> пандемии и глобальных кризисных явлений</a:t>
            </a:r>
            <a:r>
              <a:rPr lang="ru-RU" sz="2000" dirty="0"/>
              <a:t>») создан </a:t>
            </a:r>
            <a:r>
              <a:rPr lang="ru-RU" sz="2000" b="1" dirty="0">
                <a:solidFill>
                  <a:srgbClr val="00B0F0"/>
                </a:solidFill>
              </a:rPr>
              <a:t>Антикризисный фонд при Министерстве финансов </a:t>
            </a:r>
            <a:r>
              <a:rPr lang="ru-RU" sz="2000" dirty="0"/>
              <a:t>Республики Узбекистан, основными направлениями использования средств Антикризисного фонда:</a:t>
            </a:r>
          </a:p>
          <a:p>
            <a:pPr algn="just"/>
            <a:r>
              <a:rPr lang="ru-RU" sz="2000" dirty="0"/>
              <a:t>а) финансирование мероприятий по борьбе с распространением </a:t>
            </a:r>
            <a:r>
              <a:rPr lang="ru-RU" sz="2000" dirty="0" err="1"/>
              <a:t>коронавирусной</a:t>
            </a:r>
            <a:r>
              <a:rPr lang="ru-RU" sz="2000" dirty="0"/>
              <a:t> инфекции,</a:t>
            </a:r>
          </a:p>
          <a:p>
            <a:pPr algn="just"/>
            <a:r>
              <a:rPr lang="ru-RU" sz="2000" dirty="0"/>
              <a:t>б) поддержку предпринимательства и занятости населения;</a:t>
            </a:r>
          </a:p>
          <a:p>
            <a:pPr algn="just"/>
            <a:r>
              <a:rPr lang="ru-RU" sz="2000" dirty="0"/>
              <a:t>в) расширение социальной поддержки населения, включая выделение дополнительных средств,</a:t>
            </a:r>
          </a:p>
          <a:p>
            <a:pPr algn="just"/>
            <a:r>
              <a:rPr lang="ru-RU" sz="2000" dirty="0"/>
              <a:t>г) обеспечение устойчивого функционирования отраслей экономики.</a:t>
            </a:r>
          </a:p>
          <a:p>
            <a:pPr algn="just"/>
            <a:r>
              <a:rPr lang="ru-RU" sz="2000" dirty="0"/>
              <a:t>2.  </a:t>
            </a:r>
            <a:r>
              <a:rPr lang="ru-RU" sz="2000" b="1" dirty="0">
                <a:solidFill>
                  <a:srgbClr val="00B0F0"/>
                </a:solidFill>
              </a:rPr>
              <a:t>Источники</a:t>
            </a:r>
            <a:r>
              <a:rPr lang="ru-RU" sz="2000" dirty="0"/>
              <a:t> Антикризисного фонда - средства Государственного бюджета Республики Узбекистан, в том числе за счет оптимизации расходов, льготные кредиты международных финансовых институтов и другие источники;</a:t>
            </a:r>
          </a:p>
          <a:p>
            <a:pPr algn="just"/>
            <a:r>
              <a:rPr lang="ru-RU" sz="2000" dirty="0"/>
              <a:t>3. Расходы Антикризисного фонда осуществлялись посредством единого счета, открытого на Едином казначейском счете (ЕКС) (с соответствующими счетами в бюджетных организациях), с автоматическим отражением всех операций в ИСУГФ;</a:t>
            </a:r>
          </a:p>
          <a:p>
            <a:pPr algn="just"/>
            <a:r>
              <a:rPr lang="ru-RU" sz="2000" dirty="0"/>
              <a:t>4. Данные о доходах и расходах Фонда публиковались на веб-сайте министерства и освещались СМИ.</a:t>
            </a:r>
          </a:p>
          <a:p>
            <a:pPr marL="285750" indent="-285750">
              <a:buFontTx/>
              <a:buChar char="-"/>
              <a:defRPr/>
            </a:pPr>
            <a:endParaRPr lang="en-GB" altLang="ru-RU" dirty="0"/>
          </a:p>
          <a:p>
            <a:pPr lvl="0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0810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7208</TotalTime>
  <Words>503</Words>
  <Application>Microsoft Office PowerPoint</Application>
  <PresentationFormat>Widescreen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BATIR NURMATOV</dc:creator>
  <cp:lastModifiedBy>Yelena Slizhevskaya</cp:lastModifiedBy>
  <cp:revision>201</cp:revision>
  <cp:lastPrinted>2019-03-15T11:12:19Z</cp:lastPrinted>
  <dcterms:created xsi:type="dcterms:W3CDTF">2015-09-14T10:23:34Z</dcterms:created>
  <dcterms:modified xsi:type="dcterms:W3CDTF">2021-06-02T07:33:56Z</dcterms:modified>
</cp:coreProperties>
</file>