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71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92446777486142E-2"/>
          <c:y val="6.3564004920339118E-2"/>
          <c:w val="0.57881355108389232"/>
          <c:h val="0.79087321287832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Central Government Budget Expense (Billion Turkish liras)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Sayfa1!$B$2:$B$4</c:f>
              <c:numCache>
                <c:formatCode>#,##0.00</c:formatCode>
                <c:ptCount val="3"/>
                <c:pt idx="0">
                  <c:v>408.2</c:v>
                </c:pt>
                <c:pt idx="1">
                  <c:v>448.7</c:v>
                </c:pt>
                <c:pt idx="2">
                  <c:v>505.9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Payment made through KEOS (Billion Turkish Liras)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3.7418147801683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08E-2"/>
                  <c:y val="3.7418147801683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17E-2"/>
                  <c:y val="7.4836295603367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Sayfa1!$A$2:$A$4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Sayfa1!$C$2:$C$4</c:f>
              <c:numCache>
                <c:formatCode>#,##0.00</c:formatCode>
                <c:ptCount val="3"/>
                <c:pt idx="0">
                  <c:v>335.1</c:v>
                </c:pt>
                <c:pt idx="1">
                  <c:v>378.2</c:v>
                </c:pt>
                <c:pt idx="2">
                  <c:v>424.6</c:v>
                </c:pt>
              </c:numCache>
            </c:numRef>
          </c:val>
        </c:ser>
        <c:ser>
          <c:idx val="2"/>
          <c:order val="2"/>
          <c:tx>
            <c:strRef>
              <c:f>Sayfa1!#REF!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Sayfa1!$A$2:$A$4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Sayfa1!#REF!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615680"/>
        <c:axId val="270617216"/>
      </c:barChart>
      <c:catAx>
        <c:axId val="27061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0617216"/>
        <c:crosses val="autoZero"/>
        <c:auto val="1"/>
        <c:lblAlgn val="ctr"/>
        <c:lblOffset val="100"/>
        <c:noMultiLvlLbl val="0"/>
      </c:catAx>
      <c:valAx>
        <c:axId val="27061721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70615680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8155414600952668"/>
          <c:y val="0.36229530216086459"/>
          <c:w val="0.31690264411393021"/>
          <c:h val="0.348831307031004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DA4C6-A531-4CB4-9F57-2537F015A20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E57C7A2-6557-48CC-807A-14C819450E3A}">
      <dgm:prSet phldrT="[Metin]"/>
      <dgm:spPr/>
      <dgm:t>
        <a:bodyPr/>
        <a:lstStyle/>
        <a:p>
          <a:r>
            <a:rPr lang="tr-TR" b="1" dirty="0" err="1" smtClean="0"/>
            <a:t>The</a:t>
          </a:r>
          <a:r>
            <a:rPr lang="tr-TR" b="1" dirty="0" smtClean="0"/>
            <a:t> </a:t>
          </a:r>
          <a:r>
            <a:rPr lang="tr-TR" b="1" dirty="0" err="1" smtClean="0"/>
            <a:t>financial</a:t>
          </a:r>
          <a:r>
            <a:rPr lang="tr-TR" b="1" dirty="0" smtClean="0"/>
            <a:t> </a:t>
          </a:r>
          <a:r>
            <a:rPr lang="tr-TR" b="1" dirty="0" err="1" smtClean="0"/>
            <a:t>transactions</a:t>
          </a:r>
          <a:r>
            <a:rPr lang="tr-TR" b="1" dirty="0" smtClean="0"/>
            <a:t> of  </a:t>
          </a:r>
          <a:r>
            <a:rPr lang="tr-TR" b="1" dirty="0" err="1" smtClean="0"/>
            <a:t>spending</a:t>
          </a:r>
          <a:r>
            <a:rPr lang="tr-TR" b="1" dirty="0" smtClean="0"/>
            <a:t> </a:t>
          </a:r>
          <a:r>
            <a:rPr lang="tr-TR" b="1" dirty="0" err="1" smtClean="0"/>
            <a:t>and</a:t>
          </a:r>
          <a:r>
            <a:rPr lang="tr-TR" b="1" dirty="0" smtClean="0"/>
            <a:t> </a:t>
          </a:r>
          <a:r>
            <a:rPr lang="tr-TR" b="1" dirty="0" err="1" smtClean="0"/>
            <a:t>accounting</a:t>
          </a:r>
          <a:r>
            <a:rPr lang="tr-TR" b="1" dirty="0" smtClean="0"/>
            <a:t> </a:t>
          </a:r>
          <a:r>
            <a:rPr lang="tr-TR" b="1" dirty="0" err="1" smtClean="0"/>
            <a:t>units</a:t>
          </a:r>
          <a:r>
            <a:rPr lang="tr-TR" b="1" dirty="0" smtClean="0"/>
            <a:t>  </a:t>
          </a:r>
          <a:r>
            <a:rPr lang="tr-TR" b="1" dirty="0" err="1" smtClean="0"/>
            <a:t>are</a:t>
          </a:r>
          <a:r>
            <a:rPr lang="tr-TR" b="1" dirty="0" smtClean="0"/>
            <a:t> </a:t>
          </a:r>
          <a:r>
            <a:rPr lang="tr-TR" b="1" dirty="0" err="1" smtClean="0"/>
            <a:t>collected</a:t>
          </a:r>
          <a:r>
            <a:rPr lang="tr-TR" b="1" dirty="0" smtClean="0"/>
            <a:t> in an </a:t>
          </a:r>
          <a:r>
            <a:rPr lang="tr-TR" b="1" dirty="0" err="1" smtClean="0"/>
            <a:t>automation</a:t>
          </a:r>
          <a:r>
            <a:rPr lang="tr-TR" b="1" dirty="0" smtClean="0"/>
            <a:t> </a:t>
          </a:r>
          <a:r>
            <a:rPr lang="tr-TR" b="1" dirty="0" err="1" smtClean="0"/>
            <a:t>system</a:t>
          </a:r>
          <a:r>
            <a:rPr lang="tr-TR" b="1" dirty="0" smtClean="0"/>
            <a:t>.</a:t>
          </a:r>
          <a:endParaRPr lang="tr-TR" b="1" dirty="0"/>
        </a:p>
      </dgm:t>
    </dgm:pt>
    <dgm:pt modelId="{EFF8129D-6E3A-4BB4-AE41-6D7D33AC8C3C}" type="parTrans" cxnId="{964BA562-AF25-4615-B082-3F4BE8794621}">
      <dgm:prSet/>
      <dgm:spPr/>
      <dgm:t>
        <a:bodyPr/>
        <a:lstStyle/>
        <a:p>
          <a:endParaRPr lang="tr-TR"/>
        </a:p>
      </dgm:t>
    </dgm:pt>
    <dgm:pt modelId="{326194FB-68D8-440B-9540-3FA0EF8EE69A}" type="sibTrans" cxnId="{964BA562-AF25-4615-B082-3F4BE8794621}">
      <dgm:prSet/>
      <dgm:spPr/>
      <dgm:t>
        <a:bodyPr/>
        <a:lstStyle/>
        <a:p>
          <a:endParaRPr lang="tr-TR"/>
        </a:p>
      </dgm:t>
    </dgm:pt>
    <dgm:pt modelId="{06DBFE6A-5B27-4FD4-9FAC-72254B72D705}">
      <dgm:prSet phldrT="[Metin]"/>
      <dgm:spPr/>
      <dgm:t>
        <a:bodyPr/>
        <a:lstStyle/>
        <a:p>
          <a:r>
            <a:rPr lang="tr-TR" b="1" dirty="0" err="1" smtClean="0"/>
            <a:t>The</a:t>
          </a:r>
          <a:r>
            <a:rPr lang="tr-TR" b="1" dirty="0" smtClean="0"/>
            <a:t> </a:t>
          </a:r>
          <a:r>
            <a:rPr lang="tr-TR" b="1" dirty="0" err="1" smtClean="0"/>
            <a:t>system</a:t>
          </a:r>
          <a:r>
            <a:rPr lang="tr-TR" b="1" dirty="0" smtClean="0"/>
            <a:t> </a:t>
          </a:r>
          <a:r>
            <a:rPr lang="tr-TR" b="1" dirty="0" err="1" smtClean="0"/>
            <a:t>ensures</a:t>
          </a:r>
          <a:r>
            <a:rPr lang="tr-TR" b="1" dirty="0" smtClean="0"/>
            <a:t> </a:t>
          </a:r>
          <a:r>
            <a:rPr lang="tr-TR" b="1" dirty="0" err="1" smtClean="0"/>
            <a:t>secure</a:t>
          </a:r>
          <a:r>
            <a:rPr lang="tr-TR" b="1" dirty="0" smtClean="0"/>
            <a:t>, </a:t>
          </a:r>
          <a:r>
            <a:rPr lang="tr-TR" b="1" dirty="0" err="1" smtClean="0"/>
            <a:t>speedy</a:t>
          </a:r>
          <a:r>
            <a:rPr lang="tr-TR" b="1" dirty="0" smtClean="0"/>
            <a:t>,  </a:t>
          </a:r>
          <a:r>
            <a:rPr lang="tr-TR" b="1" dirty="0" err="1" smtClean="0"/>
            <a:t>and</a:t>
          </a:r>
          <a:r>
            <a:rPr lang="tr-TR" b="1" dirty="0" smtClean="0"/>
            <a:t> </a:t>
          </a:r>
          <a:r>
            <a:rPr lang="tr-TR" b="1" dirty="0" err="1" smtClean="0"/>
            <a:t>electronic</a:t>
          </a:r>
          <a:r>
            <a:rPr lang="tr-TR" b="1" dirty="0" smtClean="0"/>
            <a:t> </a:t>
          </a:r>
          <a:r>
            <a:rPr lang="tr-TR" b="1" dirty="0" err="1" smtClean="0"/>
            <a:t>flow</a:t>
          </a:r>
          <a:r>
            <a:rPr lang="tr-TR" b="1" dirty="0" smtClean="0"/>
            <a:t> of </a:t>
          </a:r>
          <a:r>
            <a:rPr lang="tr-TR" b="1" dirty="0" err="1" smtClean="0"/>
            <a:t>information</a:t>
          </a:r>
          <a:r>
            <a:rPr lang="tr-TR" b="1" dirty="0" smtClean="0"/>
            <a:t> </a:t>
          </a:r>
          <a:r>
            <a:rPr lang="tr-TR" b="1" dirty="0" err="1" smtClean="0"/>
            <a:t>between</a:t>
          </a:r>
          <a:r>
            <a:rPr lang="tr-TR" b="1" dirty="0" smtClean="0"/>
            <a:t> </a:t>
          </a:r>
          <a:r>
            <a:rPr lang="tr-TR" b="1" dirty="0" err="1" smtClean="0"/>
            <a:t>spending</a:t>
          </a:r>
          <a:r>
            <a:rPr lang="tr-TR" b="1" dirty="0" smtClean="0"/>
            <a:t> </a:t>
          </a:r>
          <a:r>
            <a:rPr lang="tr-TR" b="1" dirty="0" err="1" smtClean="0"/>
            <a:t>and</a:t>
          </a:r>
          <a:r>
            <a:rPr lang="tr-TR" b="1" dirty="0" smtClean="0"/>
            <a:t> </a:t>
          </a:r>
          <a:r>
            <a:rPr lang="tr-TR" b="1" dirty="0" err="1" smtClean="0"/>
            <a:t>accounting</a:t>
          </a:r>
          <a:r>
            <a:rPr lang="tr-TR" b="1" dirty="0" smtClean="0"/>
            <a:t> </a:t>
          </a:r>
          <a:r>
            <a:rPr lang="tr-TR" b="1" dirty="0" err="1" smtClean="0"/>
            <a:t>units</a:t>
          </a:r>
          <a:r>
            <a:rPr lang="tr-TR" b="1" dirty="0" smtClean="0"/>
            <a:t> .</a:t>
          </a:r>
          <a:endParaRPr lang="tr-TR" b="1" dirty="0"/>
        </a:p>
      </dgm:t>
    </dgm:pt>
    <dgm:pt modelId="{5C990F17-B870-4089-801C-2CEF087F7220}" type="parTrans" cxnId="{0F8433AA-F32B-4F1A-83C7-998F10591299}">
      <dgm:prSet/>
      <dgm:spPr/>
      <dgm:t>
        <a:bodyPr/>
        <a:lstStyle/>
        <a:p>
          <a:endParaRPr lang="tr-TR"/>
        </a:p>
      </dgm:t>
    </dgm:pt>
    <dgm:pt modelId="{25D8C0A9-D16E-4204-98DC-D20589006375}" type="sibTrans" cxnId="{0F8433AA-F32B-4F1A-83C7-998F10591299}">
      <dgm:prSet/>
      <dgm:spPr/>
      <dgm:t>
        <a:bodyPr/>
        <a:lstStyle/>
        <a:p>
          <a:endParaRPr lang="tr-TR"/>
        </a:p>
      </dgm:t>
    </dgm:pt>
    <dgm:pt modelId="{E11EC878-CC48-4138-8474-7AD6CA76D58F}">
      <dgm:prSet phldrT="[Metin]"/>
      <dgm:spPr/>
      <dgm:t>
        <a:bodyPr/>
        <a:lstStyle/>
        <a:p>
          <a:r>
            <a:rPr lang="tr-TR" b="1" dirty="0" err="1" smtClean="0"/>
            <a:t>The</a:t>
          </a:r>
          <a:r>
            <a:rPr lang="tr-TR" b="1" dirty="0" smtClean="0"/>
            <a:t> </a:t>
          </a:r>
          <a:r>
            <a:rPr lang="tr-TR" b="1" dirty="0" err="1" smtClean="0"/>
            <a:t>system</a:t>
          </a:r>
          <a:r>
            <a:rPr lang="tr-TR" b="1" dirty="0" smtClean="0"/>
            <a:t> </a:t>
          </a:r>
          <a:r>
            <a:rPr lang="tr-TR" b="1" dirty="0" err="1" smtClean="0"/>
            <a:t>shelters</a:t>
          </a:r>
          <a:r>
            <a:rPr lang="tr-TR" b="1" dirty="0" smtClean="0"/>
            <a:t> </a:t>
          </a:r>
          <a:r>
            <a:rPr lang="tr-TR" b="1" dirty="0" err="1" smtClean="0"/>
            <a:t>numerous</a:t>
          </a:r>
          <a:r>
            <a:rPr lang="tr-TR" b="1" dirty="0" smtClean="0"/>
            <a:t> </a:t>
          </a:r>
          <a:r>
            <a:rPr lang="tr-TR" b="1" dirty="0" err="1" smtClean="0"/>
            <a:t>sub-systems</a:t>
          </a:r>
          <a:r>
            <a:rPr lang="tr-TR" b="1" dirty="0" smtClean="0"/>
            <a:t>.</a:t>
          </a:r>
          <a:endParaRPr lang="tr-TR" b="1" dirty="0"/>
        </a:p>
      </dgm:t>
    </dgm:pt>
    <dgm:pt modelId="{D438EECC-443B-493D-8E6A-051EFA40162B}" type="parTrans" cxnId="{9A3B367C-557E-44CB-82CB-E5C2751BB5FA}">
      <dgm:prSet/>
      <dgm:spPr/>
      <dgm:t>
        <a:bodyPr/>
        <a:lstStyle/>
        <a:p>
          <a:endParaRPr lang="tr-TR"/>
        </a:p>
      </dgm:t>
    </dgm:pt>
    <dgm:pt modelId="{CDFFC3B4-C355-4B86-A850-2BA3EFE43056}" type="sibTrans" cxnId="{9A3B367C-557E-44CB-82CB-E5C2751BB5FA}">
      <dgm:prSet/>
      <dgm:spPr/>
      <dgm:t>
        <a:bodyPr/>
        <a:lstStyle/>
        <a:p>
          <a:endParaRPr lang="tr-TR"/>
        </a:p>
      </dgm:t>
    </dgm:pt>
    <dgm:pt modelId="{4F661292-A5AC-4FA0-80E3-BD0BC2F4230F}">
      <dgm:prSet/>
      <dgm:spPr/>
      <dgm:t>
        <a:bodyPr/>
        <a:lstStyle/>
        <a:p>
          <a:pPr algn="just"/>
          <a:r>
            <a:rPr lang="tr-TR" b="1" u="sng" dirty="0" err="1" smtClean="0"/>
            <a:t>It</a:t>
          </a:r>
          <a:r>
            <a:rPr lang="tr-TR" b="1" u="sng" dirty="0" smtClean="0"/>
            <a:t> </a:t>
          </a:r>
          <a:r>
            <a:rPr lang="tr-TR" b="1" dirty="0" err="1" smtClean="0"/>
            <a:t>covers</a:t>
          </a:r>
          <a:r>
            <a:rPr lang="tr-TR" b="1" dirty="0" smtClean="0"/>
            <a:t> </a:t>
          </a:r>
          <a:r>
            <a:rPr lang="tr-TR" b="1" dirty="0" err="1" smtClean="0"/>
            <a:t>budget</a:t>
          </a:r>
          <a:r>
            <a:rPr lang="tr-TR" b="1" dirty="0" smtClean="0"/>
            <a:t> </a:t>
          </a:r>
          <a:r>
            <a:rPr lang="tr-TR" b="1" dirty="0" err="1" smtClean="0"/>
            <a:t>process</a:t>
          </a:r>
          <a:r>
            <a:rPr lang="tr-TR" b="1" dirty="0" smtClean="0"/>
            <a:t>, </a:t>
          </a:r>
          <a:r>
            <a:rPr lang="tr-TR" b="1" dirty="0" err="1" smtClean="0"/>
            <a:t>appropriation</a:t>
          </a:r>
          <a:r>
            <a:rPr lang="tr-TR" b="1" dirty="0" smtClean="0"/>
            <a:t>, </a:t>
          </a:r>
          <a:r>
            <a:rPr lang="tr-TR" b="1" dirty="0" err="1" smtClean="0"/>
            <a:t>accrual</a:t>
          </a:r>
          <a:r>
            <a:rPr lang="tr-TR" b="1" dirty="0" smtClean="0"/>
            <a:t>, </a:t>
          </a:r>
          <a:r>
            <a:rPr lang="tr-TR" b="1" dirty="0" err="1" smtClean="0"/>
            <a:t>expenditure</a:t>
          </a:r>
          <a:r>
            <a:rPr lang="tr-TR" b="1" dirty="0" smtClean="0"/>
            <a:t>, </a:t>
          </a:r>
          <a:r>
            <a:rPr lang="tr-TR" b="1" dirty="0" err="1" smtClean="0"/>
            <a:t>accounting</a:t>
          </a:r>
          <a:r>
            <a:rPr lang="tr-TR" b="1" dirty="0" smtClean="0"/>
            <a:t>, </a:t>
          </a:r>
          <a:r>
            <a:rPr lang="tr-TR" b="1" dirty="0" err="1" smtClean="0"/>
            <a:t>reporting</a:t>
          </a:r>
          <a:r>
            <a:rPr lang="tr-TR" b="1" dirty="0" smtClean="0"/>
            <a:t> </a:t>
          </a:r>
          <a:r>
            <a:rPr lang="tr-TR" b="1" dirty="0" err="1" smtClean="0"/>
            <a:t>and</a:t>
          </a:r>
          <a:r>
            <a:rPr lang="tr-TR" b="1" dirty="0" smtClean="0"/>
            <a:t> </a:t>
          </a:r>
          <a:r>
            <a:rPr lang="tr-TR" b="1" dirty="0" err="1" smtClean="0"/>
            <a:t>monitoring</a:t>
          </a:r>
          <a:r>
            <a:rPr lang="tr-TR" b="1" dirty="0" smtClean="0"/>
            <a:t> </a:t>
          </a:r>
          <a:r>
            <a:rPr lang="tr-TR" b="1" dirty="0" err="1" smtClean="0"/>
            <a:t>all</a:t>
          </a:r>
          <a:r>
            <a:rPr lang="tr-TR" b="1" dirty="0" smtClean="0"/>
            <a:t> </a:t>
          </a:r>
          <a:r>
            <a:rPr lang="tr-TR" b="1" dirty="0" err="1" smtClean="0"/>
            <a:t>stages</a:t>
          </a:r>
          <a:r>
            <a:rPr lang="tr-TR" b="1" dirty="0" smtClean="0"/>
            <a:t> , final </a:t>
          </a:r>
          <a:r>
            <a:rPr lang="tr-TR" b="1" dirty="0" err="1" smtClean="0"/>
            <a:t>accounts</a:t>
          </a:r>
          <a:r>
            <a:rPr lang="tr-TR" b="1" dirty="0" smtClean="0"/>
            <a:t>. </a:t>
          </a:r>
          <a:r>
            <a:rPr lang="tr-TR" b="1" dirty="0" err="1" smtClean="0"/>
            <a:t>It</a:t>
          </a:r>
          <a:r>
            <a:rPr lang="tr-TR" b="1" dirty="0" smtClean="0"/>
            <a:t> is  </a:t>
          </a:r>
          <a:r>
            <a:rPr lang="tr-TR" b="1" dirty="0" err="1" smtClean="0"/>
            <a:t>controllable</a:t>
          </a:r>
          <a:r>
            <a:rPr lang="tr-TR" b="1" dirty="0" smtClean="0"/>
            <a:t>, </a:t>
          </a:r>
          <a:r>
            <a:rPr lang="tr-TR" b="1" dirty="0" err="1" smtClean="0"/>
            <a:t>convenient</a:t>
          </a:r>
          <a:r>
            <a:rPr lang="tr-TR" b="1" dirty="0" smtClean="0"/>
            <a:t> </a:t>
          </a:r>
          <a:r>
            <a:rPr lang="tr-TR" b="1" dirty="0" err="1" smtClean="0"/>
            <a:t>for</a:t>
          </a:r>
          <a:r>
            <a:rPr lang="tr-TR" b="1" dirty="0" smtClean="0"/>
            <a:t> </a:t>
          </a:r>
          <a:r>
            <a:rPr lang="tr-TR" b="1" dirty="0" err="1" smtClean="0"/>
            <a:t>internal</a:t>
          </a:r>
          <a:r>
            <a:rPr lang="tr-TR" b="1" dirty="0" smtClean="0"/>
            <a:t> </a:t>
          </a:r>
          <a:r>
            <a:rPr lang="tr-TR" b="1" dirty="0" err="1" smtClean="0"/>
            <a:t>control</a:t>
          </a:r>
          <a:r>
            <a:rPr lang="tr-TR" b="1" dirty="0" smtClean="0"/>
            <a:t> </a:t>
          </a:r>
          <a:r>
            <a:rPr lang="tr-TR" b="1" dirty="0" err="1" smtClean="0"/>
            <a:t>and</a:t>
          </a:r>
          <a:r>
            <a:rPr lang="tr-TR" b="1" dirty="0" smtClean="0"/>
            <a:t> </a:t>
          </a:r>
          <a:r>
            <a:rPr lang="tr-TR" b="1" dirty="0" err="1" smtClean="0"/>
            <a:t>electronic</a:t>
          </a:r>
          <a:r>
            <a:rPr lang="tr-TR" b="1" dirty="0" smtClean="0"/>
            <a:t>  </a:t>
          </a:r>
          <a:r>
            <a:rPr lang="tr-TR" b="1" dirty="0" err="1" smtClean="0"/>
            <a:t>audit</a:t>
          </a:r>
          <a:r>
            <a:rPr lang="tr-TR" b="1" dirty="0" smtClean="0"/>
            <a:t>, </a:t>
          </a:r>
          <a:r>
            <a:rPr lang="tr-TR" b="1" dirty="0" err="1" smtClean="0"/>
            <a:t>and</a:t>
          </a:r>
          <a:r>
            <a:rPr lang="tr-TR" b="1" dirty="0" smtClean="0"/>
            <a:t> is </a:t>
          </a:r>
          <a:r>
            <a:rPr lang="tr-TR" b="1" dirty="0" err="1" smtClean="0"/>
            <a:t>operated</a:t>
          </a:r>
          <a:r>
            <a:rPr lang="tr-TR" b="1" dirty="0" smtClean="0"/>
            <a:t> in a </a:t>
          </a:r>
          <a:r>
            <a:rPr lang="tr-TR" b="1" dirty="0" err="1" smtClean="0"/>
            <a:t>rapid</a:t>
          </a:r>
          <a:r>
            <a:rPr lang="tr-TR" b="1" dirty="0" smtClean="0"/>
            <a:t> </a:t>
          </a:r>
          <a:r>
            <a:rPr lang="tr-TR" b="1" dirty="0" err="1" smtClean="0"/>
            <a:t>and</a:t>
          </a:r>
          <a:r>
            <a:rPr lang="tr-TR" b="1" dirty="0" smtClean="0"/>
            <a:t> </a:t>
          </a:r>
          <a:r>
            <a:rPr lang="tr-TR" b="1" dirty="0" err="1" smtClean="0"/>
            <a:t>reliable</a:t>
          </a:r>
          <a:r>
            <a:rPr lang="tr-TR" b="1" dirty="0" smtClean="0"/>
            <a:t> </a:t>
          </a:r>
          <a:r>
            <a:rPr lang="tr-TR" b="1" dirty="0" err="1" smtClean="0"/>
            <a:t>environment</a:t>
          </a:r>
          <a:r>
            <a:rPr lang="tr-TR" b="1" dirty="0" smtClean="0"/>
            <a:t>. </a:t>
          </a:r>
          <a:endParaRPr lang="tr-TR" b="1" u="sng" dirty="0"/>
        </a:p>
      </dgm:t>
    </dgm:pt>
    <dgm:pt modelId="{0070BE35-6686-4547-B36A-4588F4FA46DF}" type="parTrans" cxnId="{222B647E-3B00-4892-989D-C5104F98A474}">
      <dgm:prSet/>
      <dgm:spPr/>
      <dgm:t>
        <a:bodyPr/>
        <a:lstStyle/>
        <a:p>
          <a:endParaRPr lang="tr-TR"/>
        </a:p>
      </dgm:t>
    </dgm:pt>
    <dgm:pt modelId="{0BA32628-91A0-40A6-9D98-F1689EF3121D}" type="sibTrans" cxnId="{222B647E-3B00-4892-989D-C5104F98A474}">
      <dgm:prSet/>
      <dgm:spPr/>
      <dgm:t>
        <a:bodyPr/>
        <a:lstStyle/>
        <a:p>
          <a:endParaRPr lang="tr-TR"/>
        </a:p>
      </dgm:t>
    </dgm:pt>
    <dgm:pt modelId="{19630EF3-63ED-4401-A960-965CFFF41F82}" type="pres">
      <dgm:prSet presAssocID="{5C2DA4C6-A531-4CB4-9F57-2537F015A2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73A4B1D9-B029-4999-802C-E219CA85BB10}" type="pres">
      <dgm:prSet presAssocID="{5C2DA4C6-A531-4CB4-9F57-2537F015A200}" presName="Name1" presStyleCnt="0"/>
      <dgm:spPr/>
    </dgm:pt>
    <dgm:pt modelId="{815DB697-7C65-4511-B2C1-BD34BCC21551}" type="pres">
      <dgm:prSet presAssocID="{5C2DA4C6-A531-4CB4-9F57-2537F015A200}" presName="cycle" presStyleCnt="0"/>
      <dgm:spPr/>
    </dgm:pt>
    <dgm:pt modelId="{E9B67BD5-5E10-49CF-B10D-F63429BD3CBC}" type="pres">
      <dgm:prSet presAssocID="{5C2DA4C6-A531-4CB4-9F57-2537F015A200}" presName="srcNode" presStyleLbl="node1" presStyleIdx="0" presStyleCnt="4"/>
      <dgm:spPr/>
    </dgm:pt>
    <dgm:pt modelId="{1C11A281-C2E7-4E86-8F2E-B848AC8C482D}" type="pres">
      <dgm:prSet presAssocID="{5C2DA4C6-A531-4CB4-9F57-2537F015A200}" presName="conn" presStyleLbl="parChTrans1D2" presStyleIdx="0" presStyleCnt="1"/>
      <dgm:spPr/>
      <dgm:t>
        <a:bodyPr/>
        <a:lstStyle/>
        <a:p>
          <a:endParaRPr lang="tr-TR"/>
        </a:p>
      </dgm:t>
    </dgm:pt>
    <dgm:pt modelId="{DAE44D79-1B4B-4B85-80AF-454631668FC3}" type="pres">
      <dgm:prSet presAssocID="{5C2DA4C6-A531-4CB4-9F57-2537F015A200}" presName="extraNode" presStyleLbl="node1" presStyleIdx="0" presStyleCnt="4"/>
      <dgm:spPr/>
    </dgm:pt>
    <dgm:pt modelId="{ADC6E959-3052-4ECB-A220-627DD7C11601}" type="pres">
      <dgm:prSet presAssocID="{5C2DA4C6-A531-4CB4-9F57-2537F015A200}" presName="dstNode" presStyleLbl="node1" presStyleIdx="0" presStyleCnt="4"/>
      <dgm:spPr/>
    </dgm:pt>
    <dgm:pt modelId="{4C95B390-6BAB-4A36-81E9-B6A76112521F}" type="pres">
      <dgm:prSet presAssocID="{6E57C7A2-6557-48CC-807A-14C819450E3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0C7E83-D6B4-43F4-AC57-0B0E3C86EB34}" type="pres">
      <dgm:prSet presAssocID="{6E57C7A2-6557-48CC-807A-14C819450E3A}" presName="accent_1" presStyleCnt="0"/>
      <dgm:spPr/>
    </dgm:pt>
    <dgm:pt modelId="{493A1B2A-F09F-488F-A296-0CFD1EB956E6}" type="pres">
      <dgm:prSet presAssocID="{6E57C7A2-6557-48CC-807A-14C819450E3A}" presName="accentRepeatNode" presStyleLbl="solidFgAcc1" presStyleIdx="0" presStyleCnt="4"/>
      <dgm:spPr/>
    </dgm:pt>
    <dgm:pt modelId="{2B59DA0A-8F35-4B28-9D6F-95B26F6A01C6}" type="pres">
      <dgm:prSet presAssocID="{06DBFE6A-5B27-4FD4-9FAC-72254B72D70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FCE944-01F5-4DD1-B73E-4C72D8790E26}" type="pres">
      <dgm:prSet presAssocID="{06DBFE6A-5B27-4FD4-9FAC-72254B72D705}" presName="accent_2" presStyleCnt="0"/>
      <dgm:spPr/>
    </dgm:pt>
    <dgm:pt modelId="{D488E187-CD0E-4DEC-9AC3-D44C94313CCC}" type="pres">
      <dgm:prSet presAssocID="{06DBFE6A-5B27-4FD4-9FAC-72254B72D705}" presName="accentRepeatNode" presStyleLbl="solidFgAcc1" presStyleIdx="1" presStyleCnt="4"/>
      <dgm:spPr/>
    </dgm:pt>
    <dgm:pt modelId="{D1D0EF70-5000-4A39-81FD-6535F3FABDE9}" type="pres">
      <dgm:prSet presAssocID="{E11EC878-CC48-4138-8474-7AD6CA76D58F}" presName="text_3" presStyleLbl="node1" presStyleIdx="2" presStyleCnt="4" custLinFactNeighborX="3552" custLinFactNeighborY="70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C758F2-7174-4AE3-B651-7094562BF4FE}" type="pres">
      <dgm:prSet presAssocID="{E11EC878-CC48-4138-8474-7AD6CA76D58F}" presName="accent_3" presStyleCnt="0"/>
      <dgm:spPr/>
    </dgm:pt>
    <dgm:pt modelId="{8FEDB3FC-89F3-4282-BFE5-77885B9CA797}" type="pres">
      <dgm:prSet presAssocID="{E11EC878-CC48-4138-8474-7AD6CA76D58F}" presName="accentRepeatNode" presStyleLbl="solidFgAcc1" presStyleIdx="2" presStyleCnt="4"/>
      <dgm:spPr/>
    </dgm:pt>
    <dgm:pt modelId="{0992B51E-726C-4E45-9634-65747BA2F633}" type="pres">
      <dgm:prSet presAssocID="{4F661292-A5AC-4FA0-80E3-BD0BC2F4230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ED3CF8-F9BC-4E0A-B13D-70560D86E1A5}" type="pres">
      <dgm:prSet presAssocID="{4F661292-A5AC-4FA0-80E3-BD0BC2F4230F}" presName="accent_4" presStyleCnt="0"/>
      <dgm:spPr/>
    </dgm:pt>
    <dgm:pt modelId="{C26191CE-AA09-4228-B30D-586067388507}" type="pres">
      <dgm:prSet presAssocID="{4F661292-A5AC-4FA0-80E3-BD0BC2F4230F}" presName="accentRepeatNode" presStyleLbl="solidFgAcc1" presStyleIdx="3" presStyleCnt="4"/>
      <dgm:spPr/>
    </dgm:pt>
  </dgm:ptLst>
  <dgm:cxnLst>
    <dgm:cxn modelId="{5D29952C-AD8B-4A59-BAEF-476751DAA87E}" type="presOf" srcId="{5C2DA4C6-A531-4CB4-9F57-2537F015A200}" destId="{19630EF3-63ED-4401-A960-965CFFF41F82}" srcOrd="0" destOrd="0" presId="urn:microsoft.com/office/officeart/2008/layout/VerticalCurvedList"/>
    <dgm:cxn modelId="{9A3B367C-557E-44CB-82CB-E5C2751BB5FA}" srcId="{5C2DA4C6-A531-4CB4-9F57-2537F015A200}" destId="{E11EC878-CC48-4138-8474-7AD6CA76D58F}" srcOrd="2" destOrd="0" parTransId="{D438EECC-443B-493D-8E6A-051EFA40162B}" sibTransId="{CDFFC3B4-C355-4B86-A850-2BA3EFE43056}"/>
    <dgm:cxn modelId="{964BA562-AF25-4615-B082-3F4BE8794621}" srcId="{5C2DA4C6-A531-4CB4-9F57-2537F015A200}" destId="{6E57C7A2-6557-48CC-807A-14C819450E3A}" srcOrd="0" destOrd="0" parTransId="{EFF8129D-6E3A-4BB4-AE41-6D7D33AC8C3C}" sibTransId="{326194FB-68D8-440B-9540-3FA0EF8EE69A}"/>
    <dgm:cxn modelId="{444C5ACB-D4F2-4A8F-80C3-BA49C9D8E61E}" type="presOf" srcId="{6E57C7A2-6557-48CC-807A-14C819450E3A}" destId="{4C95B390-6BAB-4A36-81E9-B6A76112521F}" srcOrd="0" destOrd="0" presId="urn:microsoft.com/office/officeart/2008/layout/VerticalCurvedList"/>
    <dgm:cxn modelId="{222B647E-3B00-4892-989D-C5104F98A474}" srcId="{5C2DA4C6-A531-4CB4-9F57-2537F015A200}" destId="{4F661292-A5AC-4FA0-80E3-BD0BC2F4230F}" srcOrd="3" destOrd="0" parTransId="{0070BE35-6686-4547-B36A-4588F4FA46DF}" sibTransId="{0BA32628-91A0-40A6-9D98-F1689EF3121D}"/>
    <dgm:cxn modelId="{2FE76926-BF66-4BAA-85D8-FCB678883808}" type="presOf" srcId="{E11EC878-CC48-4138-8474-7AD6CA76D58F}" destId="{D1D0EF70-5000-4A39-81FD-6535F3FABDE9}" srcOrd="0" destOrd="0" presId="urn:microsoft.com/office/officeart/2008/layout/VerticalCurvedList"/>
    <dgm:cxn modelId="{B610449E-97D8-400E-A6DB-718BE34F7C26}" type="presOf" srcId="{4F661292-A5AC-4FA0-80E3-BD0BC2F4230F}" destId="{0992B51E-726C-4E45-9634-65747BA2F633}" srcOrd="0" destOrd="0" presId="urn:microsoft.com/office/officeart/2008/layout/VerticalCurvedList"/>
    <dgm:cxn modelId="{1451C1C2-5E34-47E7-B65E-7DCAB2B054F5}" type="presOf" srcId="{326194FB-68D8-440B-9540-3FA0EF8EE69A}" destId="{1C11A281-C2E7-4E86-8F2E-B848AC8C482D}" srcOrd="0" destOrd="0" presId="urn:microsoft.com/office/officeart/2008/layout/VerticalCurvedList"/>
    <dgm:cxn modelId="{0F8433AA-F32B-4F1A-83C7-998F10591299}" srcId="{5C2DA4C6-A531-4CB4-9F57-2537F015A200}" destId="{06DBFE6A-5B27-4FD4-9FAC-72254B72D705}" srcOrd="1" destOrd="0" parTransId="{5C990F17-B870-4089-801C-2CEF087F7220}" sibTransId="{25D8C0A9-D16E-4204-98DC-D20589006375}"/>
    <dgm:cxn modelId="{CFEE895B-0709-4417-A985-5E323548F4F9}" type="presOf" srcId="{06DBFE6A-5B27-4FD4-9FAC-72254B72D705}" destId="{2B59DA0A-8F35-4B28-9D6F-95B26F6A01C6}" srcOrd="0" destOrd="0" presId="urn:microsoft.com/office/officeart/2008/layout/VerticalCurvedList"/>
    <dgm:cxn modelId="{0AACC07B-1DA1-45D2-B93E-0301539B0144}" type="presParOf" srcId="{19630EF3-63ED-4401-A960-965CFFF41F82}" destId="{73A4B1D9-B029-4999-802C-E219CA85BB10}" srcOrd="0" destOrd="0" presId="urn:microsoft.com/office/officeart/2008/layout/VerticalCurvedList"/>
    <dgm:cxn modelId="{89CB0008-7165-4397-9368-8FCDDEEB2FFD}" type="presParOf" srcId="{73A4B1D9-B029-4999-802C-E219CA85BB10}" destId="{815DB697-7C65-4511-B2C1-BD34BCC21551}" srcOrd="0" destOrd="0" presId="urn:microsoft.com/office/officeart/2008/layout/VerticalCurvedList"/>
    <dgm:cxn modelId="{71C2EDC8-4D20-4C2C-AD11-4A8A2F841DBA}" type="presParOf" srcId="{815DB697-7C65-4511-B2C1-BD34BCC21551}" destId="{E9B67BD5-5E10-49CF-B10D-F63429BD3CBC}" srcOrd="0" destOrd="0" presId="urn:microsoft.com/office/officeart/2008/layout/VerticalCurvedList"/>
    <dgm:cxn modelId="{6345EAAF-C503-4F6D-A9C4-C99F96068BF5}" type="presParOf" srcId="{815DB697-7C65-4511-B2C1-BD34BCC21551}" destId="{1C11A281-C2E7-4E86-8F2E-B848AC8C482D}" srcOrd="1" destOrd="0" presId="urn:microsoft.com/office/officeart/2008/layout/VerticalCurvedList"/>
    <dgm:cxn modelId="{050B08D7-89B2-46CB-91F2-FF23E715584D}" type="presParOf" srcId="{815DB697-7C65-4511-B2C1-BD34BCC21551}" destId="{DAE44D79-1B4B-4B85-80AF-454631668FC3}" srcOrd="2" destOrd="0" presId="urn:microsoft.com/office/officeart/2008/layout/VerticalCurvedList"/>
    <dgm:cxn modelId="{A38F6E38-79F1-441D-9830-E2FCEB1D5DAE}" type="presParOf" srcId="{815DB697-7C65-4511-B2C1-BD34BCC21551}" destId="{ADC6E959-3052-4ECB-A220-627DD7C11601}" srcOrd="3" destOrd="0" presId="urn:microsoft.com/office/officeart/2008/layout/VerticalCurvedList"/>
    <dgm:cxn modelId="{BEC4B1D0-B4AF-4F17-BCA6-E8E84CEE0BEB}" type="presParOf" srcId="{73A4B1D9-B029-4999-802C-E219CA85BB10}" destId="{4C95B390-6BAB-4A36-81E9-B6A76112521F}" srcOrd="1" destOrd="0" presId="urn:microsoft.com/office/officeart/2008/layout/VerticalCurvedList"/>
    <dgm:cxn modelId="{83CCA87E-B9E6-4DB5-916A-B05FC121ECE2}" type="presParOf" srcId="{73A4B1D9-B029-4999-802C-E219CA85BB10}" destId="{6F0C7E83-D6B4-43F4-AC57-0B0E3C86EB34}" srcOrd="2" destOrd="0" presId="urn:microsoft.com/office/officeart/2008/layout/VerticalCurvedList"/>
    <dgm:cxn modelId="{E924853A-1F96-459A-BE35-6F467E2826A6}" type="presParOf" srcId="{6F0C7E83-D6B4-43F4-AC57-0B0E3C86EB34}" destId="{493A1B2A-F09F-488F-A296-0CFD1EB956E6}" srcOrd="0" destOrd="0" presId="urn:microsoft.com/office/officeart/2008/layout/VerticalCurvedList"/>
    <dgm:cxn modelId="{D2C87396-A139-413F-B0E2-A6F04FDE9BEE}" type="presParOf" srcId="{73A4B1D9-B029-4999-802C-E219CA85BB10}" destId="{2B59DA0A-8F35-4B28-9D6F-95B26F6A01C6}" srcOrd="3" destOrd="0" presId="urn:microsoft.com/office/officeart/2008/layout/VerticalCurvedList"/>
    <dgm:cxn modelId="{C09D94E2-2B41-42DF-A52C-D14F0E70CF76}" type="presParOf" srcId="{73A4B1D9-B029-4999-802C-E219CA85BB10}" destId="{B2FCE944-01F5-4DD1-B73E-4C72D8790E26}" srcOrd="4" destOrd="0" presId="urn:microsoft.com/office/officeart/2008/layout/VerticalCurvedList"/>
    <dgm:cxn modelId="{78FBE98E-B271-4DD5-99E1-A0D167E33A95}" type="presParOf" srcId="{B2FCE944-01F5-4DD1-B73E-4C72D8790E26}" destId="{D488E187-CD0E-4DEC-9AC3-D44C94313CCC}" srcOrd="0" destOrd="0" presId="urn:microsoft.com/office/officeart/2008/layout/VerticalCurvedList"/>
    <dgm:cxn modelId="{2E8F8D78-A7A1-45B8-B90A-CEE666549A8A}" type="presParOf" srcId="{73A4B1D9-B029-4999-802C-E219CA85BB10}" destId="{D1D0EF70-5000-4A39-81FD-6535F3FABDE9}" srcOrd="5" destOrd="0" presId="urn:microsoft.com/office/officeart/2008/layout/VerticalCurvedList"/>
    <dgm:cxn modelId="{410BC44F-E3A5-4FCC-9632-37D8AD326939}" type="presParOf" srcId="{73A4B1D9-B029-4999-802C-E219CA85BB10}" destId="{B5C758F2-7174-4AE3-B651-7094562BF4FE}" srcOrd="6" destOrd="0" presId="urn:microsoft.com/office/officeart/2008/layout/VerticalCurvedList"/>
    <dgm:cxn modelId="{D3536323-1A0F-4301-85D4-5289AF566502}" type="presParOf" srcId="{B5C758F2-7174-4AE3-B651-7094562BF4FE}" destId="{8FEDB3FC-89F3-4282-BFE5-77885B9CA797}" srcOrd="0" destOrd="0" presId="urn:microsoft.com/office/officeart/2008/layout/VerticalCurvedList"/>
    <dgm:cxn modelId="{42BEADE4-AEA2-4B06-9B25-D7C283FF114A}" type="presParOf" srcId="{73A4B1D9-B029-4999-802C-E219CA85BB10}" destId="{0992B51E-726C-4E45-9634-65747BA2F633}" srcOrd="7" destOrd="0" presId="urn:microsoft.com/office/officeart/2008/layout/VerticalCurvedList"/>
    <dgm:cxn modelId="{E07C9E63-9E8C-407F-9D67-D34B138EFF39}" type="presParOf" srcId="{73A4B1D9-B029-4999-802C-E219CA85BB10}" destId="{D6ED3CF8-F9BC-4E0A-B13D-70560D86E1A5}" srcOrd="8" destOrd="0" presId="urn:microsoft.com/office/officeart/2008/layout/VerticalCurvedList"/>
    <dgm:cxn modelId="{CC2D1A34-E206-496D-A1D2-628E84E01CA7}" type="presParOf" srcId="{D6ED3CF8-F9BC-4E0A-B13D-70560D86E1A5}" destId="{C26191CE-AA09-4228-B30D-5860673885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30033-DB68-49B6-B825-F6A74B06D250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E59BFC8-772F-409E-B926-2BEC2ED5C6A0}">
      <dgm:prSet phldrT="[Metin]" custT="1"/>
      <dgm:spPr/>
      <dgm:t>
        <a:bodyPr/>
        <a:lstStyle/>
        <a:p>
          <a:r>
            <a:rPr lang="tr-TR" sz="1100" dirty="0" err="1" smtClean="0"/>
            <a:t>Public</a:t>
          </a:r>
          <a:r>
            <a:rPr lang="tr-TR" sz="1100" dirty="0" smtClean="0"/>
            <a:t> </a:t>
          </a:r>
          <a:r>
            <a:rPr lang="tr-TR" sz="1100" dirty="0" err="1" smtClean="0"/>
            <a:t>Personnel</a:t>
          </a:r>
          <a:r>
            <a:rPr lang="tr-TR" sz="1100" dirty="0" smtClean="0"/>
            <a:t> </a:t>
          </a:r>
          <a:r>
            <a:rPr lang="tr-TR" sz="1100" dirty="0" err="1" smtClean="0"/>
            <a:t>Expenditure</a:t>
          </a:r>
          <a:r>
            <a:rPr lang="tr-TR" sz="1100" dirty="0" smtClean="0"/>
            <a:t> Management </a:t>
          </a:r>
          <a:r>
            <a:rPr lang="tr-TR" sz="1100" dirty="0" err="1" smtClean="0"/>
            <a:t>System</a:t>
          </a:r>
          <a:endParaRPr lang="tr-TR" sz="1100" dirty="0"/>
        </a:p>
      </dgm:t>
    </dgm:pt>
    <dgm:pt modelId="{784A64F5-4311-4DA5-9F7A-9E29C18CB8F9}" type="parTrans" cxnId="{E0D8670A-488B-4C4E-8E46-204F593EC5D6}">
      <dgm:prSet custT="1"/>
      <dgm:spPr/>
      <dgm:t>
        <a:bodyPr/>
        <a:lstStyle/>
        <a:p>
          <a:endParaRPr lang="tr-TR" sz="1100"/>
        </a:p>
      </dgm:t>
    </dgm:pt>
    <dgm:pt modelId="{725BFF08-FFC3-480C-AAD0-1BE5F2FAE2F4}" type="sibTrans" cxnId="{E0D8670A-488B-4C4E-8E46-204F593EC5D6}">
      <dgm:prSet/>
      <dgm:spPr/>
      <dgm:t>
        <a:bodyPr/>
        <a:lstStyle/>
        <a:p>
          <a:endParaRPr lang="tr-TR"/>
        </a:p>
      </dgm:t>
    </dgm:pt>
    <dgm:pt modelId="{DE02ADBE-9F89-4E28-9656-1A132235D0AE}">
      <dgm:prSet phldrT="[Metin]" custT="1"/>
      <dgm:spPr/>
      <dgm:t>
        <a:bodyPr/>
        <a:lstStyle/>
        <a:p>
          <a:r>
            <a:rPr lang="tr-TR" sz="1100" dirty="0" err="1" smtClean="0"/>
            <a:t>Expenditure</a:t>
          </a:r>
          <a:r>
            <a:rPr lang="tr-TR" sz="1100" dirty="0" smtClean="0"/>
            <a:t> Management </a:t>
          </a:r>
          <a:r>
            <a:rPr lang="tr-TR" sz="1100" dirty="0" err="1" smtClean="0"/>
            <a:t>System</a:t>
          </a:r>
          <a:r>
            <a:rPr lang="tr-TR" sz="1100" dirty="0" smtClean="0"/>
            <a:t> (HYS)</a:t>
          </a:r>
          <a:endParaRPr lang="tr-TR" sz="1100" dirty="0"/>
        </a:p>
      </dgm:t>
    </dgm:pt>
    <dgm:pt modelId="{31B41FA9-A1E7-47C1-9797-CFB7DAFA1BF9}" type="parTrans" cxnId="{6878AEAB-6EF1-4460-A843-53F771E989DC}">
      <dgm:prSet custT="1"/>
      <dgm:spPr/>
      <dgm:t>
        <a:bodyPr/>
        <a:lstStyle/>
        <a:p>
          <a:endParaRPr lang="tr-TR" sz="1100"/>
        </a:p>
      </dgm:t>
    </dgm:pt>
    <dgm:pt modelId="{9ED4024A-BC1A-4334-A665-084E8CD55E39}" type="sibTrans" cxnId="{6878AEAB-6EF1-4460-A843-53F771E989DC}">
      <dgm:prSet/>
      <dgm:spPr/>
      <dgm:t>
        <a:bodyPr/>
        <a:lstStyle/>
        <a:p>
          <a:endParaRPr lang="tr-TR"/>
        </a:p>
      </dgm:t>
    </dgm:pt>
    <dgm:pt modelId="{B118671D-B462-4192-B44D-06C7A34F41E6}">
      <dgm:prSet phldrT="[Metin]" custT="1"/>
      <dgm:spPr/>
      <dgm:t>
        <a:bodyPr/>
        <a:lstStyle/>
        <a:p>
          <a:r>
            <a:rPr lang="tr-TR" sz="1100" dirty="0" err="1" smtClean="0"/>
            <a:t>Acoounting</a:t>
          </a:r>
          <a:r>
            <a:rPr lang="tr-TR" sz="1100" dirty="0" smtClean="0"/>
            <a:t> </a:t>
          </a:r>
          <a:r>
            <a:rPr lang="tr-TR" sz="1100" dirty="0" err="1" smtClean="0"/>
            <a:t>System</a:t>
          </a:r>
          <a:r>
            <a:rPr lang="tr-TR" sz="1100" dirty="0" smtClean="0"/>
            <a:t> (say2000i)</a:t>
          </a:r>
          <a:endParaRPr lang="tr-TR" sz="1100" dirty="0"/>
        </a:p>
      </dgm:t>
    </dgm:pt>
    <dgm:pt modelId="{DA266213-0BCA-49BF-8BBF-CFC6FAEF10E5}" type="parTrans" cxnId="{164F430C-48D5-41CA-9163-9706FAC3B1CB}">
      <dgm:prSet custT="1"/>
      <dgm:spPr/>
      <dgm:t>
        <a:bodyPr/>
        <a:lstStyle/>
        <a:p>
          <a:endParaRPr lang="tr-TR" sz="1100"/>
        </a:p>
      </dgm:t>
    </dgm:pt>
    <dgm:pt modelId="{0D73E7E0-A8AB-49A1-9B2F-66D706168A54}" type="sibTrans" cxnId="{164F430C-48D5-41CA-9163-9706FAC3B1CB}">
      <dgm:prSet/>
      <dgm:spPr/>
      <dgm:t>
        <a:bodyPr/>
        <a:lstStyle/>
        <a:p>
          <a:endParaRPr lang="tr-TR"/>
        </a:p>
      </dgm:t>
    </dgm:pt>
    <dgm:pt modelId="{011DFD19-13A2-47A5-965A-D2EF859573DD}">
      <dgm:prSet phldrT="[Metin]" custT="1"/>
      <dgm:spPr/>
      <dgm:t>
        <a:bodyPr/>
        <a:lstStyle/>
        <a:p>
          <a:r>
            <a:rPr lang="tr-TR" sz="1100" dirty="0" err="1" smtClean="0"/>
            <a:t>Moveable</a:t>
          </a:r>
          <a:r>
            <a:rPr lang="tr-TR" sz="1100" dirty="0" smtClean="0"/>
            <a:t> </a:t>
          </a:r>
          <a:r>
            <a:rPr lang="tr-TR" sz="1100" dirty="0" err="1" smtClean="0"/>
            <a:t>Registration</a:t>
          </a:r>
          <a:r>
            <a:rPr lang="tr-TR" sz="1100" dirty="0" smtClean="0"/>
            <a:t> Administration </a:t>
          </a:r>
          <a:r>
            <a:rPr lang="tr-TR" sz="1100" dirty="0" err="1" smtClean="0"/>
            <a:t>System</a:t>
          </a:r>
          <a:endParaRPr lang="tr-TR" sz="1100" dirty="0"/>
        </a:p>
      </dgm:t>
    </dgm:pt>
    <dgm:pt modelId="{BB1B3856-E6C3-43DD-8C4D-C69B893C6B0E}" type="parTrans" cxnId="{40F7601C-1549-4ECF-BEB8-22DFDCA8AFC9}">
      <dgm:prSet custT="1"/>
      <dgm:spPr/>
      <dgm:t>
        <a:bodyPr/>
        <a:lstStyle/>
        <a:p>
          <a:endParaRPr lang="tr-TR" sz="1100"/>
        </a:p>
      </dgm:t>
    </dgm:pt>
    <dgm:pt modelId="{82C16299-9561-419C-BA2D-79CC351EB8EC}" type="sibTrans" cxnId="{40F7601C-1549-4ECF-BEB8-22DFDCA8AFC9}">
      <dgm:prSet/>
      <dgm:spPr/>
      <dgm:t>
        <a:bodyPr/>
        <a:lstStyle/>
        <a:p>
          <a:endParaRPr lang="tr-TR"/>
        </a:p>
      </dgm:t>
    </dgm:pt>
    <dgm:pt modelId="{FC9A368C-A444-4DAC-9B51-C46185905499}">
      <dgm:prSet phldrT="[Metin]" custT="1"/>
      <dgm:spPr/>
      <dgm:t>
        <a:bodyPr/>
        <a:lstStyle/>
        <a:p>
          <a:r>
            <a:rPr lang="tr-TR" sz="3600" dirty="0" smtClean="0"/>
            <a:t>KBS</a:t>
          </a:r>
          <a:endParaRPr lang="tr-TR" sz="3600" dirty="0"/>
        </a:p>
      </dgm:t>
    </dgm:pt>
    <dgm:pt modelId="{BC604F02-84EF-4364-9BDD-7E6BEE34B08D}" type="sibTrans" cxnId="{112BD0D1-836A-4571-B876-1CB7F1FD44FB}">
      <dgm:prSet/>
      <dgm:spPr/>
      <dgm:t>
        <a:bodyPr/>
        <a:lstStyle/>
        <a:p>
          <a:endParaRPr lang="tr-TR"/>
        </a:p>
      </dgm:t>
    </dgm:pt>
    <dgm:pt modelId="{9673C165-4F18-461C-8258-67807DC59A67}" type="parTrans" cxnId="{112BD0D1-836A-4571-B876-1CB7F1FD44FB}">
      <dgm:prSet/>
      <dgm:spPr/>
      <dgm:t>
        <a:bodyPr/>
        <a:lstStyle/>
        <a:p>
          <a:endParaRPr lang="tr-TR"/>
        </a:p>
      </dgm:t>
    </dgm:pt>
    <dgm:pt modelId="{5AE7CD8F-3F99-43DD-BB58-45033610D04A}">
      <dgm:prSet custT="1"/>
      <dgm:spPr/>
      <dgm:t>
        <a:bodyPr/>
        <a:lstStyle/>
        <a:p>
          <a:r>
            <a:rPr lang="tr-TR" sz="1100" dirty="0" smtClean="0"/>
            <a:t>General </a:t>
          </a:r>
          <a:r>
            <a:rPr lang="tr-TR" sz="1100" dirty="0" err="1" smtClean="0"/>
            <a:t>Government</a:t>
          </a:r>
          <a:r>
            <a:rPr lang="tr-TR" sz="1100" dirty="0" smtClean="0"/>
            <a:t> Financial </a:t>
          </a:r>
          <a:r>
            <a:rPr lang="tr-TR" sz="1100" dirty="0" err="1" smtClean="0"/>
            <a:t>Statistic</a:t>
          </a:r>
          <a:r>
            <a:rPr lang="tr-TR" sz="1100" dirty="0" smtClean="0"/>
            <a:t> </a:t>
          </a:r>
          <a:r>
            <a:rPr lang="tr-TR" sz="1100" dirty="0" err="1" smtClean="0"/>
            <a:t>System</a:t>
          </a:r>
          <a:endParaRPr lang="tr-TR" sz="1100" dirty="0"/>
        </a:p>
      </dgm:t>
    </dgm:pt>
    <dgm:pt modelId="{F8DCF93C-BB6A-41A6-A8C5-9AE0E675ED0E}" type="parTrans" cxnId="{D4C7B012-D6E6-44C9-BAE2-C113690678EF}">
      <dgm:prSet custT="1"/>
      <dgm:spPr/>
      <dgm:t>
        <a:bodyPr/>
        <a:lstStyle/>
        <a:p>
          <a:endParaRPr lang="tr-TR" sz="1100"/>
        </a:p>
      </dgm:t>
    </dgm:pt>
    <dgm:pt modelId="{1B66AE92-2735-478D-B884-7A4365C7021E}" type="sibTrans" cxnId="{D4C7B012-D6E6-44C9-BAE2-C113690678EF}">
      <dgm:prSet/>
      <dgm:spPr/>
      <dgm:t>
        <a:bodyPr/>
        <a:lstStyle/>
        <a:p>
          <a:endParaRPr lang="tr-TR"/>
        </a:p>
      </dgm:t>
    </dgm:pt>
    <dgm:pt modelId="{B5C320E9-AB1E-48FA-8936-50881C7DA436}">
      <dgm:prSet custT="1"/>
      <dgm:spPr/>
      <dgm:t>
        <a:bodyPr/>
        <a:lstStyle/>
        <a:p>
          <a:r>
            <a:rPr lang="tr-TR" sz="1100" dirty="0" err="1" smtClean="0"/>
            <a:t>Public</a:t>
          </a:r>
          <a:r>
            <a:rPr lang="tr-TR" sz="1100" dirty="0" smtClean="0"/>
            <a:t> Electronic </a:t>
          </a:r>
          <a:r>
            <a:rPr lang="tr-TR" sz="1100" dirty="0" err="1" smtClean="0"/>
            <a:t>Payment</a:t>
          </a:r>
          <a:r>
            <a:rPr lang="tr-TR" sz="1100" dirty="0" smtClean="0"/>
            <a:t> </a:t>
          </a:r>
          <a:r>
            <a:rPr lang="tr-TR" sz="1100" dirty="0" err="1" smtClean="0"/>
            <a:t>System</a:t>
          </a:r>
          <a:r>
            <a:rPr lang="tr-TR" sz="1100" dirty="0" smtClean="0"/>
            <a:t> (KEOS)</a:t>
          </a:r>
          <a:endParaRPr lang="tr-TR" sz="1100" dirty="0"/>
        </a:p>
      </dgm:t>
    </dgm:pt>
    <dgm:pt modelId="{EC014F69-798D-4811-9D3C-DB4B32361721}" type="parTrans" cxnId="{F2872D29-9B41-4F05-B737-759D0D21C6E9}">
      <dgm:prSet custT="1"/>
      <dgm:spPr/>
      <dgm:t>
        <a:bodyPr/>
        <a:lstStyle/>
        <a:p>
          <a:endParaRPr lang="tr-TR" sz="1100"/>
        </a:p>
      </dgm:t>
    </dgm:pt>
    <dgm:pt modelId="{0DDB0AEE-A8D1-4E87-8903-6FF75C79669A}" type="sibTrans" cxnId="{F2872D29-9B41-4F05-B737-759D0D21C6E9}">
      <dgm:prSet/>
      <dgm:spPr/>
      <dgm:t>
        <a:bodyPr/>
        <a:lstStyle/>
        <a:p>
          <a:endParaRPr lang="tr-TR"/>
        </a:p>
      </dgm:t>
    </dgm:pt>
    <dgm:pt modelId="{E22DC9E2-A4A5-4BB2-9852-4BA561BC4081}" type="pres">
      <dgm:prSet presAssocID="{31E30033-DB68-49B6-B825-F6A74B06D25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52A7FEA-E0D0-4A52-B4FF-58F92A8EDAE1}" type="pres">
      <dgm:prSet presAssocID="{31E30033-DB68-49B6-B825-F6A74B06D250}" presName="radial" presStyleCnt="0">
        <dgm:presLayoutVars>
          <dgm:animLvl val="ctr"/>
        </dgm:presLayoutVars>
      </dgm:prSet>
      <dgm:spPr/>
    </dgm:pt>
    <dgm:pt modelId="{E9419C9B-FDAD-42A8-94B9-5F91F74CF308}" type="pres">
      <dgm:prSet presAssocID="{FC9A368C-A444-4DAC-9B51-C46185905499}" presName="centerShape" presStyleLbl="vennNode1" presStyleIdx="0" presStyleCnt="7" custLinFactNeighborX="948" custLinFactNeighborY="948"/>
      <dgm:spPr/>
      <dgm:t>
        <a:bodyPr/>
        <a:lstStyle/>
        <a:p>
          <a:endParaRPr lang="tr-TR"/>
        </a:p>
      </dgm:t>
    </dgm:pt>
    <dgm:pt modelId="{98859CEC-4399-4EBF-9F06-CE0F3FDECBE7}" type="pres">
      <dgm:prSet presAssocID="{6E59BFC8-772F-409E-B926-2BEC2ED5C6A0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EA82C28-FA18-42EF-B6FB-2491BF30385F}" type="pres">
      <dgm:prSet presAssocID="{DE02ADBE-9F89-4E28-9656-1A132235D0AE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A4C288-1599-46BA-A64A-6DCBBD8346ED}" type="pres">
      <dgm:prSet presAssocID="{B5C320E9-AB1E-48FA-8936-50881C7DA436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2DB040-1496-485B-B88E-4F8137F45842}" type="pres">
      <dgm:prSet presAssocID="{5AE7CD8F-3F99-43DD-BB58-45033610D04A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F402CE-5332-4146-8D6E-0D426415DBFC}" type="pres">
      <dgm:prSet presAssocID="{B118671D-B462-4192-B44D-06C7A34F41E6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FDCF0D-5AC1-4222-974F-F95152455898}" type="pres">
      <dgm:prSet presAssocID="{011DFD19-13A2-47A5-965A-D2EF859573DD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1F2DA4B-556C-4E38-B08A-DFE09A47E6E2}" type="presOf" srcId="{31E30033-DB68-49B6-B825-F6A74B06D250}" destId="{E22DC9E2-A4A5-4BB2-9852-4BA561BC4081}" srcOrd="0" destOrd="0" presId="urn:microsoft.com/office/officeart/2005/8/layout/radial3"/>
    <dgm:cxn modelId="{112BD0D1-836A-4571-B876-1CB7F1FD44FB}" srcId="{31E30033-DB68-49B6-B825-F6A74B06D250}" destId="{FC9A368C-A444-4DAC-9B51-C46185905499}" srcOrd="0" destOrd="0" parTransId="{9673C165-4F18-461C-8258-67807DC59A67}" sibTransId="{BC604F02-84EF-4364-9BDD-7E6BEE34B08D}"/>
    <dgm:cxn modelId="{1F879FC7-EAFF-44D3-988C-0B2D3E0243DE}" type="presOf" srcId="{FC9A368C-A444-4DAC-9B51-C46185905499}" destId="{E9419C9B-FDAD-42A8-94B9-5F91F74CF308}" srcOrd="0" destOrd="0" presId="urn:microsoft.com/office/officeart/2005/8/layout/radial3"/>
    <dgm:cxn modelId="{D2FE19C8-3E85-4E51-8D2F-F18F31D141C1}" type="presOf" srcId="{B5C320E9-AB1E-48FA-8936-50881C7DA436}" destId="{97A4C288-1599-46BA-A64A-6DCBBD8346ED}" srcOrd="0" destOrd="0" presId="urn:microsoft.com/office/officeart/2005/8/layout/radial3"/>
    <dgm:cxn modelId="{5A82D97D-8C3C-4B33-92E8-5DE388A6F217}" type="presOf" srcId="{6E59BFC8-772F-409E-B926-2BEC2ED5C6A0}" destId="{98859CEC-4399-4EBF-9F06-CE0F3FDECBE7}" srcOrd="0" destOrd="0" presId="urn:microsoft.com/office/officeart/2005/8/layout/radial3"/>
    <dgm:cxn modelId="{F3DD53F6-B4F3-4CC6-B10E-6591F2B4E709}" type="presOf" srcId="{DE02ADBE-9F89-4E28-9656-1A132235D0AE}" destId="{2EA82C28-FA18-42EF-B6FB-2491BF30385F}" srcOrd="0" destOrd="0" presId="urn:microsoft.com/office/officeart/2005/8/layout/radial3"/>
    <dgm:cxn modelId="{40F7601C-1549-4ECF-BEB8-22DFDCA8AFC9}" srcId="{FC9A368C-A444-4DAC-9B51-C46185905499}" destId="{011DFD19-13A2-47A5-965A-D2EF859573DD}" srcOrd="5" destOrd="0" parTransId="{BB1B3856-E6C3-43DD-8C4D-C69B893C6B0E}" sibTransId="{82C16299-9561-419C-BA2D-79CC351EB8EC}"/>
    <dgm:cxn modelId="{D4C7B012-D6E6-44C9-BAE2-C113690678EF}" srcId="{FC9A368C-A444-4DAC-9B51-C46185905499}" destId="{5AE7CD8F-3F99-43DD-BB58-45033610D04A}" srcOrd="3" destOrd="0" parTransId="{F8DCF93C-BB6A-41A6-A8C5-9AE0E675ED0E}" sibTransId="{1B66AE92-2735-478D-B884-7A4365C7021E}"/>
    <dgm:cxn modelId="{272D6532-D50B-4EAE-B8C3-E06FE834AB0A}" type="presOf" srcId="{011DFD19-13A2-47A5-965A-D2EF859573DD}" destId="{E0FDCF0D-5AC1-4222-974F-F95152455898}" srcOrd="0" destOrd="0" presId="urn:microsoft.com/office/officeart/2005/8/layout/radial3"/>
    <dgm:cxn modelId="{F2872D29-9B41-4F05-B737-759D0D21C6E9}" srcId="{FC9A368C-A444-4DAC-9B51-C46185905499}" destId="{B5C320E9-AB1E-48FA-8936-50881C7DA436}" srcOrd="2" destOrd="0" parTransId="{EC014F69-798D-4811-9D3C-DB4B32361721}" sibTransId="{0DDB0AEE-A8D1-4E87-8903-6FF75C79669A}"/>
    <dgm:cxn modelId="{164F430C-48D5-41CA-9163-9706FAC3B1CB}" srcId="{FC9A368C-A444-4DAC-9B51-C46185905499}" destId="{B118671D-B462-4192-B44D-06C7A34F41E6}" srcOrd="4" destOrd="0" parTransId="{DA266213-0BCA-49BF-8BBF-CFC6FAEF10E5}" sibTransId="{0D73E7E0-A8AB-49A1-9B2F-66D706168A54}"/>
    <dgm:cxn modelId="{21969820-823C-4178-954E-D133D5701F7C}" type="presOf" srcId="{5AE7CD8F-3F99-43DD-BB58-45033610D04A}" destId="{112DB040-1496-485B-B88E-4F8137F45842}" srcOrd="0" destOrd="0" presId="urn:microsoft.com/office/officeart/2005/8/layout/radial3"/>
    <dgm:cxn modelId="{E022B3EB-E2A5-4B38-BB01-2ABECB85E80B}" type="presOf" srcId="{B118671D-B462-4192-B44D-06C7A34F41E6}" destId="{FBF402CE-5332-4146-8D6E-0D426415DBFC}" srcOrd="0" destOrd="0" presId="urn:microsoft.com/office/officeart/2005/8/layout/radial3"/>
    <dgm:cxn modelId="{6878AEAB-6EF1-4460-A843-53F771E989DC}" srcId="{FC9A368C-A444-4DAC-9B51-C46185905499}" destId="{DE02ADBE-9F89-4E28-9656-1A132235D0AE}" srcOrd="1" destOrd="0" parTransId="{31B41FA9-A1E7-47C1-9797-CFB7DAFA1BF9}" sibTransId="{9ED4024A-BC1A-4334-A665-084E8CD55E39}"/>
    <dgm:cxn modelId="{E0D8670A-488B-4C4E-8E46-204F593EC5D6}" srcId="{FC9A368C-A444-4DAC-9B51-C46185905499}" destId="{6E59BFC8-772F-409E-B926-2BEC2ED5C6A0}" srcOrd="0" destOrd="0" parTransId="{784A64F5-4311-4DA5-9F7A-9E29C18CB8F9}" sibTransId="{725BFF08-FFC3-480C-AAD0-1BE5F2FAE2F4}"/>
    <dgm:cxn modelId="{59A73008-3057-4C98-87E8-77429820E2A6}" type="presParOf" srcId="{E22DC9E2-A4A5-4BB2-9852-4BA561BC4081}" destId="{152A7FEA-E0D0-4A52-B4FF-58F92A8EDAE1}" srcOrd="0" destOrd="0" presId="urn:microsoft.com/office/officeart/2005/8/layout/radial3"/>
    <dgm:cxn modelId="{8CECA775-F971-43F5-A130-1DD19771F243}" type="presParOf" srcId="{152A7FEA-E0D0-4A52-B4FF-58F92A8EDAE1}" destId="{E9419C9B-FDAD-42A8-94B9-5F91F74CF308}" srcOrd="0" destOrd="0" presId="urn:microsoft.com/office/officeart/2005/8/layout/radial3"/>
    <dgm:cxn modelId="{5AB8922E-06A0-4530-AE7E-37499EEB2BED}" type="presParOf" srcId="{152A7FEA-E0D0-4A52-B4FF-58F92A8EDAE1}" destId="{98859CEC-4399-4EBF-9F06-CE0F3FDECBE7}" srcOrd="1" destOrd="0" presId="urn:microsoft.com/office/officeart/2005/8/layout/radial3"/>
    <dgm:cxn modelId="{6303405A-537E-4021-AD57-86B4BFEE14F6}" type="presParOf" srcId="{152A7FEA-E0D0-4A52-B4FF-58F92A8EDAE1}" destId="{2EA82C28-FA18-42EF-B6FB-2491BF30385F}" srcOrd="2" destOrd="0" presId="urn:microsoft.com/office/officeart/2005/8/layout/radial3"/>
    <dgm:cxn modelId="{32A0B199-B949-4E30-BC7C-FA72B6DB0303}" type="presParOf" srcId="{152A7FEA-E0D0-4A52-B4FF-58F92A8EDAE1}" destId="{97A4C288-1599-46BA-A64A-6DCBBD8346ED}" srcOrd="3" destOrd="0" presId="urn:microsoft.com/office/officeart/2005/8/layout/radial3"/>
    <dgm:cxn modelId="{59379F1B-838D-4B31-B4EB-B2ADF406439A}" type="presParOf" srcId="{152A7FEA-E0D0-4A52-B4FF-58F92A8EDAE1}" destId="{112DB040-1496-485B-B88E-4F8137F45842}" srcOrd="4" destOrd="0" presId="urn:microsoft.com/office/officeart/2005/8/layout/radial3"/>
    <dgm:cxn modelId="{2BA29468-2AE3-45BB-8BB7-0FAFFE6FA6A3}" type="presParOf" srcId="{152A7FEA-E0D0-4A52-B4FF-58F92A8EDAE1}" destId="{FBF402CE-5332-4146-8D6E-0D426415DBFC}" srcOrd="5" destOrd="0" presId="urn:microsoft.com/office/officeart/2005/8/layout/radial3"/>
    <dgm:cxn modelId="{BF14A16B-1D4F-490D-9667-D7E598D35D75}" type="presParOf" srcId="{152A7FEA-E0D0-4A52-B4FF-58F92A8EDAE1}" destId="{E0FDCF0D-5AC1-4222-974F-F95152455898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69BD8-56C9-441F-B299-0BBFF95DAB6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DCC6704-BB1B-49C7-8DD6-E4A3A10EF740}">
      <dgm:prSet phldrT="[Metin]"/>
      <dgm:spPr/>
      <dgm:t>
        <a:bodyPr/>
        <a:lstStyle/>
        <a:p>
          <a:r>
            <a:rPr lang="tr-TR" dirty="0" smtClean="0"/>
            <a:t>KBS</a:t>
          </a:r>
          <a:endParaRPr lang="tr-TR" dirty="0"/>
        </a:p>
      </dgm:t>
    </dgm:pt>
    <dgm:pt modelId="{FF19722D-01CA-4812-B155-BD9F1DED3E72}" type="parTrans" cxnId="{AC55A773-A3E1-4D47-92F8-6FA4B30646DA}">
      <dgm:prSet/>
      <dgm:spPr/>
      <dgm:t>
        <a:bodyPr/>
        <a:lstStyle/>
        <a:p>
          <a:endParaRPr lang="tr-TR"/>
        </a:p>
      </dgm:t>
    </dgm:pt>
    <dgm:pt modelId="{2056522F-A5A1-4972-ADF6-A0027ABACD28}" type="sibTrans" cxnId="{AC55A773-A3E1-4D47-92F8-6FA4B30646DA}">
      <dgm:prSet/>
      <dgm:spPr/>
      <dgm:t>
        <a:bodyPr/>
        <a:lstStyle/>
        <a:p>
          <a:endParaRPr lang="tr-TR"/>
        </a:p>
      </dgm:t>
    </dgm:pt>
    <dgm:pt modelId="{1B58B9C9-BE64-4E25-9EF2-5E22DA89B06B}">
      <dgm:prSet phldrT="[Metin]" custT="1"/>
      <dgm:spPr/>
      <dgm:t>
        <a:bodyPr/>
        <a:lstStyle/>
        <a:p>
          <a:r>
            <a:rPr lang="tr-TR" sz="1600" dirty="0" err="1" smtClean="0"/>
            <a:t>Customs</a:t>
          </a:r>
          <a:endParaRPr lang="tr-TR" sz="1600" dirty="0"/>
        </a:p>
      </dgm:t>
    </dgm:pt>
    <dgm:pt modelId="{3BD9D919-BAC5-4217-938A-4EF7803AD7BD}" type="parTrans" cxnId="{0D0CBB2E-FB84-4213-883D-5B7D97EB6234}">
      <dgm:prSet/>
      <dgm:spPr/>
      <dgm:t>
        <a:bodyPr/>
        <a:lstStyle/>
        <a:p>
          <a:endParaRPr lang="tr-TR"/>
        </a:p>
      </dgm:t>
    </dgm:pt>
    <dgm:pt modelId="{A38BA07E-8F78-4B3D-86F0-10C2D2883C7B}" type="sibTrans" cxnId="{0D0CBB2E-FB84-4213-883D-5B7D97EB6234}">
      <dgm:prSet/>
      <dgm:spPr/>
      <dgm:t>
        <a:bodyPr/>
        <a:lstStyle/>
        <a:p>
          <a:endParaRPr lang="tr-TR"/>
        </a:p>
      </dgm:t>
    </dgm:pt>
    <dgm:pt modelId="{BDAF19EA-5334-4E51-8D7B-C7292686748A}">
      <dgm:prSet phldrT="[Metin]"/>
      <dgm:spPr/>
      <dgm:t>
        <a:bodyPr/>
        <a:lstStyle/>
        <a:p>
          <a:r>
            <a:rPr lang="tr-TR" dirty="0" smtClean="0"/>
            <a:t>Court of </a:t>
          </a:r>
          <a:r>
            <a:rPr lang="tr-TR" dirty="0" err="1" smtClean="0"/>
            <a:t>Accounts</a:t>
          </a:r>
          <a:endParaRPr lang="tr-TR" dirty="0"/>
        </a:p>
      </dgm:t>
    </dgm:pt>
    <dgm:pt modelId="{3CCFDE07-69D9-4B9D-8EC5-188158DA2038}" type="parTrans" cxnId="{93B00C9E-D09D-412C-A370-CEDB1AF6BDF1}">
      <dgm:prSet/>
      <dgm:spPr/>
      <dgm:t>
        <a:bodyPr/>
        <a:lstStyle/>
        <a:p>
          <a:endParaRPr lang="tr-TR"/>
        </a:p>
      </dgm:t>
    </dgm:pt>
    <dgm:pt modelId="{0CD9622E-D955-40F1-8FBB-80168287085E}" type="sibTrans" cxnId="{93B00C9E-D09D-412C-A370-CEDB1AF6BDF1}">
      <dgm:prSet/>
      <dgm:spPr/>
      <dgm:t>
        <a:bodyPr/>
        <a:lstStyle/>
        <a:p>
          <a:endParaRPr lang="tr-TR"/>
        </a:p>
      </dgm:t>
    </dgm:pt>
    <dgm:pt modelId="{5B9795F2-F16F-40EC-9F84-BB213F1E8E56}">
      <dgm:prSet phldrT="[Metin]"/>
      <dgm:spPr/>
      <dgm:t>
        <a:bodyPr/>
        <a:lstStyle/>
        <a:p>
          <a:r>
            <a:rPr lang="tr-TR" dirty="0" err="1" smtClean="0"/>
            <a:t>Other</a:t>
          </a:r>
          <a:r>
            <a:rPr lang="tr-TR" dirty="0" smtClean="0"/>
            <a:t> </a:t>
          </a:r>
          <a:r>
            <a:rPr lang="tr-TR" dirty="0" err="1" smtClean="0"/>
            <a:t>Public</a:t>
          </a:r>
          <a:r>
            <a:rPr lang="tr-TR" dirty="0" smtClean="0"/>
            <a:t> </a:t>
          </a:r>
          <a:r>
            <a:rPr lang="tr-TR" dirty="0" err="1" smtClean="0"/>
            <a:t>Admimist</a:t>
          </a:r>
          <a:r>
            <a:rPr lang="tr-TR" dirty="0" smtClean="0"/>
            <a:t>.</a:t>
          </a:r>
          <a:endParaRPr lang="tr-TR" dirty="0"/>
        </a:p>
      </dgm:t>
    </dgm:pt>
    <dgm:pt modelId="{8DD335BF-8C0D-4C03-922D-AA4028A95C3E}" type="parTrans" cxnId="{31536CB6-2E22-4596-BADD-D133FCB5C312}">
      <dgm:prSet/>
      <dgm:spPr/>
      <dgm:t>
        <a:bodyPr/>
        <a:lstStyle/>
        <a:p>
          <a:endParaRPr lang="tr-TR"/>
        </a:p>
      </dgm:t>
    </dgm:pt>
    <dgm:pt modelId="{4351B678-4C7A-44B2-977C-629A631F513C}" type="sibTrans" cxnId="{31536CB6-2E22-4596-BADD-D133FCB5C312}">
      <dgm:prSet/>
      <dgm:spPr/>
      <dgm:t>
        <a:bodyPr/>
        <a:lstStyle/>
        <a:p>
          <a:endParaRPr lang="tr-TR"/>
        </a:p>
      </dgm:t>
    </dgm:pt>
    <dgm:pt modelId="{D646A293-87DE-4862-9372-E0AC5FD85C3F}">
      <dgm:prSet/>
      <dgm:spPr/>
      <dgm:t>
        <a:bodyPr/>
        <a:lstStyle/>
        <a:p>
          <a:r>
            <a:rPr lang="tr-TR" dirty="0" err="1" smtClean="0"/>
            <a:t>Social</a:t>
          </a:r>
          <a:r>
            <a:rPr lang="tr-TR" dirty="0" smtClean="0"/>
            <a:t> Security </a:t>
          </a:r>
          <a:r>
            <a:rPr lang="tr-TR" dirty="0" err="1" smtClean="0"/>
            <a:t>Institution</a:t>
          </a:r>
          <a:endParaRPr lang="tr-TR" dirty="0"/>
        </a:p>
      </dgm:t>
    </dgm:pt>
    <dgm:pt modelId="{2AD082AF-187E-4B07-B0B7-A5351580F943}" type="parTrans" cxnId="{267EC49E-2FA0-4DC9-B642-5E7B4586FC80}">
      <dgm:prSet/>
      <dgm:spPr/>
      <dgm:t>
        <a:bodyPr/>
        <a:lstStyle/>
        <a:p>
          <a:endParaRPr lang="tr-TR"/>
        </a:p>
      </dgm:t>
    </dgm:pt>
    <dgm:pt modelId="{ED38BE32-4CDD-4438-8C3E-1B7B309DDDEC}" type="sibTrans" cxnId="{267EC49E-2FA0-4DC9-B642-5E7B4586FC80}">
      <dgm:prSet/>
      <dgm:spPr/>
      <dgm:t>
        <a:bodyPr/>
        <a:lstStyle/>
        <a:p>
          <a:endParaRPr lang="tr-TR"/>
        </a:p>
      </dgm:t>
    </dgm:pt>
    <dgm:pt modelId="{7434104C-78B7-4808-B34F-BB9ABF0A6B45}">
      <dgm:prSet/>
      <dgm:spPr/>
      <dgm:t>
        <a:bodyPr/>
        <a:lstStyle/>
        <a:p>
          <a:r>
            <a:rPr lang="tr-TR" dirty="0" err="1" smtClean="0"/>
            <a:t>Treasury</a:t>
          </a:r>
          <a:endParaRPr lang="tr-TR" dirty="0"/>
        </a:p>
      </dgm:t>
    </dgm:pt>
    <dgm:pt modelId="{B994DF17-F442-411D-8AAF-132460AD79C1}" type="parTrans" cxnId="{942017BB-987D-4EC4-BD66-D63E1006278D}">
      <dgm:prSet/>
      <dgm:spPr/>
      <dgm:t>
        <a:bodyPr/>
        <a:lstStyle/>
        <a:p>
          <a:endParaRPr lang="tr-TR"/>
        </a:p>
      </dgm:t>
    </dgm:pt>
    <dgm:pt modelId="{418C2F90-852B-4028-9ACD-47C1D74B956B}" type="sibTrans" cxnId="{942017BB-987D-4EC4-BD66-D63E1006278D}">
      <dgm:prSet/>
      <dgm:spPr/>
      <dgm:t>
        <a:bodyPr/>
        <a:lstStyle/>
        <a:p>
          <a:endParaRPr lang="tr-TR"/>
        </a:p>
      </dgm:t>
    </dgm:pt>
    <dgm:pt modelId="{E821774D-C45B-44D0-9A8B-379F5183DF20}">
      <dgm:prSet/>
      <dgm:spPr/>
      <dgm:t>
        <a:bodyPr/>
        <a:lstStyle/>
        <a:p>
          <a:r>
            <a:rPr lang="tr-TR" dirty="0" smtClean="0"/>
            <a:t>Commercial Bank</a:t>
          </a:r>
          <a:endParaRPr lang="tr-TR" dirty="0"/>
        </a:p>
      </dgm:t>
    </dgm:pt>
    <dgm:pt modelId="{5B35BFA8-0F5B-448C-AC41-64B47172A5DC}" type="parTrans" cxnId="{81E24E09-A3D8-4C48-A9EC-D196A2626A33}">
      <dgm:prSet/>
      <dgm:spPr/>
      <dgm:t>
        <a:bodyPr/>
        <a:lstStyle/>
        <a:p>
          <a:endParaRPr lang="tr-TR"/>
        </a:p>
      </dgm:t>
    </dgm:pt>
    <dgm:pt modelId="{CD2D5849-2D33-410C-87D7-25C9A4834803}" type="sibTrans" cxnId="{81E24E09-A3D8-4C48-A9EC-D196A2626A33}">
      <dgm:prSet/>
      <dgm:spPr/>
      <dgm:t>
        <a:bodyPr/>
        <a:lstStyle/>
        <a:p>
          <a:endParaRPr lang="tr-TR"/>
        </a:p>
      </dgm:t>
    </dgm:pt>
    <dgm:pt modelId="{B8880917-404A-4C49-9E8A-337ED48E6891}">
      <dgm:prSet/>
      <dgm:spPr/>
      <dgm:t>
        <a:bodyPr/>
        <a:lstStyle/>
        <a:p>
          <a:r>
            <a:rPr lang="tr-TR" dirty="0" smtClean="0"/>
            <a:t>Central Bank</a:t>
          </a:r>
          <a:endParaRPr lang="tr-TR" dirty="0"/>
        </a:p>
      </dgm:t>
    </dgm:pt>
    <dgm:pt modelId="{494A02A7-661B-47FF-85C9-17630FFB9687}" type="parTrans" cxnId="{6691D3FE-F4A4-43CF-9E4B-96E5908EAFEF}">
      <dgm:prSet/>
      <dgm:spPr/>
      <dgm:t>
        <a:bodyPr/>
        <a:lstStyle/>
        <a:p>
          <a:endParaRPr lang="tr-TR"/>
        </a:p>
      </dgm:t>
    </dgm:pt>
    <dgm:pt modelId="{0F52E184-F485-4AFA-8442-A6C39119C5CE}" type="sibTrans" cxnId="{6691D3FE-F4A4-43CF-9E4B-96E5908EAFEF}">
      <dgm:prSet/>
      <dgm:spPr/>
      <dgm:t>
        <a:bodyPr/>
        <a:lstStyle/>
        <a:p>
          <a:endParaRPr lang="tr-TR"/>
        </a:p>
      </dgm:t>
    </dgm:pt>
    <dgm:pt modelId="{210B4C92-D5E8-415C-BFD8-6402DF956A29}">
      <dgm:prSet/>
      <dgm:spPr/>
      <dgm:t>
        <a:bodyPr/>
        <a:lstStyle/>
        <a:p>
          <a:r>
            <a:rPr lang="tr-TR" dirty="0" err="1" smtClean="0"/>
            <a:t>Public</a:t>
          </a:r>
          <a:r>
            <a:rPr lang="tr-TR" dirty="0" smtClean="0"/>
            <a:t> </a:t>
          </a:r>
          <a:r>
            <a:rPr lang="tr-TR" dirty="0" err="1" smtClean="0"/>
            <a:t>Procurement</a:t>
          </a:r>
          <a:r>
            <a:rPr lang="tr-TR" dirty="0" smtClean="0"/>
            <a:t> </a:t>
          </a:r>
          <a:r>
            <a:rPr lang="tr-TR" dirty="0" err="1" smtClean="0"/>
            <a:t>Authority</a:t>
          </a:r>
          <a:endParaRPr lang="tr-TR" dirty="0"/>
        </a:p>
      </dgm:t>
    </dgm:pt>
    <dgm:pt modelId="{6C80E3E6-7AF8-49E3-8A1A-02F5E570A9A7}" type="parTrans" cxnId="{F3FAD513-BB74-469F-BA73-DF117DD6CECC}">
      <dgm:prSet/>
      <dgm:spPr/>
      <dgm:t>
        <a:bodyPr/>
        <a:lstStyle/>
        <a:p>
          <a:endParaRPr lang="tr-TR"/>
        </a:p>
      </dgm:t>
    </dgm:pt>
    <dgm:pt modelId="{322FEEA5-9053-4823-A4B0-A4799F4284A4}" type="sibTrans" cxnId="{F3FAD513-BB74-469F-BA73-DF117DD6CECC}">
      <dgm:prSet/>
      <dgm:spPr/>
      <dgm:t>
        <a:bodyPr/>
        <a:lstStyle/>
        <a:p>
          <a:endParaRPr lang="tr-TR"/>
        </a:p>
      </dgm:t>
    </dgm:pt>
    <dgm:pt modelId="{CA3821D9-9642-4D7B-ACEE-0106A52D30C0}">
      <dgm:prSet custT="1"/>
      <dgm:spPr/>
      <dgm:t>
        <a:bodyPr/>
        <a:lstStyle/>
        <a:p>
          <a:r>
            <a:rPr lang="tr-TR" sz="1600" dirty="0" err="1" smtClean="0"/>
            <a:t>Ministry</a:t>
          </a:r>
          <a:r>
            <a:rPr lang="tr-TR" sz="1600" dirty="0" smtClean="0"/>
            <a:t> of </a:t>
          </a:r>
          <a:r>
            <a:rPr lang="tr-TR" sz="1600" dirty="0" err="1" smtClean="0"/>
            <a:t>Justice</a:t>
          </a:r>
          <a:r>
            <a:rPr lang="tr-TR" sz="1600" dirty="0" smtClean="0"/>
            <a:t> </a:t>
          </a:r>
          <a:endParaRPr lang="tr-TR" sz="1600" dirty="0"/>
        </a:p>
      </dgm:t>
    </dgm:pt>
    <dgm:pt modelId="{03607C7A-5B91-45BB-9DFD-4B990B8C95EA}" type="parTrans" cxnId="{01153FD3-5183-4A73-9E48-75CF711E5FC4}">
      <dgm:prSet/>
      <dgm:spPr/>
      <dgm:t>
        <a:bodyPr/>
        <a:lstStyle/>
        <a:p>
          <a:endParaRPr lang="tr-TR"/>
        </a:p>
      </dgm:t>
    </dgm:pt>
    <dgm:pt modelId="{EDA909E3-306B-4E91-93D7-68BF2BFCC3C3}" type="sibTrans" cxnId="{01153FD3-5183-4A73-9E48-75CF711E5FC4}">
      <dgm:prSet/>
      <dgm:spPr/>
      <dgm:t>
        <a:bodyPr/>
        <a:lstStyle/>
        <a:p>
          <a:endParaRPr lang="tr-TR"/>
        </a:p>
      </dgm:t>
    </dgm:pt>
    <dgm:pt modelId="{03AB96B3-08ED-4341-82B4-9CB2B03DC60A}">
      <dgm:prSet custT="1"/>
      <dgm:spPr/>
      <dgm:t>
        <a:bodyPr/>
        <a:lstStyle/>
        <a:p>
          <a:r>
            <a:rPr lang="tr-TR" sz="1100" b="1" dirty="0" err="1" smtClean="0"/>
            <a:t>Revenue</a:t>
          </a:r>
          <a:r>
            <a:rPr lang="tr-TR" sz="1100" b="1" dirty="0" smtClean="0"/>
            <a:t> Administration</a:t>
          </a:r>
          <a:endParaRPr lang="tr-TR" sz="1100" b="1" dirty="0"/>
        </a:p>
      </dgm:t>
    </dgm:pt>
    <dgm:pt modelId="{CA68F094-2D1B-44D3-8FEA-3086B1B08C8A}" type="parTrans" cxnId="{C326E040-544D-4D85-8629-CB2D35F16B1F}">
      <dgm:prSet/>
      <dgm:spPr/>
      <dgm:t>
        <a:bodyPr/>
        <a:lstStyle/>
        <a:p>
          <a:endParaRPr lang="tr-TR"/>
        </a:p>
      </dgm:t>
    </dgm:pt>
    <dgm:pt modelId="{BEE7C7AC-8129-4E2C-93CB-0300FDE28A68}" type="sibTrans" cxnId="{C326E040-544D-4D85-8629-CB2D35F16B1F}">
      <dgm:prSet/>
      <dgm:spPr/>
      <dgm:t>
        <a:bodyPr/>
        <a:lstStyle/>
        <a:p>
          <a:endParaRPr lang="tr-TR"/>
        </a:p>
      </dgm:t>
    </dgm:pt>
    <dgm:pt modelId="{5562262F-34BE-493B-AB40-7BDD1974B6F8}" type="pres">
      <dgm:prSet presAssocID="{DA069BD8-56C9-441F-B299-0BBFF95DAB6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79A73E-A19A-448C-A00A-9E410169B37B}" type="pres">
      <dgm:prSet presAssocID="{9DCC6704-BB1B-49C7-8DD6-E4A3A10EF740}" presName="centerShape" presStyleLbl="node0" presStyleIdx="0" presStyleCnt="1" custScaleX="96646" custScaleY="89564" custLinFactNeighborX="-891" custLinFactNeighborY="267"/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D4BB17CF-11A9-4127-AADA-9E2EF26D0B01}" type="pres">
      <dgm:prSet presAssocID="{CA68F094-2D1B-44D3-8FEA-3086B1B08C8A}" presName="parTrans" presStyleLbl="bgSibTrans2D1" presStyleIdx="0" presStyleCnt="10" custScaleX="63754" custLinFactNeighborX="2395" custLinFactNeighborY="9530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4A5911C8-80D2-45D2-813A-2D99C8859190}" type="pres">
      <dgm:prSet presAssocID="{03AB96B3-08ED-4341-82B4-9CB2B03DC60A}" presName="node" presStyleLbl="node1" presStyleIdx="0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06F02C16-4FB6-47AC-84A0-4C2EB1F2026B}" type="pres">
      <dgm:prSet presAssocID="{3BD9D919-BAC5-4217-938A-4EF7803AD7BD}" presName="parTrans" presStyleLbl="bgSibTrans2D1" presStyleIdx="1" presStyleCnt="10" custScaleX="65823" custLinFactNeighborX="2685" custLinFactNeighborY="1768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A4DA4FEE-C143-4766-A57A-729087A6FD4B}" type="pres">
      <dgm:prSet presAssocID="{1B58B9C9-BE64-4E25-9EF2-5E22DA89B06B}" presName="node" presStyleLbl="node1" presStyleIdx="1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F19BBC5F-217F-46F7-8314-BEBBBBE049B6}" type="pres">
      <dgm:prSet presAssocID="{03607C7A-5B91-45BB-9DFD-4B990B8C95EA}" presName="parTrans" presStyleLbl="bgSibTrans2D1" presStyleIdx="2" presStyleCnt="10" custScaleX="63596" custLinFactNeighborX="2733" custLinFactNeighborY="16428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DE50CF28-E590-46A6-BD78-C1B35BE7DC4A}" type="pres">
      <dgm:prSet presAssocID="{CA3821D9-9642-4D7B-ACEE-0106A52D30C0}" presName="node" presStyleLbl="node1" presStyleIdx="2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D3950DA1-7D0D-4CD7-B0CD-D8997EEA626C}" type="pres">
      <dgm:prSet presAssocID="{6C80E3E6-7AF8-49E3-8A1A-02F5E570A9A7}" presName="parTrans" presStyleLbl="bgSibTrans2D1" presStyleIdx="3" presStyleCnt="10" custScaleX="64827" custLinFactNeighborX="2440" custLinFactNeighborY="19974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395F1B1A-B652-464E-A2D5-9D8954588541}" type="pres">
      <dgm:prSet presAssocID="{210B4C92-D5E8-415C-BFD8-6402DF956A29}" presName="node" presStyleLbl="node1" presStyleIdx="3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559DD639-955F-47D0-8EAE-F5B9045B1B39}" type="pres">
      <dgm:prSet presAssocID="{494A02A7-661B-47FF-85C9-17630FFB9687}" presName="parTrans" presStyleLbl="bgSibTrans2D1" presStyleIdx="4" presStyleCnt="10" custScaleX="68463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BEF0C4DC-F4BA-47F0-8609-DDD543D15DED}" type="pres">
      <dgm:prSet presAssocID="{B8880917-404A-4C49-9E8A-337ED48E6891}" presName="node" presStyleLbl="node1" presStyleIdx="4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C5AB2544-1790-4072-86C8-A053A9F26AB7}" type="pres">
      <dgm:prSet presAssocID="{5B35BFA8-0F5B-448C-AC41-64B47172A5DC}" presName="parTrans" presStyleLbl="bgSibTrans2D1" presStyleIdx="5" presStyleCnt="10" custScaleX="67661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6F4489DB-E215-465B-85B7-D3C88C6B5E0B}" type="pres">
      <dgm:prSet presAssocID="{E821774D-C45B-44D0-9A8B-379F5183DF20}" presName="node" presStyleLbl="node1" presStyleIdx="5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FFA73B03-CDA0-46AE-BFE1-ACA51CF43BAB}" type="pres">
      <dgm:prSet presAssocID="{B994DF17-F442-411D-8AAF-132460AD79C1}" presName="parTrans" presStyleLbl="bgSibTrans2D1" presStyleIdx="6" presStyleCnt="10" custScaleX="65357" custLinFactNeighborX="-310" custLinFactNeighborY="5585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87EB549B-2925-4682-9D37-5DEE085A7026}" type="pres">
      <dgm:prSet presAssocID="{7434104C-78B7-4808-B34F-BB9ABF0A6B45}" presName="node" presStyleLbl="node1" presStyleIdx="6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8C0BD7E8-E2C0-4C78-8DF7-5F30136C4449}" type="pres">
      <dgm:prSet presAssocID="{2AD082AF-187E-4B07-B0B7-A5351580F943}" presName="parTrans" presStyleLbl="bgSibTrans2D1" presStyleIdx="7" presStyleCnt="10" custScaleX="60835" custLinFactNeighborX="-2479" custLinFactNeighborY="10158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E1AA7861-FDA5-4BE1-A3DB-00C637D731FE}" type="pres">
      <dgm:prSet presAssocID="{D646A293-87DE-4862-9372-E0AC5FD85C3F}" presName="node" presStyleLbl="node1" presStyleIdx="7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BA67E780-3C77-45C6-9894-7DB494244B7A}" type="pres">
      <dgm:prSet presAssocID="{3CCFDE07-69D9-4B9D-8EC5-188158DA2038}" presName="parTrans" presStyleLbl="bgSibTrans2D1" presStyleIdx="8" presStyleCnt="10" custScaleX="61947" custLinFactNeighborX="-1234" custLinFactNeighborY="13772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737DBB15-1827-4B67-A7C8-75594B2BDA06}" type="pres">
      <dgm:prSet presAssocID="{BDAF19EA-5334-4E51-8D7B-C7292686748A}" presName="node" presStyleLbl="node1" presStyleIdx="8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C1C8E153-DDDB-4E67-A3BA-3F9D986A1DC0}" type="pres">
      <dgm:prSet presAssocID="{8DD335BF-8C0D-4C03-922D-AA4028A95C3E}" presName="parTrans" presStyleLbl="bgSibTrans2D1" presStyleIdx="9" presStyleCnt="10" custScaleX="62454"/>
      <dgm:spPr>
        <a:prstGeom prst="leftRightArrow">
          <a:avLst/>
        </a:prstGeom>
      </dgm:spPr>
      <dgm:t>
        <a:bodyPr/>
        <a:lstStyle/>
        <a:p>
          <a:endParaRPr lang="tr-TR"/>
        </a:p>
      </dgm:t>
    </dgm:pt>
    <dgm:pt modelId="{A859D832-3FE5-4694-9E9E-08DFB3FBA737}" type="pres">
      <dgm:prSet presAssocID="{5B9795F2-F16F-40EC-9F84-BB213F1E8E56}" presName="node" presStyleLbl="node1" presStyleIdx="9" presStyleCnt="1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</dgm:ptLst>
  <dgm:cxnLst>
    <dgm:cxn modelId="{93B00C9E-D09D-412C-A370-CEDB1AF6BDF1}" srcId="{9DCC6704-BB1B-49C7-8DD6-E4A3A10EF740}" destId="{BDAF19EA-5334-4E51-8D7B-C7292686748A}" srcOrd="8" destOrd="0" parTransId="{3CCFDE07-69D9-4B9D-8EC5-188158DA2038}" sibTransId="{0CD9622E-D955-40F1-8FBB-80168287085E}"/>
    <dgm:cxn modelId="{0D0CBB2E-FB84-4213-883D-5B7D97EB6234}" srcId="{9DCC6704-BB1B-49C7-8DD6-E4A3A10EF740}" destId="{1B58B9C9-BE64-4E25-9EF2-5E22DA89B06B}" srcOrd="1" destOrd="0" parTransId="{3BD9D919-BAC5-4217-938A-4EF7803AD7BD}" sibTransId="{A38BA07E-8F78-4B3D-86F0-10C2D2883C7B}"/>
    <dgm:cxn modelId="{B6838A5F-BCA9-4CAD-8987-2282079C884D}" type="presOf" srcId="{2AD082AF-187E-4B07-B0B7-A5351580F943}" destId="{8C0BD7E8-E2C0-4C78-8DF7-5F30136C4449}" srcOrd="0" destOrd="0" presId="urn:microsoft.com/office/officeart/2005/8/layout/radial4"/>
    <dgm:cxn modelId="{0CD8883D-B8DE-47EF-A821-E23E4E17ED60}" type="presOf" srcId="{3CCFDE07-69D9-4B9D-8EC5-188158DA2038}" destId="{BA67E780-3C77-45C6-9894-7DB494244B7A}" srcOrd="0" destOrd="0" presId="urn:microsoft.com/office/officeart/2005/8/layout/radial4"/>
    <dgm:cxn modelId="{C014BCBB-C627-44B8-8C35-0849121C8462}" type="presOf" srcId="{9DCC6704-BB1B-49C7-8DD6-E4A3A10EF740}" destId="{AE79A73E-A19A-448C-A00A-9E410169B37B}" srcOrd="0" destOrd="0" presId="urn:microsoft.com/office/officeart/2005/8/layout/radial4"/>
    <dgm:cxn modelId="{2FAA3C5E-8F77-4695-8C01-5A6A677EE961}" type="presOf" srcId="{B8880917-404A-4C49-9E8A-337ED48E6891}" destId="{BEF0C4DC-F4BA-47F0-8609-DDD543D15DED}" srcOrd="0" destOrd="0" presId="urn:microsoft.com/office/officeart/2005/8/layout/radial4"/>
    <dgm:cxn modelId="{D93682D2-5BE4-4967-AFF2-041B750DB86E}" type="presOf" srcId="{494A02A7-661B-47FF-85C9-17630FFB9687}" destId="{559DD639-955F-47D0-8EAE-F5B9045B1B39}" srcOrd="0" destOrd="0" presId="urn:microsoft.com/office/officeart/2005/8/layout/radial4"/>
    <dgm:cxn modelId="{81275B4F-AA1F-4D77-91F5-FDF1BCDA0D79}" type="presOf" srcId="{5B35BFA8-0F5B-448C-AC41-64B47172A5DC}" destId="{C5AB2544-1790-4072-86C8-A053A9F26AB7}" srcOrd="0" destOrd="0" presId="urn:microsoft.com/office/officeart/2005/8/layout/radial4"/>
    <dgm:cxn modelId="{806191C6-429A-4562-8F8C-AC4A4A3BFE5F}" type="presOf" srcId="{BDAF19EA-5334-4E51-8D7B-C7292686748A}" destId="{737DBB15-1827-4B67-A7C8-75594B2BDA06}" srcOrd="0" destOrd="0" presId="urn:microsoft.com/office/officeart/2005/8/layout/radial4"/>
    <dgm:cxn modelId="{B20E328D-3FA1-42D8-A253-01727B4E399C}" type="presOf" srcId="{1B58B9C9-BE64-4E25-9EF2-5E22DA89B06B}" destId="{A4DA4FEE-C143-4766-A57A-729087A6FD4B}" srcOrd="0" destOrd="0" presId="urn:microsoft.com/office/officeart/2005/8/layout/radial4"/>
    <dgm:cxn modelId="{267EC49E-2FA0-4DC9-B642-5E7B4586FC80}" srcId="{9DCC6704-BB1B-49C7-8DD6-E4A3A10EF740}" destId="{D646A293-87DE-4862-9372-E0AC5FD85C3F}" srcOrd="7" destOrd="0" parTransId="{2AD082AF-187E-4B07-B0B7-A5351580F943}" sibTransId="{ED38BE32-4CDD-4438-8C3E-1B7B309DDDEC}"/>
    <dgm:cxn modelId="{81E24E09-A3D8-4C48-A9EC-D196A2626A33}" srcId="{9DCC6704-BB1B-49C7-8DD6-E4A3A10EF740}" destId="{E821774D-C45B-44D0-9A8B-379F5183DF20}" srcOrd="5" destOrd="0" parTransId="{5B35BFA8-0F5B-448C-AC41-64B47172A5DC}" sibTransId="{CD2D5849-2D33-410C-87D7-25C9A4834803}"/>
    <dgm:cxn modelId="{0CED44EB-306D-4C80-9498-4B50067B2D2A}" type="presOf" srcId="{8DD335BF-8C0D-4C03-922D-AA4028A95C3E}" destId="{C1C8E153-DDDB-4E67-A3BA-3F9D986A1DC0}" srcOrd="0" destOrd="0" presId="urn:microsoft.com/office/officeart/2005/8/layout/radial4"/>
    <dgm:cxn modelId="{F3FAD513-BB74-469F-BA73-DF117DD6CECC}" srcId="{9DCC6704-BB1B-49C7-8DD6-E4A3A10EF740}" destId="{210B4C92-D5E8-415C-BFD8-6402DF956A29}" srcOrd="3" destOrd="0" parTransId="{6C80E3E6-7AF8-49E3-8A1A-02F5E570A9A7}" sibTransId="{322FEEA5-9053-4823-A4B0-A4799F4284A4}"/>
    <dgm:cxn modelId="{A3FFF474-5821-4ACC-B875-E259ED4655E1}" type="presOf" srcId="{6C80E3E6-7AF8-49E3-8A1A-02F5E570A9A7}" destId="{D3950DA1-7D0D-4CD7-B0CD-D8997EEA626C}" srcOrd="0" destOrd="0" presId="urn:microsoft.com/office/officeart/2005/8/layout/radial4"/>
    <dgm:cxn modelId="{0282D132-E612-45C0-A4B3-87CE31A181F9}" type="presOf" srcId="{CA68F094-2D1B-44D3-8FEA-3086B1B08C8A}" destId="{D4BB17CF-11A9-4127-AADA-9E2EF26D0B01}" srcOrd="0" destOrd="0" presId="urn:microsoft.com/office/officeart/2005/8/layout/radial4"/>
    <dgm:cxn modelId="{807215A7-63A0-4FF7-85FB-377F17EB59D1}" type="presOf" srcId="{DA069BD8-56C9-441F-B299-0BBFF95DAB6D}" destId="{5562262F-34BE-493B-AB40-7BDD1974B6F8}" srcOrd="0" destOrd="0" presId="urn:microsoft.com/office/officeart/2005/8/layout/radial4"/>
    <dgm:cxn modelId="{C326E040-544D-4D85-8629-CB2D35F16B1F}" srcId="{9DCC6704-BB1B-49C7-8DD6-E4A3A10EF740}" destId="{03AB96B3-08ED-4341-82B4-9CB2B03DC60A}" srcOrd="0" destOrd="0" parTransId="{CA68F094-2D1B-44D3-8FEA-3086B1B08C8A}" sibTransId="{BEE7C7AC-8129-4E2C-93CB-0300FDE28A68}"/>
    <dgm:cxn modelId="{31536CB6-2E22-4596-BADD-D133FCB5C312}" srcId="{9DCC6704-BB1B-49C7-8DD6-E4A3A10EF740}" destId="{5B9795F2-F16F-40EC-9F84-BB213F1E8E56}" srcOrd="9" destOrd="0" parTransId="{8DD335BF-8C0D-4C03-922D-AA4028A95C3E}" sibTransId="{4351B678-4C7A-44B2-977C-629A631F513C}"/>
    <dgm:cxn modelId="{88AA5845-9498-4E65-8ED4-A7597A1BD341}" type="presOf" srcId="{5B9795F2-F16F-40EC-9F84-BB213F1E8E56}" destId="{A859D832-3FE5-4694-9E9E-08DFB3FBA737}" srcOrd="0" destOrd="0" presId="urn:microsoft.com/office/officeart/2005/8/layout/radial4"/>
    <dgm:cxn modelId="{6A5BC3D9-6814-442A-9C1F-B218212FC52E}" type="presOf" srcId="{D646A293-87DE-4862-9372-E0AC5FD85C3F}" destId="{E1AA7861-FDA5-4BE1-A3DB-00C637D731FE}" srcOrd="0" destOrd="0" presId="urn:microsoft.com/office/officeart/2005/8/layout/radial4"/>
    <dgm:cxn modelId="{C30B9D7E-1BE1-4729-9662-BB16F25AC114}" type="presOf" srcId="{B994DF17-F442-411D-8AAF-132460AD79C1}" destId="{FFA73B03-CDA0-46AE-BFE1-ACA51CF43BAB}" srcOrd="0" destOrd="0" presId="urn:microsoft.com/office/officeart/2005/8/layout/radial4"/>
    <dgm:cxn modelId="{C0234907-DF41-4EB0-932B-D7F4F8033A30}" type="presOf" srcId="{210B4C92-D5E8-415C-BFD8-6402DF956A29}" destId="{395F1B1A-B652-464E-A2D5-9D8954588541}" srcOrd="0" destOrd="0" presId="urn:microsoft.com/office/officeart/2005/8/layout/radial4"/>
    <dgm:cxn modelId="{8FDA134E-2D36-436C-84C1-CA2ABC88328B}" type="presOf" srcId="{CA3821D9-9642-4D7B-ACEE-0106A52D30C0}" destId="{DE50CF28-E590-46A6-BD78-C1B35BE7DC4A}" srcOrd="0" destOrd="0" presId="urn:microsoft.com/office/officeart/2005/8/layout/radial4"/>
    <dgm:cxn modelId="{38B65D00-97E6-40BC-A438-4BD969F5039F}" type="presOf" srcId="{03AB96B3-08ED-4341-82B4-9CB2B03DC60A}" destId="{4A5911C8-80D2-45D2-813A-2D99C8859190}" srcOrd="0" destOrd="0" presId="urn:microsoft.com/office/officeart/2005/8/layout/radial4"/>
    <dgm:cxn modelId="{4737DC57-3166-44B7-9FE8-DA493E6C79D1}" type="presOf" srcId="{7434104C-78B7-4808-B34F-BB9ABF0A6B45}" destId="{87EB549B-2925-4682-9D37-5DEE085A7026}" srcOrd="0" destOrd="0" presId="urn:microsoft.com/office/officeart/2005/8/layout/radial4"/>
    <dgm:cxn modelId="{6691D3FE-F4A4-43CF-9E4B-96E5908EAFEF}" srcId="{9DCC6704-BB1B-49C7-8DD6-E4A3A10EF740}" destId="{B8880917-404A-4C49-9E8A-337ED48E6891}" srcOrd="4" destOrd="0" parTransId="{494A02A7-661B-47FF-85C9-17630FFB9687}" sibTransId="{0F52E184-F485-4AFA-8442-A6C39119C5CE}"/>
    <dgm:cxn modelId="{942017BB-987D-4EC4-BD66-D63E1006278D}" srcId="{9DCC6704-BB1B-49C7-8DD6-E4A3A10EF740}" destId="{7434104C-78B7-4808-B34F-BB9ABF0A6B45}" srcOrd="6" destOrd="0" parTransId="{B994DF17-F442-411D-8AAF-132460AD79C1}" sibTransId="{418C2F90-852B-4028-9ACD-47C1D74B956B}"/>
    <dgm:cxn modelId="{01153FD3-5183-4A73-9E48-75CF711E5FC4}" srcId="{9DCC6704-BB1B-49C7-8DD6-E4A3A10EF740}" destId="{CA3821D9-9642-4D7B-ACEE-0106A52D30C0}" srcOrd="2" destOrd="0" parTransId="{03607C7A-5B91-45BB-9DFD-4B990B8C95EA}" sibTransId="{EDA909E3-306B-4E91-93D7-68BF2BFCC3C3}"/>
    <dgm:cxn modelId="{A4BCFCEC-50D6-4F69-A6CC-560BFD27A79E}" type="presOf" srcId="{03607C7A-5B91-45BB-9DFD-4B990B8C95EA}" destId="{F19BBC5F-217F-46F7-8314-BEBBBBE049B6}" srcOrd="0" destOrd="0" presId="urn:microsoft.com/office/officeart/2005/8/layout/radial4"/>
    <dgm:cxn modelId="{AC55A773-A3E1-4D47-92F8-6FA4B30646DA}" srcId="{DA069BD8-56C9-441F-B299-0BBFF95DAB6D}" destId="{9DCC6704-BB1B-49C7-8DD6-E4A3A10EF740}" srcOrd="0" destOrd="0" parTransId="{FF19722D-01CA-4812-B155-BD9F1DED3E72}" sibTransId="{2056522F-A5A1-4972-ADF6-A0027ABACD28}"/>
    <dgm:cxn modelId="{30C9755F-48DC-457E-9286-AF9D97059D7A}" type="presOf" srcId="{3BD9D919-BAC5-4217-938A-4EF7803AD7BD}" destId="{06F02C16-4FB6-47AC-84A0-4C2EB1F2026B}" srcOrd="0" destOrd="0" presId="urn:microsoft.com/office/officeart/2005/8/layout/radial4"/>
    <dgm:cxn modelId="{2A3179A0-08A7-4265-82DF-7A8AAEC74658}" type="presOf" srcId="{E821774D-C45B-44D0-9A8B-379F5183DF20}" destId="{6F4489DB-E215-465B-85B7-D3C88C6B5E0B}" srcOrd="0" destOrd="0" presId="urn:microsoft.com/office/officeart/2005/8/layout/radial4"/>
    <dgm:cxn modelId="{98DAFA46-AE31-425A-A01A-97C07652559F}" type="presParOf" srcId="{5562262F-34BE-493B-AB40-7BDD1974B6F8}" destId="{AE79A73E-A19A-448C-A00A-9E410169B37B}" srcOrd="0" destOrd="0" presId="urn:microsoft.com/office/officeart/2005/8/layout/radial4"/>
    <dgm:cxn modelId="{0B279944-170B-4743-BE86-A2F166E25E35}" type="presParOf" srcId="{5562262F-34BE-493B-AB40-7BDD1974B6F8}" destId="{D4BB17CF-11A9-4127-AADA-9E2EF26D0B01}" srcOrd="1" destOrd="0" presId="urn:microsoft.com/office/officeart/2005/8/layout/radial4"/>
    <dgm:cxn modelId="{B64EB7BC-3005-44A7-A130-656D8023D1DC}" type="presParOf" srcId="{5562262F-34BE-493B-AB40-7BDD1974B6F8}" destId="{4A5911C8-80D2-45D2-813A-2D99C8859190}" srcOrd="2" destOrd="0" presId="urn:microsoft.com/office/officeart/2005/8/layout/radial4"/>
    <dgm:cxn modelId="{4873563F-BB6B-494A-BFD6-4AE78D16499E}" type="presParOf" srcId="{5562262F-34BE-493B-AB40-7BDD1974B6F8}" destId="{06F02C16-4FB6-47AC-84A0-4C2EB1F2026B}" srcOrd="3" destOrd="0" presId="urn:microsoft.com/office/officeart/2005/8/layout/radial4"/>
    <dgm:cxn modelId="{89172755-1250-4CA2-9D91-FC65EDACC2A1}" type="presParOf" srcId="{5562262F-34BE-493B-AB40-7BDD1974B6F8}" destId="{A4DA4FEE-C143-4766-A57A-729087A6FD4B}" srcOrd="4" destOrd="0" presId="urn:microsoft.com/office/officeart/2005/8/layout/radial4"/>
    <dgm:cxn modelId="{FE495578-D957-4252-8603-20CDC713181A}" type="presParOf" srcId="{5562262F-34BE-493B-AB40-7BDD1974B6F8}" destId="{F19BBC5F-217F-46F7-8314-BEBBBBE049B6}" srcOrd="5" destOrd="0" presId="urn:microsoft.com/office/officeart/2005/8/layout/radial4"/>
    <dgm:cxn modelId="{3B3B6A00-9331-4663-95B7-ED79807ED8E2}" type="presParOf" srcId="{5562262F-34BE-493B-AB40-7BDD1974B6F8}" destId="{DE50CF28-E590-46A6-BD78-C1B35BE7DC4A}" srcOrd="6" destOrd="0" presId="urn:microsoft.com/office/officeart/2005/8/layout/radial4"/>
    <dgm:cxn modelId="{15DEA72D-A2E1-4031-9D1B-AB175CB1B895}" type="presParOf" srcId="{5562262F-34BE-493B-AB40-7BDD1974B6F8}" destId="{D3950DA1-7D0D-4CD7-B0CD-D8997EEA626C}" srcOrd="7" destOrd="0" presId="urn:microsoft.com/office/officeart/2005/8/layout/radial4"/>
    <dgm:cxn modelId="{15D95E69-531C-4C3B-8EA7-0B5EBE92FAAE}" type="presParOf" srcId="{5562262F-34BE-493B-AB40-7BDD1974B6F8}" destId="{395F1B1A-B652-464E-A2D5-9D8954588541}" srcOrd="8" destOrd="0" presId="urn:microsoft.com/office/officeart/2005/8/layout/radial4"/>
    <dgm:cxn modelId="{A6587E1B-AA6A-4508-A626-C62BFF3A407E}" type="presParOf" srcId="{5562262F-34BE-493B-AB40-7BDD1974B6F8}" destId="{559DD639-955F-47D0-8EAE-F5B9045B1B39}" srcOrd="9" destOrd="0" presId="urn:microsoft.com/office/officeart/2005/8/layout/radial4"/>
    <dgm:cxn modelId="{F8AA512A-FD01-4DAA-A202-821F3E8F049C}" type="presParOf" srcId="{5562262F-34BE-493B-AB40-7BDD1974B6F8}" destId="{BEF0C4DC-F4BA-47F0-8609-DDD543D15DED}" srcOrd="10" destOrd="0" presId="urn:microsoft.com/office/officeart/2005/8/layout/radial4"/>
    <dgm:cxn modelId="{F7C6420D-452E-4CD2-890C-83FD90959F24}" type="presParOf" srcId="{5562262F-34BE-493B-AB40-7BDD1974B6F8}" destId="{C5AB2544-1790-4072-86C8-A053A9F26AB7}" srcOrd="11" destOrd="0" presId="urn:microsoft.com/office/officeart/2005/8/layout/radial4"/>
    <dgm:cxn modelId="{1E16C7E0-9E95-403C-840E-8B26EFE3DA6B}" type="presParOf" srcId="{5562262F-34BE-493B-AB40-7BDD1974B6F8}" destId="{6F4489DB-E215-465B-85B7-D3C88C6B5E0B}" srcOrd="12" destOrd="0" presId="urn:microsoft.com/office/officeart/2005/8/layout/radial4"/>
    <dgm:cxn modelId="{820765F5-2805-415A-B6BE-24436206C800}" type="presParOf" srcId="{5562262F-34BE-493B-AB40-7BDD1974B6F8}" destId="{FFA73B03-CDA0-46AE-BFE1-ACA51CF43BAB}" srcOrd="13" destOrd="0" presId="urn:microsoft.com/office/officeart/2005/8/layout/radial4"/>
    <dgm:cxn modelId="{8FD7BCB5-1B6F-4D6A-BDE1-B2C3D29419E8}" type="presParOf" srcId="{5562262F-34BE-493B-AB40-7BDD1974B6F8}" destId="{87EB549B-2925-4682-9D37-5DEE085A7026}" srcOrd="14" destOrd="0" presId="urn:microsoft.com/office/officeart/2005/8/layout/radial4"/>
    <dgm:cxn modelId="{BDD015D9-992E-4156-806D-19580C82DCAE}" type="presParOf" srcId="{5562262F-34BE-493B-AB40-7BDD1974B6F8}" destId="{8C0BD7E8-E2C0-4C78-8DF7-5F30136C4449}" srcOrd="15" destOrd="0" presId="urn:microsoft.com/office/officeart/2005/8/layout/radial4"/>
    <dgm:cxn modelId="{83AC40D8-7CD4-443A-A850-A4B46C44A01C}" type="presParOf" srcId="{5562262F-34BE-493B-AB40-7BDD1974B6F8}" destId="{E1AA7861-FDA5-4BE1-A3DB-00C637D731FE}" srcOrd="16" destOrd="0" presId="urn:microsoft.com/office/officeart/2005/8/layout/radial4"/>
    <dgm:cxn modelId="{B17926B1-754A-46FC-9CA1-59A36CECDDEB}" type="presParOf" srcId="{5562262F-34BE-493B-AB40-7BDD1974B6F8}" destId="{BA67E780-3C77-45C6-9894-7DB494244B7A}" srcOrd="17" destOrd="0" presId="urn:microsoft.com/office/officeart/2005/8/layout/radial4"/>
    <dgm:cxn modelId="{D670D504-EFD7-4B7C-8B44-CFA02587AB3B}" type="presParOf" srcId="{5562262F-34BE-493B-AB40-7BDD1974B6F8}" destId="{737DBB15-1827-4B67-A7C8-75594B2BDA06}" srcOrd="18" destOrd="0" presId="urn:microsoft.com/office/officeart/2005/8/layout/radial4"/>
    <dgm:cxn modelId="{0EB889FB-9046-4C0D-95B0-E50B96639EDA}" type="presParOf" srcId="{5562262F-34BE-493B-AB40-7BDD1974B6F8}" destId="{C1C8E153-DDDB-4E67-A3BA-3F9D986A1DC0}" srcOrd="19" destOrd="0" presId="urn:microsoft.com/office/officeart/2005/8/layout/radial4"/>
    <dgm:cxn modelId="{675F307C-D9BE-4511-AE1A-828A6C0D2BF9}" type="presParOf" srcId="{5562262F-34BE-493B-AB40-7BDD1974B6F8}" destId="{A859D832-3FE5-4694-9E9E-08DFB3FBA737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845FA1-1E1E-4F78-B77E-0BD9BC0A10C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1C392142-AA7E-4E96-8D3C-C82335EACA8E}">
      <dgm:prSet phldrT="[Metin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r-TR" sz="2400" b="1" dirty="0" err="1" smtClean="0">
              <a:solidFill>
                <a:schemeClr val="accent2">
                  <a:lumMod val="75000"/>
                </a:schemeClr>
              </a:solidFill>
            </a:rPr>
            <a:t>Treasury</a:t>
          </a:r>
          <a:endParaRPr lang="tr-TR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7E310BCF-EE6A-4C26-B180-20E48AED06C7}" type="sibTrans" cxnId="{075A9B52-76F0-48F6-B1AA-918DA3F95901}">
      <dgm:prSet/>
      <dgm:spPr/>
      <dgm:t>
        <a:bodyPr/>
        <a:lstStyle/>
        <a:p>
          <a:endParaRPr lang="tr-TR"/>
        </a:p>
      </dgm:t>
    </dgm:pt>
    <dgm:pt modelId="{6F30FE6A-3ED7-40BC-9ADA-E19B345053BE}" type="parTrans" cxnId="{075A9B52-76F0-48F6-B1AA-918DA3F95901}">
      <dgm:prSet/>
      <dgm:spPr/>
      <dgm:t>
        <a:bodyPr/>
        <a:lstStyle/>
        <a:p>
          <a:endParaRPr lang="tr-TR"/>
        </a:p>
      </dgm:t>
    </dgm:pt>
    <dgm:pt modelId="{B3B6F885-AB4B-4A97-871C-8CE2EB21DA5F}" type="pres">
      <dgm:prSet presAssocID="{87845FA1-1E1E-4F78-B77E-0BD9BC0A10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A2BF991-7489-4FAC-BD38-5B182FF85DAB}" type="pres">
      <dgm:prSet presAssocID="{1C392142-AA7E-4E96-8D3C-C82335EACA8E}" presName="composite" presStyleCnt="0"/>
      <dgm:spPr/>
    </dgm:pt>
    <dgm:pt modelId="{ECFA27CD-EC09-49CA-9CC0-B65E654228D0}" type="pres">
      <dgm:prSet presAssocID="{1C392142-AA7E-4E96-8D3C-C82335EACA8E}" presName="rect1" presStyleLbl="bgImgPlace1" presStyleIdx="0" presStyleCnt="1" custScaleX="117410" custScaleY="66083" custLinFactNeighborX="1107" custLinFactNeighborY="-22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9DFC36-DD9B-4613-8EF6-F18A84542267}" type="pres">
      <dgm:prSet presAssocID="{1C392142-AA7E-4E96-8D3C-C82335EACA8E}" presName="wedgeRectCallout1" presStyleLbl="node1" presStyleIdx="0" presStyleCnt="1" custScaleX="105958" custScaleY="137229" custLinFactNeighborX="-2789" custLinFactNeighborY="-7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75A9B52-76F0-48F6-B1AA-918DA3F95901}" srcId="{87845FA1-1E1E-4F78-B77E-0BD9BC0A10CC}" destId="{1C392142-AA7E-4E96-8D3C-C82335EACA8E}" srcOrd="0" destOrd="0" parTransId="{6F30FE6A-3ED7-40BC-9ADA-E19B345053BE}" sibTransId="{7E310BCF-EE6A-4C26-B180-20E48AED06C7}"/>
    <dgm:cxn modelId="{EFAA4342-7DEB-49EA-8A05-E0F410D9CC1C}" type="presOf" srcId="{87845FA1-1E1E-4F78-B77E-0BD9BC0A10CC}" destId="{B3B6F885-AB4B-4A97-871C-8CE2EB21DA5F}" srcOrd="0" destOrd="0" presId="urn:microsoft.com/office/officeart/2008/layout/BendingPictureCaptionList"/>
    <dgm:cxn modelId="{233516E0-6C59-45AC-A7C0-DF5F5675C4CD}" type="presOf" srcId="{1C392142-AA7E-4E96-8D3C-C82335EACA8E}" destId="{8D9DFC36-DD9B-4613-8EF6-F18A84542267}" srcOrd="0" destOrd="0" presId="urn:microsoft.com/office/officeart/2008/layout/BendingPictureCaptionList"/>
    <dgm:cxn modelId="{87EC3C26-69DB-4AC1-A2DD-173BE6767F09}" type="presParOf" srcId="{B3B6F885-AB4B-4A97-871C-8CE2EB21DA5F}" destId="{4A2BF991-7489-4FAC-BD38-5B182FF85DAB}" srcOrd="0" destOrd="0" presId="urn:microsoft.com/office/officeart/2008/layout/BendingPictureCaptionList"/>
    <dgm:cxn modelId="{69F46D6B-2870-4219-B146-FC3E05C74436}" type="presParOf" srcId="{4A2BF991-7489-4FAC-BD38-5B182FF85DAB}" destId="{ECFA27CD-EC09-49CA-9CC0-B65E654228D0}" srcOrd="0" destOrd="0" presId="urn:microsoft.com/office/officeart/2008/layout/BendingPictureCaptionList"/>
    <dgm:cxn modelId="{2C1AFA33-B7BE-42FE-967C-0D64F127C97D}" type="presParOf" srcId="{4A2BF991-7489-4FAC-BD38-5B182FF85DAB}" destId="{8D9DFC36-DD9B-4613-8EF6-F18A8454226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845FA1-1E1E-4F78-B77E-0BD9BC0A10C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1C392142-AA7E-4E96-8D3C-C82335EACA8E}">
      <dgm:prSet phldrT="[Metin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r-TR" b="1" dirty="0" smtClean="0">
              <a:solidFill>
                <a:schemeClr val="accent1">
                  <a:lumMod val="75000"/>
                </a:schemeClr>
              </a:solidFill>
            </a:rPr>
            <a:t>Central Bank</a:t>
          </a:r>
          <a:endParaRPr lang="tr-TR" b="1" dirty="0">
            <a:solidFill>
              <a:schemeClr val="accent1">
                <a:lumMod val="75000"/>
              </a:schemeClr>
            </a:solidFill>
          </a:endParaRPr>
        </a:p>
      </dgm:t>
    </dgm:pt>
    <dgm:pt modelId="{7E310BCF-EE6A-4C26-B180-20E48AED06C7}" type="sibTrans" cxnId="{075A9B52-76F0-48F6-B1AA-918DA3F95901}">
      <dgm:prSet/>
      <dgm:spPr/>
      <dgm:t>
        <a:bodyPr/>
        <a:lstStyle/>
        <a:p>
          <a:endParaRPr lang="tr-TR"/>
        </a:p>
      </dgm:t>
    </dgm:pt>
    <dgm:pt modelId="{6F30FE6A-3ED7-40BC-9ADA-E19B345053BE}" type="parTrans" cxnId="{075A9B52-76F0-48F6-B1AA-918DA3F95901}">
      <dgm:prSet/>
      <dgm:spPr/>
      <dgm:t>
        <a:bodyPr/>
        <a:lstStyle/>
        <a:p>
          <a:endParaRPr lang="tr-TR"/>
        </a:p>
      </dgm:t>
    </dgm:pt>
    <dgm:pt modelId="{B3B6F885-AB4B-4A97-871C-8CE2EB21DA5F}" type="pres">
      <dgm:prSet presAssocID="{87845FA1-1E1E-4F78-B77E-0BD9BC0A10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A2BF991-7489-4FAC-BD38-5B182FF85DAB}" type="pres">
      <dgm:prSet presAssocID="{1C392142-AA7E-4E96-8D3C-C82335EACA8E}" presName="composite" presStyleCnt="0"/>
      <dgm:spPr/>
    </dgm:pt>
    <dgm:pt modelId="{ECFA27CD-EC09-49CA-9CC0-B65E654228D0}" type="pres">
      <dgm:prSet presAssocID="{1C392142-AA7E-4E96-8D3C-C82335EACA8E}" presName="rect1" presStyleLbl="bgImgPlace1" presStyleIdx="0" presStyleCnt="1" custScaleX="91318" custScaleY="90756" custLinFactNeighborX="2852" custLinFactNeighborY="-93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D9DFC36-DD9B-4613-8EF6-F18A84542267}" type="pres">
      <dgm:prSet presAssocID="{1C392142-AA7E-4E96-8D3C-C82335EACA8E}" presName="wedgeRectCallout1" presStyleLbl="node1" presStyleIdx="0" presStyleCnt="1" custScaleX="130315" custScaleY="161274" custLinFactNeighborX="20" custLinFactNeighborY="158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75A9B52-76F0-48F6-B1AA-918DA3F95901}" srcId="{87845FA1-1E1E-4F78-B77E-0BD9BC0A10CC}" destId="{1C392142-AA7E-4E96-8D3C-C82335EACA8E}" srcOrd="0" destOrd="0" parTransId="{6F30FE6A-3ED7-40BC-9ADA-E19B345053BE}" sibTransId="{7E310BCF-EE6A-4C26-B180-20E48AED06C7}"/>
    <dgm:cxn modelId="{BB7AF861-9B40-447B-98D0-BB04B905757B}" type="presOf" srcId="{1C392142-AA7E-4E96-8D3C-C82335EACA8E}" destId="{8D9DFC36-DD9B-4613-8EF6-F18A84542267}" srcOrd="0" destOrd="0" presId="urn:microsoft.com/office/officeart/2008/layout/BendingPictureCaptionList"/>
    <dgm:cxn modelId="{6778C922-57C5-4857-8942-321DF0AEC734}" type="presOf" srcId="{87845FA1-1E1E-4F78-B77E-0BD9BC0A10CC}" destId="{B3B6F885-AB4B-4A97-871C-8CE2EB21DA5F}" srcOrd="0" destOrd="0" presId="urn:microsoft.com/office/officeart/2008/layout/BendingPictureCaptionList"/>
    <dgm:cxn modelId="{0B42403A-44FF-4362-849C-0C8BAFA460C6}" type="presParOf" srcId="{B3B6F885-AB4B-4A97-871C-8CE2EB21DA5F}" destId="{4A2BF991-7489-4FAC-BD38-5B182FF85DAB}" srcOrd="0" destOrd="0" presId="urn:microsoft.com/office/officeart/2008/layout/BendingPictureCaptionList"/>
    <dgm:cxn modelId="{78DB5C60-AB3D-498F-80C3-C19110B250A0}" type="presParOf" srcId="{4A2BF991-7489-4FAC-BD38-5B182FF85DAB}" destId="{ECFA27CD-EC09-49CA-9CC0-B65E654228D0}" srcOrd="0" destOrd="0" presId="urn:microsoft.com/office/officeart/2008/layout/BendingPictureCaptionList"/>
    <dgm:cxn modelId="{32AA8A3F-55B8-4D01-ABA0-2995DB3DAA61}" type="presParOf" srcId="{4A2BF991-7489-4FAC-BD38-5B182FF85DAB}" destId="{8D9DFC36-DD9B-4613-8EF6-F18A8454226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845FA1-1E1E-4F78-B77E-0BD9BC0A10C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1C392142-AA7E-4E96-8D3C-C82335EACA8E}">
      <dgm:prSet phldrT="[Metin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600" b="1" dirty="0" err="1" smtClean="0">
              <a:solidFill>
                <a:schemeClr val="accent1">
                  <a:lumMod val="50000"/>
                </a:schemeClr>
              </a:solidFill>
            </a:rPr>
            <a:t>Beneficiary</a:t>
          </a:r>
          <a:endParaRPr lang="tr-TR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7E310BCF-EE6A-4C26-B180-20E48AED06C7}" type="sibTrans" cxnId="{075A9B52-76F0-48F6-B1AA-918DA3F95901}">
      <dgm:prSet/>
      <dgm:spPr/>
      <dgm:t>
        <a:bodyPr/>
        <a:lstStyle/>
        <a:p>
          <a:endParaRPr lang="tr-TR"/>
        </a:p>
      </dgm:t>
    </dgm:pt>
    <dgm:pt modelId="{6F30FE6A-3ED7-40BC-9ADA-E19B345053BE}" type="parTrans" cxnId="{075A9B52-76F0-48F6-B1AA-918DA3F95901}">
      <dgm:prSet/>
      <dgm:spPr/>
      <dgm:t>
        <a:bodyPr/>
        <a:lstStyle/>
        <a:p>
          <a:endParaRPr lang="tr-TR"/>
        </a:p>
      </dgm:t>
    </dgm:pt>
    <dgm:pt modelId="{B3B6F885-AB4B-4A97-871C-8CE2EB21DA5F}" type="pres">
      <dgm:prSet presAssocID="{87845FA1-1E1E-4F78-B77E-0BD9BC0A10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A2BF991-7489-4FAC-BD38-5B182FF85DAB}" type="pres">
      <dgm:prSet presAssocID="{1C392142-AA7E-4E96-8D3C-C82335EACA8E}" presName="composite" presStyleCnt="0"/>
      <dgm:spPr/>
    </dgm:pt>
    <dgm:pt modelId="{ECFA27CD-EC09-49CA-9CC0-B65E654228D0}" type="pres">
      <dgm:prSet presAssocID="{1C392142-AA7E-4E96-8D3C-C82335EACA8E}" presName="rect1" presStyleLbl="bgImgPlace1" presStyleIdx="0" presStyleCnt="1" custScaleX="117410" custScaleY="116808" custLinFactNeighborX="-11" custLinFactNeighborY="41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D9DFC36-DD9B-4613-8EF6-F18A84542267}" type="pres">
      <dgm:prSet presAssocID="{1C392142-AA7E-4E96-8D3C-C82335EACA8E}" presName="wedgeRectCallout1" presStyleLbl="node1" presStyleIdx="0" presStyleCnt="1" custScaleX="162739" custScaleY="141508" custLinFactY="100000" custLinFactNeighborX="-54323" custLinFactNeighborY="13381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75A9B52-76F0-48F6-B1AA-918DA3F95901}" srcId="{87845FA1-1E1E-4F78-B77E-0BD9BC0A10CC}" destId="{1C392142-AA7E-4E96-8D3C-C82335EACA8E}" srcOrd="0" destOrd="0" parTransId="{6F30FE6A-3ED7-40BC-9ADA-E19B345053BE}" sibTransId="{7E310BCF-EE6A-4C26-B180-20E48AED06C7}"/>
    <dgm:cxn modelId="{9559D67E-1605-4D47-B84C-619E85E325E9}" type="presOf" srcId="{87845FA1-1E1E-4F78-B77E-0BD9BC0A10CC}" destId="{B3B6F885-AB4B-4A97-871C-8CE2EB21DA5F}" srcOrd="0" destOrd="0" presId="urn:microsoft.com/office/officeart/2008/layout/BendingPictureCaptionList"/>
    <dgm:cxn modelId="{7E79EFFC-91AE-4142-AAEA-F5655C7D956D}" type="presOf" srcId="{1C392142-AA7E-4E96-8D3C-C82335EACA8E}" destId="{8D9DFC36-DD9B-4613-8EF6-F18A84542267}" srcOrd="0" destOrd="0" presId="urn:microsoft.com/office/officeart/2008/layout/BendingPictureCaptionList"/>
    <dgm:cxn modelId="{6CF72B12-9043-4113-8AB1-74150938ECE7}" type="presParOf" srcId="{B3B6F885-AB4B-4A97-871C-8CE2EB21DA5F}" destId="{4A2BF991-7489-4FAC-BD38-5B182FF85DAB}" srcOrd="0" destOrd="0" presId="urn:microsoft.com/office/officeart/2008/layout/BendingPictureCaptionList"/>
    <dgm:cxn modelId="{8DE30DB8-B236-4E57-819A-426FEC2120F7}" type="presParOf" srcId="{4A2BF991-7489-4FAC-BD38-5B182FF85DAB}" destId="{ECFA27CD-EC09-49CA-9CC0-B65E654228D0}" srcOrd="0" destOrd="0" presId="urn:microsoft.com/office/officeart/2008/layout/BendingPictureCaptionList"/>
    <dgm:cxn modelId="{5C0FFA96-8F94-4797-B1A5-306FF1DFE581}" type="presParOf" srcId="{4A2BF991-7489-4FAC-BD38-5B182FF85DAB}" destId="{8D9DFC36-DD9B-4613-8EF6-F18A8454226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1A281-C2E7-4E86-8F2E-B848AC8C482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5B390-6BAB-4A36-81E9-B6A76112521F}">
      <dsp:nvSpPr>
        <dsp:cNvPr id="0" name=""/>
        <dsp:cNvSpPr/>
      </dsp:nvSpPr>
      <dsp:spPr>
        <a:xfrm>
          <a:off x="460128" y="312440"/>
          <a:ext cx="7045524" cy="625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err="1" smtClean="0"/>
            <a:t>The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financial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transactions</a:t>
          </a:r>
          <a:r>
            <a:rPr lang="tr-TR" sz="1300" b="1" kern="1200" dirty="0" smtClean="0"/>
            <a:t> of  </a:t>
          </a:r>
          <a:r>
            <a:rPr lang="tr-TR" sz="1300" b="1" kern="1200" dirty="0" err="1" smtClean="0"/>
            <a:t>spending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and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accounting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units</a:t>
          </a:r>
          <a:r>
            <a:rPr lang="tr-TR" sz="1300" b="1" kern="1200" dirty="0" smtClean="0"/>
            <a:t>  </a:t>
          </a:r>
          <a:r>
            <a:rPr lang="tr-TR" sz="1300" b="1" kern="1200" dirty="0" err="1" smtClean="0"/>
            <a:t>are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collected</a:t>
          </a:r>
          <a:r>
            <a:rPr lang="tr-TR" sz="1300" b="1" kern="1200" dirty="0" smtClean="0"/>
            <a:t> in an </a:t>
          </a:r>
          <a:r>
            <a:rPr lang="tr-TR" sz="1300" b="1" kern="1200" dirty="0" err="1" smtClean="0"/>
            <a:t>automation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system</a:t>
          </a:r>
          <a:r>
            <a:rPr lang="tr-TR" sz="1300" b="1" kern="1200" dirty="0" smtClean="0"/>
            <a:t>.</a:t>
          </a:r>
          <a:endParaRPr lang="tr-TR" sz="1300" b="1" kern="1200" dirty="0"/>
        </a:p>
      </dsp:txBody>
      <dsp:txXfrm>
        <a:off x="460128" y="312440"/>
        <a:ext cx="7045524" cy="625205"/>
      </dsp:txXfrm>
    </dsp:sp>
    <dsp:sp modelId="{493A1B2A-F09F-488F-A296-0CFD1EB956E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9DA0A-8F35-4B28-9D6F-95B26F6A01C6}">
      <dsp:nvSpPr>
        <dsp:cNvPr id="0" name=""/>
        <dsp:cNvSpPr/>
      </dsp:nvSpPr>
      <dsp:spPr>
        <a:xfrm>
          <a:off x="818573" y="1250411"/>
          <a:ext cx="6687080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err="1" smtClean="0"/>
            <a:t>The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system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ensures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secure</a:t>
          </a:r>
          <a:r>
            <a:rPr lang="tr-TR" sz="1300" b="1" kern="1200" dirty="0" smtClean="0"/>
            <a:t>, </a:t>
          </a:r>
          <a:r>
            <a:rPr lang="tr-TR" sz="1300" b="1" kern="1200" dirty="0" err="1" smtClean="0"/>
            <a:t>speedy</a:t>
          </a:r>
          <a:r>
            <a:rPr lang="tr-TR" sz="1300" b="1" kern="1200" dirty="0" smtClean="0"/>
            <a:t>,  </a:t>
          </a:r>
          <a:r>
            <a:rPr lang="tr-TR" sz="1300" b="1" kern="1200" dirty="0" err="1" smtClean="0"/>
            <a:t>and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electronic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flow</a:t>
          </a:r>
          <a:r>
            <a:rPr lang="tr-TR" sz="1300" b="1" kern="1200" dirty="0" smtClean="0"/>
            <a:t> of </a:t>
          </a:r>
          <a:r>
            <a:rPr lang="tr-TR" sz="1300" b="1" kern="1200" dirty="0" err="1" smtClean="0"/>
            <a:t>information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between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spending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and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accounting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units</a:t>
          </a:r>
          <a:r>
            <a:rPr lang="tr-TR" sz="1300" b="1" kern="1200" dirty="0" smtClean="0"/>
            <a:t> .</a:t>
          </a:r>
          <a:endParaRPr lang="tr-TR" sz="1300" b="1" kern="1200" dirty="0"/>
        </a:p>
      </dsp:txBody>
      <dsp:txXfrm>
        <a:off x="818573" y="1250411"/>
        <a:ext cx="6687080" cy="625205"/>
      </dsp:txXfrm>
    </dsp:sp>
    <dsp:sp modelId="{D488E187-CD0E-4DEC-9AC3-D44C94313CCC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0EF70-5000-4A39-81FD-6535F3FABDE9}">
      <dsp:nvSpPr>
        <dsp:cNvPr id="0" name=""/>
        <dsp:cNvSpPr/>
      </dsp:nvSpPr>
      <dsp:spPr>
        <a:xfrm>
          <a:off x="873760" y="2232247"/>
          <a:ext cx="6687080" cy="6252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err="1" smtClean="0"/>
            <a:t>The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system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shelters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numerous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sub-systems</a:t>
          </a:r>
          <a:r>
            <a:rPr lang="tr-TR" sz="1300" b="1" kern="1200" dirty="0" smtClean="0"/>
            <a:t>.</a:t>
          </a:r>
          <a:endParaRPr lang="tr-TR" sz="1300" b="1" kern="1200" dirty="0"/>
        </a:p>
      </dsp:txBody>
      <dsp:txXfrm>
        <a:off x="873760" y="2232247"/>
        <a:ext cx="6687080" cy="625205"/>
      </dsp:txXfrm>
    </dsp:sp>
    <dsp:sp modelId="{8FEDB3FC-89F3-4282-BFE5-77885B9CA797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2B51E-726C-4E45-9634-65747BA2F633}">
      <dsp:nvSpPr>
        <dsp:cNvPr id="0" name=""/>
        <dsp:cNvSpPr/>
      </dsp:nvSpPr>
      <dsp:spPr>
        <a:xfrm>
          <a:off x="460128" y="3126353"/>
          <a:ext cx="7045524" cy="6252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u="sng" kern="1200" dirty="0" err="1" smtClean="0"/>
            <a:t>It</a:t>
          </a:r>
          <a:r>
            <a:rPr lang="tr-TR" sz="1300" b="1" u="sng" kern="1200" dirty="0" smtClean="0"/>
            <a:t> </a:t>
          </a:r>
          <a:r>
            <a:rPr lang="tr-TR" sz="1300" b="1" kern="1200" dirty="0" err="1" smtClean="0"/>
            <a:t>covers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budget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process</a:t>
          </a:r>
          <a:r>
            <a:rPr lang="tr-TR" sz="1300" b="1" kern="1200" dirty="0" smtClean="0"/>
            <a:t>, </a:t>
          </a:r>
          <a:r>
            <a:rPr lang="tr-TR" sz="1300" b="1" kern="1200" dirty="0" err="1" smtClean="0"/>
            <a:t>appropriation</a:t>
          </a:r>
          <a:r>
            <a:rPr lang="tr-TR" sz="1300" b="1" kern="1200" dirty="0" smtClean="0"/>
            <a:t>, </a:t>
          </a:r>
          <a:r>
            <a:rPr lang="tr-TR" sz="1300" b="1" kern="1200" dirty="0" err="1" smtClean="0"/>
            <a:t>accrual</a:t>
          </a:r>
          <a:r>
            <a:rPr lang="tr-TR" sz="1300" b="1" kern="1200" dirty="0" smtClean="0"/>
            <a:t>, </a:t>
          </a:r>
          <a:r>
            <a:rPr lang="tr-TR" sz="1300" b="1" kern="1200" dirty="0" err="1" smtClean="0"/>
            <a:t>expenditure</a:t>
          </a:r>
          <a:r>
            <a:rPr lang="tr-TR" sz="1300" b="1" kern="1200" dirty="0" smtClean="0"/>
            <a:t>, </a:t>
          </a:r>
          <a:r>
            <a:rPr lang="tr-TR" sz="1300" b="1" kern="1200" dirty="0" err="1" smtClean="0"/>
            <a:t>accounting</a:t>
          </a:r>
          <a:r>
            <a:rPr lang="tr-TR" sz="1300" b="1" kern="1200" dirty="0" smtClean="0"/>
            <a:t>, </a:t>
          </a:r>
          <a:r>
            <a:rPr lang="tr-TR" sz="1300" b="1" kern="1200" dirty="0" err="1" smtClean="0"/>
            <a:t>reporting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and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monitoring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all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stages</a:t>
          </a:r>
          <a:r>
            <a:rPr lang="tr-TR" sz="1300" b="1" kern="1200" dirty="0" smtClean="0"/>
            <a:t> , final </a:t>
          </a:r>
          <a:r>
            <a:rPr lang="tr-TR" sz="1300" b="1" kern="1200" dirty="0" err="1" smtClean="0"/>
            <a:t>accounts</a:t>
          </a:r>
          <a:r>
            <a:rPr lang="tr-TR" sz="1300" b="1" kern="1200" dirty="0" smtClean="0"/>
            <a:t>. </a:t>
          </a:r>
          <a:r>
            <a:rPr lang="tr-TR" sz="1300" b="1" kern="1200" dirty="0" err="1" smtClean="0"/>
            <a:t>It</a:t>
          </a:r>
          <a:r>
            <a:rPr lang="tr-TR" sz="1300" b="1" kern="1200" dirty="0" smtClean="0"/>
            <a:t> is  </a:t>
          </a:r>
          <a:r>
            <a:rPr lang="tr-TR" sz="1300" b="1" kern="1200" dirty="0" err="1" smtClean="0"/>
            <a:t>controllable</a:t>
          </a:r>
          <a:r>
            <a:rPr lang="tr-TR" sz="1300" b="1" kern="1200" dirty="0" smtClean="0"/>
            <a:t>, </a:t>
          </a:r>
          <a:r>
            <a:rPr lang="tr-TR" sz="1300" b="1" kern="1200" dirty="0" err="1" smtClean="0"/>
            <a:t>convenient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for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internal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control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and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electronic</a:t>
          </a:r>
          <a:r>
            <a:rPr lang="tr-TR" sz="1300" b="1" kern="1200" dirty="0" smtClean="0"/>
            <a:t>  </a:t>
          </a:r>
          <a:r>
            <a:rPr lang="tr-TR" sz="1300" b="1" kern="1200" dirty="0" err="1" smtClean="0"/>
            <a:t>audit</a:t>
          </a:r>
          <a:r>
            <a:rPr lang="tr-TR" sz="1300" b="1" kern="1200" dirty="0" smtClean="0"/>
            <a:t>, </a:t>
          </a:r>
          <a:r>
            <a:rPr lang="tr-TR" sz="1300" b="1" kern="1200" dirty="0" err="1" smtClean="0"/>
            <a:t>and</a:t>
          </a:r>
          <a:r>
            <a:rPr lang="tr-TR" sz="1300" b="1" kern="1200" dirty="0" smtClean="0"/>
            <a:t> is </a:t>
          </a:r>
          <a:r>
            <a:rPr lang="tr-TR" sz="1300" b="1" kern="1200" dirty="0" err="1" smtClean="0"/>
            <a:t>operated</a:t>
          </a:r>
          <a:r>
            <a:rPr lang="tr-TR" sz="1300" b="1" kern="1200" dirty="0" smtClean="0"/>
            <a:t> in a </a:t>
          </a:r>
          <a:r>
            <a:rPr lang="tr-TR" sz="1300" b="1" kern="1200" dirty="0" err="1" smtClean="0"/>
            <a:t>rapid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and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reliable</a:t>
          </a:r>
          <a:r>
            <a:rPr lang="tr-TR" sz="1300" b="1" kern="1200" dirty="0" smtClean="0"/>
            <a:t> </a:t>
          </a:r>
          <a:r>
            <a:rPr lang="tr-TR" sz="1300" b="1" kern="1200" dirty="0" err="1" smtClean="0"/>
            <a:t>environment</a:t>
          </a:r>
          <a:r>
            <a:rPr lang="tr-TR" sz="1300" b="1" kern="1200" dirty="0" smtClean="0"/>
            <a:t>. </a:t>
          </a:r>
          <a:endParaRPr lang="tr-TR" sz="1300" b="1" u="sng" kern="1200" dirty="0"/>
        </a:p>
      </dsp:txBody>
      <dsp:txXfrm>
        <a:off x="460128" y="3126353"/>
        <a:ext cx="7045524" cy="625205"/>
      </dsp:txXfrm>
    </dsp:sp>
    <dsp:sp modelId="{C26191CE-AA09-4228-B30D-586067388507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19C9B-FDAD-42A8-94B9-5F91F74CF308}">
      <dsp:nvSpPr>
        <dsp:cNvPr id="0" name=""/>
        <dsp:cNvSpPr/>
      </dsp:nvSpPr>
      <dsp:spPr>
        <a:xfrm>
          <a:off x="1228252" y="1096238"/>
          <a:ext cx="2649482" cy="264948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KBS</a:t>
          </a:r>
          <a:endParaRPr lang="tr-TR" sz="3600" kern="1200" dirty="0"/>
        </a:p>
      </dsp:txBody>
      <dsp:txXfrm>
        <a:off x="1616260" y="1484246"/>
        <a:ext cx="1873466" cy="1873466"/>
      </dsp:txXfrm>
    </dsp:sp>
    <dsp:sp modelId="{98859CEC-4399-4EBF-9F06-CE0F3FDECBE7}">
      <dsp:nvSpPr>
        <dsp:cNvPr id="0" name=""/>
        <dsp:cNvSpPr/>
      </dsp:nvSpPr>
      <dsp:spPr>
        <a:xfrm>
          <a:off x="1857909" y="472"/>
          <a:ext cx="1324741" cy="13247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Public</a:t>
          </a:r>
          <a:r>
            <a:rPr lang="tr-TR" sz="1100" kern="1200" dirty="0" smtClean="0"/>
            <a:t> </a:t>
          </a:r>
          <a:r>
            <a:rPr lang="tr-TR" sz="1100" kern="1200" dirty="0" err="1" smtClean="0"/>
            <a:t>Personnel</a:t>
          </a:r>
          <a:r>
            <a:rPr lang="tr-TR" sz="1100" kern="1200" dirty="0" smtClean="0"/>
            <a:t> </a:t>
          </a:r>
          <a:r>
            <a:rPr lang="tr-TR" sz="1100" kern="1200" dirty="0" err="1" smtClean="0"/>
            <a:t>Expenditure</a:t>
          </a:r>
          <a:r>
            <a:rPr lang="tr-TR" sz="1100" kern="1200" dirty="0" smtClean="0"/>
            <a:t> Management </a:t>
          </a:r>
          <a:r>
            <a:rPr lang="tr-TR" sz="1100" kern="1200" dirty="0" err="1" smtClean="0"/>
            <a:t>System</a:t>
          </a:r>
          <a:endParaRPr lang="tr-TR" sz="1100" kern="1200" dirty="0"/>
        </a:p>
      </dsp:txBody>
      <dsp:txXfrm>
        <a:off x="2051913" y="194476"/>
        <a:ext cx="936733" cy="936733"/>
      </dsp:txXfrm>
    </dsp:sp>
    <dsp:sp modelId="{2EA82C28-FA18-42EF-B6FB-2491BF30385F}">
      <dsp:nvSpPr>
        <dsp:cNvPr id="0" name=""/>
        <dsp:cNvSpPr/>
      </dsp:nvSpPr>
      <dsp:spPr>
        <a:xfrm>
          <a:off x="3352168" y="863183"/>
          <a:ext cx="1324741" cy="132474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Expenditure</a:t>
          </a:r>
          <a:r>
            <a:rPr lang="tr-TR" sz="1100" kern="1200" dirty="0" smtClean="0"/>
            <a:t> Management </a:t>
          </a:r>
          <a:r>
            <a:rPr lang="tr-TR" sz="1100" kern="1200" dirty="0" err="1" smtClean="0"/>
            <a:t>System</a:t>
          </a:r>
          <a:r>
            <a:rPr lang="tr-TR" sz="1100" kern="1200" dirty="0" smtClean="0"/>
            <a:t> (HYS)</a:t>
          </a:r>
          <a:endParaRPr lang="tr-TR" sz="1100" kern="1200" dirty="0"/>
        </a:p>
      </dsp:txBody>
      <dsp:txXfrm>
        <a:off x="3546172" y="1057187"/>
        <a:ext cx="936733" cy="936733"/>
      </dsp:txXfrm>
    </dsp:sp>
    <dsp:sp modelId="{97A4C288-1599-46BA-A64A-6DCBBD8346ED}">
      <dsp:nvSpPr>
        <dsp:cNvPr id="0" name=""/>
        <dsp:cNvSpPr/>
      </dsp:nvSpPr>
      <dsp:spPr>
        <a:xfrm>
          <a:off x="3352168" y="2588606"/>
          <a:ext cx="1324741" cy="132474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Public</a:t>
          </a:r>
          <a:r>
            <a:rPr lang="tr-TR" sz="1100" kern="1200" dirty="0" smtClean="0"/>
            <a:t> Electronic </a:t>
          </a:r>
          <a:r>
            <a:rPr lang="tr-TR" sz="1100" kern="1200" dirty="0" err="1" smtClean="0"/>
            <a:t>Payment</a:t>
          </a:r>
          <a:r>
            <a:rPr lang="tr-TR" sz="1100" kern="1200" dirty="0" smtClean="0"/>
            <a:t> </a:t>
          </a:r>
          <a:r>
            <a:rPr lang="tr-TR" sz="1100" kern="1200" dirty="0" err="1" smtClean="0"/>
            <a:t>System</a:t>
          </a:r>
          <a:r>
            <a:rPr lang="tr-TR" sz="1100" kern="1200" dirty="0" smtClean="0"/>
            <a:t> (KEOS)</a:t>
          </a:r>
          <a:endParaRPr lang="tr-TR" sz="1100" kern="1200" dirty="0"/>
        </a:p>
      </dsp:txBody>
      <dsp:txXfrm>
        <a:off x="3546172" y="2782610"/>
        <a:ext cx="936733" cy="936733"/>
      </dsp:txXfrm>
    </dsp:sp>
    <dsp:sp modelId="{112DB040-1496-485B-B88E-4F8137F45842}">
      <dsp:nvSpPr>
        <dsp:cNvPr id="0" name=""/>
        <dsp:cNvSpPr/>
      </dsp:nvSpPr>
      <dsp:spPr>
        <a:xfrm>
          <a:off x="1857909" y="3451317"/>
          <a:ext cx="1324741" cy="132474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General </a:t>
          </a:r>
          <a:r>
            <a:rPr lang="tr-TR" sz="1100" kern="1200" dirty="0" err="1" smtClean="0"/>
            <a:t>Government</a:t>
          </a:r>
          <a:r>
            <a:rPr lang="tr-TR" sz="1100" kern="1200" dirty="0" smtClean="0"/>
            <a:t> Financial </a:t>
          </a:r>
          <a:r>
            <a:rPr lang="tr-TR" sz="1100" kern="1200" dirty="0" err="1" smtClean="0"/>
            <a:t>Statistic</a:t>
          </a:r>
          <a:r>
            <a:rPr lang="tr-TR" sz="1100" kern="1200" dirty="0" smtClean="0"/>
            <a:t> </a:t>
          </a:r>
          <a:r>
            <a:rPr lang="tr-TR" sz="1100" kern="1200" dirty="0" err="1" smtClean="0"/>
            <a:t>System</a:t>
          </a:r>
          <a:endParaRPr lang="tr-TR" sz="1100" kern="1200" dirty="0"/>
        </a:p>
      </dsp:txBody>
      <dsp:txXfrm>
        <a:off x="2051913" y="3645321"/>
        <a:ext cx="936733" cy="936733"/>
      </dsp:txXfrm>
    </dsp:sp>
    <dsp:sp modelId="{FBF402CE-5332-4146-8D6E-0D426415DBFC}">
      <dsp:nvSpPr>
        <dsp:cNvPr id="0" name=""/>
        <dsp:cNvSpPr/>
      </dsp:nvSpPr>
      <dsp:spPr>
        <a:xfrm>
          <a:off x="363650" y="2588606"/>
          <a:ext cx="1324741" cy="132474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Acoounting</a:t>
          </a:r>
          <a:r>
            <a:rPr lang="tr-TR" sz="1100" kern="1200" dirty="0" smtClean="0"/>
            <a:t> </a:t>
          </a:r>
          <a:r>
            <a:rPr lang="tr-TR" sz="1100" kern="1200" dirty="0" err="1" smtClean="0"/>
            <a:t>System</a:t>
          </a:r>
          <a:r>
            <a:rPr lang="tr-TR" sz="1100" kern="1200" dirty="0" smtClean="0"/>
            <a:t> (say2000i)</a:t>
          </a:r>
          <a:endParaRPr lang="tr-TR" sz="1100" kern="1200" dirty="0"/>
        </a:p>
      </dsp:txBody>
      <dsp:txXfrm>
        <a:off x="557654" y="2782610"/>
        <a:ext cx="936733" cy="936733"/>
      </dsp:txXfrm>
    </dsp:sp>
    <dsp:sp modelId="{E0FDCF0D-5AC1-4222-974F-F95152455898}">
      <dsp:nvSpPr>
        <dsp:cNvPr id="0" name=""/>
        <dsp:cNvSpPr/>
      </dsp:nvSpPr>
      <dsp:spPr>
        <a:xfrm>
          <a:off x="363650" y="863183"/>
          <a:ext cx="1324741" cy="132474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Moveable</a:t>
          </a:r>
          <a:r>
            <a:rPr lang="tr-TR" sz="1100" kern="1200" dirty="0" smtClean="0"/>
            <a:t> </a:t>
          </a:r>
          <a:r>
            <a:rPr lang="tr-TR" sz="1100" kern="1200" dirty="0" err="1" smtClean="0"/>
            <a:t>Registration</a:t>
          </a:r>
          <a:r>
            <a:rPr lang="tr-TR" sz="1100" kern="1200" dirty="0" smtClean="0"/>
            <a:t> Administration </a:t>
          </a:r>
          <a:r>
            <a:rPr lang="tr-TR" sz="1100" kern="1200" dirty="0" err="1" smtClean="0"/>
            <a:t>System</a:t>
          </a:r>
          <a:endParaRPr lang="tr-TR" sz="1100" kern="1200" dirty="0"/>
        </a:p>
      </dsp:txBody>
      <dsp:txXfrm>
        <a:off x="557654" y="1057187"/>
        <a:ext cx="936733" cy="936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9A73E-A19A-448C-A00A-9E410169B37B}">
      <dsp:nvSpPr>
        <dsp:cNvPr id="0" name=""/>
        <dsp:cNvSpPr/>
      </dsp:nvSpPr>
      <dsp:spPr>
        <a:xfrm>
          <a:off x="3779874" y="4136483"/>
          <a:ext cx="1440032" cy="1334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300" kern="1200" dirty="0" smtClean="0"/>
            <a:t>KBS</a:t>
          </a:r>
          <a:endParaRPr lang="tr-TR" sz="6300" kern="1200" dirty="0"/>
        </a:p>
      </dsp:txBody>
      <dsp:txXfrm>
        <a:off x="3845019" y="4201628"/>
        <a:ext cx="1309742" cy="1204220"/>
      </dsp:txXfrm>
    </dsp:sp>
    <dsp:sp modelId="{D4BB17CF-11A9-4127-AADA-9E2EF26D0B01}">
      <dsp:nvSpPr>
        <dsp:cNvPr id="0" name=""/>
        <dsp:cNvSpPr/>
      </dsp:nvSpPr>
      <dsp:spPr>
        <a:xfrm rot="10818690">
          <a:off x="1156478" y="4618633"/>
          <a:ext cx="1960729" cy="424652"/>
        </a:xfrm>
        <a:prstGeom prst="left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911C8-80D2-45D2-813A-2D99C8859190}">
      <dsp:nvSpPr>
        <dsp:cNvPr id="0" name=""/>
        <dsp:cNvSpPr/>
      </dsp:nvSpPr>
      <dsp:spPr>
        <a:xfrm>
          <a:off x="3975" y="4364927"/>
          <a:ext cx="1043005" cy="834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err="1" smtClean="0"/>
            <a:t>Revenue</a:t>
          </a:r>
          <a:r>
            <a:rPr lang="tr-TR" sz="1100" b="1" kern="1200" dirty="0" smtClean="0"/>
            <a:t> Administration</a:t>
          </a:r>
          <a:endParaRPr lang="tr-TR" sz="1100" b="1" kern="1200" dirty="0"/>
        </a:p>
      </dsp:txBody>
      <dsp:txXfrm>
        <a:off x="44707" y="4405659"/>
        <a:ext cx="961541" cy="752940"/>
      </dsp:txXfrm>
    </dsp:sp>
    <dsp:sp modelId="{06F02C16-4FB6-47AC-84A0-4C2EB1F2026B}">
      <dsp:nvSpPr>
        <dsp:cNvPr id="0" name=""/>
        <dsp:cNvSpPr/>
      </dsp:nvSpPr>
      <dsp:spPr>
        <a:xfrm rot="12038780">
          <a:off x="1281880" y="3738716"/>
          <a:ext cx="2036291" cy="424652"/>
        </a:xfrm>
        <a:prstGeom prst="left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A4FEE-C143-4766-A57A-729087A6FD4B}">
      <dsp:nvSpPr>
        <dsp:cNvPr id="0" name=""/>
        <dsp:cNvSpPr/>
      </dsp:nvSpPr>
      <dsp:spPr>
        <a:xfrm>
          <a:off x="248010" y="2980935"/>
          <a:ext cx="1043005" cy="834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Customs</a:t>
          </a:r>
          <a:endParaRPr lang="tr-TR" sz="1600" kern="1200" dirty="0"/>
        </a:p>
      </dsp:txBody>
      <dsp:txXfrm>
        <a:off x="288742" y="3021667"/>
        <a:ext cx="961541" cy="752940"/>
      </dsp:txXfrm>
    </dsp:sp>
    <dsp:sp modelId="{F19BBC5F-217F-46F7-8314-BEBBBBE049B6}">
      <dsp:nvSpPr>
        <dsp:cNvPr id="0" name=""/>
        <dsp:cNvSpPr/>
      </dsp:nvSpPr>
      <dsp:spPr>
        <a:xfrm rot="13253988">
          <a:off x="1745165" y="3062429"/>
          <a:ext cx="1989103" cy="424652"/>
        </a:xfrm>
        <a:prstGeom prst="left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0CF28-E590-46A6-BD78-C1B35BE7DC4A}">
      <dsp:nvSpPr>
        <dsp:cNvPr id="0" name=""/>
        <dsp:cNvSpPr/>
      </dsp:nvSpPr>
      <dsp:spPr>
        <a:xfrm>
          <a:off x="950681" y="1763873"/>
          <a:ext cx="1043005" cy="834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Ministry</a:t>
          </a:r>
          <a:r>
            <a:rPr lang="tr-TR" sz="1600" kern="1200" dirty="0" smtClean="0"/>
            <a:t> of </a:t>
          </a:r>
          <a:r>
            <a:rPr lang="tr-TR" sz="1600" kern="1200" dirty="0" err="1" smtClean="0"/>
            <a:t>Justice</a:t>
          </a:r>
          <a:r>
            <a:rPr lang="tr-TR" sz="1600" kern="1200" dirty="0" smtClean="0"/>
            <a:t> </a:t>
          </a:r>
          <a:endParaRPr lang="tr-TR" sz="1600" kern="1200" dirty="0"/>
        </a:p>
      </dsp:txBody>
      <dsp:txXfrm>
        <a:off x="991413" y="1804605"/>
        <a:ext cx="961541" cy="752940"/>
      </dsp:txXfrm>
    </dsp:sp>
    <dsp:sp modelId="{D3950DA1-7D0D-4CD7-B0CD-D8997EEA626C}">
      <dsp:nvSpPr>
        <dsp:cNvPr id="0" name=""/>
        <dsp:cNvSpPr/>
      </dsp:nvSpPr>
      <dsp:spPr>
        <a:xfrm rot="14462493">
          <a:off x="2366173" y="2535726"/>
          <a:ext cx="2053036" cy="424652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F1B1A-B652-464E-A2D5-9D8954588541}">
      <dsp:nvSpPr>
        <dsp:cNvPr id="0" name=""/>
        <dsp:cNvSpPr/>
      </dsp:nvSpPr>
      <dsp:spPr>
        <a:xfrm>
          <a:off x="2027236" y="860537"/>
          <a:ext cx="1043005" cy="834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Public</a:t>
          </a:r>
          <a:r>
            <a:rPr lang="tr-TR" sz="1300" kern="1200" dirty="0" smtClean="0"/>
            <a:t> </a:t>
          </a:r>
          <a:r>
            <a:rPr lang="tr-TR" sz="1300" kern="1200" dirty="0" err="1" smtClean="0"/>
            <a:t>Procurement</a:t>
          </a:r>
          <a:r>
            <a:rPr lang="tr-TR" sz="1300" kern="1200" dirty="0" smtClean="0"/>
            <a:t> </a:t>
          </a:r>
          <a:r>
            <a:rPr lang="tr-TR" sz="1300" kern="1200" dirty="0" err="1" smtClean="0"/>
            <a:t>Authority</a:t>
          </a:r>
          <a:endParaRPr lang="tr-TR" sz="1300" kern="1200" dirty="0"/>
        </a:p>
      </dsp:txBody>
      <dsp:txXfrm>
        <a:off x="2067968" y="901269"/>
        <a:ext cx="961541" cy="752940"/>
      </dsp:txXfrm>
    </dsp:sp>
    <dsp:sp modelId="{559DD639-955F-47D0-8EAE-F5B9045B1B39}">
      <dsp:nvSpPr>
        <dsp:cNvPr id="0" name=""/>
        <dsp:cNvSpPr/>
      </dsp:nvSpPr>
      <dsp:spPr>
        <a:xfrm rot="15663373">
          <a:off x="3022332" y="2165924"/>
          <a:ext cx="2191675" cy="424652"/>
        </a:xfrm>
        <a:prstGeom prst="left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0C4DC-F4BA-47F0-8609-DDD543D15DED}">
      <dsp:nvSpPr>
        <dsp:cNvPr id="0" name=""/>
        <dsp:cNvSpPr/>
      </dsp:nvSpPr>
      <dsp:spPr>
        <a:xfrm>
          <a:off x="3347826" y="379881"/>
          <a:ext cx="1043005" cy="834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Central Bank</a:t>
          </a:r>
          <a:endParaRPr lang="tr-TR" sz="1300" kern="1200" dirty="0"/>
        </a:p>
      </dsp:txBody>
      <dsp:txXfrm>
        <a:off x="3388558" y="420613"/>
        <a:ext cx="961541" cy="752940"/>
      </dsp:txXfrm>
    </dsp:sp>
    <dsp:sp modelId="{C5AB2544-1790-4072-86C8-A053A9F26AB7}">
      <dsp:nvSpPr>
        <dsp:cNvPr id="0" name=""/>
        <dsp:cNvSpPr/>
      </dsp:nvSpPr>
      <dsp:spPr>
        <a:xfrm rot="16856664">
          <a:off x="3877813" y="2167567"/>
          <a:ext cx="2181568" cy="424652"/>
        </a:xfrm>
        <a:prstGeom prst="left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489DB-E215-465B-85B7-D3C88C6B5E0B}">
      <dsp:nvSpPr>
        <dsp:cNvPr id="0" name=""/>
        <dsp:cNvSpPr/>
      </dsp:nvSpPr>
      <dsp:spPr>
        <a:xfrm>
          <a:off x="4753168" y="379881"/>
          <a:ext cx="1043005" cy="834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Commercial Bank</a:t>
          </a:r>
          <a:endParaRPr lang="tr-TR" sz="1300" kern="1200" dirty="0"/>
        </a:p>
      </dsp:txBody>
      <dsp:txXfrm>
        <a:off x="4793900" y="420613"/>
        <a:ext cx="961541" cy="752940"/>
      </dsp:txXfrm>
    </dsp:sp>
    <dsp:sp modelId="{FFA73B03-CDA0-46AE-BFE1-ACA51CF43BAB}">
      <dsp:nvSpPr>
        <dsp:cNvPr id="0" name=""/>
        <dsp:cNvSpPr/>
      </dsp:nvSpPr>
      <dsp:spPr>
        <a:xfrm rot="18043286">
          <a:off x="4702624" y="2478996"/>
          <a:ext cx="2113332" cy="424652"/>
        </a:xfrm>
        <a:prstGeom prst="left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B549B-2925-4682-9D37-5DEE085A7026}">
      <dsp:nvSpPr>
        <dsp:cNvPr id="0" name=""/>
        <dsp:cNvSpPr/>
      </dsp:nvSpPr>
      <dsp:spPr>
        <a:xfrm>
          <a:off x="6073758" y="860537"/>
          <a:ext cx="1043005" cy="834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Treasury</a:t>
          </a:r>
          <a:endParaRPr lang="tr-TR" sz="1300" kern="1200" dirty="0"/>
        </a:p>
      </dsp:txBody>
      <dsp:txXfrm>
        <a:off x="6114490" y="901269"/>
        <a:ext cx="961541" cy="752940"/>
      </dsp:txXfrm>
    </dsp:sp>
    <dsp:sp modelId="{8C0BD7E8-E2C0-4C78-8DF7-5F30136C4449}">
      <dsp:nvSpPr>
        <dsp:cNvPr id="0" name=""/>
        <dsp:cNvSpPr/>
      </dsp:nvSpPr>
      <dsp:spPr>
        <a:xfrm rot="19224889">
          <a:off x="5364178" y="3041197"/>
          <a:ext cx="1965340" cy="424652"/>
        </a:xfrm>
        <a:prstGeom prst="left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A7861-FDA5-4BE1-A3DB-00C637D731FE}">
      <dsp:nvSpPr>
        <dsp:cNvPr id="0" name=""/>
        <dsp:cNvSpPr/>
      </dsp:nvSpPr>
      <dsp:spPr>
        <a:xfrm>
          <a:off x="7150312" y="1763873"/>
          <a:ext cx="1043005" cy="834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Social</a:t>
          </a:r>
          <a:r>
            <a:rPr lang="tr-TR" sz="1300" kern="1200" dirty="0" smtClean="0"/>
            <a:t> Security </a:t>
          </a:r>
          <a:r>
            <a:rPr lang="tr-TR" sz="1300" kern="1200" dirty="0" err="1" smtClean="0"/>
            <a:t>Institution</a:t>
          </a:r>
          <a:endParaRPr lang="tr-TR" sz="1300" kern="1200" dirty="0"/>
        </a:p>
      </dsp:txBody>
      <dsp:txXfrm>
        <a:off x="7191044" y="1804605"/>
        <a:ext cx="961541" cy="752940"/>
      </dsp:txXfrm>
    </dsp:sp>
    <dsp:sp modelId="{BA67E780-3C77-45C6-9894-7DB494244B7A}">
      <dsp:nvSpPr>
        <dsp:cNvPr id="0" name=""/>
        <dsp:cNvSpPr/>
      </dsp:nvSpPr>
      <dsp:spPr>
        <a:xfrm rot="20403634">
          <a:off x="5823142" y="3793514"/>
          <a:ext cx="1995300" cy="424652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DBB15-1827-4B67-A7C8-75594B2BDA06}">
      <dsp:nvSpPr>
        <dsp:cNvPr id="0" name=""/>
        <dsp:cNvSpPr/>
      </dsp:nvSpPr>
      <dsp:spPr>
        <a:xfrm>
          <a:off x="7852983" y="2980935"/>
          <a:ext cx="1043005" cy="834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Court of </a:t>
          </a:r>
          <a:r>
            <a:rPr lang="tr-TR" sz="1300" kern="1200" dirty="0" err="1" smtClean="0"/>
            <a:t>Accounts</a:t>
          </a:r>
          <a:endParaRPr lang="tr-TR" sz="1300" kern="1200" dirty="0"/>
        </a:p>
      </dsp:txBody>
      <dsp:txXfrm>
        <a:off x="7893715" y="3021667"/>
        <a:ext cx="961541" cy="752940"/>
      </dsp:txXfrm>
    </dsp:sp>
    <dsp:sp modelId="{C1C8E153-DDDB-4E67-A3BA-3F9D986A1DC0}">
      <dsp:nvSpPr>
        <dsp:cNvPr id="0" name=""/>
        <dsp:cNvSpPr/>
      </dsp:nvSpPr>
      <dsp:spPr>
        <a:xfrm rot="21581964">
          <a:off x="6009739" y="4578228"/>
          <a:ext cx="2005863" cy="424652"/>
        </a:xfrm>
        <a:prstGeom prst="leftRightArrow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9D832-3FE5-4694-9E9E-08DFB3FBA737}">
      <dsp:nvSpPr>
        <dsp:cNvPr id="0" name=""/>
        <dsp:cNvSpPr/>
      </dsp:nvSpPr>
      <dsp:spPr>
        <a:xfrm>
          <a:off x="8097018" y="4364927"/>
          <a:ext cx="1043005" cy="834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Other</a:t>
          </a:r>
          <a:r>
            <a:rPr lang="tr-TR" sz="1300" kern="1200" dirty="0" smtClean="0"/>
            <a:t> </a:t>
          </a:r>
          <a:r>
            <a:rPr lang="tr-TR" sz="1300" kern="1200" dirty="0" err="1" smtClean="0"/>
            <a:t>Public</a:t>
          </a:r>
          <a:r>
            <a:rPr lang="tr-TR" sz="1300" kern="1200" dirty="0" smtClean="0"/>
            <a:t> </a:t>
          </a:r>
          <a:r>
            <a:rPr lang="tr-TR" sz="1300" kern="1200" dirty="0" err="1" smtClean="0"/>
            <a:t>Admimist</a:t>
          </a:r>
          <a:r>
            <a:rPr lang="tr-TR" sz="1300" kern="1200" dirty="0" smtClean="0"/>
            <a:t>.</a:t>
          </a:r>
          <a:endParaRPr lang="tr-TR" sz="1300" kern="1200" dirty="0"/>
        </a:p>
      </dsp:txBody>
      <dsp:txXfrm>
        <a:off x="8137750" y="4405659"/>
        <a:ext cx="961541" cy="7529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0.81004</cdr:x>
      <cdr:y>0.11922</cdr:y>
    </cdr:from>
    <cdr:to>
      <cdr:x>0.91088</cdr:x>
      <cdr:y>0.27248</cdr:y>
    </cdr:to>
    <cdr:pic>
      <cdr:nvPicPr>
        <cdr:cNvPr id="2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66324" y="618655"/>
          <a:ext cx="829873" cy="7952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05B33-6FD1-477A-904D-6D2A98479B5A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B5A69-9AA8-4736-94FF-B9463CA490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2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37197-59F4-4CEE-895F-6359A9865DA5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8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4F16-1A13-4EA1-BEA2-9982513F518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975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18.02.2016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2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20.png"/><Relationship Id="rId16" Type="http://schemas.openxmlformats.org/officeDocument/2006/relationships/diagramColors" Target="../diagrams/colors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image" Target="../media/image3.jpeg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709" cy="684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167897" y="1268760"/>
            <a:ext cx="727280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ROLE OF GENERAL DIRECTORATE OF </a:t>
            </a:r>
          </a:p>
          <a:p>
            <a:pPr algn="ctr"/>
            <a:r>
              <a:rPr lang="tr-T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ACCOUNTS </a:t>
            </a:r>
          </a:p>
          <a:p>
            <a:pPr algn="ctr"/>
            <a:r>
              <a:rPr lang="tr-T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CASH MANAGEMENT PROCESS</a:t>
            </a:r>
            <a:endParaRPr lang="tr-T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Mahmut VAROL</a:t>
            </a: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</a:t>
            </a:r>
            <a:r>
              <a:rPr lang="tr-T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tr-T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endParaRPr lang="tr-TR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ANKARA</a:t>
            </a:r>
          </a:p>
          <a:p>
            <a:pPr algn="ctr"/>
            <a:r>
              <a:rPr lang="tr-TR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tr-TR" sz="1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75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/>
          </p:cNvSpPr>
          <p:nvPr/>
        </p:nvSpPr>
        <p:spPr>
          <a:xfrm>
            <a:off x="609600" y="1803401"/>
            <a:ext cx="48985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/>
              <a:t>Key Features:</a:t>
            </a:r>
            <a:endParaRPr lang="en-US" sz="8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Prescheduled Transaction Processes</a:t>
            </a:r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  <a:p>
            <a:pPr lvl="2"/>
            <a:r>
              <a:rPr lang="en-US" sz="1200" dirty="0" smtClean="0"/>
              <a:t>Cash Demand</a:t>
            </a:r>
          </a:p>
          <a:p>
            <a:pPr lvl="2"/>
            <a:r>
              <a:rPr lang="en-US" sz="1200" dirty="0" smtClean="0"/>
              <a:t>Meeting Cash Demand</a:t>
            </a:r>
          </a:p>
          <a:p>
            <a:pPr lvl="2"/>
            <a:r>
              <a:rPr lang="en-US" sz="1200" dirty="0" smtClean="0"/>
              <a:t>EFT to the beneficiary’s account</a:t>
            </a:r>
          </a:p>
          <a:p>
            <a:pPr lvl="2"/>
            <a:endParaRPr lang="en-US" sz="1200" dirty="0" smtClean="0"/>
          </a:p>
          <a:p>
            <a:pPr marL="457200" lvl="1" indent="0">
              <a:buNone/>
            </a:pPr>
            <a:endParaRPr lang="en-US" sz="1600" dirty="0" smtClean="0"/>
          </a:p>
          <a:p>
            <a:pPr lvl="1"/>
            <a:r>
              <a:rPr lang="en-US" sz="1600" dirty="0" smtClean="0"/>
              <a:t>All processes performed electronically and online</a:t>
            </a:r>
          </a:p>
          <a:p>
            <a:pPr marL="914400" lvl="2" indent="0">
              <a:buNone/>
            </a:pPr>
            <a:endParaRPr lang="tr-TR" sz="1200" dirty="0" smtClean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PUBLIC ELECTRONIC </a:t>
            </a:r>
            <a:r>
              <a:rPr lang="tr-TR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PAYMENT SYSTEM</a:t>
            </a:r>
          </a:p>
        </p:txBody>
      </p:sp>
      <p:pic>
        <p:nvPicPr>
          <p:cNvPr id="5122" name="Picture 2" descr="zama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03400"/>
            <a:ext cx="1440158" cy="192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online ile ilgili görsel sonucu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23" y="4005064"/>
            <a:ext cx="1957759" cy="173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PUBLIC ELECTRONIC </a:t>
            </a:r>
            <a:r>
              <a:rPr lang="tr-TR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PAYMENT SYSTEM</a:t>
            </a:r>
          </a:p>
        </p:txBody>
      </p:sp>
      <p:sp>
        <p:nvSpPr>
          <p:cNvPr id="5" name="İçerik Yer Tutucusu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 smtClean="0"/>
              <a:t>Process Steps</a:t>
            </a:r>
            <a:endParaRPr lang="en-US" sz="800" u="sng" dirty="0" smtClean="0"/>
          </a:p>
          <a:p>
            <a:pPr marL="457200" lvl="1" indent="0">
              <a:buNone/>
            </a:pPr>
            <a:r>
              <a:rPr lang="en-US" sz="1600" dirty="0" smtClean="0"/>
              <a:t>Spending Units send payment document to accounting unit (KBS-HYS)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Accounting Units recognize payment document (say2000i) and demand cash from </a:t>
            </a:r>
            <a:r>
              <a:rPr lang="en-US" sz="1600" dirty="0" err="1" smtClean="0"/>
              <a:t>Undersecretari</a:t>
            </a:r>
            <a:r>
              <a:rPr lang="tr-TR" sz="1600" dirty="0" smtClean="0"/>
              <a:t>at</a:t>
            </a:r>
            <a:r>
              <a:rPr lang="en-US" sz="1600" dirty="0" smtClean="0"/>
              <a:t> of Treasury (KBS-KEOS)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err="1" smtClean="0"/>
              <a:t>Undersecretari</a:t>
            </a:r>
            <a:r>
              <a:rPr lang="tr-TR" sz="1600" dirty="0" smtClean="0"/>
              <a:t>at</a:t>
            </a:r>
            <a:r>
              <a:rPr lang="en-US" sz="1600" dirty="0" smtClean="0"/>
              <a:t> of Treasury transmits cash meeting information to accounting unit according to cash plan and program (KBS-KEOS)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Accounting unit prepares bank payment instruction in line with the cash meeting information (KBS-KEOS)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err="1" smtClean="0"/>
              <a:t>Undersecratariat</a:t>
            </a:r>
            <a:r>
              <a:rPr lang="en-US" sz="1600" dirty="0" smtClean="0"/>
              <a:t> of Treasury transfers cash from TSA to accounting unit’s payment account (</a:t>
            </a:r>
            <a:r>
              <a:rPr lang="en-US" sz="1600" dirty="0" err="1" smtClean="0"/>
              <a:t>Undersecratariat</a:t>
            </a:r>
            <a:r>
              <a:rPr lang="en-US" sz="1600" dirty="0" smtClean="0"/>
              <a:t> of Treasury -Central Bank online transaction)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Accounting units transfer bank payment instruction to Central Bank (KBS-KEOS)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r>
              <a:rPr lang="en-US" sz="1600" dirty="0" smtClean="0"/>
              <a:t>Central Bank performs payment instructions via EFT system (Central Bank-EFT</a:t>
            </a:r>
            <a:r>
              <a:rPr lang="tr-TR" sz="1600" dirty="0" smtClean="0"/>
              <a:t>)</a:t>
            </a:r>
          </a:p>
          <a:p>
            <a:pPr lvl="1"/>
            <a:endParaRPr lang="tr-TR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6" y="1988840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4" y="5373216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4" y="3361473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6" y="4081553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6" y="2564904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6" y="4653136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1" y="5866098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4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8" y="1650520"/>
            <a:ext cx="1622673" cy="125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ağ Ok 7"/>
          <p:cNvSpPr/>
          <p:nvPr/>
        </p:nvSpPr>
        <p:spPr>
          <a:xfrm>
            <a:off x="2867394" y="2564907"/>
            <a:ext cx="2949237" cy="23523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707910" y="2276872"/>
            <a:ext cx="176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504D">
                    <a:lumMod val="75000"/>
                  </a:srgbClr>
                </a:solidFill>
              </a:rPr>
              <a:t>Cash </a:t>
            </a:r>
            <a:r>
              <a:rPr lang="tr-TR" b="1" dirty="0" err="1" smtClean="0">
                <a:solidFill>
                  <a:srgbClr val="C0504D">
                    <a:lumMod val="75000"/>
                  </a:srgbClr>
                </a:solidFill>
              </a:rPr>
              <a:t>Demands</a:t>
            </a:r>
            <a:endParaRPr lang="tr-TR" b="1" dirty="0">
              <a:solidFill>
                <a:srgbClr val="C0504D">
                  <a:lumMod val="75000"/>
                </a:srgbClr>
              </a:solidFill>
            </a:endParaRPr>
          </a:p>
        </p:txBody>
      </p:sp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268635730"/>
              </p:ext>
            </p:extLst>
          </p:nvPr>
        </p:nvGraphicFramePr>
        <p:xfrm>
          <a:off x="6372200" y="1664804"/>
          <a:ext cx="201622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up 10"/>
          <p:cNvGrpSpPr/>
          <p:nvPr/>
        </p:nvGrpSpPr>
        <p:grpSpPr>
          <a:xfrm>
            <a:off x="539552" y="2996952"/>
            <a:ext cx="1566016" cy="499429"/>
            <a:chOff x="344432" y="942022"/>
            <a:chExt cx="1566016" cy="499429"/>
          </a:xfrm>
        </p:grpSpPr>
        <p:sp>
          <p:nvSpPr>
            <p:cNvPr id="12" name="Dikdörtgen Belirtme Çizgisi 11"/>
            <p:cNvSpPr/>
            <p:nvPr/>
          </p:nvSpPr>
          <p:spPr>
            <a:xfrm>
              <a:off x="344432" y="942022"/>
              <a:ext cx="1566016" cy="499429"/>
            </a:xfrm>
            <a:prstGeom prst="wedgeRectCallout">
              <a:avLst>
                <a:gd name="adj1" fmla="val 20250"/>
                <a:gd name="adj2" fmla="val -607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Dikdörtgen 12"/>
            <p:cNvSpPr/>
            <p:nvPr/>
          </p:nvSpPr>
          <p:spPr>
            <a:xfrm>
              <a:off x="344432" y="942022"/>
              <a:ext cx="1566016" cy="499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00" b="1" dirty="0" smtClean="0">
                  <a:solidFill>
                    <a:prstClr val="white"/>
                  </a:solidFill>
                </a:rPr>
                <a:t>Accounting </a:t>
              </a:r>
              <a:r>
                <a:rPr lang="tr-TR" sz="1600" b="1" dirty="0" err="1" smtClean="0">
                  <a:solidFill>
                    <a:prstClr val="white"/>
                  </a:solidFill>
                </a:rPr>
                <a:t>Units-MoF</a:t>
              </a:r>
              <a:endParaRPr lang="tr-TR" sz="16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Sağ Ok 13"/>
          <p:cNvSpPr/>
          <p:nvPr/>
        </p:nvSpPr>
        <p:spPr>
          <a:xfrm rot="10800000">
            <a:off x="2867388" y="2996955"/>
            <a:ext cx="2880320" cy="235239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2987824" y="3267486"/>
            <a:ext cx="2759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9BBB59">
                    <a:lumMod val="50000"/>
                  </a:srgbClr>
                </a:solidFill>
              </a:rPr>
              <a:t>Meeting Cash </a:t>
            </a:r>
            <a:r>
              <a:rPr lang="tr-TR" b="1" dirty="0" err="1" smtClean="0">
                <a:solidFill>
                  <a:srgbClr val="9BBB59">
                    <a:lumMod val="50000"/>
                  </a:srgbClr>
                </a:solidFill>
              </a:rPr>
              <a:t>Demands</a:t>
            </a:r>
            <a:endParaRPr lang="tr-TR" b="1" dirty="0">
              <a:solidFill>
                <a:srgbClr val="9BBB59">
                  <a:lumMod val="50000"/>
                </a:srgbClr>
              </a:solidFill>
            </a:endParaRPr>
          </a:p>
        </p:txBody>
      </p:sp>
      <p:graphicFrame>
        <p:nvGraphicFramePr>
          <p:cNvPr id="16" name="Diyagram 15"/>
          <p:cNvGraphicFramePr/>
          <p:nvPr>
            <p:extLst>
              <p:ext uri="{D42A27DB-BD31-4B8C-83A1-F6EECF244321}">
                <p14:modId xmlns:p14="http://schemas.microsoft.com/office/powerpoint/2010/main" val="2976350049"/>
              </p:ext>
            </p:extLst>
          </p:nvPr>
        </p:nvGraphicFramePr>
        <p:xfrm>
          <a:off x="3563888" y="4653137"/>
          <a:ext cx="1736992" cy="184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Metin kutusu 16"/>
          <p:cNvSpPr txBox="1"/>
          <p:nvPr/>
        </p:nvSpPr>
        <p:spPr>
          <a:xfrm rot="2754065">
            <a:off x="1716511" y="42787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rgbClr val="4F81BD">
                    <a:lumMod val="50000"/>
                  </a:srgbClr>
                </a:solidFill>
              </a:rPr>
              <a:t>Dispatch</a:t>
            </a:r>
            <a:r>
              <a:rPr lang="tr-TR" b="1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  <a:r>
              <a:rPr lang="tr-TR" b="1" dirty="0" err="1" smtClean="0">
                <a:solidFill>
                  <a:srgbClr val="4F81BD">
                    <a:lumMod val="50000"/>
                  </a:srgbClr>
                </a:solidFill>
              </a:rPr>
              <a:t>Order</a:t>
            </a:r>
            <a:endParaRPr lang="tr-TR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8" name="Sağ Ok 17"/>
          <p:cNvSpPr/>
          <p:nvPr/>
        </p:nvSpPr>
        <p:spPr>
          <a:xfrm rot="2743495">
            <a:off x="1961358" y="4087221"/>
            <a:ext cx="1812071" cy="23967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9" name="Sağ Ok 18"/>
          <p:cNvSpPr/>
          <p:nvPr/>
        </p:nvSpPr>
        <p:spPr>
          <a:xfrm rot="7798268">
            <a:off x="4976971" y="4066077"/>
            <a:ext cx="1935403" cy="20261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 rot="18609918">
            <a:off x="5264305" y="417369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>
                <a:solidFill>
                  <a:srgbClr val="3B4A1E"/>
                </a:solidFill>
              </a:rPr>
              <a:t>Dispatch</a:t>
            </a:r>
            <a:r>
              <a:rPr lang="tr-TR" b="1" dirty="0" smtClean="0">
                <a:solidFill>
                  <a:srgbClr val="3B4A1E"/>
                </a:solidFill>
              </a:rPr>
              <a:t> </a:t>
            </a:r>
            <a:r>
              <a:rPr lang="tr-TR" b="1" dirty="0" err="1" smtClean="0">
                <a:solidFill>
                  <a:srgbClr val="3B4A1E"/>
                </a:solidFill>
              </a:rPr>
              <a:t>Order</a:t>
            </a:r>
            <a:endParaRPr lang="tr-TR" b="1" dirty="0">
              <a:solidFill>
                <a:srgbClr val="3B4A1E"/>
              </a:solidFill>
            </a:endParaRPr>
          </a:p>
        </p:txBody>
      </p:sp>
      <p:graphicFrame>
        <p:nvGraphicFramePr>
          <p:cNvPr id="21" name="Diyagram 20"/>
          <p:cNvGraphicFramePr/>
          <p:nvPr>
            <p:extLst>
              <p:ext uri="{D42A27DB-BD31-4B8C-83A1-F6EECF244321}">
                <p14:modId xmlns:p14="http://schemas.microsoft.com/office/powerpoint/2010/main" val="3413447511"/>
              </p:ext>
            </p:extLst>
          </p:nvPr>
        </p:nvGraphicFramePr>
        <p:xfrm>
          <a:off x="7524328" y="5157195"/>
          <a:ext cx="1296144" cy="1225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2" name="Şekil 21"/>
          <p:cNvSpPr/>
          <p:nvPr/>
        </p:nvSpPr>
        <p:spPr>
          <a:xfrm rot="4396374">
            <a:off x="5954039" y="3946896"/>
            <a:ext cx="880183" cy="2546897"/>
          </a:xfrm>
          <a:prstGeom prst="swooshArrow">
            <a:avLst>
              <a:gd name="adj1" fmla="val 15016"/>
              <a:gd name="adj2" fmla="val 25428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3" name="Dikdörtgen 22"/>
          <p:cNvSpPr/>
          <p:nvPr/>
        </p:nvSpPr>
        <p:spPr>
          <a:xfrm>
            <a:off x="6075765" y="5100821"/>
            <a:ext cx="864096" cy="2390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2000" b="1" dirty="0" smtClean="0">
                <a:solidFill>
                  <a:srgbClr val="4F81BD">
                    <a:lumMod val="50000"/>
                  </a:srgbClr>
                </a:solidFill>
              </a:rPr>
              <a:t>EFT</a:t>
            </a:r>
            <a:endParaRPr lang="tr-TR" sz="1100" b="1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24" name="Başlık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 startAt="3"/>
            </a:pP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PUBLIC ELECTRONIC </a:t>
            </a:r>
            <a:r>
              <a:rPr lang="tr-TR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PAYMENT SYSTEM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28497" y="1316765"/>
            <a:ext cx="1224136" cy="68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Dikdörtgen 25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Graphic spid="10" grpId="0">
        <p:bldAsOne/>
      </p:bldGraphic>
      <p:bldP spid="14" grpId="0" animBg="1"/>
      <p:bldP spid="15" grpId="0"/>
      <p:bldGraphic spid="16" grpId="0">
        <p:bldAsOne/>
      </p:bldGraphic>
      <p:bldP spid="17" grpId="0"/>
      <p:bldP spid="18" grpId="0" animBg="1"/>
      <p:bldP spid="19" grpId="0" animBg="1"/>
      <p:bldP spid="20" grpId="0"/>
      <p:bldGraphic spid="21" grpId="0">
        <p:bldAsOne/>
      </p:bldGraphic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KEY INDICATORS </a:t>
            </a: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OF KEOS </a:t>
            </a:r>
            <a:endParaRPr lang="tr-TR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963346"/>
              </p:ext>
            </p:extLst>
          </p:nvPr>
        </p:nvGraphicFramePr>
        <p:xfrm>
          <a:off x="460834" y="1442193"/>
          <a:ext cx="8229600" cy="5189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5403056" y="422200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%83.93</a:t>
            </a:r>
            <a:endParaRPr lang="tr-TR" sz="1400" b="1" dirty="0">
              <a:solidFill>
                <a:srgbClr val="C0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831630" y="421312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%84.29</a:t>
            </a:r>
            <a:endParaRPr lang="tr-TR" sz="1400" b="1" dirty="0">
              <a:solidFill>
                <a:srgbClr val="C0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267744" y="42210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C00000"/>
                </a:solidFill>
              </a:rPr>
              <a:t>%82.09</a:t>
            </a:r>
            <a:endParaRPr lang="tr-TR" sz="1400" b="1" dirty="0">
              <a:solidFill>
                <a:srgbClr val="C0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964843" y="5229200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Total </a:t>
            </a:r>
            <a:r>
              <a:rPr lang="tr-TR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Number</a:t>
            </a:r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tr-TR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Instructions</a:t>
            </a:r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 2015:  9.5 </a:t>
            </a:r>
            <a:r>
              <a:rPr lang="tr-TR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million</a:t>
            </a:r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BENEFITS OF SYSTEM</a:t>
            </a:r>
            <a:endParaRPr lang="tr-TR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İçerik Yer Tutucusu 2"/>
          <p:cNvSpPr txBox="1">
            <a:spLocks noGrp="1"/>
          </p:cNvSpPr>
          <p:nvPr>
            <p:ph idx="1"/>
          </p:nvPr>
        </p:nvSpPr>
        <p:spPr>
          <a:xfrm>
            <a:off x="1547664" y="1340768"/>
            <a:ext cx="5987008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000" u="sng" dirty="0" smtClean="0"/>
          </a:p>
          <a:p>
            <a:endParaRPr lang="tr-TR" sz="800" u="sng" dirty="0" smtClean="0"/>
          </a:p>
          <a:p>
            <a:pPr marL="457200" lvl="1" indent="0">
              <a:buNone/>
            </a:pPr>
            <a:endParaRPr lang="tr-TR" sz="1600" dirty="0" smtClean="0"/>
          </a:p>
          <a:p>
            <a:pPr marL="457200" lvl="1" indent="0">
              <a:buNone/>
            </a:pPr>
            <a:r>
              <a:rPr lang="tr-TR" sz="1600" dirty="0" err="1" smtClean="0"/>
              <a:t>There</a:t>
            </a:r>
            <a:r>
              <a:rPr lang="tr-TR" sz="1600" dirty="0" smtClean="0"/>
              <a:t> is </a:t>
            </a:r>
            <a:r>
              <a:rPr lang="tr-TR" sz="1600" b="1" dirty="0" err="1" smtClean="0">
                <a:solidFill>
                  <a:srgbClr val="FF0000"/>
                </a:solidFill>
              </a:rPr>
              <a:t>no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paper</a:t>
            </a:r>
            <a:r>
              <a:rPr lang="tr-TR" sz="1600" b="1" dirty="0" smtClean="0">
                <a:solidFill>
                  <a:srgbClr val="FF0000"/>
                </a:solidFill>
              </a:rPr>
              <a:t> </a:t>
            </a:r>
            <a:r>
              <a:rPr lang="tr-TR" sz="1600" dirty="0" smtClean="0"/>
              <a:t>in </a:t>
            </a:r>
            <a:r>
              <a:rPr lang="tr-TR" sz="1600" dirty="0" err="1" smtClean="0"/>
              <a:t>process</a:t>
            </a:r>
            <a:endParaRPr lang="tr-TR" sz="1600" dirty="0" smtClean="0"/>
          </a:p>
          <a:p>
            <a:pPr marL="457200" lvl="1" indent="0">
              <a:buNone/>
            </a:pPr>
            <a:endParaRPr lang="tr-TR" sz="1600" dirty="0" smtClean="0"/>
          </a:p>
          <a:p>
            <a:pPr marL="457200" lvl="1" indent="0">
              <a:buNone/>
            </a:pPr>
            <a:endParaRPr lang="tr-TR" sz="1600" dirty="0" smtClean="0"/>
          </a:p>
          <a:p>
            <a:pPr marL="457200" lvl="1" indent="0">
              <a:buNone/>
            </a:pPr>
            <a:r>
              <a:rPr lang="tr-TR" sz="1600" dirty="0" err="1" smtClean="0"/>
              <a:t>All</a:t>
            </a:r>
            <a:r>
              <a:rPr lang="tr-TR" sz="1600" dirty="0" smtClean="0"/>
              <a:t> </a:t>
            </a:r>
            <a:r>
              <a:rPr lang="tr-TR" sz="1600" dirty="0" err="1" smtClean="0"/>
              <a:t>transactions</a:t>
            </a:r>
            <a:r>
              <a:rPr lang="tr-TR" sz="1600" dirty="0" smtClean="0"/>
              <a:t> </a:t>
            </a:r>
            <a:r>
              <a:rPr lang="tr-TR" sz="1600" dirty="0" err="1" smtClean="0"/>
              <a:t>are</a:t>
            </a:r>
            <a:r>
              <a:rPr lang="tr-TR" sz="1600" dirty="0" smtClean="0"/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electronically</a:t>
            </a:r>
            <a:r>
              <a:rPr lang="tr-TR" sz="1600" dirty="0" smtClean="0"/>
              <a:t> </a:t>
            </a:r>
            <a:r>
              <a:rPr lang="tr-TR" sz="1600" dirty="0" err="1" smtClean="0"/>
              <a:t>performed</a:t>
            </a:r>
            <a:endParaRPr lang="tr-TR" sz="1600" dirty="0" smtClean="0"/>
          </a:p>
          <a:p>
            <a:pPr marL="457200" lvl="1" indent="0">
              <a:buNone/>
            </a:pPr>
            <a:endParaRPr lang="tr-TR" sz="1600" dirty="0" smtClean="0"/>
          </a:p>
          <a:p>
            <a:pPr marL="457200" lvl="1" indent="0">
              <a:buNone/>
            </a:pPr>
            <a:endParaRPr lang="tr-TR" sz="1600" dirty="0" smtClean="0"/>
          </a:p>
          <a:p>
            <a:pPr marL="457200" lvl="1" indent="0">
              <a:buNone/>
            </a:pPr>
            <a:r>
              <a:rPr lang="tr-TR" sz="1600" dirty="0" smtClean="0"/>
              <a:t>EFT </a:t>
            </a:r>
            <a:r>
              <a:rPr lang="tr-TR" sz="1600" dirty="0" err="1" smtClean="0"/>
              <a:t>from</a:t>
            </a:r>
            <a:r>
              <a:rPr lang="tr-TR" sz="1600" dirty="0" smtClean="0"/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single</a:t>
            </a:r>
            <a:r>
              <a:rPr lang="tr-TR" sz="1600" dirty="0" smtClean="0">
                <a:solidFill>
                  <a:srgbClr val="FF0000"/>
                </a:solidFill>
              </a:rPr>
              <a:t> </a:t>
            </a:r>
            <a:r>
              <a:rPr lang="tr-TR" sz="1600" dirty="0" err="1" smtClean="0"/>
              <a:t>center</a:t>
            </a:r>
            <a:endParaRPr lang="tr-TR" sz="1600" dirty="0" smtClean="0"/>
          </a:p>
          <a:p>
            <a:pPr marL="457200" lvl="1" indent="0">
              <a:buNone/>
            </a:pPr>
            <a:endParaRPr lang="tr-TR" sz="1600" dirty="0" smtClean="0"/>
          </a:p>
          <a:p>
            <a:pPr lvl="1"/>
            <a:endParaRPr lang="tr-TR" sz="1600" dirty="0" smtClean="0"/>
          </a:p>
          <a:p>
            <a:pPr marL="457200" lvl="1" indent="0">
              <a:buNone/>
            </a:pPr>
            <a:r>
              <a:rPr lang="tr-TR" sz="1600" dirty="0" err="1" smtClean="0"/>
              <a:t>Helps</a:t>
            </a:r>
            <a:r>
              <a:rPr lang="tr-TR" sz="1600" dirty="0" smtClean="0"/>
              <a:t> </a:t>
            </a:r>
            <a:r>
              <a:rPr lang="tr-TR" sz="1600" b="1" dirty="0" err="1" smtClean="0">
                <a:solidFill>
                  <a:srgbClr val="FF0000"/>
                </a:solidFill>
              </a:rPr>
              <a:t>efficient</a:t>
            </a:r>
            <a:r>
              <a:rPr lang="tr-TR" sz="1600" dirty="0" smtClean="0"/>
              <a:t> </a:t>
            </a:r>
            <a:r>
              <a:rPr lang="tr-TR" sz="1600" dirty="0" err="1" smtClean="0"/>
              <a:t>cash</a:t>
            </a:r>
            <a:r>
              <a:rPr lang="tr-TR" sz="1600" dirty="0" smtClean="0"/>
              <a:t> </a:t>
            </a:r>
            <a:r>
              <a:rPr lang="tr-TR" sz="1600" dirty="0" err="1" smtClean="0"/>
              <a:t>management</a:t>
            </a:r>
            <a:endParaRPr lang="tr-TR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66" y="2204864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71" y="4812200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45" y="3891554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2" y="3035197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21" y="0"/>
            <a:ext cx="9163221" cy="689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971600" y="285293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0070C0"/>
                </a:solidFill>
              </a:rPr>
              <a:t>THANK YOU.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5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bg1">
                    <a:lumMod val="95000"/>
                  </a:schemeClr>
                </a:solidFill>
                <a:cs typeface="Calibri" pitchFamily="34" charset="0"/>
              </a:rPr>
              <a:t>CONTENTS</a:t>
            </a:r>
            <a:endParaRPr lang="tr-TR" sz="3200" b="1" dirty="0">
              <a:solidFill>
                <a:schemeClr val="bg1">
                  <a:lumMod val="95000"/>
                </a:schemeClr>
              </a:solidFill>
              <a:cs typeface="Calibri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250092"/>
            <a:ext cx="6336704" cy="4200467"/>
          </a:xfrm>
        </p:spPr>
        <p:txBody>
          <a:bodyPr>
            <a:normAutofit/>
          </a:bodyPr>
          <a:lstStyle/>
          <a:p>
            <a:pPr marL="541338" indent="-541338" algn="just">
              <a:buFont typeface="+mj-lt"/>
              <a:buAutoNum type="romanUcPeriod"/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The Function of General Directorate of Public Account</a:t>
            </a:r>
            <a:r>
              <a:rPr lang="tr-TR" sz="1900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 (GDPA) in relation to Public Financial Management</a:t>
            </a:r>
          </a:p>
          <a:p>
            <a:pPr marL="0" indent="0" algn="just">
              <a:buNone/>
            </a:pPr>
            <a:endParaRPr lang="en-US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US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41338" indent="-541338" algn="just">
              <a:buFont typeface="+mj-lt"/>
              <a:buAutoNum type="romanUcPeriod" startAt="2"/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Public Expenditure and Accounting Information System (KBS)</a:t>
            </a:r>
          </a:p>
          <a:p>
            <a:pPr marL="0" indent="0" algn="just">
              <a:buNone/>
            </a:pPr>
            <a:endParaRPr lang="en-US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n-US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romanUcPeriod" startAt="3"/>
            </a:pPr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Public Electronic Payment System (PEPS-KEOS)</a:t>
            </a:r>
          </a:p>
          <a:p>
            <a:pPr marL="906462" lvl="2" indent="-457200" algn="just">
              <a:buFont typeface="+mj-lt"/>
              <a:buAutoNum type="alphaUcPeriod" startAt="2"/>
              <a:tabLst>
                <a:tab pos="804863" algn="l"/>
              </a:tabLst>
            </a:pPr>
            <a:endParaRPr lang="tr-TR" b="1" dirty="0">
              <a:solidFill>
                <a:schemeClr val="tx2"/>
              </a:solidFill>
            </a:endParaRPr>
          </a:p>
          <a:p>
            <a:pPr marL="541338" indent="-541338" algn="just">
              <a:buFont typeface="+mj-lt"/>
              <a:buAutoNum type="arabicPeriod" startAt="3"/>
            </a:pPr>
            <a:endParaRPr lang="tr-TR" sz="2400" b="1" dirty="0" smtClean="0">
              <a:solidFill>
                <a:schemeClr val="tx2"/>
              </a:solidFill>
            </a:endParaRPr>
          </a:p>
          <a:p>
            <a:pPr marL="541338" indent="-541338" algn="just">
              <a:buFont typeface="+mj-lt"/>
              <a:buAutoNum type="arabicPeriod" startAt="3"/>
            </a:pPr>
            <a:endParaRPr lang="tr-TR" sz="2400" b="1" dirty="0" smtClean="0">
              <a:solidFill>
                <a:schemeClr val="tx2"/>
              </a:solidFill>
            </a:endParaRPr>
          </a:p>
          <a:p>
            <a:pPr marL="541338" indent="-541338" algn="just">
              <a:buFont typeface="+mj-lt"/>
              <a:buAutoNum type="arabicPeriod" startAt="3"/>
            </a:pPr>
            <a:endParaRPr lang="tr-TR" sz="2400" b="1" dirty="0">
              <a:solidFill>
                <a:schemeClr val="tx2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endParaRPr lang="tr-TR" dirty="0"/>
          </a:p>
        </p:txBody>
      </p:sp>
      <p:pic>
        <p:nvPicPr>
          <p:cNvPr id="15" name="Picture 6" descr="https://ozkancanip.files.wordpress.com/2013/03/diksiy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90" y="1484787"/>
            <a:ext cx="1855663" cy="49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0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ikdörtgen 23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02872" y="1483881"/>
            <a:ext cx="5261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Public administration within the scope of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General Government</a:t>
            </a:r>
            <a:endParaRPr lang="en-US" sz="1400" u="sng" dirty="0" smtClean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pPr marL="355600" lvl="1" indent="-173038" algn="just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Dotum" pitchFamily="34" charset="-127"/>
                <a:cs typeface="Calibri" pitchFamily="34" charset="0"/>
              </a:rPr>
              <a:t>to create and develop public accounting system, monitor and guide the accounting practice,</a:t>
            </a:r>
          </a:p>
          <a:p>
            <a:pPr marL="355600" lvl="1" indent="-173038" algn="just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Dotum" pitchFamily="34" charset="-127"/>
                <a:cs typeface="Calibri" pitchFamily="34" charset="0"/>
              </a:rPr>
              <a:t>to deliver certification trainings for accounting officers, </a:t>
            </a:r>
          </a:p>
          <a:p>
            <a:pPr marL="355600" lvl="1" indent="-173038" algn="just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Dotum" pitchFamily="34" charset="-127"/>
                <a:cs typeface="Calibri" pitchFamily="34" charset="0"/>
              </a:rPr>
              <a:t>to compile and publish financial statistics,</a:t>
            </a:r>
          </a:p>
          <a:p>
            <a:pPr marL="355600" lvl="1" indent="-173038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Dotum" pitchFamily="34" charset="-127"/>
                <a:cs typeface="Calibri" pitchFamily="34" charset="0"/>
              </a:rPr>
              <a:t>to guide the application in respect to registration, protection and use of movables.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+mj-lt"/>
              <a:ea typeface="Dotum" pitchFamily="34" charset="-127"/>
              <a:cs typeface="Calibri" pitchFamily="34" charset="0"/>
            </a:endParaRPr>
          </a:p>
        </p:txBody>
      </p:sp>
      <p:pic>
        <p:nvPicPr>
          <p:cNvPr id="10" name="Picture 4" descr="C:\Documents and Settings\Administrator\Local Settings\Temporary Internet Files\Content.IE5\L3NTUEOL\MC900331196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32" y="2276872"/>
            <a:ext cx="914080" cy="103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Documents and Settings\Administrator\Local Settings\Temporary Internet Files\Content.IE5\7KT4OV40\MC900351873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91" y="1700808"/>
            <a:ext cx="1224133" cy="13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Documents and Settings\Administrator\Local Settings\Temporary Internet Files\Content.IE5\U6VNSBI1\MC900237175[1].wm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025" y="844316"/>
            <a:ext cx="1592800" cy="14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5148063" y="3717031"/>
            <a:ext cx="3816429" cy="30453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800"/>
          </a:p>
        </p:txBody>
      </p:sp>
      <p:grpSp>
        <p:nvGrpSpPr>
          <p:cNvPr id="14" name="Grup 13"/>
          <p:cNvGrpSpPr/>
          <p:nvPr/>
        </p:nvGrpSpPr>
        <p:grpSpPr>
          <a:xfrm>
            <a:off x="4932039" y="4389108"/>
            <a:ext cx="2304256" cy="2016224"/>
            <a:chOff x="314942" y="1085446"/>
            <a:chExt cx="4149562" cy="4111147"/>
          </a:xfrm>
        </p:grpSpPr>
        <p:sp>
          <p:nvSpPr>
            <p:cNvPr id="15" name="Oval 14"/>
            <p:cNvSpPr/>
            <p:nvPr/>
          </p:nvSpPr>
          <p:spPr>
            <a:xfrm>
              <a:off x="314942" y="1085446"/>
              <a:ext cx="4149562" cy="411114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703963" y="1672753"/>
              <a:ext cx="3371519" cy="29070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b="1" u="none" kern="1200" dirty="0" smtClean="0">
                  <a:solidFill>
                    <a:schemeClr val="bg1"/>
                  </a:solidFill>
                </a:rPr>
                <a:t>Central </a:t>
              </a:r>
              <a:r>
                <a:rPr lang="tr-TR" sz="1400" b="1" u="none" kern="1200" dirty="0" err="1" smtClean="0">
                  <a:solidFill>
                    <a:schemeClr val="bg1"/>
                  </a:solidFill>
                </a:rPr>
                <a:t>Government</a:t>
              </a:r>
              <a:endParaRPr lang="tr-TR" sz="1400" b="1" u="none" kern="1200" dirty="0" smtClean="0">
                <a:solidFill>
                  <a:schemeClr val="bg1"/>
                </a:solidFill>
              </a:endParaRPr>
            </a:p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b="1" kern="1200" dirty="0" smtClean="0">
                  <a:solidFill>
                    <a:schemeClr val="bg1"/>
                  </a:solidFill>
                </a:rPr>
                <a:t>- General Budget </a:t>
              </a:r>
              <a:r>
                <a:rPr lang="tr-TR" sz="800" b="1" kern="1200" dirty="0" err="1" smtClean="0">
                  <a:solidFill>
                    <a:schemeClr val="bg1"/>
                  </a:solidFill>
                </a:rPr>
                <a:t>Instıtutıon</a:t>
              </a:r>
              <a:endParaRPr lang="tr-TR" sz="800" b="1" kern="1200" dirty="0" smtClean="0">
                <a:solidFill>
                  <a:schemeClr val="bg1"/>
                </a:solidFill>
              </a:endParaRPr>
            </a:p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b="1" kern="1200" dirty="0" smtClean="0">
                  <a:solidFill>
                    <a:schemeClr val="bg1"/>
                  </a:solidFill>
                </a:rPr>
                <a:t>- Special Budget </a:t>
              </a:r>
              <a:r>
                <a:rPr lang="tr-TR" sz="800" b="1" kern="1200" dirty="0" err="1" smtClean="0">
                  <a:solidFill>
                    <a:schemeClr val="bg1"/>
                  </a:solidFill>
                </a:rPr>
                <a:t>Instıtutıon</a:t>
              </a:r>
              <a:endParaRPr lang="tr-TR" sz="800" b="1" kern="1200" dirty="0" smtClean="0">
                <a:solidFill>
                  <a:schemeClr val="bg1"/>
                </a:solidFill>
              </a:endParaRPr>
            </a:p>
            <a:p>
              <a:pPr marL="85725" lvl="0" indent="-85725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b="1" kern="1200" dirty="0" smtClean="0">
                  <a:solidFill>
                    <a:schemeClr val="bg1"/>
                  </a:solidFill>
                </a:rPr>
                <a:t>- </a:t>
              </a:r>
              <a:r>
                <a:rPr lang="tr-TR" sz="800" b="1" kern="1200" dirty="0" err="1" smtClean="0">
                  <a:solidFill>
                    <a:schemeClr val="bg1"/>
                  </a:solidFill>
                </a:rPr>
                <a:t>Regulatory</a:t>
              </a:r>
              <a:r>
                <a:rPr lang="tr-TR" sz="800" b="1" kern="1200" dirty="0" smtClean="0">
                  <a:solidFill>
                    <a:schemeClr val="bg1"/>
                  </a:solidFill>
                </a:rPr>
                <a:t> and </a:t>
              </a:r>
              <a:r>
                <a:rPr lang="tr-TR" sz="800" b="1" kern="1200" dirty="0" err="1" smtClean="0">
                  <a:solidFill>
                    <a:schemeClr val="bg1"/>
                  </a:solidFill>
                </a:rPr>
                <a:t>Auditory</a:t>
              </a:r>
              <a:r>
                <a:rPr lang="tr-TR" sz="8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tr-TR" sz="800" b="1" dirty="0">
                  <a:solidFill>
                    <a:schemeClr val="bg1"/>
                  </a:solidFill>
                </a:rPr>
                <a:t> </a:t>
              </a:r>
              <a:r>
                <a:rPr lang="tr-TR" sz="800" b="1" dirty="0" err="1" smtClean="0">
                  <a:solidFill>
                    <a:schemeClr val="bg1"/>
                  </a:solidFill>
                </a:rPr>
                <a:t>Bodies</a:t>
              </a:r>
              <a:endParaRPr lang="tr-TR" sz="800" b="1" kern="1200" dirty="0" smtClean="0">
                <a:solidFill>
                  <a:schemeClr val="bg1"/>
                </a:solidFill>
              </a:endParaRPr>
            </a:p>
            <a:p>
              <a:pPr marL="180975" lvl="0" indent="-180975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800" dirty="0" smtClean="0">
                  <a:solidFill>
                    <a:schemeClr val="bg1"/>
                  </a:solidFill>
                </a:rPr>
                <a:t>  </a:t>
              </a:r>
              <a:endParaRPr lang="tr-TR" sz="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7300663" y="4423264"/>
            <a:ext cx="1224329" cy="937853"/>
            <a:chOff x="1445928" y="2841447"/>
            <a:chExt cx="2210523" cy="2159807"/>
          </a:xfrm>
        </p:grpSpPr>
        <p:sp>
          <p:nvSpPr>
            <p:cNvPr id="18" name="Oval 17"/>
            <p:cNvSpPr/>
            <p:nvPr/>
          </p:nvSpPr>
          <p:spPr>
            <a:xfrm>
              <a:off x="1445928" y="2841447"/>
              <a:ext cx="2210523" cy="215980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val 6"/>
            <p:cNvSpPr/>
            <p:nvPr/>
          </p:nvSpPr>
          <p:spPr>
            <a:xfrm>
              <a:off x="1651090" y="3040800"/>
              <a:ext cx="1800200" cy="1938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900" b="1" u="none" kern="1200" dirty="0" err="1" smtClean="0">
                  <a:solidFill>
                    <a:schemeClr val="bg1"/>
                  </a:solidFill>
                </a:rPr>
                <a:t>Social</a:t>
              </a:r>
              <a:r>
                <a:rPr lang="tr-TR" sz="900" b="1" u="none" kern="1200" dirty="0" smtClean="0">
                  <a:solidFill>
                    <a:schemeClr val="bg1"/>
                  </a:solidFill>
                </a:rPr>
                <a:t> Security </a:t>
              </a:r>
              <a:r>
                <a:rPr lang="tr-TR" sz="900" b="1" u="none" kern="1200" dirty="0" err="1" smtClean="0">
                  <a:solidFill>
                    <a:schemeClr val="bg1"/>
                  </a:solidFill>
                </a:rPr>
                <a:t>Institutions</a:t>
              </a:r>
              <a:endParaRPr lang="tr-TR" sz="900" b="1" u="none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 19"/>
          <p:cNvGrpSpPr/>
          <p:nvPr/>
        </p:nvGrpSpPr>
        <p:grpSpPr>
          <a:xfrm>
            <a:off x="7300663" y="5469745"/>
            <a:ext cx="1224329" cy="839579"/>
            <a:chOff x="4716790" y="504079"/>
            <a:chExt cx="2267983" cy="2048428"/>
          </a:xfrm>
        </p:grpSpPr>
        <p:sp>
          <p:nvSpPr>
            <p:cNvPr id="21" name="Oval 20"/>
            <p:cNvSpPr/>
            <p:nvPr/>
          </p:nvSpPr>
          <p:spPr>
            <a:xfrm>
              <a:off x="4716790" y="504079"/>
              <a:ext cx="2267983" cy="204842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Oval 8"/>
            <p:cNvSpPr/>
            <p:nvPr/>
          </p:nvSpPr>
          <p:spPr>
            <a:xfrm>
              <a:off x="5048928" y="804064"/>
              <a:ext cx="1603707" cy="1448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900" b="1" u="none" kern="1200" dirty="0" err="1" smtClean="0">
                  <a:solidFill>
                    <a:schemeClr val="bg1"/>
                  </a:solidFill>
                </a:rPr>
                <a:t>Local</a:t>
              </a:r>
              <a:r>
                <a:rPr lang="tr-TR" sz="900" b="1" u="none" kern="1200" dirty="0" smtClean="0">
                  <a:solidFill>
                    <a:schemeClr val="bg1"/>
                  </a:solidFill>
                </a:rPr>
                <a:t> </a:t>
              </a:r>
              <a:r>
                <a:rPr lang="tr-TR" sz="900" b="1" u="none" kern="1200" dirty="0" err="1" smtClean="0">
                  <a:solidFill>
                    <a:schemeClr val="bg1"/>
                  </a:solidFill>
                </a:rPr>
                <a:t>Government</a:t>
              </a:r>
              <a:endParaRPr lang="tr-TR" sz="900" b="1" u="none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5274216" y="4100081"/>
            <a:ext cx="3773596" cy="7849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999166"/>
              </a:avLst>
            </a:prstTxWarp>
            <a:spAutoFit/>
          </a:bodyPr>
          <a:lstStyle/>
          <a:p>
            <a:pPr algn="ctr"/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General Administration</a:t>
            </a:r>
          </a:p>
        </p:txBody>
      </p:sp>
      <p:sp>
        <p:nvSpPr>
          <p:cNvPr id="27" name="Başlık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056117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FUNCTIONS OF GDPA IN PFM</a:t>
            </a:r>
            <a:endParaRPr lang="tr-TR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1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  <p:sp>
        <p:nvSpPr>
          <p:cNvPr id="24" name="Dikdörtgen 23"/>
          <p:cNvSpPr/>
          <p:nvPr/>
        </p:nvSpPr>
        <p:spPr>
          <a:xfrm>
            <a:off x="273095" y="1756018"/>
            <a:ext cx="496855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AutoNum type="arabicPeriod" startAt="2"/>
            </a:pPr>
            <a:r>
              <a:rPr lang="en-US" b="1" u="sng" dirty="0" smtClean="0">
                <a:solidFill>
                  <a:srgbClr val="39639D">
                    <a:lumMod val="75000"/>
                  </a:srgbClr>
                </a:solidFill>
                <a:cs typeface="Calibri" pitchFamily="34" charset="0"/>
              </a:rPr>
              <a:t>to render accounting services to public agencies under the General Budget</a:t>
            </a:r>
            <a:r>
              <a:rPr lang="en-US" b="1" dirty="0" smtClean="0">
                <a:solidFill>
                  <a:srgbClr val="39639D">
                    <a:lumMod val="75000"/>
                  </a:srgbClr>
                </a:solidFill>
                <a:cs typeface="Calibri" pitchFamily="34" charset="0"/>
              </a:rPr>
              <a:t>,</a:t>
            </a:r>
          </a:p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AutoNum type="arabicPeriod" startAt="2"/>
            </a:pPr>
            <a:r>
              <a:rPr lang="en-US" b="1" dirty="0" smtClean="0">
                <a:solidFill>
                  <a:srgbClr val="39639D">
                    <a:lumMod val="75000"/>
                  </a:srgbClr>
                </a:solidFill>
                <a:cs typeface="Calibri" pitchFamily="34" charset="0"/>
              </a:rPr>
              <a:t>to draft the Final Account Law,</a:t>
            </a:r>
          </a:p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AutoNum type="arabicPeriod" startAt="2"/>
            </a:pPr>
            <a:r>
              <a:rPr lang="en-US" b="1" dirty="0" smtClean="0">
                <a:solidFill>
                  <a:srgbClr val="39639D">
                    <a:lumMod val="75000"/>
                  </a:srgbClr>
                </a:solidFill>
                <a:cs typeface="Calibri" pitchFamily="34" charset="0"/>
              </a:rPr>
              <a:t>to develop and operate information system related to its functions</a:t>
            </a:r>
            <a:r>
              <a:rPr lang="tr-TR" b="1" dirty="0" smtClean="0">
                <a:solidFill>
                  <a:srgbClr val="39639D">
                    <a:lumMod val="75000"/>
                  </a:srgbClr>
                </a:solidFill>
                <a:cs typeface="Calibri" pitchFamily="34" charset="0"/>
              </a:rPr>
              <a:t>.</a:t>
            </a:r>
            <a:endParaRPr lang="en-US" b="1" dirty="0">
              <a:solidFill>
                <a:srgbClr val="39639D">
                  <a:lumMod val="75000"/>
                </a:srgbClr>
              </a:solidFill>
              <a:cs typeface="Calibri" pitchFamily="34" charset="0"/>
            </a:endParaRPr>
          </a:p>
        </p:txBody>
      </p:sp>
      <p:pic>
        <p:nvPicPr>
          <p:cNvPr id="25" name="Picture 2" descr="C:\Documents and Settings\Administrator\Local Settings\Temporary Internet Files\Content.IE5\A9R1JF1E\MC900279126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743" y="1220755"/>
            <a:ext cx="1389147" cy="15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Documents and Settings\Administrator\Local Settings\Temporary Internet Files\Content.IE5\A9R1JF1E\MC900334286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13" y="1113011"/>
            <a:ext cx="1080121" cy="174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5038445" y="3525025"/>
            <a:ext cx="3854041" cy="33003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500"/>
          </a:p>
        </p:txBody>
      </p:sp>
      <p:grpSp>
        <p:nvGrpSpPr>
          <p:cNvPr id="28" name="Grup 27"/>
          <p:cNvGrpSpPr/>
          <p:nvPr/>
        </p:nvGrpSpPr>
        <p:grpSpPr>
          <a:xfrm>
            <a:off x="5542497" y="4490620"/>
            <a:ext cx="1630050" cy="2058949"/>
            <a:chOff x="314942" y="1085446"/>
            <a:chExt cx="4149562" cy="4111147"/>
          </a:xfrm>
        </p:grpSpPr>
        <p:sp>
          <p:nvSpPr>
            <p:cNvPr id="29" name="Oval 28"/>
            <p:cNvSpPr/>
            <p:nvPr/>
          </p:nvSpPr>
          <p:spPr>
            <a:xfrm>
              <a:off x="314942" y="1085446"/>
              <a:ext cx="4149562" cy="4111147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4">
                <a:alpha val="50000"/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999385" y="1932217"/>
              <a:ext cx="3465117" cy="29070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050" b="1" dirty="0" smtClean="0">
                  <a:solidFill>
                    <a:schemeClr val="bg1"/>
                  </a:solidFill>
                </a:rPr>
                <a:t>Central </a:t>
              </a:r>
              <a:r>
                <a:rPr lang="tr-TR" sz="1050" b="1" dirty="0" err="1" smtClean="0">
                  <a:solidFill>
                    <a:schemeClr val="bg1"/>
                  </a:solidFill>
                </a:rPr>
                <a:t>Government</a:t>
              </a:r>
              <a:endParaRPr lang="tr-TR" sz="1050" b="1" u="none" kern="1200" dirty="0" smtClean="0">
                <a:solidFill>
                  <a:schemeClr val="bg1"/>
                </a:solidFill>
              </a:endParaRPr>
            </a:p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7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 Budget </a:t>
              </a:r>
              <a:r>
                <a:rPr lang="tr-TR" sz="700" b="1" u="sng" kern="12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Institutions</a:t>
              </a:r>
              <a:endParaRPr lang="tr-TR" sz="700" b="1" u="sng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500" b="1" kern="1200" dirty="0" smtClean="0">
                  <a:solidFill>
                    <a:schemeClr val="bg1"/>
                  </a:solidFill>
                </a:rPr>
                <a:t>Special Budget </a:t>
              </a:r>
              <a:r>
                <a:rPr lang="tr-TR" sz="500" b="1" kern="1200" dirty="0" err="1" smtClean="0">
                  <a:solidFill>
                    <a:schemeClr val="bg1"/>
                  </a:solidFill>
                </a:rPr>
                <a:t>Institutions</a:t>
              </a:r>
              <a:endParaRPr lang="tr-TR" sz="500" b="1" kern="1200" dirty="0" smtClean="0">
                <a:solidFill>
                  <a:schemeClr val="bg1"/>
                </a:solidFill>
              </a:endParaRPr>
            </a:p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500" b="1" kern="1200" dirty="0" err="1" smtClean="0">
                  <a:solidFill>
                    <a:schemeClr val="bg1"/>
                  </a:solidFill>
                </a:rPr>
                <a:t>Regulatory</a:t>
              </a:r>
              <a:r>
                <a:rPr lang="tr-TR" sz="500" b="1" kern="1200" dirty="0" smtClean="0">
                  <a:solidFill>
                    <a:schemeClr val="bg1"/>
                  </a:solidFill>
                </a:rPr>
                <a:t> and </a:t>
              </a:r>
              <a:r>
                <a:rPr lang="tr-TR" sz="500" b="1" kern="1200" dirty="0" err="1" smtClean="0">
                  <a:solidFill>
                    <a:schemeClr val="bg1"/>
                  </a:solidFill>
                </a:rPr>
                <a:t>Auditory</a:t>
              </a:r>
              <a:r>
                <a:rPr lang="tr-TR" sz="5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tr-TR" sz="500" b="1" kern="1200" dirty="0" err="1" smtClean="0">
                  <a:solidFill>
                    <a:schemeClr val="bg1"/>
                  </a:solidFill>
                </a:rPr>
                <a:t>Bodies</a:t>
              </a:r>
              <a:endParaRPr lang="tr-TR" sz="500" b="1" kern="1200" dirty="0" smtClean="0">
                <a:solidFill>
                  <a:schemeClr val="bg1"/>
                </a:solidFill>
              </a:endParaRPr>
            </a:p>
            <a:p>
              <a:pPr marL="180975" lvl="0" indent="-180975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500" dirty="0" smtClean="0">
                  <a:solidFill>
                    <a:schemeClr val="bg1"/>
                  </a:solidFill>
                </a:rPr>
                <a:t>  </a:t>
              </a:r>
              <a:endParaRPr lang="tr-TR" sz="5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up 30"/>
          <p:cNvGrpSpPr/>
          <p:nvPr/>
        </p:nvGrpSpPr>
        <p:grpSpPr>
          <a:xfrm>
            <a:off x="7768557" y="4387508"/>
            <a:ext cx="937787" cy="1105129"/>
            <a:chOff x="1445928" y="2841447"/>
            <a:chExt cx="2210523" cy="2159807"/>
          </a:xfrm>
        </p:grpSpPr>
        <p:sp>
          <p:nvSpPr>
            <p:cNvPr id="32" name="Oval 31"/>
            <p:cNvSpPr/>
            <p:nvPr/>
          </p:nvSpPr>
          <p:spPr>
            <a:xfrm>
              <a:off x="1445928" y="2841447"/>
              <a:ext cx="2210523" cy="215980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4">
                <a:alpha val="50000"/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6"/>
            <p:cNvSpPr/>
            <p:nvPr/>
          </p:nvSpPr>
          <p:spPr>
            <a:xfrm>
              <a:off x="1651090" y="3040800"/>
              <a:ext cx="1800200" cy="1938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600" b="1" u="none" kern="1200" dirty="0" err="1" smtClean="0">
                  <a:solidFill>
                    <a:schemeClr val="bg1"/>
                  </a:solidFill>
                </a:rPr>
                <a:t>Social</a:t>
              </a:r>
              <a:r>
                <a:rPr lang="tr-TR" sz="600" b="1" u="none" kern="1200" dirty="0" smtClean="0">
                  <a:solidFill>
                    <a:schemeClr val="bg1"/>
                  </a:solidFill>
                </a:rPr>
                <a:t> Security </a:t>
              </a:r>
              <a:r>
                <a:rPr lang="tr-TR" sz="600" b="1" u="none" kern="1200" dirty="0" err="1" smtClean="0">
                  <a:solidFill>
                    <a:schemeClr val="bg1"/>
                  </a:solidFill>
                </a:rPr>
                <a:t>Insttitutions</a:t>
              </a:r>
              <a:endParaRPr lang="tr-TR" sz="600" b="1" u="none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up 33"/>
          <p:cNvGrpSpPr/>
          <p:nvPr/>
        </p:nvGrpSpPr>
        <p:grpSpPr>
          <a:xfrm>
            <a:off x="7414710" y="5564760"/>
            <a:ext cx="935173" cy="989325"/>
            <a:chOff x="4716790" y="504079"/>
            <a:chExt cx="2267983" cy="2048428"/>
          </a:xfrm>
        </p:grpSpPr>
        <p:sp>
          <p:nvSpPr>
            <p:cNvPr id="35" name="Oval 34"/>
            <p:cNvSpPr/>
            <p:nvPr/>
          </p:nvSpPr>
          <p:spPr>
            <a:xfrm>
              <a:off x="4716790" y="504079"/>
              <a:ext cx="2267983" cy="204842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4">
                <a:alpha val="50000"/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Oval 8"/>
            <p:cNvSpPr/>
            <p:nvPr/>
          </p:nvSpPr>
          <p:spPr>
            <a:xfrm>
              <a:off x="5048928" y="804064"/>
              <a:ext cx="1603707" cy="1448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600" b="1" u="none" kern="1200" dirty="0" err="1" smtClean="0">
                  <a:solidFill>
                    <a:schemeClr val="bg1"/>
                  </a:solidFill>
                </a:rPr>
                <a:t>Local</a:t>
              </a:r>
              <a:r>
                <a:rPr lang="tr-TR" sz="600" b="1" u="none" kern="1200" dirty="0" smtClean="0">
                  <a:solidFill>
                    <a:schemeClr val="bg1"/>
                  </a:solidFill>
                </a:rPr>
                <a:t> </a:t>
              </a:r>
              <a:r>
                <a:rPr lang="tr-TR" sz="600" b="1" u="none" kern="1200" dirty="0" err="1" smtClean="0">
                  <a:solidFill>
                    <a:schemeClr val="bg1"/>
                  </a:solidFill>
                </a:rPr>
                <a:t>Government</a:t>
              </a:r>
              <a:endParaRPr lang="tr-TR" sz="600" b="1" u="none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Dikdörtgen 36"/>
          <p:cNvSpPr/>
          <p:nvPr/>
        </p:nvSpPr>
        <p:spPr>
          <a:xfrm>
            <a:off x="5038441" y="3991636"/>
            <a:ext cx="3810788" cy="9249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999166"/>
              </a:avLst>
            </a:prstTxWarp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GENERAL GOVERNMENT</a:t>
            </a:r>
          </a:p>
        </p:txBody>
      </p:sp>
      <p:sp>
        <p:nvSpPr>
          <p:cNvPr id="22" name="Başlık 1"/>
          <p:cNvSpPr txBox="1">
            <a:spLocks/>
          </p:cNvSpPr>
          <p:nvPr/>
        </p:nvSpPr>
        <p:spPr>
          <a:xfrm>
            <a:off x="0" y="-27384"/>
            <a:ext cx="9144000" cy="10561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/>
            </a:pPr>
            <a:r>
              <a:rPr lang="tr-TR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FUNCTIONS OF GDPA IN PFM</a:t>
            </a:r>
          </a:p>
        </p:txBody>
      </p:sp>
    </p:spTree>
    <p:extLst>
      <p:ext uri="{BB962C8B-B14F-4D97-AF65-F5344CB8AC3E}">
        <p14:creationId xmlns:p14="http://schemas.microsoft.com/office/powerpoint/2010/main" val="298042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1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1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1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1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1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6298" y="141736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KBS can be </a:t>
            </a:r>
            <a:r>
              <a:rPr lang="tr-TR" sz="2000" dirty="0" err="1" smtClean="0">
                <a:solidFill>
                  <a:schemeClr val="accent1">
                    <a:lumMod val="75000"/>
                  </a:schemeClr>
                </a:solidFill>
              </a:rPr>
              <a:t>defined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 as an </a:t>
            </a:r>
            <a:r>
              <a:rPr lang="tr-TR" sz="2000" dirty="0" err="1" smtClean="0">
                <a:solidFill>
                  <a:schemeClr val="accent1">
                    <a:lumMod val="75000"/>
                  </a:schemeClr>
                </a:solidFill>
              </a:rPr>
              <a:t>umbrella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75000"/>
                  </a:schemeClr>
                </a:solidFill>
              </a:rPr>
              <a:t>system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75000"/>
                  </a:schemeClr>
                </a:solidFill>
              </a:rPr>
              <a:t>following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000" dirty="0" err="1" smtClean="0">
                <a:solidFill>
                  <a:schemeClr val="accent1">
                    <a:lumMod val="75000"/>
                  </a:schemeClr>
                </a:solidFill>
              </a:rPr>
              <a:t>features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PUBLIC EXPENDITURE AND ACCOUNTING INFORMATION SYSTEM (KBS)</a:t>
            </a:r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997283202"/>
              </p:ext>
            </p:extLst>
          </p:nvPr>
        </p:nvGraphicFramePr>
        <p:xfrm>
          <a:off x="645291" y="1988840"/>
          <a:ext cx="75608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8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0" y="12416"/>
            <a:ext cx="9144000" cy="1304349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PUBLIC EXPENDITURE AND ACCOUNTING INFORMATION 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SYSTEM (</a:t>
            </a:r>
            <a:r>
              <a:rPr lang="tr-T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KBS</a:t>
            </a:r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396538465"/>
              </p:ext>
            </p:extLst>
          </p:nvPr>
        </p:nvGraphicFramePr>
        <p:xfrm>
          <a:off x="4283968" y="1741704"/>
          <a:ext cx="5040560" cy="477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642261" y="2299574"/>
            <a:ext cx="409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tx2"/>
                </a:solidFill>
              </a:rPr>
              <a:t>KBS is an </a:t>
            </a:r>
            <a:r>
              <a:rPr lang="tr-TR" dirty="0" err="1" smtClean="0">
                <a:solidFill>
                  <a:schemeClr val="tx2"/>
                </a:solidFill>
              </a:rPr>
              <a:t>umbrella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u="sng" dirty="0" err="1" smtClean="0">
                <a:solidFill>
                  <a:schemeClr val="tx2"/>
                </a:solidFill>
              </a:rPr>
              <a:t>system</a:t>
            </a:r>
            <a:r>
              <a:rPr lang="tr-TR" u="sng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consisting</a:t>
            </a:r>
            <a:r>
              <a:rPr lang="tr-TR" dirty="0" smtClean="0">
                <a:solidFill>
                  <a:schemeClr val="tx2"/>
                </a:solidFill>
              </a:rPr>
              <a:t> of </a:t>
            </a:r>
            <a:r>
              <a:rPr lang="tr-TR" u="sng" dirty="0" err="1" smtClean="0">
                <a:solidFill>
                  <a:schemeClr val="tx2"/>
                </a:solidFill>
              </a:rPr>
              <a:t>different</a:t>
            </a:r>
            <a:r>
              <a:rPr lang="tr-TR" u="sng" dirty="0" smtClean="0">
                <a:solidFill>
                  <a:schemeClr val="tx2"/>
                </a:solidFill>
              </a:rPr>
              <a:t> </a:t>
            </a:r>
            <a:r>
              <a:rPr lang="tr-TR" u="sng" dirty="0" err="1" smtClean="0">
                <a:solidFill>
                  <a:schemeClr val="tx2"/>
                </a:solidFill>
              </a:rPr>
              <a:t>modules</a:t>
            </a:r>
            <a:r>
              <a:rPr lang="tr-TR" u="sng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that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carry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out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u="sng" dirty="0" err="1" smtClean="0">
                <a:solidFill>
                  <a:schemeClr val="tx2"/>
                </a:solidFill>
              </a:rPr>
              <a:t>different</a:t>
            </a:r>
            <a:r>
              <a:rPr lang="tr-TR" u="sng" dirty="0" smtClean="0">
                <a:solidFill>
                  <a:schemeClr val="tx2"/>
                </a:solidFill>
              </a:rPr>
              <a:t> </a:t>
            </a:r>
            <a:r>
              <a:rPr lang="tr-TR" u="sng" dirty="0" err="1" smtClean="0">
                <a:solidFill>
                  <a:schemeClr val="tx2"/>
                </a:solidFill>
              </a:rPr>
              <a:t>functions</a:t>
            </a:r>
            <a:r>
              <a:rPr lang="tr-TR" u="sng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related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to</a:t>
            </a:r>
            <a:r>
              <a:rPr lang="tr-TR" dirty="0" smtClean="0">
                <a:solidFill>
                  <a:schemeClr val="tx2"/>
                </a:solidFill>
              </a:rPr>
              <a:t> PFM.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9" y="2414589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85428" y="3222904"/>
            <a:ext cx="5206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tx2"/>
                </a:solidFill>
              </a:rPr>
              <a:t>          </a:t>
            </a:r>
            <a:r>
              <a:rPr lang="tr-TR" dirty="0" err="1" smtClean="0">
                <a:solidFill>
                  <a:schemeClr val="tx2"/>
                </a:solidFill>
              </a:rPr>
              <a:t>Number</a:t>
            </a:r>
            <a:r>
              <a:rPr lang="tr-TR" dirty="0" smtClean="0">
                <a:solidFill>
                  <a:schemeClr val="tx2"/>
                </a:solidFill>
              </a:rPr>
              <a:t> of </a:t>
            </a:r>
            <a:r>
              <a:rPr lang="tr-TR" u="sng" dirty="0" smtClean="0">
                <a:solidFill>
                  <a:schemeClr val="tx2"/>
                </a:solidFill>
              </a:rPr>
              <a:t>KBS </a:t>
            </a:r>
            <a:r>
              <a:rPr lang="tr-TR" u="sng" dirty="0" err="1" smtClean="0">
                <a:solidFill>
                  <a:schemeClr val="tx2"/>
                </a:solidFill>
              </a:rPr>
              <a:t>Users</a:t>
            </a:r>
            <a:r>
              <a:rPr lang="tr-TR" u="sng" dirty="0" smtClean="0">
                <a:solidFill>
                  <a:schemeClr val="tx2"/>
                </a:solidFill>
              </a:rPr>
              <a:t> </a:t>
            </a:r>
            <a:r>
              <a:rPr lang="tr-TR" dirty="0" smtClean="0">
                <a:solidFill>
                  <a:schemeClr val="tx2"/>
                </a:solidFill>
              </a:rPr>
              <a:t>: 432.177</a:t>
            </a:r>
          </a:p>
          <a:p>
            <a:pPr algn="just"/>
            <a:endParaRPr lang="tr-TR" dirty="0" smtClean="0">
              <a:solidFill>
                <a:schemeClr val="tx2"/>
              </a:solidFill>
            </a:endParaRPr>
          </a:p>
          <a:p>
            <a:pPr algn="just"/>
            <a:r>
              <a:rPr lang="tr-TR" dirty="0" smtClean="0">
                <a:solidFill>
                  <a:schemeClr val="tx2"/>
                </a:solidFill>
              </a:rPr>
              <a:t>          </a:t>
            </a:r>
            <a:r>
              <a:rPr lang="tr-TR" dirty="0" err="1" smtClean="0">
                <a:solidFill>
                  <a:schemeClr val="tx2"/>
                </a:solidFill>
              </a:rPr>
              <a:t>Number</a:t>
            </a:r>
            <a:r>
              <a:rPr lang="tr-TR" dirty="0" smtClean="0">
                <a:solidFill>
                  <a:schemeClr val="tx2"/>
                </a:solidFill>
              </a:rPr>
              <a:t> of </a:t>
            </a:r>
            <a:r>
              <a:rPr lang="tr-TR" u="sng" dirty="0" smtClean="0">
                <a:solidFill>
                  <a:schemeClr val="tx2"/>
                </a:solidFill>
              </a:rPr>
              <a:t>Accounting </a:t>
            </a:r>
            <a:r>
              <a:rPr lang="tr-TR" u="sng" dirty="0" err="1" smtClean="0">
                <a:solidFill>
                  <a:schemeClr val="tx2"/>
                </a:solidFill>
              </a:rPr>
              <a:t>Units</a:t>
            </a:r>
            <a:r>
              <a:rPr lang="tr-TR" u="sng" dirty="0" smtClean="0">
                <a:solidFill>
                  <a:schemeClr val="tx2"/>
                </a:solidFill>
              </a:rPr>
              <a:t> </a:t>
            </a:r>
            <a:r>
              <a:rPr lang="tr-TR" dirty="0" smtClean="0">
                <a:solidFill>
                  <a:schemeClr val="tx2"/>
                </a:solidFill>
              </a:rPr>
              <a:t>: 2300</a:t>
            </a:r>
          </a:p>
          <a:p>
            <a:pPr algn="just"/>
            <a:endParaRPr lang="tr-TR" dirty="0" smtClean="0">
              <a:solidFill>
                <a:schemeClr val="tx2"/>
              </a:solidFill>
            </a:endParaRPr>
          </a:p>
          <a:p>
            <a:pPr algn="just"/>
            <a:r>
              <a:rPr lang="tr-TR" dirty="0" smtClean="0">
                <a:solidFill>
                  <a:schemeClr val="tx2"/>
                </a:solidFill>
              </a:rPr>
              <a:t>          </a:t>
            </a:r>
            <a:r>
              <a:rPr lang="tr-TR" dirty="0" err="1" smtClean="0">
                <a:solidFill>
                  <a:schemeClr val="tx2"/>
                </a:solidFill>
              </a:rPr>
              <a:t>Number</a:t>
            </a:r>
            <a:r>
              <a:rPr lang="tr-TR" dirty="0" smtClean="0">
                <a:solidFill>
                  <a:schemeClr val="tx2"/>
                </a:solidFill>
              </a:rPr>
              <a:t> of </a:t>
            </a:r>
            <a:r>
              <a:rPr lang="tr-TR" u="sng" dirty="0" err="1" smtClean="0">
                <a:solidFill>
                  <a:schemeClr val="tx2"/>
                </a:solidFill>
              </a:rPr>
              <a:t>Spending</a:t>
            </a:r>
            <a:r>
              <a:rPr lang="tr-TR" u="sng" dirty="0" smtClean="0">
                <a:solidFill>
                  <a:schemeClr val="tx2"/>
                </a:solidFill>
              </a:rPr>
              <a:t> </a:t>
            </a:r>
            <a:r>
              <a:rPr lang="tr-TR" u="sng" dirty="0" err="1" smtClean="0">
                <a:solidFill>
                  <a:schemeClr val="tx2"/>
                </a:solidFill>
              </a:rPr>
              <a:t>Units</a:t>
            </a:r>
            <a:r>
              <a:rPr lang="tr-TR" u="sng" dirty="0" smtClean="0">
                <a:solidFill>
                  <a:schemeClr val="tx2"/>
                </a:solidFill>
              </a:rPr>
              <a:t> </a:t>
            </a:r>
            <a:r>
              <a:rPr lang="tr-TR" dirty="0" smtClean="0">
                <a:solidFill>
                  <a:schemeClr val="tx2"/>
                </a:solidFill>
              </a:rPr>
              <a:t>: 60.000</a:t>
            </a:r>
          </a:p>
          <a:p>
            <a:pPr algn="just"/>
            <a:endParaRPr lang="tr-TR" dirty="0" smtClean="0">
              <a:solidFill>
                <a:schemeClr val="tx2"/>
              </a:solidFill>
            </a:endParaRPr>
          </a:p>
          <a:p>
            <a:pPr algn="just"/>
            <a:r>
              <a:rPr lang="tr-TR" dirty="0" smtClean="0">
                <a:solidFill>
                  <a:schemeClr val="tx2"/>
                </a:solidFill>
              </a:rPr>
              <a:t>          </a:t>
            </a:r>
            <a:r>
              <a:rPr lang="tr-TR" dirty="0" err="1" smtClean="0">
                <a:solidFill>
                  <a:schemeClr val="tx2"/>
                </a:solidFill>
              </a:rPr>
              <a:t>Number</a:t>
            </a:r>
            <a:r>
              <a:rPr lang="tr-TR" dirty="0" smtClean="0">
                <a:solidFill>
                  <a:schemeClr val="tx2"/>
                </a:solidFill>
              </a:rPr>
              <a:t> of </a:t>
            </a:r>
            <a:r>
              <a:rPr lang="tr-TR" u="sng" dirty="0" smtClean="0">
                <a:solidFill>
                  <a:schemeClr val="tx2"/>
                </a:solidFill>
              </a:rPr>
              <a:t>Accounting </a:t>
            </a:r>
            <a:r>
              <a:rPr lang="tr-TR" u="sng" dirty="0" err="1" smtClean="0">
                <a:solidFill>
                  <a:schemeClr val="tx2"/>
                </a:solidFill>
              </a:rPr>
              <a:t>Units</a:t>
            </a:r>
            <a:r>
              <a:rPr lang="tr-TR" u="sng" dirty="0" smtClean="0">
                <a:solidFill>
                  <a:schemeClr val="tx2"/>
                </a:solidFill>
              </a:rPr>
              <a:t> Using KEOS</a:t>
            </a:r>
            <a:r>
              <a:rPr lang="tr-TR" dirty="0" smtClean="0">
                <a:solidFill>
                  <a:schemeClr val="tx2"/>
                </a:solidFill>
              </a:rPr>
              <a:t>: 1084</a:t>
            </a:r>
            <a:endParaRPr lang="tr-TR" dirty="0">
              <a:solidFill>
                <a:schemeClr val="tx2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8" y="4365104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8" y="4934209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4" y="3284984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7" y="3789040"/>
            <a:ext cx="357146" cy="35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0" y="12416"/>
            <a:ext cx="9144000" cy="920309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SYSTEMS IN INTERACTION WITH KBS</a:t>
            </a:r>
            <a:endParaRPr lang="tr-T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07792034"/>
              </p:ext>
            </p:extLst>
          </p:nvPr>
        </p:nvGraphicFramePr>
        <p:xfrm>
          <a:off x="0" y="1028733"/>
          <a:ext cx="9144000" cy="5829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781128"/>
          </a:xfrm>
        </p:spPr>
        <p:txBody>
          <a:bodyPr>
            <a:normAutofit lnSpcReduction="10000"/>
          </a:bodyPr>
          <a:lstStyle/>
          <a:p>
            <a:r>
              <a:rPr lang="en-US" sz="2000" u="sng" dirty="0" smtClean="0"/>
              <a:t>Legal Basis: </a:t>
            </a:r>
          </a:p>
          <a:p>
            <a:pPr lvl="3"/>
            <a:endParaRPr lang="en-US" sz="1400" dirty="0" smtClean="0"/>
          </a:p>
          <a:p>
            <a:pPr lvl="3"/>
            <a:r>
              <a:rPr lang="en-US" sz="1400" dirty="0" smtClean="0"/>
              <a:t>The Law No: 5018</a:t>
            </a:r>
          </a:p>
          <a:p>
            <a:pPr lvl="3"/>
            <a:r>
              <a:rPr lang="en-US" sz="1400" dirty="0" smtClean="0"/>
              <a:t>Secondary </a:t>
            </a:r>
            <a:r>
              <a:rPr lang="en-US" sz="1400" dirty="0" err="1" smtClean="0"/>
              <a:t>Legistation</a:t>
            </a:r>
            <a:endParaRPr lang="en-US" sz="1400" dirty="0" smtClean="0"/>
          </a:p>
          <a:p>
            <a:pPr lvl="3"/>
            <a:endParaRPr lang="en-US" sz="1400" dirty="0" smtClean="0"/>
          </a:p>
          <a:p>
            <a:pPr lvl="3"/>
            <a:endParaRPr lang="en-US" sz="1400" dirty="0" smtClean="0"/>
          </a:p>
          <a:p>
            <a:r>
              <a:rPr lang="en-US" sz="2000" u="sng" dirty="0" smtClean="0"/>
              <a:t>Scope</a:t>
            </a:r>
            <a:r>
              <a:rPr lang="en-US" sz="2000" dirty="0" smtClean="0"/>
              <a:t>:</a:t>
            </a:r>
          </a:p>
          <a:p>
            <a:pPr lvl="3"/>
            <a:endParaRPr lang="en-US" sz="1400" dirty="0" smtClean="0"/>
          </a:p>
          <a:p>
            <a:pPr lvl="3"/>
            <a:endParaRPr lang="en-US" sz="1400" dirty="0" smtClean="0"/>
          </a:p>
          <a:p>
            <a:pPr lvl="3"/>
            <a:r>
              <a:rPr lang="en-US" sz="1400" dirty="0" smtClean="0"/>
              <a:t>Payment and Collection Transactions of </a:t>
            </a:r>
            <a:r>
              <a:rPr lang="en-US" sz="1400" u="sng" dirty="0" smtClean="0"/>
              <a:t>General Budget Institutions</a:t>
            </a:r>
            <a:endParaRPr lang="en-US" sz="2000" u="sng" dirty="0" smtClean="0"/>
          </a:p>
          <a:p>
            <a:endParaRPr lang="en-US" sz="2000" u="sng" dirty="0" smtClean="0"/>
          </a:p>
          <a:p>
            <a:r>
              <a:rPr lang="en-US" sz="2000" u="sng" dirty="0" smtClean="0"/>
              <a:t>Stakeholders</a:t>
            </a:r>
            <a:r>
              <a:rPr lang="en-US" sz="2000" dirty="0" smtClean="0"/>
              <a:t>:</a:t>
            </a:r>
            <a:endParaRPr lang="en-US" dirty="0" smtClean="0"/>
          </a:p>
          <a:p>
            <a:pPr lvl="3"/>
            <a:endParaRPr lang="en-US" sz="1400" dirty="0" smtClean="0"/>
          </a:p>
          <a:p>
            <a:pPr lvl="3"/>
            <a:r>
              <a:rPr lang="en-US" sz="1400" dirty="0" smtClean="0"/>
              <a:t>Ministry of Finance (GDPA)</a:t>
            </a:r>
          </a:p>
          <a:p>
            <a:pPr lvl="3"/>
            <a:r>
              <a:rPr lang="en-US" sz="1400" dirty="0" smtClean="0"/>
              <a:t>Ministry of Finance (Revenue Administration)</a:t>
            </a:r>
          </a:p>
          <a:p>
            <a:pPr lvl="3"/>
            <a:r>
              <a:rPr lang="en-US" sz="1400" dirty="0" err="1" smtClean="0"/>
              <a:t>Undersecretariat</a:t>
            </a:r>
            <a:r>
              <a:rPr lang="en-US" sz="1400" dirty="0" smtClean="0"/>
              <a:t> of Treasury </a:t>
            </a:r>
          </a:p>
          <a:p>
            <a:pPr lvl="3"/>
            <a:r>
              <a:rPr lang="en-US" sz="1400" dirty="0" smtClean="0"/>
              <a:t>Central Bank</a:t>
            </a:r>
            <a:endParaRPr lang="en-US" sz="14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PUBLIC ELECTRONIC PAYMENT SYSTEM</a:t>
            </a:r>
            <a:endParaRPr lang="tr-TR" sz="24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1652739" cy="12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zaytung.com/fotos/maliyebakanli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51877"/>
            <a:ext cx="648072" cy="6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gid.gen.tr/images/haberler/a7edd5b56d800202c49f5153f50294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62" y="5788675"/>
            <a:ext cx="816978" cy="6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azine müste&amp;scedil;arlı&amp;gbreve;ı ile ilgili görsel sonucu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65" y="5731037"/>
            <a:ext cx="677155" cy="72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7810267" y="4940896"/>
            <a:ext cx="606625" cy="57633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Dikdörtgen 9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40968"/>
            <a:ext cx="165273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27" y="1700808"/>
            <a:ext cx="1652739" cy="121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 descr="http://www.zaytung.com/fotos/maliyebakanli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27" y="4851877"/>
            <a:ext cx="648072" cy="6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52" y="5731037"/>
            <a:ext cx="677155" cy="72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Dikdörtgen 32"/>
          <p:cNvSpPr/>
          <p:nvPr/>
        </p:nvSpPr>
        <p:spPr>
          <a:xfrm>
            <a:off x="7827554" y="4940896"/>
            <a:ext cx="606625" cy="57633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27" y="3140968"/>
            <a:ext cx="165273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6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51462" cy="1143000"/>
          </a:xfr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14350" indent="-514350">
              <a:buFont typeface="+mj-lt"/>
              <a:buAutoNum type="romanUcPeriod" startAt="3"/>
            </a:pPr>
            <a:r>
              <a:rPr lang="tr-TR" sz="2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PUBLIC ELECTRONIC </a:t>
            </a:r>
            <a:r>
              <a:rPr lang="tr-TR" sz="24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PAYMENT SYSTEM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Key Features:</a:t>
            </a:r>
            <a:endParaRPr lang="en-US" sz="8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Payment</a:t>
            </a:r>
            <a:r>
              <a:rPr lang="tr-TR" sz="1600" dirty="0" smtClean="0"/>
              <a:t> </a:t>
            </a:r>
            <a:r>
              <a:rPr lang="tr-TR" sz="1600" dirty="0" err="1" smtClean="0"/>
              <a:t>accounts</a:t>
            </a:r>
            <a:r>
              <a:rPr lang="en-US" sz="1600" dirty="0" smtClean="0"/>
              <a:t> and collection account</a:t>
            </a:r>
            <a:r>
              <a:rPr lang="tr-TR" sz="1600" dirty="0"/>
              <a:t>s</a:t>
            </a:r>
            <a:r>
              <a:rPr lang="en-US" sz="1600" dirty="0" smtClean="0"/>
              <a:t> for each accounting unit before Central Bank</a:t>
            </a:r>
          </a:p>
          <a:p>
            <a:pPr lvl="2"/>
            <a:endParaRPr lang="en-US" sz="1200" dirty="0" smtClean="0"/>
          </a:p>
          <a:p>
            <a:pPr lvl="2"/>
            <a:r>
              <a:rPr lang="en-US" sz="1200" dirty="0" smtClean="0"/>
              <a:t>Payments originates from payment account</a:t>
            </a:r>
          </a:p>
          <a:p>
            <a:pPr lvl="2"/>
            <a:r>
              <a:rPr lang="en-US" sz="1200" dirty="0" smtClean="0"/>
              <a:t>Collected amounts to collection account</a:t>
            </a:r>
          </a:p>
          <a:p>
            <a:pPr lvl="2"/>
            <a:r>
              <a:rPr lang="en-US" sz="1200" dirty="0" smtClean="0"/>
              <a:t>Separation of accounts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Daily settlement account</a:t>
            </a:r>
          </a:p>
          <a:p>
            <a:pPr lvl="2"/>
            <a:endParaRPr lang="en-US" sz="1200" dirty="0" smtClean="0"/>
          </a:p>
          <a:p>
            <a:pPr lvl="2"/>
            <a:r>
              <a:rPr lang="en-US" sz="1200" dirty="0" smtClean="0"/>
              <a:t>All cash transferred to the Treasury Single Account (TSA) at the end of the day. 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Cash-based payment</a:t>
            </a:r>
          </a:p>
          <a:p>
            <a:pPr lvl="2"/>
            <a:endParaRPr lang="en-US" sz="1200" dirty="0" smtClean="0"/>
          </a:p>
          <a:p>
            <a:pPr lvl="2"/>
            <a:r>
              <a:rPr lang="en-US" sz="1200" dirty="0" smtClean="0"/>
              <a:t>Cash demand classified according to the type of payment</a:t>
            </a:r>
          </a:p>
          <a:p>
            <a:pPr lvl="2"/>
            <a:r>
              <a:rPr lang="en-US" sz="1200" dirty="0" smtClean="0"/>
              <a:t>Cash meeting framework under cash plans and </a:t>
            </a:r>
            <a:r>
              <a:rPr lang="en-US" sz="1200" dirty="0" err="1" smtClean="0"/>
              <a:t>programme</a:t>
            </a:r>
            <a:endParaRPr lang="en-US" sz="1200" dirty="0" smtClean="0"/>
          </a:p>
          <a:p>
            <a:pPr lvl="2"/>
            <a:r>
              <a:rPr lang="en-US" sz="1200" dirty="0" smtClean="0"/>
              <a:t>Payment from a single center (Central Bank</a:t>
            </a:r>
            <a:r>
              <a:rPr lang="tr-TR" sz="1200" dirty="0" smtClean="0"/>
              <a:t>)</a:t>
            </a:r>
            <a:endParaRPr lang="tr-TR" sz="1200" dirty="0"/>
          </a:p>
        </p:txBody>
      </p:sp>
      <p:pic>
        <p:nvPicPr>
          <p:cNvPr id="4098" name="Picture 2" descr="Par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56992"/>
            <a:ext cx="1512168" cy="134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47451" y="6518239"/>
            <a:ext cx="8896551" cy="335564"/>
          </a:xfrm>
          <a:prstGeom prst="rect">
            <a:avLst/>
          </a:prstGeom>
          <a:pattFill prst="ltHorz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40" tIns="65571" rIns="131140" bIns="65571"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6" y="6518235"/>
            <a:ext cx="455700" cy="3402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42" y="6520664"/>
            <a:ext cx="755577" cy="33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755</Words>
  <Application>Microsoft Office PowerPoint</Application>
  <PresentationFormat>On-screen Show (4:3)</PresentationFormat>
  <Paragraphs>188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Ofis Teması</vt:lpstr>
      <vt:lpstr>PowerPoint Presentation</vt:lpstr>
      <vt:lpstr>CONTENTS</vt:lpstr>
      <vt:lpstr> FUNCTIONS OF GDPA IN PFM</vt:lpstr>
      <vt:lpstr>PowerPoint Presentation</vt:lpstr>
      <vt:lpstr>PUBLIC EXPENDITURE AND ACCOUNTING INFORMATION SYSTEM (KBS)</vt:lpstr>
      <vt:lpstr>PUBLIC EXPENDITURE AND ACCOUNTING INFORMATION SYSTEM (KBS)</vt:lpstr>
      <vt:lpstr>SYSTEMS IN INTERACTION WITH KBS</vt:lpstr>
      <vt:lpstr>PUBLIC ELECTRONIC PAYMENT SYSTEM</vt:lpstr>
      <vt:lpstr>PUBLIC ELECTRONIC PAYMENT SYSTEM</vt:lpstr>
      <vt:lpstr>PUBLIC ELECTRONIC PAYMENT SYSTEM</vt:lpstr>
      <vt:lpstr>PUBLIC ELECTRONIC PAYMENT SYSTEM</vt:lpstr>
      <vt:lpstr>PowerPoint Presentation</vt:lpstr>
      <vt:lpstr>KEY INDICATORS OF KEOS </vt:lpstr>
      <vt:lpstr>BENEFITS OF SYSTEM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Koray Pirçekli</dc:creator>
  <cp:lastModifiedBy>Ion Chicu</cp:lastModifiedBy>
  <cp:revision>68</cp:revision>
  <dcterms:created xsi:type="dcterms:W3CDTF">2016-02-09T12:35:36Z</dcterms:created>
  <dcterms:modified xsi:type="dcterms:W3CDTF">2016-02-18T17:11:13Z</dcterms:modified>
</cp:coreProperties>
</file>