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91" r:id="rId1"/>
    <p:sldMasterId id="2147484258" r:id="rId2"/>
    <p:sldMasterId id="2147484360" r:id="rId3"/>
    <p:sldMasterId id="2147484369" r:id="rId4"/>
  </p:sldMasterIdLst>
  <p:notesMasterIdLst>
    <p:notesMasterId r:id="rId21"/>
  </p:notesMasterIdLst>
  <p:sldIdLst>
    <p:sldId id="290" r:id="rId5"/>
    <p:sldId id="327" r:id="rId6"/>
    <p:sldId id="313" r:id="rId7"/>
    <p:sldId id="324" r:id="rId8"/>
    <p:sldId id="325" r:id="rId9"/>
    <p:sldId id="326" r:id="rId10"/>
    <p:sldId id="315" r:id="rId11"/>
    <p:sldId id="314" r:id="rId12"/>
    <p:sldId id="316" r:id="rId13"/>
    <p:sldId id="320" r:id="rId14"/>
    <p:sldId id="321" r:id="rId15"/>
    <p:sldId id="322" r:id="rId16"/>
    <p:sldId id="323" r:id="rId17"/>
    <p:sldId id="318" r:id="rId18"/>
    <p:sldId id="328" r:id="rId19"/>
    <p:sldId id="292" r:id="rId20"/>
  </p:sldIdLst>
  <p:sldSz cx="9144000" cy="6858000" type="screen4x3"/>
  <p:notesSz cx="6858000" cy="9144000"/>
  <p:defaultTextStyle>
    <a:defPPr>
      <a:defRPr lang="nl-NL"/>
    </a:defPPr>
    <a:lvl1pPr algn="l" rtl="0" eaLnBrk="0" fontAlgn="base" hangingPunct="0">
      <a:spcBef>
        <a:spcPct val="0"/>
      </a:spcBef>
      <a:spcAft>
        <a:spcPct val="0"/>
      </a:spcAft>
      <a:defRPr sz="2600" kern="1200">
        <a:solidFill>
          <a:srgbClr val="000000"/>
        </a:solidFill>
        <a:latin typeface="Verdana" pitchFamily="34" charset="0"/>
        <a:ea typeface="+mn-ea"/>
        <a:cs typeface="Arial" charset="0"/>
      </a:defRPr>
    </a:lvl1pPr>
    <a:lvl2pPr marL="457200" algn="l" rtl="0" eaLnBrk="0" fontAlgn="base" hangingPunct="0">
      <a:spcBef>
        <a:spcPct val="0"/>
      </a:spcBef>
      <a:spcAft>
        <a:spcPct val="0"/>
      </a:spcAft>
      <a:defRPr sz="2600" kern="1200">
        <a:solidFill>
          <a:srgbClr val="000000"/>
        </a:solidFill>
        <a:latin typeface="Verdana" pitchFamily="34" charset="0"/>
        <a:ea typeface="+mn-ea"/>
        <a:cs typeface="Arial" charset="0"/>
      </a:defRPr>
    </a:lvl2pPr>
    <a:lvl3pPr marL="914400" algn="l" rtl="0" eaLnBrk="0" fontAlgn="base" hangingPunct="0">
      <a:spcBef>
        <a:spcPct val="0"/>
      </a:spcBef>
      <a:spcAft>
        <a:spcPct val="0"/>
      </a:spcAft>
      <a:defRPr sz="2600" kern="1200">
        <a:solidFill>
          <a:srgbClr val="000000"/>
        </a:solidFill>
        <a:latin typeface="Verdana" pitchFamily="34" charset="0"/>
        <a:ea typeface="+mn-ea"/>
        <a:cs typeface="Arial" charset="0"/>
      </a:defRPr>
    </a:lvl3pPr>
    <a:lvl4pPr marL="1371600" algn="l" rtl="0" eaLnBrk="0" fontAlgn="base" hangingPunct="0">
      <a:spcBef>
        <a:spcPct val="0"/>
      </a:spcBef>
      <a:spcAft>
        <a:spcPct val="0"/>
      </a:spcAft>
      <a:defRPr sz="2600" kern="1200">
        <a:solidFill>
          <a:srgbClr val="000000"/>
        </a:solidFill>
        <a:latin typeface="Verdana" pitchFamily="34" charset="0"/>
        <a:ea typeface="+mn-ea"/>
        <a:cs typeface="Arial" charset="0"/>
      </a:defRPr>
    </a:lvl4pPr>
    <a:lvl5pPr marL="1828800" algn="l" rtl="0" eaLnBrk="0" fontAlgn="base" hangingPunct="0">
      <a:spcBef>
        <a:spcPct val="0"/>
      </a:spcBef>
      <a:spcAft>
        <a:spcPct val="0"/>
      </a:spcAft>
      <a:defRPr sz="2600" kern="1200">
        <a:solidFill>
          <a:srgbClr val="000000"/>
        </a:solidFill>
        <a:latin typeface="Verdana" pitchFamily="34" charset="0"/>
        <a:ea typeface="+mn-ea"/>
        <a:cs typeface="Arial" charset="0"/>
      </a:defRPr>
    </a:lvl5pPr>
    <a:lvl6pPr marL="2286000" algn="l" defTabSz="914400" rtl="0" eaLnBrk="1" latinLnBrk="0" hangingPunct="1">
      <a:defRPr sz="2600" kern="1200">
        <a:solidFill>
          <a:srgbClr val="000000"/>
        </a:solidFill>
        <a:latin typeface="Verdana" pitchFamily="34" charset="0"/>
        <a:ea typeface="+mn-ea"/>
        <a:cs typeface="Arial" charset="0"/>
      </a:defRPr>
    </a:lvl6pPr>
    <a:lvl7pPr marL="2743200" algn="l" defTabSz="914400" rtl="0" eaLnBrk="1" latinLnBrk="0" hangingPunct="1">
      <a:defRPr sz="2600" kern="1200">
        <a:solidFill>
          <a:srgbClr val="000000"/>
        </a:solidFill>
        <a:latin typeface="Verdana" pitchFamily="34" charset="0"/>
        <a:ea typeface="+mn-ea"/>
        <a:cs typeface="Arial" charset="0"/>
      </a:defRPr>
    </a:lvl7pPr>
    <a:lvl8pPr marL="3200400" algn="l" defTabSz="914400" rtl="0" eaLnBrk="1" latinLnBrk="0" hangingPunct="1">
      <a:defRPr sz="2600" kern="1200">
        <a:solidFill>
          <a:srgbClr val="000000"/>
        </a:solidFill>
        <a:latin typeface="Verdana" pitchFamily="34" charset="0"/>
        <a:ea typeface="+mn-ea"/>
        <a:cs typeface="Arial" charset="0"/>
      </a:defRPr>
    </a:lvl8pPr>
    <a:lvl9pPr marL="3657600" algn="l" defTabSz="914400" rtl="0" eaLnBrk="1" latinLnBrk="0" hangingPunct="1">
      <a:defRPr sz="2600" kern="1200">
        <a:solidFill>
          <a:srgbClr val="000000"/>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a:srgbClr val="2494C5"/>
    <a:srgbClr val="529D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5" autoAdjust="0"/>
    <p:restoredTop sz="92688" autoAdjust="0"/>
  </p:normalViewPr>
  <p:slideViewPr>
    <p:cSldViewPr snapToGrid="0">
      <p:cViewPr varScale="1">
        <p:scale>
          <a:sx n="80" d="100"/>
          <a:sy n="80" d="100"/>
        </p:scale>
        <p:origin x="526" y="36"/>
      </p:cViewPr>
      <p:guideLst>
        <p:guide orient="horz" pos="2160"/>
        <p:guide pos="2880"/>
      </p:guideLst>
    </p:cSldViewPr>
  </p:slideViewPr>
  <p:outlineViewPr>
    <p:cViewPr>
      <p:scale>
        <a:sx n="33" d="100"/>
        <a:sy n="33" d="100"/>
      </p:scale>
      <p:origin x="0" y="425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solidFill>
                  <a:schemeClr val="tx1"/>
                </a:solidFill>
                <a:latin typeface="+mn-lt"/>
                <a:cs typeface="+mn-cs"/>
              </a:defRPr>
            </a:lvl1pPr>
          </a:lstStyle>
          <a:p>
            <a:pPr>
              <a:defRPr/>
            </a:pPr>
            <a:fld id="{FC7D7862-AF02-4284-A2C1-54F3289F3CC1}" type="datetimeFigureOut">
              <a:rPr lang="nl-NL"/>
              <a:pPr>
                <a:defRPr/>
              </a:pPr>
              <a:t>6-9-2019</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dirty="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solidFill>
                  <a:schemeClr val="tx1"/>
                </a:solidFill>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solidFill>
                  <a:schemeClr val="tx1"/>
                </a:solidFill>
                <a:latin typeface="+mn-lt"/>
                <a:cs typeface="+mn-cs"/>
              </a:defRPr>
            </a:lvl1pPr>
          </a:lstStyle>
          <a:p>
            <a:pPr>
              <a:defRPr/>
            </a:pPr>
            <a:fld id="{AE956567-BFC8-4B99-B00E-55687266A1CF}" type="slidenum">
              <a:rPr lang="nl-NL"/>
              <a:pPr>
                <a:defRPr/>
              </a:pPr>
              <a:t>‹nr.›</a:t>
            </a:fld>
            <a:endParaRPr lang="nl-NL" dirty="0"/>
          </a:p>
        </p:txBody>
      </p:sp>
    </p:spTree>
    <p:extLst>
      <p:ext uri="{BB962C8B-B14F-4D97-AF65-F5344CB8AC3E}">
        <p14:creationId xmlns:p14="http://schemas.microsoft.com/office/powerpoint/2010/main" val="25719134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Control activities: Most people spend their time in their silo doing their tasks. Ideally control activities are preventive and timely. You many have informal control activities, but typically these are monitoring activities.  </a:t>
            </a:r>
          </a:p>
          <a:p>
            <a:endParaRPr lang="en-US" dirty="0"/>
          </a:p>
          <a:p>
            <a:r>
              <a:rPr lang="en-US" dirty="0"/>
              <a:t>Monitoring happens based upon your experience and gut filling. You know it when you see it.</a:t>
            </a:r>
          </a:p>
          <a:p>
            <a:endParaRPr lang="en-US" dirty="0"/>
          </a:p>
          <a:p>
            <a:r>
              <a:rPr lang="en-US" dirty="0"/>
              <a:t>Information and Communication – No one likes to deliver bad news. Sometimes people are not good communication good news. Only when necessary, reactionary and sometimes too late. Ideally, you have control in periodic reporting complements reporting. Other is thresholds with timeliness associated to address the problems.</a:t>
            </a:r>
          </a:p>
          <a:p>
            <a:endParaRPr lang="en-US" dirty="0"/>
          </a:p>
          <a:p>
            <a:r>
              <a:rPr lang="en-US" dirty="0"/>
              <a:t>Risk Assessment  - I did this 10 years ago when I started my business during the SWOT analysis.</a:t>
            </a:r>
          </a:p>
          <a:p>
            <a:endParaRPr lang="en-US" dirty="0"/>
          </a:p>
          <a:p>
            <a:r>
              <a:rPr lang="en-US" dirty="0"/>
              <a:t>Control Environment – Follow the leader. Ideally, leaders demonstrate and inspire desired behavior. Enforces accountability.</a:t>
            </a:r>
          </a:p>
        </p:txBody>
      </p:sp>
      <p:sp>
        <p:nvSpPr>
          <p:cNvPr id="4" name="Slide Number Placeholder 3"/>
          <p:cNvSpPr>
            <a:spLocks noGrp="1"/>
          </p:cNvSpPr>
          <p:nvPr>
            <p:ph type="sldNum" sz="quarter" idx="10"/>
          </p:nvPr>
        </p:nvSpPr>
        <p:spPr/>
        <p:txBody>
          <a:bodyPr/>
          <a:lstStyle/>
          <a:p>
            <a:fld id="{893B0CF2-7F87-4E02-A248-870047730F99}" type="slidenum">
              <a:rPr lang="en-US" smtClean="0"/>
              <a:t>7</a:t>
            </a:fld>
            <a:endParaRPr lang="en-US"/>
          </a:p>
        </p:txBody>
      </p:sp>
    </p:spTree>
    <p:extLst>
      <p:ext uri="{BB962C8B-B14F-4D97-AF65-F5344CB8AC3E}">
        <p14:creationId xmlns:p14="http://schemas.microsoft.com/office/powerpoint/2010/main" val="4132258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F488616F-27CB-4BEA-A708-3A92208A7DFB}" type="slidenum">
              <a:rPr lang="en-US"/>
              <a:pPr/>
              <a:t>14</a:t>
            </a:fld>
            <a:endParaRPr lang="en-US"/>
          </a:p>
        </p:txBody>
      </p:sp>
      <p:sp>
        <p:nvSpPr>
          <p:cNvPr id="58370" name="Rectangle 2"/>
          <p:cNvSpPr>
            <a:spLocks noGrp="1" noRot="1" noChangeAspect="1" noChangeArrowheads="1" noTextEdit="1"/>
          </p:cNvSpPr>
          <p:nvPr>
            <p:ph type="sldImg"/>
          </p:nvPr>
        </p:nvSpPr>
        <p:spPr>
          <a:xfrm>
            <a:off x="1203325" y="703263"/>
            <a:ext cx="4695825" cy="3521075"/>
          </a:xfrm>
          <a:ln/>
        </p:spPr>
      </p:sp>
      <p:sp>
        <p:nvSpPr>
          <p:cNvPr id="58371" name="Rectangle 3"/>
          <p:cNvSpPr>
            <a:spLocks noGrp="1" noChangeArrowheads="1"/>
          </p:cNvSpPr>
          <p:nvPr>
            <p:ph type="body" idx="1"/>
          </p:nvPr>
        </p:nvSpPr>
        <p:spPr/>
        <p:txBody>
          <a:bodyPr/>
          <a:lstStyle/>
          <a:p>
            <a:pPr>
              <a:spcAft>
                <a:spcPts val="1853"/>
              </a:spcAft>
            </a:pPr>
            <a:r>
              <a:rPr lang="en-US" sz="1000" b="1" dirty="0">
                <a:cs typeface="Arial" pitchFamily="34" charset="0"/>
              </a:rPr>
              <a:t>Definition of Internal Audit: </a:t>
            </a:r>
            <a:r>
              <a:rPr lang="en-US" sz="1000" dirty="0">
                <a:cs typeface="Arial" pitchFamily="34" charset="0"/>
              </a:rPr>
              <a:t>“Internal auditing is an independent, objective assurance and consulting activity designed to add value and improve an organization's operations.  It helps an organization accomplish its objectives by bringing a systematic, disciplined approach to evaluate and improve the effectiveness of </a:t>
            </a:r>
            <a:r>
              <a:rPr lang="en-US" sz="1000" b="1" dirty="0">
                <a:cs typeface="Arial" pitchFamily="34" charset="0"/>
              </a:rPr>
              <a:t>risk management, control, and governance processes</a:t>
            </a:r>
            <a:r>
              <a:rPr lang="en-US" sz="1000" dirty="0">
                <a:cs typeface="Arial" pitchFamily="34" charset="0"/>
              </a:rPr>
              <a:t>.”*</a:t>
            </a:r>
          </a:p>
        </p:txBody>
      </p:sp>
    </p:spTree>
    <p:extLst>
      <p:ext uri="{BB962C8B-B14F-4D97-AF65-F5344CB8AC3E}">
        <p14:creationId xmlns:p14="http://schemas.microsoft.com/office/powerpoint/2010/main" val="316242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2pPr>
              <a:buFont typeface="Arial" pitchFamily="34" charset="0"/>
              <a:buChar char="•"/>
              <a:defRPr/>
            </a:lvl2pPr>
            <a:lvl3pPr>
              <a:buFont typeface="Arial" pitchFamily="34" charset="0"/>
              <a:buChar char="•"/>
              <a:defRPr/>
            </a:lvl3pPr>
            <a:lvl4pPr>
              <a:buFont typeface="Arial" pitchFamily="34" charset="0"/>
              <a:buChar char="•"/>
              <a:defRPr/>
            </a:lvl4pPr>
          </a:lstStyle>
          <a:p>
            <a:pPr lvl="0"/>
            <a:r>
              <a:rPr lang="nl-NL" dirty="0" smtClean="0"/>
              <a:t>Klik om de modelstijlen te bewerken</a:t>
            </a:r>
          </a:p>
          <a:p>
            <a:pPr lvl="1"/>
            <a:r>
              <a:rPr lang="nl-NL" dirty="0" smtClean="0"/>
              <a:t>Tweede niveau</a:t>
            </a:r>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Kyiv, April 2016</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extLst>
      <p:ext uri="{BB962C8B-B14F-4D97-AF65-F5344CB8AC3E}">
        <p14:creationId xmlns:p14="http://schemas.microsoft.com/office/powerpoint/2010/main" val="2184088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Kyiv, April 2016</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extLst>
      <p:ext uri="{BB962C8B-B14F-4D97-AF65-F5344CB8AC3E}">
        <p14:creationId xmlns:p14="http://schemas.microsoft.com/office/powerpoint/2010/main" val="2424542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Kyiv, April 2016</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extLst>
      <p:ext uri="{BB962C8B-B14F-4D97-AF65-F5344CB8AC3E}">
        <p14:creationId xmlns:p14="http://schemas.microsoft.com/office/powerpoint/2010/main" val="1448475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Kyiv, April 2016</a:t>
            </a:r>
            <a:endParaRPr lang="nl-NL" dirty="0"/>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extLst>
      <p:ext uri="{BB962C8B-B14F-4D97-AF65-F5344CB8AC3E}">
        <p14:creationId xmlns:p14="http://schemas.microsoft.com/office/powerpoint/2010/main" val="1752315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sp>
        <p:nvSpPr>
          <p:cNvPr id="5" name="shpTekst"/>
          <p:cNvSpPr>
            <a:spLocks noChangeArrowheads="1"/>
          </p:cNvSpPr>
          <p:nvPr/>
        </p:nvSpPr>
        <p:spPr bwMode="auto">
          <a:xfrm>
            <a:off x="0" y="0"/>
            <a:ext cx="9144000" cy="1071563"/>
          </a:xfrm>
          <a:prstGeom prst="rect">
            <a:avLst/>
          </a:prstGeom>
          <a:solidFill>
            <a:srgbClr val="FBD326"/>
          </a:solidFill>
          <a:ln w="25400" algn="ctr">
            <a:noFill/>
            <a:miter lim="800000"/>
            <a:headEnd/>
            <a:tailEnd/>
          </a:ln>
        </p:spPr>
        <p:txBody>
          <a:bodyPr anchor="ctr"/>
          <a:lstStyle/>
          <a:p>
            <a:pPr algn="ctr" fontAlgn="auto">
              <a:spcBef>
                <a:spcPts val="0"/>
              </a:spcBef>
              <a:spcAft>
                <a:spcPts val="0"/>
              </a:spcAft>
              <a:defRPr/>
            </a:pPr>
            <a:endParaRPr lang="nl-NL" sz="1800" dirty="0">
              <a:solidFill>
                <a:prstClr val="white"/>
              </a:solidFill>
              <a:latin typeface="Verdana"/>
              <a:cs typeface="Arial"/>
            </a:endParaRPr>
          </a:p>
        </p:txBody>
      </p:sp>
      <p:pic>
        <p:nvPicPr>
          <p:cNvPr id="6" name="shpDatum" descr="RO__vervolgpagina~LPPT.png"/>
          <p:cNvPicPr>
            <a:picLocks noChangeAspect="1"/>
          </p:cNvPicPr>
          <p:nvPr/>
        </p:nvPicPr>
        <p:blipFill>
          <a:blip r:embed="rId2"/>
          <a:srcRect/>
          <a:stretch>
            <a:fillRect/>
          </a:stretch>
        </p:blipFill>
        <p:spPr bwMode="auto">
          <a:xfrm>
            <a:off x="0" y="0"/>
            <a:ext cx="9144000" cy="857250"/>
          </a:xfrm>
          <a:prstGeom prst="rect">
            <a:avLst/>
          </a:prstGeom>
          <a:noFill/>
          <a:ln w="9525">
            <a:noFill/>
            <a:miter lim="800000"/>
            <a:headEnd/>
            <a:tailEnd/>
          </a:ln>
        </p:spPr>
      </p:pic>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3"/>
              </a:buBlip>
              <a:defRPr sz="1800">
                <a:latin typeface="Verdana" pitchFamily="34" charset="0"/>
                <a:ea typeface="Verdana" pitchFamily="34" charset="0"/>
                <a:cs typeface="Verdana" pitchFamily="34" charset="0"/>
              </a:defRPr>
            </a:lvl3pPr>
            <a:lvl4pPr marL="539750" indent="-144000">
              <a:buSzPct val="100000"/>
              <a:buFontTx/>
              <a:buBlip>
                <a:blip r:embed="rId4"/>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a:xfrm>
            <a:off x="4641850" y="6542088"/>
            <a:ext cx="4184650" cy="315912"/>
          </a:xfrm>
        </p:spPr>
        <p:txBody>
          <a:bodyPr/>
          <a:lstStyle>
            <a:lvl1pPr>
              <a:defRPr/>
            </a:lvl1pPr>
          </a:lstStyle>
          <a:p>
            <a:pPr>
              <a:defRPr/>
            </a:pPr>
            <a:endParaRPr lang="nl-NL" dirty="0"/>
          </a:p>
        </p:txBody>
      </p:sp>
      <p:sp>
        <p:nvSpPr>
          <p:cNvPr id="8" name="shpKleurvlakBoven"/>
          <p:cNvSpPr>
            <a:spLocks noGrp="1" noChangeArrowheads="1"/>
          </p:cNvSpPr>
          <p:nvPr>
            <p:ph type="ftr" sz="quarter" idx="11"/>
          </p:nvPr>
        </p:nvSpPr>
        <p:spPr bwMode="auto">
          <a:xfrm>
            <a:off x="4645025" y="6362700"/>
            <a:ext cx="4183063" cy="284163"/>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r>
              <a:rPr lang="en-US" smtClean="0"/>
              <a:t>Kyiv, April 2016</a:t>
            </a:r>
            <a:endParaRPr lang="en-US"/>
          </a:p>
        </p:txBody>
      </p:sp>
      <p:sp>
        <p:nvSpPr>
          <p:cNvPr id="9" name="shpBeeldmerk"/>
          <p:cNvSpPr>
            <a:spLocks noGrp="1" noChangeArrowheads="1"/>
          </p:cNvSpPr>
          <p:nvPr>
            <p:ph type="sldNum" sz="quarter" idx="12"/>
          </p:nvPr>
        </p:nvSpPr>
        <p:spPr bwMode="auto">
          <a:xfrm>
            <a:off x="387350" y="6362700"/>
            <a:ext cx="712788" cy="363538"/>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eaLnBrk="0" hangingPunct="0">
              <a:defRPr sz="1000">
                <a:cs typeface="Arial" pitchFamily="34" charset="0"/>
              </a:defRPr>
            </a:lvl1pPr>
          </a:lstStyle>
          <a:p>
            <a:pPr>
              <a:defRPr/>
            </a:pPr>
            <a:fld id="{5A6A1B73-A371-4597-82C6-788C897E1571}" type="slidenum">
              <a:rPr lang="nl-NL"/>
              <a:pPr>
                <a:defRPr/>
              </a:pPr>
              <a:t>‹nr.›</a:t>
            </a:fld>
            <a:endParaRPr lang="nl-NL"/>
          </a:p>
        </p:txBody>
      </p:sp>
    </p:spTree>
    <p:extLst>
      <p:ext uri="{BB962C8B-B14F-4D97-AF65-F5344CB8AC3E}">
        <p14:creationId xmlns:p14="http://schemas.microsoft.com/office/powerpoint/2010/main" val="420580126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989013" y="2662238"/>
            <a:ext cx="3702050"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843463" y="2662238"/>
            <a:ext cx="3703637" cy="342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ianummer 4"/>
          <p:cNvSpPr>
            <a:spLocks noGrp="1"/>
          </p:cNvSpPr>
          <p:nvPr>
            <p:ph type="sldNum" sz="quarter" idx="10"/>
          </p:nvPr>
        </p:nvSpPr>
        <p:spPr/>
        <p:txBody>
          <a:bodyPr/>
          <a:lstStyle>
            <a:lvl1pPr>
              <a:defRPr/>
            </a:lvl1pPr>
          </a:lstStyle>
          <a:p>
            <a:fld id="{C5CD3EB1-E14B-4271-9C1F-1E3BBBCFAA85}" type="slidenum">
              <a:rPr lang="en-US"/>
              <a:pPr/>
              <a:t>‹nr.›</a:t>
            </a:fld>
            <a:endParaRPr lang="en-US"/>
          </a:p>
        </p:txBody>
      </p:sp>
    </p:spTree>
    <p:extLst>
      <p:ext uri="{BB962C8B-B14F-4D97-AF65-F5344CB8AC3E}">
        <p14:creationId xmlns:p14="http://schemas.microsoft.com/office/powerpoint/2010/main" val="3239402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smtClean="0"/>
            </a:lvl1pPr>
          </a:lstStyle>
          <a:p>
            <a:pPr>
              <a:defRPr/>
            </a:pPr>
            <a:endParaRPr lang="en-US"/>
          </a:p>
        </p:txBody>
      </p:sp>
      <p:sp>
        <p:nvSpPr>
          <p:cNvPr id="5" name="Footer Placeholder 4"/>
          <p:cNvSpPr>
            <a:spLocks noGrp="1"/>
          </p:cNvSpPr>
          <p:nvPr>
            <p:ph type="ftr" sz="quarter" idx="11"/>
          </p:nvPr>
        </p:nvSpPr>
        <p:spPr/>
        <p:txBody>
          <a:bodyPr/>
          <a:lstStyle>
            <a:lvl1pPr>
              <a:defRPr smtClean="0"/>
            </a:lvl1pPr>
          </a:lstStyle>
          <a:p>
            <a:pPr>
              <a:defRPr/>
            </a:pPr>
            <a:r>
              <a:rPr lang="en-US"/>
              <a:t>Kyiv, April 2016</a:t>
            </a:r>
          </a:p>
        </p:txBody>
      </p:sp>
      <p:sp>
        <p:nvSpPr>
          <p:cNvPr id="6" name="Slide Number Placeholder 5"/>
          <p:cNvSpPr>
            <a:spLocks noGrp="1"/>
          </p:cNvSpPr>
          <p:nvPr>
            <p:ph type="sldNum" sz="quarter" idx="12"/>
          </p:nvPr>
        </p:nvSpPr>
        <p:spPr/>
        <p:txBody>
          <a:bodyPr/>
          <a:lstStyle>
            <a:lvl1pPr>
              <a:defRPr/>
            </a:lvl1pPr>
          </a:lstStyle>
          <a:p>
            <a:pPr>
              <a:defRPr/>
            </a:pPr>
            <a:fld id="{6DB09036-9792-4D70-A0D7-EF78155BDECC}" type="slidenum">
              <a:rPr lang="en-GB"/>
              <a:pPr>
                <a:defRPr/>
              </a:pPr>
              <a:t>‹nr.›</a:t>
            </a:fld>
            <a:endParaRPr lang="en-GB"/>
          </a:p>
        </p:txBody>
      </p:sp>
    </p:spTree>
    <p:extLst>
      <p:ext uri="{BB962C8B-B14F-4D97-AF65-F5344CB8AC3E}">
        <p14:creationId xmlns:p14="http://schemas.microsoft.com/office/powerpoint/2010/main" val="1310523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8758770-236E-4831-9D6C-0D54884EC479}" type="datetimeFigureOut">
              <a:rPr lang="en-US" smtClean="0"/>
              <a:pPr/>
              <a:t>9/6/2019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88F88863-EE0C-4714-B1E4-83A58E2D34AC}" type="slidenum">
              <a:rPr lang="en-US" smtClean="0"/>
              <a:pPr/>
              <a:t>‹nr.›</a:t>
            </a:fld>
            <a:endParaRPr lang="en-US"/>
          </a:p>
        </p:txBody>
      </p:sp>
    </p:spTree>
    <p:extLst>
      <p:ext uri="{BB962C8B-B14F-4D97-AF65-F5344CB8AC3E}">
        <p14:creationId xmlns:p14="http://schemas.microsoft.com/office/powerpoint/2010/main" val="32592474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a:t>voettekst</a:t>
            </a:r>
          </a:p>
        </p:txBody>
      </p:sp>
      <p:sp>
        <p:nvSpPr>
          <p:cNvPr id="6" name="shpPagina"/>
          <p:cNvSpPr>
            <a:spLocks noGrp="1" noChangeArrowheads="1"/>
          </p:cNvSpPr>
          <p:nvPr>
            <p:ph type="sldNum" sz="quarter" idx="12"/>
          </p:nvPr>
        </p:nvSpPr>
        <p:spPr>
          <a:ln/>
        </p:spPr>
        <p:txBody>
          <a:bodyPr/>
          <a:lstStyle>
            <a:lvl1pPr>
              <a:defRPr/>
            </a:lvl1pPr>
          </a:lstStyle>
          <a:p>
            <a:pPr>
              <a:defRPr/>
            </a:pPr>
            <a:fld id="{392B3F7C-79A7-4CD4-91D1-FD957A27DF54}" type="slidenum">
              <a:rPr lang="nl-NL"/>
              <a:pPr>
                <a:defRPr/>
              </a:pPr>
              <a:t>‹nr.›</a:t>
            </a:fld>
            <a:endParaRPr lang="nl-NL"/>
          </a:p>
        </p:txBody>
      </p:sp>
    </p:spTree>
    <p:extLst>
      <p:ext uri="{BB962C8B-B14F-4D97-AF65-F5344CB8AC3E}">
        <p14:creationId xmlns:p14="http://schemas.microsoft.com/office/powerpoint/2010/main" val="2370971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a:t>voettekst</a:t>
            </a:r>
          </a:p>
        </p:txBody>
      </p:sp>
      <p:sp>
        <p:nvSpPr>
          <p:cNvPr id="7" name="shpPagina"/>
          <p:cNvSpPr>
            <a:spLocks noGrp="1" noChangeArrowheads="1"/>
          </p:cNvSpPr>
          <p:nvPr>
            <p:ph type="sldNum" sz="quarter" idx="12"/>
          </p:nvPr>
        </p:nvSpPr>
        <p:spPr>
          <a:ln/>
        </p:spPr>
        <p:txBody>
          <a:bodyPr/>
          <a:lstStyle>
            <a:lvl1pPr>
              <a:defRPr/>
            </a:lvl1pPr>
          </a:lstStyle>
          <a:p>
            <a:pPr>
              <a:defRPr/>
            </a:pPr>
            <a:fld id="{350CEECE-FD27-44EB-921C-773CB63EB9DC}" type="slidenum">
              <a:rPr lang="nl-NL"/>
              <a:pPr>
                <a:defRPr/>
              </a:pPr>
              <a:t>‹nr.›</a:t>
            </a:fld>
            <a:endParaRPr lang="nl-NL"/>
          </a:p>
        </p:txBody>
      </p:sp>
    </p:spTree>
    <p:extLst>
      <p:ext uri="{BB962C8B-B14F-4D97-AF65-F5344CB8AC3E}">
        <p14:creationId xmlns:p14="http://schemas.microsoft.com/office/powerpoint/2010/main" val="1318429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voorblad">
    <p:spTree>
      <p:nvGrpSpPr>
        <p:cNvPr id="1" name=""/>
        <p:cNvGrpSpPr/>
        <p:nvPr/>
      </p:nvGrpSpPr>
      <p:grpSpPr>
        <a:xfrm>
          <a:off x="0" y="0"/>
          <a:ext cx="0" cy="0"/>
          <a:chOff x="0" y="0"/>
          <a:chExt cx="0" cy="0"/>
        </a:xfrm>
      </p:grpSpPr>
      <p:sp>
        <p:nvSpPr>
          <p:cNvPr id="2"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3" name="shpDatum"/>
          <p:cNvSpPr>
            <a:spLocks noGrp="1" noChangeArrowheads="1"/>
          </p:cNvSpPr>
          <p:nvPr>
            <p:ph type="dt" sz="half" idx="10"/>
          </p:nvPr>
        </p:nvSpPr>
        <p:spPr/>
        <p:txBody>
          <a:bodyPr/>
          <a:lstStyle>
            <a:lvl1pPr>
              <a:defRPr/>
            </a:lvl1pPr>
          </a:lstStyle>
          <a:p>
            <a:pPr>
              <a:defRPr/>
            </a:pPr>
            <a:endParaRPr lang="nl-N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a:t>voettekst</a:t>
            </a:r>
          </a:p>
        </p:txBody>
      </p:sp>
      <p:sp>
        <p:nvSpPr>
          <p:cNvPr id="7" name="shpPagina"/>
          <p:cNvSpPr>
            <a:spLocks noGrp="1" noChangeArrowheads="1"/>
          </p:cNvSpPr>
          <p:nvPr>
            <p:ph type="sldNum" sz="quarter" idx="12"/>
          </p:nvPr>
        </p:nvSpPr>
        <p:spPr>
          <a:ln/>
        </p:spPr>
        <p:txBody>
          <a:bodyPr/>
          <a:lstStyle>
            <a:lvl1pPr>
              <a:defRPr/>
            </a:lvl1pPr>
          </a:lstStyle>
          <a:p>
            <a:pPr>
              <a:defRPr/>
            </a:pPr>
            <a:fld id="{AFEDEBE6-07E4-44B5-94CD-219049851AC3}" type="slidenum">
              <a:rPr lang="nl-NL"/>
              <a:pPr>
                <a:defRPr/>
              </a:pPr>
              <a:t>‹nr.›</a:t>
            </a:fld>
            <a:endParaRPr lang="nl-NL"/>
          </a:p>
        </p:txBody>
      </p:sp>
    </p:spTree>
    <p:extLst>
      <p:ext uri="{BB962C8B-B14F-4D97-AF65-F5344CB8AC3E}">
        <p14:creationId xmlns:p14="http://schemas.microsoft.com/office/powerpoint/2010/main" val="3701600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a:t>voettekst</a:t>
            </a:r>
          </a:p>
        </p:txBody>
      </p:sp>
      <p:sp>
        <p:nvSpPr>
          <p:cNvPr id="7" name="shpPagina"/>
          <p:cNvSpPr>
            <a:spLocks noGrp="1" noChangeArrowheads="1"/>
          </p:cNvSpPr>
          <p:nvPr>
            <p:ph type="sldNum" sz="quarter" idx="12"/>
          </p:nvPr>
        </p:nvSpPr>
        <p:spPr>
          <a:ln/>
        </p:spPr>
        <p:txBody>
          <a:bodyPr/>
          <a:lstStyle>
            <a:lvl1pPr>
              <a:defRPr/>
            </a:lvl1pPr>
          </a:lstStyle>
          <a:p>
            <a:pPr>
              <a:defRPr/>
            </a:pPr>
            <a:fld id="{28F5A8DB-1B45-4022-ACFB-CA1B2D783E76}" type="slidenum">
              <a:rPr lang="nl-NL"/>
              <a:pPr>
                <a:defRPr/>
              </a:pPr>
              <a:t>‹nr.›</a:t>
            </a:fld>
            <a:endParaRPr lang="nl-NL"/>
          </a:p>
        </p:txBody>
      </p:sp>
    </p:spTree>
    <p:extLst>
      <p:ext uri="{BB962C8B-B14F-4D97-AF65-F5344CB8AC3E}">
        <p14:creationId xmlns:p14="http://schemas.microsoft.com/office/powerpoint/2010/main" val="40873004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a:t>voettekst</a:t>
            </a:r>
          </a:p>
        </p:txBody>
      </p:sp>
      <p:sp>
        <p:nvSpPr>
          <p:cNvPr id="7" name="shpPagina"/>
          <p:cNvSpPr>
            <a:spLocks noGrp="1" noChangeArrowheads="1"/>
          </p:cNvSpPr>
          <p:nvPr>
            <p:ph type="sldNum" sz="quarter" idx="12"/>
          </p:nvPr>
        </p:nvSpPr>
        <p:spPr>
          <a:ln/>
        </p:spPr>
        <p:txBody>
          <a:bodyPr/>
          <a:lstStyle>
            <a:lvl1pPr>
              <a:defRPr/>
            </a:lvl1pPr>
          </a:lstStyle>
          <a:p>
            <a:pPr>
              <a:defRPr/>
            </a:pPr>
            <a:fld id="{450E9F89-D011-4373-BD0D-AF6F91510FFD}" type="slidenum">
              <a:rPr lang="nl-NL"/>
              <a:pPr>
                <a:defRPr/>
              </a:pPr>
              <a:t>‹nr.›</a:t>
            </a:fld>
            <a:endParaRPr lang="nl-NL"/>
          </a:p>
        </p:txBody>
      </p:sp>
    </p:spTree>
    <p:extLst>
      <p:ext uri="{BB962C8B-B14F-4D97-AF65-F5344CB8AC3E}">
        <p14:creationId xmlns:p14="http://schemas.microsoft.com/office/powerpoint/2010/main" val="3039598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hangingPunct="1">
              <a:defRPr/>
            </a:pPr>
            <a:endParaRPr lang="nl-NL" sz="1800">
              <a:solidFill>
                <a:schemeClr val="tx1"/>
              </a:solidFill>
            </a:endParaRPr>
          </a:p>
        </p:txBody>
      </p:sp>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5" name="shpDatum"/>
          <p:cNvSpPr>
            <a:spLocks noGrp="1" noChangeArrowheads="1"/>
          </p:cNvSpPr>
          <p:nvPr>
            <p:ph type="dt" sz="half" idx="14"/>
          </p:nvPr>
        </p:nvSpPr>
        <p:spPr/>
        <p:txBody>
          <a:bodyPr/>
          <a:lstStyle>
            <a:lvl1pPr>
              <a:defRPr/>
            </a:lvl1pPr>
          </a:lstStyle>
          <a:p>
            <a:pPr>
              <a:defRPr/>
            </a:pP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Ljubljana april 2016</a:t>
            </a:r>
            <a:endParaRPr lang="nl-NL"/>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reserve="1">
  <p:cSld name="Titel en twee tekstkolomm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tekst 3"/>
          <p:cNvSpPr>
            <a:spLocks noGrp="1"/>
          </p:cNvSpPr>
          <p:nvPr>
            <p:ph type="body" sz="half" idx="2"/>
          </p:nvPr>
        </p:nvSpPr>
        <p:spPr>
          <a:xfrm>
            <a:off x="4543425" y="1800225"/>
            <a:ext cx="4038600" cy="4414838"/>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Ljubljana april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0E1F65EC-8FE1-431A-AA0F-BFDAD8A53B0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hart" preserve="1">
  <p:cSld name="Titel, tekst en grafiek">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grafiek 3"/>
          <p:cNvSpPr>
            <a:spLocks noGrp="1"/>
          </p:cNvSpPr>
          <p:nvPr>
            <p:ph type="ch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Ljubljana april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1DFBCEA3-9CAC-457D-A7A3-F76AE74ECF60}"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lipArt" preserve="1">
  <p:cSld name="Titel, tekst en illustrat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llustratie 3"/>
          <p:cNvSpPr>
            <a:spLocks noGrp="1"/>
          </p:cNvSpPr>
          <p:nvPr>
            <p:ph type="clipArt" sz="half" idx="2"/>
          </p:nvPr>
        </p:nvSpPr>
        <p:spPr>
          <a:xfrm>
            <a:off x="4543425" y="1800225"/>
            <a:ext cx="4038600" cy="4414838"/>
          </a:xfrm>
        </p:spPr>
        <p:txBody>
          <a:bodyPr/>
          <a:lstStyle/>
          <a:p>
            <a:pPr lvl="0"/>
            <a:endParaRPr lang="nl-NL" noProof="0"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Ljubljana april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33ACB63D-B2D2-400E-B454-F8F5694E63C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Klik om de stijl te bewerken</a:t>
            </a:r>
            <a:endParaRPr lang="nl-NL" dirty="0"/>
          </a:p>
        </p:txBody>
      </p:sp>
      <p:sp>
        <p:nvSpPr>
          <p:cNvPr id="3" name="Tijdelijke aanduiding voor tekst 2"/>
          <p:cNvSpPr>
            <a:spLocks noGrp="1"/>
          </p:cNvSpPr>
          <p:nvPr>
            <p:ph type="body" sz="half" idx="1"/>
          </p:nvPr>
        </p:nvSpPr>
        <p:spPr>
          <a:xfrm>
            <a:off x="352425" y="1800225"/>
            <a:ext cx="4038600" cy="44148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543425" y="1800225"/>
            <a:ext cx="4038600" cy="4414838"/>
          </a:xfrm>
        </p:spPr>
        <p:txBody>
          <a:bodyPr/>
          <a:lstStyle/>
          <a:p>
            <a:pPr lvl="0"/>
            <a:endParaRPr lang="nl-NL" dirty="0"/>
          </a:p>
        </p:txBody>
      </p:sp>
      <p:sp>
        <p:nvSpPr>
          <p:cNvPr id="5" name="shpDatum"/>
          <p:cNvSpPr>
            <a:spLocks noGrp="1" noChangeArrowheads="1"/>
          </p:cNvSpPr>
          <p:nvPr>
            <p:ph type="dt" sz="half" idx="10"/>
          </p:nvPr>
        </p:nvSpPr>
        <p:spPr>
          <a:ln/>
        </p:spPr>
        <p:txBody>
          <a:bodyPr/>
          <a:lstStyle>
            <a:lvl1pPr>
              <a:defRPr/>
            </a:lvl1pPr>
          </a:lstStyle>
          <a:p>
            <a:pPr>
              <a:defRPr/>
            </a:pPr>
            <a:endParaRPr lang="nl-NL"/>
          </a:p>
        </p:txBody>
      </p:sp>
      <p:sp>
        <p:nvSpPr>
          <p:cNvPr id="6" name="shpVoettekst"/>
          <p:cNvSpPr>
            <a:spLocks noGrp="1" noChangeArrowheads="1"/>
          </p:cNvSpPr>
          <p:nvPr>
            <p:ph type="ftr" sz="quarter" idx="11"/>
          </p:nvPr>
        </p:nvSpPr>
        <p:spPr>
          <a:ln/>
        </p:spPr>
        <p:txBody>
          <a:bodyPr/>
          <a:lstStyle>
            <a:lvl1pPr>
              <a:defRPr/>
            </a:lvl1pPr>
          </a:lstStyle>
          <a:p>
            <a:pPr>
              <a:defRPr/>
            </a:pPr>
            <a:r>
              <a:rPr lang="nl-NL" smtClean="0"/>
              <a:t>Ljubljana april 2016</a:t>
            </a:r>
            <a:endParaRPr lang="nl-NL"/>
          </a:p>
        </p:txBody>
      </p:sp>
      <p:sp>
        <p:nvSpPr>
          <p:cNvPr id="7" name="shpPagina"/>
          <p:cNvSpPr>
            <a:spLocks noGrp="1" noChangeArrowheads="1"/>
          </p:cNvSpPr>
          <p:nvPr>
            <p:ph type="sldNum" sz="quarter" idx="12"/>
          </p:nvPr>
        </p:nvSpPr>
        <p:spPr>
          <a:ln/>
        </p:spPr>
        <p:txBody>
          <a:bodyPr/>
          <a:lstStyle>
            <a:lvl1pPr>
              <a:defRPr/>
            </a:lvl1pPr>
          </a:lstStyle>
          <a:p>
            <a:pPr>
              <a:defRPr/>
            </a:pPr>
            <a:fld id="{B2975F22-B737-4152-AE1C-D2A10550729A}"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el en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tekst 2"/>
          <p:cNvSpPr>
            <a:spLocks noGrp="1"/>
          </p:cNvSpPr>
          <p:nvPr>
            <p:ph type="body"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endParaRPr lang="nl-NL"/>
          </a:p>
        </p:txBody>
      </p:sp>
      <p:sp>
        <p:nvSpPr>
          <p:cNvPr id="5" name="shpVoettekst"/>
          <p:cNvSpPr>
            <a:spLocks noGrp="1" noChangeArrowheads="1"/>
          </p:cNvSpPr>
          <p:nvPr>
            <p:ph type="ftr" sz="quarter" idx="11"/>
          </p:nvPr>
        </p:nvSpPr>
        <p:spPr>
          <a:ln/>
        </p:spPr>
        <p:txBody>
          <a:bodyPr/>
          <a:lstStyle>
            <a:lvl1pPr>
              <a:defRPr/>
            </a:lvl1pPr>
          </a:lstStyle>
          <a:p>
            <a:pPr>
              <a:defRPr/>
            </a:pPr>
            <a:r>
              <a:rPr lang="nl-NL" smtClean="0"/>
              <a:t>Kyiv, April 2016</a:t>
            </a:r>
            <a:endParaRPr lang="nl-NL" dirty="0"/>
          </a:p>
        </p:txBody>
      </p:sp>
      <p:sp>
        <p:nvSpPr>
          <p:cNvPr id="6" name="shpPagina"/>
          <p:cNvSpPr>
            <a:spLocks noGrp="1" noChangeArrowheads="1"/>
          </p:cNvSpPr>
          <p:nvPr>
            <p:ph type="sldNum" sz="quarter" idx="12"/>
          </p:nvPr>
        </p:nvSpPr>
        <p:spPr>
          <a:ln/>
        </p:spPr>
        <p:txBody>
          <a:bodyPr/>
          <a:lstStyle>
            <a:lvl1pPr>
              <a:defRPr/>
            </a:lvl1pPr>
          </a:lstStyle>
          <a:p>
            <a:pPr>
              <a:defRPr/>
            </a:pPr>
            <a:fld id="{4F178762-5911-4F11-92B8-8D32F6856A5C}" type="slidenum">
              <a:rPr lang="nl-NL"/>
              <a:pPr>
                <a:defRPr/>
              </a:pPr>
              <a:t>‹nr.›</a:t>
            </a:fld>
            <a:endParaRPr lang="nl-NL"/>
          </a:p>
        </p:txBody>
      </p:sp>
    </p:spTree>
    <p:extLst>
      <p:ext uri="{BB962C8B-B14F-4D97-AF65-F5344CB8AC3E}">
        <p14:creationId xmlns:p14="http://schemas.microsoft.com/office/powerpoint/2010/main" val="20189349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2.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image" Target="../media/image1.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4.png"/><Relationship Id="rId5" Type="http://schemas.openxmlformats.org/officeDocument/2006/relationships/slideLayout" Target="../slideLayouts/slideLayout13.xml"/><Relationship Id="rId10" Type="http://schemas.openxmlformats.org/officeDocument/2006/relationships/theme" Target="../theme/theme3.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0.xml"/><Relationship Id="rId7" Type="http://schemas.openxmlformats.org/officeDocument/2006/relationships/image" Target="../media/image4.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theme" Target="../theme/theme4.xml"/><Relationship Id="rId5" Type="http://schemas.openxmlformats.org/officeDocument/2006/relationships/slideLayout" Target="../slideLayouts/slideLayout22.xml"/><Relationship Id="rId10" Type="http://schemas.openxmlformats.org/officeDocument/2006/relationships/image" Target="../media/image3.png"/><Relationship Id="rId4" Type="http://schemas.openxmlformats.org/officeDocument/2006/relationships/slideLayout" Target="../slideLayouts/slideLayout21.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shpKleurvlak"/>
          <p:cNvSpPr>
            <a:spLocks noChangeArrowheads="1"/>
          </p:cNvSpPr>
          <p:nvPr/>
        </p:nvSpPr>
        <p:spPr bwMode="auto">
          <a:xfrm>
            <a:off x="4572000" y="0"/>
            <a:ext cx="4572000" cy="6858000"/>
          </a:xfrm>
          <a:prstGeom prst="rect">
            <a:avLst/>
          </a:prstGeom>
          <a:solidFill>
            <a:srgbClr val="046F96"/>
          </a:solidFill>
          <a:ln w="25400" algn="ctr">
            <a:noFill/>
            <a:miter lim="800000"/>
            <a:headEnd/>
            <a:tailEnd/>
          </a:ln>
        </p:spPr>
        <p:txBody>
          <a:bodyPr anchor="ctr"/>
          <a:lstStyle/>
          <a:p>
            <a:pPr algn="ctr" eaLnBrk="1" fontAlgn="auto" hangingPunct="1">
              <a:spcBef>
                <a:spcPts val="0"/>
              </a:spcBef>
              <a:spcAft>
                <a:spcPts val="0"/>
              </a:spcAft>
              <a:defRPr/>
            </a:pPr>
            <a:endParaRPr lang="nl-NL" sz="1800" dirty="0">
              <a:solidFill>
                <a:schemeClr val="lt1"/>
              </a:solidFill>
              <a:latin typeface="+mn-lt"/>
              <a:cs typeface="+mn-cs"/>
            </a:endParaRPr>
          </a:p>
        </p:txBody>
      </p:sp>
      <p:sp>
        <p:nvSpPr>
          <p:cNvPr id="1812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FFFFFF"/>
                </a:solidFill>
              </a:defRPr>
            </a:lvl1pPr>
          </a:lstStyle>
          <a:p>
            <a:pPr>
              <a:defRPr/>
            </a:pPr>
            <a:endParaRPr lang="nl-NL"/>
          </a:p>
        </p:txBody>
      </p:sp>
      <p:sp>
        <p:nvSpPr>
          <p:cNvPr id="1028" name="shpTitel"/>
          <p:cNvSpPr>
            <a:spLocks noGrp="1" noChangeArrowheads="1"/>
          </p:cNvSpPr>
          <p:nvPr>
            <p:ph type="title"/>
          </p:nvPr>
        </p:nvSpPr>
        <p:spPr bwMode="auto">
          <a:xfrm>
            <a:off x="4929188" y="2103438"/>
            <a:ext cx="3711575" cy="571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het opmaakprofiel te bewerken</a:t>
            </a:r>
          </a:p>
        </p:txBody>
      </p:sp>
      <p:sp>
        <p:nvSpPr>
          <p:cNvPr id="1029" name="shpTekst"/>
          <p:cNvSpPr>
            <a:spLocks noGrp="1" noChangeArrowheads="1"/>
          </p:cNvSpPr>
          <p:nvPr>
            <p:ph type="body" idx="1"/>
          </p:nvPr>
        </p:nvSpPr>
        <p:spPr bwMode="auto">
          <a:xfrm>
            <a:off x="4943475" y="2797175"/>
            <a:ext cx="3695700" cy="34178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p:txBody>
      </p:sp>
    </p:spTree>
  </p:cSld>
  <p:clrMap bg1="lt1" tx1="dk1" bg2="lt2" tx2="dk2" accent1="accent1" accent2="accent2" accent3="accent3" accent4="accent4" accent5="accent5" accent6="accent6" hlink="hlink" folHlink="folHlink"/>
  <p:sldLayoutIdLst>
    <p:sldLayoutId id="2147484352" r:id="rId1"/>
    <p:sldLayoutId id="2147484358" r:id="rId2"/>
    <p:sldLayoutId id="2147484359" r:id="rId3"/>
  </p:sldLayoutIdLst>
  <p:hf hdr="0" dt="0"/>
  <p:txStyles>
    <p:titleStyle>
      <a:lvl1pPr algn="l" rtl="0" eaLnBrk="0" fontAlgn="base" hangingPunct="0">
        <a:spcBef>
          <a:spcPct val="0"/>
        </a:spcBef>
        <a:spcAft>
          <a:spcPct val="0"/>
        </a:spcAft>
        <a:defRPr sz="2600">
          <a:solidFill>
            <a:srgbClr val="FFFFFF"/>
          </a:solidFill>
          <a:latin typeface="+mj-lt"/>
          <a:ea typeface="+mj-ea"/>
          <a:cs typeface="+mj-cs"/>
        </a:defRPr>
      </a:lvl1pPr>
      <a:lvl2pPr algn="l" rtl="0" eaLnBrk="0" fontAlgn="base" hangingPunct="0">
        <a:spcBef>
          <a:spcPct val="0"/>
        </a:spcBef>
        <a:spcAft>
          <a:spcPct val="0"/>
        </a:spcAft>
        <a:defRPr sz="2600">
          <a:solidFill>
            <a:srgbClr val="FFFFFF"/>
          </a:solidFill>
          <a:latin typeface="Verdana" pitchFamily="34" charset="0"/>
        </a:defRPr>
      </a:lvl2pPr>
      <a:lvl3pPr algn="l" rtl="0" eaLnBrk="0" fontAlgn="base" hangingPunct="0">
        <a:spcBef>
          <a:spcPct val="0"/>
        </a:spcBef>
        <a:spcAft>
          <a:spcPct val="0"/>
        </a:spcAft>
        <a:defRPr sz="2600">
          <a:solidFill>
            <a:srgbClr val="FFFFFF"/>
          </a:solidFill>
          <a:latin typeface="Verdana" pitchFamily="34" charset="0"/>
        </a:defRPr>
      </a:lvl3pPr>
      <a:lvl4pPr algn="l" rtl="0" eaLnBrk="0" fontAlgn="base" hangingPunct="0">
        <a:spcBef>
          <a:spcPct val="0"/>
        </a:spcBef>
        <a:spcAft>
          <a:spcPct val="0"/>
        </a:spcAft>
        <a:defRPr sz="2600">
          <a:solidFill>
            <a:srgbClr val="FFFFFF"/>
          </a:solidFill>
          <a:latin typeface="Verdana" pitchFamily="34" charset="0"/>
        </a:defRPr>
      </a:lvl4pPr>
      <a:lvl5pPr algn="l" rtl="0" eaLnBrk="0" fontAlgn="base" hangingPunct="0">
        <a:spcBef>
          <a:spcPct val="0"/>
        </a:spcBef>
        <a:spcAft>
          <a:spcPct val="0"/>
        </a:spcAft>
        <a:defRPr sz="2600">
          <a:solidFill>
            <a:srgbClr val="FFFFFF"/>
          </a:solidFill>
          <a:latin typeface="Verdana" pitchFamily="34" charset="0"/>
        </a:defRPr>
      </a:lvl5pPr>
      <a:lvl6pPr marL="457200" algn="l" rtl="0" eaLnBrk="0" fontAlgn="base" hangingPunct="0">
        <a:spcBef>
          <a:spcPct val="0"/>
        </a:spcBef>
        <a:spcAft>
          <a:spcPct val="0"/>
        </a:spcAft>
        <a:defRPr sz="2600">
          <a:solidFill>
            <a:srgbClr val="FFFFFF"/>
          </a:solidFill>
          <a:latin typeface="Verdana" pitchFamily="34" charset="0"/>
        </a:defRPr>
      </a:lvl6pPr>
      <a:lvl7pPr marL="914400" algn="l" rtl="0" eaLnBrk="0" fontAlgn="base" hangingPunct="0">
        <a:spcBef>
          <a:spcPct val="0"/>
        </a:spcBef>
        <a:spcAft>
          <a:spcPct val="0"/>
        </a:spcAft>
        <a:defRPr sz="2600">
          <a:solidFill>
            <a:srgbClr val="FFFFFF"/>
          </a:solidFill>
          <a:latin typeface="Verdana" pitchFamily="34" charset="0"/>
        </a:defRPr>
      </a:lvl7pPr>
      <a:lvl8pPr marL="1371600" algn="l" rtl="0" eaLnBrk="0" fontAlgn="base" hangingPunct="0">
        <a:spcBef>
          <a:spcPct val="0"/>
        </a:spcBef>
        <a:spcAft>
          <a:spcPct val="0"/>
        </a:spcAft>
        <a:defRPr sz="2600">
          <a:solidFill>
            <a:srgbClr val="FFFFFF"/>
          </a:solidFill>
          <a:latin typeface="Verdana" pitchFamily="34" charset="0"/>
        </a:defRPr>
      </a:lvl8pPr>
      <a:lvl9pPr marL="1828800" algn="l" rtl="0" eaLnBrk="0" fontAlgn="base" hangingPunct="0">
        <a:spcBef>
          <a:spcPct val="0"/>
        </a:spcBef>
        <a:spcAft>
          <a:spcPct val="0"/>
        </a:spcAft>
        <a:defRPr sz="2600">
          <a:solidFill>
            <a:srgbClr val="FFFFFF"/>
          </a:solidFill>
          <a:latin typeface="Verdana" pitchFamily="34" charset="0"/>
        </a:defRPr>
      </a:lvl9pPr>
    </p:titleStyle>
    <p:bodyStyle>
      <a:lvl1pPr marL="266700" indent="-266700" algn="l" rtl="0" eaLnBrk="0" fontAlgn="base" hangingPunct="0">
        <a:spcBef>
          <a:spcPct val="0"/>
        </a:spcBef>
        <a:spcAft>
          <a:spcPct val="0"/>
        </a:spcAft>
        <a:buSzPct val="80000"/>
        <a:buChar char="•"/>
        <a:defRPr>
          <a:solidFill>
            <a:srgbClr val="FFFFFF"/>
          </a:solidFill>
          <a:latin typeface="+mn-lt"/>
          <a:ea typeface="+mn-ea"/>
          <a:cs typeface="+mn-cs"/>
        </a:defRPr>
      </a:lvl1pPr>
      <a:lvl2pPr marL="884238" indent="-342900" algn="l" rtl="0" eaLnBrk="0" fontAlgn="base" hangingPunct="0">
        <a:spcBef>
          <a:spcPct val="20000"/>
        </a:spcBef>
        <a:spcAft>
          <a:spcPct val="0"/>
        </a:spcAft>
        <a:buFont typeface="Arial" charset="0"/>
        <a:buBlip>
          <a:blip r:embed="rId5"/>
        </a:buBlip>
        <a:defRPr>
          <a:solidFill>
            <a:srgbClr val="FFFFFF"/>
          </a:solidFill>
          <a:latin typeface="+mn-lt"/>
        </a:defRPr>
      </a:lvl2pPr>
      <a:lvl3pPr marL="1406525" indent="-342900" algn="l" rtl="0" eaLnBrk="0" fontAlgn="base" hangingPunct="0">
        <a:spcBef>
          <a:spcPct val="20000"/>
        </a:spcBef>
        <a:spcAft>
          <a:spcPct val="0"/>
        </a:spcAft>
        <a:buFont typeface="Arial" charset="0"/>
        <a:buBlip>
          <a:blip r:embed="rId6"/>
        </a:buBlip>
        <a:defRPr>
          <a:solidFill>
            <a:srgbClr val="FFFFFF"/>
          </a:solidFill>
          <a:latin typeface="+mn-lt"/>
        </a:defRPr>
      </a:lvl3pPr>
      <a:lvl4pPr marL="1928813" indent="-342900" algn="l" rtl="0" eaLnBrk="0" fontAlgn="base" hangingPunct="0">
        <a:spcBef>
          <a:spcPct val="20000"/>
        </a:spcBef>
        <a:spcAft>
          <a:spcPct val="0"/>
        </a:spcAft>
        <a:buFont typeface="Arial" charset="0"/>
        <a:buBlip>
          <a:blip r:embed="rId7"/>
        </a:buBlip>
        <a:defRPr>
          <a:solidFill>
            <a:srgbClr val="FFFFFF"/>
          </a:solidFill>
          <a:latin typeface="+mn-lt"/>
        </a:defRPr>
      </a:lvl4pPr>
      <a:lvl5pPr marL="2451100" indent="-342900" algn="l" rtl="0" eaLnBrk="0" fontAlgn="base" hangingPunct="0">
        <a:spcBef>
          <a:spcPct val="20000"/>
        </a:spcBef>
        <a:spcAft>
          <a:spcPct val="0"/>
        </a:spcAft>
        <a:buFont typeface="Arial" charset="0"/>
        <a:buChar char="»"/>
        <a:defRPr>
          <a:solidFill>
            <a:srgbClr val="FFFFFF"/>
          </a:solidFill>
          <a:latin typeface="+mn-lt"/>
        </a:defRPr>
      </a:lvl5pPr>
      <a:lvl6pPr marL="2908300" indent="-342900" algn="l" rtl="0" eaLnBrk="0" fontAlgn="base" hangingPunct="0">
        <a:spcBef>
          <a:spcPct val="20000"/>
        </a:spcBef>
        <a:spcAft>
          <a:spcPct val="0"/>
        </a:spcAft>
        <a:buFont typeface="Arial" charset="0"/>
        <a:buChar char="»"/>
        <a:defRPr>
          <a:solidFill>
            <a:srgbClr val="FFFFFF"/>
          </a:solidFill>
          <a:latin typeface="+mn-lt"/>
        </a:defRPr>
      </a:lvl6pPr>
      <a:lvl7pPr marL="3365500" indent="-342900" algn="l" rtl="0" eaLnBrk="0" fontAlgn="base" hangingPunct="0">
        <a:spcBef>
          <a:spcPct val="20000"/>
        </a:spcBef>
        <a:spcAft>
          <a:spcPct val="0"/>
        </a:spcAft>
        <a:buFont typeface="Arial" charset="0"/>
        <a:buChar char="»"/>
        <a:defRPr>
          <a:solidFill>
            <a:srgbClr val="FFFFFF"/>
          </a:solidFill>
          <a:latin typeface="+mn-lt"/>
        </a:defRPr>
      </a:lvl7pPr>
      <a:lvl8pPr marL="3822700" indent="-342900" algn="l" rtl="0" eaLnBrk="0" fontAlgn="base" hangingPunct="0">
        <a:spcBef>
          <a:spcPct val="20000"/>
        </a:spcBef>
        <a:spcAft>
          <a:spcPct val="0"/>
        </a:spcAft>
        <a:buFont typeface="Arial" charset="0"/>
        <a:buChar char="»"/>
        <a:defRPr>
          <a:solidFill>
            <a:srgbClr val="FFFFFF"/>
          </a:solidFill>
          <a:latin typeface="+mn-lt"/>
        </a:defRPr>
      </a:lvl8pPr>
      <a:lvl9pPr marL="4279900" indent="-342900" algn="l" rtl="0" eaLnBrk="0" fontAlgn="base" hangingPunct="0">
        <a:spcBef>
          <a:spcPct val="20000"/>
        </a:spcBef>
        <a:spcAft>
          <a:spcPct val="0"/>
        </a:spcAft>
        <a:buFont typeface="Arial" charset="0"/>
        <a:buChar char="»"/>
        <a:defRPr>
          <a:solidFill>
            <a:srgbClr val="FFFFFF"/>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Ljubljana april 2016</a:t>
            </a:r>
            <a:endParaRPr lang="nl-NL"/>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p>
        </p:txBody>
      </p:sp>
      <p:pic>
        <p:nvPicPr>
          <p:cNvPr id="2057" name="shpBeeldmerk" descr="RO__vervolgpagina~LPPT.png"/>
          <p:cNvPicPr>
            <a:picLocks noChangeAspect="1"/>
          </p:cNvPicPr>
          <p:nvPr/>
        </p:nvPicPr>
        <p:blipFill>
          <a:blip r:embed="rId7" cstate="print"/>
          <a:srcRect/>
          <a:stretch>
            <a:fillRect/>
          </a:stretch>
        </p:blipFill>
        <p:spPr bwMode="auto">
          <a:xfrm>
            <a:off x="0" y="0"/>
            <a:ext cx="9144000" cy="8572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53" r:id="rId1"/>
    <p:sldLayoutId id="2147484354" r:id="rId2"/>
    <p:sldLayoutId id="2147484355" r:id="rId3"/>
    <p:sldLayoutId id="2147484356" r:id="rId4"/>
    <p:sldLayoutId id="2147484357" r:id="rId5"/>
  </p:sldLayoutIdLst>
  <p:hf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8"/>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smtClean="0"/>
              <a:t>Kyiv, April 2016</a:t>
            </a:r>
            <a:endParaRPr lang="nl-NL" dirty="0"/>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88E5E4CB-8FFB-4F22-88D1-937CD4F0A0D8}"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pic>
        <p:nvPicPr>
          <p:cNvPr id="2057" name="shpBeeldmerk" descr="RO__vervolgpagina~LPPT.png"/>
          <p:cNvPicPr>
            <a:picLocks noChangeAspect="1"/>
          </p:cNvPicPr>
          <p:nvPr/>
        </p:nvPicPr>
        <p:blipFill>
          <a:blip r:embed="rId11" cstate="print"/>
          <a:srcRect/>
          <a:stretch>
            <a:fillRect/>
          </a:stretch>
        </p:blipFill>
        <p:spPr bwMode="auto">
          <a:xfrm>
            <a:off x="0" y="0"/>
            <a:ext cx="9144000" cy="857250"/>
          </a:xfrm>
          <a:prstGeom prst="rect">
            <a:avLst/>
          </a:prstGeom>
          <a:noFill/>
          <a:ln w="9525">
            <a:noFill/>
            <a:miter lim="800000"/>
            <a:headEnd/>
            <a:tailEnd/>
          </a:ln>
        </p:spPr>
      </p:pic>
    </p:spTree>
    <p:extLst>
      <p:ext uri="{BB962C8B-B14F-4D97-AF65-F5344CB8AC3E}">
        <p14:creationId xmlns:p14="http://schemas.microsoft.com/office/powerpoint/2010/main" val="2619581607"/>
      </p:ext>
    </p:extLst>
  </p:cSld>
  <p:clrMap bg1="lt1" tx1="dk1" bg2="lt2" tx2="dk2" accent1="accent1" accent2="accent2" accent3="accent3" accent4="accent4" accent5="accent5" accent6="accent6" hlink="hlink" folHlink="folHlink"/>
  <p:sldLayoutIdLst>
    <p:sldLayoutId id="2147484361" r:id="rId1"/>
    <p:sldLayoutId id="2147484362" r:id="rId2"/>
    <p:sldLayoutId id="2147484363" r:id="rId3"/>
    <p:sldLayoutId id="2147484364" r:id="rId4"/>
    <p:sldLayoutId id="2147484365" r:id="rId5"/>
    <p:sldLayoutId id="2147484366" r:id="rId6"/>
    <p:sldLayoutId id="2147484367" r:id="rId7"/>
    <p:sldLayoutId id="2147484368" r:id="rId8"/>
    <p:sldLayoutId id="2147484375" r:id="rId9"/>
  </p:sldLayoutIdLst>
  <p:hf sldNum="0"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12"/>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13"/>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4"/>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shpKleurvlakOnder"/>
          <p:cNvSpPr/>
          <p:nvPr/>
        </p:nvSpPr>
        <p:spPr>
          <a:xfrm>
            <a:off x="0" y="6318250"/>
            <a:ext cx="9144000" cy="539750"/>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sp>
        <p:nvSpPr>
          <p:cNvPr id="2051" name="shpTekst"/>
          <p:cNvSpPr>
            <a:spLocks noGrp="1" noChangeArrowheads="1"/>
          </p:cNvSpPr>
          <p:nvPr>
            <p:ph type="body" idx="1"/>
          </p:nvPr>
        </p:nvSpPr>
        <p:spPr bwMode="auto">
          <a:xfrm>
            <a:off x="352425" y="1800225"/>
            <a:ext cx="8229600" cy="4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p:txBody>
      </p:sp>
      <p:sp>
        <p:nvSpPr>
          <p:cNvPr id="1028" name="shpDatum"/>
          <p:cNvSpPr>
            <a:spLocks noGrp="1" noChangeArrowheads="1"/>
          </p:cNvSpPr>
          <p:nvPr>
            <p:ph type="dt" sz="half" idx="2"/>
          </p:nvPr>
        </p:nvSpPr>
        <p:spPr bwMode="auto">
          <a:xfrm>
            <a:off x="4486275" y="6540500"/>
            <a:ext cx="4157663" cy="327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endParaRPr lang="nl-NL"/>
          </a:p>
        </p:txBody>
      </p:sp>
      <p:sp>
        <p:nvSpPr>
          <p:cNvPr id="1029" name="shpVoettekst"/>
          <p:cNvSpPr>
            <a:spLocks noGrp="1" noChangeArrowheads="1"/>
          </p:cNvSpPr>
          <p:nvPr>
            <p:ph type="ftr" sz="quarter" idx="3"/>
          </p:nvPr>
        </p:nvSpPr>
        <p:spPr bwMode="auto">
          <a:xfrm>
            <a:off x="4478338" y="6386513"/>
            <a:ext cx="4165600" cy="3159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r>
              <a:rPr lang="nl-NL"/>
              <a:t>voettekst</a:t>
            </a:r>
          </a:p>
        </p:txBody>
      </p:sp>
      <p:sp>
        <p:nvSpPr>
          <p:cNvPr id="1030" name="shpPagina"/>
          <p:cNvSpPr>
            <a:spLocks noGrp="1" noChangeArrowheads="1"/>
          </p:cNvSpPr>
          <p:nvPr>
            <p:ph type="sldNum" sz="quarter" idx="4"/>
          </p:nvPr>
        </p:nvSpPr>
        <p:spPr bwMode="auto">
          <a:xfrm>
            <a:off x="374650" y="6378575"/>
            <a:ext cx="712788" cy="3635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spc="-10" baseline="0">
                <a:solidFill>
                  <a:srgbClr val="FFFFFF"/>
                </a:solidFill>
                <a:latin typeface="Verdana" pitchFamily="34" charset="0"/>
                <a:ea typeface="Verdana" pitchFamily="34" charset="0"/>
                <a:cs typeface="Verdana" pitchFamily="34" charset="0"/>
              </a:defRPr>
            </a:lvl1pPr>
          </a:lstStyle>
          <a:p>
            <a:pPr>
              <a:defRPr/>
            </a:pPr>
            <a:fld id="{C6E94DAC-0CFC-4EEC-9F93-83901DCBBF07}" type="slidenum">
              <a:rPr lang="nl-NL"/>
              <a:pPr>
                <a:defRPr/>
              </a:pPr>
              <a:t>‹nr.›</a:t>
            </a:fld>
            <a:endParaRPr lang="nl-NL"/>
          </a:p>
        </p:txBody>
      </p:sp>
      <p:sp>
        <p:nvSpPr>
          <p:cNvPr id="1026" name="shpTitel"/>
          <p:cNvSpPr>
            <a:spLocks noGrp="1" noChangeArrowheads="1"/>
          </p:cNvSpPr>
          <p:nvPr>
            <p:ph type="title"/>
          </p:nvPr>
        </p:nvSpPr>
        <p:spPr bwMode="auto">
          <a:xfrm>
            <a:off x="352425" y="1263650"/>
            <a:ext cx="8229600" cy="571500"/>
          </a:xfrm>
          <a:prstGeom prst="rect">
            <a:avLst/>
          </a:prstGeom>
          <a:solidFill>
            <a:srgbClr val="FFFFFF"/>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dirty="0" smtClean="0"/>
              <a:t>Klik om het opmaakprofiel te bewerken</a:t>
            </a:r>
          </a:p>
        </p:txBody>
      </p:sp>
      <p:sp>
        <p:nvSpPr>
          <p:cNvPr id="17" name="shpKleurvlakBoven"/>
          <p:cNvSpPr/>
          <p:nvPr/>
        </p:nvSpPr>
        <p:spPr>
          <a:xfrm>
            <a:off x="0" y="0"/>
            <a:ext cx="9144000" cy="1071563"/>
          </a:xfrm>
          <a:prstGeom prst="rect">
            <a:avLst/>
          </a:prstGeom>
          <a:solidFill>
            <a:srgbClr val="046F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dirty="0">
              <a:solidFill>
                <a:prstClr val="white"/>
              </a:solidFill>
            </a:endParaRPr>
          </a:p>
        </p:txBody>
      </p:sp>
      <p:pic>
        <p:nvPicPr>
          <p:cNvPr id="2057" name="shpBeeldmerk" descr="RO__vervolgpagina~LPPT.png"/>
          <p:cNvPicPr>
            <a:picLocks noChangeAspect="1"/>
          </p:cNvPicPr>
          <p:nvPr/>
        </p:nvPicPr>
        <p:blipFill>
          <a:blip r:embed="rId7" cstate="print"/>
          <a:srcRect/>
          <a:stretch>
            <a:fillRect/>
          </a:stretch>
        </p:blipFill>
        <p:spPr bwMode="auto">
          <a:xfrm>
            <a:off x="0" y="0"/>
            <a:ext cx="9144000" cy="857250"/>
          </a:xfrm>
          <a:prstGeom prst="rect">
            <a:avLst/>
          </a:prstGeom>
          <a:noFill/>
          <a:ln w="9525">
            <a:noFill/>
            <a:miter lim="800000"/>
            <a:headEnd/>
            <a:tailEnd/>
          </a:ln>
        </p:spPr>
      </p:pic>
    </p:spTree>
    <p:extLst>
      <p:ext uri="{BB962C8B-B14F-4D97-AF65-F5344CB8AC3E}">
        <p14:creationId xmlns:p14="http://schemas.microsoft.com/office/powerpoint/2010/main" val="3417501101"/>
      </p:ext>
    </p:extLst>
  </p:cSld>
  <p:clrMap bg1="lt1" tx1="dk1" bg2="lt2" tx2="dk2" accent1="accent1" accent2="accent2" accent3="accent3" accent4="accent4" accent5="accent5" accent6="accent6" hlink="hlink" folHlink="folHlink"/>
  <p:sldLayoutIdLst>
    <p:sldLayoutId id="2147484370" r:id="rId1"/>
    <p:sldLayoutId id="2147484371" r:id="rId2"/>
    <p:sldLayoutId id="2147484372" r:id="rId3"/>
    <p:sldLayoutId id="2147484373" r:id="rId4"/>
    <p:sldLayoutId id="2147484374" r:id="rId5"/>
  </p:sldLayoutIdLst>
  <p:hf hdr="0" dt="0"/>
  <p:txStyles>
    <p:title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8"/>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9"/>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10"/>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hyperlink" Target="mailto:K.a.w.diermen@minfin.nl" TargetMode="External"/><Relationship Id="rId2" Type="http://schemas.openxmlformats.org/officeDocument/2006/relationships/hyperlink" Target="mailto:M.kesteren@minfin.nl" TargetMode="External"/><Relationship Id="rId1" Type="http://schemas.openxmlformats.org/officeDocument/2006/relationships/slideLayout" Target="../slideLayouts/slideLayout3.xml"/><Relationship Id="rId5" Type="http://schemas.openxmlformats.org/officeDocument/2006/relationships/image" Target="../media/image12.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6.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descr="foto1.jpg"/>
          <p:cNvPicPr>
            <a:picLocks/>
          </p:cNvPicPr>
          <p:nvPr/>
        </p:nvPicPr>
        <p:blipFill>
          <a:blip r:embed="rId2" cstate="print"/>
          <a:stretch>
            <a:fillRect/>
          </a:stretch>
        </p:blipFill>
        <p:spPr>
          <a:xfrm>
            <a:off x="0" y="0"/>
            <a:ext cx="4584700" cy="6858000"/>
          </a:xfrm>
          <a:prstGeom prst="rect">
            <a:avLst/>
          </a:prstGeom>
        </p:spPr>
      </p:pic>
      <p:sp>
        <p:nvSpPr>
          <p:cNvPr id="5122" name="shpDatum"/>
          <p:cNvSpPr>
            <a:spLocks noChangeArrowheads="1"/>
          </p:cNvSpPr>
          <p:nvPr/>
        </p:nvSpPr>
        <p:spPr bwMode="auto">
          <a:xfrm>
            <a:off x="4929188" y="6380163"/>
            <a:ext cx="3714750" cy="363537"/>
          </a:xfrm>
          <a:prstGeom prst="rect">
            <a:avLst/>
          </a:prstGeom>
          <a:noFill/>
          <a:ln w="9525">
            <a:noFill/>
            <a:miter lim="800000"/>
            <a:headEnd/>
            <a:tailEnd/>
          </a:ln>
        </p:spPr>
        <p:txBody>
          <a:bodyPr/>
          <a:lstStyle/>
          <a:p>
            <a:endParaRPr lang="en-US" sz="1000">
              <a:solidFill>
                <a:srgbClr val="FFFFFF"/>
              </a:solidFill>
            </a:endParaRPr>
          </a:p>
        </p:txBody>
      </p:sp>
      <p:sp>
        <p:nvSpPr>
          <p:cNvPr id="5123" name="Titel"/>
          <p:cNvSpPr>
            <a:spLocks noChangeArrowheads="1"/>
          </p:cNvSpPr>
          <p:nvPr/>
        </p:nvSpPr>
        <p:spPr bwMode="auto">
          <a:xfrm>
            <a:off x="4572000" y="2547861"/>
            <a:ext cx="4559300" cy="2143201"/>
          </a:xfrm>
          <a:prstGeom prst="rect">
            <a:avLst/>
          </a:prstGeom>
          <a:noFill/>
          <a:ln w="9525">
            <a:noFill/>
            <a:miter lim="800000"/>
            <a:headEnd/>
            <a:tailEnd/>
          </a:ln>
        </p:spPr>
        <p:txBody>
          <a:bodyPr/>
          <a:lstStyle/>
          <a:p>
            <a:r>
              <a:rPr lang="nl-NL" noProof="1" smtClean="0">
                <a:solidFill>
                  <a:srgbClr val="FFFFFF"/>
                </a:solidFill>
              </a:rPr>
              <a:t>Governance through the Three Lines of Defense:</a:t>
            </a:r>
          </a:p>
          <a:p>
            <a:endParaRPr lang="nl-NL" noProof="1">
              <a:solidFill>
                <a:srgbClr val="FFFFFF"/>
              </a:solidFill>
            </a:endParaRPr>
          </a:p>
          <a:p>
            <a:r>
              <a:rPr lang="nl-NL" sz="1600" i="1" noProof="1" smtClean="0">
                <a:solidFill>
                  <a:srgbClr val="FFFFFF"/>
                </a:solidFill>
              </a:rPr>
              <a:t>Latest developments and the role of Internal Audit</a:t>
            </a:r>
          </a:p>
          <a:p>
            <a:endParaRPr lang="nl-NL" sz="1200" noProof="1" smtClean="0">
              <a:solidFill>
                <a:srgbClr val="FFFFFF"/>
              </a:solidFill>
            </a:endParaRPr>
          </a:p>
          <a:p>
            <a:endParaRPr lang="nl-NL" sz="1200" noProof="1" smtClean="0">
              <a:solidFill>
                <a:srgbClr val="FFFFFF"/>
              </a:solidFill>
            </a:endParaRPr>
          </a:p>
          <a:p>
            <a:endParaRPr lang="nl-NL" sz="1200" noProof="1">
              <a:solidFill>
                <a:srgbClr val="FFFFFF"/>
              </a:solidFill>
            </a:endParaRPr>
          </a:p>
          <a:p>
            <a:endParaRPr lang="nl-NL" sz="1200" noProof="1" smtClean="0">
              <a:solidFill>
                <a:srgbClr val="FFFFFF"/>
              </a:solidFill>
            </a:endParaRPr>
          </a:p>
          <a:p>
            <a:endParaRPr lang="nl-NL" sz="1200" noProof="1">
              <a:solidFill>
                <a:srgbClr val="FFFFFF"/>
              </a:solidFill>
            </a:endParaRPr>
          </a:p>
          <a:p>
            <a:endParaRPr lang="nl-NL" sz="1200" noProof="1" smtClean="0">
              <a:solidFill>
                <a:srgbClr val="FFFFFF"/>
              </a:solidFill>
            </a:endParaRPr>
          </a:p>
          <a:p>
            <a:endParaRPr lang="nl-NL" sz="1200" noProof="1">
              <a:solidFill>
                <a:srgbClr val="FFFFFF"/>
              </a:solidFill>
            </a:endParaRPr>
          </a:p>
          <a:p>
            <a:endParaRPr lang="nl-NL" sz="1200" noProof="1">
              <a:solidFill>
                <a:srgbClr val="FFFFFF"/>
              </a:solidFill>
            </a:endParaRPr>
          </a:p>
          <a:p>
            <a:r>
              <a:rPr lang="nl-NL" sz="1200" noProof="1" smtClean="0">
                <a:solidFill>
                  <a:srgbClr val="FFFFFF"/>
                </a:solidFill>
              </a:rPr>
              <a:t>Manfred van Kesteren</a:t>
            </a:r>
          </a:p>
          <a:p>
            <a:r>
              <a:rPr lang="nl-NL" sz="1200" noProof="1" smtClean="0">
                <a:solidFill>
                  <a:srgbClr val="FFFFFF"/>
                </a:solidFill>
              </a:rPr>
              <a:t>Webinar PEMPAL: September 2019</a:t>
            </a:r>
            <a:endParaRPr lang="nl-NL" sz="1200" noProof="1" smtClean="0">
              <a:solidFill>
                <a:srgbClr val="FFFFFF"/>
              </a:solidFill>
            </a:endParaRPr>
          </a:p>
          <a:p>
            <a:endParaRPr lang="nl-NL" sz="1200" noProof="1" smtClean="0">
              <a:solidFill>
                <a:srgbClr val="FFFFFF"/>
              </a:solidFill>
            </a:endParaRPr>
          </a:p>
        </p:txBody>
      </p:sp>
      <p:sp>
        <p:nvSpPr>
          <p:cNvPr id="5124" name="Subtitel"/>
          <p:cNvSpPr>
            <a:spLocks noChangeArrowheads="1"/>
          </p:cNvSpPr>
          <p:nvPr/>
        </p:nvSpPr>
        <p:spPr bwMode="auto">
          <a:xfrm>
            <a:off x="4929188" y="3708400"/>
            <a:ext cx="3959225" cy="608013"/>
          </a:xfrm>
          <a:prstGeom prst="rect">
            <a:avLst/>
          </a:prstGeom>
          <a:noFill/>
          <a:ln w="9525">
            <a:noFill/>
            <a:miter lim="800000"/>
            <a:headEnd/>
            <a:tailEnd/>
          </a:ln>
        </p:spPr>
        <p:txBody>
          <a:bodyPr/>
          <a:lstStyle/>
          <a:p>
            <a:pPr>
              <a:spcBef>
                <a:spcPct val="20000"/>
              </a:spcBef>
              <a:buFont typeface="Arial" charset="0"/>
              <a:buNone/>
            </a:pPr>
            <a:endParaRPr lang="en-US" sz="1800" noProof="1">
              <a:solidFill>
                <a:srgbClr val="FFFFFF"/>
              </a:solidFill>
            </a:endParaRPr>
          </a:p>
        </p:txBody>
      </p:sp>
      <p:pic>
        <p:nvPicPr>
          <p:cNvPr id="5127" name="Picture 11" descr="RO_F_Logo_Powerpoint_diap_en 1 "/>
          <p:cNvPicPr>
            <a:picLocks noChangeAspect="1" noChangeArrowheads="1"/>
          </p:cNvPicPr>
          <p:nvPr/>
        </p:nvPicPr>
        <p:blipFill>
          <a:blip r:embed="rId3" cstate="print"/>
          <a:srcRect/>
          <a:stretch>
            <a:fillRect/>
          </a:stretch>
        </p:blipFill>
        <p:spPr bwMode="auto">
          <a:xfrm>
            <a:off x="0" y="0"/>
            <a:ext cx="9144000" cy="200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pic>
        <p:nvPicPr>
          <p:cNvPr id="16" name="Afbeelding 15"/>
          <p:cNvPicPr>
            <a:picLocks noChangeAspect="1"/>
          </p:cNvPicPr>
          <p:nvPr/>
        </p:nvPicPr>
        <p:blipFill rotWithShape="1">
          <a:blip r:embed="rId2">
            <a:extLst>
              <a:ext uri="{28A0092B-C50C-407E-A947-70E740481C1C}">
                <a14:useLocalDpi xmlns:a14="http://schemas.microsoft.com/office/drawing/2010/main" val="0"/>
              </a:ext>
            </a:extLst>
          </a:blip>
          <a:srcRect l="21965" t="4880" r="23722" b="2525"/>
          <a:stretch/>
        </p:blipFill>
        <p:spPr>
          <a:xfrm>
            <a:off x="2974177" y="2791024"/>
            <a:ext cx="3238500" cy="2995613"/>
          </a:xfrm>
          <a:prstGeom prst="rect">
            <a:avLst/>
          </a:prstGeom>
        </p:spPr>
      </p:pic>
      <p:sp>
        <p:nvSpPr>
          <p:cNvPr id="2" name="Titel 1"/>
          <p:cNvSpPr>
            <a:spLocks noGrp="1"/>
          </p:cNvSpPr>
          <p:nvPr>
            <p:ph type="title"/>
          </p:nvPr>
        </p:nvSpPr>
        <p:spPr/>
        <p:txBody>
          <a:bodyPr/>
          <a:lstStyle/>
          <a:p>
            <a:r>
              <a:rPr lang="en-US" dirty="0" smtClean="0"/>
              <a:t>Therefore: the IIA proposes an update</a:t>
            </a:r>
            <a:endParaRPr lang="en-US" dirty="0"/>
          </a:p>
        </p:txBody>
      </p:sp>
      <p:sp>
        <p:nvSpPr>
          <p:cNvPr id="3" name="Tijdelijke aanduiding voor inhoud 2"/>
          <p:cNvSpPr>
            <a:spLocks noGrp="1"/>
          </p:cNvSpPr>
          <p:nvPr>
            <p:ph idx="1"/>
          </p:nvPr>
        </p:nvSpPr>
        <p:spPr>
          <a:xfrm>
            <a:off x="104775" y="1800225"/>
            <a:ext cx="8953500" cy="4414838"/>
          </a:xfrm>
        </p:spPr>
        <p:txBody>
          <a:bodyPr/>
          <a:lstStyle/>
          <a:p>
            <a:pPr marL="0" indent="0"/>
            <a:r>
              <a:rPr lang="en-US" dirty="0" smtClean="0"/>
              <a:t>4 Area’s of Governance related to roles/responsibilities of the three lines:</a:t>
            </a:r>
            <a:endParaRPr lang="en-US" dirty="0"/>
          </a:p>
        </p:txBody>
      </p:sp>
      <p:sp>
        <p:nvSpPr>
          <p:cNvPr id="5" name="Ovaal 4"/>
          <p:cNvSpPr/>
          <p:nvPr/>
        </p:nvSpPr>
        <p:spPr>
          <a:xfrm>
            <a:off x="1826421" y="2275285"/>
            <a:ext cx="3481383" cy="2701528"/>
          </a:xfrm>
          <a:prstGeom prst="ellipse">
            <a:avLst/>
          </a:prstGeom>
          <a:solidFill>
            <a:srgbClr val="FF0000">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al 6"/>
          <p:cNvSpPr/>
          <p:nvPr/>
        </p:nvSpPr>
        <p:spPr>
          <a:xfrm>
            <a:off x="4005861" y="4007644"/>
            <a:ext cx="3399827" cy="2416176"/>
          </a:xfrm>
          <a:prstGeom prst="ellipse">
            <a:avLst/>
          </a:prstGeom>
          <a:solidFill>
            <a:srgbClr val="FFFF0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al 7"/>
          <p:cNvSpPr/>
          <p:nvPr/>
        </p:nvSpPr>
        <p:spPr>
          <a:xfrm>
            <a:off x="3856431" y="2287190"/>
            <a:ext cx="3367088" cy="2308225"/>
          </a:xfrm>
          <a:prstGeom prst="ellipse">
            <a:avLst/>
          </a:prstGeom>
          <a:solidFill>
            <a:schemeClr val="accent1">
              <a:lumMod val="20000"/>
              <a:lumOff val="80000"/>
              <a:alpha val="5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al 8"/>
          <p:cNvSpPr/>
          <p:nvPr/>
        </p:nvSpPr>
        <p:spPr>
          <a:xfrm>
            <a:off x="1732360" y="3965734"/>
            <a:ext cx="3736179" cy="2396730"/>
          </a:xfrm>
          <a:prstGeom prst="ellipse">
            <a:avLst/>
          </a:prstGeom>
          <a:solidFill>
            <a:srgbClr val="00B050">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kstvak 9"/>
          <p:cNvSpPr txBox="1"/>
          <p:nvPr/>
        </p:nvSpPr>
        <p:spPr>
          <a:xfrm>
            <a:off x="503628" y="2728347"/>
            <a:ext cx="2692010" cy="461665"/>
          </a:xfrm>
          <a:prstGeom prst="rect">
            <a:avLst/>
          </a:prstGeom>
          <a:noFill/>
        </p:spPr>
        <p:txBody>
          <a:bodyPr wrap="square" rtlCol="0">
            <a:spAutoFit/>
          </a:bodyPr>
          <a:lstStyle/>
          <a:p>
            <a:pPr algn="ctr"/>
            <a:r>
              <a:rPr lang="en-US" sz="1200" b="1" u="sng" dirty="0" smtClean="0"/>
              <a:t>Leadership &amp; Oversight</a:t>
            </a:r>
          </a:p>
          <a:p>
            <a:pPr algn="ctr"/>
            <a:r>
              <a:rPr lang="en-US" sz="1200" b="1" dirty="0" smtClean="0"/>
              <a:t>Governing Body</a:t>
            </a:r>
            <a:endParaRPr lang="en-US" sz="1200" b="1" dirty="0"/>
          </a:p>
        </p:txBody>
      </p:sp>
      <p:sp>
        <p:nvSpPr>
          <p:cNvPr id="11" name="Tekstvak 10"/>
          <p:cNvSpPr txBox="1"/>
          <p:nvPr/>
        </p:nvSpPr>
        <p:spPr>
          <a:xfrm>
            <a:off x="104775" y="4955283"/>
            <a:ext cx="2692010" cy="461665"/>
          </a:xfrm>
          <a:prstGeom prst="rect">
            <a:avLst/>
          </a:prstGeom>
          <a:noFill/>
        </p:spPr>
        <p:txBody>
          <a:bodyPr wrap="square" rtlCol="0">
            <a:spAutoFit/>
          </a:bodyPr>
          <a:lstStyle/>
          <a:p>
            <a:pPr algn="ctr"/>
            <a:r>
              <a:rPr lang="en-US" sz="1200" b="1" u="sng" dirty="0" smtClean="0"/>
              <a:t>Objective Assurance</a:t>
            </a:r>
          </a:p>
          <a:p>
            <a:pPr algn="ctr"/>
            <a:r>
              <a:rPr lang="en-US" sz="1200" b="1" dirty="0" smtClean="0"/>
              <a:t>Internal Audit</a:t>
            </a:r>
            <a:endParaRPr lang="en-US" sz="1200" b="1" dirty="0"/>
          </a:p>
        </p:txBody>
      </p:sp>
      <p:sp>
        <p:nvSpPr>
          <p:cNvPr id="12" name="Tekstvak 11"/>
          <p:cNvSpPr txBox="1"/>
          <p:nvPr/>
        </p:nvSpPr>
        <p:spPr>
          <a:xfrm>
            <a:off x="5751901" y="2680573"/>
            <a:ext cx="2692010" cy="461665"/>
          </a:xfrm>
          <a:prstGeom prst="rect">
            <a:avLst/>
          </a:prstGeom>
          <a:noFill/>
        </p:spPr>
        <p:txBody>
          <a:bodyPr wrap="square" rtlCol="0">
            <a:spAutoFit/>
          </a:bodyPr>
          <a:lstStyle/>
          <a:p>
            <a:pPr algn="ctr"/>
            <a:r>
              <a:rPr lang="en-US" sz="1200" b="1" u="sng" dirty="0" smtClean="0"/>
              <a:t>Strategy Execution</a:t>
            </a:r>
          </a:p>
          <a:p>
            <a:pPr algn="ctr"/>
            <a:r>
              <a:rPr lang="en-US" sz="1200" b="1" dirty="0" smtClean="0"/>
              <a:t>Line Management Functions</a:t>
            </a:r>
            <a:endParaRPr lang="en-US" sz="1200" b="1" dirty="0"/>
          </a:p>
        </p:txBody>
      </p:sp>
      <p:sp>
        <p:nvSpPr>
          <p:cNvPr id="13" name="Tekstvak 12"/>
          <p:cNvSpPr txBox="1"/>
          <p:nvPr/>
        </p:nvSpPr>
        <p:spPr>
          <a:xfrm>
            <a:off x="5629275" y="4857185"/>
            <a:ext cx="3324226" cy="646331"/>
          </a:xfrm>
          <a:prstGeom prst="rect">
            <a:avLst/>
          </a:prstGeom>
          <a:noFill/>
        </p:spPr>
        <p:txBody>
          <a:bodyPr wrap="square" rtlCol="0">
            <a:spAutoFit/>
          </a:bodyPr>
          <a:lstStyle/>
          <a:p>
            <a:pPr algn="ctr"/>
            <a:r>
              <a:rPr lang="en-US" sz="1200" b="1" u="sng" dirty="0" smtClean="0"/>
              <a:t>Guidance, Challenge &amp; Control</a:t>
            </a:r>
          </a:p>
          <a:p>
            <a:pPr algn="ctr"/>
            <a:r>
              <a:rPr lang="en-US" sz="1200" b="1" dirty="0" smtClean="0"/>
              <a:t>Risk, Quality, Control and compliance functions</a:t>
            </a:r>
            <a:endParaRPr lang="en-US" sz="1200" b="1" dirty="0"/>
          </a:p>
        </p:txBody>
      </p:sp>
      <p:sp>
        <p:nvSpPr>
          <p:cNvPr id="14" name="Tekstvak 13"/>
          <p:cNvSpPr txBox="1"/>
          <p:nvPr/>
        </p:nvSpPr>
        <p:spPr>
          <a:xfrm>
            <a:off x="952500" y="3719513"/>
            <a:ext cx="7405687" cy="492443"/>
          </a:xfrm>
          <a:prstGeom prst="rect">
            <a:avLst/>
          </a:prstGeom>
          <a:noFill/>
        </p:spPr>
        <p:txBody>
          <a:bodyPr wrap="square" rtlCol="0">
            <a:spAutoFit/>
          </a:bodyPr>
          <a:lstStyle/>
          <a:p>
            <a:r>
              <a:rPr lang="en-US" b="1" dirty="0" smtClean="0">
                <a:solidFill>
                  <a:srgbClr val="C00000"/>
                </a:solidFill>
              </a:rPr>
              <a:t>Overlapping / ‘Blurring’ of the Lines</a:t>
            </a:r>
            <a:endParaRPr lang="en-US" b="1" dirty="0">
              <a:solidFill>
                <a:srgbClr val="C00000"/>
              </a:solidFill>
            </a:endParaRPr>
          </a:p>
        </p:txBody>
      </p:sp>
    </p:spTree>
    <p:extLst>
      <p:ext uri="{BB962C8B-B14F-4D97-AF65-F5344CB8AC3E}">
        <p14:creationId xmlns:p14="http://schemas.microsoft.com/office/powerpoint/2010/main" val="153168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5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14"/>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fade">
                                      <p:cBhvr>
                                        <p:cTn id="56" dur="5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p:bldP spid="11" grpId="0"/>
      <p:bldP spid="12" grpId="0"/>
      <p:bldP spid="13" grpId="0"/>
      <p:bldP spid="14" grpId="0"/>
      <p:bldP spid="14"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077913"/>
            <a:ext cx="8229600" cy="571500"/>
          </a:xfrm>
        </p:spPr>
        <p:txBody>
          <a:bodyPr/>
          <a:lstStyle/>
          <a:p>
            <a:r>
              <a:rPr lang="en-US" dirty="0" smtClean="0"/>
              <a:t>Key Features of the update:</a:t>
            </a:r>
            <a:endParaRPr lang="en-US" dirty="0"/>
          </a:p>
        </p:txBody>
      </p:sp>
      <p:sp>
        <p:nvSpPr>
          <p:cNvPr id="3" name="Tijdelijke aanduiding voor inhoud 2"/>
          <p:cNvSpPr>
            <a:spLocks noGrp="1"/>
          </p:cNvSpPr>
          <p:nvPr>
            <p:ph idx="1"/>
          </p:nvPr>
        </p:nvSpPr>
        <p:spPr>
          <a:xfrm>
            <a:off x="0" y="1590675"/>
            <a:ext cx="9124950" cy="2014538"/>
          </a:xfrm>
        </p:spPr>
        <p:txBody>
          <a:bodyPr/>
          <a:lstStyle/>
          <a:p>
            <a:pPr>
              <a:buFont typeface="Arial" panose="020B0604020202020204" pitchFamily="34" charset="0"/>
              <a:buChar char="•"/>
            </a:pPr>
            <a:r>
              <a:rPr lang="en-US" sz="1600" b="1" i="1" dirty="0" smtClean="0"/>
              <a:t>Blurring of the lines:</a:t>
            </a:r>
          </a:p>
          <a:p>
            <a:pPr lvl="4">
              <a:buFont typeface="Arial" panose="020B0604020202020204" pitchFamily="34" charset="0"/>
              <a:buChar char="•"/>
            </a:pPr>
            <a:r>
              <a:rPr lang="en-US" sz="1600" dirty="0" smtClean="0"/>
              <a:t>1st and 2</a:t>
            </a:r>
            <a:r>
              <a:rPr lang="en-US" sz="1600" baseline="30000" dirty="0" smtClean="0"/>
              <a:t>nd</a:t>
            </a:r>
            <a:r>
              <a:rPr lang="en-US" sz="1600" dirty="0" smtClean="0"/>
              <a:t> line: strong(</a:t>
            </a:r>
            <a:r>
              <a:rPr lang="en-US" sz="1600" dirty="0" err="1" smtClean="0"/>
              <a:t>er</a:t>
            </a:r>
            <a:r>
              <a:rPr lang="en-US" sz="1600" dirty="0" smtClean="0"/>
              <a:t>) coordination/collaboration;</a:t>
            </a:r>
          </a:p>
          <a:p>
            <a:pPr lvl="4">
              <a:buFont typeface="Arial" panose="020B0604020202020204" pitchFamily="34" charset="0"/>
              <a:buChar char="•"/>
            </a:pPr>
            <a:r>
              <a:rPr lang="en-US" sz="1600" dirty="0" smtClean="0"/>
              <a:t>2</a:t>
            </a:r>
            <a:r>
              <a:rPr lang="en-US" sz="1600" baseline="30000" dirty="0" smtClean="0"/>
              <a:t>nd</a:t>
            </a:r>
            <a:r>
              <a:rPr lang="en-US" sz="1600" dirty="0" smtClean="0"/>
              <a:t> line: strong(</a:t>
            </a:r>
            <a:r>
              <a:rPr lang="en-US" sz="1600" dirty="0" err="1" smtClean="0"/>
              <a:t>er</a:t>
            </a:r>
            <a:r>
              <a:rPr lang="en-US" sz="1600" dirty="0" smtClean="0"/>
              <a:t>) horizontal coordination/collaboration + information sharing;</a:t>
            </a:r>
          </a:p>
          <a:p>
            <a:pPr lvl="4">
              <a:buFont typeface="Arial" panose="020B0604020202020204" pitchFamily="34" charset="0"/>
              <a:buChar char="•"/>
            </a:pPr>
            <a:r>
              <a:rPr lang="en-US" sz="1600" dirty="0" smtClean="0"/>
              <a:t>3</a:t>
            </a:r>
            <a:r>
              <a:rPr lang="en-US" sz="1600" baseline="30000" dirty="0" smtClean="0"/>
              <a:t>rd</a:t>
            </a:r>
            <a:r>
              <a:rPr lang="en-US" sz="1600" dirty="0" smtClean="0"/>
              <a:t> line: internal audit might ‘cross the line’ to 2</a:t>
            </a:r>
            <a:r>
              <a:rPr lang="en-US" sz="1600" baseline="30000" dirty="0" smtClean="0"/>
              <a:t>nd</a:t>
            </a:r>
            <a:r>
              <a:rPr lang="en-US" sz="1600" dirty="0" smtClean="0"/>
              <a:t> and 1</a:t>
            </a:r>
            <a:r>
              <a:rPr lang="en-US" sz="1600" baseline="30000" dirty="0" smtClean="0"/>
              <a:t>st</a:t>
            </a:r>
            <a:r>
              <a:rPr lang="en-US" sz="1600" dirty="0" smtClean="0"/>
              <a:t> line roles </a:t>
            </a:r>
            <a:r>
              <a:rPr lang="en-US" sz="1600" b="1" dirty="0" smtClean="0"/>
              <a:t>IF</a:t>
            </a:r>
            <a:r>
              <a:rPr lang="en-US" sz="1600" dirty="0" smtClean="0"/>
              <a:t> strict conditions are adhered to;</a:t>
            </a:r>
          </a:p>
          <a:p>
            <a:pPr lvl="4">
              <a:buFont typeface="Arial" panose="020B0604020202020204" pitchFamily="34" charset="0"/>
              <a:buChar char="•"/>
            </a:pPr>
            <a:r>
              <a:rPr lang="en-US" sz="1600" dirty="0" smtClean="0"/>
              <a:t>The smaller the organization, the more ‘blurring’.</a:t>
            </a:r>
          </a:p>
          <a:p>
            <a:pPr lvl="4">
              <a:buFont typeface="Arial" panose="020B0604020202020204" pitchFamily="34" charset="0"/>
              <a:buChar char="•"/>
            </a:pPr>
            <a:endParaRPr lang="en-US" dirty="0" smtClean="0"/>
          </a:p>
        </p:txBody>
      </p:sp>
      <p:sp>
        <p:nvSpPr>
          <p:cNvPr id="6" name="Tekstvak 5"/>
          <p:cNvSpPr txBox="1"/>
          <p:nvPr/>
        </p:nvSpPr>
        <p:spPr>
          <a:xfrm>
            <a:off x="0" y="3423046"/>
            <a:ext cx="9144000" cy="3077766"/>
          </a:xfrm>
          <a:prstGeom prst="rect">
            <a:avLst/>
          </a:prstGeom>
          <a:solidFill>
            <a:schemeClr val="accent2">
              <a:lumMod val="20000"/>
              <a:lumOff val="80000"/>
            </a:schemeClr>
          </a:solidFill>
        </p:spPr>
        <p:txBody>
          <a:bodyPr wrap="square" rtlCol="0">
            <a:spAutoFit/>
          </a:bodyPr>
          <a:lstStyle/>
          <a:p>
            <a:r>
              <a:rPr lang="en-US" sz="1300" b="1" dirty="0"/>
              <a:t>Regular </a:t>
            </a:r>
            <a:r>
              <a:rPr lang="en-US" sz="1300" b="1" dirty="0" smtClean="0"/>
              <a:t>communication, effective coordination and greater </a:t>
            </a:r>
            <a:r>
              <a:rPr lang="en-US" sz="1300" b="1" dirty="0"/>
              <a:t>integration </a:t>
            </a:r>
            <a:r>
              <a:rPr lang="en-US" sz="1300" b="1" dirty="0" smtClean="0"/>
              <a:t>by</a:t>
            </a:r>
            <a:r>
              <a:rPr lang="en-US" sz="1300" b="1" dirty="0"/>
              <a:t>: </a:t>
            </a:r>
            <a:endParaRPr lang="en-US" sz="1300" b="1" dirty="0" smtClean="0"/>
          </a:p>
          <a:p>
            <a:endParaRPr lang="en-US" sz="1300" dirty="0" smtClean="0"/>
          </a:p>
          <a:p>
            <a:r>
              <a:rPr lang="en-US" sz="1300" dirty="0" smtClean="0"/>
              <a:t>• Ensuring </a:t>
            </a:r>
            <a:r>
              <a:rPr lang="en-US" sz="1300" dirty="0"/>
              <a:t>individual, team, and departmental goals are aligned with the strategic priorities and operational needs of the </a:t>
            </a:r>
            <a:r>
              <a:rPr lang="en-US" sz="1300" dirty="0" smtClean="0"/>
              <a:t>organization;</a:t>
            </a:r>
          </a:p>
          <a:p>
            <a:endParaRPr lang="en-US" sz="1300" dirty="0" smtClean="0"/>
          </a:p>
          <a:p>
            <a:r>
              <a:rPr lang="en-US" sz="1300" dirty="0" smtClean="0"/>
              <a:t>• </a:t>
            </a:r>
            <a:r>
              <a:rPr lang="en-US" sz="1300" dirty="0"/>
              <a:t>Ensuring a common understanding of the purpose and roles of each part of the </a:t>
            </a:r>
            <a:r>
              <a:rPr lang="en-US" sz="1300" dirty="0" smtClean="0"/>
              <a:t>organization;</a:t>
            </a:r>
          </a:p>
          <a:p>
            <a:endParaRPr lang="en-US" sz="1300" dirty="0" smtClean="0"/>
          </a:p>
          <a:p>
            <a:r>
              <a:rPr lang="en-US" sz="1300" dirty="0" smtClean="0"/>
              <a:t>• </a:t>
            </a:r>
            <a:r>
              <a:rPr lang="en-US" sz="1300" dirty="0"/>
              <a:t>Establishing a common vocabulary for describing aspects of governance, risk management, and </a:t>
            </a:r>
            <a:r>
              <a:rPr lang="en-US" sz="1300" dirty="0" smtClean="0"/>
              <a:t>control;</a:t>
            </a:r>
          </a:p>
          <a:p>
            <a:endParaRPr lang="en-US" sz="1300" dirty="0" smtClean="0"/>
          </a:p>
          <a:p>
            <a:r>
              <a:rPr lang="en-US" sz="1300" dirty="0" smtClean="0"/>
              <a:t>• </a:t>
            </a:r>
            <a:r>
              <a:rPr lang="en-US" sz="1300" dirty="0"/>
              <a:t>Using common rating or measurement systems across all </a:t>
            </a:r>
            <a:r>
              <a:rPr lang="en-US" sz="1300" dirty="0" smtClean="0"/>
              <a:t>functions;</a:t>
            </a:r>
          </a:p>
          <a:p>
            <a:endParaRPr lang="en-US" sz="1300" dirty="0" smtClean="0"/>
          </a:p>
          <a:p>
            <a:r>
              <a:rPr lang="en-US" sz="1300" dirty="0" smtClean="0"/>
              <a:t>• </a:t>
            </a:r>
            <a:r>
              <a:rPr lang="en-US" sz="1300" dirty="0"/>
              <a:t>Sharing resources, including subject matter experts, among </a:t>
            </a:r>
            <a:r>
              <a:rPr lang="en-US" sz="1300" dirty="0" smtClean="0"/>
              <a:t>functions;</a:t>
            </a:r>
          </a:p>
          <a:p>
            <a:endParaRPr lang="en-US" sz="1300" dirty="0" smtClean="0"/>
          </a:p>
          <a:p>
            <a:r>
              <a:rPr lang="en-US" sz="1300" dirty="0" smtClean="0"/>
              <a:t>• </a:t>
            </a:r>
            <a:r>
              <a:rPr lang="en-US" sz="1300" dirty="0"/>
              <a:t>Leveraging data and technology to facilitate insight capture, analysis, and communication</a:t>
            </a:r>
            <a:r>
              <a:rPr lang="en-US" sz="1300" dirty="0" smtClean="0"/>
              <a:t>.</a:t>
            </a:r>
            <a:endParaRPr lang="en-US" sz="1200" dirty="0"/>
          </a:p>
          <a:p>
            <a:endParaRPr lang="en-US" sz="1200" dirty="0"/>
          </a:p>
        </p:txBody>
      </p:sp>
    </p:spTree>
    <p:extLst>
      <p:ext uri="{BB962C8B-B14F-4D97-AF65-F5344CB8AC3E}">
        <p14:creationId xmlns:p14="http://schemas.microsoft.com/office/powerpoint/2010/main" val="216475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Key Features of the update:</a:t>
            </a:r>
            <a:endParaRPr lang="en-US" dirty="0"/>
          </a:p>
        </p:txBody>
      </p:sp>
      <p:sp>
        <p:nvSpPr>
          <p:cNvPr id="3" name="Tijdelijke aanduiding voor inhoud 2"/>
          <p:cNvSpPr>
            <a:spLocks noGrp="1"/>
          </p:cNvSpPr>
          <p:nvPr>
            <p:ph idx="1"/>
          </p:nvPr>
        </p:nvSpPr>
        <p:spPr>
          <a:xfrm>
            <a:off x="0" y="1871662"/>
            <a:ext cx="9143999" cy="3757613"/>
          </a:xfrm>
        </p:spPr>
        <p:txBody>
          <a:bodyPr/>
          <a:lstStyle/>
          <a:p>
            <a:pPr marL="0" indent="0"/>
            <a:r>
              <a:rPr lang="en-US" i="1" dirty="0" smtClean="0"/>
              <a:t>Broadening </a:t>
            </a:r>
            <a:r>
              <a:rPr lang="en-US" i="1" u="sng" dirty="0" smtClean="0"/>
              <a:t>Internal Audit’s focus</a:t>
            </a:r>
            <a:r>
              <a:rPr lang="en-US" i="1" dirty="0" smtClean="0"/>
              <a:t> towards so called ‘non assurance activities’ (in addition to assurance):</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Agreeing </a:t>
            </a:r>
            <a:r>
              <a:rPr lang="en-US" sz="1400" dirty="0"/>
              <a:t>management </a:t>
            </a:r>
            <a:r>
              <a:rPr lang="en-US" sz="1400" dirty="0" smtClean="0"/>
              <a:t>decisions</a:t>
            </a:r>
            <a:r>
              <a:rPr lang="en-US" sz="1400" dirty="0"/>
              <a:t>;</a:t>
            </a:r>
            <a:endParaRPr lang="en-US" sz="1400" dirty="0" smtClean="0"/>
          </a:p>
          <a:p>
            <a:pPr marL="285750" indent="-285750">
              <a:buFont typeface="Arial" panose="020B0604020202020204" pitchFamily="34" charset="0"/>
              <a:buChar char="•"/>
            </a:pPr>
            <a:r>
              <a:rPr lang="en-US" sz="1400" dirty="0" smtClean="0"/>
              <a:t>Making recommendations </a:t>
            </a:r>
          </a:p>
          <a:p>
            <a:pPr marL="285750" indent="-285750">
              <a:buFont typeface="Arial" panose="020B0604020202020204" pitchFamily="34" charset="0"/>
              <a:buChar char="•"/>
            </a:pPr>
            <a:r>
              <a:rPr lang="en-US" sz="1400" dirty="0" smtClean="0"/>
              <a:t>Consulting </a:t>
            </a:r>
            <a:r>
              <a:rPr lang="en-US" sz="1400" dirty="0"/>
              <a:t>on current circumstances and future actions</a:t>
            </a:r>
            <a:endParaRPr lang="en-US" sz="1400" dirty="0" smtClean="0"/>
          </a:p>
          <a:p>
            <a:pPr marL="285750" indent="-285750">
              <a:buFont typeface="Arial" panose="020B0604020202020204" pitchFamily="34" charset="0"/>
              <a:buChar char="•"/>
            </a:pPr>
            <a:r>
              <a:rPr lang="en-US" sz="1400" dirty="0" smtClean="0"/>
              <a:t>Participating </a:t>
            </a:r>
            <a:r>
              <a:rPr lang="en-US" sz="1400" dirty="0"/>
              <a:t>in change </a:t>
            </a:r>
            <a:r>
              <a:rPr lang="en-US" sz="1400" dirty="0" smtClean="0"/>
              <a:t>initiatives</a:t>
            </a:r>
            <a:r>
              <a:rPr lang="en-US" sz="1400" dirty="0"/>
              <a:t>;</a:t>
            </a:r>
            <a:endParaRPr lang="en-US" sz="1400" dirty="0" smtClean="0"/>
          </a:p>
          <a:p>
            <a:pPr marL="285750" indent="-285750">
              <a:buFont typeface="Arial" panose="020B0604020202020204" pitchFamily="34" charset="0"/>
              <a:buChar char="•"/>
            </a:pPr>
            <a:r>
              <a:rPr lang="en-US" sz="1400" dirty="0" smtClean="0"/>
              <a:t>Delivering </a:t>
            </a:r>
            <a:r>
              <a:rPr lang="en-US" sz="1400" dirty="0"/>
              <a:t>training in risk-related </a:t>
            </a:r>
            <a:r>
              <a:rPr lang="en-US" sz="1400" dirty="0" smtClean="0"/>
              <a:t>topics</a:t>
            </a:r>
            <a:r>
              <a:rPr lang="en-US" sz="1400" dirty="0"/>
              <a:t>;</a:t>
            </a:r>
            <a:endParaRPr lang="en-US" sz="1400" dirty="0" smtClean="0"/>
          </a:p>
          <a:p>
            <a:pPr marL="285750" indent="-285750">
              <a:buFont typeface="Arial" panose="020B0604020202020204" pitchFamily="34" charset="0"/>
              <a:buChar char="•"/>
            </a:pPr>
            <a:r>
              <a:rPr lang="en-US" sz="1400" dirty="0" smtClean="0"/>
              <a:t>Leading </a:t>
            </a:r>
            <a:r>
              <a:rPr lang="en-US" sz="1400" dirty="0"/>
              <a:t>control self-assessment sessions with </a:t>
            </a:r>
            <a:r>
              <a:rPr lang="en-US" sz="1400" dirty="0" smtClean="0"/>
              <a:t>management;</a:t>
            </a:r>
          </a:p>
          <a:p>
            <a:pPr marL="285750" indent="-285750">
              <a:buFont typeface="Arial" panose="020B0604020202020204" pitchFamily="34" charset="0"/>
              <a:buChar char="•"/>
            </a:pPr>
            <a:r>
              <a:rPr lang="en-US" sz="1400" dirty="0" smtClean="0"/>
              <a:t>Assurance mapping: to ensure that governance roles are well aligned with strategy and goals of the organization.</a:t>
            </a:r>
          </a:p>
          <a:p>
            <a:pPr marL="285750" indent="-285750">
              <a:buFont typeface="Arial" panose="020B0604020202020204" pitchFamily="34" charset="0"/>
              <a:buChar char="•"/>
            </a:pPr>
            <a:r>
              <a:rPr lang="en-US" sz="1400" dirty="0" smtClean="0"/>
              <a:t>Take managerial responsibilities in risk management and compliance (e.g. IF head of IA is assigned responsibility for compliance or ERM).  </a:t>
            </a:r>
          </a:p>
        </p:txBody>
      </p:sp>
    </p:spTree>
    <p:extLst>
      <p:ext uri="{BB962C8B-B14F-4D97-AF65-F5344CB8AC3E}">
        <p14:creationId xmlns:p14="http://schemas.microsoft.com/office/powerpoint/2010/main" val="3818094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624" y="1263650"/>
            <a:ext cx="9148762" cy="571500"/>
          </a:xfrm>
        </p:spPr>
        <p:txBody>
          <a:bodyPr/>
          <a:lstStyle/>
          <a:p>
            <a:r>
              <a:rPr lang="en-US" dirty="0" smtClean="0"/>
              <a:t>Safeguarding Measures for Non-Assurance </a:t>
            </a:r>
            <a:r>
              <a:rPr lang="en-US" dirty="0" smtClean="0"/>
              <a:t>assignments</a:t>
            </a:r>
            <a:endParaRPr lang="en-US" dirty="0"/>
          </a:p>
        </p:txBody>
      </p:sp>
      <p:sp>
        <p:nvSpPr>
          <p:cNvPr id="3" name="Tijdelijke aanduiding voor inhoud 2"/>
          <p:cNvSpPr>
            <a:spLocks noGrp="1"/>
          </p:cNvSpPr>
          <p:nvPr>
            <p:ph idx="1"/>
          </p:nvPr>
        </p:nvSpPr>
        <p:spPr>
          <a:xfrm>
            <a:off x="0" y="1800225"/>
            <a:ext cx="9101138" cy="4414838"/>
          </a:xfrm>
        </p:spPr>
        <p:txBody>
          <a:bodyPr/>
          <a:lstStyle/>
          <a:p>
            <a:pPr marL="0" indent="0"/>
            <a:endParaRPr lang="en-US" sz="1400" dirty="0"/>
          </a:p>
          <a:p>
            <a:pPr marL="285750" indent="-285750">
              <a:buFont typeface="Arial" panose="020B0604020202020204" pitchFamily="34" charset="0"/>
              <a:buChar char="•"/>
            </a:pPr>
            <a:r>
              <a:rPr lang="en-US" sz="1400" dirty="0" smtClean="0"/>
              <a:t>Analyze the governance structure/avoid conflicting roles</a:t>
            </a:r>
          </a:p>
          <a:p>
            <a:pPr marL="285750" indent="-285750">
              <a:buFont typeface="Arial" panose="020B0604020202020204" pitchFamily="34" charset="0"/>
              <a:buChar char="•"/>
            </a:pPr>
            <a:endParaRPr lang="en-US" sz="1400" u="sng" dirty="0"/>
          </a:p>
          <a:p>
            <a:pPr marL="285750" indent="-285750">
              <a:buFont typeface="Arial" panose="020B0604020202020204" pitchFamily="34" charset="0"/>
              <a:buChar char="•"/>
            </a:pPr>
            <a:r>
              <a:rPr lang="en-US" sz="1400" u="sng" dirty="0" smtClean="0"/>
              <a:t>Informing</a:t>
            </a:r>
            <a:r>
              <a:rPr lang="en-US" sz="1400" dirty="0" smtClean="0"/>
              <a:t> </a:t>
            </a:r>
            <a:r>
              <a:rPr lang="en-US" sz="1400" dirty="0"/>
              <a:t>the governing body </a:t>
            </a:r>
            <a:r>
              <a:rPr lang="en-US" sz="1400" dirty="0" smtClean="0"/>
              <a:t>(e.g. AC) of </a:t>
            </a:r>
            <a:r>
              <a:rPr lang="en-US" sz="1400" dirty="0" err="1"/>
              <a:t>nonassurance</a:t>
            </a:r>
            <a:r>
              <a:rPr lang="en-US" sz="1400" dirty="0"/>
              <a:t> engagements that internal audit has been asked to undertake or managerial responsibilities it has been asked to assume, and communicate the impact these may have on the ability of the function to provide </a:t>
            </a:r>
            <a:r>
              <a:rPr lang="en-US" sz="1400" dirty="0" smtClean="0"/>
              <a:t>organization wide </a:t>
            </a:r>
            <a:r>
              <a:rPr lang="en-US" sz="1400" dirty="0"/>
              <a:t>credible objective </a:t>
            </a:r>
            <a:r>
              <a:rPr lang="en-US" sz="1400" dirty="0" smtClean="0"/>
              <a:t>assurance;</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Ensuring </a:t>
            </a:r>
            <a:r>
              <a:rPr lang="en-US" sz="1400" dirty="0"/>
              <a:t>that </a:t>
            </a:r>
            <a:r>
              <a:rPr lang="en-US" sz="1400" dirty="0" err="1"/>
              <a:t>nonassurance</a:t>
            </a:r>
            <a:r>
              <a:rPr lang="en-US" sz="1400" dirty="0"/>
              <a:t> roles are clearly defined and, where possible, time </a:t>
            </a:r>
            <a:r>
              <a:rPr lang="en-US" sz="1400" dirty="0" smtClean="0"/>
              <a:t>limited;</a:t>
            </a:r>
          </a:p>
          <a:p>
            <a:pPr marL="285750" indent="-285750">
              <a:buFont typeface="Arial" panose="020B0604020202020204" pitchFamily="34" charset="0"/>
              <a:buChar char="•"/>
            </a:pPr>
            <a:endParaRPr lang="en-US" sz="1400" dirty="0"/>
          </a:p>
          <a:p>
            <a:pPr marL="285750" indent="-285750">
              <a:buFont typeface="Arial" panose="020B0604020202020204" pitchFamily="34" charset="0"/>
              <a:buChar char="•"/>
            </a:pPr>
            <a:r>
              <a:rPr lang="en-US" sz="1400" dirty="0" smtClean="0"/>
              <a:t>Refraining </a:t>
            </a:r>
            <a:r>
              <a:rPr lang="en-US" sz="1400" dirty="0"/>
              <a:t>from assuming responsibility for management decisions and associated risks and </a:t>
            </a:r>
            <a:r>
              <a:rPr lang="en-US" sz="1400" dirty="0" smtClean="0"/>
              <a:t>controls;</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Implementing </a:t>
            </a:r>
            <a:r>
              <a:rPr lang="en-US" sz="1400" dirty="0"/>
              <a:t>measures, such as a “cooling off” period or use of outsourced </a:t>
            </a:r>
            <a:r>
              <a:rPr lang="en-US" sz="1400" dirty="0" smtClean="0"/>
              <a:t>resources (or rotation), </a:t>
            </a:r>
            <a:r>
              <a:rPr lang="en-US" sz="1400" dirty="0"/>
              <a:t>when auditing an area in which internal audit has had a significant and recent engagement in an advisory or managerial capacity. </a:t>
            </a:r>
          </a:p>
        </p:txBody>
      </p:sp>
    </p:spTree>
    <p:extLst>
      <p:ext uri="{BB962C8B-B14F-4D97-AF65-F5344CB8AC3E}">
        <p14:creationId xmlns:p14="http://schemas.microsoft.com/office/powerpoint/2010/main" val="2172163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idx="4294967295"/>
          </p:nvPr>
        </p:nvSpPr>
        <p:spPr>
          <a:xfrm>
            <a:off x="0" y="1100137"/>
            <a:ext cx="9143999" cy="762000"/>
          </a:xfrm>
          <a:ln/>
          <a:extLs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Lst>
        </p:spPr>
        <p:txBody>
          <a:bodyPr anchor="ctr">
            <a:noAutofit/>
          </a:bodyPr>
          <a:lstStyle/>
          <a:p>
            <a:r>
              <a:rPr lang="en-US" sz="2400" dirty="0">
                <a:solidFill>
                  <a:srgbClr val="C00000"/>
                </a:solidFill>
              </a:rPr>
              <a:t>Potential Internal Audit Governance Involvement</a:t>
            </a:r>
          </a:p>
        </p:txBody>
      </p:sp>
      <p:sp>
        <p:nvSpPr>
          <p:cNvPr id="3" name="Content Placeholder 2"/>
          <p:cNvSpPr>
            <a:spLocks noGrp="1"/>
          </p:cNvSpPr>
          <p:nvPr>
            <p:ph idx="4294967295"/>
          </p:nvPr>
        </p:nvSpPr>
        <p:spPr bwMode="auto">
          <a:xfrm>
            <a:off x="-1" y="1952752"/>
            <a:ext cx="9143999" cy="436427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marL="577850" lvl="1" indent="-404813" eaLnBrk="0" hangingPunct="0">
              <a:buFont typeface="Arial" panose="020B0604020202020204" pitchFamily="34" charset="0"/>
              <a:buChar char="•"/>
              <a:tabLst>
                <a:tab pos="230188" algn="l"/>
              </a:tabLst>
            </a:pPr>
            <a:r>
              <a:rPr lang="en-US" sz="1600" dirty="0">
                <a:solidFill>
                  <a:schemeClr val="tx1"/>
                </a:solidFill>
                <a:cs typeface="Arial" pitchFamily="34" charset="0"/>
              </a:rPr>
              <a:t>Participate in </a:t>
            </a:r>
            <a:r>
              <a:rPr lang="en-US" sz="1600" dirty="0" smtClean="0">
                <a:solidFill>
                  <a:schemeClr val="tx1"/>
                </a:solidFill>
                <a:cs typeface="Arial" pitchFamily="34" charset="0"/>
              </a:rPr>
              <a:t>cross-functional </a:t>
            </a:r>
            <a:r>
              <a:rPr lang="en-US" sz="1600" dirty="0">
                <a:solidFill>
                  <a:schemeClr val="tx1"/>
                </a:solidFill>
                <a:cs typeface="Arial" pitchFamily="34" charset="0"/>
              </a:rPr>
              <a:t>‘what if’ discussions to reconsider </a:t>
            </a:r>
            <a:r>
              <a:rPr lang="en-US" sz="1600" dirty="0" smtClean="0">
                <a:solidFill>
                  <a:schemeClr val="tx1"/>
                </a:solidFill>
                <a:cs typeface="Arial" pitchFamily="34" charset="0"/>
              </a:rPr>
              <a:t>governance risks </a:t>
            </a:r>
            <a:r>
              <a:rPr lang="en-US" sz="1600" dirty="0">
                <a:solidFill>
                  <a:schemeClr val="tx1"/>
                </a:solidFill>
                <a:cs typeface="Arial" pitchFamily="34" charset="0"/>
              </a:rPr>
              <a:t>and identify action </a:t>
            </a:r>
            <a:r>
              <a:rPr lang="en-US" sz="1600" dirty="0" smtClean="0">
                <a:solidFill>
                  <a:schemeClr val="tx1"/>
                </a:solidFill>
                <a:cs typeface="Arial" pitchFamily="34" charset="0"/>
              </a:rPr>
              <a:t>plans;</a:t>
            </a:r>
            <a:endParaRPr lang="en-US" sz="1600" dirty="0">
              <a:cs typeface="Arial" pitchFamily="34" charset="0"/>
            </a:endParaRPr>
          </a:p>
          <a:p>
            <a:pPr marL="577850" lvl="1" indent="-404813" eaLnBrk="0" hangingPunct="0">
              <a:buFont typeface="Arial" panose="020B0604020202020204" pitchFamily="34" charset="0"/>
              <a:buChar char="•"/>
              <a:tabLst>
                <a:tab pos="230188" algn="l"/>
              </a:tabLst>
            </a:pPr>
            <a:r>
              <a:rPr lang="en-US" sz="1600" dirty="0">
                <a:solidFill>
                  <a:schemeClr val="tx1"/>
                </a:solidFill>
                <a:cs typeface="Arial" pitchFamily="34" charset="0"/>
              </a:rPr>
              <a:t>Help </a:t>
            </a:r>
            <a:r>
              <a:rPr lang="en-US" sz="1600" u="sng" dirty="0" smtClean="0">
                <a:solidFill>
                  <a:schemeClr val="tx1"/>
                </a:solidFill>
                <a:cs typeface="Arial" pitchFamily="34" charset="0"/>
              </a:rPr>
              <a:t>design</a:t>
            </a:r>
            <a:r>
              <a:rPr lang="en-US" sz="1600" dirty="0" smtClean="0">
                <a:solidFill>
                  <a:schemeClr val="tx1"/>
                </a:solidFill>
                <a:cs typeface="Arial" pitchFamily="34" charset="0"/>
              </a:rPr>
              <a:t> ‘how to’ improve </a:t>
            </a:r>
            <a:r>
              <a:rPr lang="en-US" sz="1600" dirty="0">
                <a:solidFill>
                  <a:schemeClr val="tx1"/>
                </a:solidFill>
                <a:cs typeface="Arial" pitchFamily="34" charset="0"/>
              </a:rPr>
              <a:t>governance </a:t>
            </a:r>
            <a:r>
              <a:rPr lang="en-US" sz="1600" dirty="0" smtClean="0">
                <a:solidFill>
                  <a:schemeClr val="tx1"/>
                </a:solidFill>
                <a:cs typeface="Arial" pitchFamily="34" charset="0"/>
              </a:rPr>
              <a:t>processes to better address risks.</a:t>
            </a:r>
            <a:endParaRPr lang="en-US" sz="1600" dirty="0">
              <a:cs typeface="Arial" pitchFamily="34" charset="0"/>
            </a:endParaRPr>
          </a:p>
          <a:p>
            <a:pPr marL="577850" lvl="1" indent="-404813" eaLnBrk="0" hangingPunct="0">
              <a:buFont typeface="Arial" panose="020B0604020202020204" pitchFamily="34" charset="0"/>
              <a:buChar char="•"/>
              <a:tabLst>
                <a:tab pos="230188" algn="l"/>
              </a:tabLst>
            </a:pPr>
            <a:r>
              <a:rPr lang="en-US" sz="1600" dirty="0">
                <a:solidFill>
                  <a:schemeClr val="tx1"/>
                </a:solidFill>
                <a:cs typeface="Arial" pitchFamily="34" charset="0"/>
              </a:rPr>
              <a:t>Redirect audit resources to </a:t>
            </a:r>
            <a:r>
              <a:rPr lang="en-US" sz="1600" dirty="0" smtClean="0">
                <a:solidFill>
                  <a:schemeClr val="tx1"/>
                </a:solidFill>
                <a:cs typeface="Arial" pitchFamily="34" charset="0"/>
              </a:rPr>
              <a:t>reassess </a:t>
            </a:r>
            <a:r>
              <a:rPr lang="en-US" sz="1600" dirty="0">
                <a:solidFill>
                  <a:schemeClr val="tx1"/>
                </a:solidFill>
                <a:cs typeface="Arial" pitchFamily="34" charset="0"/>
              </a:rPr>
              <a:t>highest risk </a:t>
            </a:r>
            <a:r>
              <a:rPr lang="en-US" sz="1600" dirty="0" smtClean="0">
                <a:solidFill>
                  <a:schemeClr val="tx1"/>
                </a:solidFill>
                <a:cs typeface="Arial" pitchFamily="34" charset="0"/>
              </a:rPr>
              <a:t>areas:</a:t>
            </a:r>
          </a:p>
          <a:p>
            <a:pPr marL="577850" lvl="1" indent="-404813" eaLnBrk="0" hangingPunct="0">
              <a:buFont typeface="Arial" panose="020B0604020202020204" pitchFamily="34" charset="0"/>
              <a:buChar char="•"/>
              <a:tabLst>
                <a:tab pos="230188" algn="l"/>
              </a:tabLst>
            </a:pPr>
            <a:endParaRPr lang="en-US" sz="1800" dirty="0">
              <a:solidFill>
                <a:schemeClr val="tx1"/>
              </a:solidFill>
              <a:cs typeface="Arial" pitchFamily="34" charset="0"/>
            </a:endParaRPr>
          </a:p>
          <a:p>
            <a:pPr marL="1035050" lvl="2" indent="-404813" eaLnBrk="0" hangingPunct="0">
              <a:buFont typeface="Wingdings" panose="05000000000000000000" pitchFamily="2" charset="2"/>
              <a:buChar char="Ø"/>
              <a:tabLst>
                <a:tab pos="230188" algn="l"/>
              </a:tabLst>
            </a:pPr>
            <a:r>
              <a:rPr lang="en-US" sz="1600" dirty="0" smtClean="0">
                <a:solidFill>
                  <a:schemeClr val="accent1">
                    <a:lumMod val="75000"/>
                  </a:schemeClr>
                </a:solidFill>
                <a:cs typeface="Arial" pitchFamily="34" charset="0"/>
              </a:rPr>
              <a:t>Governance reviews (</a:t>
            </a:r>
            <a:r>
              <a:rPr lang="en-US" sz="1600" dirty="0" err="1" smtClean="0">
                <a:solidFill>
                  <a:schemeClr val="accent1">
                    <a:lumMod val="75000"/>
                  </a:schemeClr>
                </a:solidFill>
                <a:cs typeface="Arial" pitchFamily="34" charset="0"/>
              </a:rPr>
              <a:t>CIM</a:t>
            </a:r>
            <a:r>
              <a:rPr lang="en-US" sz="1600" dirty="0" smtClean="0">
                <a:solidFill>
                  <a:schemeClr val="accent1">
                    <a:lumMod val="75000"/>
                  </a:schemeClr>
                </a:solidFill>
                <a:cs typeface="Arial" pitchFamily="34" charset="0"/>
              </a:rPr>
              <a:t>)</a:t>
            </a:r>
          </a:p>
          <a:p>
            <a:pPr marL="1035050" lvl="2" indent="-404813" eaLnBrk="0" hangingPunct="0">
              <a:buFont typeface="Wingdings" panose="05000000000000000000" pitchFamily="2" charset="2"/>
              <a:buChar char="Ø"/>
              <a:tabLst>
                <a:tab pos="230188" algn="l"/>
              </a:tabLst>
            </a:pPr>
            <a:r>
              <a:rPr lang="en-US" sz="1600" dirty="0" smtClean="0">
                <a:solidFill>
                  <a:schemeClr val="accent1">
                    <a:lumMod val="75000"/>
                  </a:schemeClr>
                </a:solidFill>
                <a:cs typeface="Arial" pitchFamily="34" charset="0"/>
              </a:rPr>
              <a:t>Risk </a:t>
            </a:r>
            <a:r>
              <a:rPr lang="en-US" sz="1600" dirty="0">
                <a:solidFill>
                  <a:schemeClr val="accent1">
                    <a:lumMod val="75000"/>
                  </a:schemeClr>
                </a:solidFill>
                <a:cs typeface="Arial" pitchFamily="34" charset="0"/>
              </a:rPr>
              <a:t>assessment and risk management/monitoring practices</a:t>
            </a:r>
          </a:p>
          <a:p>
            <a:pPr marL="1035050" lvl="2" indent="-404813" eaLnBrk="0" hangingPunct="0">
              <a:buFont typeface="Wingdings" panose="05000000000000000000" pitchFamily="2" charset="2"/>
              <a:buChar char="Ø"/>
              <a:tabLst>
                <a:tab pos="230188" algn="l"/>
              </a:tabLst>
            </a:pPr>
            <a:r>
              <a:rPr lang="en-US" sz="1600" dirty="0">
                <a:solidFill>
                  <a:schemeClr val="accent1">
                    <a:lumMod val="75000"/>
                  </a:schemeClr>
                </a:solidFill>
                <a:cs typeface="Arial" pitchFamily="34" charset="0"/>
              </a:rPr>
              <a:t>Complex decision models—relying </a:t>
            </a:r>
            <a:r>
              <a:rPr lang="en-US" sz="1600" dirty="0" smtClean="0">
                <a:solidFill>
                  <a:schemeClr val="accent1">
                    <a:lumMod val="75000"/>
                  </a:schemeClr>
                </a:solidFill>
                <a:cs typeface="Arial" pitchFamily="34" charset="0"/>
              </a:rPr>
              <a:t>on information—the relevance of “information integrity risk”</a:t>
            </a:r>
          </a:p>
          <a:p>
            <a:pPr marL="1035050" lvl="2" indent="-404813" eaLnBrk="0" hangingPunct="0">
              <a:buFont typeface="Wingdings" panose="05000000000000000000" pitchFamily="2" charset="2"/>
              <a:buChar char="Ø"/>
              <a:tabLst>
                <a:tab pos="230188" algn="l"/>
              </a:tabLst>
            </a:pPr>
            <a:r>
              <a:rPr lang="en-US" sz="1600" dirty="0" smtClean="0">
                <a:solidFill>
                  <a:schemeClr val="accent1">
                    <a:lumMod val="75000"/>
                  </a:schemeClr>
                </a:solidFill>
                <a:cs typeface="Arial" pitchFamily="34" charset="0"/>
              </a:rPr>
              <a:t>Culture, Strategy, IT governance</a:t>
            </a:r>
            <a:endParaRPr lang="en-US" sz="1600" dirty="0">
              <a:solidFill>
                <a:schemeClr val="accent1">
                  <a:lumMod val="75000"/>
                </a:schemeClr>
              </a:solidFill>
              <a:cs typeface="Arial" pitchFamily="34" charset="0"/>
            </a:endParaRPr>
          </a:p>
          <a:p>
            <a:pPr marL="1035050" lvl="2" indent="-404813" eaLnBrk="0" hangingPunct="0">
              <a:buFont typeface="Wingdings" panose="05000000000000000000" pitchFamily="2" charset="2"/>
              <a:buChar char="Ø"/>
              <a:tabLst>
                <a:tab pos="230188" algn="l"/>
              </a:tabLst>
            </a:pPr>
            <a:r>
              <a:rPr lang="en-US" sz="1600" dirty="0">
                <a:solidFill>
                  <a:schemeClr val="accent1">
                    <a:lumMod val="75000"/>
                  </a:schemeClr>
                </a:solidFill>
                <a:cs typeface="Arial" pitchFamily="34" charset="0"/>
              </a:rPr>
              <a:t>Fraud risk management and loss prevention</a:t>
            </a:r>
          </a:p>
          <a:p>
            <a:pPr marL="1035050" lvl="2" indent="-404813" eaLnBrk="0" hangingPunct="0">
              <a:buFont typeface="Wingdings" panose="05000000000000000000" pitchFamily="2" charset="2"/>
              <a:buChar char="Ø"/>
              <a:tabLst>
                <a:tab pos="230188" algn="l"/>
              </a:tabLst>
            </a:pPr>
            <a:endParaRPr lang="en-US" sz="1600" dirty="0">
              <a:solidFill>
                <a:schemeClr val="accent1">
                  <a:lumMod val="75000"/>
                </a:schemeClr>
              </a:solidFill>
              <a:cs typeface="Arial" pitchFamily="34" charset="0"/>
            </a:endParaRPr>
          </a:p>
          <a:p>
            <a:pPr marL="577850" lvl="1" indent="-404813" eaLnBrk="0" hangingPunct="0">
              <a:buFont typeface="Arial" panose="020B0604020202020204" pitchFamily="34" charset="0"/>
              <a:buChar char="•"/>
              <a:tabLst>
                <a:tab pos="230188" algn="l"/>
              </a:tabLst>
            </a:pPr>
            <a:r>
              <a:rPr lang="en-US" sz="1600" dirty="0" smtClean="0">
                <a:solidFill>
                  <a:schemeClr val="tx1"/>
                </a:solidFill>
                <a:cs typeface="Arial" pitchFamily="34" charset="0"/>
              </a:rPr>
              <a:t>Internal </a:t>
            </a:r>
            <a:r>
              <a:rPr lang="en-US" sz="1600" dirty="0">
                <a:solidFill>
                  <a:schemeClr val="tx1"/>
                </a:solidFill>
                <a:cs typeface="Arial" pitchFamily="34" charset="0"/>
              </a:rPr>
              <a:t>audit review of </a:t>
            </a:r>
            <a:r>
              <a:rPr lang="en-US" sz="1600" dirty="0" smtClean="0">
                <a:solidFill>
                  <a:schemeClr val="tx1"/>
                </a:solidFill>
                <a:cs typeface="Arial" pitchFamily="34" charset="0"/>
              </a:rPr>
              <a:t>organizational governance (assurance and advisory engagements).</a:t>
            </a:r>
            <a:endParaRPr lang="en-US" sz="1600" dirty="0">
              <a:solidFill>
                <a:schemeClr val="tx1"/>
              </a:solidFill>
              <a:cs typeface="Arial" pitchFamily="34" charset="0"/>
            </a:endParaRPr>
          </a:p>
          <a:p>
            <a:pPr lvl="3" eaLnBrk="0" hangingPunct="0">
              <a:buFontTx/>
              <a:buChar char="•"/>
              <a:tabLst>
                <a:tab pos="230188" algn="l"/>
              </a:tabLst>
            </a:pPr>
            <a:endParaRPr lang="en-US" sz="1600" dirty="0">
              <a:cs typeface="Arial" pitchFamily="34" charset="0"/>
            </a:endParaRPr>
          </a:p>
        </p:txBody>
      </p:sp>
    </p:spTree>
    <p:extLst>
      <p:ext uri="{BB962C8B-B14F-4D97-AF65-F5344CB8AC3E}">
        <p14:creationId xmlns:p14="http://schemas.microsoft.com/office/powerpoint/2010/main" val="3562635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7624" y="1263650"/>
            <a:ext cx="9148762" cy="571500"/>
          </a:xfrm>
          <a:prstGeom prst="rect">
            <a:avLst/>
          </a:prstGeom>
        </p:spPr>
        <p:txBody>
          <a:bodyPr/>
          <a:lstStyle>
            <a:lvl1pPr algn="l" rtl="0" eaLnBrk="0" fontAlgn="base" hangingPunct="0">
              <a:spcBef>
                <a:spcPct val="0"/>
              </a:spcBef>
              <a:spcAft>
                <a:spcPct val="0"/>
              </a:spcAft>
              <a:defRPr sz="2600" spc="-60">
                <a:solidFill>
                  <a:srgbClr val="CC003D"/>
                </a:solidFill>
                <a:latin typeface="Verdana" pitchFamily="34" charset="0"/>
                <a:ea typeface="Verdana" pitchFamily="34" charset="0"/>
                <a:cs typeface="Verdana" pitchFamily="34" charset="0"/>
              </a:defRPr>
            </a:lvl1pPr>
            <a:lvl2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2pPr>
            <a:lvl3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3pPr>
            <a:lvl4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4pPr>
            <a:lvl5pPr algn="l" rtl="0" eaLnBrk="0" fontAlgn="base" hangingPunct="0">
              <a:spcBef>
                <a:spcPct val="0"/>
              </a:spcBef>
              <a:spcAft>
                <a:spcPct val="0"/>
              </a:spcAft>
              <a:defRPr sz="2600">
                <a:solidFill>
                  <a:srgbClr val="CC003D"/>
                </a:solidFill>
                <a:latin typeface="Verdana" pitchFamily="34" charset="0"/>
                <a:ea typeface="Verdana" pitchFamily="34" charset="0"/>
                <a:cs typeface="Verdana" pitchFamily="34"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r>
              <a:rPr lang="en-US" kern="0" dirty="0" smtClean="0"/>
              <a:t>Conclusion:</a:t>
            </a:r>
            <a:endParaRPr lang="en-US" kern="0" dirty="0"/>
          </a:p>
        </p:txBody>
      </p:sp>
      <p:sp>
        <p:nvSpPr>
          <p:cNvPr id="4" name="Tijdelijke aanduiding voor inhoud 2"/>
          <p:cNvSpPr txBox="1">
            <a:spLocks/>
          </p:cNvSpPr>
          <p:nvPr/>
        </p:nvSpPr>
        <p:spPr>
          <a:xfrm>
            <a:off x="0" y="1871662"/>
            <a:ext cx="9143999" cy="3757613"/>
          </a:xfrm>
          <a:prstGeom prst="rect">
            <a:avLst/>
          </a:prstGeom>
        </p:spPr>
        <p:txBody>
          <a:bodyPr/>
          <a:lstStyle>
            <a:lvl1pPr marL="342900" indent="-342900" algn="l" rtl="0" eaLnBrk="0" fontAlgn="base" hangingPunct="0">
              <a:spcBef>
                <a:spcPct val="20000"/>
              </a:spcBef>
              <a:spcAft>
                <a:spcPct val="0"/>
              </a:spcAft>
              <a:defRPr lang="nl-NL" kern="1200" dirty="0">
                <a:solidFill>
                  <a:srgbClr val="000000"/>
                </a:solidFill>
                <a:latin typeface="Verdana" pitchFamily="34" charset="0"/>
                <a:ea typeface="Verdana" pitchFamily="34" charset="0"/>
                <a:cs typeface="Verdana" pitchFamily="34" charset="0"/>
              </a:defRPr>
            </a:lvl1pPr>
            <a:lvl2pPr marL="179388" indent="-179388" algn="l" rtl="0" eaLnBrk="0" fontAlgn="base" hangingPunct="0">
              <a:spcBef>
                <a:spcPct val="20000"/>
              </a:spcBef>
              <a:spcAft>
                <a:spcPct val="0"/>
              </a:spcAft>
              <a:buBlip>
                <a:blip r:embed="rId2"/>
              </a:buBlip>
              <a:defRPr lang="nl-NL" kern="1200" dirty="0">
                <a:solidFill>
                  <a:srgbClr val="000000"/>
                </a:solidFill>
                <a:latin typeface="Verdana" pitchFamily="34" charset="0"/>
                <a:ea typeface="Verdana" pitchFamily="34" charset="0"/>
                <a:cs typeface="Verdana" pitchFamily="34" charset="0"/>
              </a:defRPr>
            </a:lvl2pPr>
            <a:lvl3pPr marL="377825" indent="-250825" algn="l" rtl="0" eaLnBrk="0" fontAlgn="base" hangingPunct="0">
              <a:spcBef>
                <a:spcPct val="20000"/>
              </a:spcBef>
              <a:spcAft>
                <a:spcPct val="0"/>
              </a:spcAft>
              <a:buBlip>
                <a:blip r:embed="rId3"/>
              </a:buBlip>
              <a:defRPr lang="nl-NL" kern="1200" dirty="0">
                <a:solidFill>
                  <a:srgbClr val="000000"/>
                </a:solidFill>
                <a:latin typeface="Verdana" pitchFamily="34" charset="0"/>
                <a:ea typeface="Verdana" pitchFamily="34" charset="0"/>
                <a:cs typeface="Verdana" pitchFamily="34" charset="0"/>
              </a:defRPr>
            </a:lvl3pPr>
            <a:lvl4pPr marL="539750" indent="-142875" algn="l" rtl="0" eaLnBrk="0" fontAlgn="base" hangingPunct="0">
              <a:spcBef>
                <a:spcPct val="20000"/>
              </a:spcBef>
              <a:spcAft>
                <a:spcPct val="0"/>
              </a:spcAft>
              <a:buBlip>
                <a:blip r:embed="rId4"/>
              </a:buBlip>
              <a:defRPr lang="nl-NL" kern="1200" dirty="0">
                <a:solidFill>
                  <a:srgbClr val="000000"/>
                </a:solidFill>
                <a:latin typeface="Verdana" pitchFamily="34" charset="0"/>
                <a:ea typeface="Verdana" pitchFamily="34" charset="0"/>
                <a:cs typeface="Verdana" pitchFamily="34" charset="0"/>
              </a:defRPr>
            </a:lvl4pPr>
            <a:lvl5pPr marL="711200" indent="-176213" algn="l" rtl="0" eaLnBrk="0" fontAlgn="base" hangingPunct="0">
              <a:spcBef>
                <a:spcPct val="20000"/>
              </a:spcBef>
              <a:spcAft>
                <a:spcPct val="0"/>
              </a:spcAft>
              <a:defRPr lang="nl-NL" kern="1200" dirty="0">
                <a:solidFill>
                  <a:schemeClr val="tx1"/>
                </a:solidFill>
                <a:latin typeface="Verdana" pitchFamily="34" charset="0"/>
                <a:ea typeface="Verdana" pitchFamily="34" charset="0"/>
                <a:cs typeface="Verdana"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r>
              <a:rPr lang="en-US" sz="1800" i="1" dirty="0" smtClean="0"/>
              <a:t>The three lines of Defense model evolves towards:</a:t>
            </a:r>
          </a:p>
          <a:p>
            <a:pPr marL="0" indent="0"/>
            <a:endParaRPr lang="en-US" sz="1800" i="1" dirty="0"/>
          </a:p>
          <a:p>
            <a:pPr marL="285750" indent="-285750">
              <a:buFont typeface="Arial" panose="020B0604020202020204" pitchFamily="34" charset="0"/>
              <a:buChar char="•"/>
            </a:pPr>
            <a:r>
              <a:rPr lang="en-US" sz="1800" dirty="0" smtClean="0"/>
              <a:t>From purely Defense (</a:t>
            </a:r>
            <a:r>
              <a:rPr lang="en-US" sz="1800" dirty="0" err="1" smtClean="0"/>
              <a:t>GRC</a:t>
            </a:r>
            <a:r>
              <a:rPr lang="en-US" sz="1800" dirty="0" smtClean="0"/>
              <a:t>) towards </a:t>
            </a:r>
            <a:r>
              <a:rPr lang="en-US" sz="1800" dirty="0" err="1" smtClean="0"/>
              <a:t>Defense+Value</a:t>
            </a:r>
            <a:r>
              <a:rPr lang="en-US" sz="1800" dirty="0" smtClean="0"/>
              <a:t> creation/</a:t>
            </a:r>
            <a:r>
              <a:rPr lang="en-US" sz="1800" dirty="0" err="1" smtClean="0"/>
              <a:t>oppurtunities</a:t>
            </a:r>
            <a:r>
              <a:rPr lang="en-US" sz="1800" dirty="0" smtClean="0"/>
              <a:t>;</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An integrated approach, avoidance of silo’s, flexibility, collaboration/coordination/communication;</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sz="1800" dirty="0" smtClean="0"/>
              <a:t>Assessing overall governance and assess whether safeguards are needed (e.g. for Internal Audit)</a:t>
            </a:r>
            <a:endParaRPr lang="en-US" sz="1400" dirty="0" smtClean="0"/>
          </a:p>
        </p:txBody>
      </p:sp>
    </p:spTree>
    <p:extLst>
      <p:ext uri="{BB962C8B-B14F-4D97-AF65-F5344CB8AC3E}">
        <p14:creationId xmlns:p14="http://schemas.microsoft.com/office/powerpoint/2010/main" val="2913214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4294967295"/>
          </p:nvPr>
        </p:nvSpPr>
        <p:spPr>
          <a:xfrm>
            <a:off x="4943475" y="2797175"/>
            <a:ext cx="3695700" cy="2512955"/>
          </a:xfrm>
        </p:spPr>
        <p:txBody>
          <a:bodyPr/>
          <a:lstStyle/>
          <a:p>
            <a:pPr marL="0" indent="0">
              <a:buNone/>
            </a:pPr>
            <a:r>
              <a:rPr lang="en-US" dirty="0" smtClean="0"/>
              <a:t>Thank you for your attention!!!!!</a:t>
            </a:r>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hlinkClick r:id="rId2"/>
              </a:rPr>
              <a:t>M.kesteren@minfin.nl</a:t>
            </a:r>
            <a:endParaRPr lang="en-US" dirty="0" smtClean="0"/>
          </a:p>
          <a:p>
            <a:pPr marL="0" indent="0">
              <a:buNone/>
            </a:pPr>
            <a:endParaRPr lang="en-US" dirty="0" smtClean="0">
              <a:hlinkClick r:id="rId3"/>
            </a:endParaRPr>
          </a:p>
          <a:p>
            <a:pPr marL="0" indent="0">
              <a:buNone/>
            </a:pPr>
            <a:endParaRPr lang="en-US" dirty="0" smtClean="0"/>
          </a:p>
        </p:txBody>
      </p:sp>
      <p:pic>
        <p:nvPicPr>
          <p:cNvPr id="8195" name="Picture 6" descr="RO_F_Logo_Powerpoint_diap_en 1 "/>
          <p:cNvPicPr>
            <a:picLocks noChangeAspect="1" noChangeArrowheads="1"/>
          </p:cNvPicPr>
          <p:nvPr/>
        </p:nvPicPr>
        <p:blipFill>
          <a:blip r:embed="rId4" cstate="print"/>
          <a:srcRect/>
          <a:stretch>
            <a:fillRect/>
          </a:stretch>
        </p:blipFill>
        <p:spPr bwMode="auto">
          <a:xfrm>
            <a:off x="0" y="0"/>
            <a:ext cx="9144000" cy="2001838"/>
          </a:xfrm>
          <a:prstGeom prst="rect">
            <a:avLst/>
          </a:prstGeom>
          <a:noFill/>
          <a:ln w="9525">
            <a:noFill/>
            <a:miter lim="800000"/>
            <a:headEnd/>
            <a:tailEnd/>
          </a:ln>
        </p:spPr>
      </p:pic>
      <p:pic>
        <p:nvPicPr>
          <p:cNvPr id="5122" name="Picture 2" descr="Thank you"/>
          <p:cNvPicPr>
            <a:picLocks noChangeAspect="1" noChangeArrowheads="1"/>
          </p:cNvPicPr>
          <p:nvPr/>
        </p:nvPicPr>
        <p:blipFill>
          <a:blip r:embed="rId5" cstate="print"/>
          <a:srcRect/>
          <a:stretch>
            <a:fillRect/>
          </a:stretch>
        </p:blipFill>
        <p:spPr bwMode="auto">
          <a:xfrm>
            <a:off x="0" y="2273606"/>
            <a:ext cx="4572000" cy="35718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Governance, Risk and Control (</a:t>
            </a:r>
            <a:r>
              <a:rPr lang="en-US" dirty="0" err="1" smtClean="0"/>
              <a:t>GRC</a:t>
            </a:r>
            <a:r>
              <a:rPr lang="en-US" dirty="0" smtClean="0"/>
              <a:t>)</a:t>
            </a:r>
            <a:endParaRPr lang="en-US" dirty="0"/>
          </a:p>
        </p:txBody>
      </p:sp>
      <p:sp>
        <p:nvSpPr>
          <p:cNvPr id="3" name="Tijdelijke aanduiding voor inhoud 2"/>
          <p:cNvSpPr>
            <a:spLocks noGrp="1"/>
          </p:cNvSpPr>
          <p:nvPr>
            <p:ph idx="1"/>
          </p:nvPr>
        </p:nvSpPr>
        <p:spPr>
          <a:xfrm>
            <a:off x="33338" y="1800225"/>
            <a:ext cx="9110662" cy="4491038"/>
          </a:xfrm>
        </p:spPr>
        <p:txBody>
          <a:bodyPr/>
          <a:lstStyle/>
          <a:p>
            <a:endParaRPr lang="en-US" sz="1400" b="1" dirty="0" smtClean="0"/>
          </a:p>
          <a:p>
            <a:r>
              <a:rPr lang="en-US" sz="1400" b="1" dirty="0" smtClean="0"/>
              <a:t>Governance</a:t>
            </a:r>
            <a:endParaRPr lang="en-US" sz="1400" b="1" dirty="0"/>
          </a:p>
          <a:p>
            <a:pPr marL="0" indent="0"/>
            <a:r>
              <a:rPr lang="en-US" sz="1400" dirty="0"/>
              <a:t>Governance is the combination of processes and structures implemented by the board to inform, direct, manage, and monitor the activities of the organization toward the achievement of its objectives</a:t>
            </a:r>
            <a:r>
              <a:rPr lang="en-US" sz="1400" dirty="0" smtClean="0"/>
              <a:t>.</a:t>
            </a:r>
          </a:p>
          <a:p>
            <a:endParaRPr lang="en-US" sz="1400" dirty="0"/>
          </a:p>
          <a:p>
            <a:r>
              <a:rPr lang="en-US" sz="1400" b="1" dirty="0"/>
              <a:t>Risk</a:t>
            </a:r>
          </a:p>
          <a:p>
            <a:pPr marL="0" indent="0"/>
            <a:r>
              <a:rPr lang="en-US" sz="1400" dirty="0"/>
              <a:t>Risk is the possibility of an event occurring that will have an impact on the achievement of objectives. Risk is measured in terms of impact and likelihood</a:t>
            </a:r>
            <a:r>
              <a:rPr lang="en-US" sz="1400" dirty="0" smtClean="0"/>
              <a:t>.</a:t>
            </a:r>
          </a:p>
          <a:p>
            <a:endParaRPr lang="en-US" sz="1400" dirty="0"/>
          </a:p>
          <a:p>
            <a:r>
              <a:rPr lang="en-US" sz="1400" b="1" dirty="0"/>
              <a:t>Control</a:t>
            </a:r>
          </a:p>
          <a:p>
            <a:pPr marL="0" indent="0"/>
            <a:r>
              <a:rPr lang="en-US" sz="1400" dirty="0"/>
              <a:t>Control is any action taken by management, the board, and other parties to manage risk and increase the likelihood that established objectives and goals will be achieved. Management plans, organizes, and directs the performance of sufficient actions to provide reasonable assurance that objectives and goals will be achieved.</a:t>
            </a:r>
          </a:p>
          <a:p>
            <a:endParaRPr lang="en-US" dirty="0"/>
          </a:p>
        </p:txBody>
      </p:sp>
    </p:spTree>
    <p:extLst>
      <p:ext uri="{BB962C8B-B14F-4D97-AF65-F5344CB8AC3E}">
        <p14:creationId xmlns:p14="http://schemas.microsoft.com/office/powerpoint/2010/main" val="181991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0487" y="1262434"/>
            <a:ext cx="8948738" cy="571500"/>
          </a:xfrm>
        </p:spPr>
        <p:txBody>
          <a:bodyPr/>
          <a:lstStyle/>
          <a:p>
            <a:r>
              <a:rPr lang="en-US" sz="2200" dirty="0" smtClean="0"/>
              <a:t>Governance, Risk and Control (</a:t>
            </a:r>
            <a:r>
              <a:rPr lang="en-US" sz="2200" dirty="0" err="1" smtClean="0"/>
              <a:t>GRC</a:t>
            </a:r>
            <a:r>
              <a:rPr lang="en-US" sz="2200" dirty="0" smtClean="0"/>
              <a:t>): the Three Lines of Defense</a:t>
            </a:r>
            <a:endParaRPr lang="en-US" sz="2200" dirty="0"/>
          </a:p>
        </p:txBody>
      </p:sp>
      <p:pic>
        <p:nvPicPr>
          <p:cNvPr id="5" name="Picture 4" descr="Three Lines of Defense_2013_CX.png"/>
          <p:cNvPicPr>
            <a:picLocks noGrp="1" noChangeAspect="1"/>
          </p:cNvPicPr>
          <p:nvPr>
            <p:ph idx="1"/>
          </p:nvPr>
        </p:nvPicPr>
        <p:blipFill>
          <a:blip r:embed="rId2"/>
          <a:stretch>
            <a:fillRect/>
          </a:stretch>
        </p:blipFill>
        <p:spPr>
          <a:xfrm>
            <a:off x="363538" y="1941127"/>
            <a:ext cx="8229600" cy="3693446"/>
          </a:xfrm>
          <a:prstGeom prst="rect">
            <a:avLst/>
          </a:prstGeom>
        </p:spPr>
      </p:pic>
      <p:sp>
        <p:nvSpPr>
          <p:cNvPr id="6" name="TextBox 5"/>
          <p:cNvSpPr txBox="1"/>
          <p:nvPr/>
        </p:nvSpPr>
        <p:spPr>
          <a:xfrm>
            <a:off x="363538" y="5848960"/>
            <a:ext cx="6134840" cy="323165"/>
          </a:xfrm>
          <a:prstGeom prst="rect">
            <a:avLst/>
          </a:prstGeom>
          <a:noFill/>
          <a:ln>
            <a:noFill/>
          </a:ln>
        </p:spPr>
        <p:txBody>
          <a:bodyPr wrap="square" rtlCol="0">
            <a:spAutoFit/>
          </a:bodyPr>
          <a:lstStyle/>
          <a:p>
            <a:r>
              <a:rPr lang="en-US" sz="750" i="1" dirty="0"/>
              <a:t>The Three Lines of Defense in Effective Risk Management and Control, </a:t>
            </a:r>
            <a:r>
              <a:rPr lang="en-US" sz="750" dirty="0"/>
              <a:t>(Altamonte Springs, FL: The Institute of Internal Auditors Inc, January 2013. </a:t>
            </a:r>
          </a:p>
        </p:txBody>
      </p:sp>
    </p:spTree>
    <p:extLst>
      <p:ext uri="{BB962C8B-B14F-4D97-AF65-F5344CB8AC3E}">
        <p14:creationId xmlns:p14="http://schemas.microsoft.com/office/powerpoint/2010/main" val="4229680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1</a:t>
            </a:r>
            <a:r>
              <a:rPr lang="en-US" dirty="0" smtClean="0"/>
              <a:t>st line: Management</a:t>
            </a:r>
            <a:endParaRPr lang="en-US" dirty="0"/>
          </a:p>
        </p:txBody>
      </p:sp>
      <p:sp>
        <p:nvSpPr>
          <p:cNvPr id="3" name="Tijdelijke aanduiding voor inhoud 2"/>
          <p:cNvSpPr>
            <a:spLocks noGrp="1"/>
          </p:cNvSpPr>
          <p:nvPr>
            <p:ph idx="1"/>
          </p:nvPr>
        </p:nvSpPr>
        <p:spPr>
          <a:xfrm>
            <a:off x="-42862" y="1800225"/>
            <a:ext cx="9186862" cy="4414838"/>
          </a:xfrm>
          <a:solidFill>
            <a:schemeClr val="accent2">
              <a:lumMod val="20000"/>
              <a:lumOff val="80000"/>
            </a:schemeClr>
          </a:solidFill>
        </p:spPr>
        <p:txBody>
          <a:bodyPr/>
          <a:lstStyle/>
          <a:p>
            <a:pPr lvl="0">
              <a:lnSpc>
                <a:spcPct val="107000"/>
              </a:lnSpc>
              <a:spcBef>
                <a:spcPts val="0"/>
              </a:spcBef>
              <a:spcAft>
                <a:spcPts val="0"/>
              </a:spcAft>
              <a:buFont typeface="Symbol" panose="05050102010706020507" pitchFamily="18" charset="2"/>
              <a:buChar char=""/>
            </a:pPr>
            <a:r>
              <a:rPr lang="en-US" sz="1400" dirty="0">
                <a:latin typeface="Calibri" panose="020F0502020204030204" pitchFamily="34" charset="0"/>
                <a:ea typeface="Calibri" panose="020F0502020204030204" pitchFamily="34" charset="0"/>
                <a:cs typeface="Times New Roman" panose="02020603050405020304" pitchFamily="18" charset="0"/>
              </a:rPr>
              <a:t>Achieving organizational </a:t>
            </a:r>
            <a:r>
              <a:rPr lang="en-US" sz="1400" b="1" u="sng" dirty="0">
                <a:latin typeface="Calibri" panose="020F0502020204030204" pitchFamily="34" charset="0"/>
                <a:ea typeface="Calibri" panose="020F0502020204030204" pitchFamily="34" charset="0"/>
                <a:cs typeface="Times New Roman" panose="02020603050405020304" pitchFamily="18" charset="0"/>
              </a:rPr>
              <a:t>objectives</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Making decisions</a:t>
            </a:r>
            <a:r>
              <a:rPr lang="en-US" sz="1400" dirty="0">
                <a:latin typeface="Calibri" panose="020F0502020204030204" pitchFamily="34" charset="0"/>
                <a:ea typeface="Calibri" panose="020F0502020204030204" pitchFamily="34" charset="0"/>
                <a:cs typeface="Times New Roman" panose="02020603050405020304" pitchFamily="18" charset="0"/>
              </a:rPr>
              <a:t>, taking actions, maintaining personal conduct, and delivering outcomes aligned with the needs and interests of stakeholders efficiently, effectively, ethically, and sustainably within the range of variances and tolerances approved by the governing body.</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Assessing</a:t>
            </a:r>
            <a:r>
              <a:rPr lang="en-US" sz="1400" dirty="0">
                <a:latin typeface="Calibri" panose="020F0502020204030204" pitchFamily="34" charset="0"/>
                <a:ea typeface="Calibri" panose="020F0502020204030204" pitchFamily="34" charset="0"/>
                <a:cs typeface="Times New Roman" panose="02020603050405020304" pitchFamily="18" charset="0"/>
              </a:rPr>
              <a:t> internal and external factors that may impact (whether positively or negatively) decisions, actions, behaviors, and outcomes.</a:t>
            </a:r>
          </a:p>
          <a:p>
            <a:pPr lvl="0">
              <a:lnSpc>
                <a:spcPct val="107000"/>
              </a:lnSpc>
              <a:spcBef>
                <a:spcPts val="0"/>
              </a:spcBef>
              <a:spcAft>
                <a:spcPts val="0"/>
              </a:spcAft>
              <a:buFont typeface="Symbol" panose="05050102010706020507" pitchFamily="18" charset="2"/>
              <a:buChar char=""/>
            </a:pPr>
            <a:r>
              <a:rPr lang="en-US" sz="1400" dirty="0">
                <a:latin typeface="Calibri" panose="020F0502020204030204" pitchFamily="34" charset="0"/>
                <a:ea typeface="Calibri" panose="020F0502020204030204" pitchFamily="34" charset="0"/>
                <a:cs typeface="Times New Roman" panose="02020603050405020304" pitchFamily="18" charset="0"/>
              </a:rPr>
              <a:t>Establishing and operating systems of </a:t>
            </a:r>
            <a:r>
              <a:rPr lang="en-US" sz="1400" b="1" u="sng" dirty="0">
                <a:latin typeface="Calibri" panose="020F0502020204030204" pitchFamily="34" charset="0"/>
                <a:ea typeface="Calibri" panose="020F0502020204030204" pitchFamily="34" charset="0"/>
                <a:cs typeface="Times New Roman" panose="02020603050405020304" pitchFamily="18" charset="0"/>
              </a:rPr>
              <a:t>checks and balances</a:t>
            </a:r>
            <a:r>
              <a:rPr lang="en-US" sz="1400" b="1" dirty="0">
                <a:latin typeface="Calibri" panose="020F0502020204030204" pitchFamily="34" charset="0"/>
                <a:ea typeface="Calibri" panose="020F0502020204030204" pitchFamily="34"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that are designed to keep performance within the acceptable range of variances and tolerances. </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Keeping checks and balances up to date</a:t>
            </a:r>
            <a:r>
              <a:rPr lang="en-US" sz="1400" dirty="0">
                <a:latin typeface="Calibri" panose="020F0502020204030204" pitchFamily="34" charset="0"/>
                <a:ea typeface="Calibri" panose="020F0502020204030204" pitchFamily="34" charset="0"/>
                <a:cs typeface="Times New Roman" panose="02020603050405020304" pitchFamily="18" charset="0"/>
              </a:rPr>
              <a:t> in the context of the current and likely future operating environment, and to repair them if they prove to be ineffective or defective, or to slacken or eliminate them if they are no longer necessary.</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Taking corrective action</a:t>
            </a:r>
            <a:r>
              <a:rPr lang="en-US" sz="1400" dirty="0">
                <a:latin typeface="Calibri" panose="020F0502020204030204" pitchFamily="34" charset="0"/>
                <a:ea typeface="Calibri" panose="020F0502020204030204" pitchFamily="34" charset="0"/>
                <a:cs typeface="Times New Roman" panose="02020603050405020304" pitchFamily="18" charset="0"/>
              </a:rPr>
              <a:t> when decisions, actions, behaviors, and outcomes are falling short of expectations. </a:t>
            </a:r>
          </a:p>
          <a:p>
            <a:pPr lvl="0">
              <a:lnSpc>
                <a:spcPct val="107000"/>
              </a:lnSpc>
              <a:spcBef>
                <a:spcPts val="0"/>
              </a:spcBef>
              <a:spcAft>
                <a:spcPts val="0"/>
              </a:spcAft>
              <a:buFont typeface="Symbol" panose="05050102010706020507" pitchFamily="18" charset="2"/>
              <a:buChar char=""/>
            </a:pPr>
            <a:r>
              <a:rPr lang="en-US" sz="1400" b="1" dirty="0">
                <a:latin typeface="Calibri" panose="020F0502020204030204" pitchFamily="34" charset="0"/>
                <a:ea typeface="Calibri" panose="020F0502020204030204" pitchFamily="34" charset="0"/>
                <a:cs typeface="Times New Roman" panose="02020603050405020304" pitchFamily="18" charset="0"/>
              </a:rPr>
              <a:t>Contributing to the design and development of policies with risk, quality, control, and compliance functions, and implementing and taking responsibility for those policies</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Communicating</a:t>
            </a:r>
            <a:r>
              <a:rPr lang="en-US" sz="1400" dirty="0">
                <a:latin typeface="Calibri" panose="020F0502020204030204" pitchFamily="34" charset="0"/>
                <a:ea typeface="Calibri" panose="020F0502020204030204" pitchFamily="34" charset="0"/>
                <a:cs typeface="Times New Roman" panose="02020603050405020304" pitchFamily="18" charset="0"/>
              </a:rPr>
              <a:t> direction received from the governing body down and across the organization. </a:t>
            </a:r>
          </a:p>
          <a:p>
            <a:pPr lvl="0">
              <a:lnSpc>
                <a:spcPct val="107000"/>
              </a:lnSpc>
              <a:spcBef>
                <a:spcPts val="0"/>
              </a:spcBef>
              <a:spcAft>
                <a:spcPts val="0"/>
              </a:spcAft>
              <a:buFont typeface="Symbol" panose="05050102010706020507" pitchFamily="18" charset="2"/>
              <a:buChar char=""/>
            </a:pPr>
            <a:r>
              <a:rPr lang="en-US" sz="1400" dirty="0">
                <a:latin typeface="Calibri" panose="020F0502020204030204" pitchFamily="34" charset="0"/>
                <a:ea typeface="Calibri" panose="020F0502020204030204" pitchFamily="34" charset="0"/>
                <a:cs typeface="Times New Roman" panose="02020603050405020304" pitchFamily="18" charset="0"/>
              </a:rPr>
              <a:t>Setting tactics and </a:t>
            </a:r>
            <a:r>
              <a:rPr lang="en-US" sz="1400" b="1" u="sng" dirty="0">
                <a:latin typeface="Calibri" panose="020F0502020204030204" pitchFamily="34" charset="0"/>
                <a:ea typeface="Calibri" panose="020F0502020204030204" pitchFamily="34" charset="0"/>
                <a:cs typeface="Times New Roman" panose="02020603050405020304" pitchFamily="18" charset="0"/>
              </a:rPr>
              <a:t>performance indicators</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Bef>
                <a:spcPts val="0"/>
              </a:spcBef>
              <a:spcAft>
                <a:spcPts val="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Monitoring and analyzing</a:t>
            </a:r>
            <a:r>
              <a:rPr lang="en-US" sz="1400" u="sng" dirty="0">
                <a:latin typeface="Calibri" panose="020F0502020204030204" pitchFamily="34" charset="0"/>
                <a:ea typeface="Calibri" panose="020F0502020204030204" pitchFamily="34" charset="0"/>
                <a:cs typeface="Times New Roman" panose="02020603050405020304" pitchFamily="18" charset="0"/>
              </a:rPr>
              <a:t> </a:t>
            </a:r>
            <a:r>
              <a:rPr lang="en-US" sz="1400" dirty="0">
                <a:latin typeface="Calibri" panose="020F0502020204030204" pitchFamily="34" charset="0"/>
                <a:ea typeface="Calibri" panose="020F0502020204030204" pitchFamily="34" charset="0"/>
                <a:cs typeface="Times New Roman" panose="02020603050405020304" pitchFamily="18" charset="0"/>
              </a:rPr>
              <a:t>activity. </a:t>
            </a:r>
          </a:p>
          <a:p>
            <a:pPr lvl="0">
              <a:lnSpc>
                <a:spcPct val="107000"/>
              </a:lnSpc>
              <a:spcBef>
                <a:spcPts val="0"/>
              </a:spcBef>
              <a:spcAft>
                <a:spcPts val="800"/>
              </a:spcAft>
              <a:buFont typeface="Symbol" panose="05050102010706020507" pitchFamily="18" charset="2"/>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Reporting</a:t>
            </a:r>
            <a:r>
              <a:rPr lang="en-US" sz="1400" dirty="0">
                <a:latin typeface="Calibri" panose="020F0502020204030204" pitchFamily="34" charset="0"/>
                <a:ea typeface="Calibri" panose="020F0502020204030204" pitchFamily="34" charset="0"/>
                <a:cs typeface="Times New Roman" panose="02020603050405020304" pitchFamily="18" charset="0"/>
              </a:rPr>
              <a:t> performance and forecasts to the governing body and providing assurance.  </a:t>
            </a:r>
          </a:p>
          <a:p>
            <a:endParaRPr lang="en-US" dirty="0"/>
          </a:p>
        </p:txBody>
      </p:sp>
      <p:sp>
        <p:nvSpPr>
          <p:cNvPr id="4" name="Tijdelijke aanduiding voor voettekst 3"/>
          <p:cNvSpPr>
            <a:spLocks noGrp="1"/>
          </p:cNvSpPr>
          <p:nvPr>
            <p:ph type="ftr" sz="quarter" idx="11"/>
          </p:nvPr>
        </p:nvSpPr>
        <p:spPr/>
        <p:txBody>
          <a:bodyPr/>
          <a:lstStyle/>
          <a:p>
            <a:pPr>
              <a:defRPr/>
            </a:pPr>
            <a:r>
              <a:rPr lang="en-US" smtClean="0"/>
              <a:t>Kyiv, April 2016</a:t>
            </a:r>
            <a:endParaRPr lang="en-US"/>
          </a:p>
        </p:txBody>
      </p:sp>
    </p:spTree>
    <p:extLst>
      <p:ext uri="{BB962C8B-B14F-4D97-AF65-F5344CB8AC3E}">
        <p14:creationId xmlns:p14="http://schemas.microsoft.com/office/powerpoint/2010/main" val="4098286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913" y="1263650"/>
            <a:ext cx="8920162" cy="571500"/>
          </a:xfrm>
        </p:spPr>
        <p:txBody>
          <a:bodyPr/>
          <a:lstStyle/>
          <a:p>
            <a:r>
              <a:rPr lang="en-US" sz="2400" dirty="0" smtClean="0"/>
              <a:t>2</a:t>
            </a:r>
            <a:r>
              <a:rPr lang="en-US" sz="2400" baseline="30000" dirty="0" smtClean="0"/>
              <a:t>nd</a:t>
            </a:r>
            <a:r>
              <a:rPr lang="en-US" sz="2400" dirty="0"/>
              <a:t> Line:  Risk, quality, control, and compliance functions </a:t>
            </a:r>
          </a:p>
        </p:txBody>
      </p:sp>
      <p:sp>
        <p:nvSpPr>
          <p:cNvPr id="3" name="Tijdelijke aanduiding voor inhoud 2"/>
          <p:cNvSpPr>
            <a:spLocks noGrp="1"/>
          </p:cNvSpPr>
          <p:nvPr>
            <p:ph idx="1"/>
          </p:nvPr>
        </p:nvSpPr>
        <p:spPr>
          <a:xfrm>
            <a:off x="0" y="2286000"/>
            <a:ext cx="9096375" cy="2843213"/>
          </a:xfrm>
          <a:solidFill>
            <a:schemeClr val="accent2">
              <a:lumMod val="20000"/>
              <a:lumOff val="80000"/>
            </a:schemeClr>
          </a:solidFill>
        </p:spPr>
        <p:txBody>
          <a:bodyPr/>
          <a:lstStyle/>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Analyzing</a:t>
            </a:r>
            <a:r>
              <a:rPr lang="en-US" sz="1400" dirty="0">
                <a:latin typeface="Calibri" panose="020F0502020204030204" pitchFamily="34" charset="0"/>
                <a:ea typeface="Calibri" panose="020F0502020204030204" pitchFamily="34" charset="0"/>
                <a:cs typeface="Times New Roman" panose="02020603050405020304" pitchFamily="18" charset="0"/>
              </a:rPr>
              <a:t> known and identifying emerging issues that may impact decisions, actions, behaviors, and outcomes.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Identifying changes </a:t>
            </a:r>
            <a:r>
              <a:rPr lang="en-US" sz="1400" dirty="0">
                <a:latin typeface="Calibri" panose="020F0502020204030204" pitchFamily="34" charset="0"/>
                <a:ea typeface="Calibri" panose="020F0502020204030204" pitchFamily="34" charset="0"/>
                <a:cs typeface="Times New Roman" panose="02020603050405020304" pitchFamily="18" charset="0"/>
              </a:rPr>
              <a:t>in the organization’s implicit acceptance of variances and tolerances in performance.</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Assisting management in developing risk frameworks, processes, and controls</a:t>
            </a:r>
            <a:r>
              <a:rPr lang="en-US" sz="1400" dirty="0">
                <a:latin typeface="Calibri" panose="020F0502020204030204" pitchFamily="34" charset="0"/>
                <a:ea typeface="Calibri" panose="020F0502020204030204" pitchFamily="34" charset="0"/>
                <a:cs typeface="Times New Roman" panose="02020603050405020304" pitchFamily="18" charset="0"/>
              </a:rPr>
              <a:t> to align performance with strategic goals, and identifying when controls are no longer necessary and can be relaxed or withdrawn altogether.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Providing guidance and training</a:t>
            </a:r>
            <a:r>
              <a:rPr lang="en-US" sz="1400" dirty="0">
                <a:latin typeface="Calibri" panose="020F0502020204030204" pitchFamily="34" charset="0"/>
                <a:ea typeface="Calibri" panose="020F0502020204030204" pitchFamily="34" charset="0"/>
                <a:cs typeface="Times New Roman" panose="02020603050405020304" pitchFamily="18" charset="0"/>
              </a:rPr>
              <a:t> on governance, risk management, and control processes.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Facilitating and monitoring the implementation</a:t>
            </a:r>
            <a:r>
              <a:rPr lang="en-US" sz="1400" dirty="0">
                <a:latin typeface="Calibri" panose="020F0502020204030204" pitchFamily="34" charset="0"/>
                <a:ea typeface="Calibri" panose="020F0502020204030204" pitchFamily="34" charset="0"/>
                <a:cs typeface="Times New Roman" panose="02020603050405020304" pitchFamily="18" charset="0"/>
              </a:rPr>
              <a:t> of effective risk management practices by management.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Alerting management </a:t>
            </a:r>
            <a:r>
              <a:rPr lang="en-US" sz="1400" dirty="0">
                <a:latin typeface="Calibri" panose="020F0502020204030204" pitchFamily="34" charset="0"/>
                <a:ea typeface="Calibri" panose="020F0502020204030204" pitchFamily="34" charset="0"/>
                <a:cs typeface="Times New Roman" panose="02020603050405020304" pitchFamily="18" charset="0"/>
              </a:rPr>
              <a:t>to emerging issues and changing regulatory requirements. </a:t>
            </a:r>
          </a:p>
          <a:p>
            <a:pPr lvl="0">
              <a:lnSpc>
                <a:spcPct val="107000"/>
              </a:lnSpc>
              <a:spcBef>
                <a:spcPts val="0"/>
              </a:spcBef>
              <a:spcAft>
                <a:spcPts val="80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Monitoring the adequacy and effectiveness of internal control</a:t>
            </a:r>
            <a:r>
              <a:rPr lang="en-US" sz="1400" dirty="0">
                <a:latin typeface="Calibri" panose="020F0502020204030204" pitchFamily="34" charset="0"/>
                <a:ea typeface="Calibri" panose="020F0502020204030204" pitchFamily="34" charset="0"/>
                <a:cs typeface="Times New Roman" panose="02020603050405020304" pitchFamily="18" charset="0"/>
              </a:rPr>
              <a:t>, accuracy and completeness of reporting, compliance with laws and regulations, and timely remediation of deficiencies.  </a:t>
            </a:r>
          </a:p>
          <a:p>
            <a:endParaRPr lang="en-US" dirty="0"/>
          </a:p>
        </p:txBody>
      </p:sp>
      <p:sp>
        <p:nvSpPr>
          <p:cNvPr id="4" name="Tijdelijke aanduiding voor voettekst 3"/>
          <p:cNvSpPr>
            <a:spLocks noGrp="1"/>
          </p:cNvSpPr>
          <p:nvPr>
            <p:ph type="ftr" sz="quarter" idx="11"/>
          </p:nvPr>
        </p:nvSpPr>
        <p:spPr/>
        <p:txBody>
          <a:bodyPr/>
          <a:lstStyle/>
          <a:p>
            <a:pPr>
              <a:defRPr/>
            </a:pPr>
            <a:r>
              <a:rPr lang="en-US" smtClean="0"/>
              <a:t>Kyiv, April 2016</a:t>
            </a:r>
            <a:endParaRPr lang="en-US"/>
          </a:p>
        </p:txBody>
      </p:sp>
    </p:spTree>
    <p:extLst>
      <p:ext uri="{BB962C8B-B14F-4D97-AF65-F5344CB8AC3E}">
        <p14:creationId xmlns:p14="http://schemas.microsoft.com/office/powerpoint/2010/main" val="2386936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7650" y="1163638"/>
            <a:ext cx="8229600" cy="571500"/>
          </a:xfrm>
        </p:spPr>
        <p:txBody>
          <a:bodyPr/>
          <a:lstStyle/>
          <a:p>
            <a:r>
              <a:rPr lang="en-US" dirty="0" smtClean="0"/>
              <a:t>3</a:t>
            </a:r>
            <a:r>
              <a:rPr lang="en-US" baseline="30000" dirty="0" smtClean="0"/>
              <a:t>rd</a:t>
            </a:r>
            <a:r>
              <a:rPr lang="en-US" dirty="0" smtClean="0"/>
              <a:t> Line: Independent Internal Audit</a:t>
            </a:r>
            <a:endParaRPr lang="en-US" dirty="0"/>
          </a:p>
        </p:txBody>
      </p:sp>
      <p:sp>
        <p:nvSpPr>
          <p:cNvPr id="3" name="Tijdelijke aanduiding voor inhoud 2"/>
          <p:cNvSpPr>
            <a:spLocks noGrp="1"/>
          </p:cNvSpPr>
          <p:nvPr>
            <p:ph idx="1"/>
          </p:nvPr>
        </p:nvSpPr>
        <p:spPr>
          <a:xfrm>
            <a:off x="-52388" y="2152650"/>
            <a:ext cx="9196388" cy="2914650"/>
          </a:xfrm>
          <a:solidFill>
            <a:schemeClr val="accent2">
              <a:lumMod val="20000"/>
              <a:lumOff val="80000"/>
            </a:schemeClr>
          </a:solidFill>
        </p:spPr>
        <p:txBody>
          <a:bodyPr/>
          <a:lstStyle/>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Providing assurance</a:t>
            </a:r>
            <a:r>
              <a:rPr lang="en-US" sz="1400" dirty="0">
                <a:latin typeface="Calibri" panose="020F0502020204030204" pitchFamily="34" charset="0"/>
                <a:ea typeface="Calibri" panose="020F0502020204030204" pitchFamily="34" charset="0"/>
                <a:cs typeface="Times New Roman" panose="02020603050405020304" pitchFamily="18" charset="0"/>
              </a:rPr>
              <a:t>, opinions, insight, and advice on the adequacy and effectiveness of governance, risk management, and internal control.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Undertaking risk-based internal audits </a:t>
            </a:r>
            <a:r>
              <a:rPr lang="en-US" sz="1400" dirty="0">
                <a:latin typeface="Calibri" panose="020F0502020204030204" pitchFamily="34" charset="0"/>
                <a:ea typeface="Calibri" panose="020F0502020204030204" pitchFamily="34" charset="0"/>
                <a:cs typeface="Times New Roman" panose="02020603050405020304" pitchFamily="18" charset="0"/>
              </a:rPr>
              <a:t>and reviews aligned to strategic priorities and operational needs.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Providing assurance, opinions, insight, and advice on the efficiency and effectiveness of operations, </a:t>
            </a:r>
            <a:r>
              <a:rPr lang="en-US" sz="1400" dirty="0">
                <a:latin typeface="Calibri" panose="020F0502020204030204" pitchFamily="34" charset="0"/>
                <a:ea typeface="Calibri" panose="020F0502020204030204" pitchFamily="34" charset="0"/>
                <a:cs typeface="Times New Roman" panose="02020603050405020304" pitchFamily="18" charset="0"/>
              </a:rPr>
              <a:t>including the safeguarding of assets, and on the reliability and integrity of reporting processes.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Providing assurance and opinions on the organization’s compliance functions </a:t>
            </a:r>
            <a:r>
              <a:rPr lang="en-US" sz="1400" dirty="0">
                <a:latin typeface="Calibri" panose="020F0502020204030204" pitchFamily="34" charset="0"/>
                <a:ea typeface="Calibri" panose="020F0502020204030204" pitchFamily="34" charset="0"/>
                <a:cs typeface="Times New Roman" panose="02020603050405020304" pitchFamily="18" charset="0"/>
              </a:rPr>
              <a:t>and its compliance with laws, regulations, policies, procedures, and contracts.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Assessing the influence of organizational culture and behavior</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Contributing</a:t>
            </a:r>
            <a:r>
              <a:rPr lang="en-US" sz="1400" dirty="0">
                <a:latin typeface="Calibri" panose="020F0502020204030204" pitchFamily="34" charset="0"/>
                <a:ea typeface="Calibri" panose="020F0502020204030204" pitchFamily="34" charset="0"/>
                <a:cs typeface="Times New Roman" panose="02020603050405020304" pitchFamily="18" charset="0"/>
              </a:rPr>
              <a:t> to the development of policies. </a:t>
            </a:r>
          </a:p>
          <a:p>
            <a:pPr lvl="0">
              <a:lnSpc>
                <a:spcPct val="107000"/>
              </a:lnSpc>
              <a:spcBef>
                <a:spcPts val="0"/>
              </a:spcBef>
              <a:spcAft>
                <a:spcPts val="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Consulting</a:t>
            </a:r>
            <a:r>
              <a:rPr lang="en-US" sz="1400" dirty="0">
                <a:latin typeface="Calibri" panose="020F0502020204030204" pitchFamily="34" charset="0"/>
                <a:ea typeface="Calibri" panose="020F0502020204030204" pitchFamily="34" charset="0"/>
                <a:cs typeface="Times New Roman" panose="02020603050405020304" pitchFamily="18" charset="0"/>
              </a:rPr>
              <a:t> with the governing body and management on emerging </a:t>
            </a:r>
            <a:r>
              <a:rPr lang="en-US" sz="1400" b="1" u="sng" dirty="0">
                <a:latin typeface="Calibri" panose="020F0502020204030204" pitchFamily="34" charset="0"/>
                <a:ea typeface="Calibri" panose="020F0502020204030204" pitchFamily="34" charset="0"/>
                <a:cs typeface="Times New Roman" panose="02020603050405020304" pitchFamily="18" charset="0"/>
              </a:rPr>
              <a:t>opportunities and threats</a:t>
            </a:r>
            <a:r>
              <a:rPr lang="en-US" sz="1400" dirty="0">
                <a:latin typeface="Calibri" panose="020F0502020204030204" pitchFamily="34" charset="0"/>
                <a:ea typeface="Calibri" panose="020F0502020204030204" pitchFamily="34" charset="0"/>
                <a:cs typeface="Times New Roman" panose="02020603050405020304" pitchFamily="18" charset="0"/>
              </a:rPr>
              <a:t>. </a:t>
            </a:r>
          </a:p>
          <a:p>
            <a:pPr lvl="0">
              <a:lnSpc>
                <a:spcPct val="107000"/>
              </a:lnSpc>
              <a:spcBef>
                <a:spcPts val="0"/>
              </a:spcBef>
              <a:spcAft>
                <a:spcPts val="800"/>
              </a:spcAft>
              <a:buFont typeface="Calibri" panose="020F0502020204030204" pitchFamily="34" charset="0"/>
              <a:buChar char="•"/>
            </a:pPr>
            <a:r>
              <a:rPr lang="en-US" sz="1400" b="1" u="sng" dirty="0">
                <a:latin typeface="Calibri" panose="020F0502020204030204" pitchFamily="34" charset="0"/>
                <a:ea typeface="Calibri" panose="020F0502020204030204" pitchFamily="34" charset="0"/>
                <a:cs typeface="Times New Roman" panose="02020603050405020304" pitchFamily="18" charset="0"/>
              </a:rPr>
              <a:t>Reporting</a:t>
            </a:r>
            <a:r>
              <a:rPr lang="en-US" sz="1400" dirty="0">
                <a:latin typeface="Calibri" panose="020F0502020204030204" pitchFamily="34" charset="0"/>
                <a:ea typeface="Calibri" panose="020F0502020204030204" pitchFamily="34" charset="0"/>
                <a:cs typeface="Times New Roman" panose="02020603050405020304" pitchFamily="18" charset="0"/>
              </a:rPr>
              <a:t> to the governing body and management.  </a:t>
            </a:r>
          </a:p>
          <a:p>
            <a:endParaRPr lang="en-US" dirty="0"/>
          </a:p>
        </p:txBody>
      </p:sp>
      <p:sp>
        <p:nvSpPr>
          <p:cNvPr id="4" name="Tijdelijke aanduiding voor voettekst 3"/>
          <p:cNvSpPr>
            <a:spLocks noGrp="1"/>
          </p:cNvSpPr>
          <p:nvPr>
            <p:ph type="ftr" sz="quarter" idx="11"/>
          </p:nvPr>
        </p:nvSpPr>
        <p:spPr/>
        <p:txBody>
          <a:bodyPr/>
          <a:lstStyle/>
          <a:p>
            <a:pPr>
              <a:defRPr/>
            </a:pPr>
            <a:r>
              <a:rPr lang="en-US" smtClean="0"/>
              <a:t>Kyiv, April 2016</a:t>
            </a:r>
            <a:endParaRPr lang="en-US"/>
          </a:p>
        </p:txBody>
      </p:sp>
    </p:spTree>
    <p:extLst>
      <p:ext uri="{BB962C8B-B14F-4D97-AF65-F5344CB8AC3E}">
        <p14:creationId xmlns:p14="http://schemas.microsoft.com/office/powerpoint/2010/main" val="467120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a:stretch>
            <a:fillRect/>
          </a:stretch>
        </p:blipFill>
        <p:spPr>
          <a:xfrm>
            <a:off x="6128331" y="3669414"/>
            <a:ext cx="2571858" cy="1829314"/>
          </a:xfrm>
          <a:prstGeom prst="rect">
            <a:avLst/>
          </a:prstGeom>
        </p:spPr>
      </p:pic>
      <p:sp>
        <p:nvSpPr>
          <p:cNvPr id="24" name="TextBox 23"/>
          <p:cNvSpPr txBox="1"/>
          <p:nvPr/>
        </p:nvSpPr>
        <p:spPr>
          <a:xfrm>
            <a:off x="91439" y="5712939"/>
            <a:ext cx="8961121" cy="323165"/>
          </a:xfrm>
          <a:prstGeom prst="rect">
            <a:avLst/>
          </a:prstGeom>
          <a:noFill/>
          <a:ln>
            <a:noFill/>
          </a:ln>
        </p:spPr>
        <p:txBody>
          <a:bodyPr wrap="square" rtlCol="0">
            <a:spAutoFit/>
          </a:bodyPr>
          <a:lstStyle/>
          <a:p>
            <a:r>
              <a:rPr lang="en-US" sz="750" i="1" dirty="0"/>
              <a:t>Adapted from the Leveraging COSO Across the Three Lines of Defense, commissioned by The Committee of Sponsoring Organizations of the Treadway Committee (Lake Mary, FL: The Institute of Internal Auditors Inc and, July 2015).</a:t>
            </a:r>
            <a:endParaRPr lang="en-US" sz="750" dirty="0"/>
          </a:p>
        </p:txBody>
      </p:sp>
      <p:sp>
        <p:nvSpPr>
          <p:cNvPr id="5" name="Title 4">
            <a:extLst>
              <a:ext uri="{FF2B5EF4-FFF2-40B4-BE49-F238E27FC236}">
                <a16:creationId xmlns="" xmlns:a16="http://schemas.microsoft.com/office/drawing/2014/main" id="{EAF9FBAB-00A0-45DA-9461-3B8C64552ACB}"/>
              </a:ext>
            </a:extLst>
          </p:cNvPr>
          <p:cNvSpPr>
            <a:spLocks noGrp="1"/>
          </p:cNvSpPr>
          <p:nvPr>
            <p:ph type="title"/>
          </p:nvPr>
        </p:nvSpPr>
        <p:spPr>
          <a:xfrm>
            <a:off x="182880" y="1052728"/>
            <a:ext cx="8778241" cy="994172"/>
          </a:xfrm>
        </p:spPr>
        <p:txBody>
          <a:bodyPr/>
          <a:lstStyle/>
          <a:p>
            <a:r>
              <a:rPr lang="en-US" dirty="0" smtClean="0"/>
              <a:t>The three </a:t>
            </a:r>
            <a:r>
              <a:rPr lang="en-US" dirty="0"/>
              <a:t>lines of </a:t>
            </a:r>
            <a:r>
              <a:rPr lang="en-US" dirty="0" smtClean="0"/>
              <a:t>defense: relation with COSO</a:t>
            </a:r>
            <a:endParaRPr lang="en-US" dirty="0"/>
          </a:p>
        </p:txBody>
      </p:sp>
      <p:pic>
        <p:nvPicPr>
          <p:cNvPr id="4" name="Picture 3">
            <a:extLst>
              <a:ext uri="{FF2B5EF4-FFF2-40B4-BE49-F238E27FC236}">
                <a16:creationId xmlns="" xmlns:a16="http://schemas.microsoft.com/office/drawing/2014/main" id="{A3077BCA-7B13-49BD-AA9F-A5CCD8983CD7}"/>
              </a:ext>
            </a:extLst>
          </p:cNvPr>
          <p:cNvPicPr>
            <a:picLocks noChangeAspect="1"/>
          </p:cNvPicPr>
          <p:nvPr/>
        </p:nvPicPr>
        <p:blipFill>
          <a:blip r:embed="rId4"/>
          <a:stretch>
            <a:fillRect/>
          </a:stretch>
        </p:blipFill>
        <p:spPr>
          <a:xfrm>
            <a:off x="0" y="1671638"/>
            <a:ext cx="5867400" cy="3705225"/>
          </a:xfrm>
          <a:prstGeom prst="rect">
            <a:avLst/>
          </a:prstGeom>
        </p:spPr>
      </p:pic>
      <p:pic>
        <p:nvPicPr>
          <p:cNvPr id="6" name="Picture 5">
            <a:extLst>
              <a:ext uri="{FF2B5EF4-FFF2-40B4-BE49-F238E27FC236}">
                <a16:creationId xmlns="" xmlns:a16="http://schemas.microsoft.com/office/drawing/2014/main" id="{354403DF-F434-439B-A689-C92209A8E114}"/>
              </a:ext>
            </a:extLst>
          </p:cNvPr>
          <p:cNvPicPr>
            <a:picLocks noChangeAspect="1"/>
          </p:cNvPicPr>
          <p:nvPr/>
        </p:nvPicPr>
        <p:blipFill>
          <a:blip r:embed="rId5"/>
          <a:stretch>
            <a:fillRect/>
          </a:stretch>
        </p:blipFill>
        <p:spPr>
          <a:xfrm>
            <a:off x="5952732" y="1950941"/>
            <a:ext cx="3008389" cy="1504262"/>
          </a:xfrm>
          <a:prstGeom prst="rect">
            <a:avLst/>
          </a:prstGeom>
        </p:spPr>
      </p:pic>
      <p:sp>
        <p:nvSpPr>
          <p:cNvPr id="7" name="Arrow: Down 6">
            <a:extLst>
              <a:ext uri="{FF2B5EF4-FFF2-40B4-BE49-F238E27FC236}">
                <a16:creationId xmlns="" xmlns:a16="http://schemas.microsoft.com/office/drawing/2014/main" id="{F7AE9CB9-06C7-42B5-9B65-E21E3835AD32}"/>
              </a:ext>
            </a:extLst>
          </p:cNvPr>
          <p:cNvSpPr/>
          <p:nvPr/>
        </p:nvSpPr>
        <p:spPr>
          <a:xfrm rot="4248046">
            <a:off x="5195961" y="2654968"/>
            <a:ext cx="363474" cy="7338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50"/>
          </a:p>
        </p:txBody>
      </p:sp>
      <p:sp>
        <p:nvSpPr>
          <p:cNvPr id="10" name="Arrow: Down 9">
            <a:extLst>
              <a:ext uri="{FF2B5EF4-FFF2-40B4-BE49-F238E27FC236}">
                <a16:creationId xmlns="" xmlns:a16="http://schemas.microsoft.com/office/drawing/2014/main" id="{0172B64E-D1D3-440F-9E5A-80556618A578}"/>
              </a:ext>
            </a:extLst>
          </p:cNvPr>
          <p:cNvSpPr/>
          <p:nvPr/>
        </p:nvSpPr>
        <p:spPr>
          <a:xfrm rot="6174905">
            <a:off x="5172267" y="3819634"/>
            <a:ext cx="363474" cy="7338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50"/>
          </a:p>
        </p:txBody>
      </p:sp>
    </p:spTree>
    <p:extLst>
      <p:ext uri="{BB962C8B-B14F-4D97-AF65-F5344CB8AC3E}">
        <p14:creationId xmlns:p14="http://schemas.microsoft.com/office/powerpoint/2010/main" val="103966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additive="base">
                                        <p:cTn id="13" dur="500" fill="hold"/>
                                        <p:tgtEl>
                                          <p:spTgt spid="23"/>
                                        </p:tgtEl>
                                        <p:attrNameLst>
                                          <p:attrName>ppt_x</p:attrName>
                                        </p:attrNameLst>
                                      </p:cBhvr>
                                      <p:tavLst>
                                        <p:tav tm="0">
                                          <p:val>
                                            <p:strVal val="#ppt_x"/>
                                          </p:val>
                                        </p:tav>
                                        <p:tav tm="100000">
                                          <p:val>
                                            <p:strVal val="#ppt_x"/>
                                          </p:val>
                                        </p:tav>
                                      </p:tavLst>
                                    </p:anim>
                                    <p:anim calcmode="lin" valueType="num">
                                      <p:cBhvr additive="base">
                                        <p:cTn id="1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Plusses of the Three Lines of Defense model:</a:t>
            </a:r>
            <a:endParaRPr lang="en-US" dirty="0"/>
          </a:p>
        </p:txBody>
      </p:sp>
      <p:sp>
        <p:nvSpPr>
          <p:cNvPr id="3" name="Tijdelijke aanduiding voor inhoud 2"/>
          <p:cNvSpPr>
            <a:spLocks noGrp="1"/>
          </p:cNvSpPr>
          <p:nvPr>
            <p:ph idx="1"/>
          </p:nvPr>
        </p:nvSpPr>
        <p:spPr/>
        <p:txBody>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The </a:t>
            </a:r>
            <a:r>
              <a:rPr lang="en-US" dirty="0"/>
              <a:t>current model has the benefit of being simple, easy to communicate, and easy to </a:t>
            </a:r>
            <a:r>
              <a:rPr lang="en-US" dirty="0" smtClean="0"/>
              <a:t>understand; </a:t>
            </a:r>
          </a:p>
          <a:p>
            <a:pPr>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It </a:t>
            </a:r>
            <a:r>
              <a:rPr lang="en-US" dirty="0"/>
              <a:t>describes the respective roles of the board/governing body, senior and operational management, risk and compliance functions, and internal </a:t>
            </a:r>
            <a:r>
              <a:rPr lang="en-US" dirty="0" smtClean="0"/>
              <a:t>auditing;</a:t>
            </a:r>
          </a:p>
          <a:p>
            <a:pPr>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 </a:t>
            </a:r>
            <a:r>
              <a:rPr lang="en-US" dirty="0"/>
              <a:t>helps organizations avoid confusion, gaps, and overlaps when they assign responsibilities for risk management and control activities. It also highlights the influence of external audit and regulators. </a:t>
            </a:r>
          </a:p>
        </p:txBody>
      </p:sp>
    </p:spTree>
    <p:extLst>
      <p:ext uri="{BB962C8B-B14F-4D97-AF65-F5344CB8AC3E}">
        <p14:creationId xmlns:p14="http://schemas.microsoft.com/office/powerpoint/2010/main" val="2462035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But….there is also criticism:</a:t>
            </a:r>
            <a:endParaRPr lang="en-US" dirty="0"/>
          </a:p>
        </p:txBody>
      </p:sp>
      <p:sp>
        <p:nvSpPr>
          <p:cNvPr id="3" name="Tijdelijke aanduiding voor inhoud 2"/>
          <p:cNvSpPr>
            <a:spLocks noGrp="1"/>
          </p:cNvSpPr>
          <p:nvPr>
            <p:ph idx="1"/>
          </p:nvPr>
        </p:nvSpPr>
        <p:spPr>
          <a:xfrm>
            <a:off x="90488" y="1800225"/>
            <a:ext cx="8943975" cy="4414838"/>
          </a:xfrm>
        </p:spPr>
        <p:txBody>
          <a:bodyPr/>
          <a:lstStyle/>
          <a:p>
            <a:endParaRPr lang="en-US" dirty="0" smtClean="0"/>
          </a:p>
          <a:p>
            <a:pPr marL="285750" indent="-285750">
              <a:buFont typeface="Arial" panose="020B0604020202020204" pitchFamily="34" charset="0"/>
              <a:buChar char="•"/>
            </a:pPr>
            <a:r>
              <a:rPr lang="en-US" dirty="0" smtClean="0"/>
              <a:t>The model is </a:t>
            </a:r>
            <a:r>
              <a:rPr lang="en-US" dirty="0"/>
              <a:t>too limited and too </a:t>
            </a:r>
            <a:r>
              <a:rPr lang="en-US" dirty="0" smtClean="0"/>
              <a:t>restrictive;</a:t>
            </a:r>
          </a:p>
          <a:p>
            <a:pPr>
              <a:buFont typeface="Arial" panose="020B0604020202020204" pitchFamily="34" charset="0"/>
              <a:buChar char="•"/>
            </a:pPr>
            <a:endParaRPr lang="en-US" dirty="0"/>
          </a:p>
          <a:p>
            <a:pPr marL="285750" indent="-285750">
              <a:buFont typeface="Arial" panose="020B0604020202020204" pitchFamily="34" charset="0"/>
              <a:buChar char="•"/>
            </a:pPr>
            <a:r>
              <a:rPr lang="en-US" dirty="0"/>
              <a:t>I</a:t>
            </a:r>
            <a:r>
              <a:rPr lang="en-US" dirty="0" smtClean="0"/>
              <a:t>t </a:t>
            </a:r>
            <a:r>
              <a:rPr lang="en-US" dirty="0"/>
              <a:t>focuses exclusively on defensive </a:t>
            </a:r>
            <a:r>
              <a:rPr lang="en-US" dirty="0" smtClean="0"/>
              <a:t>actions, not on a </a:t>
            </a:r>
            <a:r>
              <a:rPr lang="en-US" dirty="0"/>
              <a:t>more proactive approach to the identification, analysis, and preparedness for both opportunities and </a:t>
            </a:r>
            <a:r>
              <a:rPr lang="en-US" dirty="0" smtClean="0"/>
              <a:t>threats;</a:t>
            </a:r>
          </a:p>
          <a:p>
            <a:pPr>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 </a:t>
            </a:r>
            <a:r>
              <a:rPr lang="en-US" dirty="0"/>
              <a:t>suggests rigid structures and creates a tendency toward operational </a:t>
            </a:r>
            <a:r>
              <a:rPr lang="en-US" u="sng" dirty="0"/>
              <a:t>silos</a:t>
            </a:r>
            <a:r>
              <a:rPr lang="en-US" dirty="0"/>
              <a:t>, which can be less efficient and </a:t>
            </a:r>
            <a:r>
              <a:rPr lang="en-US" dirty="0" smtClean="0"/>
              <a:t>effective;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It’s not ‘fit’ for ever evolving, more complex organizations;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It limits the role of Internal Audit (trusted advisor vs. assurance)</a:t>
            </a:r>
            <a:endParaRPr lang="en-US" dirty="0"/>
          </a:p>
        </p:txBody>
      </p:sp>
    </p:spTree>
    <p:extLst>
      <p:ext uri="{BB962C8B-B14F-4D97-AF65-F5344CB8AC3E}">
        <p14:creationId xmlns:p14="http://schemas.microsoft.com/office/powerpoint/2010/main" val="2719727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houd bullet">
  <a:themeElements>
    <a:clrScheme name="">
      <a:dk1>
        <a:srgbClr val="000000"/>
      </a:dk1>
      <a:lt1>
        <a:srgbClr val="FFFFFF"/>
      </a:lt1>
      <a:dk2>
        <a:srgbClr val="046F96"/>
      </a:dk2>
      <a:lt2>
        <a:srgbClr val="EEECE1"/>
      </a:lt2>
      <a:accent1>
        <a:srgbClr val="046F96"/>
      </a:accent1>
      <a:accent2>
        <a:srgbClr val="9ACCD4"/>
      </a:accent2>
      <a:accent3>
        <a:srgbClr val="FFFFFF"/>
      </a:accent3>
      <a:accent4>
        <a:srgbClr val="000000"/>
      </a:accent4>
      <a:accent5>
        <a:srgbClr val="AABBC9"/>
      </a:accent5>
      <a:accent6>
        <a:srgbClr val="8BB9C0"/>
      </a:accent6>
      <a:hlink>
        <a:srgbClr val="ED8FBB"/>
      </a:hlink>
      <a:folHlink>
        <a:srgbClr val="900079"/>
      </a:folHlink>
    </a:clrScheme>
    <a:fontScheme name="Inhoud bulle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houd bullet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Inhoud bullet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Inhoud bullet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Standaardontwerp">
  <a:themeElements>
    <a:clrScheme name="Kleurenschema Groen">
      <a:dk1>
        <a:sysClr val="windowText" lastClr="000000"/>
      </a:dk1>
      <a:lt1>
        <a:sysClr val="window" lastClr="FFFFFF"/>
      </a:lt1>
      <a:dk2>
        <a:srgbClr val="F4BBD6"/>
      </a:dk2>
      <a:lt2>
        <a:srgbClr val="EEECE1"/>
      </a:lt2>
      <a:accent1>
        <a:srgbClr val="046F96"/>
      </a:accent1>
      <a:accent2>
        <a:srgbClr val="9ACCD4"/>
      </a:accent2>
      <a:accent3>
        <a:srgbClr val="ED8FBB"/>
      </a:accent3>
      <a:accent4>
        <a:srgbClr val="900079"/>
      </a:accent4>
      <a:accent5>
        <a:srgbClr val="47145C"/>
      </a:accent5>
      <a:accent6>
        <a:srgbClr val="0E4A10"/>
      </a:accent6>
      <a:hlink>
        <a:srgbClr val="0000FF"/>
      </a:hlink>
      <a:folHlink>
        <a:srgbClr val="800080"/>
      </a:folHlink>
    </a:clrScheme>
    <a:fontScheme name="Standaardontwerp">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2592</TotalTime>
  <Words>1705</Words>
  <Application>Microsoft Office PowerPoint</Application>
  <PresentationFormat>Diavoorstelling (4:3)</PresentationFormat>
  <Paragraphs>167</Paragraphs>
  <Slides>16</Slides>
  <Notes>2</Notes>
  <HiddenSlides>0</HiddenSlides>
  <MMClips>0</MMClips>
  <ScaleCrop>false</ScaleCrop>
  <HeadingPairs>
    <vt:vector size="6" baseType="variant">
      <vt:variant>
        <vt:lpstr>Gebruikte lettertypen</vt:lpstr>
      </vt:variant>
      <vt:variant>
        <vt:i4>6</vt:i4>
      </vt:variant>
      <vt:variant>
        <vt:lpstr>Thema</vt:lpstr>
      </vt:variant>
      <vt:variant>
        <vt:i4>4</vt:i4>
      </vt:variant>
      <vt:variant>
        <vt:lpstr>Diatitels</vt:lpstr>
      </vt:variant>
      <vt:variant>
        <vt:i4>16</vt:i4>
      </vt:variant>
    </vt:vector>
  </HeadingPairs>
  <TitlesOfParts>
    <vt:vector size="26" baseType="lpstr">
      <vt:lpstr>Arial</vt:lpstr>
      <vt:lpstr>Calibri</vt:lpstr>
      <vt:lpstr>Symbol</vt:lpstr>
      <vt:lpstr>Times New Roman</vt:lpstr>
      <vt:lpstr>Verdana</vt:lpstr>
      <vt:lpstr>Wingdings</vt:lpstr>
      <vt:lpstr>Inhoud bullet</vt:lpstr>
      <vt:lpstr>Standaardontwerp</vt:lpstr>
      <vt:lpstr>1_Standaardontwerp</vt:lpstr>
      <vt:lpstr>2_Standaardontwerp</vt:lpstr>
      <vt:lpstr>PowerPoint-presentatie</vt:lpstr>
      <vt:lpstr>Governance, Risk and Control (GRC)</vt:lpstr>
      <vt:lpstr>Governance, Risk and Control (GRC): the Three Lines of Defense</vt:lpstr>
      <vt:lpstr>1st line: Management</vt:lpstr>
      <vt:lpstr>2nd Line:  Risk, quality, control, and compliance functions </vt:lpstr>
      <vt:lpstr>3rd Line: Independent Internal Audit</vt:lpstr>
      <vt:lpstr>The three lines of defense: relation with COSO</vt:lpstr>
      <vt:lpstr>Plusses of the Three Lines of Defense model:</vt:lpstr>
      <vt:lpstr>But….there is also criticism:</vt:lpstr>
      <vt:lpstr>Therefore: the IIA proposes an update</vt:lpstr>
      <vt:lpstr>Key Features of the update:</vt:lpstr>
      <vt:lpstr>Key Features of the update:</vt:lpstr>
      <vt:lpstr>Safeguarding Measures for Non-Assurance assignments</vt:lpstr>
      <vt:lpstr>Potential Internal Audit Governance Involvement</vt:lpstr>
      <vt:lpstr>PowerPoint-presentatie</vt:lpstr>
      <vt:lpstr>PowerPoint-presentatie</vt:lpstr>
    </vt:vector>
  </TitlesOfParts>
  <Company>Ministerie van Financiën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Kesteren, M (Manfred) van (ADR/FIN3)</dc:creator>
  <cp:lastModifiedBy>Fred Kesteren</cp:lastModifiedBy>
  <cp:revision>174</cp:revision>
  <dcterms:created xsi:type="dcterms:W3CDTF">2009-01-23T09:04:29Z</dcterms:created>
  <dcterms:modified xsi:type="dcterms:W3CDTF">2019-09-06T13:35:55Z</dcterms:modified>
</cp:coreProperties>
</file>