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3" r:id="rId13"/>
    <p:sldId id="272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5357" autoAdjust="0"/>
  </p:normalViewPr>
  <p:slideViewPr>
    <p:cSldViewPr>
      <p:cViewPr>
        <p:scale>
          <a:sx n="59" d="100"/>
          <a:sy n="59" d="100"/>
        </p:scale>
        <p:origin x="-168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74BD8-1184-456D-8ECB-6D7B1D492C53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D9AE0-7464-4A32-85AA-9D4FE697D1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5285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D9AE0-7464-4A32-85AA-9D4FE697D15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Aktivnosti internih revizora se redovno evaluiraju u skladu sa Priručnikom interne revizije odobrenim od strane Ministarstva finansija Jermenije, u okviru programa unapređenja kvaliteta interne revizije</a:t>
            </a:r>
            <a:r>
              <a:rPr lang="sr-Latn-RS" baseline="0" dirty="0" smtClean="0"/>
              <a:t> i profesionalnog razvoja internih revizora.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</a:t>
            </a:r>
            <a:r>
              <a:rPr lang="sr-Latn-RS" dirty="0" smtClean="0"/>
              <a:t>ksterna evaluacija internih</a:t>
            </a:r>
            <a:r>
              <a:rPr lang="sr-Latn-RS" baseline="0" dirty="0" smtClean="0"/>
              <a:t> revizora se vrši najmanje jednom u pet godina.</a:t>
            </a:r>
            <a:endParaRPr lang="en-US" dirty="0" smtClean="0"/>
          </a:p>
          <a:p>
            <a:r>
              <a:rPr lang="en-US" dirty="0" smtClean="0"/>
              <a:t>E</a:t>
            </a:r>
            <a:r>
              <a:rPr lang="sr-Latn-RS" dirty="0" smtClean="0"/>
              <a:t>ksternu reviziju izvršava CHU M</a:t>
            </a:r>
            <a:r>
              <a:rPr lang="en-US" dirty="0" err="1" smtClean="0"/>
              <a:t>i</a:t>
            </a:r>
            <a:r>
              <a:rPr lang="sr-Latn-RS" dirty="0" smtClean="0"/>
              <a:t>nistarstva</a:t>
            </a:r>
            <a:r>
              <a:rPr lang="sr-Latn-RS" baseline="0" dirty="0" smtClean="0"/>
              <a:t> finansija.</a:t>
            </a:r>
            <a:endParaRPr lang="en-US" dirty="0" smtClean="0"/>
          </a:p>
          <a:p>
            <a:r>
              <a:rPr lang="en-US" dirty="0" smtClean="0"/>
              <a:t>E</a:t>
            </a:r>
            <a:r>
              <a:rPr lang="sr-Latn-RS" dirty="0" smtClean="0"/>
              <a:t>ksterna</a:t>
            </a:r>
            <a:r>
              <a:rPr lang="sr-Latn-RS" baseline="0" dirty="0" smtClean="0"/>
              <a:t> evaluacija se vrši na dva načina: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E</a:t>
            </a:r>
            <a:r>
              <a:rPr lang="sr-Latn-RS" dirty="0" smtClean="0"/>
              <a:t>valuacijom sveukupnim ispitivanjem svih aktivnosti interne revizili ILI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sr-Latn-RS" dirty="0" smtClean="0"/>
              <a:t>Odobravanjem nalaza interne revizije</a:t>
            </a:r>
            <a:endParaRPr lang="en-US" dirty="0" smtClean="0"/>
          </a:p>
          <a:p>
            <a:r>
              <a:rPr lang="en-US" dirty="0" err="1" smtClean="0"/>
              <a:t>Evalua</a:t>
            </a:r>
            <a:r>
              <a:rPr lang="sr-Latn-RS" dirty="0" smtClean="0"/>
              <a:t>cija putem sevukupnog ispitivanja aktivnosti interne revizije </a:t>
            </a:r>
            <a:endParaRPr lang="en-US" dirty="0" smtClean="0"/>
          </a:p>
          <a:p>
            <a:r>
              <a:rPr lang="sr-Latn-RS" dirty="0" smtClean="0"/>
              <a:t>Ovaj način evaluacije se</a:t>
            </a:r>
            <a:r>
              <a:rPr lang="sr-Latn-RS" baseline="0" dirty="0" smtClean="0"/>
              <a:t> koristi samo jedanput tokom rane faze usluge interne revizije ILI</a:t>
            </a:r>
            <a:endParaRPr lang="en-US" dirty="0" smtClean="0"/>
          </a:p>
          <a:p>
            <a:r>
              <a:rPr lang="sr-Latn-RS" dirty="0" smtClean="0"/>
              <a:t>Ukoliko se otkriju</a:t>
            </a:r>
            <a:r>
              <a:rPr lang="sr-Latn-RS" baseline="0" dirty="0" smtClean="0"/>
              <a:t> bilo kakve posebne nepravilnsot od strane interne revizije, koje obuhvataju krivične ili finansijske prijave protiv nekih zvaničnika</a:t>
            </a:r>
            <a:endParaRPr lang="en-US" dirty="0" smtClean="0"/>
          </a:p>
          <a:p>
            <a:r>
              <a:rPr lang="en-US" dirty="0" err="1" smtClean="0"/>
              <a:t>Evalu</a:t>
            </a:r>
            <a:r>
              <a:rPr lang="sr-Latn-RS" dirty="0" smtClean="0"/>
              <a:t>acija interne revizije</a:t>
            </a:r>
            <a:r>
              <a:rPr lang="sr-Latn-RS" baseline="0" dirty="0" smtClean="0"/>
              <a:t> preko odobrenja rezultata interne revizije se vrši nakon prve pune evaluacije nalaza interne evaluacije nad jedinicom interne revizije 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D9AE0-7464-4A32-85AA-9D4FE697D15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D9AE0-7464-4A32-85AA-9D4FE697D15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8739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05000"/>
            <a:ext cx="8892480" cy="1631975"/>
          </a:xfrm>
        </p:spPr>
        <p:txBody>
          <a:bodyPr>
            <a:normAutofit/>
          </a:bodyPr>
          <a:lstStyle/>
          <a:p>
            <a:r>
              <a:rPr lang="sr-Latn-RS" sz="3200" dirty="0" smtClean="0"/>
              <a:t>OSIGURANJE KVALITETA REVIZIJE  I EVALUACIJA ZNANJA I KONTINUIRANOG RAZVOJA INTERNIH REVIZORA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029200"/>
            <a:ext cx="6400800" cy="914400"/>
          </a:xfrm>
        </p:spPr>
        <p:txBody>
          <a:bodyPr/>
          <a:lstStyle/>
          <a:p>
            <a:r>
              <a:rPr lang="en-US" dirty="0" smtClean="0"/>
              <a:t>L</a:t>
            </a:r>
            <a:r>
              <a:rPr lang="sr-Latn-RS" dirty="0" smtClean="0"/>
              <a:t>a</a:t>
            </a:r>
            <a:r>
              <a:rPr lang="en-US" dirty="0" err="1" smtClean="0"/>
              <a:t>vov</a:t>
            </a:r>
            <a:r>
              <a:rPr lang="en-US" dirty="0" smtClean="0"/>
              <a:t> 2012</a:t>
            </a:r>
            <a:r>
              <a:rPr lang="sr-Latn-RS" dirty="0" smtClean="0"/>
              <a:t>.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381000" y="533400"/>
            <a:ext cx="6096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sr-Latn-RS" sz="2800" dirty="0" smtClean="0">
                <a:latin typeface="Millenium BdEx BT" pitchFamily="82" charset="0"/>
              </a:rPr>
              <a:t>REPUBLIKA JERMENIJA </a:t>
            </a:r>
            <a:r>
              <a:rPr lang="en-US" sz="2800" dirty="0" smtClean="0">
                <a:latin typeface="Millenium BdEx BT" pitchFamily="82" charset="0"/>
              </a:rPr>
              <a:t/>
            </a:r>
            <a:br>
              <a:rPr lang="en-US" sz="2800" dirty="0" smtClean="0">
                <a:latin typeface="Millenium BdEx BT" pitchFamily="82" charset="0"/>
              </a:rPr>
            </a:br>
            <a:r>
              <a:rPr lang="en-US" sz="2800" dirty="0" smtClean="0">
                <a:latin typeface="Millenium BdEx BT" pitchFamily="82" charset="0"/>
              </a:rPr>
              <a:t/>
            </a:r>
            <a:br>
              <a:rPr lang="en-US" sz="2800" dirty="0" smtClean="0">
                <a:latin typeface="Millenium BdEx BT" pitchFamily="82" charset="0"/>
              </a:rPr>
            </a:br>
            <a:r>
              <a:rPr lang="en-US" sz="2800" dirty="0" smtClean="0">
                <a:latin typeface="Millenium BdEx BT" pitchFamily="82" charset="0"/>
              </a:rPr>
              <a:t>M</a:t>
            </a:r>
            <a:r>
              <a:rPr lang="sr-Latn-RS" sz="2800" dirty="0" smtClean="0">
                <a:latin typeface="Millenium BdEx BT" pitchFamily="82" charset="0"/>
              </a:rPr>
              <a:t>INISTARSTVO FINANSIJA</a:t>
            </a:r>
            <a:endParaRPr lang="en-US" sz="2800" dirty="0" smtClean="0">
              <a:latin typeface="Millenium BdEx BT" pitchFamily="82" charset="0"/>
            </a:endParaRPr>
          </a:p>
        </p:txBody>
      </p:sp>
      <p:pic>
        <p:nvPicPr>
          <p:cNvPr id="5" name="Picture 4" descr="armenian_flag_with_coat_of_ar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1000"/>
            <a:ext cx="16462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63886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sr-Latn-RS" dirty="0" smtClean="0"/>
              <a:t>komponente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Tokom godine, kao deo CPD kontinuiranog razvoja, interni revizori dobijaju obaveznu obuku iz IT.</a:t>
            </a:r>
            <a:endParaRPr lang="en-US" dirty="0" smtClean="0"/>
          </a:p>
          <a:p>
            <a:r>
              <a:rPr lang="sr-Latn-RS" dirty="0" smtClean="0"/>
              <a:t>To obuhvata predavanja o EISIA i drugim softverima korišćenim u javnom sektoru.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857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Kontinuirana obuka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Kontinuirana obuka traje 20 sati godišnje</a:t>
            </a:r>
            <a:endParaRPr lang="en-US" dirty="0" smtClean="0"/>
          </a:p>
          <a:p>
            <a:r>
              <a:rPr lang="sr-Latn-RS" dirty="0" smtClean="0"/>
              <a:t>Obuke se organizuju u trening centru u M</a:t>
            </a:r>
            <a:r>
              <a:rPr lang="en-US" dirty="0" err="1" smtClean="0"/>
              <a:t>i</a:t>
            </a:r>
            <a:r>
              <a:rPr lang="sr-Latn-RS" dirty="0" smtClean="0"/>
              <a:t>nistarstvu finansija Jermenije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sr-Latn-RS" dirty="0" smtClean="0"/>
              <a:t>eme obuka se objavljuju na sajtu M</a:t>
            </a:r>
            <a:r>
              <a:rPr lang="en-US" dirty="0" err="1" smtClean="0"/>
              <a:t>i</a:t>
            </a:r>
            <a:r>
              <a:rPr lang="sr-Latn-RS" dirty="0" smtClean="0"/>
              <a:t>nistarstva početkom godine 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97036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K</a:t>
            </a:r>
            <a:r>
              <a:rPr lang="en-US" dirty="0" smtClean="0"/>
              <a:t>o</a:t>
            </a:r>
            <a:r>
              <a:rPr lang="sr-Latn-RS" dirty="0" smtClean="0"/>
              <a:t>ntinuirana obuka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Kontinuirana obuka je obavezna za interne revizore i certifikovane eksperte</a:t>
            </a:r>
            <a:endParaRPr lang="en-US" dirty="0"/>
          </a:p>
          <a:p>
            <a:r>
              <a:rPr lang="sr-Latn-RS" dirty="0" smtClean="0"/>
              <a:t>Učesnici obuka se testiraju o svim izučavanim pitanjima na kraju kursa</a:t>
            </a:r>
            <a:endParaRPr lang="en-US" dirty="0" smtClean="0"/>
          </a:p>
          <a:p>
            <a:r>
              <a:rPr lang="sr-Latn-RS" dirty="0" smtClean="0"/>
              <a:t>Test sadrži 50 pitanja, i dovoljno je da revizor odgovori na </a:t>
            </a:r>
            <a:r>
              <a:rPr lang="en-US" dirty="0" smtClean="0"/>
              <a:t>75</a:t>
            </a:r>
            <a:r>
              <a:rPr lang="en-US" dirty="0" smtClean="0"/>
              <a:t>%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018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</a:t>
            </a:r>
            <a:r>
              <a:rPr lang="sr-Latn-RS" dirty="0" smtClean="0"/>
              <a:t>eđunarodne obuke i certifikati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</a:t>
            </a:r>
            <a:r>
              <a:rPr lang="sr-Latn-RS" dirty="0" smtClean="0"/>
              <a:t>i revizori koji dobijaju obuku u profesionalnim organizacijama u pitanjima koja su zvanično prepoznta kao obavezna i objavljena, izuzeti su od obuka po uvidu u relevantne certifikate</a:t>
            </a:r>
            <a:endParaRPr lang="en-US" dirty="0" smtClean="0"/>
          </a:p>
          <a:p>
            <a:r>
              <a:rPr lang="sr-Latn-RS" dirty="0" smtClean="0"/>
              <a:t>Svaka tema koja nije pokrivena tim profesionalnim treningom mora biti izučena tokom godine.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614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3600" b="1" dirty="0" smtClean="0"/>
              <a:t>Hvala na pažnji</a:t>
            </a:r>
            <a:r>
              <a:rPr lang="en-US" sz="3600" b="1" dirty="0" smtClean="0"/>
              <a:t>!</a:t>
            </a:r>
            <a:endParaRPr lang="en-US" sz="3600" b="1" dirty="0" smtClean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 err="1" smtClean="0"/>
              <a:t>Grigor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Aramyan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sr-Latn-RS" dirty="0" smtClean="0"/>
              <a:t>Rukovodilac Službe za metodologiju interne revizije, Ministarstvo finansija, </a:t>
            </a:r>
            <a:r>
              <a:rPr lang="sr-Latn-RS" dirty="0" smtClean="0"/>
              <a:t>R</a:t>
            </a:r>
            <a:r>
              <a:rPr lang="sr-Latn-RS" dirty="0" smtClean="0"/>
              <a:t>epublika Jermenija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Tel.: +37491 40-70-67</a:t>
            </a:r>
          </a:p>
          <a:p>
            <a:pPr marL="0" indent="0" algn="ctr">
              <a:buNone/>
            </a:pPr>
            <a:r>
              <a:rPr lang="en-US" dirty="0" smtClean="0"/>
              <a:t>e-mail: grigor.aramyan@minfin.am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651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Evaluacija kvaliteta interne revizije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Program osiguranja kvaliteta obuhvata dve osnovne komponente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 smtClean="0"/>
              <a:t>Intern</a:t>
            </a: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sr-Latn-RS" dirty="0" smtClean="0"/>
              <a:t>evaluaciju</a:t>
            </a:r>
            <a:endParaRPr lang="en-US" dirty="0" smtClean="0"/>
          </a:p>
          <a:p>
            <a:r>
              <a:rPr lang="sr-Latn-RS" dirty="0" smtClean="0"/>
              <a:t>Eksternu evaluaciju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440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Integr</a:t>
            </a:r>
            <a:r>
              <a:rPr lang="sr-Latn-RS" dirty="0" smtClean="0"/>
              <a:t>isani elektronski sistem interne revizije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Jermenija sprovodi integrisani elektronski sistem interne revizije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sr-Latn-RS" dirty="0" smtClean="0"/>
              <a:t>Sve godišnje aktivnosti internih revizora su podržane od IESIA – od planiranja do godišnjeg izveštaja. Sve informacije iz sistema su integrisane na jedinstveni server M</a:t>
            </a:r>
            <a:r>
              <a:rPr lang="en-US" dirty="0" err="1" smtClean="0"/>
              <a:t>i</a:t>
            </a:r>
            <a:r>
              <a:rPr lang="sr-Latn-RS" dirty="0" smtClean="0"/>
              <a:t>nistarstva finansija. 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23702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Struktura </a:t>
            </a:r>
            <a:r>
              <a:rPr lang="en-US" dirty="0" smtClean="0"/>
              <a:t>IESIA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Sistem </a:t>
            </a:r>
            <a:r>
              <a:rPr lang="en-US" dirty="0" smtClean="0"/>
              <a:t>IESIA </a:t>
            </a:r>
            <a:r>
              <a:rPr lang="sr-Latn-RS" dirty="0" smtClean="0"/>
              <a:t>ima pet prioriteta pristupa, od kojih su 3 aktivna:</a:t>
            </a:r>
            <a:endParaRPr lang="en-US" dirty="0" smtClean="0"/>
          </a:p>
          <a:p>
            <a:r>
              <a:rPr lang="en-US" dirty="0" smtClean="0"/>
              <a:t>Intern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sr-Latn-RS" dirty="0" smtClean="0"/>
              <a:t>revizor</a:t>
            </a:r>
            <a:endParaRPr lang="en-US" dirty="0" smtClean="0"/>
          </a:p>
          <a:p>
            <a:r>
              <a:rPr lang="sr-Latn-RS" dirty="0" smtClean="0"/>
              <a:t>Vođa grupe</a:t>
            </a:r>
            <a:endParaRPr lang="en-US" dirty="0" smtClean="0"/>
          </a:p>
          <a:p>
            <a:r>
              <a:rPr lang="sr-Latn-RS" dirty="0" smtClean="0"/>
              <a:t>Rukovodilac jedinice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7381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Evaluacija rada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Nakon što revizor ili neki drugi operater IESIA unese podatke ili dokumenta u sistem, supervizor mora da odobri unete podatke.</a:t>
            </a:r>
            <a:endParaRPr lang="en-US" dirty="0" smtClean="0"/>
          </a:p>
          <a:p>
            <a:r>
              <a:rPr lang="sr-Latn-RS" dirty="0" smtClean="0"/>
              <a:t>Prilikom odobravanja, odgovorno lice mora da evaluira izvršeni rad na skali od 100 podeljaka.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740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Stalni monitoring znanja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Na mesečnom nivou, revizorima se daje test sa pitanjima o zakonima interne revizije i standardima, prosečno pet pitanja nedeljno. </a:t>
            </a:r>
            <a:endParaRPr lang="en-US" dirty="0" smtClean="0"/>
          </a:p>
          <a:p>
            <a:r>
              <a:rPr lang="sr-Latn-RS" dirty="0" smtClean="0"/>
              <a:t>Jednom u šest meseci, rukovodilac jedinice interne revizije predlaže listu tema koje zahtevaju dodatnu obuku internih revizora.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1922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Sakupljanje 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CHU </a:t>
            </a:r>
            <a:r>
              <a:rPr lang="sr-Latn-RS" dirty="0" smtClean="0"/>
              <a:t>prikuplja sve primljene informacije i uz pomoć IESIA dobija sve podatke vezane za evaluaciju internih revizora, i prikuplja teme po njihovom značaju u 3 grupe tema za kontinuiranu obuku tokom godine. 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642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Grupe tema koje se moraju izučiti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Grupa</a:t>
            </a:r>
            <a:r>
              <a:rPr lang="en-US" dirty="0" smtClean="0"/>
              <a:t>1- t</a:t>
            </a:r>
            <a:r>
              <a:rPr lang="sr-Latn-RS" dirty="0" smtClean="0"/>
              <a:t>eme o promenama u zakonodavstvu interne revizije</a:t>
            </a:r>
            <a:endParaRPr lang="en-US" dirty="0" smtClean="0"/>
          </a:p>
          <a:p>
            <a:r>
              <a:rPr lang="sr-Latn-RS" dirty="0" smtClean="0"/>
              <a:t>Grupa </a:t>
            </a:r>
            <a:r>
              <a:rPr lang="en-US" dirty="0" smtClean="0"/>
              <a:t>2- t</a:t>
            </a:r>
            <a:r>
              <a:rPr lang="sr-Latn-RS" dirty="0" smtClean="0"/>
              <a:t>eme predložene od strane rukovodilaca jedinica interne revizije</a:t>
            </a:r>
            <a:endParaRPr lang="en-US" dirty="0" smtClean="0"/>
          </a:p>
          <a:p>
            <a:r>
              <a:rPr lang="en-US" dirty="0" err="1" smtClean="0"/>
              <a:t>Gr</a:t>
            </a:r>
            <a:r>
              <a:rPr lang="sr-Latn-RS" dirty="0" smtClean="0"/>
              <a:t>upa</a:t>
            </a:r>
            <a:r>
              <a:rPr lang="en-US" dirty="0" smtClean="0"/>
              <a:t> </a:t>
            </a:r>
            <a:r>
              <a:rPr lang="en-US" dirty="0" smtClean="0"/>
              <a:t>3- </a:t>
            </a:r>
            <a:r>
              <a:rPr lang="en-US" dirty="0" smtClean="0"/>
              <a:t>t</a:t>
            </a:r>
            <a:r>
              <a:rPr lang="sr-Latn-RS" dirty="0" smtClean="0"/>
              <a:t>eme koje sumiraju greške otkrivene u programu kontrole kvaliteta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051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r>
              <a:rPr lang="sr-Latn-RS" dirty="0" smtClean="0"/>
              <a:t>Procentualni udeo tema odabranih za kontinuiranu obuku CPD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46221740"/>
              </p:ext>
            </p:extLst>
          </p:nvPr>
        </p:nvGraphicFramePr>
        <p:xfrm>
          <a:off x="457200" y="2743200"/>
          <a:ext cx="7696200" cy="327135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953000"/>
                <a:gridCol w="2743200"/>
              </a:tblGrid>
              <a:tr h="802476">
                <a:tc>
                  <a:txBody>
                    <a:bodyPr/>
                    <a:lstStyle/>
                    <a:p>
                      <a:r>
                        <a:rPr lang="sr-Latn-RS" sz="2400" b="1" dirty="0" smtClean="0"/>
                        <a:t>Grupa </a:t>
                      </a:r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20%</a:t>
                      </a:r>
                      <a:endParaRPr lang="en-US" sz="2400" b="1"/>
                    </a:p>
                  </a:txBody>
                  <a:tcPr/>
                </a:tc>
              </a:tr>
              <a:tr h="8024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400" b="1" dirty="0" smtClean="0"/>
                        <a:t>Grupa </a:t>
                      </a:r>
                      <a:r>
                        <a:rPr lang="en-US" sz="2400" b="1" dirty="0" smtClean="0"/>
                        <a:t>2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20%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8024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400" b="1" dirty="0" smtClean="0"/>
                        <a:t>Grupa </a:t>
                      </a:r>
                      <a:r>
                        <a:rPr lang="en-US" sz="2400" b="1" dirty="0" smtClean="0"/>
                        <a:t>3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/>
                        <a:t>50%</a:t>
                      </a:r>
                    </a:p>
                    <a:p>
                      <a:pPr algn="ctr"/>
                      <a:endParaRPr lang="en-US" sz="2400" b="1"/>
                    </a:p>
                  </a:txBody>
                  <a:tcPr/>
                </a:tc>
              </a:tr>
              <a:tr h="5643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Informa</a:t>
                      </a:r>
                      <a:r>
                        <a:rPr lang="sr-Latn-RS" sz="2400" b="1" dirty="0" smtClean="0"/>
                        <a:t>cione tehnologije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10%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462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485</TotalTime>
  <Words>608</Words>
  <Application>Microsoft Office PowerPoint</Application>
  <PresentationFormat>On-screen Show (4:3)</PresentationFormat>
  <Paragraphs>70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OSIGURANJE KVALITETA REVIZIJE  I EVALUACIJA ZNANJA I KONTINUIRANOG RAZVOJA INTERNIH REVIZORA</vt:lpstr>
      <vt:lpstr>Evaluacija kvaliteta interne revizije</vt:lpstr>
      <vt:lpstr>Integrisani elektronski sistem interne revizije</vt:lpstr>
      <vt:lpstr>Struktura IESIA</vt:lpstr>
      <vt:lpstr>Evaluacija rada</vt:lpstr>
      <vt:lpstr>Stalni monitoring znanja</vt:lpstr>
      <vt:lpstr>Sakupljanje podataka</vt:lpstr>
      <vt:lpstr>Grupe tema koje se moraju izučiti</vt:lpstr>
      <vt:lpstr>Procentualni udeo tema odabranih za kontinuiranu obuku CPD</vt:lpstr>
      <vt:lpstr>IT komponente</vt:lpstr>
      <vt:lpstr>Kontinuirana obuka</vt:lpstr>
      <vt:lpstr>Kontinuirana obuka</vt:lpstr>
      <vt:lpstr>Međunarodne obuke i certifikati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знаний внутренних аудиторов и непрерывное развитие</dc:title>
  <dc:creator>Grigor Aramyan</dc:creator>
  <cp:lastModifiedBy>Natasa</cp:lastModifiedBy>
  <cp:revision>54</cp:revision>
  <dcterms:created xsi:type="dcterms:W3CDTF">2006-08-16T00:00:00Z</dcterms:created>
  <dcterms:modified xsi:type="dcterms:W3CDTF">2012-10-03T16:17:34Z</dcterms:modified>
</cp:coreProperties>
</file>