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6"/>
  </p:notesMasterIdLst>
  <p:sldIdLst>
    <p:sldId id="256" r:id="rId2"/>
    <p:sldId id="266" r:id="rId3"/>
    <p:sldId id="258" r:id="rId4"/>
    <p:sldId id="259" r:id="rId5"/>
    <p:sldId id="260" r:id="rId6"/>
    <p:sldId id="261" r:id="rId7"/>
    <p:sldId id="262" r:id="rId8"/>
    <p:sldId id="263" r:id="rId9"/>
    <p:sldId id="264" r:id="rId10"/>
    <p:sldId id="265" r:id="rId11"/>
    <p:sldId id="271" r:id="rId12"/>
    <p:sldId id="273" r:id="rId13"/>
    <p:sldId id="272" r:id="rId14"/>
    <p:sldId id="27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357" autoAdjust="0"/>
  </p:normalViewPr>
  <p:slideViewPr>
    <p:cSldViewPr>
      <p:cViewPr>
        <p:scale>
          <a:sx n="59" d="100"/>
          <a:sy n="59" d="100"/>
        </p:scale>
        <p:origin x="-16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C74BD8-1184-456D-8ECB-6D7B1D492C53}" type="datetimeFigureOut">
              <a:rPr lang="ru-RU" smtClean="0"/>
              <a:t>02.10.2012</a:t>
            </a:fld>
            <a:endParaRPr lang="ru-R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2D9AE0-7464-4A32-85AA-9D4FE697D15C}" type="slidenum">
              <a:rPr lang="ru-RU" smtClean="0"/>
              <a:t>‹#›</a:t>
            </a:fld>
            <a:endParaRPr lang="ru-RU"/>
          </a:p>
        </p:txBody>
      </p:sp>
    </p:spTree>
    <p:extLst>
      <p:ext uri="{BB962C8B-B14F-4D97-AF65-F5344CB8AC3E}">
        <p14:creationId xmlns:p14="http://schemas.microsoft.com/office/powerpoint/2010/main" val="925285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ru-RU" dirty="0"/>
          </a:p>
        </p:txBody>
      </p:sp>
      <p:sp>
        <p:nvSpPr>
          <p:cNvPr id="4" name="Slide Number Placeholder 3"/>
          <p:cNvSpPr>
            <a:spLocks noGrp="1"/>
          </p:cNvSpPr>
          <p:nvPr>
            <p:ph type="sldNum" sz="quarter" idx="10"/>
          </p:nvPr>
        </p:nvSpPr>
        <p:spPr/>
        <p:txBody>
          <a:bodyPr/>
          <a:lstStyle/>
          <a:p>
            <a:fld id="{232D9AE0-7464-4A32-85AA-9D4FE697D15C}" type="slidenum">
              <a:rPr lang="ru-RU" smtClean="0"/>
              <a:t>1</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Internal</a:t>
            </a:r>
            <a:r>
              <a:rPr lang="en-US" baseline="0" dirty="0" smtClean="0"/>
              <a:t> auditors’ activities are regularly evaluated a</a:t>
            </a:r>
            <a:r>
              <a:rPr lang="en-US" dirty="0" smtClean="0"/>
              <a:t>ccording to the Internal</a:t>
            </a:r>
            <a:r>
              <a:rPr lang="en-US" baseline="0" dirty="0" smtClean="0"/>
              <a:t> Audit Manual approved by the Armenia Ministry of Finance within the internal audit quality improvement program and professional development of internal</a:t>
            </a:r>
            <a:r>
              <a:rPr lang="ru-RU" baseline="0" dirty="0" smtClean="0"/>
              <a:t> </a:t>
            </a:r>
            <a:r>
              <a:rPr lang="en-US" baseline="0" dirty="0" smtClean="0"/>
              <a:t>auditors</a:t>
            </a:r>
            <a:r>
              <a:rPr lang="en-US" dirty="0" smtClean="0"/>
              <a:t>.</a:t>
            </a:r>
            <a:endParaRPr lang="en-US" dirty="0" smtClean="0"/>
          </a:p>
          <a:p>
            <a:endParaRPr lang="en-US" dirty="0" smtClean="0"/>
          </a:p>
          <a:p>
            <a:r>
              <a:rPr lang="en-US" dirty="0" smtClean="0"/>
              <a:t>External evaluation of internal auditors is done at least once</a:t>
            </a:r>
            <a:r>
              <a:rPr lang="en-US" baseline="0" dirty="0" smtClean="0"/>
              <a:t> in 5 years</a:t>
            </a:r>
            <a:r>
              <a:rPr lang="en-US" dirty="0" smtClean="0"/>
              <a:t>.</a:t>
            </a:r>
            <a:endParaRPr lang="en-US" dirty="0" smtClean="0"/>
          </a:p>
          <a:p>
            <a:r>
              <a:rPr lang="en-US" dirty="0" smtClean="0"/>
              <a:t>External evaluation</a:t>
            </a:r>
            <a:r>
              <a:rPr lang="en-US" baseline="0" dirty="0" smtClean="0"/>
              <a:t> is carried out by </a:t>
            </a:r>
            <a:r>
              <a:rPr lang="en-US" dirty="0" smtClean="0"/>
              <a:t>CHU of the Ministry of Finance.</a:t>
            </a:r>
            <a:endParaRPr lang="en-US" dirty="0" smtClean="0"/>
          </a:p>
          <a:p>
            <a:r>
              <a:rPr lang="en-US" dirty="0" smtClean="0"/>
              <a:t>External evaluation is done in two ways:</a:t>
            </a:r>
            <a:endParaRPr lang="en-US" dirty="0" smtClean="0"/>
          </a:p>
          <a:p>
            <a:pPr marL="514350" indent="-514350">
              <a:buAutoNum type="arabicPeriod"/>
            </a:pPr>
            <a:r>
              <a:rPr lang="en-US" dirty="0" smtClean="0"/>
              <a:t>Evaluation by total examination of all</a:t>
            </a:r>
            <a:r>
              <a:rPr lang="en-US" baseline="0" dirty="0" smtClean="0"/>
              <a:t> activities of the internal audit OR</a:t>
            </a:r>
            <a:endParaRPr lang="en-US" dirty="0" smtClean="0"/>
          </a:p>
          <a:p>
            <a:pPr marL="514350" indent="-514350">
              <a:buAutoNum type="arabicPeriod"/>
            </a:pPr>
            <a:r>
              <a:rPr lang="en-US" dirty="0" smtClean="0"/>
              <a:t>By</a:t>
            </a:r>
            <a:r>
              <a:rPr lang="en-US" baseline="0" dirty="0" smtClean="0"/>
              <a:t> approval of findings of internal evaluation</a:t>
            </a:r>
            <a:endParaRPr lang="en-US" dirty="0" smtClean="0"/>
          </a:p>
          <a:p>
            <a:r>
              <a:rPr lang="en-US" dirty="0" smtClean="0"/>
              <a:t>Evaluation by total examination of all</a:t>
            </a:r>
            <a:r>
              <a:rPr lang="en-US" baseline="0" dirty="0" smtClean="0"/>
              <a:t> activities of the internal audit </a:t>
            </a:r>
            <a:endParaRPr lang="en-US" dirty="0" smtClean="0"/>
          </a:p>
          <a:p>
            <a:r>
              <a:rPr lang="en-US" dirty="0" smtClean="0"/>
              <a:t>This way of evaluation is used only once in the early days of the internal audit service OR</a:t>
            </a:r>
            <a:endParaRPr lang="en-US" dirty="0" smtClean="0"/>
          </a:p>
          <a:p>
            <a:r>
              <a:rPr lang="en-US" dirty="0" smtClean="0"/>
              <a:t>If any serious offences</a:t>
            </a:r>
            <a:r>
              <a:rPr lang="en-US" baseline="0" dirty="0" smtClean="0"/>
              <a:t> by the internal audit unit are revealed</a:t>
            </a:r>
            <a:r>
              <a:rPr lang="en-US" dirty="0" smtClean="0"/>
              <a:t>, which entail</a:t>
            </a:r>
            <a:r>
              <a:rPr lang="en-US" baseline="0" dirty="0" smtClean="0"/>
              <a:t> criminal or financial charges </a:t>
            </a:r>
            <a:r>
              <a:rPr lang="en-US" dirty="0" smtClean="0"/>
              <a:t>against some officials</a:t>
            </a:r>
            <a:endParaRPr lang="en-US" dirty="0" smtClean="0"/>
          </a:p>
          <a:p>
            <a:r>
              <a:rPr lang="en-US" dirty="0" smtClean="0"/>
              <a:t>Evaluation</a:t>
            </a:r>
            <a:r>
              <a:rPr lang="en-US" baseline="0" dirty="0" smtClean="0"/>
              <a:t> of internal audit </a:t>
            </a:r>
            <a:r>
              <a:rPr lang="en-US" dirty="0" smtClean="0"/>
              <a:t>by</a:t>
            </a:r>
            <a:r>
              <a:rPr lang="en-US" baseline="0" dirty="0" smtClean="0"/>
              <a:t> approval of results of internal evaluation</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is carried</a:t>
            </a:r>
            <a:r>
              <a:rPr lang="en-US" baseline="0" dirty="0" smtClean="0"/>
              <a:t> out after the first full evaluation by examining the findings of the internal evaluation of the internal audit unit</a:t>
            </a:r>
            <a:endParaRPr lang="en-US" dirty="0" smtClean="0"/>
          </a:p>
          <a:p>
            <a:endParaRPr lang="ru-RU" dirty="0"/>
          </a:p>
        </p:txBody>
      </p:sp>
      <p:sp>
        <p:nvSpPr>
          <p:cNvPr id="4" name="Slide Number Placeholder 3"/>
          <p:cNvSpPr>
            <a:spLocks noGrp="1"/>
          </p:cNvSpPr>
          <p:nvPr>
            <p:ph type="sldNum" sz="quarter" idx="10"/>
          </p:nvPr>
        </p:nvSpPr>
        <p:spPr/>
        <p:txBody>
          <a:bodyPr/>
          <a:lstStyle/>
          <a:p>
            <a:fld id="{232D9AE0-7464-4A32-85AA-9D4FE697D15C}" type="slidenum">
              <a:rPr lang="ru-RU" smtClean="0"/>
              <a:t>2</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232D9AE0-7464-4A32-85AA-9D4FE697D15C}" type="slidenum">
              <a:rPr lang="ru-RU" smtClean="0"/>
              <a:t>6</a:t>
            </a:fld>
            <a:endParaRPr lang="ru-RU"/>
          </a:p>
        </p:txBody>
      </p:sp>
    </p:spTree>
    <p:extLst>
      <p:ext uri="{BB962C8B-B14F-4D97-AF65-F5344CB8AC3E}">
        <p14:creationId xmlns:p14="http://schemas.microsoft.com/office/powerpoint/2010/main" val="828739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10/2/2012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10/2/2012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10/2/2012</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3344" y="1725017"/>
            <a:ext cx="8892480" cy="1631975"/>
          </a:xfrm>
        </p:spPr>
        <p:txBody>
          <a:bodyPr>
            <a:normAutofit/>
          </a:bodyPr>
          <a:lstStyle/>
          <a:p>
            <a:r>
              <a:rPr lang="en-US" sz="3200" dirty="0" smtClean="0"/>
              <a:t>Audit quality</a:t>
            </a:r>
            <a:r>
              <a:rPr lang="ru-RU" sz="3200" dirty="0" smtClean="0"/>
              <a:t> </a:t>
            </a:r>
            <a:r>
              <a:rPr lang="en-US" sz="3200" dirty="0"/>
              <a:t>assessment and </a:t>
            </a:r>
            <a:r>
              <a:rPr lang="en-US" sz="3200" dirty="0" smtClean="0"/>
              <a:t>evaluation of internal auditors’ knowledge, continuous development</a:t>
            </a:r>
            <a:endParaRPr lang="en-US" sz="3200" dirty="0"/>
          </a:p>
        </p:txBody>
      </p:sp>
      <p:sp>
        <p:nvSpPr>
          <p:cNvPr id="3" name="Subtitle 2"/>
          <p:cNvSpPr>
            <a:spLocks noGrp="1"/>
          </p:cNvSpPr>
          <p:nvPr>
            <p:ph type="subTitle" idx="1"/>
          </p:nvPr>
        </p:nvSpPr>
        <p:spPr>
          <a:xfrm>
            <a:off x="838200" y="5029200"/>
            <a:ext cx="6400800" cy="914400"/>
          </a:xfrm>
        </p:spPr>
        <p:txBody>
          <a:bodyPr/>
          <a:lstStyle/>
          <a:p>
            <a:r>
              <a:rPr lang="en-US" dirty="0" smtClean="0"/>
              <a:t>Lvov 2012</a:t>
            </a:r>
            <a:endParaRPr lang="en-US" dirty="0"/>
          </a:p>
        </p:txBody>
      </p:sp>
      <p:sp>
        <p:nvSpPr>
          <p:cNvPr id="4" name="Rectangle 3"/>
          <p:cNvSpPr>
            <a:spLocks noGrp="1" noChangeArrowheads="1"/>
          </p:cNvSpPr>
          <p:nvPr/>
        </p:nvSpPr>
        <p:spPr bwMode="auto">
          <a:xfrm>
            <a:off x="381000" y="533400"/>
            <a:ext cx="60960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cs typeface="Arial" charset="0"/>
              </a:defRPr>
            </a:lvl2pPr>
            <a:lvl3pPr algn="l" rtl="0" eaLnBrk="0" fontAlgn="base" hangingPunct="0">
              <a:spcBef>
                <a:spcPct val="0"/>
              </a:spcBef>
              <a:spcAft>
                <a:spcPct val="0"/>
              </a:spcAft>
              <a:defRPr sz="3800">
                <a:solidFill>
                  <a:schemeClr val="tx2"/>
                </a:solidFill>
                <a:latin typeface="Verdana" pitchFamily="34" charset="0"/>
                <a:cs typeface="Arial" charset="0"/>
              </a:defRPr>
            </a:lvl3pPr>
            <a:lvl4pPr algn="l" rtl="0" eaLnBrk="0" fontAlgn="base" hangingPunct="0">
              <a:spcBef>
                <a:spcPct val="0"/>
              </a:spcBef>
              <a:spcAft>
                <a:spcPct val="0"/>
              </a:spcAft>
              <a:defRPr sz="3800">
                <a:solidFill>
                  <a:schemeClr val="tx2"/>
                </a:solidFill>
                <a:latin typeface="Verdana" pitchFamily="34" charset="0"/>
                <a:cs typeface="Arial" charset="0"/>
              </a:defRPr>
            </a:lvl4pPr>
            <a:lvl5pPr algn="l" rtl="0" eaLnBrk="0" fontAlgn="base" hangingPunct="0">
              <a:spcBef>
                <a:spcPct val="0"/>
              </a:spcBef>
              <a:spcAft>
                <a:spcPct val="0"/>
              </a:spcAft>
              <a:defRPr sz="3800">
                <a:solidFill>
                  <a:schemeClr val="tx2"/>
                </a:solidFill>
                <a:latin typeface="Verdana" pitchFamily="34" charset="0"/>
                <a:cs typeface="Arial" charset="0"/>
              </a:defRPr>
            </a:lvl5pPr>
            <a:lvl6pPr marL="457200" algn="l" rtl="0" fontAlgn="base">
              <a:spcBef>
                <a:spcPct val="0"/>
              </a:spcBef>
              <a:spcAft>
                <a:spcPct val="0"/>
              </a:spcAft>
              <a:defRPr sz="3800">
                <a:solidFill>
                  <a:schemeClr val="tx2"/>
                </a:solidFill>
                <a:latin typeface="Verdana" pitchFamily="34" charset="0"/>
                <a:cs typeface="Arial" charset="0"/>
              </a:defRPr>
            </a:lvl6pPr>
            <a:lvl7pPr marL="914400" algn="l" rtl="0" fontAlgn="base">
              <a:spcBef>
                <a:spcPct val="0"/>
              </a:spcBef>
              <a:spcAft>
                <a:spcPct val="0"/>
              </a:spcAft>
              <a:defRPr sz="3800">
                <a:solidFill>
                  <a:schemeClr val="tx2"/>
                </a:solidFill>
                <a:latin typeface="Verdana" pitchFamily="34" charset="0"/>
                <a:cs typeface="Arial" charset="0"/>
              </a:defRPr>
            </a:lvl7pPr>
            <a:lvl8pPr marL="1371600" algn="l" rtl="0" fontAlgn="base">
              <a:spcBef>
                <a:spcPct val="0"/>
              </a:spcBef>
              <a:spcAft>
                <a:spcPct val="0"/>
              </a:spcAft>
              <a:defRPr sz="3800">
                <a:solidFill>
                  <a:schemeClr val="tx2"/>
                </a:solidFill>
                <a:latin typeface="Verdana" pitchFamily="34" charset="0"/>
                <a:cs typeface="Arial" charset="0"/>
              </a:defRPr>
            </a:lvl8pPr>
            <a:lvl9pPr marL="1828800" algn="l" rtl="0" fontAlgn="base">
              <a:spcBef>
                <a:spcPct val="0"/>
              </a:spcBef>
              <a:spcAft>
                <a:spcPct val="0"/>
              </a:spcAft>
              <a:defRPr sz="3800">
                <a:solidFill>
                  <a:schemeClr val="tx2"/>
                </a:solidFill>
                <a:latin typeface="Verdana" pitchFamily="34" charset="0"/>
                <a:cs typeface="Arial" charset="0"/>
              </a:defRPr>
            </a:lvl9pPr>
          </a:lstStyle>
          <a:p>
            <a:pPr algn="ctr" eaLnBrk="1" hangingPunct="1"/>
            <a:r>
              <a:rPr lang="en-US" sz="2800" smtClean="0">
                <a:latin typeface="Millenium BdEx BT" pitchFamily="82" charset="0"/>
              </a:rPr>
              <a:t>REPUBLIC OF ARMENIA</a:t>
            </a:r>
            <a:br>
              <a:rPr lang="en-US" sz="2800" smtClean="0">
                <a:latin typeface="Millenium BdEx BT" pitchFamily="82" charset="0"/>
              </a:rPr>
            </a:br>
            <a:r>
              <a:rPr lang="en-US" sz="2800" smtClean="0">
                <a:latin typeface="Millenium BdEx BT" pitchFamily="82" charset="0"/>
              </a:rPr>
              <a:t/>
            </a:r>
            <a:br>
              <a:rPr lang="en-US" sz="2800" smtClean="0">
                <a:latin typeface="Millenium BdEx BT" pitchFamily="82" charset="0"/>
              </a:rPr>
            </a:br>
            <a:r>
              <a:rPr lang="en-US" sz="2800" smtClean="0">
                <a:latin typeface="Millenium BdEx BT" pitchFamily="82" charset="0"/>
              </a:rPr>
              <a:t>MINISTRY OF FINANCE</a:t>
            </a:r>
          </a:p>
        </p:txBody>
      </p:sp>
      <p:pic>
        <p:nvPicPr>
          <p:cNvPr id="5" name="Picture 4" descr="armenian_flag_with_coat_of_arm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381000"/>
            <a:ext cx="1646238"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88652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components</a:t>
            </a:r>
            <a:endParaRPr lang="en-US" dirty="0"/>
          </a:p>
        </p:txBody>
      </p:sp>
      <p:sp>
        <p:nvSpPr>
          <p:cNvPr id="3" name="Content Placeholder 2"/>
          <p:cNvSpPr>
            <a:spLocks noGrp="1"/>
          </p:cNvSpPr>
          <p:nvPr>
            <p:ph idx="1"/>
          </p:nvPr>
        </p:nvSpPr>
        <p:spPr/>
        <p:txBody>
          <a:bodyPr/>
          <a:lstStyle/>
          <a:p>
            <a:r>
              <a:rPr lang="en-US" dirty="0" smtClean="0"/>
              <a:t>During the year, as part of their CPD continuous development,  the internal auditors receive mandatory training in IT.</a:t>
            </a:r>
            <a:endParaRPr lang="en-US" dirty="0" smtClean="0"/>
          </a:p>
          <a:p>
            <a:r>
              <a:rPr lang="en-US" dirty="0" smtClean="0"/>
              <a:t>This includes lectures on IESIA</a:t>
            </a:r>
            <a:r>
              <a:rPr lang="en-US" dirty="0" smtClean="0">
                <a:solidFill>
                  <a:srgbClr val="FF0000"/>
                </a:solidFill>
              </a:rPr>
              <a:t> </a:t>
            </a:r>
            <a:r>
              <a:rPr lang="en-US" dirty="0" smtClean="0"/>
              <a:t>and other software used in the public sector.</a:t>
            </a:r>
            <a:endParaRPr lang="en-US" dirty="0"/>
          </a:p>
        </p:txBody>
      </p:sp>
    </p:spTree>
    <p:extLst>
      <p:ext uri="{BB962C8B-B14F-4D97-AF65-F5344CB8AC3E}">
        <p14:creationId xmlns:p14="http://schemas.microsoft.com/office/powerpoint/2010/main" val="18085791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Continuous training</a:t>
            </a:r>
            <a:endParaRPr lang="en-US" dirty="0"/>
          </a:p>
        </p:txBody>
      </p:sp>
      <p:sp>
        <p:nvSpPr>
          <p:cNvPr id="3" name="Content Placeholder 2"/>
          <p:cNvSpPr>
            <a:spLocks noGrp="1"/>
          </p:cNvSpPr>
          <p:nvPr>
            <p:ph idx="1"/>
          </p:nvPr>
        </p:nvSpPr>
        <p:spPr/>
        <p:txBody>
          <a:bodyPr>
            <a:normAutofit/>
          </a:bodyPr>
          <a:lstStyle/>
          <a:p>
            <a:r>
              <a:rPr lang="en-US" dirty="0" smtClean="0"/>
              <a:t>Continuous training takes 20 hours per year</a:t>
            </a:r>
            <a:endParaRPr lang="en-US" dirty="0" smtClean="0"/>
          </a:p>
          <a:p>
            <a:r>
              <a:rPr lang="en-US" dirty="0" smtClean="0"/>
              <a:t>Training </a:t>
            </a:r>
            <a:r>
              <a:rPr lang="en-US" dirty="0" smtClean="0"/>
              <a:t>takes place in the training center of the Ministry of Finance of Armenia</a:t>
            </a:r>
            <a:endParaRPr lang="en-US" dirty="0" smtClean="0"/>
          </a:p>
          <a:p>
            <a:r>
              <a:rPr lang="en-US" dirty="0" smtClean="0"/>
              <a:t>Topics to be studie</a:t>
            </a:r>
            <a:r>
              <a:rPr lang="en-US" dirty="0" smtClean="0"/>
              <a:t>d </a:t>
            </a:r>
            <a:r>
              <a:rPr lang="en-US" dirty="0" smtClean="0"/>
              <a:t>are published on the Ministry’s web site early in the year</a:t>
            </a:r>
            <a:endParaRPr lang="en-US" dirty="0" smtClean="0"/>
          </a:p>
        </p:txBody>
      </p:sp>
    </p:spTree>
    <p:extLst>
      <p:ext uri="{BB962C8B-B14F-4D97-AF65-F5344CB8AC3E}">
        <p14:creationId xmlns:p14="http://schemas.microsoft.com/office/powerpoint/2010/main" val="19703689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Continuous training</a:t>
            </a:r>
            <a:endParaRPr lang="en-US" dirty="0"/>
          </a:p>
        </p:txBody>
      </p:sp>
      <p:sp>
        <p:nvSpPr>
          <p:cNvPr id="3" name="Content Placeholder 2"/>
          <p:cNvSpPr>
            <a:spLocks noGrp="1"/>
          </p:cNvSpPr>
          <p:nvPr>
            <p:ph idx="1"/>
          </p:nvPr>
        </p:nvSpPr>
        <p:spPr/>
        <p:txBody>
          <a:bodyPr>
            <a:normAutofit/>
          </a:bodyPr>
          <a:lstStyle/>
          <a:p>
            <a:r>
              <a:rPr lang="en-US" dirty="0" smtClean="0"/>
              <a:t>Continuous training is mandatory for both public internal auditors and certified experts</a:t>
            </a:r>
            <a:endParaRPr lang="en-US" dirty="0"/>
          </a:p>
          <a:p>
            <a:r>
              <a:rPr lang="en-US" dirty="0" smtClean="0"/>
              <a:t>The trainees are tested on all studied matters at the end of the course</a:t>
            </a:r>
            <a:endParaRPr lang="en-US" dirty="0" smtClean="0"/>
          </a:p>
          <a:p>
            <a:r>
              <a:rPr lang="en-US" dirty="0" smtClean="0"/>
              <a:t>The test contains 50 questions, and </a:t>
            </a:r>
            <a:r>
              <a:rPr lang="en-US" dirty="0" smtClean="0"/>
              <a:t>it is enough for an auditor to answer </a:t>
            </a:r>
            <a:r>
              <a:rPr lang="en-US" dirty="0" smtClean="0"/>
              <a:t>75</a:t>
            </a:r>
            <a:r>
              <a:rPr lang="en-US" dirty="0" smtClean="0"/>
              <a:t>% </a:t>
            </a:r>
            <a:r>
              <a:rPr lang="en-US" dirty="0" smtClean="0"/>
              <a:t>of them</a:t>
            </a:r>
            <a:endParaRPr lang="en-US" dirty="0"/>
          </a:p>
          <a:p>
            <a:endParaRPr lang="en-US" dirty="0"/>
          </a:p>
        </p:txBody>
      </p:sp>
    </p:spTree>
    <p:extLst>
      <p:ext uri="{BB962C8B-B14F-4D97-AF65-F5344CB8AC3E}">
        <p14:creationId xmlns:p14="http://schemas.microsoft.com/office/powerpoint/2010/main" val="41301819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International training and certificates</a:t>
            </a:r>
            <a:endParaRPr lang="en-US" dirty="0"/>
          </a:p>
        </p:txBody>
      </p:sp>
      <p:sp>
        <p:nvSpPr>
          <p:cNvPr id="3" name="Content Placeholder 2"/>
          <p:cNvSpPr>
            <a:spLocks noGrp="1"/>
          </p:cNvSpPr>
          <p:nvPr>
            <p:ph idx="1"/>
          </p:nvPr>
        </p:nvSpPr>
        <p:spPr/>
        <p:txBody>
          <a:bodyPr/>
          <a:lstStyle/>
          <a:p>
            <a:r>
              <a:rPr lang="en-US" dirty="0" smtClean="0"/>
              <a:t>Internal auditors that receive training in professional organizations in matters that have been officially recognized as mandatory and published, are exempt from training upon presentation of the relevant certificate</a:t>
            </a:r>
            <a:endParaRPr lang="en-US" dirty="0" smtClean="0"/>
          </a:p>
          <a:p>
            <a:r>
              <a:rPr lang="en-US" dirty="0" smtClean="0"/>
              <a:t>Any other topic not covered by such professional training must be learnt within a year.</a:t>
            </a:r>
            <a:endParaRPr lang="en-US" dirty="0" smtClean="0"/>
          </a:p>
          <a:p>
            <a:pPr marL="0" indent="0">
              <a:buNone/>
            </a:pPr>
            <a:endParaRPr lang="en-US" dirty="0"/>
          </a:p>
        </p:txBody>
      </p:sp>
    </p:spTree>
    <p:extLst>
      <p:ext uri="{BB962C8B-B14F-4D97-AF65-F5344CB8AC3E}">
        <p14:creationId xmlns:p14="http://schemas.microsoft.com/office/powerpoint/2010/main" val="20861437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143000"/>
            <a:ext cx="8229600" cy="4525963"/>
          </a:xfrm>
        </p:spPr>
        <p:txBody>
          <a:bodyPr>
            <a:normAutofit/>
          </a:bodyPr>
          <a:lstStyle/>
          <a:p>
            <a:pPr marL="0" indent="0" algn="ctr">
              <a:buNone/>
            </a:pPr>
            <a:r>
              <a:rPr lang="en-US" sz="3600" b="1" dirty="0" smtClean="0"/>
              <a:t>Thank you for attention</a:t>
            </a:r>
            <a:r>
              <a:rPr lang="en-US" sz="3600" b="1" dirty="0" smtClean="0"/>
              <a:t>!</a:t>
            </a:r>
            <a:endParaRPr lang="en-US" sz="3600" b="1" dirty="0" smtClean="0"/>
          </a:p>
          <a:p>
            <a:pPr marL="0" indent="0" algn="ctr">
              <a:buNone/>
            </a:pPr>
            <a:endParaRPr lang="en-US" sz="3600" b="1" dirty="0"/>
          </a:p>
          <a:p>
            <a:pPr marL="0" indent="0" algn="ctr">
              <a:buNone/>
            </a:pPr>
            <a:r>
              <a:rPr lang="en-US" sz="3600" b="1" dirty="0" err="1" smtClean="0"/>
              <a:t>Grigor</a:t>
            </a:r>
            <a:r>
              <a:rPr lang="en-US" sz="3600" b="1" dirty="0" smtClean="0"/>
              <a:t> </a:t>
            </a:r>
            <a:r>
              <a:rPr lang="en-US" sz="3600" b="1" dirty="0" err="1" smtClean="0"/>
              <a:t>Aramyan</a:t>
            </a:r>
            <a:endParaRPr lang="en-US" sz="3600" b="1" dirty="0" smtClean="0"/>
          </a:p>
          <a:p>
            <a:pPr marL="0" indent="0" algn="ctr">
              <a:buNone/>
            </a:pPr>
            <a:r>
              <a:rPr lang="en-US" dirty="0"/>
              <a:t>Head of </a:t>
            </a:r>
            <a:r>
              <a:rPr lang="en-US" dirty="0" err="1"/>
              <a:t>Intenral</a:t>
            </a:r>
            <a:r>
              <a:rPr lang="en-US" dirty="0"/>
              <a:t> Audit Methodology Department, Ministry of Finance, Republic of Armenia</a:t>
            </a:r>
            <a:endParaRPr lang="en-US" dirty="0" smtClean="0"/>
          </a:p>
          <a:p>
            <a:pPr marL="0" indent="0" algn="ctr">
              <a:buNone/>
            </a:pPr>
            <a:r>
              <a:rPr lang="en-US" dirty="0" smtClean="0"/>
              <a:t>Tel.</a:t>
            </a:r>
            <a:r>
              <a:rPr lang="en-US" dirty="0" smtClean="0"/>
              <a:t>: </a:t>
            </a:r>
            <a:r>
              <a:rPr lang="en-US" dirty="0" smtClean="0"/>
              <a:t>+37491 40-70-67</a:t>
            </a:r>
          </a:p>
          <a:p>
            <a:pPr marL="0" indent="0" algn="ctr">
              <a:buNone/>
            </a:pPr>
            <a:r>
              <a:rPr lang="en-US" dirty="0" smtClean="0"/>
              <a:t>e-mail: grigor.aramyan@minfin.am</a:t>
            </a:r>
            <a:endParaRPr lang="en-US" dirty="0"/>
          </a:p>
        </p:txBody>
      </p:sp>
    </p:spTree>
    <p:extLst>
      <p:ext uri="{BB962C8B-B14F-4D97-AF65-F5344CB8AC3E}">
        <p14:creationId xmlns:p14="http://schemas.microsoft.com/office/powerpoint/2010/main" val="21165194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Internal audit quality </a:t>
            </a:r>
            <a:r>
              <a:rPr lang="en-US" dirty="0" smtClean="0"/>
              <a:t>evaluation</a:t>
            </a:r>
            <a:endParaRPr lang="en-US" dirty="0"/>
          </a:p>
        </p:txBody>
      </p:sp>
      <p:sp>
        <p:nvSpPr>
          <p:cNvPr id="3" name="Content Placeholder 2"/>
          <p:cNvSpPr>
            <a:spLocks noGrp="1"/>
          </p:cNvSpPr>
          <p:nvPr>
            <p:ph idx="1"/>
          </p:nvPr>
        </p:nvSpPr>
        <p:spPr/>
        <p:txBody>
          <a:bodyPr/>
          <a:lstStyle/>
          <a:p>
            <a:pPr marL="0" indent="0">
              <a:buNone/>
            </a:pPr>
            <a:r>
              <a:rPr lang="en-US" dirty="0" smtClean="0"/>
              <a:t>Quality assessment </a:t>
            </a:r>
            <a:r>
              <a:rPr lang="en-US" dirty="0" smtClean="0"/>
              <a:t>program </a:t>
            </a:r>
            <a:r>
              <a:rPr lang="en-US" dirty="0" smtClean="0"/>
              <a:t>includes two basic components :</a:t>
            </a:r>
          </a:p>
          <a:p>
            <a:r>
              <a:rPr lang="en-US" dirty="0" smtClean="0"/>
              <a:t>Internal </a:t>
            </a:r>
            <a:r>
              <a:rPr lang="en-US" dirty="0" smtClean="0"/>
              <a:t>evaluation</a:t>
            </a:r>
            <a:endParaRPr lang="en-US" dirty="0" smtClean="0"/>
          </a:p>
          <a:p>
            <a:r>
              <a:rPr lang="en-US" dirty="0" smtClean="0"/>
              <a:t>External </a:t>
            </a:r>
            <a:r>
              <a:rPr lang="en-US" dirty="0" smtClean="0"/>
              <a:t>evaluation</a:t>
            </a:r>
            <a:endParaRPr lang="en-US" dirty="0" smtClean="0"/>
          </a:p>
          <a:p>
            <a:endParaRPr lang="en-US" dirty="0"/>
          </a:p>
        </p:txBody>
      </p:sp>
    </p:spTree>
    <p:extLst>
      <p:ext uri="{BB962C8B-B14F-4D97-AF65-F5344CB8AC3E}">
        <p14:creationId xmlns:p14="http://schemas.microsoft.com/office/powerpoint/2010/main" val="41744092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Integrated electronic system of internal audit</a:t>
            </a:r>
            <a:endParaRPr lang="en-US" dirty="0"/>
          </a:p>
        </p:txBody>
      </p:sp>
      <p:sp>
        <p:nvSpPr>
          <p:cNvPr id="3" name="Content Placeholder 2"/>
          <p:cNvSpPr>
            <a:spLocks noGrp="1"/>
          </p:cNvSpPr>
          <p:nvPr>
            <p:ph idx="1"/>
          </p:nvPr>
        </p:nvSpPr>
        <p:spPr/>
        <p:txBody>
          <a:bodyPr>
            <a:normAutofit/>
          </a:bodyPr>
          <a:lstStyle/>
          <a:p>
            <a:r>
              <a:rPr lang="en-US" dirty="0" smtClean="0"/>
              <a:t>Armenia implements Integrated Electronic System of Internal Audit.</a:t>
            </a:r>
            <a:endParaRPr lang="en-US" dirty="0" smtClean="0"/>
          </a:p>
          <a:p>
            <a:r>
              <a:rPr lang="en-US" dirty="0" smtClean="0"/>
              <a:t>All annual activities of the internal auditors are aided by IESIA –from planning to the annual report. All information from the system is aggregated on the single server of the Ministry of Finance. </a:t>
            </a:r>
            <a:endParaRPr lang="en-US" dirty="0" smtClean="0"/>
          </a:p>
        </p:txBody>
      </p:sp>
    </p:spTree>
    <p:extLst>
      <p:ext uri="{BB962C8B-B14F-4D97-AF65-F5344CB8AC3E}">
        <p14:creationId xmlns:p14="http://schemas.microsoft.com/office/powerpoint/2010/main" val="2723702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IESIA Structure</a:t>
            </a:r>
            <a:endParaRPr lang="en-US" dirty="0"/>
          </a:p>
        </p:txBody>
      </p:sp>
      <p:sp>
        <p:nvSpPr>
          <p:cNvPr id="3" name="Content Placeholder 2"/>
          <p:cNvSpPr>
            <a:spLocks noGrp="1"/>
          </p:cNvSpPr>
          <p:nvPr>
            <p:ph idx="1"/>
          </p:nvPr>
        </p:nvSpPr>
        <p:spPr/>
        <p:txBody>
          <a:bodyPr/>
          <a:lstStyle/>
          <a:p>
            <a:pPr marL="0" indent="0">
              <a:buNone/>
            </a:pPr>
            <a:r>
              <a:rPr lang="en-US" dirty="0" smtClean="0"/>
              <a:t>The IESIA system has 5 priorities of access, of which 3 are active :</a:t>
            </a:r>
            <a:endParaRPr lang="en-US" dirty="0" smtClean="0"/>
          </a:p>
          <a:p>
            <a:r>
              <a:rPr lang="en-US" dirty="0" smtClean="0"/>
              <a:t>Internal auditor</a:t>
            </a:r>
            <a:endParaRPr lang="en-US" dirty="0" smtClean="0"/>
          </a:p>
          <a:p>
            <a:r>
              <a:rPr lang="en-US" dirty="0" smtClean="0"/>
              <a:t>Group leader</a:t>
            </a:r>
            <a:endParaRPr lang="en-US" dirty="0" smtClean="0"/>
          </a:p>
          <a:p>
            <a:r>
              <a:rPr lang="en-US" dirty="0" smtClean="0"/>
              <a:t>Head of Unit</a:t>
            </a:r>
            <a:endParaRPr lang="en-US" dirty="0"/>
          </a:p>
        </p:txBody>
      </p:sp>
    </p:spTree>
    <p:extLst>
      <p:ext uri="{BB962C8B-B14F-4D97-AF65-F5344CB8AC3E}">
        <p14:creationId xmlns:p14="http://schemas.microsoft.com/office/powerpoint/2010/main" val="17738143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Work evaluation</a:t>
            </a:r>
            <a:endParaRPr lang="en-US" dirty="0"/>
          </a:p>
        </p:txBody>
      </p:sp>
      <p:sp>
        <p:nvSpPr>
          <p:cNvPr id="3" name="Content Placeholder 2"/>
          <p:cNvSpPr>
            <a:spLocks noGrp="1"/>
          </p:cNvSpPr>
          <p:nvPr>
            <p:ph idx="1"/>
          </p:nvPr>
        </p:nvSpPr>
        <p:spPr/>
        <p:txBody>
          <a:bodyPr/>
          <a:lstStyle/>
          <a:p>
            <a:r>
              <a:rPr lang="en-US" dirty="0" smtClean="0"/>
              <a:t>After an auditor or any other IESIA operator introduces data or documents in the system, a supervisor must approve the introduced data.</a:t>
            </a:r>
            <a:endParaRPr lang="en-US" dirty="0" smtClean="0"/>
          </a:p>
          <a:p>
            <a:r>
              <a:rPr lang="en-US" dirty="0" smtClean="0"/>
              <a:t>While approving, the person in charge must evaluate the performed work on the scale of 100. </a:t>
            </a:r>
            <a:endParaRPr lang="en-US" dirty="0"/>
          </a:p>
        </p:txBody>
      </p:sp>
    </p:spTree>
    <p:extLst>
      <p:ext uri="{BB962C8B-B14F-4D97-AF65-F5344CB8AC3E}">
        <p14:creationId xmlns:p14="http://schemas.microsoft.com/office/powerpoint/2010/main" val="1547404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Permanent monitoring of knowledge</a:t>
            </a:r>
            <a:endParaRPr lang="en-US" dirty="0"/>
          </a:p>
        </p:txBody>
      </p:sp>
      <p:sp>
        <p:nvSpPr>
          <p:cNvPr id="3" name="Content Placeholder 2"/>
          <p:cNvSpPr>
            <a:spLocks noGrp="1"/>
          </p:cNvSpPr>
          <p:nvPr>
            <p:ph idx="1"/>
          </p:nvPr>
        </p:nvSpPr>
        <p:spPr/>
        <p:txBody>
          <a:bodyPr>
            <a:normAutofit/>
          </a:bodyPr>
          <a:lstStyle/>
          <a:p>
            <a:r>
              <a:rPr lang="en-US" dirty="0" smtClean="0"/>
              <a:t>Monthly, all auditors are offered some tests with questions about internal audit laws and standards, 5 questions a week on average.</a:t>
            </a:r>
            <a:endParaRPr lang="en-US" dirty="0" smtClean="0"/>
          </a:p>
          <a:p>
            <a:r>
              <a:rPr lang="en-US" dirty="0" smtClean="0"/>
              <a:t>Once in six months the head of the internal </a:t>
            </a:r>
            <a:r>
              <a:rPr lang="en-US" dirty="0"/>
              <a:t>a</a:t>
            </a:r>
            <a:r>
              <a:rPr lang="en-US" dirty="0" smtClean="0"/>
              <a:t>udit unit </a:t>
            </a:r>
            <a:r>
              <a:rPr lang="en-US" dirty="0" smtClean="0"/>
              <a:t>suggests a list of topics which require additional training of internal auditors. </a:t>
            </a:r>
            <a:endParaRPr lang="en-US" dirty="0"/>
          </a:p>
        </p:txBody>
      </p:sp>
    </p:spTree>
    <p:extLst>
      <p:ext uri="{BB962C8B-B14F-4D97-AF65-F5344CB8AC3E}">
        <p14:creationId xmlns:p14="http://schemas.microsoft.com/office/powerpoint/2010/main" val="13192211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aggregation</a:t>
            </a:r>
            <a:endParaRPr lang="en-US" dirty="0"/>
          </a:p>
        </p:txBody>
      </p:sp>
      <p:sp>
        <p:nvSpPr>
          <p:cNvPr id="3" name="Content Placeholder 2"/>
          <p:cNvSpPr>
            <a:spLocks noGrp="1"/>
          </p:cNvSpPr>
          <p:nvPr>
            <p:ph idx="1"/>
          </p:nvPr>
        </p:nvSpPr>
        <p:spPr/>
        <p:txBody>
          <a:bodyPr/>
          <a:lstStyle/>
          <a:p>
            <a:r>
              <a:rPr lang="en-US" dirty="0" smtClean="0"/>
              <a:t>CHU </a:t>
            </a:r>
            <a:r>
              <a:rPr lang="en-US" dirty="0" smtClean="0"/>
              <a:t>aggregates all received information, and aided by </a:t>
            </a:r>
            <a:r>
              <a:rPr lang="en-US" dirty="0" smtClean="0"/>
              <a:t>IESIA</a:t>
            </a:r>
            <a:r>
              <a:rPr lang="en-US" dirty="0" smtClean="0"/>
              <a:t> receives all data related to internal auditors’ evaluation, and aggregates topics by their relevance in 3 groups of topics for the continuous training during the year </a:t>
            </a:r>
            <a:endParaRPr lang="en-US" dirty="0" smtClean="0"/>
          </a:p>
        </p:txBody>
      </p:sp>
    </p:spTree>
    <p:extLst>
      <p:ext uri="{BB962C8B-B14F-4D97-AF65-F5344CB8AC3E}">
        <p14:creationId xmlns:p14="http://schemas.microsoft.com/office/powerpoint/2010/main" val="1864264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Groups of topics that must be taught</a:t>
            </a:r>
            <a:endParaRPr lang="en-US" dirty="0"/>
          </a:p>
        </p:txBody>
      </p:sp>
      <p:sp>
        <p:nvSpPr>
          <p:cNvPr id="3" name="Content Placeholder 2"/>
          <p:cNvSpPr>
            <a:spLocks noGrp="1"/>
          </p:cNvSpPr>
          <p:nvPr>
            <p:ph idx="1"/>
          </p:nvPr>
        </p:nvSpPr>
        <p:spPr/>
        <p:txBody>
          <a:bodyPr/>
          <a:lstStyle/>
          <a:p>
            <a:r>
              <a:rPr lang="en-US" dirty="0" smtClean="0"/>
              <a:t>Group </a:t>
            </a:r>
            <a:r>
              <a:rPr lang="en-US" dirty="0" smtClean="0"/>
              <a:t>1- </a:t>
            </a:r>
            <a:r>
              <a:rPr lang="en-US" dirty="0" smtClean="0"/>
              <a:t>topics on changes in internal audit legislation</a:t>
            </a:r>
            <a:endParaRPr lang="en-US" dirty="0" smtClean="0"/>
          </a:p>
          <a:p>
            <a:r>
              <a:rPr lang="en-US" dirty="0" smtClean="0"/>
              <a:t>Group 2- topics suggested by heads of internal audit units</a:t>
            </a:r>
            <a:endParaRPr lang="en-US" dirty="0" smtClean="0"/>
          </a:p>
          <a:p>
            <a:r>
              <a:rPr lang="en-US" dirty="0" smtClean="0"/>
              <a:t>Group 3- topics summarizing mistakes revealed by the quality control program</a:t>
            </a:r>
            <a:endParaRPr lang="en-US" dirty="0"/>
          </a:p>
        </p:txBody>
      </p:sp>
    </p:spTree>
    <p:extLst>
      <p:ext uri="{BB962C8B-B14F-4D97-AF65-F5344CB8AC3E}">
        <p14:creationId xmlns:p14="http://schemas.microsoft.com/office/powerpoint/2010/main" val="1405196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935162"/>
          </a:xfrm>
        </p:spPr>
        <p:txBody>
          <a:bodyPr>
            <a:normAutofit/>
          </a:bodyPr>
          <a:lstStyle/>
          <a:p>
            <a:r>
              <a:rPr lang="en-US" dirty="0" smtClean="0"/>
              <a:t>Per cent ratios of </a:t>
            </a:r>
            <a:r>
              <a:rPr lang="en-US" dirty="0" smtClean="0"/>
              <a:t>topics chosen for continuous training </a:t>
            </a:r>
            <a:r>
              <a:rPr lang="en-US" dirty="0" smtClean="0"/>
              <a:t>CPD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46221740"/>
              </p:ext>
            </p:extLst>
          </p:nvPr>
        </p:nvGraphicFramePr>
        <p:xfrm>
          <a:off x="457200" y="2743200"/>
          <a:ext cx="7696200" cy="3271356"/>
        </p:xfrm>
        <a:graphic>
          <a:graphicData uri="http://schemas.openxmlformats.org/drawingml/2006/table">
            <a:tbl>
              <a:tblPr firstRow="1" bandRow="1">
                <a:tableStyleId>{69CF1AB2-1976-4502-BF36-3FF5EA218861}</a:tableStyleId>
              </a:tblPr>
              <a:tblGrid>
                <a:gridCol w="4953000"/>
                <a:gridCol w="2743200"/>
              </a:tblGrid>
              <a:tr h="802476">
                <a:tc>
                  <a:txBody>
                    <a:bodyPr/>
                    <a:lstStyle/>
                    <a:p>
                      <a:r>
                        <a:rPr lang="en-US" sz="2400" b="1" dirty="0" smtClean="0"/>
                        <a:t>Group </a:t>
                      </a:r>
                      <a:r>
                        <a:rPr lang="en-US" sz="2400" b="1" dirty="0" smtClean="0"/>
                        <a:t>1</a:t>
                      </a:r>
                      <a:endParaRPr lang="en-US" sz="2400" b="1" dirty="0"/>
                    </a:p>
                  </a:txBody>
                  <a:tcPr/>
                </a:tc>
                <a:tc>
                  <a:txBody>
                    <a:bodyPr/>
                    <a:lstStyle/>
                    <a:p>
                      <a:pPr algn="ctr"/>
                      <a:r>
                        <a:rPr lang="en-US" sz="2400" b="1" smtClean="0"/>
                        <a:t>20%</a:t>
                      </a:r>
                      <a:endParaRPr lang="en-US" sz="2400" b="1"/>
                    </a:p>
                  </a:txBody>
                  <a:tcPr/>
                </a:tc>
              </a:tr>
              <a:tr h="80247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smtClean="0"/>
                        <a:t>Group </a:t>
                      </a:r>
                      <a:r>
                        <a:rPr lang="en-US" sz="2400" b="1" dirty="0" smtClean="0"/>
                        <a:t>2</a:t>
                      </a:r>
                    </a:p>
                    <a:p>
                      <a:endParaRPr lang="en-US" sz="24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smtClean="0"/>
                        <a:t>20%</a:t>
                      </a:r>
                    </a:p>
                    <a:p>
                      <a:pPr algn="ctr"/>
                      <a:endParaRPr lang="en-US" sz="2400" b="1" dirty="0"/>
                    </a:p>
                  </a:txBody>
                  <a:tcPr/>
                </a:tc>
              </a:tr>
              <a:tr h="80247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smtClean="0"/>
                        <a:t>Group 3</a:t>
                      </a:r>
                      <a:endParaRPr lang="en-US" sz="2400" b="1" dirty="0" smtClean="0"/>
                    </a:p>
                    <a:p>
                      <a:endParaRPr lang="en-US" sz="24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smtClean="0"/>
                        <a:t>50%</a:t>
                      </a:r>
                    </a:p>
                    <a:p>
                      <a:pPr algn="ctr"/>
                      <a:endParaRPr lang="en-US" sz="2400" b="1"/>
                    </a:p>
                  </a:txBody>
                  <a:tcPr/>
                </a:tc>
              </a:tr>
              <a:tr h="5643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smtClean="0"/>
                        <a:t>Information technologies</a:t>
                      </a:r>
                      <a:endParaRPr lang="en-US" sz="2400" b="1" dirty="0" smtClean="0"/>
                    </a:p>
                    <a:p>
                      <a:endParaRPr lang="en-US" sz="24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smtClean="0"/>
                        <a:t>10%</a:t>
                      </a:r>
                    </a:p>
                    <a:p>
                      <a:pPr algn="ctr"/>
                      <a:endParaRPr lang="en-US" sz="2400" b="1" dirty="0"/>
                    </a:p>
                  </a:txBody>
                  <a:tcPr/>
                </a:tc>
              </a:tr>
            </a:tbl>
          </a:graphicData>
        </a:graphic>
      </p:graphicFrame>
    </p:spTree>
    <p:extLst>
      <p:ext uri="{BB962C8B-B14F-4D97-AF65-F5344CB8AC3E}">
        <p14:creationId xmlns:p14="http://schemas.microsoft.com/office/powerpoint/2010/main" val="3446249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450</TotalTime>
  <Words>682</Words>
  <Application>Microsoft Office PowerPoint</Application>
  <PresentationFormat>Экран (4:3)</PresentationFormat>
  <Paragraphs>71</Paragraphs>
  <Slides>14</Slides>
  <Notes>3</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Clarity</vt:lpstr>
      <vt:lpstr>Audit quality assessment and evaluation of internal auditors’ knowledge, continuous development</vt:lpstr>
      <vt:lpstr>Internal audit quality evaluation</vt:lpstr>
      <vt:lpstr>Integrated electronic system of internal audit</vt:lpstr>
      <vt:lpstr>IESIA Structure</vt:lpstr>
      <vt:lpstr>Work evaluation</vt:lpstr>
      <vt:lpstr>Permanent monitoring of knowledge</vt:lpstr>
      <vt:lpstr>Data aggregation</vt:lpstr>
      <vt:lpstr>Groups of topics that must be taught</vt:lpstr>
      <vt:lpstr>Per cent ratios of topics chosen for continuous training CPD</vt:lpstr>
      <vt:lpstr>IT components</vt:lpstr>
      <vt:lpstr>Continuous training</vt:lpstr>
      <vt:lpstr>Continuous training</vt:lpstr>
      <vt:lpstr>International training and certificates</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Оценка знаний внутренних аудиторов и непрерывное развитие</dc:title>
  <dc:creator>Grigor Aramyan</dc:creator>
  <cp:lastModifiedBy>user</cp:lastModifiedBy>
  <cp:revision>49</cp:revision>
  <dcterms:created xsi:type="dcterms:W3CDTF">2006-08-16T00:00:00Z</dcterms:created>
  <dcterms:modified xsi:type="dcterms:W3CDTF">2012-10-02T15:39:41Z</dcterms:modified>
</cp:coreProperties>
</file>