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3" r:id="rId13"/>
    <p:sldId id="272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5357" autoAdjust="0"/>
  </p:normalViewPr>
  <p:slideViewPr>
    <p:cSldViewPr>
      <p:cViewPr>
        <p:scale>
          <a:sx n="59" d="100"/>
          <a:sy n="59" d="100"/>
        </p:scale>
        <p:origin x="-2478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C74BD8-1184-456D-8ECB-6D7B1D492C53}" type="datetimeFigureOut">
              <a:rPr lang="ru-RU" smtClean="0"/>
              <a:t>19.09.2012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D9AE0-7464-4A32-85AA-9D4FE697D15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D9AE0-7464-4A32-85AA-9D4FE697D15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Согласно</a:t>
            </a:r>
            <a:r>
              <a:rPr lang="en-US" dirty="0" smtClean="0"/>
              <a:t> </a:t>
            </a:r>
            <a:r>
              <a:rPr lang="en-US" dirty="0" err="1" smtClean="0"/>
              <a:t>Руководству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внутреннему</a:t>
            </a:r>
            <a:r>
              <a:rPr lang="en-US" dirty="0" smtClean="0"/>
              <a:t> </a:t>
            </a:r>
            <a:r>
              <a:rPr lang="en-US" dirty="0" err="1" smtClean="0"/>
              <a:t>аудиту</a:t>
            </a:r>
            <a:r>
              <a:rPr lang="en-US" dirty="0" smtClean="0"/>
              <a:t>, </a:t>
            </a:r>
            <a:r>
              <a:rPr lang="en-US" dirty="0" err="1" smtClean="0"/>
              <a:t>утвержденному</a:t>
            </a:r>
            <a:r>
              <a:rPr lang="en-US" dirty="0" smtClean="0"/>
              <a:t> </a:t>
            </a:r>
            <a:r>
              <a:rPr lang="en-US" dirty="0" err="1" smtClean="0"/>
              <a:t>министерством</a:t>
            </a:r>
            <a:r>
              <a:rPr lang="en-US" dirty="0" smtClean="0"/>
              <a:t> </a:t>
            </a:r>
            <a:r>
              <a:rPr lang="en-US" dirty="0" err="1" smtClean="0"/>
              <a:t>финансов</a:t>
            </a:r>
            <a:r>
              <a:rPr lang="en-US" dirty="0" smtClean="0"/>
              <a:t> </a:t>
            </a:r>
            <a:r>
              <a:rPr lang="en-US" dirty="0" err="1" smtClean="0"/>
              <a:t>РА</a:t>
            </a:r>
            <a:r>
              <a:rPr lang="en-US" dirty="0" smtClean="0"/>
              <a:t> в </a:t>
            </a:r>
            <a:r>
              <a:rPr lang="en-US" dirty="0" err="1" smtClean="0"/>
              <a:t>рамках</a:t>
            </a:r>
            <a:r>
              <a:rPr lang="en-US" dirty="0" smtClean="0"/>
              <a:t> </a:t>
            </a:r>
            <a:r>
              <a:rPr lang="en-US" dirty="0" err="1" smtClean="0"/>
              <a:t>программы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повышению</a:t>
            </a:r>
            <a:r>
              <a:rPr lang="en-US" dirty="0" smtClean="0"/>
              <a:t> </a:t>
            </a:r>
            <a:r>
              <a:rPr lang="en-US" dirty="0" err="1" smtClean="0"/>
              <a:t>качества</a:t>
            </a:r>
            <a:r>
              <a:rPr lang="en-US" dirty="0" smtClean="0"/>
              <a:t> </a:t>
            </a:r>
            <a:r>
              <a:rPr lang="en-US" dirty="0" err="1" smtClean="0"/>
              <a:t>внутреннего</a:t>
            </a:r>
            <a:r>
              <a:rPr lang="en-US" dirty="0" smtClean="0"/>
              <a:t> </a:t>
            </a:r>
            <a:r>
              <a:rPr lang="en-US" dirty="0" err="1" smtClean="0"/>
              <a:t>аудита</a:t>
            </a:r>
            <a:r>
              <a:rPr lang="en-US" dirty="0" smtClean="0"/>
              <a:t> и </a:t>
            </a:r>
            <a:r>
              <a:rPr lang="en-US" dirty="0" err="1" smtClean="0"/>
              <a:t>повышения</a:t>
            </a:r>
            <a:r>
              <a:rPr lang="en-US" dirty="0" smtClean="0"/>
              <a:t> </a:t>
            </a:r>
            <a:r>
              <a:rPr lang="en-US" dirty="0" err="1" smtClean="0"/>
              <a:t>квалификации</a:t>
            </a:r>
            <a:r>
              <a:rPr lang="en-US" dirty="0" smtClean="0"/>
              <a:t> </a:t>
            </a:r>
            <a:r>
              <a:rPr lang="en-US" dirty="0" err="1" smtClean="0"/>
              <a:t>сотрудников</a:t>
            </a:r>
            <a:r>
              <a:rPr lang="en-US" dirty="0" smtClean="0"/>
              <a:t> </a:t>
            </a:r>
            <a:r>
              <a:rPr lang="en-US" dirty="0" err="1" smtClean="0"/>
              <a:t>внутреннего</a:t>
            </a:r>
            <a:r>
              <a:rPr lang="en-US" dirty="0" smtClean="0"/>
              <a:t> </a:t>
            </a:r>
            <a:r>
              <a:rPr lang="en-US" dirty="0" err="1" smtClean="0"/>
              <a:t>аудита</a:t>
            </a:r>
            <a:r>
              <a:rPr lang="en-US" dirty="0" smtClean="0"/>
              <a:t>, </a:t>
            </a:r>
            <a:r>
              <a:rPr lang="en-US" dirty="0" err="1" smtClean="0"/>
              <a:t>постоянно</a:t>
            </a:r>
            <a:r>
              <a:rPr lang="en-US" dirty="0" smtClean="0"/>
              <a:t> </a:t>
            </a:r>
            <a:r>
              <a:rPr lang="en-US" dirty="0" err="1" smtClean="0"/>
              <a:t>производится</a:t>
            </a:r>
            <a:r>
              <a:rPr lang="en-US" dirty="0" smtClean="0"/>
              <a:t> </a:t>
            </a:r>
            <a:r>
              <a:rPr lang="en-US" dirty="0" err="1" smtClean="0"/>
              <a:t>оценка</a:t>
            </a:r>
            <a:r>
              <a:rPr lang="en-US" dirty="0" smtClean="0"/>
              <a:t> </a:t>
            </a:r>
            <a:r>
              <a:rPr lang="en-US" dirty="0" err="1" smtClean="0"/>
              <a:t>работы</a:t>
            </a:r>
            <a:r>
              <a:rPr lang="en-US" dirty="0" smtClean="0"/>
              <a:t> </a:t>
            </a:r>
            <a:r>
              <a:rPr lang="en-US" dirty="0" err="1" smtClean="0"/>
              <a:t>внутренних</a:t>
            </a:r>
            <a:r>
              <a:rPr lang="en-US" dirty="0" smtClean="0"/>
              <a:t> </a:t>
            </a:r>
            <a:r>
              <a:rPr lang="en-US" dirty="0" err="1" smtClean="0"/>
              <a:t>аудиторов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Внешняя</a:t>
            </a:r>
            <a:r>
              <a:rPr lang="en-US" dirty="0" smtClean="0"/>
              <a:t> </a:t>
            </a:r>
            <a:r>
              <a:rPr lang="en-US" dirty="0" err="1" smtClean="0"/>
              <a:t>оценка</a:t>
            </a:r>
            <a:r>
              <a:rPr lang="en-US" dirty="0" smtClean="0"/>
              <a:t> </a:t>
            </a:r>
            <a:r>
              <a:rPr lang="en-US" dirty="0" err="1" smtClean="0"/>
              <a:t>внутренних</a:t>
            </a:r>
            <a:r>
              <a:rPr lang="en-US" dirty="0" smtClean="0"/>
              <a:t> </a:t>
            </a:r>
            <a:r>
              <a:rPr lang="en-US" dirty="0" err="1" smtClean="0"/>
              <a:t>аудиторов</a:t>
            </a:r>
            <a:r>
              <a:rPr lang="en-US" dirty="0" smtClean="0"/>
              <a:t> </a:t>
            </a:r>
            <a:r>
              <a:rPr lang="en-US" dirty="0" err="1" smtClean="0"/>
              <a:t>проводится</a:t>
            </a:r>
            <a:r>
              <a:rPr lang="en-US" dirty="0" smtClean="0"/>
              <a:t> </a:t>
            </a:r>
            <a:r>
              <a:rPr lang="en-US" dirty="0" err="1" smtClean="0"/>
              <a:t>минимум</a:t>
            </a:r>
            <a:r>
              <a:rPr lang="en-US" dirty="0" smtClean="0"/>
              <a:t> </a:t>
            </a:r>
            <a:r>
              <a:rPr lang="en-US" dirty="0" err="1" smtClean="0"/>
              <a:t>один</a:t>
            </a:r>
            <a:r>
              <a:rPr lang="en-US" dirty="0" smtClean="0"/>
              <a:t> </a:t>
            </a:r>
            <a:r>
              <a:rPr lang="en-US" dirty="0" err="1" smtClean="0"/>
              <a:t>раз</a:t>
            </a:r>
            <a:r>
              <a:rPr lang="en-US" dirty="0" smtClean="0"/>
              <a:t> в 5 </a:t>
            </a:r>
            <a:r>
              <a:rPr lang="en-US" dirty="0" err="1" smtClean="0"/>
              <a:t>лет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Внешнюю</a:t>
            </a:r>
            <a:r>
              <a:rPr lang="en-US" dirty="0" smtClean="0"/>
              <a:t> </a:t>
            </a:r>
            <a:r>
              <a:rPr lang="en-US" dirty="0" err="1" smtClean="0"/>
              <a:t>оценку</a:t>
            </a:r>
            <a:r>
              <a:rPr lang="en-US" dirty="0" smtClean="0"/>
              <a:t> </a:t>
            </a:r>
            <a:r>
              <a:rPr lang="en-US" dirty="0" err="1" smtClean="0"/>
              <a:t>проводит</a:t>
            </a:r>
            <a:r>
              <a:rPr lang="en-US" dirty="0" smtClean="0"/>
              <a:t> CHU </a:t>
            </a:r>
            <a:r>
              <a:rPr lang="en-US" dirty="0" err="1" smtClean="0"/>
              <a:t>министерства</a:t>
            </a:r>
            <a:r>
              <a:rPr lang="en-US" dirty="0" smtClean="0"/>
              <a:t> </a:t>
            </a:r>
            <a:r>
              <a:rPr lang="en-US" dirty="0" err="1" smtClean="0"/>
              <a:t>финансов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Внешняя</a:t>
            </a:r>
            <a:r>
              <a:rPr lang="en-US" dirty="0" smtClean="0"/>
              <a:t> </a:t>
            </a:r>
            <a:r>
              <a:rPr lang="en-US" dirty="0" err="1" smtClean="0"/>
              <a:t>оценка</a:t>
            </a:r>
            <a:r>
              <a:rPr lang="en-US" dirty="0" smtClean="0"/>
              <a:t> </a:t>
            </a:r>
            <a:r>
              <a:rPr lang="en-US" dirty="0" err="1" smtClean="0"/>
              <a:t>проводится</a:t>
            </a:r>
            <a:r>
              <a:rPr lang="en-US" dirty="0" smtClean="0"/>
              <a:t> </a:t>
            </a:r>
            <a:r>
              <a:rPr lang="en-US" dirty="0" err="1" smtClean="0"/>
              <a:t>двумя</a:t>
            </a:r>
            <a:r>
              <a:rPr lang="en-US" dirty="0" smtClean="0"/>
              <a:t> </a:t>
            </a:r>
            <a:r>
              <a:rPr lang="en-US" dirty="0" err="1" smtClean="0"/>
              <a:t>способами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Оценка</a:t>
            </a:r>
            <a:r>
              <a:rPr lang="en-US" dirty="0" smtClean="0"/>
              <a:t> </a:t>
            </a:r>
            <a:r>
              <a:rPr lang="en-US" dirty="0" err="1" smtClean="0"/>
              <a:t>посредством</a:t>
            </a:r>
            <a:r>
              <a:rPr lang="en-US" dirty="0" smtClean="0"/>
              <a:t> </a:t>
            </a:r>
            <a:r>
              <a:rPr lang="en-US" dirty="0" err="1" smtClean="0"/>
              <a:t>полного</a:t>
            </a:r>
            <a:r>
              <a:rPr lang="en-US" dirty="0" smtClean="0"/>
              <a:t> </a:t>
            </a:r>
            <a:r>
              <a:rPr lang="en-US" dirty="0" err="1" smtClean="0"/>
              <a:t>контроля</a:t>
            </a:r>
            <a:r>
              <a:rPr lang="en-US" dirty="0" smtClean="0"/>
              <a:t> </a:t>
            </a:r>
            <a:r>
              <a:rPr lang="en-US" dirty="0" err="1" smtClean="0"/>
              <a:t>всей</a:t>
            </a:r>
            <a:r>
              <a:rPr lang="en-US" dirty="0" smtClean="0"/>
              <a:t> </a:t>
            </a:r>
            <a:r>
              <a:rPr lang="en-US" dirty="0" err="1" smtClean="0"/>
              <a:t>деятельности</a:t>
            </a:r>
            <a:r>
              <a:rPr lang="en-US" dirty="0" smtClean="0"/>
              <a:t> </a:t>
            </a:r>
            <a:r>
              <a:rPr lang="en-US" dirty="0" err="1" smtClean="0"/>
              <a:t>внутреннего</a:t>
            </a:r>
            <a:r>
              <a:rPr lang="en-US" dirty="0" smtClean="0"/>
              <a:t> </a:t>
            </a:r>
            <a:r>
              <a:rPr lang="en-US" dirty="0" err="1" smtClean="0"/>
              <a:t>аудита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Посредством</a:t>
            </a:r>
            <a:r>
              <a:rPr lang="en-US" dirty="0" smtClean="0"/>
              <a:t> </a:t>
            </a:r>
            <a:r>
              <a:rPr lang="en-US" dirty="0" err="1" smtClean="0"/>
              <a:t>утверждения</a:t>
            </a:r>
            <a:r>
              <a:rPr lang="en-US" dirty="0" smtClean="0"/>
              <a:t> </a:t>
            </a:r>
            <a:r>
              <a:rPr lang="en-US" dirty="0" err="1" smtClean="0"/>
              <a:t>результатов</a:t>
            </a:r>
            <a:r>
              <a:rPr lang="en-US" dirty="0" smtClean="0"/>
              <a:t> </a:t>
            </a:r>
            <a:r>
              <a:rPr lang="en-US" dirty="0" err="1" smtClean="0"/>
              <a:t>внутренней</a:t>
            </a:r>
            <a:r>
              <a:rPr lang="en-US" dirty="0" smtClean="0"/>
              <a:t> </a:t>
            </a:r>
            <a:r>
              <a:rPr lang="en-US" dirty="0" err="1" smtClean="0"/>
              <a:t>оценки</a:t>
            </a:r>
            <a:endParaRPr lang="en-US" dirty="0" smtClean="0"/>
          </a:p>
          <a:p>
            <a:r>
              <a:rPr lang="en-US" dirty="0" err="1" smtClean="0"/>
              <a:t>Оценка</a:t>
            </a:r>
            <a:r>
              <a:rPr lang="en-US" dirty="0" smtClean="0"/>
              <a:t> </a:t>
            </a:r>
            <a:r>
              <a:rPr lang="en-US" dirty="0" err="1" smtClean="0"/>
              <a:t>посредством</a:t>
            </a:r>
            <a:r>
              <a:rPr lang="en-US" dirty="0" smtClean="0"/>
              <a:t> </a:t>
            </a:r>
            <a:r>
              <a:rPr lang="en-US" dirty="0" err="1" smtClean="0"/>
              <a:t>полного</a:t>
            </a:r>
            <a:r>
              <a:rPr lang="en-US" dirty="0" smtClean="0"/>
              <a:t> </a:t>
            </a:r>
            <a:r>
              <a:rPr lang="en-US" dirty="0" err="1" smtClean="0"/>
              <a:t>контроля</a:t>
            </a:r>
            <a:r>
              <a:rPr lang="en-US" dirty="0" smtClean="0"/>
              <a:t> </a:t>
            </a:r>
            <a:r>
              <a:rPr lang="en-US" dirty="0" err="1" smtClean="0"/>
              <a:t>всей</a:t>
            </a:r>
            <a:r>
              <a:rPr lang="en-US" dirty="0" smtClean="0"/>
              <a:t> </a:t>
            </a:r>
            <a:r>
              <a:rPr lang="en-US" dirty="0" err="1" smtClean="0"/>
              <a:t>деятельности</a:t>
            </a:r>
            <a:r>
              <a:rPr lang="en-US" dirty="0" smtClean="0"/>
              <a:t> </a:t>
            </a:r>
            <a:r>
              <a:rPr lang="en-US" dirty="0" err="1" smtClean="0"/>
              <a:t>внутреннего</a:t>
            </a:r>
            <a:r>
              <a:rPr lang="en-US" dirty="0" smtClean="0"/>
              <a:t> </a:t>
            </a:r>
            <a:r>
              <a:rPr lang="en-US" dirty="0" err="1" smtClean="0"/>
              <a:t>аудита</a:t>
            </a:r>
            <a:endParaRPr lang="en-US" dirty="0" smtClean="0"/>
          </a:p>
          <a:p>
            <a:r>
              <a:rPr lang="en-US" dirty="0" err="1" smtClean="0"/>
              <a:t>Такой</a:t>
            </a:r>
            <a:r>
              <a:rPr lang="en-US" dirty="0" smtClean="0"/>
              <a:t> </a:t>
            </a:r>
            <a:r>
              <a:rPr lang="en-US" dirty="0" err="1" smtClean="0"/>
              <a:t>способ</a:t>
            </a:r>
            <a:r>
              <a:rPr lang="en-US" dirty="0" smtClean="0"/>
              <a:t> </a:t>
            </a:r>
            <a:r>
              <a:rPr lang="en-US" dirty="0" err="1" smtClean="0"/>
              <a:t>оценки</a:t>
            </a:r>
            <a:r>
              <a:rPr lang="en-US" dirty="0" smtClean="0"/>
              <a:t> </a:t>
            </a:r>
            <a:r>
              <a:rPr lang="en-US" dirty="0" err="1" smtClean="0"/>
              <a:t>производится</a:t>
            </a:r>
            <a:r>
              <a:rPr lang="en-US" dirty="0" smtClean="0"/>
              <a:t> </a:t>
            </a:r>
            <a:r>
              <a:rPr lang="en-US" dirty="0" err="1" smtClean="0"/>
              <a:t>только</a:t>
            </a:r>
            <a:r>
              <a:rPr lang="en-US" dirty="0" smtClean="0"/>
              <a:t> </a:t>
            </a:r>
            <a:r>
              <a:rPr lang="en-US" dirty="0" err="1" smtClean="0"/>
              <a:t>один</a:t>
            </a:r>
            <a:r>
              <a:rPr lang="en-US" dirty="0" smtClean="0"/>
              <a:t> </a:t>
            </a:r>
            <a:r>
              <a:rPr lang="en-US" dirty="0" err="1" smtClean="0"/>
              <a:t>раз</a:t>
            </a:r>
            <a:r>
              <a:rPr lang="en-US" dirty="0" smtClean="0"/>
              <a:t> в </a:t>
            </a:r>
            <a:r>
              <a:rPr lang="en-US" dirty="0" err="1" smtClean="0"/>
              <a:t>начале</a:t>
            </a:r>
            <a:r>
              <a:rPr lang="en-US" dirty="0" smtClean="0"/>
              <a:t> </a:t>
            </a:r>
            <a:r>
              <a:rPr lang="en-US" dirty="0" err="1" smtClean="0"/>
              <a:t>деятельности</a:t>
            </a:r>
            <a:r>
              <a:rPr lang="en-US" dirty="0" smtClean="0"/>
              <a:t> </a:t>
            </a:r>
            <a:r>
              <a:rPr lang="en-US" dirty="0" err="1" smtClean="0"/>
              <a:t>службы</a:t>
            </a:r>
            <a:r>
              <a:rPr lang="en-US" dirty="0" smtClean="0"/>
              <a:t> </a:t>
            </a:r>
            <a:r>
              <a:rPr lang="en-US" dirty="0" err="1" smtClean="0"/>
              <a:t>внутреннего</a:t>
            </a:r>
            <a:r>
              <a:rPr lang="en-US" dirty="0" smtClean="0"/>
              <a:t> </a:t>
            </a:r>
            <a:r>
              <a:rPr lang="en-US" dirty="0" err="1" smtClean="0"/>
              <a:t>аудита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endParaRPr lang="en-US" dirty="0" smtClean="0"/>
          </a:p>
          <a:p>
            <a:r>
              <a:rPr lang="en-US" dirty="0" err="1" smtClean="0"/>
              <a:t>Если</a:t>
            </a:r>
            <a:r>
              <a:rPr lang="en-US" dirty="0" smtClean="0"/>
              <a:t> </a:t>
            </a:r>
            <a:r>
              <a:rPr lang="en-US" dirty="0" err="1" smtClean="0"/>
              <a:t>обнаружены</a:t>
            </a:r>
            <a:r>
              <a:rPr lang="en-US" dirty="0" smtClean="0"/>
              <a:t> </a:t>
            </a:r>
            <a:r>
              <a:rPr lang="en-US" dirty="0" err="1" smtClean="0"/>
              <a:t>серьезные</a:t>
            </a:r>
            <a:r>
              <a:rPr lang="en-US" dirty="0" smtClean="0"/>
              <a:t> </a:t>
            </a:r>
            <a:r>
              <a:rPr lang="en-US" dirty="0" err="1" smtClean="0"/>
              <a:t>правонарушения</a:t>
            </a:r>
            <a:r>
              <a:rPr lang="en-US" dirty="0" smtClean="0"/>
              <a:t> </a:t>
            </a:r>
            <a:r>
              <a:rPr lang="en-US" dirty="0" err="1" smtClean="0"/>
              <a:t>со</a:t>
            </a:r>
            <a:r>
              <a:rPr lang="en-US" dirty="0" smtClean="0"/>
              <a:t> </a:t>
            </a:r>
            <a:r>
              <a:rPr lang="en-US" dirty="0" err="1" smtClean="0"/>
              <a:t>стороны</a:t>
            </a:r>
            <a:r>
              <a:rPr lang="en-US" dirty="0" smtClean="0"/>
              <a:t> </a:t>
            </a:r>
            <a:r>
              <a:rPr lang="en-US" dirty="0" err="1" smtClean="0"/>
              <a:t>подразделения</a:t>
            </a:r>
            <a:r>
              <a:rPr lang="en-US" dirty="0" smtClean="0"/>
              <a:t> </a:t>
            </a:r>
            <a:r>
              <a:rPr lang="en-US" dirty="0" err="1" smtClean="0"/>
              <a:t>внутреннего</a:t>
            </a:r>
            <a:r>
              <a:rPr lang="en-US" dirty="0" smtClean="0"/>
              <a:t> </a:t>
            </a:r>
            <a:r>
              <a:rPr lang="en-US" dirty="0" err="1" smtClean="0"/>
              <a:t>аудита</a:t>
            </a:r>
            <a:r>
              <a:rPr lang="en-US" dirty="0" smtClean="0"/>
              <a:t>, </a:t>
            </a:r>
            <a:r>
              <a:rPr lang="en-US" dirty="0" err="1" smtClean="0"/>
              <a:t>повлекшие</a:t>
            </a:r>
            <a:r>
              <a:rPr lang="en-US" dirty="0" smtClean="0"/>
              <a:t> </a:t>
            </a:r>
            <a:r>
              <a:rPr lang="en-US" dirty="0" err="1" smtClean="0"/>
              <a:t>уголовную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финансовую</a:t>
            </a:r>
            <a:r>
              <a:rPr lang="en-US" dirty="0" smtClean="0"/>
              <a:t> </a:t>
            </a:r>
            <a:r>
              <a:rPr lang="en-US" dirty="0" err="1" smtClean="0"/>
              <a:t>ответственность</a:t>
            </a:r>
            <a:r>
              <a:rPr lang="en-US" dirty="0" smtClean="0"/>
              <a:t> </a:t>
            </a:r>
            <a:r>
              <a:rPr lang="en-US" dirty="0" err="1" smtClean="0"/>
              <a:t>должностных</a:t>
            </a:r>
            <a:r>
              <a:rPr lang="en-US" dirty="0" smtClean="0"/>
              <a:t> </a:t>
            </a:r>
            <a:r>
              <a:rPr lang="en-US" dirty="0" err="1" smtClean="0"/>
              <a:t>лиц</a:t>
            </a:r>
            <a:endParaRPr lang="en-US" dirty="0" smtClean="0"/>
          </a:p>
          <a:p>
            <a:r>
              <a:rPr lang="en-US" dirty="0" err="1" smtClean="0"/>
              <a:t>Оценка</a:t>
            </a:r>
            <a:r>
              <a:rPr lang="en-US" dirty="0" smtClean="0"/>
              <a:t> </a:t>
            </a:r>
            <a:r>
              <a:rPr lang="en-US" dirty="0" err="1" smtClean="0"/>
              <a:t>внутреннего</a:t>
            </a:r>
            <a:r>
              <a:rPr lang="en-US" dirty="0" smtClean="0"/>
              <a:t> </a:t>
            </a:r>
            <a:r>
              <a:rPr lang="en-US" dirty="0" err="1" smtClean="0"/>
              <a:t>аудита</a:t>
            </a:r>
            <a:r>
              <a:rPr lang="en-US" dirty="0" smtClean="0"/>
              <a:t> </a:t>
            </a:r>
            <a:r>
              <a:rPr lang="en-US" dirty="0" err="1" smtClean="0"/>
              <a:t>посредством</a:t>
            </a:r>
            <a:r>
              <a:rPr lang="en-US" dirty="0" smtClean="0"/>
              <a:t> </a:t>
            </a:r>
            <a:r>
              <a:rPr lang="en-US" dirty="0" err="1" smtClean="0"/>
              <a:t>утверждения</a:t>
            </a:r>
            <a:r>
              <a:rPr lang="en-US" dirty="0" smtClean="0"/>
              <a:t> </a:t>
            </a:r>
            <a:r>
              <a:rPr lang="en-US" dirty="0" err="1" smtClean="0"/>
              <a:t>результатов</a:t>
            </a:r>
            <a:r>
              <a:rPr lang="en-US" dirty="0" smtClean="0"/>
              <a:t> </a:t>
            </a:r>
            <a:r>
              <a:rPr lang="en-US" dirty="0" err="1" smtClean="0"/>
              <a:t>внутренней</a:t>
            </a:r>
            <a:r>
              <a:rPr lang="en-US" dirty="0" smtClean="0"/>
              <a:t> </a:t>
            </a:r>
            <a:r>
              <a:rPr lang="en-US" dirty="0" err="1" smtClean="0"/>
              <a:t>оценки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производится</a:t>
            </a:r>
            <a:r>
              <a:rPr lang="en-US" dirty="0" smtClean="0"/>
              <a:t> </a:t>
            </a:r>
            <a:r>
              <a:rPr lang="en-US" dirty="0" err="1" smtClean="0"/>
              <a:t>после</a:t>
            </a:r>
            <a:r>
              <a:rPr lang="en-US" dirty="0" smtClean="0"/>
              <a:t> </a:t>
            </a:r>
            <a:r>
              <a:rPr lang="en-US" dirty="0" err="1" smtClean="0"/>
              <a:t>первой</a:t>
            </a:r>
            <a:r>
              <a:rPr lang="en-US" dirty="0" smtClean="0"/>
              <a:t> </a:t>
            </a:r>
            <a:r>
              <a:rPr lang="en-US" dirty="0" err="1" smtClean="0"/>
              <a:t>полной</a:t>
            </a:r>
            <a:r>
              <a:rPr lang="en-US" dirty="0" smtClean="0"/>
              <a:t> </a:t>
            </a:r>
            <a:r>
              <a:rPr lang="en-US" dirty="0" err="1" smtClean="0"/>
              <a:t>оценки</a:t>
            </a:r>
            <a:r>
              <a:rPr lang="en-US" dirty="0" smtClean="0"/>
              <a:t> </a:t>
            </a:r>
            <a:r>
              <a:rPr lang="en-US" dirty="0" err="1" smtClean="0"/>
              <a:t>посредством</a:t>
            </a:r>
            <a:r>
              <a:rPr lang="en-US" dirty="0" smtClean="0"/>
              <a:t> </a:t>
            </a:r>
            <a:r>
              <a:rPr lang="en-US" dirty="0" err="1" smtClean="0"/>
              <a:t>проверки</a:t>
            </a:r>
            <a:r>
              <a:rPr lang="en-US" dirty="0" smtClean="0"/>
              <a:t> </a:t>
            </a:r>
            <a:r>
              <a:rPr lang="en-US" dirty="0" err="1" smtClean="0"/>
              <a:t>результатов</a:t>
            </a:r>
            <a:r>
              <a:rPr lang="en-US" dirty="0" smtClean="0"/>
              <a:t> </a:t>
            </a:r>
            <a:r>
              <a:rPr lang="en-US" dirty="0" err="1" smtClean="0"/>
              <a:t>внутренней</a:t>
            </a:r>
            <a:r>
              <a:rPr lang="en-US" dirty="0" smtClean="0"/>
              <a:t> </a:t>
            </a:r>
            <a:r>
              <a:rPr lang="en-US" dirty="0" err="1" smtClean="0"/>
              <a:t>оценки</a:t>
            </a:r>
            <a:r>
              <a:rPr lang="en-US" dirty="0" smtClean="0"/>
              <a:t> </a:t>
            </a:r>
            <a:r>
              <a:rPr lang="en-US" dirty="0" err="1" smtClean="0"/>
              <a:t>деятельности</a:t>
            </a:r>
            <a:r>
              <a:rPr lang="en-US" dirty="0" smtClean="0"/>
              <a:t> </a:t>
            </a:r>
            <a:r>
              <a:rPr lang="en-US" dirty="0" err="1" smtClean="0"/>
              <a:t>подразделения</a:t>
            </a:r>
            <a:r>
              <a:rPr lang="en-US" dirty="0" smtClean="0"/>
              <a:t> </a:t>
            </a:r>
            <a:r>
              <a:rPr lang="en-US" dirty="0" err="1" smtClean="0"/>
              <a:t>внутреннего</a:t>
            </a:r>
            <a:r>
              <a:rPr lang="en-US" dirty="0" smtClean="0"/>
              <a:t> </a:t>
            </a:r>
            <a:r>
              <a:rPr lang="en-US" dirty="0" err="1" smtClean="0"/>
              <a:t>аудита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D9AE0-7464-4A32-85AA-9D4FE697D15C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872343"/>
            <a:ext cx="7772400" cy="2060575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Оценка</a:t>
            </a:r>
            <a:r>
              <a:rPr lang="en-US" sz="3200" dirty="0" smtClean="0"/>
              <a:t> </a:t>
            </a:r>
            <a:r>
              <a:rPr lang="en-US" sz="3200" dirty="0" err="1" smtClean="0"/>
              <a:t>качества</a:t>
            </a:r>
            <a:r>
              <a:rPr lang="en-US" sz="3200" dirty="0" smtClean="0"/>
              <a:t> </a:t>
            </a:r>
            <a:r>
              <a:rPr lang="en-US" sz="3200" dirty="0" err="1" smtClean="0"/>
              <a:t>аудита</a:t>
            </a:r>
            <a:r>
              <a:rPr lang="en-US" sz="3200" dirty="0" smtClean="0"/>
              <a:t> и </a:t>
            </a:r>
            <a:r>
              <a:rPr lang="en-US" sz="3200" dirty="0" err="1" smtClean="0"/>
              <a:t>оценка</a:t>
            </a:r>
            <a:r>
              <a:rPr lang="en-US" sz="3200" dirty="0" smtClean="0"/>
              <a:t> </a:t>
            </a:r>
            <a:r>
              <a:rPr lang="en-US" sz="3200" dirty="0" err="1" smtClean="0"/>
              <a:t>знаний</a:t>
            </a:r>
            <a:r>
              <a:rPr lang="en-US" sz="3200" dirty="0" smtClean="0"/>
              <a:t> </a:t>
            </a:r>
            <a:r>
              <a:rPr lang="en-US" sz="3200" dirty="0" err="1" smtClean="0"/>
              <a:t>внутренних</a:t>
            </a:r>
            <a:r>
              <a:rPr lang="en-US" sz="3200" dirty="0" smtClean="0"/>
              <a:t> </a:t>
            </a:r>
            <a:r>
              <a:rPr lang="en-US" sz="3200" dirty="0" err="1" smtClean="0"/>
              <a:t>аудиторов</a:t>
            </a:r>
            <a:r>
              <a:rPr lang="en-US" sz="3200" dirty="0" smtClean="0"/>
              <a:t>, </a:t>
            </a:r>
            <a:r>
              <a:rPr lang="en-US" sz="3200" dirty="0" err="1" smtClean="0"/>
              <a:t>непрерывное</a:t>
            </a:r>
            <a:r>
              <a:rPr lang="en-US" sz="3200" dirty="0" smtClean="0"/>
              <a:t> </a:t>
            </a:r>
            <a:r>
              <a:rPr lang="en-US" sz="3200" dirty="0" err="1" smtClean="0"/>
              <a:t>развитие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029200"/>
            <a:ext cx="6400800" cy="914400"/>
          </a:xfrm>
        </p:spPr>
        <p:txBody>
          <a:bodyPr/>
          <a:lstStyle/>
          <a:p>
            <a:r>
              <a:rPr lang="en-US" smtClean="0"/>
              <a:t>Львов 2012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381000" y="533400"/>
            <a:ext cx="6096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smtClean="0">
                <a:latin typeface="Millenium BdEx BT" pitchFamily="82" charset="0"/>
              </a:rPr>
              <a:t>REPUBLIC OF ARMENIA</a:t>
            </a:r>
            <a:br>
              <a:rPr lang="en-US" sz="2800" smtClean="0">
                <a:latin typeface="Millenium BdEx BT" pitchFamily="82" charset="0"/>
              </a:rPr>
            </a:br>
            <a:r>
              <a:rPr lang="en-US" sz="2800" smtClean="0">
                <a:latin typeface="Millenium BdEx BT" pitchFamily="82" charset="0"/>
              </a:rPr>
              <a:t/>
            </a:r>
            <a:br>
              <a:rPr lang="en-US" sz="2800" smtClean="0">
                <a:latin typeface="Millenium BdEx BT" pitchFamily="82" charset="0"/>
              </a:rPr>
            </a:br>
            <a:r>
              <a:rPr lang="en-US" sz="2800" smtClean="0">
                <a:latin typeface="Millenium BdEx BT" pitchFamily="82" charset="0"/>
              </a:rPr>
              <a:t>MINISTRY OF FINANCE</a:t>
            </a:r>
          </a:p>
        </p:txBody>
      </p:sp>
      <p:pic>
        <p:nvPicPr>
          <p:cNvPr id="5" name="Picture 4" descr="armenian_flag_with_coat_of_arm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81000"/>
            <a:ext cx="16462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3886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Составляющие ИТ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В </a:t>
            </a:r>
            <a:r>
              <a:rPr lang="en-US" dirty="0" err="1" smtClean="0"/>
              <a:t>течении</a:t>
            </a:r>
            <a:r>
              <a:rPr lang="en-US" dirty="0" smtClean="0"/>
              <a:t> </a:t>
            </a:r>
            <a:r>
              <a:rPr lang="en-US" dirty="0" err="1" smtClean="0"/>
              <a:t>года</a:t>
            </a:r>
            <a:r>
              <a:rPr lang="en-US" dirty="0" smtClean="0"/>
              <a:t> в </a:t>
            </a:r>
            <a:r>
              <a:rPr lang="en-US" dirty="0" err="1" smtClean="0"/>
              <a:t>рамках</a:t>
            </a:r>
            <a:r>
              <a:rPr lang="en-US" dirty="0" smtClean="0"/>
              <a:t> </a:t>
            </a:r>
            <a:r>
              <a:rPr lang="en-US" dirty="0" err="1" smtClean="0"/>
              <a:t>непрерывного</a:t>
            </a:r>
            <a:r>
              <a:rPr lang="en-US" dirty="0" smtClean="0"/>
              <a:t> </a:t>
            </a:r>
            <a:r>
              <a:rPr lang="en-US" dirty="0" err="1" smtClean="0"/>
              <a:t>развития</a:t>
            </a:r>
            <a:r>
              <a:rPr lang="en-US" dirty="0" smtClean="0"/>
              <a:t> </a:t>
            </a:r>
            <a:r>
              <a:rPr lang="en-US" dirty="0" err="1" smtClean="0"/>
              <a:t>CPD</a:t>
            </a:r>
            <a:r>
              <a:rPr lang="en-US" dirty="0" smtClean="0"/>
              <a:t> в </a:t>
            </a:r>
            <a:r>
              <a:rPr lang="en-US" dirty="0" err="1" smtClean="0"/>
              <a:t>обязательном</a:t>
            </a:r>
            <a:r>
              <a:rPr lang="en-US" dirty="0" smtClean="0"/>
              <a:t> </a:t>
            </a:r>
            <a:r>
              <a:rPr lang="en-US" dirty="0" err="1" smtClean="0"/>
              <a:t>порядке</a:t>
            </a:r>
            <a:r>
              <a:rPr lang="en-US" dirty="0" smtClean="0"/>
              <a:t> </a:t>
            </a:r>
            <a:r>
              <a:rPr lang="en-US" dirty="0" err="1" smtClean="0"/>
              <a:t>осуществляется</a:t>
            </a:r>
            <a:r>
              <a:rPr lang="en-US" dirty="0" smtClean="0"/>
              <a:t> </a:t>
            </a:r>
            <a:r>
              <a:rPr lang="en-US" dirty="0" err="1" smtClean="0"/>
              <a:t>переподготовка</a:t>
            </a:r>
            <a:r>
              <a:rPr lang="en-US" dirty="0" smtClean="0"/>
              <a:t> </a:t>
            </a:r>
            <a:r>
              <a:rPr lang="en-US" dirty="0" err="1" smtClean="0"/>
              <a:t>внутренних</a:t>
            </a:r>
            <a:r>
              <a:rPr lang="en-US" dirty="0" smtClean="0"/>
              <a:t> </a:t>
            </a:r>
            <a:r>
              <a:rPr lang="en-US" dirty="0" err="1" smtClean="0"/>
              <a:t>аудиторов</a:t>
            </a:r>
            <a:r>
              <a:rPr lang="en-US" dirty="0" smtClean="0"/>
              <a:t> в </a:t>
            </a:r>
            <a:r>
              <a:rPr lang="en-US" dirty="0" err="1" smtClean="0"/>
              <a:t>области</a:t>
            </a:r>
            <a:r>
              <a:rPr lang="en-US" dirty="0" smtClean="0"/>
              <a:t> </a:t>
            </a:r>
            <a:r>
              <a:rPr lang="en-US" dirty="0" err="1" smtClean="0"/>
              <a:t>информационных</a:t>
            </a:r>
            <a:r>
              <a:rPr lang="en-US" dirty="0" smtClean="0"/>
              <a:t> </a:t>
            </a:r>
            <a:r>
              <a:rPr lang="en-US" dirty="0" err="1" smtClean="0"/>
              <a:t>технологий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туда</a:t>
            </a:r>
            <a:r>
              <a:rPr lang="en-US" dirty="0" smtClean="0"/>
              <a:t> </a:t>
            </a:r>
            <a:r>
              <a:rPr lang="en-US" dirty="0" err="1" smtClean="0"/>
              <a:t>входят</a:t>
            </a:r>
            <a:r>
              <a:rPr lang="en-US" dirty="0" smtClean="0"/>
              <a:t> </a:t>
            </a:r>
            <a:r>
              <a:rPr lang="en-US" dirty="0" err="1" smtClean="0"/>
              <a:t>занятия</a:t>
            </a:r>
            <a:r>
              <a:rPr lang="en-US" dirty="0" smtClean="0"/>
              <a:t> </a:t>
            </a:r>
            <a:r>
              <a:rPr lang="en-US" dirty="0" err="1" smtClean="0"/>
              <a:t>как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ЕЭСВА</a:t>
            </a:r>
            <a:r>
              <a:rPr lang="en-US" dirty="0" smtClean="0"/>
              <a:t>, </a:t>
            </a:r>
            <a:r>
              <a:rPr lang="en-US" dirty="0" err="1" smtClean="0"/>
              <a:t>так</a:t>
            </a:r>
            <a:r>
              <a:rPr lang="en-US" dirty="0" smtClean="0"/>
              <a:t> и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другим</a:t>
            </a:r>
            <a:r>
              <a:rPr lang="en-US" dirty="0" smtClean="0"/>
              <a:t> </a:t>
            </a:r>
            <a:r>
              <a:rPr lang="en-US" dirty="0" err="1" smtClean="0"/>
              <a:t>программам</a:t>
            </a:r>
            <a:r>
              <a:rPr lang="en-US" dirty="0" smtClean="0"/>
              <a:t>, </a:t>
            </a:r>
            <a:r>
              <a:rPr lang="en-US" dirty="0" err="1" smtClean="0"/>
              <a:t>которые</a:t>
            </a:r>
            <a:r>
              <a:rPr lang="en-US" dirty="0" smtClean="0"/>
              <a:t> </a:t>
            </a:r>
            <a:r>
              <a:rPr lang="en-US" dirty="0" err="1" smtClean="0"/>
              <a:t>используются</a:t>
            </a:r>
            <a:r>
              <a:rPr lang="en-US" dirty="0" smtClean="0"/>
              <a:t> в </a:t>
            </a:r>
            <a:r>
              <a:rPr lang="en-US" dirty="0" err="1" smtClean="0"/>
              <a:t>государственном</a:t>
            </a:r>
            <a:r>
              <a:rPr lang="en-US" dirty="0" smtClean="0"/>
              <a:t> </a:t>
            </a:r>
            <a:r>
              <a:rPr lang="en-US" dirty="0" err="1" smtClean="0"/>
              <a:t>секторе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857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Непрерывное обучение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Непрерывное</a:t>
            </a:r>
            <a:r>
              <a:rPr lang="en-US" dirty="0" smtClean="0"/>
              <a:t> </a:t>
            </a:r>
            <a:r>
              <a:rPr lang="en-US" dirty="0" err="1" smtClean="0"/>
              <a:t>обучение</a:t>
            </a:r>
            <a:r>
              <a:rPr lang="en-US" dirty="0" smtClean="0"/>
              <a:t> </a:t>
            </a:r>
            <a:r>
              <a:rPr lang="en-US" dirty="0" err="1" smtClean="0"/>
              <a:t>производится</a:t>
            </a:r>
            <a:r>
              <a:rPr lang="en-US" dirty="0" smtClean="0"/>
              <a:t> в </a:t>
            </a:r>
            <a:r>
              <a:rPr lang="en-US" dirty="0" err="1" smtClean="0"/>
              <a:t>размере</a:t>
            </a:r>
            <a:r>
              <a:rPr lang="en-US" dirty="0" smtClean="0"/>
              <a:t> 20 </a:t>
            </a:r>
            <a:r>
              <a:rPr lang="en-US" dirty="0" err="1" smtClean="0"/>
              <a:t>часов</a:t>
            </a:r>
            <a:r>
              <a:rPr lang="en-US" dirty="0" smtClean="0"/>
              <a:t> в </a:t>
            </a:r>
            <a:r>
              <a:rPr lang="en-US" dirty="0" err="1" smtClean="0"/>
              <a:t>год</a:t>
            </a:r>
            <a:endParaRPr lang="en-US" dirty="0" smtClean="0"/>
          </a:p>
          <a:p>
            <a:r>
              <a:rPr lang="en-US" dirty="0" err="1" smtClean="0"/>
              <a:t>Обучебие</a:t>
            </a:r>
            <a:r>
              <a:rPr lang="en-US" dirty="0" smtClean="0"/>
              <a:t> </a:t>
            </a:r>
            <a:r>
              <a:rPr lang="en-US" dirty="0" err="1" smtClean="0"/>
              <a:t>производится</a:t>
            </a:r>
            <a:r>
              <a:rPr lang="en-US" dirty="0" smtClean="0"/>
              <a:t> в </a:t>
            </a:r>
            <a:r>
              <a:rPr lang="en-US" dirty="0" err="1" smtClean="0"/>
              <a:t>учебном</a:t>
            </a:r>
            <a:r>
              <a:rPr lang="en-US" dirty="0" smtClean="0"/>
              <a:t> </a:t>
            </a:r>
            <a:r>
              <a:rPr lang="en-US" dirty="0" err="1" smtClean="0"/>
              <a:t>центре</a:t>
            </a:r>
            <a:r>
              <a:rPr lang="en-US" dirty="0" smtClean="0"/>
              <a:t> </a:t>
            </a:r>
            <a:r>
              <a:rPr lang="en-US" dirty="0" err="1" smtClean="0"/>
              <a:t>министерства</a:t>
            </a:r>
            <a:r>
              <a:rPr lang="en-US" dirty="0" smtClean="0"/>
              <a:t> </a:t>
            </a:r>
            <a:r>
              <a:rPr lang="en-US" dirty="0" err="1" smtClean="0"/>
              <a:t>финансов</a:t>
            </a:r>
            <a:r>
              <a:rPr lang="en-US" dirty="0" smtClean="0"/>
              <a:t> </a:t>
            </a:r>
            <a:r>
              <a:rPr lang="en-US" dirty="0" err="1" smtClean="0"/>
              <a:t>РА</a:t>
            </a:r>
            <a:endParaRPr lang="en-US" dirty="0" smtClean="0"/>
          </a:p>
          <a:p>
            <a:r>
              <a:rPr lang="en-US" dirty="0" err="1" smtClean="0"/>
              <a:t>Темы</a:t>
            </a:r>
            <a:r>
              <a:rPr lang="en-US" dirty="0" smtClean="0"/>
              <a:t>,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которым</a:t>
            </a:r>
            <a:r>
              <a:rPr lang="en-US" dirty="0" smtClean="0"/>
              <a:t> </a:t>
            </a:r>
            <a:r>
              <a:rPr lang="en-US" dirty="0" err="1" smtClean="0"/>
              <a:t>должны</a:t>
            </a:r>
            <a:r>
              <a:rPr lang="en-US" dirty="0" smtClean="0"/>
              <a:t> </a:t>
            </a:r>
            <a:r>
              <a:rPr lang="en-US" dirty="0" err="1" smtClean="0"/>
              <a:t>будут</a:t>
            </a:r>
            <a:r>
              <a:rPr lang="en-US" dirty="0" smtClean="0"/>
              <a:t> </a:t>
            </a:r>
            <a:r>
              <a:rPr lang="en-US" dirty="0" err="1" smtClean="0"/>
              <a:t>обучатся</a:t>
            </a:r>
            <a:r>
              <a:rPr lang="en-US" dirty="0" smtClean="0"/>
              <a:t> </a:t>
            </a:r>
            <a:r>
              <a:rPr lang="en-US" dirty="0" err="1" smtClean="0"/>
              <a:t>участники</a:t>
            </a:r>
            <a:r>
              <a:rPr lang="en-US" dirty="0" smtClean="0"/>
              <a:t>, </a:t>
            </a:r>
            <a:r>
              <a:rPr lang="en-US" dirty="0" err="1" smtClean="0"/>
              <a:t>будут</a:t>
            </a:r>
            <a:r>
              <a:rPr lang="en-US" dirty="0" smtClean="0"/>
              <a:t> </a:t>
            </a:r>
            <a:r>
              <a:rPr lang="en-US" dirty="0" err="1" smtClean="0"/>
              <a:t>публиковаться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сайте</a:t>
            </a:r>
            <a:r>
              <a:rPr lang="en-US" dirty="0" smtClean="0"/>
              <a:t> </a:t>
            </a:r>
            <a:r>
              <a:rPr lang="en-US" dirty="0" err="1" smtClean="0"/>
              <a:t>министерства</a:t>
            </a:r>
            <a:r>
              <a:rPr lang="en-US" dirty="0" smtClean="0"/>
              <a:t> в </a:t>
            </a:r>
            <a:r>
              <a:rPr lang="en-US" dirty="0" err="1" smtClean="0"/>
              <a:t>начале</a:t>
            </a:r>
            <a:r>
              <a:rPr lang="en-US" dirty="0" smtClean="0"/>
              <a:t> </a:t>
            </a:r>
            <a:r>
              <a:rPr lang="en-US" dirty="0" err="1" smtClean="0"/>
              <a:t>года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7036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Непрерывное обучение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Непрерывное</a:t>
            </a:r>
            <a:r>
              <a:rPr lang="en-US" dirty="0"/>
              <a:t> </a:t>
            </a:r>
            <a:r>
              <a:rPr lang="en-US" dirty="0" err="1"/>
              <a:t>обучение</a:t>
            </a:r>
            <a:r>
              <a:rPr lang="en-US" dirty="0"/>
              <a:t> </a:t>
            </a:r>
            <a:r>
              <a:rPr lang="en-US" dirty="0" err="1"/>
              <a:t>проходят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работники</a:t>
            </a:r>
            <a:r>
              <a:rPr lang="en-US" dirty="0"/>
              <a:t> </a:t>
            </a:r>
            <a:r>
              <a:rPr lang="en-US" dirty="0" err="1"/>
              <a:t>внутреннего</a:t>
            </a:r>
            <a:r>
              <a:rPr lang="en-US" dirty="0"/>
              <a:t> </a:t>
            </a:r>
            <a:r>
              <a:rPr lang="en-US" dirty="0" err="1"/>
              <a:t>аудита</a:t>
            </a:r>
            <a:r>
              <a:rPr lang="en-US" dirty="0"/>
              <a:t> </a:t>
            </a:r>
            <a:r>
              <a:rPr lang="en-US" dirty="0" err="1" smtClean="0"/>
              <a:t>госучереждений</a:t>
            </a:r>
            <a:r>
              <a:rPr lang="en-US" dirty="0" smtClean="0"/>
              <a:t>, </a:t>
            </a:r>
            <a:r>
              <a:rPr lang="en-US" dirty="0" err="1"/>
              <a:t>так</a:t>
            </a:r>
            <a:r>
              <a:rPr lang="en-US" dirty="0"/>
              <a:t> и </a:t>
            </a:r>
            <a:r>
              <a:rPr lang="en-US" dirty="0" err="1"/>
              <a:t>сертифицированные</a:t>
            </a:r>
            <a:r>
              <a:rPr lang="en-US" dirty="0"/>
              <a:t> </a:t>
            </a:r>
            <a:r>
              <a:rPr lang="en-US" dirty="0" err="1"/>
              <a:t>специалисты</a:t>
            </a:r>
            <a:endParaRPr lang="en-US" dirty="0"/>
          </a:p>
          <a:p>
            <a:r>
              <a:rPr lang="en-US" dirty="0" smtClean="0"/>
              <a:t>В </a:t>
            </a:r>
            <a:r>
              <a:rPr lang="en-US" dirty="0" err="1" smtClean="0"/>
              <a:t>конце</a:t>
            </a:r>
            <a:r>
              <a:rPr lang="en-US" dirty="0" smtClean="0"/>
              <a:t> </a:t>
            </a:r>
            <a:r>
              <a:rPr lang="en-US" dirty="0" err="1" smtClean="0"/>
              <a:t>курса</a:t>
            </a:r>
            <a:r>
              <a:rPr lang="en-US" dirty="0" smtClean="0"/>
              <a:t> </a:t>
            </a:r>
            <a:r>
              <a:rPr lang="en-US" dirty="0" err="1" smtClean="0"/>
              <a:t>обучения</a:t>
            </a:r>
            <a:r>
              <a:rPr lang="en-US" dirty="0" smtClean="0"/>
              <a:t> </a:t>
            </a:r>
            <a:r>
              <a:rPr lang="en-US" dirty="0" err="1" smtClean="0"/>
              <a:t>участники</a:t>
            </a:r>
            <a:r>
              <a:rPr lang="en-US" dirty="0" smtClean="0"/>
              <a:t> </a:t>
            </a:r>
            <a:r>
              <a:rPr lang="en-US" dirty="0" err="1" smtClean="0"/>
              <a:t>должны</a:t>
            </a:r>
            <a:r>
              <a:rPr lang="en-US" dirty="0" smtClean="0"/>
              <a:t> </a:t>
            </a:r>
            <a:r>
              <a:rPr lang="en-US" dirty="0" err="1" smtClean="0"/>
              <a:t>сдать</a:t>
            </a:r>
            <a:r>
              <a:rPr lang="en-US" dirty="0" smtClean="0"/>
              <a:t> </a:t>
            </a:r>
            <a:r>
              <a:rPr lang="en-US" dirty="0" err="1" smtClean="0"/>
              <a:t>тест</a:t>
            </a:r>
            <a:r>
              <a:rPr lang="en-US" dirty="0" smtClean="0"/>
              <a:t> в </a:t>
            </a:r>
            <a:r>
              <a:rPr lang="en-US" dirty="0" err="1" smtClean="0"/>
              <a:t>соответствии</a:t>
            </a:r>
            <a:r>
              <a:rPr lang="en-US" dirty="0" smtClean="0"/>
              <a:t> с </a:t>
            </a:r>
            <a:r>
              <a:rPr lang="en-US" dirty="0" err="1" smtClean="0"/>
              <a:t>пройденным</a:t>
            </a:r>
            <a:r>
              <a:rPr lang="en-US" dirty="0" smtClean="0"/>
              <a:t> </a:t>
            </a:r>
            <a:r>
              <a:rPr lang="en-US" dirty="0" err="1" smtClean="0"/>
              <a:t>материалом</a:t>
            </a:r>
            <a:endParaRPr lang="en-US" dirty="0" smtClean="0"/>
          </a:p>
          <a:p>
            <a:r>
              <a:rPr lang="en-US" dirty="0" err="1" smtClean="0"/>
              <a:t>Тест</a:t>
            </a:r>
            <a:r>
              <a:rPr lang="en-US" dirty="0" smtClean="0"/>
              <a:t> </a:t>
            </a:r>
            <a:r>
              <a:rPr lang="en-US" dirty="0" err="1" smtClean="0"/>
              <a:t>включает</a:t>
            </a:r>
            <a:r>
              <a:rPr lang="en-US" dirty="0" smtClean="0"/>
              <a:t> в </a:t>
            </a:r>
            <a:r>
              <a:rPr lang="en-US" dirty="0" err="1" smtClean="0"/>
              <a:t>себя</a:t>
            </a:r>
            <a:r>
              <a:rPr lang="en-US" dirty="0" smtClean="0"/>
              <a:t> 50 </a:t>
            </a:r>
            <a:r>
              <a:rPr lang="en-US" dirty="0" err="1" smtClean="0"/>
              <a:t>вопросов</a:t>
            </a:r>
            <a:r>
              <a:rPr lang="en-US" dirty="0" smtClean="0"/>
              <a:t>, </a:t>
            </a:r>
            <a:r>
              <a:rPr lang="en-US" dirty="0" err="1" smtClean="0"/>
              <a:t>аудитору</a:t>
            </a:r>
            <a:r>
              <a:rPr lang="en-US" dirty="0" smtClean="0"/>
              <a:t> </a:t>
            </a:r>
            <a:r>
              <a:rPr lang="en-US" dirty="0" err="1" smtClean="0"/>
              <a:t>достаточно</a:t>
            </a:r>
            <a:r>
              <a:rPr lang="en-US" dirty="0" smtClean="0"/>
              <a:t> </a:t>
            </a:r>
            <a:r>
              <a:rPr lang="en-US" dirty="0" err="1" smtClean="0"/>
              <a:t>ответить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75%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них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018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Международное обучение и сертификаты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Внутренние</a:t>
            </a:r>
            <a:r>
              <a:rPr lang="en-US" dirty="0" smtClean="0"/>
              <a:t> </a:t>
            </a:r>
            <a:r>
              <a:rPr lang="en-US" dirty="0" err="1" smtClean="0"/>
              <a:t>аудиторы</a:t>
            </a:r>
            <a:r>
              <a:rPr lang="en-US" dirty="0" smtClean="0"/>
              <a:t>, </a:t>
            </a:r>
            <a:r>
              <a:rPr lang="en-US" dirty="0" err="1" smtClean="0"/>
              <a:t>которые</a:t>
            </a:r>
            <a:r>
              <a:rPr lang="en-US" dirty="0" smtClean="0"/>
              <a:t> </a:t>
            </a:r>
            <a:r>
              <a:rPr lang="en-US" dirty="0" err="1" smtClean="0"/>
              <a:t>проходят</a:t>
            </a:r>
            <a:r>
              <a:rPr lang="en-US" dirty="0" smtClean="0"/>
              <a:t> </a:t>
            </a:r>
            <a:r>
              <a:rPr lang="en-US" dirty="0" err="1" smtClean="0"/>
              <a:t>обучение</a:t>
            </a:r>
            <a:r>
              <a:rPr lang="en-US" dirty="0" smtClean="0"/>
              <a:t> в</a:t>
            </a:r>
            <a:r>
              <a:rPr lang="en-US" dirty="0"/>
              <a:t> </a:t>
            </a:r>
            <a:r>
              <a:rPr lang="en-US" dirty="0" err="1"/>
              <a:t>профессиональных</a:t>
            </a:r>
            <a:r>
              <a:rPr lang="en-US" dirty="0"/>
              <a:t> </a:t>
            </a:r>
            <a:r>
              <a:rPr lang="en-US" dirty="0" err="1"/>
              <a:t>организациях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темам</a:t>
            </a:r>
            <a:r>
              <a:rPr lang="en-US" dirty="0" smtClean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были</a:t>
            </a:r>
            <a:r>
              <a:rPr lang="en-US" dirty="0"/>
              <a:t> </a:t>
            </a:r>
            <a:r>
              <a:rPr lang="en-US" dirty="0" err="1"/>
              <a:t>опубликованы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 smtClean="0"/>
              <a:t>обязательные</a:t>
            </a:r>
            <a:r>
              <a:rPr lang="en-US" dirty="0" smtClean="0"/>
              <a:t>, </a:t>
            </a:r>
            <a:r>
              <a:rPr lang="en-US" dirty="0" err="1" smtClean="0"/>
              <a:t>освобождаются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предоставлению</a:t>
            </a:r>
            <a:r>
              <a:rPr lang="en-US" dirty="0" smtClean="0"/>
              <a:t> </a:t>
            </a:r>
            <a:r>
              <a:rPr lang="en-US" dirty="0" err="1" smtClean="0"/>
              <a:t>сертификата</a:t>
            </a:r>
            <a:endParaRPr lang="en-US" dirty="0" smtClean="0"/>
          </a:p>
          <a:p>
            <a:r>
              <a:rPr lang="en-US" dirty="0" err="1" smtClean="0"/>
              <a:t>недостающие</a:t>
            </a:r>
            <a:r>
              <a:rPr lang="en-US" dirty="0" smtClean="0"/>
              <a:t> </a:t>
            </a:r>
            <a:r>
              <a:rPr lang="en-US" dirty="0" err="1" smtClean="0"/>
              <a:t>темы</a:t>
            </a:r>
            <a:r>
              <a:rPr lang="en-US" dirty="0" smtClean="0"/>
              <a:t> </a:t>
            </a:r>
            <a:r>
              <a:rPr lang="en-US" dirty="0" err="1" smtClean="0"/>
              <a:t>должны</a:t>
            </a:r>
            <a:r>
              <a:rPr lang="en-US" dirty="0" smtClean="0"/>
              <a:t> </a:t>
            </a:r>
            <a:r>
              <a:rPr lang="en-US" dirty="0" err="1" smtClean="0"/>
              <a:t>быть</a:t>
            </a:r>
            <a:r>
              <a:rPr lang="en-US" dirty="0" smtClean="0"/>
              <a:t> </a:t>
            </a:r>
            <a:r>
              <a:rPr lang="en-US" dirty="0" err="1" smtClean="0"/>
              <a:t>усвоены</a:t>
            </a:r>
            <a:r>
              <a:rPr lang="en-US" dirty="0" smtClean="0"/>
              <a:t> в </a:t>
            </a:r>
            <a:r>
              <a:rPr lang="en-US" dirty="0" err="1" smtClean="0"/>
              <a:t>течении</a:t>
            </a:r>
            <a:r>
              <a:rPr lang="en-US" dirty="0" smtClean="0"/>
              <a:t> </a:t>
            </a:r>
            <a:r>
              <a:rPr lang="en-US" dirty="0" err="1" smtClean="0"/>
              <a:t>года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614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smtClean="0"/>
              <a:t>Спасибо за внимание!</a:t>
            </a:r>
          </a:p>
          <a:p>
            <a:pPr marL="0" indent="0" algn="ctr">
              <a:buNone/>
            </a:pPr>
            <a:endParaRPr lang="en-US" sz="3600" b="1"/>
          </a:p>
          <a:p>
            <a:pPr marL="0" indent="0" algn="ctr">
              <a:buNone/>
            </a:pPr>
            <a:r>
              <a:rPr lang="en-US" sz="3600" b="1" smtClean="0"/>
              <a:t>Григор Арамян</a:t>
            </a:r>
          </a:p>
          <a:p>
            <a:pPr marL="0" indent="0" algn="ctr">
              <a:buNone/>
            </a:pPr>
            <a:r>
              <a:rPr lang="en-US" smtClean="0"/>
              <a:t>начальник отдела по методологии внутреннего аудита Министерства Финансов Республики Армения</a:t>
            </a:r>
          </a:p>
          <a:p>
            <a:pPr marL="0" indent="0" algn="ctr">
              <a:buNone/>
            </a:pPr>
            <a:r>
              <a:rPr lang="en-US" smtClean="0"/>
              <a:t>тел: +37491 40-70-67</a:t>
            </a:r>
          </a:p>
          <a:p>
            <a:pPr marL="0" indent="0" algn="ctr">
              <a:buNone/>
            </a:pPr>
            <a:r>
              <a:rPr lang="en-US" smtClean="0"/>
              <a:t>e-mail: grigor.aramyan@minfin.am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651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Оценка качества внутреннего аудита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Программа</a:t>
            </a:r>
            <a:r>
              <a:rPr lang="en-US" dirty="0" smtClean="0"/>
              <a:t> </a:t>
            </a:r>
            <a:r>
              <a:rPr lang="en-US" dirty="0" err="1" smtClean="0"/>
              <a:t>оценки</a:t>
            </a:r>
            <a:r>
              <a:rPr lang="en-US" dirty="0" smtClean="0"/>
              <a:t> </a:t>
            </a:r>
            <a:r>
              <a:rPr lang="en-US" dirty="0" err="1" smtClean="0"/>
              <a:t>качества</a:t>
            </a:r>
            <a:r>
              <a:rPr lang="en-US" dirty="0" smtClean="0"/>
              <a:t> </a:t>
            </a:r>
            <a:r>
              <a:rPr lang="en-US" dirty="0" err="1" smtClean="0"/>
              <a:t>включает</a:t>
            </a:r>
            <a:r>
              <a:rPr lang="en-US" dirty="0" smtClean="0"/>
              <a:t> </a:t>
            </a:r>
            <a:r>
              <a:rPr lang="en-US" dirty="0" err="1" smtClean="0"/>
              <a:t>два</a:t>
            </a:r>
            <a:r>
              <a:rPr lang="en-US" dirty="0" smtClean="0"/>
              <a:t> </a:t>
            </a:r>
            <a:r>
              <a:rPr lang="en-US" dirty="0" err="1" smtClean="0"/>
              <a:t>основных</a:t>
            </a:r>
            <a:r>
              <a:rPr lang="en-US" dirty="0" smtClean="0"/>
              <a:t> </a:t>
            </a:r>
            <a:r>
              <a:rPr lang="en-US" dirty="0" err="1" smtClean="0"/>
              <a:t>компонента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Внутреняя</a:t>
            </a:r>
            <a:r>
              <a:rPr lang="en-US" dirty="0" smtClean="0"/>
              <a:t> </a:t>
            </a:r>
            <a:r>
              <a:rPr lang="en-US" dirty="0" err="1" smtClean="0"/>
              <a:t>оценка</a:t>
            </a:r>
            <a:endParaRPr lang="en-US" dirty="0" smtClean="0"/>
          </a:p>
          <a:p>
            <a:r>
              <a:rPr lang="en-US" dirty="0" err="1" smtClean="0"/>
              <a:t>Внешняя</a:t>
            </a:r>
            <a:r>
              <a:rPr lang="en-US" dirty="0" smtClean="0"/>
              <a:t> </a:t>
            </a:r>
            <a:r>
              <a:rPr lang="en-US" dirty="0" err="1" smtClean="0"/>
              <a:t>оценка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440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Единная</a:t>
            </a:r>
            <a:r>
              <a:rPr lang="en-US" dirty="0" smtClean="0"/>
              <a:t> </a:t>
            </a:r>
            <a:r>
              <a:rPr lang="en-US" dirty="0" err="1"/>
              <a:t>электронная</a:t>
            </a:r>
            <a:r>
              <a:rPr lang="en-US" dirty="0"/>
              <a:t> </a:t>
            </a:r>
            <a:r>
              <a:rPr lang="en-US" dirty="0" err="1"/>
              <a:t>система</a:t>
            </a:r>
            <a:r>
              <a:rPr lang="en-US" dirty="0"/>
              <a:t> </a:t>
            </a:r>
            <a:r>
              <a:rPr lang="en-US" dirty="0" err="1"/>
              <a:t>внутреннего</a:t>
            </a:r>
            <a:r>
              <a:rPr lang="en-US" dirty="0"/>
              <a:t> </a:t>
            </a:r>
            <a:r>
              <a:rPr lang="en-US" dirty="0" err="1"/>
              <a:t>аудита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В </a:t>
            </a:r>
            <a:r>
              <a:rPr lang="en-US" dirty="0" err="1" smtClean="0"/>
              <a:t>РА</a:t>
            </a:r>
            <a:r>
              <a:rPr lang="en-US" dirty="0" smtClean="0"/>
              <a:t> </a:t>
            </a:r>
            <a:r>
              <a:rPr lang="en-US" dirty="0" err="1" smtClean="0"/>
              <a:t>внедряется</a:t>
            </a:r>
            <a:r>
              <a:rPr lang="en-US" dirty="0" smtClean="0"/>
              <a:t> </a:t>
            </a:r>
            <a:r>
              <a:rPr lang="en-US" dirty="0" err="1" smtClean="0"/>
              <a:t>единная</a:t>
            </a:r>
            <a:r>
              <a:rPr lang="en-US" dirty="0" smtClean="0"/>
              <a:t> </a:t>
            </a:r>
            <a:r>
              <a:rPr lang="en-US" dirty="0" err="1" smtClean="0"/>
              <a:t>электронная</a:t>
            </a:r>
            <a:r>
              <a:rPr lang="en-US" dirty="0" smtClean="0"/>
              <a:t> </a:t>
            </a:r>
            <a:r>
              <a:rPr lang="en-US" dirty="0" err="1" smtClean="0"/>
              <a:t>система</a:t>
            </a:r>
            <a:r>
              <a:rPr lang="en-US" dirty="0" smtClean="0"/>
              <a:t> </a:t>
            </a:r>
            <a:r>
              <a:rPr lang="en-US" dirty="0" err="1" smtClean="0"/>
              <a:t>внутреннего</a:t>
            </a:r>
            <a:r>
              <a:rPr lang="en-US" dirty="0" smtClean="0"/>
              <a:t> </a:t>
            </a:r>
            <a:r>
              <a:rPr lang="en-US" dirty="0" err="1" smtClean="0"/>
              <a:t>аудита</a:t>
            </a:r>
            <a:r>
              <a:rPr lang="en-US" dirty="0" smtClean="0"/>
              <a:t>.</a:t>
            </a:r>
          </a:p>
          <a:p>
            <a:r>
              <a:rPr lang="en-US" dirty="0" smtClean="0"/>
              <a:t>В </a:t>
            </a:r>
            <a:r>
              <a:rPr lang="en-US" dirty="0" err="1" smtClean="0"/>
              <a:t>течении</a:t>
            </a:r>
            <a:r>
              <a:rPr lang="en-US" dirty="0" smtClean="0"/>
              <a:t> </a:t>
            </a:r>
            <a:r>
              <a:rPr lang="en-US" dirty="0" err="1" smtClean="0"/>
              <a:t>года</a:t>
            </a:r>
            <a:r>
              <a:rPr lang="en-US" dirty="0" smtClean="0"/>
              <a:t> </a:t>
            </a:r>
            <a:r>
              <a:rPr lang="en-US" dirty="0" err="1" smtClean="0"/>
              <a:t>вся</a:t>
            </a:r>
            <a:r>
              <a:rPr lang="en-US" dirty="0" smtClean="0"/>
              <a:t> </a:t>
            </a:r>
            <a:r>
              <a:rPr lang="en-US" dirty="0" err="1" smtClean="0"/>
              <a:t>работа</a:t>
            </a:r>
            <a:r>
              <a:rPr lang="en-US" dirty="0" smtClean="0"/>
              <a:t>, </a:t>
            </a:r>
            <a:r>
              <a:rPr lang="en-US" dirty="0" err="1" smtClean="0"/>
              <a:t>которая</a:t>
            </a:r>
            <a:r>
              <a:rPr lang="en-US" dirty="0" smtClean="0"/>
              <a:t> </a:t>
            </a:r>
            <a:r>
              <a:rPr lang="en-US" dirty="0" err="1" smtClean="0"/>
              <a:t>проделывается</a:t>
            </a:r>
            <a:r>
              <a:rPr lang="en-US" dirty="0" smtClean="0"/>
              <a:t> </a:t>
            </a:r>
            <a:r>
              <a:rPr lang="en-US" dirty="0" err="1" smtClean="0"/>
              <a:t>внутренними</a:t>
            </a:r>
            <a:r>
              <a:rPr lang="en-US" dirty="0" smtClean="0"/>
              <a:t> </a:t>
            </a:r>
            <a:r>
              <a:rPr lang="en-US" dirty="0" err="1" smtClean="0"/>
              <a:t>аудиторами</a:t>
            </a:r>
            <a:r>
              <a:rPr lang="en-US" dirty="0" smtClean="0"/>
              <a:t>, </a:t>
            </a:r>
            <a:r>
              <a:rPr lang="en-US" dirty="0" err="1"/>
              <a:t>выполняется</a:t>
            </a:r>
            <a:r>
              <a:rPr lang="en-US" dirty="0"/>
              <a:t> </a:t>
            </a:r>
            <a:r>
              <a:rPr lang="en-US" dirty="0" err="1" smtClean="0"/>
              <a:t>посредством</a:t>
            </a:r>
            <a:r>
              <a:rPr lang="en-US" dirty="0" smtClean="0"/>
              <a:t> </a:t>
            </a:r>
            <a:r>
              <a:rPr lang="en-US" dirty="0" err="1" smtClean="0"/>
              <a:t>ЕЭСВА</a:t>
            </a:r>
            <a:r>
              <a:rPr lang="en-US" dirty="0" smtClean="0"/>
              <a:t>. </a:t>
            </a:r>
            <a:r>
              <a:rPr lang="en-US" dirty="0" err="1" smtClean="0"/>
              <a:t>Начиная</a:t>
            </a:r>
            <a:r>
              <a:rPr lang="en-US" dirty="0" smtClean="0"/>
              <a:t> с </a:t>
            </a:r>
            <a:r>
              <a:rPr lang="en-US" dirty="0" err="1" smtClean="0"/>
              <a:t>планирования</a:t>
            </a:r>
            <a:r>
              <a:rPr lang="en-US" dirty="0" smtClean="0"/>
              <a:t> и </a:t>
            </a:r>
            <a:r>
              <a:rPr lang="en-US" dirty="0" err="1" smtClean="0"/>
              <a:t>заканчивая</a:t>
            </a:r>
            <a:r>
              <a:rPr lang="en-US" dirty="0" smtClean="0"/>
              <a:t> </a:t>
            </a:r>
            <a:r>
              <a:rPr lang="en-US" dirty="0" err="1" smtClean="0"/>
              <a:t>годовым</a:t>
            </a:r>
            <a:r>
              <a:rPr lang="en-US" dirty="0" smtClean="0"/>
              <a:t> </a:t>
            </a:r>
            <a:r>
              <a:rPr lang="en-US" dirty="0" err="1" smtClean="0"/>
              <a:t>отчетом</a:t>
            </a:r>
            <a:endParaRPr lang="en-US" dirty="0" smtClean="0"/>
          </a:p>
          <a:p>
            <a:r>
              <a:rPr lang="en-US" dirty="0" err="1" smtClean="0"/>
              <a:t>Все</a:t>
            </a:r>
            <a:r>
              <a:rPr lang="en-US" dirty="0" smtClean="0"/>
              <a:t> </a:t>
            </a:r>
            <a:r>
              <a:rPr lang="en-US" dirty="0" err="1" smtClean="0"/>
              <a:t>данные</a:t>
            </a:r>
            <a:r>
              <a:rPr lang="en-US" dirty="0" smtClean="0"/>
              <a:t> </a:t>
            </a:r>
            <a:r>
              <a:rPr lang="en-US" dirty="0" err="1" smtClean="0"/>
              <a:t>системы</a:t>
            </a:r>
            <a:r>
              <a:rPr lang="en-US" dirty="0" smtClean="0"/>
              <a:t> </a:t>
            </a:r>
            <a:r>
              <a:rPr lang="en-US" dirty="0" err="1" smtClean="0"/>
              <a:t>консолидируются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единном</a:t>
            </a:r>
            <a:r>
              <a:rPr lang="en-US" dirty="0" smtClean="0"/>
              <a:t> </a:t>
            </a:r>
            <a:r>
              <a:rPr lang="en-US" dirty="0" err="1" smtClean="0"/>
              <a:t>сервере</a:t>
            </a:r>
            <a:r>
              <a:rPr lang="en-US" dirty="0" smtClean="0"/>
              <a:t> в </a:t>
            </a:r>
            <a:r>
              <a:rPr lang="en-US" dirty="0" err="1" smtClean="0"/>
              <a:t>Министерстве</a:t>
            </a:r>
            <a:r>
              <a:rPr lang="en-US" dirty="0" smtClean="0"/>
              <a:t> </a:t>
            </a:r>
            <a:r>
              <a:rPr lang="en-US" dirty="0" err="1" smtClean="0"/>
              <a:t>финансов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23702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Структура ЕЭСВА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В </a:t>
            </a:r>
            <a:r>
              <a:rPr lang="en-US" dirty="0" err="1" smtClean="0"/>
              <a:t>системе</a:t>
            </a:r>
            <a:r>
              <a:rPr lang="en-US" dirty="0" smtClean="0"/>
              <a:t> </a:t>
            </a:r>
            <a:r>
              <a:rPr lang="en-US" dirty="0" err="1" smtClean="0"/>
              <a:t>ЕЭСВА</a:t>
            </a:r>
            <a:r>
              <a:rPr lang="en-US" dirty="0" smtClean="0"/>
              <a:t> </a:t>
            </a:r>
            <a:r>
              <a:rPr lang="en-US" dirty="0" err="1" smtClean="0"/>
              <a:t>есть</a:t>
            </a:r>
            <a:r>
              <a:rPr lang="en-US" dirty="0" smtClean="0"/>
              <a:t> 5 </a:t>
            </a:r>
            <a:r>
              <a:rPr lang="en-US" dirty="0" err="1" smtClean="0"/>
              <a:t>приоритетов</a:t>
            </a:r>
            <a:r>
              <a:rPr lang="en-US" dirty="0" smtClean="0"/>
              <a:t> </a:t>
            </a:r>
            <a:r>
              <a:rPr lang="en-US" dirty="0" err="1" smtClean="0"/>
              <a:t>доступа</a:t>
            </a:r>
            <a:r>
              <a:rPr lang="en-US" dirty="0" smtClean="0"/>
              <a:t>,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которых</a:t>
            </a:r>
            <a:r>
              <a:rPr lang="en-US" dirty="0" smtClean="0"/>
              <a:t> 3 </a:t>
            </a:r>
            <a:r>
              <a:rPr lang="en-US" dirty="0" err="1" smtClean="0"/>
              <a:t>активных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Внутренний</a:t>
            </a:r>
            <a:r>
              <a:rPr lang="en-US" dirty="0" smtClean="0"/>
              <a:t> </a:t>
            </a:r>
            <a:r>
              <a:rPr lang="en-US" dirty="0" err="1" smtClean="0"/>
              <a:t>аудитор</a:t>
            </a:r>
            <a:endParaRPr lang="en-US" dirty="0" smtClean="0"/>
          </a:p>
          <a:p>
            <a:r>
              <a:rPr lang="en-US" dirty="0" err="1" smtClean="0"/>
              <a:t>Руководитель</a:t>
            </a:r>
            <a:r>
              <a:rPr lang="en-US" dirty="0" smtClean="0"/>
              <a:t> </a:t>
            </a:r>
            <a:r>
              <a:rPr lang="en-US" dirty="0" err="1" smtClean="0"/>
              <a:t>группы</a:t>
            </a:r>
            <a:endParaRPr lang="en-US" dirty="0" smtClean="0"/>
          </a:p>
          <a:p>
            <a:r>
              <a:rPr lang="en-US" dirty="0" err="1" smtClean="0"/>
              <a:t>Начальник</a:t>
            </a:r>
            <a:r>
              <a:rPr lang="en-US" dirty="0" smtClean="0"/>
              <a:t> </a:t>
            </a:r>
            <a:r>
              <a:rPr lang="en-US" dirty="0" err="1" smtClean="0"/>
              <a:t>подразделения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381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Оценка проделанной работы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После</a:t>
            </a:r>
            <a:r>
              <a:rPr lang="en-US" dirty="0" smtClean="0"/>
              <a:t> </a:t>
            </a:r>
            <a:r>
              <a:rPr lang="en-US" dirty="0" err="1" smtClean="0"/>
              <a:t>того</a:t>
            </a:r>
            <a:r>
              <a:rPr lang="en-US" dirty="0" smtClean="0"/>
              <a:t> </a:t>
            </a:r>
            <a:r>
              <a:rPr lang="en-US" dirty="0" err="1" smtClean="0"/>
              <a:t>как</a:t>
            </a:r>
            <a:r>
              <a:rPr lang="en-US" dirty="0" smtClean="0"/>
              <a:t> </a:t>
            </a:r>
            <a:r>
              <a:rPr lang="en-US" dirty="0" err="1" smtClean="0"/>
              <a:t>аудитор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другой</a:t>
            </a:r>
            <a:r>
              <a:rPr lang="en-US" dirty="0" smtClean="0"/>
              <a:t> </a:t>
            </a:r>
            <a:r>
              <a:rPr lang="en-US" dirty="0" err="1" smtClean="0"/>
              <a:t>оператор</a:t>
            </a:r>
            <a:r>
              <a:rPr lang="en-US" dirty="0" smtClean="0"/>
              <a:t> </a:t>
            </a:r>
            <a:r>
              <a:rPr lang="en-US" dirty="0" err="1" smtClean="0"/>
              <a:t>ЕЭСВА</a:t>
            </a:r>
            <a:r>
              <a:rPr lang="en-US" dirty="0" smtClean="0"/>
              <a:t> </a:t>
            </a:r>
            <a:r>
              <a:rPr lang="en-US" dirty="0" err="1" smtClean="0"/>
              <a:t>вводит</a:t>
            </a:r>
            <a:r>
              <a:rPr lang="en-US" dirty="0" smtClean="0"/>
              <a:t> </a:t>
            </a:r>
            <a:r>
              <a:rPr lang="en-US" dirty="0" err="1" smtClean="0"/>
              <a:t>данные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документацию</a:t>
            </a:r>
            <a:r>
              <a:rPr lang="en-US" dirty="0" smtClean="0"/>
              <a:t> с </a:t>
            </a:r>
            <a:r>
              <a:rPr lang="en-US" dirty="0" err="1" smtClean="0"/>
              <a:t>систему</a:t>
            </a:r>
            <a:r>
              <a:rPr lang="en-US" dirty="0" smtClean="0"/>
              <a:t>, </a:t>
            </a:r>
            <a:r>
              <a:rPr lang="en-US" dirty="0" err="1" smtClean="0"/>
              <a:t>вышестоящее</a:t>
            </a:r>
            <a:r>
              <a:rPr lang="en-US" dirty="0" smtClean="0"/>
              <a:t> </a:t>
            </a:r>
            <a:r>
              <a:rPr lang="en-US" dirty="0" err="1" smtClean="0"/>
              <a:t>должностное</a:t>
            </a:r>
            <a:r>
              <a:rPr lang="en-US" dirty="0" smtClean="0"/>
              <a:t> </a:t>
            </a:r>
            <a:r>
              <a:rPr lang="en-US" dirty="0" err="1" smtClean="0"/>
              <a:t>лицо</a:t>
            </a:r>
            <a:r>
              <a:rPr lang="en-US" dirty="0" smtClean="0"/>
              <a:t> </a:t>
            </a:r>
            <a:r>
              <a:rPr lang="en-US" dirty="0" err="1" smtClean="0"/>
              <a:t>должно</a:t>
            </a:r>
            <a:r>
              <a:rPr lang="en-US" dirty="0" smtClean="0"/>
              <a:t> </a:t>
            </a:r>
            <a:r>
              <a:rPr lang="en-US" dirty="0" err="1" smtClean="0"/>
              <a:t>утвердить</a:t>
            </a:r>
            <a:r>
              <a:rPr lang="en-US" dirty="0" smtClean="0"/>
              <a:t> </a:t>
            </a:r>
            <a:r>
              <a:rPr lang="en-US" dirty="0" err="1" smtClean="0"/>
              <a:t>ввод</a:t>
            </a:r>
            <a:r>
              <a:rPr lang="en-US" dirty="0" smtClean="0"/>
              <a:t> </a:t>
            </a:r>
            <a:r>
              <a:rPr lang="en-US" dirty="0" err="1" smtClean="0"/>
              <a:t>данных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во</a:t>
            </a:r>
            <a:r>
              <a:rPr lang="en-US" dirty="0" smtClean="0"/>
              <a:t> </a:t>
            </a:r>
            <a:r>
              <a:rPr lang="en-US" dirty="0" err="1" smtClean="0"/>
              <a:t>время</a:t>
            </a:r>
            <a:r>
              <a:rPr lang="en-US" dirty="0" smtClean="0"/>
              <a:t> </a:t>
            </a:r>
            <a:r>
              <a:rPr lang="en-US" dirty="0" err="1" smtClean="0"/>
              <a:t>утверждения</a:t>
            </a:r>
            <a:r>
              <a:rPr lang="en-US" dirty="0" smtClean="0"/>
              <a:t> </a:t>
            </a:r>
            <a:r>
              <a:rPr lang="en-US" dirty="0" err="1" smtClean="0"/>
              <a:t>лицо</a:t>
            </a:r>
            <a:r>
              <a:rPr lang="en-US" dirty="0" smtClean="0"/>
              <a:t>, </a:t>
            </a:r>
            <a:r>
              <a:rPr lang="en-US" dirty="0" err="1" smtClean="0"/>
              <a:t>уполномоченное</a:t>
            </a:r>
            <a:r>
              <a:rPr lang="en-US" dirty="0" smtClean="0"/>
              <a:t> к </a:t>
            </a:r>
            <a:r>
              <a:rPr lang="en-US" dirty="0" err="1" smtClean="0"/>
              <a:t>утверждению</a:t>
            </a:r>
            <a:r>
              <a:rPr lang="en-US" dirty="0" smtClean="0"/>
              <a:t>, </a:t>
            </a:r>
            <a:r>
              <a:rPr lang="en-US" dirty="0" err="1" smtClean="0"/>
              <a:t>оценивает</a:t>
            </a:r>
            <a:r>
              <a:rPr lang="en-US" dirty="0" smtClean="0"/>
              <a:t> </a:t>
            </a:r>
            <a:r>
              <a:rPr lang="en-US" dirty="0" err="1" smtClean="0"/>
              <a:t>проделанную</a:t>
            </a:r>
            <a:r>
              <a:rPr lang="en-US" dirty="0" smtClean="0"/>
              <a:t> </a:t>
            </a:r>
            <a:r>
              <a:rPr lang="en-US" dirty="0" err="1" smtClean="0"/>
              <a:t>работу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шкале</a:t>
            </a:r>
            <a:r>
              <a:rPr lang="en-US" dirty="0" smtClean="0"/>
              <a:t> 100 </a:t>
            </a:r>
            <a:r>
              <a:rPr lang="en-US" dirty="0" err="1" smtClean="0"/>
              <a:t>баллов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740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Постоянный мониторинг знаний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В </a:t>
            </a:r>
            <a:r>
              <a:rPr lang="en-US" dirty="0" err="1" smtClean="0"/>
              <a:t>течении</a:t>
            </a:r>
            <a:r>
              <a:rPr lang="en-US" dirty="0" smtClean="0"/>
              <a:t> </a:t>
            </a:r>
            <a:r>
              <a:rPr lang="en-US" dirty="0" err="1" smtClean="0"/>
              <a:t>месяца</a:t>
            </a:r>
            <a:r>
              <a:rPr lang="en-US" dirty="0" smtClean="0"/>
              <a:t> </a:t>
            </a:r>
            <a:r>
              <a:rPr lang="en-US" dirty="0" err="1" smtClean="0"/>
              <a:t>всем</a:t>
            </a:r>
            <a:r>
              <a:rPr lang="en-US" dirty="0" smtClean="0"/>
              <a:t> </a:t>
            </a:r>
            <a:r>
              <a:rPr lang="en-US" dirty="0" err="1" smtClean="0"/>
              <a:t>аудиторам</a:t>
            </a:r>
            <a:r>
              <a:rPr lang="en-US" dirty="0" smtClean="0"/>
              <a:t> </a:t>
            </a:r>
            <a:r>
              <a:rPr lang="en-US" dirty="0" err="1" smtClean="0"/>
              <a:t>переодически</a:t>
            </a:r>
            <a:r>
              <a:rPr lang="en-US" dirty="0" smtClean="0"/>
              <a:t> </a:t>
            </a:r>
            <a:r>
              <a:rPr lang="en-US" dirty="0" err="1" smtClean="0"/>
              <a:t>предоставляются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решения</a:t>
            </a:r>
            <a:r>
              <a:rPr lang="en-US" dirty="0" smtClean="0"/>
              <a:t> </a:t>
            </a:r>
            <a:r>
              <a:rPr lang="en-US" dirty="0" err="1" smtClean="0"/>
              <a:t>тесты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вопросы</a:t>
            </a:r>
            <a:r>
              <a:rPr lang="en-US" dirty="0" smtClean="0"/>
              <a:t> </a:t>
            </a:r>
            <a:r>
              <a:rPr lang="en-US" dirty="0" err="1" smtClean="0"/>
              <a:t>относительно</a:t>
            </a:r>
            <a:r>
              <a:rPr lang="en-US" dirty="0" smtClean="0"/>
              <a:t> </a:t>
            </a:r>
            <a:r>
              <a:rPr lang="en-US" dirty="0" err="1" smtClean="0"/>
              <a:t>законодательства</a:t>
            </a:r>
            <a:r>
              <a:rPr lang="en-US" dirty="0" smtClean="0"/>
              <a:t> о </a:t>
            </a:r>
            <a:r>
              <a:rPr lang="en-US" dirty="0" err="1" smtClean="0"/>
              <a:t>внутренем</a:t>
            </a:r>
            <a:r>
              <a:rPr lang="en-US" dirty="0" smtClean="0"/>
              <a:t> </a:t>
            </a:r>
            <a:r>
              <a:rPr lang="en-US" dirty="0" err="1" smtClean="0"/>
              <a:t>аудите</a:t>
            </a:r>
            <a:r>
              <a:rPr lang="en-US" dirty="0" smtClean="0"/>
              <a:t> и </a:t>
            </a:r>
            <a:r>
              <a:rPr lang="en-US" dirty="0" err="1" smtClean="0"/>
              <a:t>стандартах</a:t>
            </a:r>
            <a:r>
              <a:rPr lang="en-US" dirty="0" smtClean="0"/>
              <a:t>. В </a:t>
            </a:r>
            <a:r>
              <a:rPr lang="en-US" dirty="0" err="1" smtClean="0"/>
              <a:t>среднем</a:t>
            </a:r>
            <a:r>
              <a:rPr lang="en-US" dirty="0" smtClean="0"/>
              <a:t> 5 </a:t>
            </a:r>
            <a:r>
              <a:rPr lang="en-US" dirty="0" err="1" smtClean="0"/>
              <a:t>вопросов</a:t>
            </a:r>
            <a:r>
              <a:rPr lang="en-US" dirty="0" smtClean="0"/>
              <a:t> в </a:t>
            </a:r>
            <a:r>
              <a:rPr lang="en-US" dirty="0" err="1" smtClean="0"/>
              <a:t>неделю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Каждое</a:t>
            </a:r>
            <a:r>
              <a:rPr lang="en-US" dirty="0" smtClean="0"/>
              <a:t> </a:t>
            </a:r>
            <a:r>
              <a:rPr lang="en-US" dirty="0" err="1" smtClean="0"/>
              <a:t>полугодие</a:t>
            </a:r>
            <a:r>
              <a:rPr lang="en-US" dirty="0" smtClean="0"/>
              <a:t> </a:t>
            </a:r>
            <a:r>
              <a:rPr lang="en-US" dirty="0" err="1" smtClean="0"/>
              <a:t>начальник</a:t>
            </a:r>
            <a:r>
              <a:rPr lang="en-US" dirty="0" smtClean="0"/>
              <a:t> </a:t>
            </a:r>
            <a:r>
              <a:rPr lang="en-US" dirty="0" err="1" smtClean="0"/>
              <a:t>подразделения</a:t>
            </a:r>
            <a:r>
              <a:rPr lang="en-US" dirty="0" smtClean="0"/>
              <a:t> </a:t>
            </a:r>
            <a:r>
              <a:rPr lang="en-US" dirty="0" err="1" smtClean="0"/>
              <a:t>внутреннего</a:t>
            </a:r>
            <a:r>
              <a:rPr lang="en-US" dirty="0" smtClean="0"/>
              <a:t> </a:t>
            </a:r>
            <a:r>
              <a:rPr lang="en-US" dirty="0" err="1" smtClean="0"/>
              <a:t>аудита</a:t>
            </a:r>
            <a:r>
              <a:rPr lang="en-US" dirty="0" smtClean="0"/>
              <a:t> </a:t>
            </a:r>
            <a:r>
              <a:rPr lang="en-US" dirty="0" err="1" smtClean="0"/>
              <a:t>предоставляет</a:t>
            </a:r>
            <a:r>
              <a:rPr lang="en-US" dirty="0" smtClean="0"/>
              <a:t> </a:t>
            </a:r>
            <a:r>
              <a:rPr lang="en-US" dirty="0" err="1" smtClean="0"/>
              <a:t>список</a:t>
            </a:r>
            <a:r>
              <a:rPr lang="en-US" dirty="0" smtClean="0"/>
              <a:t> </a:t>
            </a:r>
            <a:r>
              <a:rPr lang="en-US" dirty="0" err="1" smtClean="0"/>
              <a:t>тем</a:t>
            </a:r>
            <a:r>
              <a:rPr lang="en-US" dirty="0" smtClean="0"/>
              <a:t>,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которым</a:t>
            </a:r>
            <a:r>
              <a:rPr lang="en-US" dirty="0" smtClean="0"/>
              <a:t> </a:t>
            </a:r>
            <a:r>
              <a:rPr lang="en-US" dirty="0" err="1" smtClean="0"/>
              <a:t>требуется</a:t>
            </a:r>
            <a:r>
              <a:rPr lang="en-US" dirty="0" smtClean="0"/>
              <a:t> </a:t>
            </a:r>
            <a:r>
              <a:rPr lang="en-US" dirty="0" err="1" smtClean="0"/>
              <a:t>переподготовка</a:t>
            </a:r>
            <a:r>
              <a:rPr lang="en-US" dirty="0" smtClean="0"/>
              <a:t> </a:t>
            </a:r>
            <a:r>
              <a:rPr lang="en-US" dirty="0" err="1" smtClean="0"/>
              <a:t>внутренних</a:t>
            </a:r>
            <a:r>
              <a:rPr lang="en-US" dirty="0" smtClean="0"/>
              <a:t> </a:t>
            </a:r>
            <a:r>
              <a:rPr lang="en-US" dirty="0" err="1" smtClean="0"/>
              <a:t>аудиторов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922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Консолидация данных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CHU </a:t>
            </a:r>
            <a:r>
              <a:rPr lang="en-US" dirty="0" err="1" smtClean="0"/>
              <a:t>консолидирует</a:t>
            </a:r>
            <a:r>
              <a:rPr lang="en-US" dirty="0" smtClean="0"/>
              <a:t> </a:t>
            </a:r>
            <a:r>
              <a:rPr lang="en-US" dirty="0" err="1" smtClean="0"/>
              <a:t>всю</a:t>
            </a:r>
            <a:r>
              <a:rPr lang="en-US" dirty="0" smtClean="0"/>
              <a:t> </a:t>
            </a:r>
            <a:r>
              <a:rPr lang="en-US" dirty="0" err="1" smtClean="0"/>
              <a:t>полученную</a:t>
            </a:r>
            <a:r>
              <a:rPr lang="en-US" dirty="0" smtClean="0"/>
              <a:t> </a:t>
            </a:r>
            <a:r>
              <a:rPr lang="en-US" dirty="0" err="1" smtClean="0"/>
              <a:t>информацию</a:t>
            </a:r>
            <a:r>
              <a:rPr lang="en-US" dirty="0" smtClean="0"/>
              <a:t> </a:t>
            </a:r>
            <a:r>
              <a:rPr lang="en-US" dirty="0" err="1" smtClean="0"/>
              <a:t>относительно</a:t>
            </a:r>
            <a:r>
              <a:rPr lang="en-US" dirty="0" smtClean="0"/>
              <a:t> </a:t>
            </a:r>
            <a:r>
              <a:rPr lang="en-US" dirty="0" err="1" smtClean="0"/>
              <a:t>данных</a:t>
            </a:r>
            <a:r>
              <a:rPr lang="en-US" dirty="0" smtClean="0"/>
              <a:t>,  </a:t>
            </a:r>
            <a:r>
              <a:rPr lang="en-US" dirty="0" err="1" smtClean="0"/>
              <a:t>посредством</a:t>
            </a:r>
            <a:r>
              <a:rPr lang="en-US" dirty="0" smtClean="0"/>
              <a:t> </a:t>
            </a:r>
            <a:r>
              <a:rPr lang="en-US" dirty="0" err="1" smtClean="0"/>
              <a:t>ЕЭСВА</a:t>
            </a:r>
            <a:r>
              <a:rPr lang="en-US" dirty="0" smtClean="0"/>
              <a:t> </a:t>
            </a:r>
            <a:r>
              <a:rPr lang="en-US" dirty="0" err="1" smtClean="0"/>
              <a:t>получает</a:t>
            </a:r>
            <a:r>
              <a:rPr lang="en-US" dirty="0" smtClean="0"/>
              <a:t> </a:t>
            </a:r>
            <a:r>
              <a:rPr lang="en-US" dirty="0" err="1" smtClean="0"/>
              <a:t>все</a:t>
            </a:r>
            <a:r>
              <a:rPr lang="en-US" dirty="0" smtClean="0"/>
              <a:t> </a:t>
            </a:r>
            <a:r>
              <a:rPr lang="en-US" dirty="0" err="1" smtClean="0"/>
              <a:t>данные</a:t>
            </a:r>
            <a:r>
              <a:rPr lang="en-US" dirty="0" smtClean="0"/>
              <a:t> </a:t>
            </a:r>
            <a:r>
              <a:rPr lang="en-US" dirty="0" err="1" smtClean="0"/>
              <a:t>относительно</a:t>
            </a:r>
            <a:r>
              <a:rPr lang="en-US" dirty="0" smtClean="0"/>
              <a:t> </a:t>
            </a:r>
            <a:r>
              <a:rPr lang="en-US" dirty="0" err="1" smtClean="0"/>
              <a:t>оценки</a:t>
            </a:r>
            <a:r>
              <a:rPr lang="en-US" dirty="0" smtClean="0"/>
              <a:t> </a:t>
            </a:r>
            <a:r>
              <a:rPr lang="en-US" dirty="0" err="1" smtClean="0"/>
              <a:t>внутренних</a:t>
            </a:r>
            <a:r>
              <a:rPr lang="en-US" dirty="0" smtClean="0"/>
              <a:t> </a:t>
            </a:r>
            <a:r>
              <a:rPr lang="en-US" dirty="0" err="1" smtClean="0"/>
              <a:t>аудиторов</a:t>
            </a:r>
            <a:r>
              <a:rPr lang="en-US" dirty="0" smtClean="0"/>
              <a:t> и </a:t>
            </a:r>
            <a:r>
              <a:rPr lang="en-US" dirty="0" err="1" smtClean="0"/>
              <a:t>консолидирует</a:t>
            </a:r>
            <a:r>
              <a:rPr lang="en-US" dirty="0" smtClean="0"/>
              <a:t> </a:t>
            </a:r>
            <a:r>
              <a:rPr lang="en-US" dirty="0" err="1" smtClean="0"/>
              <a:t>темы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мере</a:t>
            </a:r>
            <a:r>
              <a:rPr lang="en-US" dirty="0" smtClean="0"/>
              <a:t> </a:t>
            </a:r>
            <a:r>
              <a:rPr lang="en-US" dirty="0" err="1" smtClean="0"/>
              <a:t>их</a:t>
            </a:r>
            <a:r>
              <a:rPr lang="en-US" dirty="0" smtClean="0"/>
              <a:t> </a:t>
            </a:r>
            <a:r>
              <a:rPr lang="en-US" dirty="0" err="1" smtClean="0"/>
              <a:t>актуальности</a:t>
            </a:r>
            <a:r>
              <a:rPr lang="en-US" dirty="0" smtClean="0"/>
              <a:t>, </a:t>
            </a:r>
            <a:r>
              <a:rPr lang="en-US" dirty="0" err="1" smtClean="0"/>
              <a:t>составляя</a:t>
            </a:r>
            <a:r>
              <a:rPr lang="en-US" dirty="0" smtClean="0"/>
              <a:t> 3 </a:t>
            </a:r>
            <a:r>
              <a:rPr lang="en-US" dirty="0" err="1" smtClean="0"/>
              <a:t>группы</a:t>
            </a:r>
            <a:r>
              <a:rPr lang="en-US" dirty="0" smtClean="0"/>
              <a:t> </a:t>
            </a:r>
            <a:r>
              <a:rPr lang="en-US" dirty="0" err="1" smtClean="0"/>
              <a:t>тем</a:t>
            </a:r>
            <a:r>
              <a:rPr lang="en-US" dirty="0" smtClean="0"/>
              <a:t>,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которым</a:t>
            </a:r>
            <a:r>
              <a:rPr lang="en-US" dirty="0" smtClean="0"/>
              <a:t> в </a:t>
            </a:r>
            <a:r>
              <a:rPr lang="en-US" dirty="0" err="1" smtClean="0"/>
              <a:t>течении</a:t>
            </a:r>
            <a:r>
              <a:rPr lang="en-US" dirty="0" smtClean="0"/>
              <a:t> </a:t>
            </a:r>
            <a:r>
              <a:rPr lang="en-US" dirty="0" err="1" smtClean="0"/>
              <a:t>года</a:t>
            </a:r>
            <a:r>
              <a:rPr lang="en-US" dirty="0" smtClean="0"/>
              <a:t> </a:t>
            </a:r>
            <a:r>
              <a:rPr lang="en-US" dirty="0" err="1" smtClean="0"/>
              <a:t>будут</a:t>
            </a:r>
            <a:r>
              <a:rPr lang="en-US" dirty="0" smtClean="0"/>
              <a:t> </a:t>
            </a:r>
            <a:r>
              <a:rPr lang="en-US" dirty="0" err="1" smtClean="0"/>
              <a:t>проводится</a:t>
            </a:r>
            <a:r>
              <a:rPr lang="en-US" dirty="0" smtClean="0"/>
              <a:t> </a:t>
            </a:r>
            <a:r>
              <a:rPr lang="en-US" dirty="0" err="1" smtClean="0"/>
              <a:t>занятия</a:t>
            </a:r>
            <a:r>
              <a:rPr lang="en-US" dirty="0" smtClean="0"/>
              <a:t> в </a:t>
            </a:r>
            <a:r>
              <a:rPr lang="en-US" dirty="0" err="1" smtClean="0"/>
              <a:t>рамках</a:t>
            </a:r>
            <a:r>
              <a:rPr lang="en-US" dirty="0" smtClean="0"/>
              <a:t> </a:t>
            </a:r>
            <a:r>
              <a:rPr lang="en-US" dirty="0" err="1" smtClean="0"/>
              <a:t>непрерывной</a:t>
            </a:r>
            <a:r>
              <a:rPr lang="en-US" dirty="0" smtClean="0"/>
              <a:t> </a:t>
            </a:r>
            <a:r>
              <a:rPr lang="en-US" dirty="0" err="1" smtClean="0"/>
              <a:t>подготовки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642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Группы</a:t>
            </a:r>
            <a:r>
              <a:rPr lang="en-US" dirty="0" smtClean="0"/>
              <a:t> </a:t>
            </a:r>
            <a:r>
              <a:rPr lang="en-US" dirty="0" err="1" smtClean="0"/>
              <a:t>тем</a:t>
            </a:r>
            <a:r>
              <a:rPr lang="en-US" dirty="0" smtClean="0"/>
              <a:t>, </a:t>
            </a:r>
            <a:r>
              <a:rPr lang="en-US" dirty="0" err="1" smtClean="0"/>
              <a:t>которые</a:t>
            </a:r>
            <a:r>
              <a:rPr lang="en-US" dirty="0" smtClean="0"/>
              <a:t> </a:t>
            </a:r>
            <a:r>
              <a:rPr lang="en-US" dirty="0" err="1" smtClean="0"/>
              <a:t>должны</a:t>
            </a:r>
            <a:r>
              <a:rPr lang="en-US" dirty="0" smtClean="0"/>
              <a:t> </a:t>
            </a:r>
            <a:r>
              <a:rPr lang="en-US" dirty="0" err="1" smtClean="0"/>
              <a:t>преподаватся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Группа</a:t>
            </a:r>
            <a:r>
              <a:rPr lang="en-US" dirty="0" smtClean="0"/>
              <a:t> 1- </a:t>
            </a:r>
            <a:r>
              <a:rPr lang="en-US" dirty="0" err="1" smtClean="0"/>
              <a:t>темы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изменениям</a:t>
            </a:r>
            <a:r>
              <a:rPr lang="en-US" dirty="0" smtClean="0"/>
              <a:t> в </a:t>
            </a:r>
            <a:r>
              <a:rPr lang="en-US" dirty="0" err="1" smtClean="0"/>
              <a:t>законодательстве</a:t>
            </a:r>
            <a:r>
              <a:rPr lang="en-US" dirty="0" smtClean="0"/>
              <a:t> о </a:t>
            </a:r>
            <a:r>
              <a:rPr lang="en-US" dirty="0" err="1" smtClean="0"/>
              <a:t>внутреннем</a:t>
            </a:r>
            <a:r>
              <a:rPr lang="en-US" dirty="0" smtClean="0"/>
              <a:t> </a:t>
            </a:r>
            <a:r>
              <a:rPr lang="en-US" dirty="0" err="1" smtClean="0"/>
              <a:t>аудите</a:t>
            </a:r>
            <a:endParaRPr lang="en-US" dirty="0" smtClean="0"/>
          </a:p>
          <a:p>
            <a:r>
              <a:rPr lang="en-US" dirty="0" err="1" smtClean="0"/>
              <a:t>Группа</a:t>
            </a:r>
            <a:r>
              <a:rPr lang="en-US" dirty="0" smtClean="0"/>
              <a:t> 2- </a:t>
            </a:r>
            <a:r>
              <a:rPr lang="en-US" dirty="0" err="1" smtClean="0"/>
              <a:t>темы</a:t>
            </a:r>
            <a:r>
              <a:rPr lang="en-US" dirty="0" smtClean="0"/>
              <a:t> </a:t>
            </a:r>
            <a:r>
              <a:rPr lang="en-US" dirty="0" err="1" smtClean="0"/>
              <a:t>которые</a:t>
            </a:r>
            <a:r>
              <a:rPr lang="en-US" dirty="0" smtClean="0"/>
              <a:t> </a:t>
            </a:r>
            <a:r>
              <a:rPr lang="en-US" dirty="0" err="1" smtClean="0"/>
              <a:t>были</a:t>
            </a:r>
            <a:r>
              <a:rPr lang="en-US" dirty="0" smtClean="0"/>
              <a:t> </a:t>
            </a:r>
            <a:r>
              <a:rPr lang="en-US" dirty="0" err="1" smtClean="0"/>
              <a:t>предложены</a:t>
            </a:r>
            <a:r>
              <a:rPr lang="en-US" dirty="0" smtClean="0"/>
              <a:t> </a:t>
            </a:r>
            <a:r>
              <a:rPr lang="en-US" dirty="0" err="1" smtClean="0"/>
              <a:t>начальниками</a:t>
            </a:r>
            <a:r>
              <a:rPr lang="en-US" dirty="0" smtClean="0"/>
              <a:t> </a:t>
            </a:r>
            <a:r>
              <a:rPr lang="en-US" dirty="0" err="1" smtClean="0"/>
              <a:t>подразделений</a:t>
            </a:r>
            <a:r>
              <a:rPr lang="en-US" dirty="0" smtClean="0"/>
              <a:t> </a:t>
            </a:r>
            <a:r>
              <a:rPr lang="en-US" dirty="0" err="1" smtClean="0"/>
              <a:t>внутреннего</a:t>
            </a:r>
            <a:r>
              <a:rPr lang="en-US" dirty="0" smtClean="0"/>
              <a:t> </a:t>
            </a:r>
            <a:r>
              <a:rPr lang="en-US" dirty="0" err="1" smtClean="0"/>
              <a:t>аудита</a:t>
            </a:r>
            <a:endParaRPr lang="en-US" dirty="0" smtClean="0"/>
          </a:p>
          <a:p>
            <a:r>
              <a:rPr lang="en-US" dirty="0" err="1" smtClean="0"/>
              <a:t>Группа</a:t>
            </a:r>
            <a:r>
              <a:rPr lang="en-US" dirty="0" smtClean="0"/>
              <a:t> 3- </a:t>
            </a:r>
            <a:r>
              <a:rPr lang="en-US" dirty="0" err="1" smtClean="0"/>
              <a:t>темы</a:t>
            </a:r>
            <a:r>
              <a:rPr lang="en-US" dirty="0" smtClean="0"/>
              <a:t> </a:t>
            </a:r>
            <a:r>
              <a:rPr lang="en-US" dirty="0" err="1" smtClean="0"/>
              <a:t>которые</a:t>
            </a:r>
            <a:r>
              <a:rPr lang="en-US" dirty="0" smtClean="0"/>
              <a:t> </a:t>
            </a:r>
            <a:r>
              <a:rPr lang="en-US" dirty="0" err="1" smtClean="0"/>
              <a:t>обобщают</a:t>
            </a:r>
            <a:r>
              <a:rPr lang="en-US" dirty="0" smtClean="0"/>
              <a:t> </a:t>
            </a:r>
            <a:r>
              <a:rPr lang="en-US" dirty="0" err="1" smtClean="0"/>
              <a:t>ошибки</a:t>
            </a:r>
            <a:r>
              <a:rPr lang="en-US" dirty="0" smtClean="0"/>
              <a:t>, </a:t>
            </a:r>
            <a:r>
              <a:rPr lang="en-US" dirty="0" err="1" smtClean="0"/>
              <a:t>выявленные</a:t>
            </a:r>
            <a:r>
              <a:rPr lang="en-US" dirty="0" smtClean="0"/>
              <a:t> </a:t>
            </a:r>
            <a:r>
              <a:rPr lang="en-US" dirty="0" err="1" smtClean="0"/>
              <a:t>во</a:t>
            </a:r>
            <a:r>
              <a:rPr lang="en-US" dirty="0" smtClean="0"/>
              <a:t> </a:t>
            </a:r>
            <a:r>
              <a:rPr lang="en-US" dirty="0" err="1" smtClean="0"/>
              <a:t>время</a:t>
            </a:r>
            <a:r>
              <a:rPr lang="en-US" dirty="0" smtClean="0"/>
              <a:t> </a:t>
            </a:r>
            <a:r>
              <a:rPr lang="en-US" dirty="0" err="1" smtClean="0"/>
              <a:t>программы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контролю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качеством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51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/>
          </a:bodyPr>
          <a:lstStyle/>
          <a:p>
            <a:r>
              <a:rPr lang="en-US" smtClean="0"/>
              <a:t>Процентное соотношение выбора тем для осуществления непрерывного обучения CPD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90294537"/>
              </p:ext>
            </p:extLst>
          </p:nvPr>
        </p:nvGraphicFramePr>
        <p:xfrm>
          <a:off x="457200" y="2743200"/>
          <a:ext cx="7696200" cy="327135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953000"/>
                <a:gridCol w="2743200"/>
              </a:tblGrid>
              <a:tr h="802476">
                <a:tc>
                  <a:txBody>
                    <a:bodyPr/>
                    <a:lstStyle/>
                    <a:p>
                      <a:r>
                        <a:rPr lang="en-US" sz="2400" b="1" smtClean="0"/>
                        <a:t>Группа 1</a:t>
                      </a:r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20%</a:t>
                      </a:r>
                      <a:endParaRPr lang="en-US" sz="2400" b="1"/>
                    </a:p>
                  </a:txBody>
                  <a:tcPr/>
                </a:tc>
              </a:tr>
              <a:tr h="8024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/>
                        <a:t>Группа 2</a:t>
                      </a:r>
                    </a:p>
                    <a:p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/>
                        <a:t>20%</a:t>
                      </a:r>
                    </a:p>
                    <a:p>
                      <a:pPr algn="ctr"/>
                      <a:endParaRPr lang="en-US" sz="2400" b="1"/>
                    </a:p>
                  </a:txBody>
                  <a:tcPr/>
                </a:tc>
              </a:tr>
              <a:tr h="8024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/>
                        <a:t>Группа 3</a:t>
                      </a:r>
                    </a:p>
                    <a:p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/>
                        <a:t>50%</a:t>
                      </a:r>
                    </a:p>
                    <a:p>
                      <a:pPr algn="ctr"/>
                      <a:endParaRPr lang="en-US" sz="2400" b="1"/>
                    </a:p>
                  </a:txBody>
                  <a:tcPr/>
                </a:tc>
              </a:tr>
              <a:tr h="5643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/>
                        <a:t>Информационные технологии</a:t>
                      </a:r>
                    </a:p>
                    <a:p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smtClean="0"/>
                        <a:t>10%</a:t>
                      </a:r>
                    </a:p>
                    <a:p>
                      <a:pPr algn="ctr"/>
                      <a:endParaRPr lang="en-US" sz="2400" b="1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462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352</TotalTime>
  <Words>611</Words>
  <Application>Microsoft Office PowerPoint</Application>
  <PresentationFormat>On-screen Show (4:3)</PresentationFormat>
  <Paragraphs>71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Оценка качества аудита и оценка знаний внутренних аудиторов, непрерывное развитие</vt:lpstr>
      <vt:lpstr>Оценка качества внутреннего аудита</vt:lpstr>
      <vt:lpstr>Единная электронная система внутреннего аудита</vt:lpstr>
      <vt:lpstr>Структура ЕЭСВА</vt:lpstr>
      <vt:lpstr>Оценка проделанной работы</vt:lpstr>
      <vt:lpstr>Постоянный мониторинг знаний</vt:lpstr>
      <vt:lpstr>Консолидация данных</vt:lpstr>
      <vt:lpstr>Группы тем, которые должны преподаватся</vt:lpstr>
      <vt:lpstr>Процентное соотношение выбора тем для осуществления непрерывного обучения CPD</vt:lpstr>
      <vt:lpstr>Составляющие ИТ</vt:lpstr>
      <vt:lpstr>Непрерывное обучение</vt:lpstr>
      <vt:lpstr>Непрерывное обучение</vt:lpstr>
      <vt:lpstr>Международное обучение и сертификаты 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знаний внутренних аудиторов и непрерывное развитие</dc:title>
  <dc:creator>Grigor Aramyan</dc:creator>
  <cp:lastModifiedBy>User</cp:lastModifiedBy>
  <cp:revision>35</cp:revision>
  <dcterms:created xsi:type="dcterms:W3CDTF">2006-08-16T00:00:00Z</dcterms:created>
  <dcterms:modified xsi:type="dcterms:W3CDTF">2012-09-19T00:04:47Z</dcterms:modified>
</cp:coreProperties>
</file>