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2" r:id="rId1"/>
  </p:sldMasterIdLst>
  <p:notesMasterIdLst>
    <p:notesMasterId r:id="rId8"/>
  </p:notesMasterIdLst>
  <p:sldIdLst>
    <p:sldId id="256" r:id="rId2"/>
    <p:sldId id="285" r:id="rId3"/>
    <p:sldId id="305" r:id="rId4"/>
    <p:sldId id="278" r:id="rId5"/>
    <p:sldId id="304" r:id="rId6"/>
    <p:sldId id="299" r:id="rId7"/>
  </p:sldIdLst>
  <p:sldSz cx="9144000" cy="6858000" type="screen4x3"/>
  <p:notesSz cx="6858000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E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89" autoAdjust="0"/>
    <p:restoredTop sz="94660"/>
  </p:normalViewPr>
  <p:slideViewPr>
    <p:cSldViewPr>
      <p:cViewPr varScale="1">
        <p:scale>
          <a:sx n="59" d="100"/>
          <a:sy n="59" d="100"/>
        </p:scale>
        <p:origin x="172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tyana Ossennikova" userId="e0388720-9774-471c-ad60-52e2072014ae" providerId="ADAL" clId="{38864970-5893-4621-BEB5-7EA897639FEA}"/>
    <pc:docChg chg="modSld">
      <pc:chgData name="Tatyana Ossennikova" userId="e0388720-9774-471c-ad60-52e2072014ae" providerId="ADAL" clId="{38864970-5893-4621-BEB5-7EA897639FEA}" dt="2021-06-09T05:48:16.159" v="3" actId="20577"/>
      <pc:docMkLst>
        <pc:docMk/>
      </pc:docMkLst>
      <pc:sldChg chg="modSp mod">
        <pc:chgData name="Tatyana Ossennikova" userId="e0388720-9774-471c-ad60-52e2072014ae" providerId="ADAL" clId="{38864970-5893-4621-BEB5-7EA897639FEA}" dt="2021-06-09T05:48:16.159" v="3" actId="20577"/>
        <pc:sldMkLst>
          <pc:docMk/>
          <pc:sldMk cId="2103542021" sldId="278"/>
        </pc:sldMkLst>
        <pc:spChg chg="mod">
          <ac:chgData name="Tatyana Ossennikova" userId="e0388720-9774-471c-ad60-52e2072014ae" providerId="ADAL" clId="{38864970-5893-4621-BEB5-7EA897639FEA}" dt="2021-06-09T05:48:16.159" v="3" actId="20577"/>
          <ac:spMkLst>
            <pc:docMk/>
            <pc:sldMk cId="2103542021" sldId="278"/>
            <ac:spMk id="5123" creationId="{00000000-0000-0000-0000-000000000000}"/>
          </ac:spMkLst>
        </pc:spChg>
        <pc:spChg chg="mod">
          <ac:chgData name="Tatyana Ossennikova" userId="e0388720-9774-471c-ad60-52e2072014ae" providerId="ADAL" clId="{38864970-5893-4621-BEB5-7EA897639FEA}" dt="2021-06-09T05:47:52.575" v="0" actId="120"/>
          <ac:spMkLst>
            <pc:docMk/>
            <pc:sldMk cId="2103542021" sldId="278"/>
            <ac:spMk id="819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76F266-95E0-40F0-B356-60BAAF622007}" type="datetimeFigureOut">
              <a:rPr lang="mk-MK" smtClean="0"/>
              <a:t>09.6.2021</a:t>
            </a:fld>
            <a:endParaRPr lang="mk-M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k-M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76788"/>
            <a:ext cx="5486400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F66ED6-79E9-4453-82E0-13636381076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596883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mk-MK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744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mk-MK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841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2E35DD-7C66-462D-A2CD-8EF33A65FCF1}" type="datetimeFigureOut">
              <a:rPr lang="en-US" smtClean="0"/>
              <a:pPr/>
              <a:t>6/9/2021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81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35DD-7C66-462D-A2CD-8EF33A65FCF1}" type="datetimeFigureOut">
              <a:rPr lang="en-US" smtClean="0"/>
              <a:pPr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62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35DD-7C66-462D-A2CD-8EF33A65FCF1}" type="datetimeFigureOut">
              <a:rPr lang="en-US" smtClean="0"/>
              <a:pPr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101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2550"/>
            <a:ext cx="7489825" cy="1281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11613" cy="435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1213" y="1719263"/>
            <a:ext cx="4011612" cy="435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0866C-ECDC-4324-9704-69EC16DD92C6}" type="slidenum">
              <a:rPr lang="en-GB" altLang="mk-MK" smtClean="0"/>
              <a:pPr>
                <a:defRPr/>
              </a:pPr>
              <a:t>‹#›</a:t>
            </a:fld>
            <a:endParaRPr lang="en-GB" altLang="mk-MK"/>
          </a:p>
        </p:txBody>
      </p:sp>
    </p:spTree>
    <p:extLst>
      <p:ext uri="{BB962C8B-B14F-4D97-AF65-F5344CB8AC3E}">
        <p14:creationId xmlns:p14="http://schemas.microsoft.com/office/powerpoint/2010/main" val="1251368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35DD-7C66-462D-A2CD-8EF33A65FCF1}" type="datetimeFigureOut">
              <a:rPr lang="en-US" smtClean="0"/>
              <a:pPr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4083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35DD-7C66-462D-A2CD-8EF33A65FCF1}" type="datetimeFigureOut">
              <a:rPr lang="en-US" smtClean="0"/>
              <a:pPr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114571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35DD-7C66-462D-A2CD-8EF33A65FCF1}" type="datetimeFigureOut">
              <a:rPr lang="en-US" smtClean="0"/>
              <a:pPr/>
              <a:t>6/9/2021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1939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35DD-7C66-462D-A2CD-8EF33A65FCF1}" type="datetimeFigureOut">
              <a:rPr lang="en-US" smtClean="0"/>
              <a:pPr/>
              <a:t>6/9/2021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782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35DD-7C66-462D-A2CD-8EF33A65FCF1}" type="datetimeFigureOut">
              <a:rPr lang="en-US" smtClean="0"/>
              <a:pPr/>
              <a:t>6/9/2021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72433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35DD-7C66-462D-A2CD-8EF33A65FCF1}" type="datetimeFigureOut">
              <a:rPr lang="en-US" smtClean="0"/>
              <a:pPr/>
              <a:t>6/9/2021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51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42E35DD-7C66-462D-A2CD-8EF33A65FCF1}" type="datetimeFigureOut">
              <a:rPr lang="en-US" smtClean="0"/>
              <a:pPr/>
              <a:t>6/9/2021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681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2E35DD-7C66-462D-A2CD-8EF33A65FCF1}" type="datetimeFigureOut">
              <a:rPr lang="en-US" smtClean="0"/>
              <a:pPr/>
              <a:t>6/9/2021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561213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42E35DD-7C66-462D-A2CD-8EF33A65FCF1}" type="datetimeFigureOut">
              <a:rPr lang="en-US" smtClean="0"/>
              <a:pPr/>
              <a:t>6/9/2021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51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74" r:id="rId2"/>
    <p:sldLayoutId id="2147484075" r:id="rId3"/>
    <p:sldLayoutId id="2147484076" r:id="rId4"/>
    <p:sldLayoutId id="2147484077" r:id="rId5"/>
    <p:sldLayoutId id="2147484078" r:id="rId6"/>
    <p:sldLayoutId id="2147484079" r:id="rId7"/>
    <p:sldLayoutId id="2147484080" r:id="rId8"/>
    <p:sldLayoutId id="2147484081" r:id="rId9"/>
    <p:sldLayoutId id="2147484082" r:id="rId10"/>
    <p:sldLayoutId id="2147484083" r:id="rId11"/>
    <p:sldLayoutId id="2147484084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7215" y="908720"/>
            <a:ext cx="8163790" cy="25202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0" dirty="0">
                <a:latin typeface="Calibri" panose="020F0502020204030204" pitchFamily="34" charset="0"/>
                <a:cs typeface="Arial" panose="020B0604020202020204" pitchFamily="34" charset="0"/>
              </a:rPr>
              <a:t>Министерство финансов</a:t>
            </a:r>
            <a:br>
              <a:rPr lang="ru-RU" sz="2800" b="0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800" b="0" dirty="0">
                <a:latin typeface="Calibri" panose="020F0502020204030204" pitchFamily="34" charset="0"/>
                <a:cs typeface="Arial" panose="020B0604020202020204" pitchFamily="34" charset="0"/>
              </a:rPr>
              <a:t>Северная Македония</a:t>
            </a:r>
            <a:br>
              <a:rPr lang="ru-RU" sz="31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2700" dirty="0"/>
            </a:br>
            <a:r>
              <a:rPr lang="ru-RU" sz="3000" dirty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Прозрачность действий правительства в период пандемии COVID-19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5658296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ru-RU"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09.06.2021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itle 1"/>
          <p:cNvSpPr>
            <a:spLocks noGrp="1"/>
          </p:cNvSpPr>
          <p:nvPr>
            <p:ph type="title"/>
          </p:nvPr>
        </p:nvSpPr>
        <p:spPr>
          <a:xfrm>
            <a:off x="485775" y="241648"/>
            <a:ext cx="7947025" cy="10271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i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Прозрачность в период кризиса, связанного с Covid-19</a:t>
            </a:r>
            <a:br>
              <a:rPr lang="ru-RU" sz="2400" i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br>
              <a:rPr lang="ru-RU" sz="2400" i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400" i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Управление кризисом и прозрачность</a:t>
            </a:r>
          </a:p>
        </p:txBody>
      </p:sp>
      <p:sp>
        <p:nvSpPr>
          <p:cNvPr id="15363" name="Text Placeholder 2"/>
          <p:cNvSpPr>
            <a:spLocks noGrp="1"/>
          </p:cNvSpPr>
          <p:nvPr>
            <p:ph type="body" sz="half" idx="1"/>
          </p:nvPr>
        </p:nvSpPr>
        <p:spPr>
          <a:xfrm>
            <a:off x="485775" y="1412776"/>
            <a:ext cx="7821240" cy="4536504"/>
          </a:xfrm>
        </p:spPr>
        <p:txBody>
          <a:bodyPr>
            <a:normAutofit lnSpcReduction="10000"/>
          </a:bodyPr>
          <a:lstStyle/>
          <a:p>
            <a:pPr algn="just">
              <a:buSzPct val="100000"/>
              <a:buFont typeface="Wingdings" panose="05000000000000000000" pitchFamily="2" charset="2"/>
              <a:buChar char="q"/>
              <a:defRPr/>
            </a:pPr>
            <a:r>
              <a:rPr lang="ru-RU" sz="2000" dirty="0">
                <a:latin typeface="Calibri" panose="020F0502020204030204" pitchFamily="34" charset="0"/>
              </a:rPr>
              <a:t>Ежедневные пресс-конференции, касающиеся пандемии, и ежедневная статистика по ситуации в сфере здравоохранения</a:t>
            </a:r>
          </a:p>
          <a:p>
            <a:pPr marL="109728" indent="0" algn="just">
              <a:buNone/>
              <a:defRPr/>
            </a:pPr>
            <a:endParaRPr lang="en-US" sz="2000" dirty="0">
              <a:latin typeface="Calibri" panose="020F0502020204030204" pitchFamily="34" charset="0"/>
            </a:endParaRPr>
          </a:p>
          <a:p>
            <a:pPr algn="just">
              <a:buSzPct val="100000"/>
              <a:buFont typeface="Wingdings" panose="05000000000000000000" pitchFamily="2" charset="2"/>
              <a:buChar char="q"/>
              <a:defRPr/>
            </a:pPr>
            <a:r>
              <a:rPr lang="ru-RU" sz="2000" dirty="0">
                <a:latin typeface="Calibri" panose="020F0502020204030204" pitchFamily="34" charset="0"/>
              </a:rPr>
              <a:t>Ежемесячные пресс-конференции по вопросам исполнения бюджета в рамках кризиса, связанного с Covid-19</a:t>
            </a:r>
          </a:p>
          <a:p>
            <a:pPr algn="just">
              <a:buSzPct val="100000"/>
              <a:buFont typeface="Wingdings" panose="05000000000000000000" pitchFamily="2" charset="2"/>
              <a:buChar char="q"/>
              <a:defRPr/>
            </a:pPr>
            <a:endParaRPr lang="en-US" sz="2000" dirty="0">
              <a:latin typeface="Calibri" panose="020F0502020204030204" pitchFamily="34" charset="0"/>
            </a:endParaRPr>
          </a:p>
          <a:p>
            <a:pPr algn="just">
              <a:buSzPct val="100000"/>
              <a:buFont typeface="Wingdings" panose="05000000000000000000" pitchFamily="2" charset="2"/>
              <a:buChar char="q"/>
              <a:defRPr/>
            </a:pPr>
            <a:r>
              <a:rPr lang="ru-RU" sz="2000" dirty="0">
                <a:latin typeface="Calibri" panose="020F0502020204030204" pitchFamily="34" charset="0"/>
              </a:rPr>
              <a:t>Пресс-конференции по вопросам, связанным с бюджетными сценариями (последствия Covid-19), пересмотром бюджета, бюджетными заимствованиями, экономическими мерами, направленными на смягчение последствий кризиса в сфере здравоохранения</a:t>
            </a:r>
          </a:p>
          <a:p>
            <a:pPr marL="109728" indent="0" algn="just">
              <a:buSzPct val="100000"/>
              <a:buNone/>
              <a:defRPr/>
            </a:pPr>
            <a:endParaRPr lang="en-US" sz="2000" dirty="0">
              <a:latin typeface="Calibri" panose="020F0502020204030204" pitchFamily="34" charset="0"/>
            </a:endParaRPr>
          </a:p>
          <a:p>
            <a:pPr algn="just">
              <a:buSzPct val="100000"/>
              <a:buFont typeface="Wingdings" panose="05000000000000000000" pitchFamily="2" charset="2"/>
              <a:buChar char="q"/>
              <a:defRPr/>
            </a:pPr>
            <a:r>
              <a:rPr lang="ru-RU" sz="2000" dirty="0">
                <a:latin typeface="Calibri" panose="020F0502020204030204" pitchFamily="34" charset="0"/>
                <a:cs typeface="Arial" panose="020B0604020202020204" pitchFamily="34" charset="0"/>
              </a:rPr>
              <a:t>Общественные дебаты с участием торговых палат и иных заинтересованных лиц для обсуждения экономических мер </a:t>
            </a:r>
          </a:p>
          <a:p>
            <a:pPr marL="109728" indent="0" algn="just">
              <a:buSzPct val="100000"/>
              <a:buNone/>
              <a:defRPr/>
            </a:pPr>
            <a:endParaRPr lang="en-US" sz="2000" dirty="0">
              <a:latin typeface="Calibri" panose="020F0502020204030204" pitchFamily="34" charset="0"/>
            </a:endParaRPr>
          </a:p>
          <a:p>
            <a:pPr marL="109728" indent="0">
              <a:buNone/>
              <a:defRPr/>
            </a:pPr>
            <a:endParaRPr lang="mk-MK" altLang="mk-MK" sz="15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mk-MK" altLang="mk-MK" sz="1600" dirty="0"/>
          </a:p>
        </p:txBody>
      </p:sp>
    </p:spTree>
    <p:extLst>
      <p:ext uri="{BB962C8B-B14F-4D97-AF65-F5344CB8AC3E}">
        <p14:creationId xmlns:p14="http://schemas.microsoft.com/office/powerpoint/2010/main" val="3270364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5775" y="1556792"/>
            <a:ext cx="7920880" cy="611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ru-RU" sz="1900" dirty="0">
                <a:latin typeface="Calibri" panose="020F0502020204030204" pitchFamily="34" charset="0"/>
                <a:cs typeface="Arial" panose="020B0604020202020204" pitchFamily="34" charset="0"/>
              </a:rPr>
              <a:t>Бюджетная подпрограмма Р1 «Меры по преодолению кризиса, связанного с Covid-19».</a:t>
            </a:r>
          </a:p>
          <a:p>
            <a:pPr lvl="0">
              <a:lnSpc>
                <a:spcPct val="80000"/>
              </a:lnSpc>
              <a:buClr>
                <a:schemeClr val="accent1"/>
              </a:buClr>
            </a:pPr>
            <a:endParaRPr lang="en-US" sz="1900" dirty="0">
              <a:latin typeface="Calibri" panose="020F0502020204030204" pitchFamily="34" charset="0"/>
            </a:endParaRPr>
          </a:p>
          <a:p>
            <a:pPr lvl="0">
              <a:lnSpc>
                <a:spcPct val="80000"/>
              </a:lnSpc>
            </a:pPr>
            <a:endParaRPr lang="en-US" sz="1900" dirty="0">
              <a:latin typeface="Calibri" panose="020F0502020204030204" pitchFamily="34" charset="0"/>
            </a:endParaRPr>
          </a:p>
          <a:p>
            <a:pPr marL="342900" indent="-342900" algn="just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ru-RU" sz="1900" dirty="0">
                <a:latin typeface="Calibri" panose="020F0502020204030204" pitchFamily="34" charset="0"/>
              </a:rPr>
              <a:t>PRO скорректировало веб-систему таким образом, чтобы частный сектор имел возможность обратиться в государственные органы за получением финансовой поддержки. </a:t>
            </a:r>
          </a:p>
          <a:p>
            <a:pPr marL="342900" indent="-342900" algn="just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endParaRPr lang="en-US" sz="1900" dirty="0">
              <a:latin typeface="Calibri" panose="020F0502020204030204" pitchFamily="34" charset="0"/>
            </a:endParaRPr>
          </a:p>
          <a:p>
            <a:pPr marL="342900" indent="-342900" algn="just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ru-RU" sz="1900" dirty="0">
                <a:latin typeface="Calibri" panose="020F0502020204030204" pitchFamily="34" charset="0"/>
              </a:rPr>
              <a:t>РРB вносит коррективы в государственную систему закупок с целью отражения государственных закупок, связанных с COVID-19.</a:t>
            </a:r>
          </a:p>
          <a:p>
            <a:pPr>
              <a:lnSpc>
                <a:spcPct val="80000"/>
              </a:lnSpc>
              <a:buClr>
                <a:schemeClr val="accent1"/>
              </a:buClr>
            </a:pPr>
            <a:endParaRPr lang="en-US" sz="1900" dirty="0">
              <a:latin typeface="Calibri" panose="020F0502020204030204" pitchFamily="34" charset="0"/>
            </a:endParaRPr>
          </a:p>
          <a:p>
            <a:pPr lvl="0">
              <a:lnSpc>
                <a:spcPct val="80000"/>
              </a:lnSpc>
              <a:buClr>
                <a:schemeClr val="accent1"/>
              </a:buClr>
            </a:pPr>
            <a:endParaRPr lang="en-US" sz="19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ru-RU" sz="1900" dirty="0">
                <a:latin typeface="Calibri" panose="020F0502020204030204" pitchFamily="34" charset="0"/>
              </a:rPr>
              <a:t>Открыты субсчета для пожертвований в связи с </a:t>
            </a:r>
            <a:r>
              <a:rPr lang="ru-RU" sz="1900" dirty="0" err="1">
                <a:latin typeface="Calibri" panose="020F0502020204030204" pitchFamily="34" charset="0"/>
              </a:rPr>
              <a:t>Covid</a:t>
            </a:r>
            <a:r>
              <a:rPr lang="ru-RU" sz="1900" dirty="0">
                <a:latin typeface="Calibri" panose="020F0502020204030204" pitchFamily="34" charset="0"/>
              </a:rPr>
              <a:t> в ЕКС. </a:t>
            </a:r>
          </a:p>
          <a:p>
            <a:pPr>
              <a:lnSpc>
                <a:spcPct val="80000"/>
              </a:lnSpc>
              <a:buClr>
                <a:schemeClr val="accent1"/>
              </a:buClr>
            </a:pPr>
            <a:endParaRPr lang="en-US" sz="1900" dirty="0">
              <a:latin typeface="Calibri" panose="020F0502020204030204" pitchFamily="34" charset="0"/>
            </a:endParaRPr>
          </a:p>
          <a:p>
            <a:pPr marL="342900" indent="-342900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endParaRPr lang="en-US" sz="19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ru-RU" sz="1900" dirty="0">
                <a:latin typeface="Calibri" panose="020F0502020204030204" pitchFamily="34" charset="0"/>
              </a:rPr>
              <a:t>Правительство запустило веб-сайт </a:t>
            </a:r>
            <a:r>
              <a:rPr lang="ru-RU" sz="1900" b="1" dirty="0">
                <a:latin typeface="Calibri" panose="020F0502020204030204" pitchFamily="34" charset="0"/>
              </a:rPr>
              <a:t>koronavirus.gov.mk.</a:t>
            </a:r>
          </a:p>
          <a:p>
            <a:pPr lvl="0">
              <a:lnSpc>
                <a:spcPct val="80000"/>
              </a:lnSpc>
              <a:buClr>
                <a:schemeClr val="accent1"/>
              </a:buClr>
            </a:pPr>
            <a:endParaRPr lang="en-US" sz="1900" dirty="0">
              <a:latin typeface="Calibri" panose="020F0502020204030204" pitchFamily="34" charset="0"/>
            </a:endParaRPr>
          </a:p>
          <a:p>
            <a:pPr marL="342900" lvl="0" indent="-342900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endParaRPr lang="en-US" sz="1900" dirty="0">
              <a:latin typeface="Calibri" panose="020F0502020204030204" pitchFamily="34" charset="0"/>
            </a:endParaRPr>
          </a:p>
          <a:p>
            <a:pPr marL="342900" indent="-342900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ru-RU" sz="1900" dirty="0">
                <a:latin typeface="Calibri" panose="020F0502020204030204" pitchFamily="34" charset="0"/>
                <a:cs typeface="Arial" panose="020B0604020202020204" pitchFamily="34" charset="0"/>
              </a:rPr>
              <a:t>Открыт финансовый веб-портал</a:t>
            </a:r>
          </a:p>
          <a:p>
            <a:pPr>
              <a:lnSpc>
                <a:spcPct val="80000"/>
              </a:lnSpc>
              <a:buClr>
                <a:schemeClr val="accent1"/>
              </a:buClr>
            </a:pPr>
            <a:endParaRPr lang="en-US" sz="19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endParaRPr lang="en-US" sz="19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endParaRPr lang="en-US" sz="19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endParaRPr lang="mk-MK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mk-MK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endParaRPr lang="mk-MK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85775" y="188640"/>
            <a:ext cx="7902649" cy="1152128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ru-RU" sz="2400" b="1" i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Прозрачность в период кризиса, связанного с Covid-19 </a:t>
            </a:r>
          </a:p>
          <a:p>
            <a:pPr>
              <a:defRPr/>
            </a:pPr>
            <a:endParaRPr lang="en-US" altLang="mk-MK" sz="2400" b="1" i="1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ru-RU" sz="3200" b="1" i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Государственная отчетность </a:t>
            </a:r>
          </a:p>
        </p:txBody>
      </p:sp>
    </p:spTree>
    <p:extLst>
      <p:ext uri="{BB962C8B-B14F-4D97-AF65-F5344CB8AC3E}">
        <p14:creationId xmlns:p14="http://schemas.microsoft.com/office/powerpoint/2010/main" val="3555021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23527" y="1484784"/>
            <a:ext cx="8280920" cy="4392488"/>
          </a:xfrm>
        </p:spPr>
        <p:txBody>
          <a:bodyPr>
            <a:normAutofit fontScale="250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ru-RU" sz="2400" b="1" dirty="0">
                <a:solidFill>
                  <a:schemeClr val="tx1">
                    <a:lumMod val="95000"/>
                  </a:schemeClr>
                </a:solidFill>
              </a:rPr>
              <a:t> </a:t>
            </a:r>
          </a:p>
          <a:p>
            <a:pPr marL="109728" indent="0" algn="just">
              <a:buNone/>
            </a:pPr>
            <a:endParaRPr lang="mk-MK" sz="2100" dirty="0">
              <a:latin typeface="Calibri" panose="020F0502020204030204" pitchFamily="34" charset="0"/>
            </a:endParaRPr>
          </a:p>
          <a:p>
            <a:pPr lvl="0" algn="just">
              <a:buSzPct val="100000"/>
              <a:buFont typeface="Wingdings" panose="05000000000000000000" pitchFamily="2" charset="2"/>
              <a:buChar char="q"/>
            </a:pPr>
            <a:r>
              <a:rPr lang="ru-RU" sz="6400" dirty="0">
                <a:latin typeface="Calibri" panose="020F0502020204030204" pitchFamily="34" charset="0"/>
              </a:rPr>
              <a:t>статистическим данным для отслеживания числа подтвержденных случаев заболевания Covid-19, количества выздоровевших и смертей в этой связи, а также к протоколам, действующим в сфере здравоохранения;</a:t>
            </a:r>
          </a:p>
          <a:p>
            <a:pPr lvl="0" algn="just">
              <a:buSzPct val="100000"/>
              <a:buFont typeface="Wingdings" panose="05000000000000000000" pitchFamily="2" charset="2"/>
              <a:buChar char="q"/>
            </a:pPr>
            <a:endParaRPr lang="mk-MK" sz="6400" dirty="0">
              <a:latin typeface="Calibri" panose="020F0502020204030204" pitchFamily="34" charset="0"/>
            </a:endParaRPr>
          </a:p>
          <a:p>
            <a:pPr lvl="0" algn="just">
              <a:buSzPct val="100000"/>
              <a:buFont typeface="Wingdings" panose="05000000000000000000" pitchFamily="2" charset="2"/>
              <a:buChar char="q"/>
            </a:pPr>
            <a:r>
              <a:rPr lang="ru-RU" sz="6400" dirty="0">
                <a:latin typeface="Calibri" panose="020F0502020204030204" pitchFamily="34" charset="0"/>
              </a:rPr>
              <a:t>информации обо всех экономических мерах, принимаемых правительством; </a:t>
            </a:r>
          </a:p>
          <a:p>
            <a:pPr lvl="0" algn="just">
              <a:buSzPct val="100000"/>
              <a:buFont typeface="Wingdings" panose="05000000000000000000" pitchFamily="2" charset="2"/>
              <a:buChar char="q"/>
            </a:pPr>
            <a:endParaRPr lang="mk-MK" sz="6400" dirty="0">
              <a:latin typeface="Calibri" panose="020F0502020204030204" pitchFamily="34" charset="0"/>
            </a:endParaRPr>
          </a:p>
          <a:p>
            <a:pPr lvl="0" algn="just">
              <a:buSzPct val="100000"/>
              <a:buFont typeface="Wingdings" panose="05000000000000000000" pitchFamily="2" charset="2"/>
              <a:buChar char="q"/>
            </a:pPr>
            <a:r>
              <a:rPr lang="ru-RU" sz="6400" dirty="0">
                <a:latin typeface="Calibri" panose="020F0502020204030204" pitchFamily="34" charset="0"/>
              </a:rPr>
              <a:t>данным по всем платежам, производимым за счет средств бюджета Республики Северная Македония в рамках бюджетной подпрограммы Р1 «Меры по преодолению кризиса, связанного с Covid-19».</a:t>
            </a:r>
          </a:p>
          <a:p>
            <a:pPr lvl="0" algn="just">
              <a:buSzPct val="100000"/>
              <a:buFont typeface="Wingdings" panose="05000000000000000000" pitchFamily="2" charset="2"/>
              <a:buChar char="q"/>
            </a:pPr>
            <a:endParaRPr lang="mk-MK" sz="6400" dirty="0">
              <a:latin typeface="Calibri" panose="020F0502020204030204" pitchFamily="34" charset="0"/>
            </a:endParaRPr>
          </a:p>
          <a:p>
            <a:pPr lvl="0" algn="just">
              <a:buSzPct val="100000"/>
              <a:buFont typeface="Wingdings" panose="05000000000000000000" pitchFamily="2" charset="2"/>
              <a:buChar char="q"/>
            </a:pPr>
            <a:r>
              <a:rPr lang="ru-RU" sz="6400" dirty="0">
                <a:latin typeface="Calibri" panose="020F0502020204030204" pitchFamily="34" charset="0"/>
              </a:rPr>
              <a:t>документам по всем финансовым и нефинансовым пожертвованиям, полученным в качестве помощи с целью преодоления кризиса, вызванного COVID-19;</a:t>
            </a:r>
          </a:p>
          <a:p>
            <a:pPr lvl="0" algn="just">
              <a:buSzPct val="100000"/>
              <a:buFont typeface="Wingdings" panose="05000000000000000000" pitchFamily="2" charset="2"/>
              <a:buChar char="q"/>
            </a:pPr>
            <a:endParaRPr lang="mk-MK" sz="6400" dirty="0">
              <a:latin typeface="Calibri" panose="020F0502020204030204" pitchFamily="34" charset="0"/>
            </a:endParaRPr>
          </a:p>
          <a:p>
            <a:pPr lvl="0" algn="just">
              <a:buSzPct val="100000"/>
              <a:buFont typeface="Wingdings" panose="05000000000000000000" pitchFamily="2" charset="2"/>
              <a:buChar char="q"/>
            </a:pPr>
            <a:r>
              <a:rPr lang="ru-RU" sz="6400" dirty="0">
                <a:latin typeface="Calibri" panose="020F0502020204030204" pitchFamily="34" charset="0"/>
              </a:rPr>
              <a:t>сведениям о государственных закупках, произведенных центральными государственными учреждениями для преодоления кризиса, связанного с COVID-19;</a:t>
            </a:r>
          </a:p>
          <a:p>
            <a:pPr marL="109728" lvl="0" indent="0" algn="just">
              <a:buSzPct val="100000"/>
              <a:buNone/>
            </a:pPr>
            <a:endParaRPr lang="en-US" sz="6400" dirty="0">
              <a:latin typeface="Calibri" panose="020F0502020204030204" pitchFamily="34" charset="0"/>
            </a:endParaRPr>
          </a:p>
          <a:p>
            <a:pPr lvl="0" algn="just">
              <a:buSzPct val="100000"/>
              <a:buFont typeface="Wingdings" panose="05000000000000000000" pitchFamily="2" charset="2"/>
              <a:buChar char="q"/>
            </a:pPr>
            <a:r>
              <a:rPr lang="ru-RU" sz="6400" dirty="0">
                <a:latin typeface="Calibri" panose="020F0502020204030204" pitchFamily="34" charset="0"/>
              </a:rPr>
              <a:t>информации о статусе реализации экономических мер по преодолению кризиса, вызванного COVID-19. </a:t>
            </a:r>
          </a:p>
        </p:txBody>
      </p:sp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90475" y="404664"/>
            <a:ext cx="7947025" cy="1027112"/>
          </a:xfrm>
        </p:spPr>
        <p:txBody>
          <a:bodyPr>
            <a:normAutofit/>
          </a:bodyPr>
          <a:lstStyle/>
          <a:p>
            <a:r>
              <a:rPr lang="ru-RU" sz="2400" i="1" dirty="0">
                <a:solidFill>
                  <a:schemeClr val="tx1"/>
                </a:solidFill>
                <a:latin typeface="Calibri" panose="020F0502020204030204" pitchFamily="34" charset="0"/>
              </a:rPr>
              <a:t>Веб-сайт koronavirus.gov.mk позволяет общественности получить доступ к:</a:t>
            </a:r>
          </a:p>
        </p:txBody>
      </p:sp>
    </p:spTree>
    <p:extLst>
      <p:ext uri="{BB962C8B-B14F-4D97-AF65-F5344CB8AC3E}">
        <p14:creationId xmlns:p14="http://schemas.microsoft.com/office/powerpoint/2010/main" val="2103542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DD7CBB9-64D9-4BE1-85E1-B25FA59558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3D49370-BB69-4246-9707-FAF18EED59B3}"/>
              </a:ext>
            </a:extLst>
          </p:cNvPr>
          <p:cNvSpPr txBox="1"/>
          <p:nvPr/>
        </p:nvSpPr>
        <p:spPr>
          <a:xfrm>
            <a:off x="35496" y="116632"/>
            <a:ext cx="10081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00" b="1">
                <a:solidFill>
                  <a:schemeClr val="bg1"/>
                </a:solidFill>
                <a:latin typeface="Arial Narrow" panose="020B0606020202030204" pitchFamily="34" charset="0"/>
              </a:rPr>
              <a:t>COVID – 19</a:t>
            </a:r>
          </a:p>
          <a:p>
            <a:r>
              <a:rPr lang="ru-RU" sz="800" b="1">
                <a:solidFill>
                  <a:schemeClr val="bg1"/>
                </a:solidFill>
                <a:latin typeface="Arial Narrow" panose="020B0606020202030204" pitchFamily="34" charset="0"/>
              </a:rPr>
              <a:t>ФИНАНСОВАЯ ПРОЗРАЧНОСТЬ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C0F352-3934-48F0-ADF4-EB6E7C154722}"/>
              </a:ext>
            </a:extLst>
          </p:cNvPr>
          <p:cNvSpPr txBox="1"/>
          <p:nvPr/>
        </p:nvSpPr>
        <p:spPr>
          <a:xfrm>
            <a:off x="2267744" y="260648"/>
            <a:ext cx="10081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b="1">
                <a:solidFill>
                  <a:schemeClr val="bg1"/>
                </a:solidFill>
                <a:latin typeface="Arial Narrow" panose="020B0606020202030204" pitchFamily="34" charset="0"/>
              </a:rPr>
              <a:t>koronavirus.gov.mk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1F6B91-EFFA-4E27-9537-39A6144D012D}"/>
              </a:ext>
            </a:extLst>
          </p:cNvPr>
          <p:cNvSpPr txBox="1"/>
          <p:nvPr/>
        </p:nvSpPr>
        <p:spPr>
          <a:xfrm>
            <a:off x="3131840" y="260648"/>
            <a:ext cx="10081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b="1">
                <a:solidFill>
                  <a:schemeClr val="bg1"/>
                </a:solidFill>
                <a:latin typeface="Arial Narrow" panose="020B0606020202030204" pitchFamily="34" charset="0"/>
              </a:rPr>
              <a:t>ПОЖЕРТВОВАНИЯ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C649B5-3B1C-4CB6-B561-7EA6AD7FAB2C}"/>
              </a:ext>
            </a:extLst>
          </p:cNvPr>
          <p:cNvSpPr txBox="1"/>
          <p:nvPr/>
        </p:nvSpPr>
        <p:spPr>
          <a:xfrm>
            <a:off x="3635896" y="260648"/>
            <a:ext cx="10081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b="1">
                <a:solidFill>
                  <a:schemeClr val="bg1"/>
                </a:solidFill>
                <a:latin typeface="Arial Narrow" panose="020B0606020202030204" pitchFamily="34" charset="0"/>
              </a:rPr>
              <a:t>ПЛАТЕЖИ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D48BFA-F7D6-4937-A0C2-415DCD06EBF7}"/>
              </a:ext>
            </a:extLst>
          </p:cNvPr>
          <p:cNvSpPr txBox="1"/>
          <p:nvPr/>
        </p:nvSpPr>
        <p:spPr>
          <a:xfrm>
            <a:off x="4162946" y="260647"/>
            <a:ext cx="10081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b="1">
                <a:solidFill>
                  <a:schemeClr val="bg1"/>
                </a:solidFill>
                <a:latin typeface="Arial Narrow" panose="020B0606020202030204" pitchFamily="34" charset="0"/>
              </a:rPr>
              <a:t>ЗАКУПКИ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A358DD0-C327-4591-95BB-B768337F02D7}"/>
              </a:ext>
            </a:extLst>
          </p:cNvPr>
          <p:cNvSpPr txBox="1"/>
          <p:nvPr/>
        </p:nvSpPr>
        <p:spPr>
          <a:xfrm>
            <a:off x="4932040" y="260647"/>
            <a:ext cx="10081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" b="1">
                <a:solidFill>
                  <a:schemeClr val="bg1"/>
                </a:solidFill>
                <a:latin typeface="Arial Narrow" panose="020B0606020202030204" pitchFamily="34" charset="0"/>
              </a:rPr>
              <a:t>О НАС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756D11-EF15-4A66-8848-5B6B32A30E56}"/>
              </a:ext>
            </a:extLst>
          </p:cNvPr>
          <p:cNvSpPr txBox="1"/>
          <p:nvPr/>
        </p:nvSpPr>
        <p:spPr>
          <a:xfrm>
            <a:off x="8096213" y="260646"/>
            <a:ext cx="58024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1" dirty="0">
                <a:solidFill>
                  <a:schemeClr val="bg1"/>
                </a:solidFill>
                <a:latin typeface="Arial Narrow" panose="020B0606020202030204" pitchFamily="34" charset="0"/>
              </a:rPr>
              <a:t>Login</a:t>
            </a:r>
            <a:endParaRPr lang="ru-RU" sz="7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4A64B32-8FF4-4765-819D-CAEE7B9A7BDF}"/>
              </a:ext>
            </a:extLst>
          </p:cNvPr>
          <p:cNvSpPr txBox="1"/>
          <p:nvPr/>
        </p:nvSpPr>
        <p:spPr>
          <a:xfrm>
            <a:off x="107504" y="1340768"/>
            <a:ext cx="12706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rgbClr val="0070C0"/>
                </a:solidFill>
                <a:latin typeface="Arial Narrow" panose="020B0606020202030204" pitchFamily="34" charset="0"/>
              </a:rPr>
              <a:t>ПОЖЕРТВОВАНИЯ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4D18759-CB85-457C-9067-6C93433452C8}"/>
              </a:ext>
            </a:extLst>
          </p:cNvPr>
          <p:cNvSpPr txBox="1"/>
          <p:nvPr/>
        </p:nvSpPr>
        <p:spPr>
          <a:xfrm>
            <a:off x="2483768" y="1340767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>
                <a:solidFill>
                  <a:srgbClr val="0070C0"/>
                </a:solidFill>
                <a:latin typeface="Arial Narrow" panose="020B0606020202030204" pitchFamily="34" charset="0"/>
              </a:rPr>
              <a:t>ПЛАТЕЖИ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6B52F0F-4472-4761-8632-EAA2DF7E48A8}"/>
              </a:ext>
            </a:extLst>
          </p:cNvPr>
          <p:cNvSpPr txBox="1"/>
          <p:nvPr/>
        </p:nvSpPr>
        <p:spPr>
          <a:xfrm>
            <a:off x="5945990" y="1367095"/>
            <a:ext cx="157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>
                <a:solidFill>
                  <a:srgbClr val="0070C0"/>
                </a:solidFill>
                <a:latin typeface="Arial Narrow" panose="020B0606020202030204" pitchFamily="34" charset="0"/>
              </a:rPr>
              <a:t>ЗАКУПКИ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7ECE897-E2F0-4133-B46E-DF25F4A6AE95}"/>
              </a:ext>
            </a:extLst>
          </p:cNvPr>
          <p:cNvSpPr txBox="1"/>
          <p:nvPr/>
        </p:nvSpPr>
        <p:spPr>
          <a:xfrm>
            <a:off x="2777639" y="1844824"/>
            <a:ext cx="15783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>
                <a:latin typeface="Arial Narrow" panose="020B0606020202030204" pitchFamily="34" charset="0"/>
              </a:rPr>
              <a:t>Итого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89AD4A1-6BD7-4645-8CA8-9281FA35E3E7}"/>
              </a:ext>
            </a:extLst>
          </p:cNvPr>
          <p:cNvSpPr txBox="1"/>
          <p:nvPr/>
        </p:nvSpPr>
        <p:spPr>
          <a:xfrm>
            <a:off x="3707905" y="1999890"/>
            <a:ext cx="6480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err="1">
                <a:latin typeface="Arial Narrow" panose="020B0606020202030204" pitchFamily="34" charset="0"/>
              </a:rPr>
              <a:t>денар</a:t>
            </a:r>
            <a:endParaRPr lang="ru-RU" sz="800" dirty="0">
              <a:latin typeface="Arial Narrow" panose="020B0606020202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0F5C0CE-7AFC-4593-9D46-08D4F8E5D7BF}"/>
              </a:ext>
            </a:extLst>
          </p:cNvPr>
          <p:cNvSpPr txBox="1"/>
          <p:nvPr/>
        </p:nvSpPr>
        <p:spPr>
          <a:xfrm>
            <a:off x="6167853" y="1829098"/>
            <a:ext cx="15783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latin typeface="Arial Narrow" panose="020B0606020202030204" pitchFamily="34" charset="0"/>
              </a:rPr>
              <a:t>Итого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BFE60BA-E0F2-4CB2-A4D7-DDB2BFF0C7AC}"/>
              </a:ext>
            </a:extLst>
          </p:cNvPr>
          <p:cNvSpPr txBox="1"/>
          <p:nvPr/>
        </p:nvSpPr>
        <p:spPr>
          <a:xfrm>
            <a:off x="7020272" y="1999890"/>
            <a:ext cx="6480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err="1">
                <a:latin typeface="Arial Narrow" panose="020B0606020202030204" pitchFamily="34" charset="0"/>
              </a:rPr>
              <a:t>денар</a:t>
            </a:r>
            <a:endParaRPr lang="ru-RU" sz="800" dirty="0">
              <a:latin typeface="Arial Narrow" panose="020B0606020202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BBAC8A1-7F0B-46EB-8007-37D1C53730EC}"/>
              </a:ext>
            </a:extLst>
          </p:cNvPr>
          <p:cNvSpPr txBox="1"/>
          <p:nvPr/>
        </p:nvSpPr>
        <p:spPr>
          <a:xfrm>
            <a:off x="4497073" y="1844824"/>
            <a:ext cx="15783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>
                <a:latin typeface="Arial Narrow" panose="020B0606020202030204" pitchFamily="34" charset="0"/>
              </a:rPr>
              <a:t>Итого платежи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37CB03B-5D4E-4C03-89F8-532B9DB1F405}"/>
              </a:ext>
            </a:extLst>
          </p:cNvPr>
          <p:cNvSpPr txBox="1"/>
          <p:nvPr/>
        </p:nvSpPr>
        <p:spPr>
          <a:xfrm>
            <a:off x="7887287" y="1850734"/>
            <a:ext cx="11492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>
                <a:latin typeface="Arial Narrow" panose="020B0606020202030204" pitchFamily="34" charset="0"/>
              </a:rPr>
              <a:t>Итого закупки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EEDC9EC-8371-4A0D-9359-A0ACEEA0B7AF}"/>
              </a:ext>
            </a:extLst>
          </p:cNvPr>
          <p:cNvSpPr txBox="1"/>
          <p:nvPr/>
        </p:nvSpPr>
        <p:spPr>
          <a:xfrm>
            <a:off x="3770363" y="4797152"/>
            <a:ext cx="5231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>
                <a:latin typeface="Arial Narrow" panose="020B0606020202030204" pitchFamily="34" charset="0"/>
              </a:rPr>
              <a:t>Подробнее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0C378A4-A25A-45F8-8243-4EDBF36D4ADF}"/>
              </a:ext>
            </a:extLst>
          </p:cNvPr>
          <p:cNvSpPr txBox="1"/>
          <p:nvPr/>
        </p:nvSpPr>
        <p:spPr>
          <a:xfrm>
            <a:off x="7145187" y="4797152"/>
            <a:ext cx="5231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>
                <a:latin typeface="Arial Narrow" panose="020B0606020202030204" pitchFamily="34" charset="0"/>
              </a:rPr>
              <a:t>Подробнее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B6C3B9A-D7BF-4D98-A93A-A4A584C7B670}"/>
              </a:ext>
            </a:extLst>
          </p:cNvPr>
          <p:cNvSpPr txBox="1"/>
          <p:nvPr/>
        </p:nvSpPr>
        <p:spPr>
          <a:xfrm>
            <a:off x="855008" y="4761438"/>
            <a:ext cx="5231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00" dirty="0" err="1">
                <a:solidFill>
                  <a:schemeClr val="bg1"/>
                </a:solidFill>
                <a:latin typeface="Arial Narrow" panose="020B0606020202030204" pitchFamily="34" charset="0"/>
              </a:rPr>
              <a:t>Подроб</a:t>
            </a:r>
            <a:endParaRPr lang="en-US" sz="7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700" dirty="0">
                <a:solidFill>
                  <a:schemeClr val="bg1"/>
                </a:solidFill>
                <a:latin typeface="Arial Narrow" panose="020B0606020202030204" pitchFamily="34" charset="0"/>
              </a:rPr>
              <a:t>нее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D0DA953-1818-4F76-A584-5C1EB55DA3DF}"/>
              </a:ext>
            </a:extLst>
          </p:cNvPr>
          <p:cNvSpPr txBox="1"/>
          <p:nvPr/>
        </p:nvSpPr>
        <p:spPr>
          <a:xfrm>
            <a:off x="171862" y="4007050"/>
            <a:ext cx="7471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>
                <a:latin typeface="Arial Narrow" panose="020B0606020202030204" pitchFamily="34" charset="0"/>
              </a:rPr>
              <a:t>Финансовые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EF6F321-FF9F-49F5-9514-8F84E236EDC6}"/>
              </a:ext>
            </a:extLst>
          </p:cNvPr>
          <p:cNvSpPr txBox="1"/>
          <p:nvPr/>
        </p:nvSpPr>
        <p:spPr>
          <a:xfrm>
            <a:off x="1116586" y="4007050"/>
            <a:ext cx="8631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latin typeface="Arial Narrow" panose="020B0606020202030204" pitchFamily="34" charset="0"/>
              </a:rPr>
              <a:t>Нефинансовые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896E1B7-E1CF-4946-A1A2-D73478B33F32}"/>
              </a:ext>
            </a:extLst>
          </p:cNvPr>
          <p:cNvSpPr txBox="1"/>
          <p:nvPr/>
        </p:nvSpPr>
        <p:spPr>
          <a:xfrm>
            <a:off x="899592" y="4252446"/>
            <a:ext cx="64807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00" dirty="0" err="1">
                <a:latin typeface="Arial Narrow" panose="020B0606020202030204" pitchFamily="34" charset="0"/>
              </a:rPr>
              <a:t>денар</a:t>
            </a:r>
            <a:endParaRPr lang="ru-RU" sz="500" dirty="0">
              <a:latin typeface="Arial Narrow" panose="020B060602020203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313C6B4-6B54-43E8-9350-E4CC8C090BE1}"/>
              </a:ext>
            </a:extLst>
          </p:cNvPr>
          <p:cNvSpPr txBox="1"/>
          <p:nvPr/>
        </p:nvSpPr>
        <p:spPr>
          <a:xfrm>
            <a:off x="1781220" y="4252446"/>
            <a:ext cx="64807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00" dirty="0" err="1">
                <a:latin typeface="Arial Narrow" panose="020B0606020202030204" pitchFamily="34" charset="0"/>
              </a:rPr>
              <a:t>денар</a:t>
            </a:r>
            <a:endParaRPr lang="ru-RU" sz="500" dirty="0">
              <a:latin typeface="Arial Narrow" panose="020B0606020202030204" pitchFamily="34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45F4B8DF-F6CB-4E2F-8CA5-8E67621A02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859412"/>
              </p:ext>
            </p:extLst>
          </p:nvPr>
        </p:nvGraphicFramePr>
        <p:xfrm>
          <a:off x="2952861" y="4552397"/>
          <a:ext cx="2483999" cy="14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673">
                  <a:extLst>
                    <a:ext uri="{9D8B030D-6E8A-4147-A177-3AD203B41FA5}">
                      <a16:colId xmlns:a16="http://schemas.microsoft.com/office/drawing/2014/main" val="1631859184"/>
                    </a:ext>
                  </a:extLst>
                </a:gridCol>
                <a:gridCol w="225673">
                  <a:extLst>
                    <a:ext uri="{9D8B030D-6E8A-4147-A177-3AD203B41FA5}">
                      <a16:colId xmlns:a16="http://schemas.microsoft.com/office/drawing/2014/main" val="3599041385"/>
                    </a:ext>
                  </a:extLst>
                </a:gridCol>
                <a:gridCol w="225673">
                  <a:extLst>
                    <a:ext uri="{9D8B030D-6E8A-4147-A177-3AD203B41FA5}">
                      <a16:colId xmlns:a16="http://schemas.microsoft.com/office/drawing/2014/main" val="4029062562"/>
                    </a:ext>
                  </a:extLst>
                </a:gridCol>
                <a:gridCol w="225673">
                  <a:extLst>
                    <a:ext uri="{9D8B030D-6E8A-4147-A177-3AD203B41FA5}">
                      <a16:colId xmlns:a16="http://schemas.microsoft.com/office/drawing/2014/main" val="941217387"/>
                    </a:ext>
                  </a:extLst>
                </a:gridCol>
                <a:gridCol w="225673">
                  <a:extLst>
                    <a:ext uri="{9D8B030D-6E8A-4147-A177-3AD203B41FA5}">
                      <a16:colId xmlns:a16="http://schemas.microsoft.com/office/drawing/2014/main" val="2338481468"/>
                    </a:ext>
                  </a:extLst>
                </a:gridCol>
                <a:gridCol w="225939">
                  <a:extLst>
                    <a:ext uri="{9D8B030D-6E8A-4147-A177-3AD203B41FA5}">
                      <a16:colId xmlns:a16="http://schemas.microsoft.com/office/drawing/2014/main" val="203699625"/>
                    </a:ext>
                  </a:extLst>
                </a:gridCol>
                <a:gridCol w="225939">
                  <a:extLst>
                    <a:ext uri="{9D8B030D-6E8A-4147-A177-3AD203B41FA5}">
                      <a16:colId xmlns:a16="http://schemas.microsoft.com/office/drawing/2014/main" val="3465650578"/>
                    </a:ext>
                  </a:extLst>
                </a:gridCol>
                <a:gridCol w="225939">
                  <a:extLst>
                    <a:ext uri="{9D8B030D-6E8A-4147-A177-3AD203B41FA5}">
                      <a16:colId xmlns:a16="http://schemas.microsoft.com/office/drawing/2014/main" val="1348570503"/>
                    </a:ext>
                  </a:extLst>
                </a:gridCol>
                <a:gridCol w="225939">
                  <a:extLst>
                    <a:ext uri="{9D8B030D-6E8A-4147-A177-3AD203B41FA5}">
                      <a16:colId xmlns:a16="http://schemas.microsoft.com/office/drawing/2014/main" val="768082213"/>
                    </a:ext>
                  </a:extLst>
                </a:gridCol>
                <a:gridCol w="225939">
                  <a:extLst>
                    <a:ext uri="{9D8B030D-6E8A-4147-A177-3AD203B41FA5}">
                      <a16:colId xmlns:a16="http://schemas.microsoft.com/office/drawing/2014/main" val="1648646828"/>
                    </a:ext>
                  </a:extLst>
                </a:gridCol>
                <a:gridCol w="225939">
                  <a:extLst>
                    <a:ext uri="{9D8B030D-6E8A-4147-A177-3AD203B41FA5}">
                      <a16:colId xmlns:a16="http://schemas.microsoft.com/office/drawing/2014/main" val="1022654181"/>
                    </a:ext>
                  </a:extLst>
                </a:gridCol>
              </a:tblGrid>
              <a:tr h="14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500" b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Arial Narrow" panose="020B0606020202030204" pitchFamily="34" charset="0"/>
                        </a:rPr>
                        <a:t>январь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500" b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Arial Narrow" panose="020B0606020202030204" pitchFamily="34" charset="0"/>
                        </a:rPr>
                        <a:t>февраль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500" b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Arial Narrow" panose="020B0606020202030204" pitchFamily="34" charset="0"/>
                        </a:rPr>
                        <a:t>март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500" b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Arial Narrow" panose="020B0606020202030204" pitchFamily="34" charset="0"/>
                        </a:rPr>
                        <a:t>апрель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500" b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Arial Narrow" panose="020B0606020202030204" pitchFamily="34" charset="0"/>
                        </a:rPr>
                        <a:t>май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500" b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Arial Narrow" panose="020B0606020202030204" pitchFamily="34" charset="0"/>
                        </a:rPr>
                        <a:t>июнь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500" b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Arial Narrow" panose="020B0606020202030204" pitchFamily="34" charset="0"/>
                        </a:rPr>
                        <a:t>июль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500" b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Arial Narrow" panose="020B0606020202030204" pitchFamily="34" charset="0"/>
                        </a:rPr>
                        <a:t>август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500" b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Arial Narrow" panose="020B0606020202030204" pitchFamily="34" charset="0"/>
                        </a:rPr>
                        <a:t>октябрь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500" b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Arial Narrow" panose="020B0606020202030204" pitchFamily="34" charset="0"/>
                        </a:rPr>
                        <a:t>ноябрь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500" b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Arial Narrow" panose="020B0606020202030204" pitchFamily="34" charset="0"/>
                        </a:rPr>
                        <a:t>декабрь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002515"/>
                  </a:ext>
                </a:extLst>
              </a:tr>
            </a:tbl>
          </a:graphicData>
        </a:graphic>
      </p:graphicFrame>
      <p:graphicFrame>
        <p:nvGraphicFramePr>
          <p:cNvPr id="30" name="Таблица 29">
            <a:extLst>
              <a:ext uri="{FF2B5EF4-FFF2-40B4-BE49-F238E27FC236}">
                <a16:creationId xmlns:a16="http://schemas.microsoft.com/office/drawing/2014/main" id="{E84352FD-602E-4C42-AB9E-AC4150C885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031850"/>
              </p:ext>
            </p:extLst>
          </p:nvPr>
        </p:nvGraphicFramePr>
        <p:xfrm>
          <a:off x="6372200" y="4552397"/>
          <a:ext cx="2483999" cy="14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673">
                  <a:extLst>
                    <a:ext uri="{9D8B030D-6E8A-4147-A177-3AD203B41FA5}">
                      <a16:colId xmlns:a16="http://schemas.microsoft.com/office/drawing/2014/main" val="1631859184"/>
                    </a:ext>
                  </a:extLst>
                </a:gridCol>
                <a:gridCol w="225673">
                  <a:extLst>
                    <a:ext uri="{9D8B030D-6E8A-4147-A177-3AD203B41FA5}">
                      <a16:colId xmlns:a16="http://schemas.microsoft.com/office/drawing/2014/main" val="3599041385"/>
                    </a:ext>
                  </a:extLst>
                </a:gridCol>
                <a:gridCol w="225673">
                  <a:extLst>
                    <a:ext uri="{9D8B030D-6E8A-4147-A177-3AD203B41FA5}">
                      <a16:colId xmlns:a16="http://schemas.microsoft.com/office/drawing/2014/main" val="4029062562"/>
                    </a:ext>
                  </a:extLst>
                </a:gridCol>
                <a:gridCol w="225673">
                  <a:extLst>
                    <a:ext uri="{9D8B030D-6E8A-4147-A177-3AD203B41FA5}">
                      <a16:colId xmlns:a16="http://schemas.microsoft.com/office/drawing/2014/main" val="941217387"/>
                    </a:ext>
                  </a:extLst>
                </a:gridCol>
                <a:gridCol w="225673">
                  <a:extLst>
                    <a:ext uri="{9D8B030D-6E8A-4147-A177-3AD203B41FA5}">
                      <a16:colId xmlns:a16="http://schemas.microsoft.com/office/drawing/2014/main" val="2338481468"/>
                    </a:ext>
                  </a:extLst>
                </a:gridCol>
                <a:gridCol w="225939">
                  <a:extLst>
                    <a:ext uri="{9D8B030D-6E8A-4147-A177-3AD203B41FA5}">
                      <a16:colId xmlns:a16="http://schemas.microsoft.com/office/drawing/2014/main" val="203699625"/>
                    </a:ext>
                  </a:extLst>
                </a:gridCol>
                <a:gridCol w="225939">
                  <a:extLst>
                    <a:ext uri="{9D8B030D-6E8A-4147-A177-3AD203B41FA5}">
                      <a16:colId xmlns:a16="http://schemas.microsoft.com/office/drawing/2014/main" val="3465650578"/>
                    </a:ext>
                  </a:extLst>
                </a:gridCol>
                <a:gridCol w="225939">
                  <a:extLst>
                    <a:ext uri="{9D8B030D-6E8A-4147-A177-3AD203B41FA5}">
                      <a16:colId xmlns:a16="http://schemas.microsoft.com/office/drawing/2014/main" val="1348570503"/>
                    </a:ext>
                  </a:extLst>
                </a:gridCol>
                <a:gridCol w="225939">
                  <a:extLst>
                    <a:ext uri="{9D8B030D-6E8A-4147-A177-3AD203B41FA5}">
                      <a16:colId xmlns:a16="http://schemas.microsoft.com/office/drawing/2014/main" val="768082213"/>
                    </a:ext>
                  </a:extLst>
                </a:gridCol>
                <a:gridCol w="225939">
                  <a:extLst>
                    <a:ext uri="{9D8B030D-6E8A-4147-A177-3AD203B41FA5}">
                      <a16:colId xmlns:a16="http://schemas.microsoft.com/office/drawing/2014/main" val="1648646828"/>
                    </a:ext>
                  </a:extLst>
                </a:gridCol>
                <a:gridCol w="225939">
                  <a:extLst>
                    <a:ext uri="{9D8B030D-6E8A-4147-A177-3AD203B41FA5}">
                      <a16:colId xmlns:a16="http://schemas.microsoft.com/office/drawing/2014/main" val="1022654181"/>
                    </a:ext>
                  </a:extLst>
                </a:gridCol>
              </a:tblGrid>
              <a:tr h="14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500" b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Arial Narrow" panose="020B0606020202030204" pitchFamily="34" charset="0"/>
                        </a:rPr>
                        <a:t>январь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500" b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Arial Narrow" panose="020B0606020202030204" pitchFamily="34" charset="0"/>
                        </a:rPr>
                        <a:t>февраль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500" b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Arial Narrow" panose="020B0606020202030204" pitchFamily="34" charset="0"/>
                        </a:rPr>
                        <a:t>март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500" b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Arial Narrow" panose="020B0606020202030204" pitchFamily="34" charset="0"/>
                        </a:rPr>
                        <a:t>апрель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500" b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Arial Narrow" panose="020B0606020202030204" pitchFamily="34" charset="0"/>
                        </a:rPr>
                        <a:t>май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500" b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Arial Narrow" panose="020B0606020202030204" pitchFamily="34" charset="0"/>
                        </a:rPr>
                        <a:t>июнь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500" b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Arial Narrow" panose="020B0606020202030204" pitchFamily="34" charset="0"/>
                        </a:rPr>
                        <a:t>июль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500" b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Arial Narrow" panose="020B0606020202030204" pitchFamily="34" charset="0"/>
                        </a:rPr>
                        <a:t>август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500" b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Arial Narrow" panose="020B0606020202030204" pitchFamily="34" charset="0"/>
                        </a:rPr>
                        <a:t>октябрь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500" b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Arial Narrow" panose="020B0606020202030204" pitchFamily="34" charset="0"/>
                        </a:rPr>
                        <a:t>ноябрь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500" b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Arial Narrow" panose="020B0606020202030204" pitchFamily="34" charset="0"/>
                        </a:rPr>
                        <a:t>декабрь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002515"/>
                  </a:ext>
                </a:extLst>
              </a:tr>
            </a:tbl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id="{932C4745-94F9-4E68-963A-154F61FCB90E}"/>
              </a:ext>
            </a:extLst>
          </p:cNvPr>
          <p:cNvSpPr txBox="1"/>
          <p:nvPr/>
        </p:nvSpPr>
        <p:spPr>
          <a:xfrm>
            <a:off x="107907" y="6010835"/>
            <a:ext cx="7471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00" dirty="0">
                <a:latin typeface="Arial Narrow" panose="020B0606020202030204" pitchFamily="34" charset="0"/>
              </a:rPr>
              <a:t>ЗАРЕГИСТРИРОВАТЬ </a:t>
            </a:r>
            <a:r>
              <a:rPr lang="ru-RU" sz="500" b="1" dirty="0">
                <a:latin typeface="Arial Narrow" panose="020B0606020202030204" pitchFamily="34" charset="0"/>
              </a:rPr>
              <a:t>ПОЖЕРТВОВАНИЕ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C42C1CF-37BC-4F9E-9F04-449917F60FA2}"/>
              </a:ext>
            </a:extLst>
          </p:cNvPr>
          <p:cNvSpPr txBox="1"/>
          <p:nvPr/>
        </p:nvSpPr>
        <p:spPr>
          <a:xfrm>
            <a:off x="1519642" y="6026224"/>
            <a:ext cx="523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" dirty="0">
                <a:solidFill>
                  <a:schemeClr val="bg1"/>
                </a:solidFill>
                <a:latin typeface="Arial Narrow" panose="020B0606020202030204" pitchFamily="34" charset="0"/>
              </a:rPr>
              <a:t>Зарегистрировать </a:t>
            </a:r>
          </a:p>
        </p:txBody>
      </p:sp>
    </p:spTree>
    <p:extLst>
      <p:ext uri="{BB962C8B-B14F-4D97-AF65-F5344CB8AC3E}">
        <p14:creationId xmlns:p14="http://schemas.microsoft.com/office/powerpoint/2010/main" val="4083296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276872"/>
            <a:ext cx="7489825" cy="88741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000">
                <a:latin typeface="Calibri" panose="020F0502020204030204" pitchFamily="34" charset="0"/>
                <a:cs typeface="Arial" panose="020B0604020202020204" pitchFamily="34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41683864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IFMIS developments_N.Macedonia</Template>
  <TotalTime>1909</TotalTime>
  <Words>375</Words>
  <Application>Microsoft Office PowerPoint</Application>
  <PresentationFormat>On-screen Show (4:3)</PresentationFormat>
  <Paragraphs>98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Arial Narrow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Concourse</vt:lpstr>
      <vt:lpstr>Министерство финансов Северная Македония   Прозрачность действий правительства в период пандемии COVID-19</vt:lpstr>
      <vt:lpstr>Прозрачность в период кризиса, связанного с Covid-19  Управление кризисом и прозрачность</vt:lpstr>
      <vt:lpstr>PowerPoint Presentation</vt:lpstr>
      <vt:lpstr>Веб-сайт koronavirus.gov.mk позволяет общественности получить доступ к:</vt:lpstr>
      <vt:lpstr>PowerPoint Presentation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Новини во Нацрт Законот за сиситемот на внатрешна финансиска контрола во јавниот сектор</dc:title>
  <dc:creator>Mitra Spasovska</dc:creator>
  <cp:lastModifiedBy>Tatyana Ossennikova</cp:lastModifiedBy>
  <cp:revision>121</cp:revision>
  <cp:lastPrinted>2020-12-07T07:58:47Z</cp:lastPrinted>
  <dcterms:created xsi:type="dcterms:W3CDTF">2020-12-05T22:29:15Z</dcterms:created>
  <dcterms:modified xsi:type="dcterms:W3CDTF">2021-06-09T05:48:24Z</dcterms:modified>
</cp:coreProperties>
</file>