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39"/>
  </p:notesMasterIdLst>
  <p:handoutMasterIdLst>
    <p:handoutMasterId r:id="rId40"/>
  </p:handoutMasterIdLst>
  <p:sldIdLst>
    <p:sldId id="384" r:id="rId2"/>
    <p:sldId id="385" r:id="rId3"/>
    <p:sldId id="386" r:id="rId4"/>
    <p:sldId id="387" r:id="rId5"/>
    <p:sldId id="388" r:id="rId6"/>
    <p:sldId id="389" r:id="rId7"/>
    <p:sldId id="390" r:id="rId8"/>
    <p:sldId id="391" r:id="rId9"/>
    <p:sldId id="418" r:id="rId10"/>
    <p:sldId id="416" r:id="rId11"/>
    <p:sldId id="417" r:id="rId12"/>
    <p:sldId id="392" r:id="rId13"/>
    <p:sldId id="393" r:id="rId14"/>
    <p:sldId id="419" r:id="rId15"/>
    <p:sldId id="394" r:id="rId16"/>
    <p:sldId id="395" r:id="rId17"/>
    <p:sldId id="396" r:id="rId18"/>
    <p:sldId id="397" r:id="rId19"/>
    <p:sldId id="398" r:id="rId20"/>
    <p:sldId id="399" r:id="rId21"/>
    <p:sldId id="400" r:id="rId22"/>
    <p:sldId id="401" r:id="rId23"/>
    <p:sldId id="402" r:id="rId24"/>
    <p:sldId id="421" r:id="rId25"/>
    <p:sldId id="403" r:id="rId26"/>
    <p:sldId id="404" r:id="rId27"/>
    <p:sldId id="405" r:id="rId28"/>
    <p:sldId id="406" r:id="rId29"/>
    <p:sldId id="407" r:id="rId30"/>
    <p:sldId id="408" r:id="rId31"/>
    <p:sldId id="409" r:id="rId32"/>
    <p:sldId id="410" r:id="rId33"/>
    <p:sldId id="411" r:id="rId34"/>
    <p:sldId id="412" r:id="rId35"/>
    <p:sldId id="413" r:id="rId36"/>
    <p:sldId id="414" r:id="rId37"/>
    <p:sldId id="41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86410" autoAdjust="0"/>
  </p:normalViewPr>
  <p:slideViewPr>
    <p:cSldViewPr>
      <p:cViewPr varScale="1">
        <p:scale>
          <a:sx n="59" d="100"/>
          <a:sy n="59" d="100"/>
        </p:scale>
        <p:origin x="161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data4\users10\SSaxena3\My%20Documents\Analytical\Virements\WIP_PEFA%20Scores-Jul%2013-Public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037015991557789E-2"/>
          <c:y val="0.1521741032370954"/>
          <c:w val="0.91045769407689991"/>
          <c:h val="0.663087966276942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Sheet2!$A$8</c:f>
              <c:strCache>
                <c:ptCount val="1"/>
                <c:pt idx="0">
                  <c:v>Extent of Consolidation of Governemnt Cash (87 Countries)</c:v>
                </c:pt>
              </c:strCache>
            </c:strRef>
          </c:tx>
          <c:spPr>
            <a:solidFill>
              <a:srgbClr val="FFFF00"/>
            </a:solidFill>
            <a:ln w="3175" cmpd="sng">
              <a:solidFill>
                <a:prstClr val="black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Sheet2!$G$8:$J$8</c:f>
              <c:strCache>
                <c:ptCount val="4"/>
                <c:pt idx="0">
                  <c:v>A (All cash balances consolidated daily)</c:v>
                </c:pt>
                <c:pt idx="1">
                  <c:v>B (Most cash balances consolidated at least weekly)</c:v>
                </c:pt>
                <c:pt idx="2">
                  <c:v>C (Most cash balances consolidated at least monthly)</c:v>
                </c:pt>
                <c:pt idx="3">
                  <c:v>D (Irregular or no consolidation of balances)</c:v>
                </c:pt>
              </c:strCache>
            </c:strRef>
          </c:cat>
          <c:val>
            <c:numRef>
              <c:f>Sheet2!$B$8:$E$8</c:f>
              <c:numCache>
                <c:formatCode>0%</c:formatCode>
                <c:ptCount val="4"/>
                <c:pt idx="0">
                  <c:v>0.21839080459770219</c:v>
                </c:pt>
                <c:pt idx="1">
                  <c:v>0.39080459770115045</c:v>
                </c:pt>
                <c:pt idx="2">
                  <c:v>0.27586206896551835</c:v>
                </c:pt>
                <c:pt idx="3">
                  <c:v>9.1954022988505774E-2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60657112"/>
        <c:axId val="260657504"/>
      </c:barChart>
      <c:catAx>
        <c:axId val="26065711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 w="12700" cmpd="sng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900" b="1"/>
            </a:pPr>
            <a:endParaRPr lang="en-US"/>
          </a:p>
        </c:txPr>
        <c:crossAx val="260657504"/>
        <c:crosses val="autoZero"/>
        <c:auto val="1"/>
        <c:lblAlgn val="ctr"/>
        <c:lblOffset val="100"/>
        <c:tickMarkSkip val="1"/>
        <c:noMultiLvlLbl val="0"/>
      </c:catAx>
      <c:valAx>
        <c:axId val="260657504"/>
        <c:scaling>
          <c:orientation val="minMax"/>
          <c:max val="0.5"/>
        </c:scaling>
        <c:delete val="0"/>
        <c:axPos val="l"/>
        <c:numFmt formatCode="0%" sourceLinked="0"/>
        <c:majorTickMark val="in"/>
        <c:minorTickMark val="none"/>
        <c:tickLblPos val="nextTo"/>
        <c:spPr>
          <a:ln w="12700" cmpd="sng">
            <a:solidFill>
              <a:srgbClr val="B3B3B3"/>
            </a:solidFill>
            <a:prstDash val="solid"/>
          </a:ln>
        </c:spPr>
        <c:txPr>
          <a:bodyPr rot="0" vert="horz"/>
          <a:lstStyle/>
          <a:p>
            <a:pPr>
              <a:defRPr sz="900" b="1"/>
            </a:pPr>
            <a:endParaRPr lang="en-US"/>
          </a:p>
        </c:txPr>
        <c:crossAx val="260657112"/>
        <c:crosses val="autoZero"/>
        <c:crossBetween val="between"/>
      </c:valAx>
      <c:spPr>
        <a:noFill/>
        <a:ln w="12700" cmpd="sng">
          <a:solidFill>
            <a:srgbClr val="B3B3B3"/>
          </a:solidFill>
        </a:ln>
      </c:spPr>
    </c:plotArea>
    <c:plotVisOnly val="1"/>
    <c:dispBlanksAs val="span"/>
    <c:showDLblsOverMax val="0"/>
  </c:chart>
  <c:spPr>
    <a:noFill/>
    <a:ln w="9525"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Segoe UI" pitchFamily="34" charset="0"/>
          <a:ea typeface="Frutiger LT Std 45 Light"/>
          <a:cs typeface="Segoe UI" pitchFamily="34" charset="0"/>
        </a:defRPr>
      </a:pPr>
      <a:endParaRPr lang="en-US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C463AB-D353-4738-A021-632760120D7C}" type="doc">
      <dgm:prSet loTypeId="urn:microsoft.com/office/officeart/2005/8/layout/cycle8" loCatId="cycle" qsTypeId="urn:microsoft.com/office/officeart/2005/8/quickstyle/simple1" qsCatId="simple" csTypeId="urn:microsoft.com/office/officeart/2005/8/colors/colorful5" csCatId="colorful" phldr="1"/>
      <dgm:spPr/>
    </dgm:pt>
    <dgm:pt modelId="{5C403B74-8C54-4532-8A58-02E145D326B6}">
      <dgm:prSet phldrT="[Text]"/>
      <dgm:spPr/>
      <dgm:t>
        <a:bodyPr/>
        <a:lstStyle/>
        <a:p>
          <a:r>
            <a:t>Фонд развития </a:t>
          </a:r>
          <a:endParaRPr lang="ru-RU" dirty="0"/>
        </a:p>
      </dgm:t>
    </dgm:pt>
    <dgm:pt modelId="{D5ACF771-E07C-41B4-8519-6A0B2B932AFD}" type="parTrans" cxnId="{636AF8D8-49C5-4689-9629-59F5D3CA95B0}">
      <dgm:prSet/>
      <dgm:spPr/>
      <dgm:t>
        <a:bodyPr/>
        <a:lstStyle/>
        <a:p>
          <a:endParaRPr lang="en-US"/>
        </a:p>
      </dgm:t>
    </dgm:pt>
    <dgm:pt modelId="{2C3DC444-0795-466B-A11F-0E90E4C0B429}" type="sibTrans" cxnId="{636AF8D8-49C5-4689-9629-59F5D3CA95B0}">
      <dgm:prSet/>
      <dgm:spPr/>
      <dgm:t>
        <a:bodyPr/>
        <a:lstStyle/>
        <a:p>
          <a:endParaRPr lang="en-US"/>
        </a:p>
      </dgm:t>
    </dgm:pt>
    <dgm:pt modelId="{78E9DD8C-D37E-443F-83C2-40C11E3A5190}">
      <dgm:prSet phldrT="[Text]"/>
      <dgm:spPr/>
      <dgm:t>
        <a:bodyPr/>
        <a:lstStyle/>
        <a:p>
          <a:r>
            <a:t>Специальные фонды </a:t>
          </a:r>
          <a:endParaRPr lang="ru-RU" dirty="0"/>
        </a:p>
      </dgm:t>
    </dgm:pt>
    <dgm:pt modelId="{8450FF8C-DBC9-4849-AFD2-7CFD21591094}" type="parTrans" cxnId="{87671CEC-F07A-468C-ADB0-E2DD7502303B}">
      <dgm:prSet/>
      <dgm:spPr/>
      <dgm:t>
        <a:bodyPr/>
        <a:lstStyle/>
        <a:p>
          <a:endParaRPr lang="en-US"/>
        </a:p>
      </dgm:t>
    </dgm:pt>
    <dgm:pt modelId="{7F68506C-64DF-4B19-B25D-EA2A004ECCDC}" type="sibTrans" cxnId="{87671CEC-F07A-468C-ADB0-E2DD7502303B}">
      <dgm:prSet/>
      <dgm:spPr/>
      <dgm:t>
        <a:bodyPr/>
        <a:lstStyle/>
        <a:p>
          <a:endParaRPr lang="en-US"/>
        </a:p>
      </dgm:t>
    </dgm:pt>
    <dgm:pt modelId="{141722E9-6D73-4008-A60A-BD3816167527}">
      <dgm:prSet phldrT="[Text]"/>
      <dgm:spPr/>
      <dgm:t>
        <a:bodyPr/>
        <a:lstStyle/>
        <a:p>
          <a:r>
            <a:t>Объединенный фонд </a:t>
          </a:r>
          <a:endParaRPr lang="ru-RU" dirty="0"/>
        </a:p>
      </dgm:t>
    </dgm:pt>
    <dgm:pt modelId="{A012F57C-81D7-4488-A3E2-C5F3B4FB27A1}" type="parTrans" cxnId="{E98F447B-2E1C-4094-9446-0C8665B23905}">
      <dgm:prSet/>
      <dgm:spPr/>
      <dgm:t>
        <a:bodyPr/>
        <a:lstStyle/>
        <a:p>
          <a:endParaRPr lang="en-US"/>
        </a:p>
      </dgm:t>
    </dgm:pt>
    <dgm:pt modelId="{D56B6D36-5D05-4879-A752-F825E9BB7741}" type="sibTrans" cxnId="{E98F447B-2E1C-4094-9446-0C8665B23905}">
      <dgm:prSet/>
      <dgm:spPr/>
      <dgm:t>
        <a:bodyPr/>
        <a:lstStyle/>
        <a:p>
          <a:endParaRPr lang="en-US"/>
        </a:p>
      </dgm:t>
    </dgm:pt>
    <dgm:pt modelId="{811D76BD-D05D-435A-8F04-390532B35995}">
      <dgm:prSet phldrT="[Text]"/>
      <dgm:spPr/>
      <dgm:t>
        <a:bodyPr/>
        <a:lstStyle/>
        <a:p>
          <a:r>
            <a:t>Фонд текущего ремонта и модернизации </a:t>
          </a:r>
          <a:endParaRPr lang="ru-RU" dirty="0"/>
        </a:p>
      </dgm:t>
    </dgm:pt>
    <dgm:pt modelId="{A77F05A9-CE12-4899-A85C-6DCFC39C4CEC}" type="parTrans" cxnId="{A13BE5D2-E761-460F-A8CB-BBE44F313D29}">
      <dgm:prSet/>
      <dgm:spPr/>
      <dgm:t>
        <a:bodyPr/>
        <a:lstStyle/>
        <a:p>
          <a:endParaRPr lang="en-US"/>
        </a:p>
      </dgm:t>
    </dgm:pt>
    <dgm:pt modelId="{D36BA117-E681-4789-A5A8-B15E2E40817B}" type="sibTrans" cxnId="{A13BE5D2-E761-460F-A8CB-BBE44F313D29}">
      <dgm:prSet/>
      <dgm:spPr/>
      <dgm:t>
        <a:bodyPr/>
        <a:lstStyle/>
        <a:p>
          <a:endParaRPr lang="en-US"/>
        </a:p>
      </dgm:t>
    </dgm:pt>
    <dgm:pt modelId="{40D1F5AD-8B20-446F-9D4D-5132105762B7}">
      <dgm:prSet phldrT="[Text]"/>
      <dgm:spPr/>
      <dgm:t>
        <a:bodyPr/>
        <a:lstStyle/>
        <a:p>
          <a:r>
            <a:t>Доверительные фонды </a:t>
          </a:r>
          <a:endParaRPr lang="ru-RU" dirty="0"/>
        </a:p>
      </dgm:t>
    </dgm:pt>
    <dgm:pt modelId="{81972F16-6B3E-4B68-99A5-3F19F789D88D}" type="parTrans" cxnId="{1535B9E0-B6BD-429F-B67C-76F2445F103F}">
      <dgm:prSet/>
      <dgm:spPr/>
      <dgm:t>
        <a:bodyPr/>
        <a:lstStyle/>
        <a:p>
          <a:endParaRPr lang="en-US"/>
        </a:p>
      </dgm:t>
    </dgm:pt>
    <dgm:pt modelId="{6795A621-4012-492D-BCF7-36A639810FCE}" type="sibTrans" cxnId="{1535B9E0-B6BD-429F-B67C-76F2445F103F}">
      <dgm:prSet/>
      <dgm:spPr/>
      <dgm:t>
        <a:bodyPr/>
        <a:lstStyle/>
        <a:p>
          <a:endParaRPr lang="en-US"/>
        </a:p>
      </dgm:t>
    </dgm:pt>
    <dgm:pt modelId="{0B364301-1759-4FF6-894C-C0A53C685C63}">
      <dgm:prSet phldrT="[Text]"/>
      <dgm:spPr/>
      <dgm:t>
        <a:bodyPr/>
        <a:lstStyle/>
        <a:p>
          <a:r>
            <a:t>Резервные фонды</a:t>
          </a:r>
          <a:endParaRPr lang="ru-RU" dirty="0"/>
        </a:p>
      </dgm:t>
    </dgm:pt>
    <dgm:pt modelId="{094A0A1D-C509-4352-BE37-12D3EB5958CB}" type="parTrans" cxnId="{ABE719FB-92D8-46A0-9E02-2E96A102CC90}">
      <dgm:prSet/>
      <dgm:spPr/>
      <dgm:t>
        <a:bodyPr/>
        <a:lstStyle/>
        <a:p>
          <a:endParaRPr lang="en-US"/>
        </a:p>
      </dgm:t>
    </dgm:pt>
    <dgm:pt modelId="{FF25BF2C-AA63-4C10-9DAE-0541607E6CB8}" type="sibTrans" cxnId="{ABE719FB-92D8-46A0-9E02-2E96A102CC90}">
      <dgm:prSet/>
      <dgm:spPr/>
      <dgm:t>
        <a:bodyPr/>
        <a:lstStyle/>
        <a:p>
          <a:endParaRPr lang="en-US"/>
        </a:p>
      </dgm:t>
    </dgm:pt>
    <dgm:pt modelId="{22E44CC8-C8EC-4756-8318-28E35198A046}">
      <dgm:prSet phldrT="[Text]"/>
      <dgm:spPr/>
      <dgm:t>
        <a:bodyPr/>
        <a:lstStyle/>
        <a:p>
          <a:r>
            <a:rPr dirty="0" err="1"/>
            <a:t>Непредвиденные</a:t>
          </a:r>
          <a:r>
            <a:rPr dirty="0"/>
            <a:t> </a:t>
          </a:r>
          <a:r>
            <a:rPr dirty="0" err="1"/>
            <a:t>фонды</a:t>
          </a:r>
          <a:endParaRPr lang="ru-RU" dirty="0"/>
        </a:p>
      </dgm:t>
    </dgm:pt>
    <dgm:pt modelId="{700C679B-C047-48DA-B078-E94B16E55973}" type="parTrans" cxnId="{EE7D6CB0-9753-4938-87F0-919988C35B2B}">
      <dgm:prSet/>
      <dgm:spPr/>
      <dgm:t>
        <a:bodyPr/>
        <a:lstStyle/>
        <a:p>
          <a:endParaRPr lang="en-US"/>
        </a:p>
      </dgm:t>
    </dgm:pt>
    <dgm:pt modelId="{83ED37A0-11E4-4290-8E6B-FB55429AA47C}" type="sibTrans" cxnId="{EE7D6CB0-9753-4938-87F0-919988C35B2B}">
      <dgm:prSet/>
      <dgm:spPr/>
      <dgm:t>
        <a:bodyPr/>
        <a:lstStyle/>
        <a:p>
          <a:endParaRPr lang="en-US"/>
        </a:p>
      </dgm:t>
    </dgm:pt>
    <dgm:pt modelId="{A8638D44-38E4-4FBF-86A6-86A912C46734}" type="pres">
      <dgm:prSet presAssocID="{26C463AB-D353-4738-A021-632760120D7C}" presName="compositeShape" presStyleCnt="0">
        <dgm:presLayoutVars>
          <dgm:chMax val="7"/>
          <dgm:dir/>
          <dgm:resizeHandles val="exact"/>
        </dgm:presLayoutVars>
      </dgm:prSet>
      <dgm:spPr/>
    </dgm:pt>
    <dgm:pt modelId="{897A0053-23BB-4EAC-AE88-B3299F18DEE6}" type="pres">
      <dgm:prSet presAssocID="{26C463AB-D353-4738-A021-632760120D7C}" presName="wedge1" presStyleLbl="node1" presStyleIdx="0" presStyleCnt="7"/>
      <dgm:spPr/>
      <dgm:t>
        <a:bodyPr/>
        <a:lstStyle/>
        <a:p>
          <a:endParaRPr lang="en-US"/>
        </a:p>
      </dgm:t>
    </dgm:pt>
    <dgm:pt modelId="{B08D3719-D113-416B-A6F3-96D27CDB975A}" type="pres">
      <dgm:prSet presAssocID="{26C463AB-D353-4738-A021-632760120D7C}" presName="dummy1a" presStyleCnt="0"/>
      <dgm:spPr/>
    </dgm:pt>
    <dgm:pt modelId="{80D6B4B9-7D90-4D4D-A93C-D47281CEA7D5}" type="pres">
      <dgm:prSet presAssocID="{26C463AB-D353-4738-A021-632760120D7C}" presName="dummy1b" presStyleCnt="0"/>
      <dgm:spPr/>
    </dgm:pt>
    <dgm:pt modelId="{1A88D9F9-50C3-42F3-B6CE-974E8F406235}" type="pres">
      <dgm:prSet presAssocID="{26C463AB-D353-4738-A021-632760120D7C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998C61-A0D4-4FBA-84A4-7914A17BAE8E}" type="pres">
      <dgm:prSet presAssocID="{26C463AB-D353-4738-A021-632760120D7C}" presName="wedge2" presStyleLbl="node1" presStyleIdx="1" presStyleCnt="7"/>
      <dgm:spPr/>
      <dgm:t>
        <a:bodyPr/>
        <a:lstStyle/>
        <a:p>
          <a:endParaRPr lang="en-US"/>
        </a:p>
      </dgm:t>
    </dgm:pt>
    <dgm:pt modelId="{9BFD060D-8F15-4FEF-8E7F-A6CA30410224}" type="pres">
      <dgm:prSet presAssocID="{26C463AB-D353-4738-A021-632760120D7C}" presName="dummy2a" presStyleCnt="0"/>
      <dgm:spPr/>
    </dgm:pt>
    <dgm:pt modelId="{C3B4E70F-2C7D-40BF-8820-4DBAB090DEC3}" type="pres">
      <dgm:prSet presAssocID="{26C463AB-D353-4738-A021-632760120D7C}" presName="dummy2b" presStyleCnt="0"/>
      <dgm:spPr/>
    </dgm:pt>
    <dgm:pt modelId="{64E79F66-C737-4967-B415-0A7E1F839592}" type="pres">
      <dgm:prSet presAssocID="{26C463AB-D353-4738-A021-632760120D7C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4B944B-AF53-469C-A9B4-B077AF9BB915}" type="pres">
      <dgm:prSet presAssocID="{26C463AB-D353-4738-A021-632760120D7C}" presName="wedge3" presStyleLbl="node1" presStyleIdx="2" presStyleCnt="7"/>
      <dgm:spPr/>
      <dgm:t>
        <a:bodyPr/>
        <a:lstStyle/>
        <a:p>
          <a:endParaRPr lang="en-US"/>
        </a:p>
      </dgm:t>
    </dgm:pt>
    <dgm:pt modelId="{445D040E-768D-424D-BF51-B9CC8B7444E5}" type="pres">
      <dgm:prSet presAssocID="{26C463AB-D353-4738-A021-632760120D7C}" presName="dummy3a" presStyleCnt="0"/>
      <dgm:spPr/>
    </dgm:pt>
    <dgm:pt modelId="{9E9E2342-266B-43A4-B4E2-EBC528EC3AA1}" type="pres">
      <dgm:prSet presAssocID="{26C463AB-D353-4738-A021-632760120D7C}" presName="dummy3b" presStyleCnt="0"/>
      <dgm:spPr/>
    </dgm:pt>
    <dgm:pt modelId="{735654E2-3A24-42A8-BD8B-0C54CB450ECD}" type="pres">
      <dgm:prSet presAssocID="{26C463AB-D353-4738-A021-632760120D7C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88CFDB-AFF8-41D0-8B3A-16E6B78A23A5}" type="pres">
      <dgm:prSet presAssocID="{26C463AB-D353-4738-A021-632760120D7C}" presName="wedge4" presStyleLbl="node1" presStyleIdx="3" presStyleCnt="7"/>
      <dgm:spPr/>
      <dgm:t>
        <a:bodyPr/>
        <a:lstStyle/>
        <a:p>
          <a:endParaRPr lang="en-US"/>
        </a:p>
      </dgm:t>
    </dgm:pt>
    <dgm:pt modelId="{62C59790-4106-4A7F-B32E-81BC280A1DFD}" type="pres">
      <dgm:prSet presAssocID="{26C463AB-D353-4738-A021-632760120D7C}" presName="dummy4a" presStyleCnt="0"/>
      <dgm:spPr/>
    </dgm:pt>
    <dgm:pt modelId="{1D043E32-A295-4439-A50A-FECA0EE6ABD7}" type="pres">
      <dgm:prSet presAssocID="{26C463AB-D353-4738-A021-632760120D7C}" presName="dummy4b" presStyleCnt="0"/>
      <dgm:spPr/>
    </dgm:pt>
    <dgm:pt modelId="{A4E32C03-EB33-4AB0-BC0D-EF99F4189789}" type="pres">
      <dgm:prSet presAssocID="{26C463AB-D353-4738-A021-632760120D7C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7347F-9210-44F1-BB87-EBBFAFD69B40}" type="pres">
      <dgm:prSet presAssocID="{26C463AB-D353-4738-A021-632760120D7C}" presName="wedge5" presStyleLbl="node1" presStyleIdx="4" presStyleCnt="7"/>
      <dgm:spPr/>
      <dgm:t>
        <a:bodyPr/>
        <a:lstStyle/>
        <a:p>
          <a:endParaRPr lang="en-US"/>
        </a:p>
      </dgm:t>
    </dgm:pt>
    <dgm:pt modelId="{67F42078-D7A0-4CF1-BF15-BBBFF94A541D}" type="pres">
      <dgm:prSet presAssocID="{26C463AB-D353-4738-A021-632760120D7C}" presName="dummy5a" presStyleCnt="0"/>
      <dgm:spPr/>
    </dgm:pt>
    <dgm:pt modelId="{629F1CA9-8CD9-4A14-9240-C5FF05EED073}" type="pres">
      <dgm:prSet presAssocID="{26C463AB-D353-4738-A021-632760120D7C}" presName="dummy5b" presStyleCnt="0"/>
      <dgm:spPr/>
    </dgm:pt>
    <dgm:pt modelId="{14F967AF-2788-4BD4-A4C9-7286B10FFE5F}" type="pres">
      <dgm:prSet presAssocID="{26C463AB-D353-4738-A021-632760120D7C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A45314-3B98-4712-96F9-41553631A810}" type="pres">
      <dgm:prSet presAssocID="{26C463AB-D353-4738-A021-632760120D7C}" presName="wedge6" presStyleLbl="node1" presStyleIdx="5" presStyleCnt="7"/>
      <dgm:spPr/>
      <dgm:t>
        <a:bodyPr/>
        <a:lstStyle/>
        <a:p>
          <a:endParaRPr lang="en-US"/>
        </a:p>
      </dgm:t>
    </dgm:pt>
    <dgm:pt modelId="{12D67326-5111-4DB8-8F9A-6ECA0729DFB2}" type="pres">
      <dgm:prSet presAssocID="{26C463AB-D353-4738-A021-632760120D7C}" presName="dummy6a" presStyleCnt="0"/>
      <dgm:spPr/>
    </dgm:pt>
    <dgm:pt modelId="{454ED503-16D2-4530-BD8F-0485551B35F2}" type="pres">
      <dgm:prSet presAssocID="{26C463AB-D353-4738-A021-632760120D7C}" presName="dummy6b" presStyleCnt="0"/>
      <dgm:spPr/>
    </dgm:pt>
    <dgm:pt modelId="{9C6C4FE8-3FD6-424C-BACE-19FDCFD242FE}" type="pres">
      <dgm:prSet presAssocID="{26C463AB-D353-4738-A021-632760120D7C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093A18-0444-4E76-9A95-FEE5632446F6}" type="pres">
      <dgm:prSet presAssocID="{26C463AB-D353-4738-A021-632760120D7C}" presName="wedge7" presStyleLbl="node1" presStyleIdx="6" presStyleCnt="7"/>
      <dgm:spPr/>
      <dgm:t>
        <a:bodyPr/>
        <a:lstStyle/>
        <a:p>
          <a:endParaRPr lang="en-US"/>
        </a:p>
      </dgm:t>
    </dgm:pt>
    <dgm:pt modelId="{D80E58BD-D15C-4AB3-8D5D-38E1CA3F2C28}" type="pres">
      <dgm:prSet presAssocID="{26C463AB-D353-4738-A021-632760120D7C}" presName="dummy7a" presStyleCnt="0"/>
      <dgm:spPr/>
    </dgm:pt>
    <dgm:pt modelId="{F8C402B5-9927-43E5-BD9F-54B50623FDE3}" type="pres">
      <dgm:prSet presAssocID="{26C463AB-D353-4738-A021-632760120D7C}" presName="dummy7b" presStyleCnt="0"/>
      <dgm:spPr/>
    </dgm:pt>
    <dgm:pt modelId="{018B596E-9BA2-49B3-86E4-FF7B54CDA9CF}" type="pres">
      <dgm:prSet presAssocID="{26C463AB-D353-4738-A021-632760120D7C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E5BED3-788C-4AC5-87CD-64BD86369713}" type="pres">
      <dgm:prSet presAssocID="{2C3DC444-0795-466B-A11F-0E90E4C0B429}" presName="arrowWedge1" presStyleLbl="fgSibTrans2D1" presStyleIdx="0" presStyleCnt="7"/>
      <dgm:spPr/>
    </dgm:pt>
    <dgm:pt modelId="{DCF90196-293F-4913-8126-17F92F008D49}" type="pres">
      <dgm:prSet presAssocID="{7F68506C-64DF-4B19-B25D-EA2A004ECCDC}" presName="arrowWedge2" presStyleLbl="fgSibTrans2D1" presStyleIdx="1" presStyleCnt="7"/>
      <dgm:spPr/>
    </dgm:pt>
    <dgm:pt modelId="{0DBBD15D-B38A-4033-9B73-27A0D101662C}" type="pres">
      <dgm:prSet presAssocID="{D56B6D36-5D05-4879-A752-F825E9BB7741}" presName="arrowWedge3" presStyleLbl="fgSibTrans2D1" presStyleIdx="2" presStyleCnt="7"/>
      <dgm:spPr/>
    </dgm:pt>
    <dgm:pt modelId="{FD0441A9-8384-4A3F-82AC-34AB46F6B292}" type="pres">
      <dgm:prSet presAssocID="{D36BA117-E681-4789-A5A8-B15E2E40817B}" presName="arrowWedge4" presStyleLbl="fgSibTrans2D1" presStyleIdx="3" presStyleCnt="7"/>
      <dgm:spPr/>
    </dgm:pt>
    <dgm:pt modelId="{47A5F1A1-F617-4DAF-88CB-A681C97A6969}" type="pres">
      <dgm:prSet presAssocID="{6795A621-4012-492D-BCF7-36A639810FCE}" presName="arrowWedge5" presStyleLbl="fgSibTrans2D1" presStyleIdx="4" presStyleCnt="7"/>
      <dgm:spPr/>
    </dgm:pt>
    <dgm:pt modelId="{961EAE65-2376-4FE1-809F-2672854410E5}" type="pres">
      <dgm:prSet presAssocID="{FF25BF2C-AA63-4C10-9DAE-0541607E6CB8}" presName="arrowWedge6" presStyleLbl="fgSibTrans2D1" presStyleIdx="5" presStyleCnt="7"/>
      <dgm:spPr/>
    </dgm:pt>
    <dgm:pt modelId="{0AF4F492-C7B9-49B7-BE00-BFADF694DE4D}" type="pres">
      <dgm:prSet presAssocID="{83ED37A0-11E4-4290-8E6B-FB55429AA47C}" presName="arrowWedge7" presStyleLbl="fgSibTrans2D1" presStyleIdx="6" presStyleCnt="7"/>
      <dgm:spPr/>
    </dgm:pt>
  </dgm:ptLst>
  <dgm:cxnLst>
    <dgm:cxn modelId="{E0A559E0-8E80-094E-835F-0B43CA84974C}" type="presOf" srcId="{22E44CC8-C8EC-4756-8318-28E35198A046}" destId="{018B596E-9BA2-49B3-86E4-FF7B54CDA9CF}" srcOrd="1" destOrd="0" presId="urn:microsoft.com/office/officeart/2005/8/layout/cycle8"/>
    <dgm:cxn modelId="{ABE719FB-92D8-46A0-9E02-2E96A102CC90}" srcId="{26C463AB-D353-4738-A021-632760120D7C}" destId="{0B364301-1759-4FF6-894C-C0A53C685C63}" srcOrd="5" destOrd="0" parTransId="{094A0A1D-C509-4352-BE37-12D3EB5958CB}" sibTransId="{FF25BF2C-AA63-4C10-9DAE-0541607E6CB8}"/>
    <dgm:cxn modelId="{13709534-EC38-CE47-B85F-62334EDBD71D}" type="presOf" srcId="{811D76BD-D05D-435A-8F04-390532B35995}" destId="{0588CFDB-AFF8-41D0-8B3A-16E6B78A23A5}" srcOrd="0" destOrd="0" presId="urn:microsoft.com/office/officeart/2005/8/layout/cycle8"/>
    <dgm:cxn modelId="{9A5A6ED7-9CA6-D042-9CF6-0E1E2D079D85}" type="presOf" srcId="{22E44CC8-C8EC-4756-8318-28E35198A046}" destId="{DA093A18-0444-4E76-9A95-FEE5632446F6}" srcOrd="0" destOrd="0" presId="urn:microsoft.com/office/officeart/2005/8/layout/cycle8"/>
    <dgm:cxn modelId="{E98F447B-2E1C-4094-9446-0C8665B23905}" srcId="{26C463AB-D353-4738-A021-632760120D7C}" destId="{141722E9-6D73-4008-A60A-BD3816167527}" srcOrd="2" destOrd="0" parTransId="{A012F57C-81D7-4488-A3E2-C5F3B4FB27A1}" sibTransId="{D56B6D36-5D05-4879-A752-F825E9BB7741}"/>
    <dgm:cxn modelId="{CF9F8F45-971C-5E49-9270-085F82088FD3}" type="presOf" srcId="{0B364301-1759-4FF6-894C-C0A53C685C63}" destId="{9C6C4FE8-3FD6-424C-BACE-19FDCFD242FE}" srcOrd="1" destOrd="0" presId="urn:microsoft.com/office/officeart/2005/8/layout/cycle8"/>
    <dgm:cxn modelId="{0F288236-2687-FD45-B6EF-26B008AA347B}" type="presOf" srcId="{141722E9-6D73-4008-A60A-BD3816167527}" destId="{C34B944B-AF53-469C-A9B4-B077AF9BB915}" srcOrd="0" destOrd="0" presId="urn:microsoft.com/office/officeart/2005/8/layout/cycle8"/>
    <dgm:cxn modelId="{D5B51978-A5AF-4B44-A597-5A1E36EA39B8}" type="presOf" srcId="{26C463AB-D353-4738-A021-632760120D7C}" destId="{A8638D44-38E4-4FBF-86A6-86A912C46734}" srcOrd="0" destOrd="0" presId="urn:microsoft.com/office/officeart/2005/8/layout/cycle8"/>
    <dgm:cxn modelId="{EE7D6CB0-9753-4938-87F0-919988C35B2B}" srcId="{26C463AB-D353-4738-A021-632760120D7C}" destId="{22E44CC8-C8EC-4756-8318-28E35198A046}" srcOrd="6" destOrd="0" parTransId="{700C679B-C047-48DA-B078-E94B16E55973}" sibTransId="{83ED37A0-11E4-4290-8E6B-FB55429AA47C}"/>
    <dgm:cxn modelId="{636AF8D8-49C5-4689-9629-59F5D3CA95B0}" srcId="{26C463AB-D353-4738-A021-632760120D7C}" destId="{5C403B74-8C54-4532-8A58-02E145D326B6}" srcOrd="0" destOrd="0" parTransId="{D5ACF771-E07C-41B4-8519-6A0B2B932AFD}" sibTransId="{2C3DC444-0795-466B-A11F-0E90E4C0B429}"/>
    <dgm:cxn modelId="{1535B9E0-B6BD-429F-B67C-76F2445F103F}" srcId="{26C463AB-D353-4738-A021-632760120D7C}" destId="{40D1F5AD-8B20-446F-9D4D-5132105762B7}" srcOrd="4" destOrd="0" parTransId="{81972F16-6B3E-4B68-99A5-3F19F789D88D}" sibTransId="{6795A621-4012-492D-BCF7-36A639810FCE}"/>
    <dgm:cxn modelId="{4B45B800-7F80-024A-AEB7-FF9B65F27FB6}" type="presOf" srcId="{5C403B74-8C54-4532-8A58-02E145D326B6}" destId="{1A88D9F9-50C3-42F3-B6CE-974E8F406235}" srcOrd="1" destOrd="0" presId="urn:microsoft.com/office/officeart/2005/8/layout/cycle8"/>
    <dgm:cxn modelId="{A13BE5D2-E761-460F-A8CB-BBE44F313D29}" srcId="{26C463AB-D353-4738-A021-632760120D7C}" destId="{811D76BD-D05D-435A-8F04-390532B35995}" srcOrd="3" destOrd="0" parTransId="{A77F05A9-CE12-4899-A85C-6DCFC39C4CEC}" sibTransId="{D36BA117-E681-4789-A5A8-B15E2E40817B}"/>
    <dgm:cxn modelId="{DB115D7B-5F23-5142-8E0E-99BDF7EE59CB}" type="presOf" srcId="{40D1F5AD-8B20-446F-9D4D-5132105762B7}" destId="{14F967AF-2788-4BD4-A4C9-7286B10FFE5F}" srcOrd="1" destOrd="0" presId="urn:microsoft.com/office/officeart/2005/8/layout/cycle8"/>
    <dgm:cxn modelId="{3166B26D-C8D1-3B43-A53E-CAD268D72576}" type="presOf" srcId="{78E9DD8C-D37E-443F-83C2-40C11E3A5190}" destId="{8F998C61-A0D4-4FBA-84A4-7914A17BAE8E}" srcOrd="0" destOrd="0" presId="urn:microsoft.com/office/officeart/2005/8/layout/cycle8"/>
    <dgm:cxn modelId="{BBC92DE5-950F-B74B-AFB0-D0D1D3F1CA66}" type="presOf" srcId="{141722E9-6D73-4008-A60A-BD3816167527}" destId="{735654E2-3A24-42A8-BD8B-0C54CB450ECD}" srcOrd="1" destOrd="0" presId="urn:microsoft.com/office/officeart/2005/8/layout/cycle8"/>
    <dgm:cxn modelId="{B769FF61-4D92-7E4C-B3F4-4087F3ACD0DB}" type="presOf" srcId="{40D1F5AD-8B20-446F-9D4D-5132105762B7}" destId="{3CF7347F-9210-44F1-BB87-EBBFAFD69B40}" srcOrd="0" destOrd="0" presId="urn:microsoft.com/office/officeart/2005/8/layout/cycle8"/>
    <dgm:cxn modelId="{5556BC3D-DC64-B04E-8861-7A2688C0E23D}" type="presOf" srcId="{5C403B74-8C54-4532-8A58-02E145D326B6}" destId="{897A0053-23BB-4EAC-AE88-B3299F18DEE6}" srcOrd="0" destOrd="0" presId="urn:microsoft.com/office/officeart/2005/8/layout/cycle8"/>
    <dgm:cxn modelId="{A785E505-FDA4-7146-8E6A-43D53AA16E7C}" type="presOf" srcId="{811D76BD-D05D-435A-8F04-390532B35995}" destId="{A4E32C03-EB33-4AB0-BC0D-EF99F4189789}" srcOrd="1" destOrd="0" presId="urn:microsoft.com/office/officeart/2005/8/layout/cycle8"/>
    <dgm:cxn modelId="{FD86FD12-03DC-CF4F-8DC8-B6B2809EC25D}" type="presOf" srcId="{0B364301-1759-4FF6-894C-C0A53C685C63}" destId="{8DA45314-3B98-4712-96F9-41553631A810}" srcOrd="0" destOrd="0" presId="urn:microsoft.com/office/officeart/2005/8/layout/cycle8"/>
    <dgm:cxn modelId="{87671CEC-F07A-468C-ADB0-E2DD7502303B}" srcId="{26C463AB-D353-4738-A021-632760120D7C}" destId="{78E9DD8C-D37E-443F-83C2-40C11E3A5190}" srcOrd="1" destOrd="0" parTransId="{8450FF8C-DBC9-4849-AFD2-7CFD21591094}" sibTransId="{7F68506C-64DF-4B19-B25D-EA2A004ECCDC}"/>
    <dgm:cxn modelId="{77AB044C-9A3F-C341-B6BA-AF108C507034}" type="presOf" srcId="{78E9DD8C-D37E-443F-83C2-40C11E3A5190}" destId="{64E79F66-C737-4967-B415-0A7E1F839592}" srcOrd="1" destOrd="0" presId="urn:microsoft.com/office/officeart/2005/8/layout/cycle8"/>
    <dgm:cxn modelId="{6716EDF9-8265-CF40-AA65-50A875E55D9D}" type="presParOf" srcId="{A8638D44-38E4-4FBF-86A6-86A912C46734}" destId="{897A0053-23BB-4EAC-AE88-B3299F18DEE6}" srcOrd="0" destOrd="0" presId="urn:microsoft.com/office/officeart/2005/8/layout/cycle8"/>
    <dgm:cxn modelId="{DFBFCDD9-C7DA-724D-BB2D-8AEF5BFB23D2}" type="presParOf" srcId="{A8638D44-38E4-4FBF-86A6-86A912C46734}" destId="{B08D3719-D113-416B-A6F3-96D27CDB975A}" srcOrd="1" destOrd="0" presId="urn:microsoft.com/office/officeart/2005/8/layout/cycle8"/>
    <dgm:cxn modelId="{38DFEED0-3C73-FA44-A952-E4D6513A3CF6}" type="presParOf" srcId="{A8638D44-38E4-4FBF-86A6-86A912C46734}" destId="{80D6B4B9-7D90-4D4D-A93C-D47281CEA7D5}" srcOrd="2" destOrd="0" presId="urn:microsoft.com/office/officeart/2005/8/layout/cycle8"/>
    <dgm:cxn modelId="{A9E03126-9FE9-8B4F-B3CF-26484471CED2}" type="presParOf" srcId="{A8638D44-38E4-4FBF-86A6-86A912C46734}" destId="{1A88D9F9-50C3-42F3-B6CE-974E8F406235}" srcOrd="3" destOrd="0" presId="urn:microsoft.com/office/officeart/2005/8/layout/cycle8"/>
    <dgm:cxn modelId="{B4C4FA09-1D5A-8043-9BB4-6F5917FA8601}" type="presParOf" srcId="{A8638D44-38E4-4FBF-86A6-86A912C46734}" destId="{8F998C61-A0D4-4FBA-84A4-7914A17BAE8E}" srcOrd="4" destOrd="0" presId="urn:microsoft.com/office/officeart/2005/8/layout/cycle8"/>
    <dgm:cxn modelId="{8A3A515D-0F7D-7C43-93FD-DF5354592FBE}" type="presParOf" srcId="{A8638D44-38E4-4FBF-86A6-86A912C46734}" destId="{9BFD060D-8F15-4FEF-8E7F-A6CA30410224}" srcOrd="5" destOrd="0" presId="urn:microsoft.com/office/officeart/2005/8/layout/cycle8"/>
    <dgm:cxn modelId="{61AC7E6C-A379-474D-A523-E28B4BAB6048}" type="presParOf" srcId="{A8638D44-38E4-4FBF-86A6-86A912C46734}" destId="{C3B4E70F-2C7D-40BF-8820-4DBAB090DEC3}" srcOrd="6" destOrd="0" presId="urn:microsoft.com/office/officeart/2005/8/layout/cycle8"/>
    <dgm:cxn modelId="{AC0C0154-0D9E-BF43-ABE6-CEA7DBBB452C}" type="presParOf" srcId="{A8638D44-38E4-4FBF-86A6-86A912C46734}" destId="{64E79F66-C737-4967-B415-0A7E1F839592}" srcOrd="7" destOrd="0" presId="urn:microsoft.com/office/officeart/2005/8/layout/cycle8"/>
    <dgm:cxn modelId="{4BAE755F-2F48-DC4D-968F-FF222FDFB8A0}" type="presParOf" srcId="{A8638D44-38E4-4FBF-86A6-86A912C46734}" destId="{C34B944B-AF53-469C-A9B4-B077AF9BB915}" srcOrd="8" destOrd="0" presId="urn:microsoft.com/office/officeart/2005/8/layout/cycle8"/>
    <dgm:cxn modelId="{EDF9BBCD-980C-A840-8713-7E9D72192D97}" type="presParOf" srcId="{A8638D44-38E4-4FBF-86A6-86A912C46734}" destId="{445D040E-768D-424D-BF51-B9CC8B7444E5}" srcOrd="9" destOrd="0" presId="urn:microsoft.com/office/officeart/2005/8/layout/cycle8"/>
    <dgm:cxn modelId="{2FE5FEE1-2939-284D-9FD9-0259F5D97C29}" type="presParOf" srcId="{A8638D44-38E4-4FBF-86A6-86A912C46734}" destId="{9E9E2342-266B-43A4-B4E2-EBC528EC3AA1}" srcOrd="10" destOrd="0" presId="urn:microsoft.com/office/officeart/2005/8/layout/cycle8"/>
    <dgm:cxn modelId="{D12DF4C3-254D-B748-8790-5CF6EC9B58BC}" type="presParOf" srcId="{A8638D44-38E4-4FBF-86A6-86A912C46734}" destId="{735654E2-3A24-42A8-BD8B-0C54CB450ECD}" srcOrd="11" destOrd="0" presId="urn:microsoft.com/office/officeart/2005/8/layout/cycle8"/>
    <dgm:cxn modelId="{026075D0-B2C4-2F4D-B8EF-5BC10ADB83FB}" type="presParOf" srcId="{A8638D44-38E4-4FBF-86A6-86A912C46734}" destId="{0588CFDB-AFF8-41D0-8B3A-16E6B78A23A5}" srcOrd="12" destOrd="0" presId="urn:microsoft.com/office/officeart/2005/8/layout/cycle8"/>
    <dgm:cxn modelId="{496FC1EA-6ABB-8347-B3D0-82CC63D60828}" type="presParOf" srcId="{A8638D44-38E4-4FBF-86A6-86A912C46734}" destId="{62C59790-4106-4A7F-B32E-81BC280A1DFD}" srcOrd="13" destOrd="0" presId="urn:microsoft.com/office/officeart/2005/8/layout/cycle8"/>
    <dgm:cxn modelId="{D1EF772C-A920-E241-B776-0F9E1B9CF060}" type="presParOf" srcId="{A8638D44-38E4-4FBF-86A6-86A912C46734}" destId="{1D043E32-A295-4439-A50A-FECA0EE6ABD7}" srcOrd="14" destOrd="0" presId="urn:microsoft.com/office/officeart/2005/8/layout/cycle8"/>
    <dgm:cxn modelId="{6BBF92DA-FC79-2341-8005-D41D41C1B86A}" type="presParOf" srcId="{A8638D44-38E4-4FBF-86A6-86A912C46734}" destId="{A4E32C03-EB33-4AB0-BC0D-EF99F4189789}" srcOrd="15" destOrd="0" presId="urn:microsoft.com/office/officeart/2005/8/layout/cycle8"/>
    <dgm:cxn modelId="{EC04C1D5-F3BD-F348-9A13-B7C26E36569F}" type="presParOf" srcId="{A8638D44-38E4-4FBF-86A6-86A912C46734}" destId="{3CF7347F-9210-44F1-BB87-EBBFAFD69B40}" srcOrd="16" destOrd="0" presId="urn:microsoft.com/office/officeart/2005/8/layout/cycle8"/>
    <dgm:cxn modelId="{417116CE-1A05-B444-8064-7F4578DFF293}" type="presParOf" srcId="{A8638D44-38E4-4FBF-86A6-86A912C46734}" destId="{67F42078-D7A0-4CF1-BF15-BBBFF94A541D}" srcOrd="17" destOrd="0" presId="urn:microsoft.com/office/officeart/2005/8/layout/cycle8"/>
    <dgm:cxn modelId="{C5A94893-9D64-4447-B210-DDF98BAE0393}" type="presParOf" srcId="{A8638D44-38E4-4FBF-86A6-86A912C46734}" destId="{629F1CA9-8CD9-4A14-9240-C5FF05EED073}" srcOrd="18" destOrd="0" presId="urn:microsoft.com/office/officeart/2005/8/layout/cycle8"/>
    <dgm:cxn modelId="{62BB9814-1307-3548-A32B-118DA5BE553B}" type="presParOf" srcId="{A8638D44-38E4-4FBF-86A6-86A912C46734}" destId="{14F967AF-2788-4BD4-A4C9-7286B10FFE5F}" srcOrd="19" destOrd="0" presId="urn:microsoft.com/office/officeart/2005/8/layout/cycle8"/>
    <dgm:cxn modelId="{548C118F-0CFC-524E-A3B6-7C52FCF0AC16}" type="presParOf" srcId="{A8638D44-38E4-4FBF-86A6-86A912C46734}" destId="{8DA45314-3B98-4712-96F9-41553631A810}" srcOrd="20" destOrd="0" presId="urn:microsoft.com/office/officeart/2005/8/layout/cycle8"/>
    <dgm:cxn modelId="{E1750A4F-E9AD-C042-9E23-BFAB7DA96330}" type="presParOf" srcId="{A8638D44-38E4-4FBF-86A6-86A912C46734}" destId="{12D67326-5111-4DB8-8F9A-6ECA0729DFB2}" srcOrd="21" destOrd="0" presId="urn:microsoft.com/office/officeart/2005/8/layout/cycle8"/>
    <dgm:cxn modelId="{BDF6DC7D-C95D-4844-B1C2-8427FDAA13C0}" type="presParOf" srcId="{A8638D44-38E4-4FBF-86A6-86A912C46734}" destId="{454ED503-16D2-4530-BD8F-0485551B35F2}" srcOrd="22" destOrd="0" presId="urn:microsoft.com/office/officeart/2005/8/layout/cycle8"/>
    <dgm:cxn modelId="{E69620DC-AC65-6541-A596-856DF37F4E9F}" type="presParOf" srcId="{A8638D44-38E4-4FBF-86A6-86A912C46734}" destId="{9C6C4FE8-3FD6-424C-BACE-19FDCFD242FE}" srcOrd="23" destOrd="0" presId="urn:microsoft.com/office/officeart/2005/8/layout/cycle8"/>
    <dgm:cxn modelId="{F836E3AB-3429-CE41-BDA9-510658A23C84}" type="presParOf" srcId="{A8638D44-38E4-4FBF-86A6-86A912C46734}" destId="{DA093A18-0444-4E76-9A95-FEE5632446F6}" srcOrd="24" destOrd="0" presId="urn:microsoft.com/office/officeart/2005/8/layout/cycle8"/>
    <dgm:cxn modelId="{B3E83687-36B2-2748-B754-F28B852BE58E}" type="presParOf" srcId="{A8638D44-38E4-4FBF-86A6-86A912C46734}" destId="{D80E58BD-D15C-4AB3-8D5D-38E1CA3F2C28}" srcOrd="25" destOrd="0" presId="urn:microsoft.com/office/officeart/2005/8/layout/cycle8"/>
    <dgm:cxn modelId="{7A2F944A-9BAE-7841-A083-75D634519238}" type="presParOf" srcId="{A8638D44-38E4-4FBF-86A6-86A912C46734}" destId="{F8C402B5-9927-43E5-BD9F-54B50623FDE3}" srcOrd="26" destOrd="0" presId="urn:microsoft.com/office/officeart/2005/8/layout/cycle8"/>
    <dgm:cxn modelId="{4ACD6C94-344E-B849-B01B-FD1191F33911}" type="presParOf" srcId="{A8638D44-38E4-4FBF-86A6-86A912C46734}" destId="{018B596E-9BA2-49B3-86E4-FF7B54CDA9CF}" srcOrd="27" destOrd="0" presId="urn:microsoft.com/office/officeart/2005/8/layout/cycle8"/>
    <dgm:cxn modelId="{34B1BA09-88B1-9F45-B6BC-8A7D69F2B97A}" type="presParOf" srcId="{A8638D44-38E4-4FBF-86A6-86A912C46734}" destId="{CEE5BED3-788C-4AC5-87CD-64BD86369713}" srcOrd="28" destOrd="0" presId="urn:microsoft.com/office/officeart/2005/8/layout/cycle8"/>
    <dgm:cxn modelId="{093E29C0-97C0-E544-A241-AAAAB1A66A72}" type="presParOf" srcId="{A8638D44-38E4-4FBF-86A6-86A912C46734}" destId="{DCF90196-293F-4913-8126-17F92F008D49}" srcOrd="29" destOrd="0" presId="urn:microsoft.com/office/officeart/2005/8/layout/cycle8"/>
    <dgm:cxn modelId="{B7963212-51E6-AB4D-A39C-6915152DB5FB}" type="presParOf" srcId="{A8638D44-38E4-4FBF-86A6-86A912C46734}" destId="{0DBBD15D-B38A-4033-9B73-27A0D101662C}" srcOrd="30" destOrd="0" presId="urn:microsoft.com/office/officeart/2005/8/layout/cycle8"/>
    <dgm:cxn modelId="{9161BA75-FBAD-F64E-BBB9-ABA9C26C28F1}" type="presParOf" srcId="{A8638D44-38E4-4FBF-86A6-86A912C46734}" destId="{FD0441A9-8384-4A3F-82AC-34AB46F6B292}" srcOrd="31" destOrd="0" presId="urn:microsoft.com/office/officeart/2005/8/layout/cycle8"/>
    <dgm:cxn modelId="{29804148-CFBC-1B4C-B41A-4D3AA94E6832}" type="presParOf" srcId="{A8638D44-38E4-4FBF-86A6-86A912C46734}" destId="{47A5F1A1-F617-4DAF-88CB-A681C97A6969}" srcOrd="32" destOrd="0" presId="urn:microsoft.com/office/officeart/2005/8/layout/cycle8"/>
    <dgm:cxn modelId="{2BD2A947-6FDA-5F40-914C-F8159C18E128}" type="presParOf" srcId="{A8638D44-38E4-4FBF-86A6-86A912C46734}" destId="{961EAE65-2376-4FE1-809F-2672854410E5}" srcOrd="33" destOrd="0" presId="urn:microsoft.com/office/officeart/2005/8/layout/cycle8"/>
    <dgm:cxn modelId="{81560D65-1359-6648-B99B-9A1C329B2C4D}" type="presParOf" srcId="{A8638D44-38E4-4FBF-86A6-86A912C46734}" destId="{0AF4F492-C7B9-49B7-BE00-BFADF694DE4D}" srcOrd="3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A0053-23BB-4EAC-AE88-B3299F18DEE6}">
      <dsp:nvSpPr>
        <dsp:cNvPr id="0" name=""/>
        <dsp:cNvSpPr/>
      </dsp:nvSpPr>
      <dsp:spPr>
        <a:xfrm>
          <a:off x="2079482" y="251002"/>
          <a:ext cx="3456432" cy="3456432"/>
        </a:xfrm>
        <a:prstGeom prst="pie">
          <a:avLst>
            <a:gd name="adj1" fmla="val 16200000"/>
            <a:gd name="adj2" fmla="val 1928571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800" kern="1200"/>
            <a:t>Фонд развития </a:t>
          </a:r>
          <a:endParaRPr lang="ru-RU" sz="800" kern="1200" dirty="0"/>
        </a:p>
      </dsp:txBody>
      <dsp:txXfrm>
        <a:off x="3895344" y="571957"/>
        <a:ext cx="822960" cy="658368"/>
      </dsp:txXfrm>
    </dsp:sp>
    <dsp:sp modelId="{8F998C61-A0D4-4FBA-84A4-7914A17BAE8E}">
      <dsp:nvSpPr>
        <dsp:cNvPr id="0" name=""/>
        <dsp:cNvSpPr/>
      </dsp:nvSpPr>
      <dsp:spPr>
        <a:xfrm>
          <a:off x="2123922" y="306552"/>
          <a:ext cx="3456432" cy="3456432"/>
        </a:xfrm>
        <a:prstGeom prst="pie">
          <a:avLst>
            <a:gd name="adj1" fmla="val 19285716"/>
            <a:gd name="adj2" fmla="val 771428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800" kern="1200"/>
            <a:t>Специальные фонды </a:t>
          </a:r>
          <a:endParaRPr lang="ru-RU" sz="800" kern="1200" dirty="0"/>
        </a:p>
      </dsp:txBody>
      <dsp:txXfrm>
        <a:off x="4471416" y="1559509"/>
        <a:ext cx="946404" cy="576072"/>
      </dsp:txXfrm>
    </dsp:sp>
    <dsp:sp modelId="{C34B944B-AF53-469C-A9B4-B077AF9BB915}">
      <dsp:nvSpPr>
        <dsp:cNvPr id="0" name=""/>
        <dsp:cNvSpPr/>
      </dsp:nvSpPr>
      <dsp:spPr>
        <a:xfrm>
          <a:off x="2107874" y="376504"/>
          <a:ext cx="3456432" cy="3456432"/>
        </a:xfrm>
        <a:prstGeom prst="pie">
          <a:avLst>
            <a:gd name="adj1" fmla="val 771428"/>
            <a:gd name="adj2" fmla="val 3857143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800" kern="1200"/>
            <a:t>Объединенный фонд </a:t>
          </a:r>
          <a:endParaRPr lang="ru-RU" sz="800" kern="1200" dirty="0"/>
        </a:p>
      </dsp:txBody>
      <dsp:txXfrm>
        <a:off x="4327398" y="2423617"/>
        <a:ext cx="822960" cy="637794"/>
      </dsp:txXfrm>
    </dsp:sp>
    <dsp:sp modelId="{0588CFDB-AFF8-41D0-8B3A-16E6B78A23A5}">
      <dsp:nvSpPr>
        <dsp:cNvPr id="0" name=""/>
        <dsp:cNvSpPr/>
      </dsp:nvSpPr>
      <dsp:spPr>
        <a:xfrm>
          <a:off x="2043684" y="407365"/>
          <a:ext cx="3456432" cy="3456432"/>
        </a:xfrm>
        <a:prstGeom prst="pie">
          <a:avLst>
            <a:gd name="adj1" fmla="val 3857226"/>
            <a:gd name="adj2" fmla="val 6942858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800" kern="1200"/>
            <a:t>Фонд текущего ремонта и модернизации </a:t>
          </a:r>
          <a:endParaRPr lang="ru-RU" sz="800" kern="1200" dirty="0"/>
        </a:p>
      </dsp:txBody>
      <dsp:txXfrm>
        <a:off x="3370707" y="3123133"/>
        <a:ext cx="802386" cy="576072"/>
      </dsp:txXfrm>
    </dsp:sp>
    <dsp:sp modelId="{3CF7347F-9210-44F1-BB87-EBBFAFD69B40}">
      <dsp:nvSpPr>
        <dsp:cNvPr id="0" name=""/>
        <dsp:cNvSpPr/>
      </dsp:nvSpPr>
      <dsp:spPr>
        <a:xfrm>
          <a:off x="1979493" y="376504"/>
          <a:ext cx="3456432" cy="3456432"/>
        </a:xfrm>
        <a:prstGeom prst="pie">
          <a:avLst>
            <a:gd name="adj1" fmla="val 6942858"/>
            <a:gd name="adj2" fmla="val 10028574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800" kern="1200"/>
            <a:t>Доверительные фонды </a:t>
          </a:r>
          <a:endParaRPr lang="ru-RU" sz="800" kern="1200" dirty="0"/>
        </a:p>
      </dsp:txBody>
      <dsp:txXfrm>
        <a:off x="2393442" y="2423617"/>
        <a:ext cx="822960" cy="637794"/>
      </dsp:txXfrm>
    </dsp:sp>
    <dsp:sp modelId="{8DA45314-3B98-4712-96F9-41553631A810}">
      <dsp:nvSpPr>
        <dsp:cNvPr id="0" name=""/>
        <dsp:cNvSpPr/>
      </dsp:nvSpPr>
      <dsp:spPr>
        <a:xfrm>
          <a:off x="1963445" y="306552"/>
          <a:ext cx="3456432" cy="3456432"/>
        </a:xfrm>
        <a:prstGeom prst="pie">
          <a:avLst>
            <a:gd name="adj1" fmla="val 10028574"/>
            <a:gd name="adj2" fmla="val 13114284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800" kern="1200"/>
            <a:t>Резервные фонды</a:t>
          </a:r>
          <a:endParaRPr lang="ru-RU" sz="800" kern="1200" dirty="0"/>
        </a:p>
      </dsp:txBody>
      <dsp:txXfrm>
        <a:off x="2125980" y="1559509"/>
        <a:ext cx="946404" cy="576072"/>
      </dsp:txXfrm>
    </dsp:sp>
    <dsp:sp modelId="{DA093A18-0444-4E76-9A95-FEE5632446F6}">
      <dsp:nvSpPr>
        <dsp:cNvPr id="0" name=""/>
        <dsp:cNvSpPr/>
      </dsp:nvSpPr>
      <dsp:spPr>
        <a:xfrm>
          <a:off x="2007885" y="251002"/>
          <a:ext cx="3456432" cy="3456432"/>
        </a:xfrm>
        <a:prstGeom prst="pie">
          <a:avLst>
            <a:gd name="adj1" fmla="val 13114284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800" kern="1200" dirty="0" err="1"/>
            <a:t>Непредвиденные</a:t>
          </a:r>
          <a:r>
            <a:rPr sz="800" kern="1200" dirty="0"/>
            <a:t> </a:t>
          </a:r>
          <a:r>
            <a:rPr sz="800" kern="1200" dirty="0" err="1"/>
            <a:t>фонды</a:t>
          </a:r>
          <a:endParaRPr lang="ru-RU" sz="800" kern="1200" dirty="0"/>
        </a:p>
      </dsp:txBody>
      <dsp:txXfrm>
        <a:off x="2825496" y="571957"/>
        <a:ext cx="822960" cy="658368"/>
      </dsp:txXfrm>
    </dsp:sp>
    <dsp:sp modelId="{CEE5BED3-788C-4AC5-87CD-64BD86369713}">
      <dsp:nvSpPr>
        <dsp:cNvPr id="0" name=""/>
        <dsp:cNvSpPr/>
      </dsp:nvSpPr>
      <dsp:spPr>
        <a:xfrm>
          <a:off x="1865340" y="37033"/>
          <a:ext cx="3884371" cy="3884371"/>
        </a:xfrm>
        <a:prstGeom prst="circularArrow">
          <a:avLst>
            <a:gd name="adj1" fmla="val 5085"/>
            <a:gd name="adj2" fmla="val 327528"/>
            <a:gd name="adj3" fmla="val 18957827"/>
            <a:gd name="adj4" fmla="val 16200343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F90196-293F-4913-8126-17F92F008D49}">
      <dsp:nvSpPr>
        <dsp:cNvPr id="0" name=""/>
        <dsp:cNvSpPr/>
      </dsp:nvSpPr>
      <dsp:spPr>
        <a:xfrm>
          <a:off x="1910060" y="92828"/>
          <a:ext cx="3884371" cy="3884371"/>
        </a:xfrm>
        <a:prstGeom prst="circularArrow">
          <a:avLst>
            <a:gd name="adj1" fmla="val 5085"/>
            <a:gd name="adj2" fmla="val 327528"/>
            <a:gd name="adj3" fmla="val 443744"/>
            <a:gd name="adj4" fmla="val 19285776"/>
            <a:gd name="adj5" fmla="val 5932"/>
          </a:avLst>
        </a:prstGeom>
        <a:solidFill>
          <a:schemeClr val="accent5">
            <a:hueOff val="-1655646"/>
            <a:satOff val="6635"/>
            <a:lumOff val="143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BD15D-B38A-4033-9B73-27A0D101662C}">
      <dsp:nvSpPr>
        <dsp:cNvPr id="0" name=""/>
        <dsp:cNvSpPr/>
      </dsp:nvSpPr>
      <dsp:spPr>
        <a:xfrm>
          <a:off x="1893955" y="162618"/>
          <a:ext cx="3884371" cy="3884371"/>
        </a:xfrm>
        <a:prstGeom prst="circularArrow">
          <a:avLst>
            <a:gd name="adj1" fmla="val 5085"/>
            <a:gd name="adj2" fmla="val 327528"/>
            <a:gd name="adj3" fmla="val 3529100"/>
            <a:gd name="adj4" fmla="val 770764"/>
            <a:gd name="adj5" fmla="val 5932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0441A9-8384-4A3F-82AC-34AB46F6B292}">
      <dsp:nvSpPr>
        <dsp:cNvPr id="0" name=""/>
        <dsp:cNvSpPr/>
      </dsp:nvSpPr>
      <dsp:spPr>
        <a:xfrm>
          <a:off x="1829714" y="193305"/>
          <a:ext cx="3884371" cy="3884371"/>
        </a:xfrm>
        <a:prstGeom prst="circularArrow">
          <a:avLst>
            <a:gd name="adj1" fmla="val 5085"/>
            <a:gd name="adj2" fmla="val 327528"/>
            <a:gd name="adj3" fmla="val 6615046"/>
            <a:gd name="adj4" fmla="val 3857426"/>
            <a:gd name="adj5" fmla="val 5932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5F1A1-F617-4DAF-88CB-A681C97A6969}">
      <dsp:nvSpPr>
        <dsp:cNvPr id="0" name=""/>
        <dsp:cNvSpPr/>
      </dsp:nvSpPr>
      <dsp:spPr>
        <a:xfrm>
          <a:off x="1765473" y="162618"/>
          <a:ext cx="3884371" cy="3884371"/>
        </a:xfrm>
        <a:prstGeom prst="circularArrow">
          <a:avLst>
            <a:gd name="adj1" fmla="val 5085"/>
            <a:gd name="adj2" fmla="val 327528"/>
            <a:gd name="adj3" fmla="val 9701707"/>
            <a:gd name="adj4" fmla="val 6943371"/>
            <a:gd name="adj5" fmla="val 5932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EAE65-2376-4FE1-809F-2672854410E5}">
      <dsp:nvSpPr>
        <dsp:cNvPr id="0" name=""/>
        <dsp:cNvSpPr/>
      </dsp:nvSpPr>
      <dsp:spPr>
        <a:xfrm>
          <a:off x="1749368" y="92828"/>
          <a:ext cx="3884371" cy="3884371"/>
        </a:xfrm>
        <a:prstGeom prst="circularArrow">
          <a:avLst>
            <a:gd name="adj1" fmla="val 5085"/>
            <a:gd name="adj2" fmla="val 327528"/>
            <a:gd name="adj3" fmla="val 12786695"/>
            <a:gd name="adj4" fmla="val 10028727"/>
            <a:gd name="adj5" fmla="val 5932"/>
          </a:avLst>
        </a:prstGeom>
        <a:solidFill>
          <a:schemeClr val="accent5">
            <a:hueOff val="-8278230"/>
            <a:satOff val="33176"/>
            <a:lumOff val="719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F4F492-C7B9-49B7-BE00-BFADF694DE4D}">
      <dsp:nvSpPr>
        <dsp:cNvPr id="0" name=""/>
        <dsp:cNvSpPr/>
      </dsp:nvSpPr>
      <dsp:spPr>
        <a:xfrm>
          <a:off x="1794087" y="37033"/>
          <a:ext cx="3884371" cy="3884371"/>
        </a:xfrm>
        <a:prstGeom prst="circularArrow">
          <a:avLst>
            <a:gd name="adj1" fmla="val 5085"/>
            <a:gd name="adj2" fmla="val 327528"/>
            <a:gd name="adj3" fmla="val 15872129"/>
            <a:gd name="adj4" fmla="val 13114645"/>
            <a:gd name="adj5" fmla="val 5932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0.03093</cdr:x>
      <cdr:y>0</cdr:y>
    </cdr:from>
    <cdr:to>
      <cdr:x>0.98969</cdr:x>
      <cdr:y>0.14723</cdr:y>
    </cdr:to>
    <cdr:sp macro="" textlink="">
      <cdr:nvSpPr>
        <cdr:cNvPr id="18636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8600" y="0"/>
          <a:ext cx="7086600" cy="7404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54864" tIns="41148" rIns="0" bIns="0" anchor="t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300" b="1" i="0" u="none" strike="noStrike" baseline="0" dirty="0" smtClean="0">
              <a:solidFill>
                <a:sysClr val="windowText" lastClr="000000"/>
              </a:solidFill>
              <a:latin typeface="Segoe UI" pitchFamily="34" charset="0"/>
              <a:ea typeface="Segoe UI" pitchFamily="34" charset="0"/>
              <a:cs typeface="Segoe UI" pitchFamily="34" charset="0"/>
            </a:rPr>
            <a:t>Масштаб консолидации государственной наличности</a:t>
          </a:r>
          <a:r>
            <a:rPr lang="en-US" sz="1300" b="1" dirty="0">
              <a:latin typeface="Segoe UI" pitchFamily="34" charset="0"/>
              <a:ea typeface="Segoe UI" pitchFamily="34" charset="0"/>
              <a:cs typeface="Segoe UI" pitchFamily="34" charset="0"/>
            </a:rPr>
            <a:t> </a:t>
          </a:r>
          <a:r>
            <a:rPr lang="ru-RU" sz="1300" b="1" i="0" u="none" strike="noStrike" baseline="0" dirty="0" smtClean="0">
              <a:solidFill>
                <a:sysClr val="windowText" lastClr="000000"/>
              </a:solidFill>
              <a:latin typeface="Segoe UI" pitchFamily="34" charset="0"/>
              <a:ea typeface="Segoe UI" pitchFamily="34" charset="0"/>
              <a:cs typeface="Segoe UI" pitchFamily="34" charset="0"/>
            </a:rPr>
            <a:t>(87 </a:t>
          </a:r>
          <a:r>
            <a:rPr lang="ru-RU" sz="1300" b="1" i="0" u="none" strike="noStrike" baseline="0" dirty="0">
              <a:solidFill>
                <a:sysClr val="windowText" lastClr="000000"/>
              </a:solidFill>
              <a:latin typeface="Segoe UI" pitchFamily="34" charset="0"/>
              <a:ea typeface="Segoe UI" pitchFamily="34" charset="0"/>
              <a:cs typeface="Segoe UI" pitchFamily="34" charset="0"/>
            </a:rPr>
            <a:t>стран)</a:t>
          </a:r>
        </a:p>
        <a:p xmlns:a="http://schemas.openxmlformats.org/drawingml/2006/main">
          <a:pPr algn="ctr" rtl="0">
            <a:defRPr sz="1000"/>
          </a:pPr>
          <a:endParaRPr lang="ru-RU" sz="1300" b="0" i="0" u="none" strike="noStrike" baseline="0" dirty="0">
            <a:solidFill>
              <a:srgbClr val="4B82AD"/>
            </a:solidFill>
            <a:latin typeface="Segoe UI" pitchFamily="34" charset="0"/>
            <a:ea typeface="Segoe UI" pitchFamily="34" charset="0"/>
            <a:cs typeface="Segoe UI" pitchFamily="34" charset="0"/>
          </a:endParaRPr>
        </a:p>
      </cdr:txBody>
    </cdr:sp>
  </cdr:relSizeAnchor>
  <cdr:relSizeAnchor xmlns:cdr="http://schemas.openxmlformats.org/drawingml/2006/chartDrawing">
    <cdr:from>
      <cdr:x>0.08435</cdr:x>
      <cdr:y>0.92875</cdr:y>
    </cdr:from>
    <cdr:to>
      <cdr:x>0.97475</cdr:x>
      <cdr:y>1</cdr:y>
    </cdr:to>
    <cdr:sp macro="" textlink="">
      <cdr:nvSpPr>
        <cdr:cNvPr id="18637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23900" y="5422809"/>
          <a:ext cx="7641429" cy="4160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vertOverflow="clip" wrap="square" lIns="45720" tIns="36576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endParaRPr lang="en-US" sz="800" b="0" i="0" u="none" strike="noStrike" baseline="0" dirty="0">
            <a:solidFill>
              <a:srgbClr val="000000"/>
            </a:solidFill>
            <a:latin typeface="Segoe UI"/>
            <a:cs typeface="Arial"/>
          </a:endParaRPr>
        </a:p>
      </cdr:txBody>
    </cdr:sp>
  </cdr:relSizeAnchor>
  <cdr:relSizeAnchor xmlns:cdr="http://schemas.openxmlformats.org/drawingml/2006/chartDrawing">
    <cdr:from>
      <cdr:x>0.29897</cdr:x>
      <cdr:y>0.81818</cdr:y>
    </cdr:from>
    <cdr:to>
      <cdr:x>0.53608</cdr:x>
      <cdr:y>0.92424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209800" y="4114800"/>
          <a:ext cx="1752600" cy="5334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12700" marR="5080" indent="-12700" algn="ctr" rtl="0"/>
          <a:r>
            <a:rPr lang="en-US" sz="900" b="1" kern="1200" dirty="0">
              <a:latin typeface="Segoe UI"/>
              <a:cs typeface="Segoe UI"/>
            </a:rPr>
            <a:t>B</a:t>
          </a:r>
          <a:r>
            <a:rPr lang="ru-RU" sz="900" b="1" kern="1200" dirty="0">
              <a:latin typeface="Segoe UI"/>
              <a:cs typeface="Segoe UI"/>
            </a:rPr>
            <a:t> (Большая часть остатков консолидируется  минимум еженедельно)</a:t>
          </a:r>
          <a:endParaRPr lang="en-US" sz="900" b="1" kern="1200" dirty="0">
            <a:latin typeface="Segoe UI"/>
            <a:cs typeface="Segoe UI"/>
          </a:endParaRPr>
        </a:p>
        <a:p xmlns:a="http://schemas.openxmlformats.org/drawingml/2006/main">
          <a:pPr marL="12700" indent="-12700" algn="ctr"/>
          <a:endParaRPr lang="en-US" sz="1100" dirty="0"/>
        </a:p>
      </cdr:txBody>
    </cdr:sp>
  </cdr:relSizeAnchor>
  <cdr:relSizeAnchor xmlns:cdr="http://schemas.openxmlformats.org/drawingml/2006/chartDrawing">
    <cdr:from>
      <cdr:x>0.52577</cdr:x>
      <cdr:y>0.81818</cdr:y>
    </cdr:from>
    <cdr:to>
      <cdr:x>0.76289</cdr:x>
      <cdr:y>0.9697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86200" y="4114800"/>
          <a:ext cx="1752600" cy="7620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R="5080" algn="ctr" rtl="0"/>
          <a:r>
            <a:rPr lang="ru-RU" sz="900" b="1" kern="1200" dirty="0" smtClean="0">
              <a:latin typeface="Segoe UI"/>
              <a:cs typeface="Segoe UI"/>
            </a:rPr>
            <a:t>С </a:t>
          </a:r>
          <a:r>
            <a:rPr lang="ru-RU" sz="900" b="1" kern="1200" dirty="0">
              <a:latin typeface="Segoe UI"/>
              <a:cs typeface="Segoe UI"/>
            </a:rPr>
            <a:t>(Большая часть остатков консолидируется  минимум ежемесячно)</a:t>
          </a:r>
          <a:endParaRPr lang="en-US" sz="900" b="1" kern="1200" dirty="0">
            <a:latin typeface="Segoe UI"/>
            <a:cs typeface="Segoe UI"/>
          </a:endParaRPr>
        </a:p>
        <a:p xmlns:a="http://schemas.openxmlformats.org/drawingml/2006/main">
          <a:pPr algn="ctr"/>
          <a:endParaRPr lang="en-US" dirty="0"/>
        </a:p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0.75258</cdr:x>
      <cdr:y>0.81818</cdr:y>
    </cdr:from>
    <cdr:to>
      <cdr:x>0.98969</cdr:x>
      <cdr:y>0.95455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562600" y="4114800"/>
          <a:ext cx="1752600" cy="68580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12700" marR="5080" indent="-12700" algn="ctr" rtl="0"/>
          <a:r>
            <a:rPr lang="en-US" sz="900" b="1" kern="1200" dirty="0">
              <a:latin typeface="Arial" pitchFamily="34" charset="0"/>
              <a:cs typeface="Arial" pitchFamily="34" charset="0"/>
            </a:rPr>
            <a:t>D</a:t>
          </a:r>
          <a:r>
            <a:rPr lang="ru-RU" sz="900" b="1" kern="1200" dirty="0">
              <a:latin typeface="Arial" pitchFamily="34" charset="0"/>
              <a:cs typeface="Arial" pitchFamily="34" charset="0"/>
            </a:rPr>
            <a:t> (Консолидация остатков осуществляется нерегулярно или отсутствует)</a:t>
          </a:r>
          <a:endParaRPr lang="en-US" sz="900" b="1" kern="1200" dirty="0">
            <a:latin typeface="Arial" pitchFamily="34" charset="0"/>
            <a:cs typeface="Arial" pitchFamily="34" charset="0"/>
          </a:endParaRPr>
        </a:p>
        <a:p xmlns:a="http://schemas.openxmlformats.org/drawingml/2006/main">
          <a:pPr algn="ctr"/>
          <a:endParaRPr lang="en-US" dirty="0">
            <a:latin typeface="Arial" pitchFamily="34" charset="0"/>
            <a:cs typeface="Arial" pitchFamily="34" charset="0"/>
          </a:endParaRPr>
        </a:p>
        <a:p xmlns:a="http://schemas.openxmlformats.org/drawingml/2006/main">
          <a:pPr algn="ctr"/>
          <a:endParaRPr lang="en-US" sz="11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0.08247</cdr:x>
      <cdr:y>0.81818</cdr:y>
    </cdr:from>
    <cdr:to>
      <cdr:x>0.28866</cdr:x>
      <cdr:y>0.9008</cdr:y>
    </cdr:to>
    <cdr:sp macro="" textlink="">
      <cdr:nvSpPr>
        <cdr:cNvPr id="7" name="object 40"/>
        <cdr:cNvSpPr txBox="1"/>
      </cdr:nvSpPr>
      <cdr:spPr>
        <a:xfrm xmlns:a="http://schemas.openxmlformats.org/drawingml/2006/main">
          <a:off x="609600" y="4114800"/>
          <a:ext cx="1524000" cy="415498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vert="horz" wrap="square" lIns="0" tIns="0" rIns="0" bIns="0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marL="12700" marR="5080" indent="-12700" algn="ctr"/>
          <a:r>
            <a:rPr lang="ru-RU" sz="900" b="1" dirty="0" smtClean="0">
              <a:latin typeface="Segoe UI"/>
              <a:cs typeface="Segoe UI"/>
            </a:rPr>
            <a:t>А (Все остатки консолидируются ежедневно)</a:t>
          </a:r>
          <a:endParaRPr lang="en-US" sz="900" b="1" dirty="0">
            <a:latin typeface="Segoe UI"/>
            <a:cs typeface="Segoe UI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>
                <a:latin typeface="Arial"/>
              </a:rPr>
              <a:pPr/>
              <a:t>‹#›</a:t>
            </a:fld>
            <a:endParaRPr lang="ru-RU" dirty="0">
              <a:latin typeface="Arial"/>
            </a:endParaRPr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25BAB6F2-249B-4AD5-9CB7-0699889A5EE1}" type="datetimeFigureOut">
              <a:rPr lang="en-US" smtClean="0"/>
              <a:pPr/>
              <a:t>11/2/2015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1E58F-89FF-4232-8157-9D4DB3149647}" type="slidenum">
              <a:rPr lang="en-US" smtClean="0">
                <a:latin typeface="Times New Roman" pitchFamily="18" charset="0"/>
                <a:cs typeface="Arial" charset="0"/>
              </a:rPr>
              <a:pPr/>
              <a:t>2</a:t>
            </a:fld>
            <a:endParaRPr lang="ru-RU" dirty="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513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Архитектура информационной системы для управления государственными финансами </a:t>
            </a:r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899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CB17C3-EC69-4877-B36A-0BBA17BA245B}" type="slidenum">
              <a:rPr lang="en-US" smtClean="0">
                <a:latin typeface="Times New Roman" pitchFamily="18" charset="0"/>
                <a:cs typeface="Arial" charset="0"/>
              </a:rPr>
              <a:pPr/>
              <a:t>7</a:t>
            </a:fld>
            <a:endParaRPr lang="ru-RU" dirty="0" smtClean="0">
              <a:latin typeface="Times New Roman" pitchFamily="18" charset="0"/>
              <a:cs typeface="Arial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rmAutofit fontScale="77500" lnSpcReduction="20000"/>
          </a:bodyPr>
          <a:lstStyle/>
          <a:p>
            <a:pPr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ЕКС дает полную информацию о государственных средствах.  В странах с продвинутыми платежными и расчетными системами такая информация доступна в реальном масштабе времени.  Как минимум, полные обновленные остатки должны быть доступны ежедневно. </a:t>
            </a:r>
          </a:p>
          <a:p>
            <a:pPr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ЕКС укрепляет систему бюджетного ассигнования. Ведение нескольких банковских счетов часто приводит к "двойной бюджетной системе", где  предоставляемые для бюджетного ассигнования средства увеличиваются за счет дополнительных денежных средств, поступающих в результате различных, часто внебюджетных мероприятий.  Таким образом, ЕКС способствует обеспечению прозрачности системы бюджетного ассигнования.  ЕКС служит для обеспечения прозрачности.  Во многих странах ОЭСР бюджетные единицы имеют значительную независимость в части исполнения бюджета, однако решение о делегировании бюджетных полномочий и объеме таких полномочий принимается независимо от ЕКС.  </a:t>
            </a:r>
          </a:p>
          <a:p>
            <a:pPr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При наличии у казначейства полной информации о денежных средствах, оно может осуществлять прозрачное и надежное планирование и обеспечивать исполнение бюджета.  В некоторых странах существует неопределенность в части наличия у казначейства достаточного объема средств для финансирования расходов в течение определенной недели или в определенный день.  Такая неопределенность приводит к экономически неэффективному поведению бюджетных единиц, такому как, например, завышение расчетов потребности в средствах или проведение расходов через искажающие внебюджетные операции.  Этого можно избежать при помощи ЕКС. </a:t>
            </a:r>
          </a:p>
          <a:p>
            <a:pPr eaLnBrk="1" hangingPunct="1">
              <a:buFontTx/>
              <a:buChar char="•"/>
            </a:pPr>
            <a:r>
              <a:rPr lang="ru-RU" dirty="0" smtClean="0"/>
              <a:t>ЕКС обеспечивает эффективную сверку между государственными системами бухгалтерского учета и отчетностью о движении денежной наличности от ЦБ. </a:t>
            </a:r>
            <a:r>
              <a:rPr lang="ru-RU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В странах с разделенными системами  учета  и платежей сверка становится сложной, и часто затруднительно проверить полноту и надежность счетов. </a:t>
            </a:r>
            <a:r>
              <a:rPr lang="ru-RU" dirty="0" smtClean="0">
                <a:latin typeface="Times New Roman" pitchFamily="18" charset="0"/>
              </a:rPr>
              <a:t> ЕКС  дает полную картину движения всех потоков наличности, что снижает потребность в средствах и риски ошибок в процессе сверки, а также повышает оперативность и качество финансовой отчетности.   Это включает выверку налоговых и платежных данных.  </a:t>
            </a:r>
          </a:p>
          <a:p>
            <a:pPr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ЕКС также снижает неопределенность в части доступных казначейству резервов наличности для целей управления ликвидностью, а также волатильность потоков наличности через казначейство.  Это обеспечивает более эффективное управление денежными средствами и позволяет снизить потребность в резервах ликвидности, также снижает стоимость бюджетного финансирования. </a:t>
            </a:r>
          </a:p>
          <a:p>
            <a:pPr eaLnBrk="1" hangingPunct="1">
              <a:buFontTx/>
              <a:buChar char="•"/>
            </a:pPr>
            <a:r>
              <a:rPr lang="ru-RU" dirty="0" smtClean="0">
                <a:latin typeface="Times New Roman" pitchFamily="18" charset="0"/>
              </a:rPr>
              <a:t>ЕКС обеспечивает эффективные платежные механизмы. При отсутствии у казначейства полной картины государственных средств, контроль и повышение эффективности платежных систем на предмет государственных доходов и расходов является затруднительным.  ЕКС обеспечивает отсутствие какой-либо неясности в отношении объема или местонахождения средств и дает возможность точного контроля платежных механизмов.  Открытие ЕКС  обычно сочетается с исключением  временного резерва в банковской и платежной системах, а также внедрением прозрачных структур взимания комиссии и пени за платежные услуги.  Многим странам удалось существенно снизить свои реальные расходы на банковские услуги путем введения ЕКС.  </a:t>
            </a:r>
          </a:p>
        </p:txBody>
      </p:sp>
    </p:spTree>
    <p:extLst>
      <p:ext uri="{BB962C8B-B14F-4D97-AF65-F5344CB8AC3E}">
        <p14:creationId xmlns:p14="http://schemas.microsoft.com/office/powerpoint/2010/main" val="1226927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600"/>
              </a:spcAft>
              <a:defRPr sz="2600" b="0"/>
            </a:lvl1pPr>
            <a:lvl2pPr>
              <a:lnSpc>
                <a:spcPct val="100000"/>
              </a:lnSpc>
              <a:spcAft>
                <a:spcPts val="600"/>
              </a:spcAft>
              <a:defRPr sz="2400" b="0"/>
            </a:lvl2pPr>
            <a:lvl3pPr>
              <a:lnSpc>
                <a:spcPct val="100000"/>
              </a:lnSpc>
              <a:spcAft>
                <a:spcPts val="600"/>
              </a:spcAft>
              <a:defRPr sz="2200" b="0"/>
            </a:lvl3pPr>
            <a:lvl4pPr>
              <a:lnSpc>
                <a:spcPct val="100000"/>
              </a:lnSpc>
              <a:spcAft>
                <a:spcPts val="600"/>
              </a:spcAft>
              <a:defRPr b="0"/>
            </a:lvl4pPr>
            <a:lvl5pPr>
              <a:lnSpc>
                <a:spcPct val="100000"/>
              </a:lnSpc>
              <a:spcAft>
                <a:spcPts val="600"/>
              </a:spcAft>
              <a:defRPr b="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365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04168-3E67-4652-8F31-A5E185B391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920685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Совершенствование операций с использованием единого казначейского счета и управление  оборотом денежных средств </a:t>
            </a:r>
            <a:r>
              <a:rPr sz="3200" dirty="0"/>
              <a:t/>
            </a:r>
            <a:br>
              <a:rPr sz="3200" dirty="0"/>
            </a:br>
            <a:endParaRPr lang="ru-RU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PEMPAL </a:t>
            </a:r>
            <a:r>
              <a:rPr sz="2800" dirty="0"/>
              <a:t/>
            </a:r>
            <a:br>
              <a:rPr sz="2800" dirty="0"/>
            </a:br>
            <a:r>
              <a:rPr lang="ru-RU" sz="2800" dirty="0" smtClean="0"/>
              <a:t>Тематическая </a:t>
            </a:r>
            <a:r>
              <a:rPr lang="ru-RU" sz="2400" dirty="0" smtClean="0"/>
              <a:t>группа КС по управлению </a:t>
            </a:r>
            <a:r>
              <a:rPr lang="ru-RU" sz="2400" dirty="0"/>
              <a:t>л</a:t>
            </a:r>
            <a:r>
              <a:rPr lang="ru-RU" sz="2400" dirty="0" smtClean="0"/>
              <a:t>иквидностью</a:t>
            </a:r>
            <a:endParaRPr lang="ru-RU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304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762000"/>
          </a:xfrm>
        </p:spPr>
        <p:txBody>
          <a:bodyPr>
            <a:noAutofit/>
          </a:bodyPr>
          <a:lstStyle/>
          <a:p>
            <a:r>
              <a:rPr lang="ru-RU" sz="3200" dirty="0"/>
              <a:t>Основные характеристики систем ЕКС: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>
                <a:solidFill>
                  <a:srgbClr val="C00000"/>
                </a:solidFill>
              </a:rPr>
              <a:t>2- Надзор казначейства</a:t>
            </a:r>
            <a:r>
              <a:rPr lang="ru-RU" dirty="0" smtClean="0"/>
              <a:t> </a:t>
            </a:r>
            <a:endParaRPr lang="ru-RU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8305800" cy="5257800"/>
          </a:xfrm>
        </p:spPr>
        <p:txBody>
          <a:bodyPr>
            <a:noAutofit/>
          </a:bodyPr>
          <a:lstStyle/>
          <a:p>
            <a:pPr marL="285750"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700" dirty="0" smtClean="0"/>
              <a:t>Никакое другое государственное агентство не может вести банковские счета без контроля/надзора казначейства.  </a:t>
            </a:r>
          </a:p>
          <a:p>
            <a:pPr marL="285750"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ru-RU" sz="1700" dirty="0" smtClean="0"/>
              <a:t>Контроль банковских счетов не означает контроль производства платежей или определение их очередности </a:t>
            </a:r>
            <a:r>
              <a:rPr lang="ru-RU" sz="1800" dirty="0"/>
              <a:t>–</a:t>
            </a:r>
            <a:r>
              <a:rPr lang="ru-RU" sz="1700" dirty="0" smtClean="0"/>
              <a:t> в идеале такие решения принимаются к «дате срока платежа» согласно политике осуществления платежей. </a:t>
            </a:r>
            <a:endParaRPr lang="ru-RU" sz="1700" dirty="0"/>
          </a:p>
          <a:p>
            <a:pPr marL="285750"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700" dirty="0"/>
              <a:t>Опции доступа к ЕКС зависят, главным образом, от институциональных структур и расчетно-платежных систем. </a:t>
            </a:r>
          </a:p>
          <a:p>
            <a:pPr marL="285750"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700" dirty="0"/>
              <a:t>Казначейство должно осуществлять управление общим состоянием денежных средств для обеспечения наличия достаточного объема средств для покрытия государственных  </a:t>
            </a:r>
            <a:r>
              <a:rPr lang="ru-RU" sz="1700" dirty="0" smtClean="0"/>
              <a:t>обязательств. </a:t>
            </a:r>
            <a:endParaRPr lang="ru-RU" sz="1700" dirty="0"/>
          </a:p>
          <a:p>
            <a:pPr marL="285750"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700" dirty="0" smtClean="0"/>
              <a:t>Так же, как правительства признают важность централизованной функции управления долгами,  точно так же должно быть централизовано и управление наличностью.   </a:t>
            </a:r>
            <a:endParaRPr lang="ru-RU" sz="1700" dirty="0"/>
          </a:p>
          <a:p>
            <a:pPr marL="285750"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700" dirty="0"/>
              <a:t>Остаток средств на ЕКС поддерживается на уровне, достаточном для покрытия дневных  оперативных потребностей правительства </a:t>
            </a:r>
            <a:r>
              <a:rPr lang="ru-RU" sz="1800" dirty="0"/>
              <a:t>– </a:t>
            </a:r>
            <a:r>
              <a:rPr lang="ru-RU" sz="1700" dirty="0" smtClean="0"/>
              <a:t>целесообразно </a:t>
            </a:r>
            <a:r>
              <a:rPr lang="ru-RU" sz="1700" dirty="0"/>
              <a:t>ориентироваться на остаток средств, обеспечивающий достаточный буфер наличности на случай непредвиденных </a:t>
            </a:r>
            <a:r>
              <a:rPr lang="ru-RU" sz="1700" dirty="0" smtClean="0"/>
              <a:t>требований. </a:t>
            </a:r>
            <a:endParaRPr lang="ru-RU" sz="1700" dirty="0"/>
          </a:p>
          <a:p>
            <a:pPr marL="285750"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700" dirty="0" smtClean="0"/>
              <a:t>Для этого требуется тщательная координация с управлением долгами в части потребности в заемных средствах, а также активное вложение избытка денежных средств. </a:t>
            </a:r>
            <a:endParaRPr lang="ru-RU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62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2275"/>
            <a:ext cx="8305800" cy="644525"/>
          </a:xfrm>
        </p:spPr>
        <p:txBody>
          <a:bodyPr>
            <a:noAutofit/>
          </a:bodyPr>
          <a:lstStyle/>
          <a:p>
            <a:r>
              <a:rPr lang="ru-RU" sz="3200" dirty="0"/>
              <a:t>Основные характеристики систем ЕКС: </a:t>
            </a:r>
            <a:r>
              <a:rPr lang="ru-RU" sz="2600" b="1" dirty="0" smtClean="0"/>
              <a:t/>
            </a:r>
            <a:br>
              <a:rPr lang="ru-RU" sz="2600" b="1" dirty="0" smtClean="0"/>
            </a:br>
            <a:r>
              <a:rPr lang="ru-RU" sz="2600" b="1" dirty="0" smtClean="0">
                <a:solidFill>
                  <a:srgbClr val="C00000"/>
                </a:solidFill>
              </a:rPr>
              <a:t>3 - Полномасштабный охват</a:t>
            </a:r>
            <a:r>
              <a:rPr lang="ru-RU" dirty="0" smtClean="0"/>
              <a:t> </a:t>
            </a:r>
            <a:r>
              <a:rPr dirty="0"/>
              <a:t/>
            </a:r>
            <a:br>
              <a:rPr dirty="0"/>
            </a:br>
            <a:endParaRPr lang="ru-RU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2999"/>
            <a:ext cx="8229600" cy="5680076"/>
          </a:xfrm>
        </p:spPr>
        <p:txBody>
          <a:bodyPr>
            <a:normAutofit/>
          </a:bodyPr>
          <a:lstStyle/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ЕКС должен включать остатки средств всех органов центрального государственного управления/государственных организаций для обеспечения </a:t>
            </a: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полной консолидации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государственных средств. 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В идеале охват должен быть как можно более широким в отношении сектора государственных учреждений центрального правительства (Руководство по государственной финансовой статистике GFSM2014), включая контролирующие органы, внебюджетные фонды, а также гранты и займы партнеров по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развитию.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 некоторых странах возможен также охват местных правительств. 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Все доходы автоматически переводятся на ЕКС один раз в день или чаще в случае крупных поступлений или налогов.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Платежи производятся точно в срок (в дату наступления срок платежа) и не ранее, включая, по возможности, исключение траншей наличности, например, квартальные субвенции государственным/контролирующим органам. 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 целом, государственные предприятия (компании) будут работать за рамками ЕКС.  </a:t>
            </a:r>
          </a:p>
          <a:p>
            <a:r>
              <a:rPr lang="ru-RU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Поддержание какого-либо остатка средств на ночь за рамками ЕКС отрицательно сказывается на консолидации и управлении денежными средствами.  Это, по сути, означает, что в стране более одного управляющего наличностью.  </a:t>
            </a:r>
          </a:p>
          <a:p>
            <a:pPr marL="0" indent="0">
              <a:buNone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10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181600" y="873126"/>
            <a:ext cx="3762375" cy="685800"/>
          </a:xfrm>
        </p:spPr>
        <p:txBody>
          <a:bodyPr>
            <a:normAutofit fontScale="90000"/>
          </a:bodyPr>
          <a:lstStyle/>
          <a:p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r>
              <a:t/>
            </a:r>
            <a:br/>
            <a:endParaRPr lang="ru-RU" sz="2000" b="1" dirty="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0"/>
            <a:ext cx="8382000" cy="1727200"/>
          </a:xfrm>
        </p:spPr>
        <p:txBody>
          <a:bodyPr/>
          <a:lstStyle/>
          <a:p>
            <a:pPr marL="263525" indent="0">
              <a:buNone/>
            </a:pPr>
            <a:r>
              <a:rPr lang="ru-RU" dirty="0" smtClean="0"/>
              <a:t>Типичная система с использованием нескольких банковских счетов (без ЕКС) </a:t>
            </a:r>
            <a:endParaRPr lang="ru-RU" dirty="0"/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3048000" y="3733800"/>
            <a:ext cx="1206500" cy="825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Бюджетное</a:t>
            </a:r>
          </a:p>
          <a:p>
            <a:pPr algn="ctr"/>
            <a:r>
              <a:rPr lang="ru-RU" sz="1400" b="1" dirty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министерство</a:t>
            </a:r>
          </a:p>
        </p:txBody>
      </p:sp>
      <p:sp>
        <p:nvSpPr>
          <p:cNvPr id="138245" name="AutoShape 5"/>
          <p:cNvSpPr>
            <a:spLocks noChangeArrowheads="1"/>
          </p:cNvSpPr>
          <p:nvPr/>
        </p:nvSpPr>
        <p:spPr bwMode="auto">
          <a:xfrm flipH="1">
            <a:off x="7391400" y="28194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46" name="AutoShape 6"/>
          <p:cNvSpPr>
            <a:spLocks noChangeArrowheads="1"/>
          </p:cNvSpPr>
          <p:nvPr/>
        </p:nvSpPr>
        <p:spPr bwMode="auto">
          <a:xfrm flipH="1">
            <a:off x="7391400" y="24384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47" name="AutoShape 7"/>
          <p:cNvSpPr>
            <a:spLocks noChangeArrowheads="1"/>
          </p:cNvSpPr>
          <p:nvPr/>
        </p:nvSpPr>
        <p:spPr bwMode="auto">
          <a:xfrm flipH="1">
            <a:off x="7391400" y="32004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48" name="AutoShape 8"/>
          <p:cNvSpPr>
            <a:spLocks noChangeArrowheads="1"/>
          </p:cNvSpPr>
          <p:nvPr/>
        </p:nvSpPr>
        <p:spPr bwMode="auto">
          <a:xfrm flipH="1">
            <a:off x="8153400" y="37338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49" name="AutoShape 9"/>
          <p:cNvSpPr>
            <a:spLocks noChangeArrowheads="1"/>
          </p:cNvSpPr>
          <p:nvPr/>
        </p:nvSpPr>
        <p:spPr bwMode="auto">
          <a:xfrm flipH="1">
            <a:off x="8153400" y="41148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0" name="AutoShape 10"/>
          <p:cNvSpPr>
            <a:spLocks noChangeArrowheads="1"/>
          </p:cNvSpPr>
          <p:nvPr/>
        </p:nvSpPr>
        <p:spPr bwMode="auto">
          <a:xfrm flipH="1">
            <a:off x="8153400" y="44958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1" name="AutoShape 11"/>
          <p:cNvSpPr>
            <a:spLocks noChangeArrowheads="1"/>
          </p:cNvSpPr>
          <p:nvPr/>
        </p:nvSpPr>
        <p:spPr bwMode="auto">
          <a:xfrm flipH="1">
            <a:off x="7391400" y="49530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2" name="AutoShape 12"/>
          <p:cNvSpPr>
            <a:spLocks noChangeArrowheads="1"/>
          </p:cNvSpPr>
          <p:nvPr/>
        </p:nvSpPr>
        <p:spPr bwMode="auto">
          <a:xfrm flipH="1">
            <a:off x="7391400" y="54102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3" name="AutoShape 13"/>
          <p:cNvSpPr>
            <a:spLocks noChangeArrowheads="1"/>
          </p:cNvSpPr>
          <p:nvPr/>
        </p:nvSpPr>
        <p:spPr bwMode="auto">
          <a:xfrm flipH="1">
            <a:off x="7391400" y="5943600"/>
            <a:ext cx="520700" cy="215900"/>
          </a:xfrm>
          <a:prstGeom prst="homePlate">
            <a:avLst>
              <a:gd name="adj" fmla="val 80392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4" name="Line 14"/>
          <p:cNvSpPr>
            <a:spLocks noChangeShapeType="1"/>
          </p:cNvSpPr>
          <p:nvPr/>
        </p:nvSpPr>
        <p:spPr bwMode="auto">
          <a:xfrm>
            <a:off x="6400800" y="2514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5" name="Line 15"/>
          <p:cNvSpPr>
            <a:spLocks noChangeShapeType="1"/>
          </p:cNvSpPr>
          <p:nvPr/>
        </p:nvSpPr>
        <p:spPr bwMode="auto">
          <a:xfrm>
            <a:off x="6400800" y="2895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6" name="Line 16"/>
          <p:cNvSpPr>
            <a:spLocks noChangeShapeType="1"/>
          </p:cNvSpPr>
          <p:nvPr/>
        </p:nvSpPr>
        <p:spPr bwMode="auto">
          <a:xfrm>
            <a:off x="6400800" y="3276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7" name="Line 17"/>
          <p:cNvSpPr>
            <a:spLocks noChangeShapeType="1"/>
          </p:cNvSpPr>
          <p:nvPr/>
        </p:nvSpPr>
        <p:spPr bwMode="auto">
          <a:xfrm>
            <a:off x="7086600" y="3810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8" name="Line 18"/>
          <p:cNvSpPr>
            <a:spLocks noChangeShapeType="1"/>
          </p:cNvSpPr>
          <p:nvPr/>
        </p:nvSpPr>
        <p:spPr bwMode="auto">
          <a:xfrm>
            <a:off x="7086600" y="4191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59" name="Line 19"/>
          <p:cNvSpPr>
            <a:spLocks noChangeShapeType="1"/>
          </p:cNvSpPr>
          <p:nvPr/>
        </p:nvSpPr>
        <p:spPr bwMode="auto">
          <a:xfrm>
            <a:off x="7086600" y="4572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0" name="Line 20"/>
          <p:cNvSpPr>
            <a:spLocks noChangeShapeType="1"/>
          </p:cNvSpPr>
          <p:nvPr/>
        </p:nvSpPr>
        <p:spPr bwMode="auto">
          <a:xfrm>
            <a:off x="6553200" y="50292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1" name="Line 21"/>
          <p:cNvSpPr>
            <a:spLocks noChangeShapeType="1"/>
          </p:cNvSpPr>
          <p:nvPr/>
        </p:nvSpPr>
        <p:spPr bwMode="auto">
          <a:xfrm>
            <a:off x="6553200" y="54864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2" name="Line 22"/>
          <p:cNvSpPr>
            <a:spLocks noChangeShapeType="1"/>
          </p:cNvSpPr>
          <p:nvPr/>
        </p:nvSpPr>
        <p:spPr bwMode="auto">
          <a:xfrm>
            <a:off x="6629400" y="6019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3" name="Line 23"/>
          <p:cNvSpPr>
            <a:spLocks noChangeShapeType="1"/>
          </p:cNvSpPr>
          <p:nvPr/>
        </p:nvSpPr>
        <p:spPr bwMode="auto">
          <a:xfrm flipV="1">
            <a:off x="4267200" y="2514600"/>
            <a:ext cx="1600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4" name="Line 24"/>
          <p:cNvSpPr>
            <a:spLocks noChangeShapeType="1"/>
          </p:cNvSpPr>
          <p:nvPr/>
        </p:nvSpPr>
        <p:spPr bwMode="auto">
          <a:xfrm flipV="1">
            <a:off x="4267200" y="2895600"/>
            <a:ext cx="16002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5" name="Line 25"/>
          <p:cNvSpPr>
            <a:spLocks noChangeShapeType="1"/>
          </p:cNvSpPr>
          <p:nvPr/>
        </p:nvSpPr>
        <p:spPr bwMode="auto">
          <a:xfrm>
            <a:off x="4267200" y="2971800"/>
            <a:ext cx="1600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6" name="Line 26"/>
          <p:cNvSpPr>
            <a:spLocks noChangeShapeType="1"/>
          </p:cNvSpPr>
          <p:nvPr/>
        </p:nvSpPr>
        <p:spPr bwMode="auto">
          <a:xfrm flipV="1">
            <a:off x="4267200" y="5029200"/>
            <a:ext cx="1752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7" name="Line 27"/>
          <p:cNvSpPr>
            <a:spLocks noChangeShapeType="1"/>
          </p:cNvSpPr>
          <p:nvPr/>
        </p:nvSpPr>
        <p:spPr bwMode="auto">
          <a:xfrm>
            <a:off x="4267200" y="54864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8" name="Line 28"/>
          <p:cNvSpPr>
            <a:spLocks noChangeShapeType="1"/>
          </p:cNvSpPr>
          <p:nvPr/>
        </p:nvSpPr>
        <p:spPr bwMode="auto">
          <a:xfrm>
            <a:off x="4267200" y="5486400"/>
            <a:ext cx="1752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8269" name="Rectangle 29"/>
          <p:cNvSpPr>
            <a:spLocks noChangeArrowheads="1"/>
          </p:cNvSpPr>
          <p:nvPr/>
        </p:nvSpPr>
        <p:spPr bwMode="auto">
          <a:xfrm rot="5400000">
            <a:off x="7720013" y="2640990"/>
            <a:ext cx="1295400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indent="-342900" algn="ctr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600" b="1" dirty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Банковские  </a:t>
            </a:r>
          </a:p>
          <a:p>
            <a:pPr marL="342900" indent="-342900" algn="ctr" eaLnBrk="0" hangingPunct="0"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600" b="1" dirty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счета </a:t>
            </a:r>
          </a:p>
        </p:txBody>
      </p:sp>
      <p:sp>
        <p:nvSpPr>
          <p:cNvPr id="138270" name="Rectangle 30"/>
          <p:cNvSpPr>
            <a:spLocks noChangeArrowheads="1"/>
          </p:cNvSpPr>
          <p:nvPr/>
        </p:nvSpPr>
        <p:spPr bwMode="auto">
          <a:xfrm>
            <a:off x="5943600" y="2362200"/>
            <a:ext cx="407988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 </a:t>
            </a:r>
          </a:p>
        </p:txBody>
      </p:sp>
      <p:sp>
        <p:nvSpPr>
          <p:cNvPr id="138271" name="Rectangle 31"/>
          <p:cNvSpPr>
            <a:spLocks noChangeArrowheads="1"/>
          </p:cNvSpPr>
          <p:nvPr/>
        </p:nvSpPr>
        <p:spPr bwMode="auto">
          <a:xfrm>
            <a:off x="5935663" y="2743200"/>
            <a:ext cx="407987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</a:t>
            </a:r>
          </a:p>
        </p:txBody>
      </p:sp>
      <p:sp>
        <p:nvSpPr>
          <p:cNvPr id="138272" name="Rectangle 32"/>
          <p:cNvSpPr>
            <a:spLocks noChangeArrowheads="1"/>
          </p:cNvSpPr>
          <p:nvPr/>
        </p:nvSpPr>
        <p:spPr bwMode="auto">
          <a:xfrm>
            <a:off x="5935663" y="3124200"/>
            <a:ext cx="407987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</a:t>
            </a:r>
          </a:p>
        </p:txBody>
      </p:sp>
      <p:sp>
        <p:nvSpPr>
          <p:cNvPr id="138273" name="Rectangle 33"/>
          <p:cNvSpPr>
            <a:spLocks noChangeArrowheads="1"/>
          </p:cNvSpPr>
          <p:nvPr/>
        </p:nvSpPr>
        <p:spPr bwMode="auto">
          <a:xfrm>
            <a:off x="6621463" y="3657600"/>
            <a:ext cx="407987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</a:t>
            </a:r>
          </a:p>
        </p:txBody>
      </p:sp>
      <p:sp>
        <p:nvSpPr>
          <p:cNvPr id="138274" name="Rectangle 34"/>
          <p:cNvSpPr>
            <a:spLocks noChangeArrowheads="1"/>
          </p:cNvSpPr>
          <p:nvPr/>
        </p:nvSpPr>
        <p:spPr bwMode="auto">
          <a:xfrm>
            <a:off x="6621463" y="4419600"/>
            <a:ext cx="407987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</a:t>
            </a:r>
          </a:p>
        </p:txBody>
      </p:sp>
      <p:sp>
        <p:nvSpPr>
          <p:cNvPr id="138275" name="Rectangle 35"/>
          <p:cNvSpPr>
            <a:spLocks noChangeArrowheads="1"/>
          </p:cNvSpPr>
          <p:nvPr/>
        </p:nvSpPr>
        <p:spPr bwMode="auto">
          <a:xfrm>
            <a:off x="6088063" y="4876800"/>
            <a:ext cx="407987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</a:t>
            </a:r>
          </a:p>
        </p:txBody>
      </p:sp>
      <p:sp>
        <p:nvSpPr>
          <p:cNvPr id="138276" name="Rectangle 36"/>
          <p:cNvSpPr>
            <a:spLocks noChangeArrowheads="1"/>
          </p:cNvSpPr>
          <p:nvPr/>
        </p:nvSpPr>
        <p:spPr bwMode="auto">
          <a:xfrm>
            <a:off x="6088063" y="5334000"/>
            <a:ext cx="407987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</a:t>
            </a:r>
          </a:p>
        </p:txBody>
      </p:sp>
      <p:sp>
        <p:nvSpPr>
          <p:cNvPr id="138277" name="Rectangle 37"/>
          <p:cNvSpPr>
            <a:spLocks noChangeArrowheads="1"/>
          </p:cNvSpPr>
          <p:nvPr/>
        </p:nvSpPr>
        <p:spPr bwMode="auto">
          <a:xfrm>
            <a:off x="6088063" y="5867400"/>
            <a:ext cx="407987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</a:t>
            </a:r>
          </a:p>
        </p:txBody>
      </p:sp>
      <p:sp>
        <p:nvSpPr>
          <p:cNvPr id="138278" name="Oval 38"/>
          <p:cNvSpPr>
            <a:spLocks noChangeArrowheads="1"/>
          </p:cNvSpPr>
          <p:nvPr/>
        </p:nvSpPr>
        <p:spPr bwMode="auto">
          <a:xfrm>
            <a:off x="762000" y="3505200"/>
            <a:ext cx="1447800" cy="1447800"/>
          </a:xfrm>
          <a:prstGeom prst="ellipse">
            <a:avLst/>
          </a:prstGeom>
          <a:solidFill>
            <a:srgbClr val="FFCC00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15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Министерство</a:t>
            </a:r>
            <a:endParaRPr lang="ru-RU" sz="1500" b="1" dirty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sz="15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финансов</a:t>
            </a:r>
            <a:endParaRPr lang="ru-RU" sz="1500" dirty="0">
              <a:latin typeface="Arial" charset="0"/>
              <a:cs typeface="Arial" charset="0"/>
            </a:endParaRPr>
          </a:p>
        </p:txBody>
      </p:sp>
      <p:cxnSp>
        <p:nvCxnSpPr>
          <p:cNvPr id="138279" name="AutoShape 39"/>
          <p:cNvCxnSpPr>
            <a:cxnSpLocks noChangeShapeType="1"/>
            <a:stCxn id="138278" idx="6"/>
          </p:cNvCxnSpPr>
          <p:nvPr/>
        </p:nvCxnSpPr>
        <p:spPr bwMode="auto">
          <a:xfrm flipV="1">
            <a:off x="2224088" y="3124200"/>
            <a:ext cx="747712" cy="1104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arrow" w="med" len="med"/>
          </a:ln>
          <a:effectLst/>
        </p:spPr>
      </p:cxnSp>
      <p:cxnSp>
        <p:nvCxnSpPr>
          <p:cNvPr id="138280" name="AutoShape 40"/>
          <p:cNvCxnSpPr>
            <a:cxnSpLocks noChangeShapeType="1"/>
            <a:stCxn id="138278" idx="6"/>
            <a:endCxn id="138244" idx="1"/>
          </p:cNvCxnSpPr>
          <p:nvPr/>
        </p:nvCxnSpPr>
        <p:spPr bwMode="auto">
          <a:xfrm flipV="1">
            <a:off x="2209800" y="4146550"/>
            <a:ext cx="838200" cy="82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arrow" w="med" len="med"/>
          </a:ln>
          <a:effectLst/>
        </p:spPr>
      </p:cxnSp>
      <p:cxnSp>
        <p:nvCxnSpPr>
          <p:cNvPr id="138281" name="AutoShape 41"/>
          <p:cNvCxnSpPr>
            <a:cxnSpLocks noChangeShapeType="1"/>
            <a:stCxn id="138278" idx="6"/>
          </p:cNvCxnSpPr>
          <p:nvPr/>
        </p:nvCxnSpPr>
        <p:spPr bwMode="auto">
          <a:xfrm>
            <a:off x="2224088" y="4229100"/>
            <a:ext cx="747712" cy="1257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arrow" w="med" len="med"/>
          </a:ln>
          <a:effectLst/>
        </p:spPr>
      </p:cxnSp>
      <p:sp>
        <p:nvSpPr>
          <p:cNvPr id="138282" name="Rectangle 42"/>
          <p:cNvSpPr>
            <a:spLocks noChangeArrowheads="1"/>
          </p:cNvSpPr>
          <p:nvPr/>
        </p:nvSpPr>
        <p:spPr bwMode="auto">
          <a:xfrm>
            <a:off x="3048000" y="2514600"/>
            <a:ext cx="1206500" cy="825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Бюджетное 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министерство</a:t>
            </a:r>
            <a:endParaRPr lang="ru-RU" sz="1400" dirty="0">
              <a:latin typeface="Arial Narrow" pitchFamily="34" charset="0"/>
              <a:cs typeface="Arial" charset="0"/>
            </a:endParaRPr>
          </a:p>
        </p:txBody>
      </p:sp>
      <p:sp>
        <p:nvSpPr>
          <p:cNvPr id="138283" name="Rectangle 43"/>
          <p:cNvSpPr>
            <a:spLocks noChangeArrowheads="1"/>
          </p:cNvSpPr>
          <p:nvPr/>
        </p:nvSpPr>
        <p:spPr bwMode="auto">
          <a:xfrm>
            <a:off x="3048000" y="5105400"/>
            <a:ext cx="1206500" cy="1049338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Внебюджетные 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фонды  </a:t>
            </a:r>
          </a:p>
          <a:p>
            <a:pPr algn="ctr"/>
            <a:r>
              <a:rPr lang="ru-RU" sz="16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 </a:t>
            </a:r>
            <a:endParaRPr lang="ru-RU" sz="1600" dirty="0">
              <a:latin typeface="Arial" charset="0"/>
              <a:cs typeface="Arial" charset="0"/>
            </a:endParaRPr>
          </a:p>
        </p:txBody>
      </p:sp>
      <p:cxnSp>
        <p:nvCxnSpPr>
          <p:cNvPr id="138284" name="AutoShape 44"/>
          <p:cNvCxnSpPr>
            <a:cxnSpLocks noChangeShapeType="1"/>
          </p:cNvCxnSpPr>
          <p:nvPr/>
        </p:nvCxnSpPr>
        <p:spPr bwMode="auto">
          <a:xfrm>
            <a:off x="4267200" y="4191000"/>
            <a:ext cx="22860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138285" name="AutoShape 45"/>
          <p:cNvCxnSpPr>
            <a:cxnSpLocks noChangeShapeType="1"/>
          </p:cNvCxnSpPr>
          <p:nvPr/>
        </p:nvCxnSpPr>
        <p:spPr bwMode="auto">
          <a:xfrm>
            <a:off x="4267200" y="4191000"/>
            <a:ext cx="22860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138286" name="AutoShape 46"/>
          <p:cNvCxnSpPr>
            <a:cxnSpLocks noChangeShapeType="1"/>
          </p:cNvCxnSpPr>
          <p:nvPr/>
        </p:nvCxnSpPr>
        <p:spPr bwMode="auto">
          <a:xfrm flipV="1">
            <a:off x="4267200" y="3886200"/>
            <a:ext cx="2286000" cy="304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sp>
        <p:nvSpPr>
          <p:cNvPr id="138287" name="Text Box 47"/>
          <p:cNvSpPr txBox="1">
            <a:spLocks noChangeArrowheads="1"/>
          </p:cNvSpPr>
          <p:nvPr/>
        </p:nvSpPr>
        <p:spPr bwMode="auto">
          <a:xfrm>
            <a:off x="4953000" y="1066800"/>
            <a:ext cx="4114800" cy="366713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800" b="1" dirty="0">
                <a:latin typeface="Arial" charset="0"/>
                <a:cs typeface="Arial" charset="0"/>
              </a:rPr>
              <a:t>БЕ = бюджетные единицы</a:t>
            </a:r>
          </a:p>
        </p:txBody>
      </p:sp>
      <p:sp>
        <p:nvSpPr>
          <p:cNvPr id="138288" name="Rectangle 48"/>
          <p:cNvSpPr>
            <a:spLocks noChangeArrowheads="1"/>
          </p:cNvSpPr>
          <p:nvPr/>
        </p:nvSpPr>
        <p:spPr bwMode="auto">
          <a:xfrm>
            <a:off x="6629400" y="4038600"/>
            <a:ext cx="407988" cy="287338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marL="342900" indent="-342900" algn="ctr" eaLnBrk="0" hangingPunct="0">
              <a:spcBef>
                <a:spcPct val="10000"/>
              </a:spcBef>
              <a:spcAft>
                <a:spcPct val="1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1200" b="1" dirty="0">
                <a:solidFill>
                  <a:schemeClr val="tx2"/>
                </a:solidFill>
                <a:latin typeface="Arial" charset="0"/>
              </a:rPr>
              <a:t>БЕ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120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-177800"/>
            <a:ext cx="8001000" cy="1143000"/>
          </a:xfrm>
        </p:spPr>
        <p:txBody>
          <a:bodyPr/>
          <a:lstStyle/>
          <a:p>
            <a:r>
              <a:rPr lang="ru-RU" sz="3600" dirty="0" smtClean="0"/>
              <a:t>Концепция ЕКС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1028700" y="1069657"/>
            <a:ext cx="8001000" cy="4525963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/>
              <a:t>Банковские операции в условиях функционирования ЕКС </a:t>
            </a:r>
            <a:endParaRPr lang="ru-RU" sz="2000" dirty="0"/>
          </a:p>
          <a:p>
            <a:endParaRPr lang="ru-RU" dirty="0"/>
          </a:p>
        </p:txBody>
      </p:sp>
      <p:sp>
        <p:nvSpPr>
          <p:cNvPr id="140292" name="Text Box 4"/>
          <p:cNvSpPr txBox="1">
            <a:spLocks noChangeArrowheads="1"/>
          </p:cNvSpPr>
          <p:nvPr/>
        </p:nvSpPr>
        <p:spPr bwMode="auto">
          <a:xfrm>
            <a:off x="7162800" y="2971800"/>
            <a:ext cx="785813" cy="287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tIns="0" bIns="0"/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ES" sz="10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7239000" y="2895600"/>
            <a:ext cx="522288" cy="334963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7239000" y="3581400"/>
            <a:ext cx="522288" cy="334963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0295" name="Rectangle 7"/>
          <p:cNvSpPr>
            <a:spLocks noChangeArrowheads="1"/>
          </p:cNvSpPr>
          <p:nvPr/>
        </p:nvSpPr>
        <p:spPr bwMode="auto">
          <a:xfrm>
            <a:off x="7239000" y="4191000"/>
            <a:ext cx="522288" cy="334963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0296" name="Rectangle 8"/>
          <p:cNvSpPr>
            <a:spLocks noChangeArrowheads="1"/>
          </p:cNvSpPr>
          <p:nvPr/>
        </p:nvSpPr>
        <p:spPr bwMode="auto">
          <a:xfrm>
            <a:off x="7239000" y="4876800"/>
            <a:ext cx="522288" cy="334963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0297" name="Rectangle 9"/>
          <p:cNvSpPr>
            <a:spLocks noChangeArrowheads="1"/>
          </p:cNvSpPr>
          <p:nvPr/>
        </p:nvSpPr>
        <p:spPr bwMode="auto">
          <a:xfrm>
            <a:off x="7239000" y="5486400"/>
            <a:ext cx="522288" cy="334963"/>
          </a:xfrm>
          <a:prstGeom prst="rect">
            <a:avLst/>
          </a:prstGeom>
          <a:solidFill>
            <a:srgbClr val="66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0298" name="Text Box 10"/>
          <p:cNvSpPr txBox="1">
            <a:spLocks noChangeArrowheads="1"/>
          </p:cNvSpPr>
          <p:nvPr/>
        </p:nvSpPr>
        <p:spPr bwMode="auto">
          <a:xfrm>
            <a:off x="6553200" y="3048001"/>
            <a:ext cx="2530857" cy="3462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900" b="1" i="1" dirty="0" smtClean="0">
                <a:solidFill>
                  <a:schemeClr val="tx2"/>
                </a:solidFill>
                <a:latin typeface="Times New Roman" pitchFamily="18" charset="0"/>
              </a:rPr>
              <a:t>Погашение задолженности/ выплата процентов </a:t>
            </a:r>
            <a:endParaRPr lang="ru-RU" sz="900" b="1" i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7239000" y="3733800"/>
            <a:ext cx="492125" cy="2867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900" b="1" i="1" dirty="0" smtClean="0">
                <a:solidFill>
                  <a:schemeClr val="tx2"/>
                </a:solidFill>
                <a:latin typeface="Times New Roman" pitchFamily="18" charset="0"/>
              </a:rPr>
              <a:t>Субсидии   </a:t>
            </a:r>
            <a:endParaRPr lang="ru-RU" sz="900" b="1" i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00" name="Text Box 12"/>
          <p:cNvSpPr txBox="1">
            <a:spLocks noChangeArrowheads="1"/>
          </p:cNvSpPr>
          <p:nvPr/>
        </p:nvSpPr>
        <p:spPr bwMode="auto">
          <a:xfrm>
            <a:off x="6324600" y="4343400"/>
            <a:ext cx="2531150" cy="3462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pPr marL="342900" indent="-342900" algn="ctr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900" b="1" i="1" dirty="0" smtClean="0">
                <a:solidFill>
                  <a:schemeClr val="tx2"/>
                </a:solidFill>
                <a:latin typeface="Times New Roman" pitchFamily="18" charset="0"/>
              </a:rPr>
              <a:t>Переводы (например, местным правительствам) </a:t>
            </a:r>
            <a:endParaRPr lang="ru-RU" sz="900" b="1" i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01" name="Text Box 13"/>
          <p:cNvSpPr txBox="1">
            <a:spLocks noChangeArrowheads="1"/>
          </p:cNvSpPr>
          <p:nvPr/>
        </p:nvSpPr>
        <p:spPr bwMode="auto">
          <a:xfrm>
            <a:off x="7010400" y="5029200"/>
            <a:ext cx="1306448" cy="2867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900" b="1" i="1" dirty="0" smtClean="0">
                <a:solidFill>
                  <a:schemeClr val="tx2"/>
                </a:solidFill>
                <a:latin typeface="Times New Roman" pitchFamily="18" charset="0"/>
              </a:rPr>
              <a:t>Платежи поставщикам </a:t>
            </a:r>
            <a:endParaRPr lang="ru-RU" sz="900" b="1" i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02" name="Text Box 14"/>
          <p:cNvSpPr txBox="1">
            <a:spLocks noChangeArrowheads="1"/>
          </p:cNvSpPr>
          <p:nvPr/>
        </p:nvSpPr>
        <p:spPr bwMode="auto">
          <a:xfrm>
            <a:off x="6903685" y="5638800"/>
            <a:ext cx="1532471" cy="28674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0" tIns="0" rIns="0" bIns="0">
            <a:spAutoFit/>
          </a:bodyPr>
          <a:lstStyle/>
          <a:p>
            <a:pPr marL="342900" indent="-342900" algn="ctr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ru-RU" sz="900" b="1" i="1" dirty="0" smtClean="0">
                <a:solidFill>
                  <a:schemeClr val="tx2"/>
                </a:solidFill>
                <a:latin typeface="Times New Roman" pitchFamily="18" charset="0"/>
              </a:rPr>
              <a:t>Выплата заработной платы </a:t>
            </a:r>
            <a:endParaRPr lang="ru-RU" sz="900" b="1" i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grpSp>
        <p:nvGrpSpPr>
          <p:cNvPr id="140303" name="Group 15"/>
          <p:cNvGrpSpPr>
            <a:grpSpLocks/>
          </p:cNvGrpSpPr>
          <p:nvPr/>
        </p:nvGrpSpPr>
        <p:grpSpPr bwMode="auto">
          <a:xfrm>
            <a:off x="5029200" y="3505200"/>
            <a:ext cx="2133600" cy="2152650"/>
            <a:chOff x="3072" y="2304"/>
            <a:chExt cx="1344" cy="1356"/>
          </a:xfrm>
        </p:grpSpPr>
        <p:sp>
          <p:nvSpPr>
            <p:cNvPr id="140304" name="Line 16"/>
            <p:cNvSpPr>
              <a:spLocks noChangeShapeType="1"/>
            </p:cNvSpPr>
            <p:nvPr/>
          </p:nvSpPr>
          <p:spPr bwMode="auto">
            <a:xfrm>
              <a:off x="3072" y="2304"/>
              <a:ext cx="0" cy="13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40305" name="Line 17"/>
            <p:cNvSpPr>
              <a:spLocks noChangeShapeType="1"/>
            </p:cNvSpPr>
            <p:nvPr/>
          </p:nvSpPr>
          <p:spPr bwMode="auto">
            <a:xfrm flipV="1">
              <a:off x="3072" y="3648"/>
              <a:ext cx="1344" cy="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40306" name="Line 18"/>
            <p:cNvSpPr>
              <a:spLocks noChangeShapeType="1"/>
            </p:cNvSpPr>
            <p:nvPr/>
          </p:nvSpPr>
          <p:spPr bwMode="auto">
            <a:xfrm flipH="1">
              <a:off x="3072" y="3264"/>
              <a:ext cx="1344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140307" name="Line 19"/>
          <p:cNvSpPr>
            <a:spLocks noChangeShapeType="1"/>
          </p:cNvSpPr>
          <p:nvPr/>
        </p:nvSpPr>
        <p:spPr bwMode="auto">
          <a:xfrm flipV="1">
            <a:off x="1752600" y="2344738"/>
            <a:ext cx="0" cy="6270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140308" name="Line 20"/>
          <p:cNvSpPr>
            <a:spLocks noChangeShapeType="1"/>
          </p:cNvSpPr>
          <p:nvPr/>
        </p:nvSpPr>
        <p:spPr bwMode="auto">
          <a:xfrm>
            <a:off x="1752600" y="2362200"/>
            <a:ext cx="449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140309" name="Line 21"/>
          <p:cNvSpPr>
            <a:spLocks noChangeShapeType="1"/>
          </p:cNvSpPr>
          <p:nvPr/>
        </p:nvSpPr>
        <p:spPr bwMode="auto">
          <a:xfrm>
            <a:off x="6248400" y="2362200"/>
            <a:ext cx="0" cy="2009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140310" name="Line 22"/>
          <p:cNvSpPr>
            <a:spLocks noChangeShapeType="1"/>
          </p:cNvSpPr>
          <p:nvPr/>
        </p:nvSpPr>
        <p:spPr bwMode="auto">
          <a:xfrm>
            <a:off x="6248400" y="4343400"/>
            <a:ext cx="895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140311" name="Line 23"/>
          <p:cNvSpPr>
            <a:spLocks noChangeShapeType="1"/>
          </p:cNvSpPr>
          <p:nvPr/>
        </p:nvSpPr>
        <p:spPr bwMode="auto">
          <a:xfrm>
            <a:off x="6248400" y="3733800"/>
            <a:ext cx="895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140312" name="Line 24"/>
          <p:cNvSpPr>
            <a:spLocks noChangeShapeType="1"/>
          </p:cNvSpPr>
          <p:nvPr/>
        </p:nvSpPr>
        <p:spPr bwMode="auto">
          <a:xfrm>
            <a:off x="6248400" y="3124200"/>
            <a:ext cx="895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/>
          <a:lstStyle/>
          <a:p>
            <a:endParaRPr lang="en-US" dirty="0"/>
          </a:p>
        </p:txBody>
      </p:sp>
      <p:sp>
        <p:nvSpPr>
          <p:cNvPr id="140313" name="Text Box 25"/>
          <p:cNvSpPr txBox="1">
            <a:spLocks noChangeArrowheads="1"/>
          </p:cNvSpPr>
          <p:nvPr/>
        </p:nvSpPr>
        <p:spPr bwMode="auto">
          <a:xfrm>
            <a:off x="4495800" y="1905000"/>
            <a:ext cx="34607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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14" name="Text Box 26"/>
          <p:cNvSpPr txBox="1">
            <a:spLocks noChangeArrowheads="1"/>
          </p:cNvSpPr>
          <p:nvPr/>
        </p:nvSpPr>
        <p:spPr bwMode="auto">
          <a:xfrm>
            <a:off x="2514600" y="1905000"/>
            <a:ext cx="34607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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15" name="Text Box 27"/>
          <p:cNvSpPr txBox="1">
            <a:spLocks noChangeArrowheads="1"/>
          </p:cNvSpPr>
          <p:nvPr/>
        </p:nvSpPr>
        <p:spPr bwMode="auto">
          <a:xfrm rot="-5400000" flipH="1" flipV="1">
            <a:off x="6198394" y="2488406"/>
            <a:ext cx="34607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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16" name="Text Box 28"/>
          <p:cNvSpPr txBox="1">
            <a:spLocks noChangeArrowheads="1"/>
          </p:cNvSpPr>
          <p:nvPr/>
        </p:nvSpPr>
        <p:spPr bwMode="auto">
          <a:xfrm rot="-5400000" flipH="1" flipV="1">
            <a:off x="6198394" y="3098006"/>
            <a:ext cx="34607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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17" name="Text Box 29"/>
          <p:cNvSpPr txBox="1">
            <a:spLocks noChangeArrowheads="1"/>
          </p:cNvSpPr>
          <p:nvPr/>
        </p:nvSpPr>
        <p:spPr bwMode="auto">
          <a:xfrm rot="-5400000" flipH="1" flipV="1">
            <a:off x="6198394" y="3783806"/>
            <a:ext cx="34607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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18" name="Text Box 30"/>
          <p:cNvSpPr txBox="1">
            <a:spLocks noChangeArrowheads="1"/>
          </p:cNvSpPr>
          <p:nvPr/>
        </p:nvSpPr>
        <p:spPr bwMode="auto">
          <a:xfrm>
            <a:off x="4816475" y="3581400"/>
            <a:ext cx="36512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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19" name="Text Box 31"/>
          <p:cNvSpPr txBox="1">
            <a:spLocks noChangeArrowheads="1"/>
          </p:cNvSpPr>
          <p:nvPr/>
        </p:nvSpPr>
        <p:spPr bwMode="auto">
          <a:xfrm>
            <a:off x="4800600" y="4800600"/>
            <a:ext cx="36512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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20" name="Text Box 32"/>
          <p:cNvSpPr txBox="1">
            <a:spLocks noChangeArrowheads="1"/>
          </p:cNvSpPr>
          <p:nvPr/>
        </p:nvSpPr>
        <p:spPr bwMode="auto">
          <a:xfrm>
            <a:off x="6096000" y="4572000"/>
            <a:ext cx="44767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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40321" name="Text Box 33"/>
          <p:cNvSpPr txBox="1">
            <a:spLocks noChangeArrowheads="1"/>
          </p:cNvSpPr>
          <p:nvPr/>
        </p:nvSpPr>
        <p:spPr bwMode="auto">
          <a:xfrm>
            <a:off x="6096000" y="5181600"/>
            <a:ext cx="346075" cy="7032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342900" indent="-342900" eaLnBrk="0" hangingPunct="0">
              <a:lnSpc>
                <a:spcPct val="25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sym typeface="Wingdings" pitchFamily="2" charset="2"/>
              </a:rPr>
              <a:t></a:t>
            </a:r>
            <a:endParaRPr lang="ru-RU" sz="16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grpSp>
        <p:nvGrpSpPr>
          <p:cNvPr id="140322" name="Group 34"/>
          <p:cNvGrpSpPr>
            <a:grpSpLocks/>
          </p:cNvGrpSpPr>
          <p:nvPr/>
        </p:nvGrpSpPr>
        <p:grpSpPr bwMode="auto">
          <a:xfrm>
            <a:off x="990600" y="2743201"/>
            <a:ext cx="4191000" cy="3444876"/>
            <a:chOff x="528" y="1763"/>
            <a:chExt cx="2640" cy="2170"/>
          </a:xfrm>
        </p:grpSpPr>
        <p:sp>
          <p:nvSpPr>
            <p:cNvPr id="140323" name="Text Box 35"/>
            <p:cNvSpPr txBox="1">
              <a:spLocks noChangeArrowheads="1"/>
            </p:cNvSpPr>
            <p:nvPr/>
          </p:nvSpPr>
          <p:spPr bwMode="auto">
            <a:xfrm>
              <a:off x="1296" y="2496"/>
              <a:ext cx="864" cy="349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ru-RU" sz="1000" b="1" dirty="0">
                  <a:latin typeface="Arial Narrow" pitchFamily="34" charset="0"/>
                </a:rPr>
                <a:t>Ежедневные расчеты с использованием ЕКС </a:t>
              </a:r>
            </a:p>
          </p:txBody>
        </p:sp>
        <p:sp>
          <p:nvSpPr>
            <p:cNvPr id="140324" name="Line 36"/>
            <p:cNvSpPr>
              <a:spLocks noChangeShapeType="1"/>
            </p:cNvSpPr>
            <p:nvPr/>
          </p:nvSpPr>
          <p:spPr bwMode="auto">
            <a:xfrm flipV="1">
              <a:off x="1795" y="2244"/>
              <a:ext cx="0" cy="1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40325" name="AutoShape 37"/>
            <p:cNvSpPr>
              <a:spLocks noChangeArrowheads="1"/>
            </p:cNvSpPr>
            <p:nvPr/>
          </p:nvSpPr>
          <p:spPr bwMode="auto">
            <a:xfrm>
              <a:off x="1565" y="2041"/>
              <a:ext cx="461" cy="169"/>
            </a:xfrm>
            <a:prstGeom prst="leftRightArrow">
              <a:avLst>
                <a:gd name="adj1" fmla="val 50000"/>
                <a:gd name="adj2" fmla="val 54556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0326" name="AutoShape 38"/>
            <p:cNvSpPr>
              <a:spLocks noChangeArrowheads="1"/>
            </p:cNvSpPr>
            <p:nvPr/>
          </p:nvSpPr>
          <p:spPr bwMode="auto">
            <a:xfrm>
              <a:off x="2602" y="3325"/>
              <a:ext cx="307" cy="271"/>
            </a:xfrm>
            <a:prstGeom prst="diamond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0327" name="AutoShape 39"/>
            <p:cNvSpPr>
              <a:spLocks noChangeArrowheads="1"/>
            </p:cNvSpPr>
            <p:nvPr/>
          </p:nvSpPr>
          <p:spPr bwMode="auto">
            <a:xfrm>
              <a:off x="528" y="1763"/>
              <a:ext cx="1008" cy="624"/>
            </a:xfrm>
            <a:prstGeom prst="octagon">
              <a:avLst>
                <a:gd name="adj" fmla="val 29282"/>
              </a:avLst>
            </a:prstGeom>
            <a:ln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>
                <a:lnSpc>
                  <a:spcPct val="110000"/>
                </a:lnSpc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ru-RU" sz="1000" b="1" dirty="0" smtClean="0">
                  <a:latin typeface="Arial Narrow" pitchFamily="34" charset="0"/>
                </a:rPr>
                <a:t>Банковский счет (счета) казначейства </a:t>
              </a:r>
            </a:p>
            <a:p>
              <a:pPr algn="ctr" eaLnBrk="0" hangingPunct="0">
                <a:lnSpc>
                  <a:spcPct val="110000"/>
                </a:lnSpc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ru-RU" sz="1000" b="1" dirty="0" smtClean="0">
                  <a:latin typeface="Arial" charset="0"/>
                </a:rPr>
                <a:t>(ЕКС) </a:t>
              </a:r>
              <a:endParaRPr lang="ru-RU" sz="1000" b="1" dirty="0">
                <a:latin typeface="Arial" charset="0"/>
              </a:endParaRPr>
            </a:p>
          </p:txBody>
        </p:sp>
        <p:sp>
          <p:nvSpPr>
            <p:cNvPr id="140328" name="AutoShape 40"/>
            <p:cNvSpPr>
              <a:spLocks noChangeArrowheads="1"/>
            </p:cNvSpPr>
            <p:nvPr/>
          </p:nvSpPr>
          <p:spPr bwMode="auto">
            <a:xfrm>
              <a:off x="2029" y="1907"/>
              <a:ext cx="1139" cy="432"/>
            </a:xfrm>
            <a:prstGeom prst="octagon">
              <a:avLst>
                <a:gd name="adj" fmla="val 29282"/>
              </a:avLst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 eaLnBrk="0" hangingPunct="0"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ru-RU" sz="1000" b="1" dirty="0">
                  <a:latin typeface="Arial Narrow" pitchFamily="34" charset="0"/>
                </a:rPr>
                <a:t>Транзитные банковские счета казначейства/ счета с нулевым балансом</a:t>
              </a:r>
            </a:p>
          </p:txBody>
        </p:sp>
        <p:sp>
          <p:nvSpPr>
            <p:cNvPr id="140329" name="AutoShape 41"/>
            <p:cNvSpPr>
              <a:spLocks noChangeArrowheads="1"/>
            </p:cNvSpPr>
            <p:nvPr/>
          </p:nvSpPr>
          <p:spPr bwMode="auto">
            <a:xfrm>
              <a:off x="2102" y="3325"/>
              <a:ext cx="308" cy="271"/>
            </a:xfrm>
            <a:prstGeom prst="diamond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0330" name="Text Box 42"/>
            <p:cNvSpPr txBox="1">
              <a:spLocks noChangeArrowheads="1"/>
            </p:cNvSpPr>
            <p:nvPr/>
          </p:nvSpPr>
          <p:spPr bwMode="auto">
            <a:xfrm>
              <a:off x="1970" y="3675"/>
              <a:ext cx="972" cy="25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marL="342900" indent="-342900" algn="ctr" eaLnBrk="0" hangingPunct="0">
                <a:lnSpc>
                  <a:spcPct val="25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ru-RU" sz="1000" b="1" dirty="0">
                  <a:latin typeface="Arial Narrow" pitchFamily="34" charset="0"/>
                </a:rPr>
                <a:t>Налогоплательщики </a:t>
              </a:r>
            </a:p>
          </p:txBody>
        </p:sp>
        <p:sp>
          <p:nvSpPr>
            <p:cNvPr id="140331" name="Line 43"/>
            <p:cNvSpPr>
              <a:spLocks noChangeShapeType="1"/>
            </p:cNvSpPr>
            <p:nvPr/>
          </p:nvSpPr>
          <p:spPr bwMode="auto">
            <a:xfrm flipV="1">
              <a:off x="2256" y="2339"/>
              <a:ext cx="0" cy="9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40332" name="Line 44"/>
            <p:cNvSpPr>
              <a:spLocks noChangeShapeType="1"/>
            </p:cNvSpPr>
            <p:nvPr/>
          </p:nvSpPr>
          <p:spPr bwMode="auto">
            <a:xfrm flipH="1" flipV="1">
              <a:off x="2736" y="2339"/>
              <a:ext cx="19" cy="9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  <p:sp>
          <p:nvSpPr>
            <p:cNvPr id="140333" name="AutoShape 45"/>
            <p:cNvSpPr>
              <a:spLocks noChangeArrowheads="1"/>
            </p:cNvSpPr>
            <p:nvPr/>
          </p:nvSpPr>
          <p:spPr bwMode="auto">
            <a:xfrm>
              <a:off x="806" y="3224"/>
              <a:ext cx="461" cy="40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40334" name="Text Box 46"/>
            <p:cNvSpPr txBox="1">
              <a:spLocks noChangeArrowheads="1"/>
            </p:cNvSpPr>
            <p:nvPr/>
          </p:nvSpPr>
          <p:spPr bwMode="auto">
            <a:xfrm>
              <a:off x="578" y="3675"/>
              <a:ext cx="1124" cy="258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anchor="ctr">
              <a:spAutoFit/>
            </a:bodyPr>
            <a:lstStyle/>
            <a:p>
              <a:pPr algn="ctr" eaLnBrk="0" hangingPunct="0">
                <a:lnSpc>
                  <a:spcPct val="25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ru-RU" sz="1000" b="1" dirty="0">
                  <a:latin typeface="Arial Narrow" pitchFamily="34" charset="0"/>
                </a:rPr>
                <a:t>Государственные займы </a:t>
              </a:r>
            </a:p>
          </p:txBody>
        </p:sp>
        <p:sp>
          <p:nvSpPr>
            <p:cNvPr id="140335" name="Line 47"/>
            <p:cNvSpPr>
              <a:spLocks noChangeShapeType="1"/>
            </p:cNvSpPr>
            <p:nvPr/>
          </p:nvSpPr>
          <p:spPr bwMode="auto">
            <a:xfrm flipH="1" flipV="1">
              <a:off x="1008" y="2387"/>
              <a:ext cx="19" cy="8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/>
            <a:lstStyle/>
            <a:p>
              <a:endParaRPr lang="en-US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01000" y="6365875"/>
            <a:ext cx="1143000" cy="304800"/>
          </a:xfrm>
        </p:spPr>
        <p:txBody>
          <a:bodyPr/>
          <a:lstStyle/>
          <a:p>
            <a:fld id="{9AB4186A-EC6F-6042-96E0-3A5D320E2082}" type="slidenum">
              <a:rPr lang="en-US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43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9398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Структура ЕКС </a:t>
            </a:r>
            <a:r>
              <a:rPr lang="ru-RU" sz="3600" dirty="0"/>
              <a:t>– </a:t>
            </a:r>
            <a:r>
              <a:rPr lang="ru-RU" sz="3600" dirty="0" smtClean="0"/>
              <a:t>примеры </a:t>
            </a: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305800" cy="55626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7200" dirty="0" smtClean="0"/>
              <a:t>Единая интегрированная </a:t>
            </a:r>
            <a:r>
              <a:rPr lang="ru-RU" sz="7200" dirty="0" smtClean="0"/>
              <a:t>ИСУФ </a:t>
            </a:r>
            <a:r>
              <a:rPr lang="ru-RU" sz="7200" dirty="0" smtClean="0"/>
              <a:t>и ЕКС (структура), при которой казначейство осуществляет все платежи и сбор всех поступлений от имени правительства (Франция). </a:t>
            </a:r>
          </a:p>
          <a:p>
            <a:pPr>
              <a:lnSpc>
                <a:spcPct val="120000"/>
              </a:lnSpc>
            </a:pPr>
            <a:r>
              <a:rPr lang="ru-RU" sz="7200" dirty="0" smtClean="0"/>
              <a:t>Распределенная интегрированная </a:t>
            </a:r>
            <a:r>
              <a:rPr lang="ru-RU" sz="7200" dirty="0" smtClean="0"/>
              <a:t>ИСУФ </a:t>
            </a:r>
            <a:r>
              <a:rPr lang="ru-RU" sz="7200" dirty="0" smtClean="0"/>
              <a:t>в министерствах, департаментах и агентствах и ЕКС (структура), при которой казначейство осуществляет все платежи и сбор всех поступлений от имени правительства (Мексика).</a:t>
            </a:r>
            <a:endParaRPr lang="ru-RU" sz="7200" dirty="0"/>
          </a:p>
          <a:p>
            <a:pPr>
              <a:lnSpc>
                <a:spcPct val="120000"/>
              </a:lnSpc>
            </a:pPr>
            <a:r>
              <a:rPr lang="ru-RU" sz="7200" dirty="0" smtClean="0"/>
              <a:t>Единая централизованная (структура) ЕКС с распределенной интегрированной </a:t>
            </a:r>
            <a:r>
              <a:rPr lang="ru-RU" sz="7200" dirty="0" smtClean="0"/>
              <a:t>ИСУФ </a:t>
            </a:r>
            <a:r>
              <a:rPr lang="ru-RU" sz="7200" dirty="0" smtClean="0"/>
              <a:t>и  счета  прихода и расхода (с нулевым балансом), контролируемые министерствами и агентствами (Австралия).  </a:t>
            </a:r>
          </a:p>
          <a:p>
            <a:pPr>
              <a:lnSpc>
                <a:spcPct val="120000"/>
              </a:lnSpc>
            </a:pPr>
            <a:r>
              <a:rPr lang="ru-RU" sz="7200" dirty="0" smtClean="0"/>
              <a:t>Единая централизованная (структура) ЕКС с распределенной интегрированной ИСФМ и  счета  прихода и расхода (с нулевым балансом), контролируемые казначейством и управляемые через банковскую систему (Китай).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>
              <a:buNone/>
            </a:pPr>
            <a:r>
              <a:rPr lang="ru-RU" sz="8000" dirty="0" smtClean="0">
                <a:solidFill>
                  <a:srgbClr val="C00000"/>
                </a:solidFill>
              </a:rPr>
              <a:t>Общие характеристики: унифицированная структура, надзор казначейства и полномасштабный охват.  </a:t>
            </a:r>
          </a:p>
          <a:p>
            <a:pPr marL="0" indent="0">
              <a:buNone/>
            </a:pPr>
            <a:r>
              <a:rPr lang="ru-RU" sz="8000" dirty="0" smtClean="0">
                <a:solidFill>
                  <a:srgbClr val="C00000"/>
                </a:solidFill>
              </a:rPr>
              <a:t>Ни на каких счетах за рамками структуры ЕКС не должны оставаться остатки средств на ночь.   </a:t>
            </a:r>
            <a:endParaRPr lang="ru-RU" sz="8000" dirty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09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381000"/>
            <a:ext cx="7793037" cy="113506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Системы обработки транзакций </a:t>
            </a: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7772400" cy="41148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основе системы обработки транзакций лежит распределение обязанностей: </a:t>
            </a:r>
          </a:p>
          <a:p>
            <a:pPr lvl="1"/>
            <a:r>
              <a:rPr lang="ru-RU" sz="1800" dirty="0"/>
              <a:t>п</a:t>
            </a:r>
            <a:r>
              <a:rPr lang="ru-RU" sz="1800" dirty="0" smtClean="0"/>
              <a:t>о исполнению бюджета; </a:t>
            </a:r>
          </a:p>
          <a:p>
            <a:pPr lvl="1"/>
            <a:r>
              <a:rPr lang="ru-RU" sz="1800" dirty="0"/>
              <a:t>п</a:t>
            </a:r>
            <a:r>
              <a:rPr lang="ru-RU" sz="1800" dirty="0" smtClean="0"/>
              <a:t>о бухгалтерскому контролю;  </a:t>
            </a:r>
          </a:p>
          <a:p>
            <a:pPr lvl="1"/>
            <a:r>
              <a:rPr lang="ru-RU" sz="1800" dirty="0"/>
              <a:t>п</a:t>
            </a:r>
            <a:r>
              <a:rPr lang="ru-RU" sz="1800" dirty="0" smtClean="0"/>
              <a:t>о администрированию систем сбора доходов и денежных выплат.</a:t>
            </a:r>
          </a:p>
          <a:p>
            <a:pPr lvl="1">
              <a:buNone/>
            </a:pPr>
            <a:endParaRPr lang="ru-RU" sz="1600" dirty="0" smtClean="0"/>
          </a:p>
          <a:p>
            <a:r>
              <a:rPr lang="ru-RU" sz="2000" dirty="0" smtClean="0"/>
              <a:t>Существуют различные варианты </a:t>
            </a:r>
            <a:r>
              <a:rPr lang="ru-RU" sz="2000" b="1" dirty="0" smtClean="0">
                <a:solidFill>
                  <a:srgbClr val="FF0000"/>
                </a:solidFill>
              </a:rPr>
              <a:t>взаимодействия ЕКС </a:t>
            </a:r>
            <a:r>
              <a:rPr lang="ru-RU" sz="2000" dirty="0" smtClean="0"/>
              <a:t>с системой обработки транзакций.</a:t>
            </a:r>
          </a:p>
          <a:p>
            <a:endParaRPr lang="ru-RU" sz="18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137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Система централизованной обработки транзакций 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38300" y="2819400"/>
            <a:ext cx="1409700" cy="990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ИСФМ казначейства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114800" y="2819400"/>
            <a:ext cx="15240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ЕКС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ЦБ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057400" y="5029200"/>
            <a:ext cx="5334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БЕ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2781300" y="5029200"/>
            <a:ext cx="5334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БЕ</a:t>
            </a:r>
          </a:p>
        </p:txBody>
      </p:sp>
      <p:sp>
        <p:nvSpPr>
          <p:cNvPr id="9" name="Right Arrow 8"/>
          <p:cNvSpPr/>
          <p:nvPr/>
        </p:nvSpPr>
        <p:spPr bwMode="auto">
          <a:xfrm rot="16200000">
            <a:off x="2476500" y="4114800"/>
            <a:ext cx="609600" cy="609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0" y="2819400"/>
            <a:ext cx="1600200" cy="990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Коммерческие банки 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858000" y="5029200"/>
            <a:ext cx="16002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Налоги и др. сборы 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7620000" y="3810000"/>
            <a:ext cx="0" cy="12192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4993105" y="3810000"/>
            <a:ext cx="1905000" cy="160020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5638800" y="3124200"/>
            <a:ext cx="12192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5638800" y="3581400"/>
            <a:ext cx="12192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3048000" y="3124200"/>
            <a:ext cx="10668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3048000" y="3581400"/>
            <a:ext cx="1066800" cy="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ight Arrow 23"/>
          <p:cNvSpPr/>
          <p:nvPr/>
        </p:nvSpPr>
        <p:spPr bwMode="auto">
          <a:xfrm rot="5400000">
            <a:off x="1538789" y="4119061"/>
            <a:ext cx="618122" cy="6096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1266323" y="5029198"/>
            <a:ext cx="553453" cy="762001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НА</a:t>
            </a:r>
          </a:p>
        </p:txBody>
      </p:sp>
      <p:sp>
        <p:nvSpPr>
          <p:cNvPr id="30" name="Rounded Rectangle 29"/>
          <p:cNvSpPr/>
          <p:nvPr/>
        </p:nvSpPr>
        <p:spPr bwMode="auto">
          <a:xfrm>
            <a:off x="2781301" y="2209800"/>
            <a:ext cx="16383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Выверка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16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1371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</a:t>
            </a:r>
            <a:r>
              <a:rPr lang="ru-RU" dirty="0"/>
              <a:t>– </a:t>
            </a:r>
            <a:r>
              <a:rPr lang="ru-RU" dirty="0" smtClean="0"/>
              <a:t>налоговое агентство </a:t>
            </a:r>
          </a:p>
          <a:p>
            <a:r>
              <a:rPr lang="ru-RU" dirty="0" smtClean="0"/>
              <a:t>БЕ </a:t>
            </a:r>
            <a:r>
              <a:rPr lang="ru-RU" dirty="0"/>
              <a:t>– </a:t>
            </a:r>
            <a:r>
              <a:rPr lang="ru-RU" dirty="0" smtClean="0"/>
              <a:t>бюджетная единица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32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533401" y="372642"/>
            <a:ext cx="8688916" cy="694158"/>
          </a:xfrm>
        </p:spPr>
        <p:txBody>
          <a:bodyPr>
            <a:noAutofit/>
          </a:bodyPr>
          <a:lstStyle/>
          <a:p>
            <a:r>
              <a:rPr lang="ru-RU" sz="3200" dirty="0" smtClean="0">
                <a:cs typeface="Times New Roman" pitchFamily="18" charset="0"/>
              </a:rPr>
              <a:t>Модель централизованной обработки транзакций</a:t>
            </a:r>
            <a:r>
              <a:rPr sz="3200" dirty="0"/>
              <a:t/>
            </a:r>
            <a:br>
              <a:rPr sz="3200" dirty="0"/>
            </a:br>
            <a:endParaRPr lang="ru-RU" sz="32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8305799" cy="5459833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1900" dirty="0" smtClean="0"/>
              <a:t>Концентрация полномочий по  обработке  операций с наличностью и ведению ЕКС в централизованной единице. </a:t>
            </a:r>
            <a:endParaRPr lang="ru-RU" sz="1900" dirty="0"/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1900" dirty="0"/>
              <a:t>Платежные требования подготавливаются бюджетными агентствами и направляются в централизованное казначейство для оплаты.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1900" dirty="0" smtClean="0"/>
              <a:t>Казначейство осуществляет управление временным резервом по выставленным счетам.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1900" dirty="0" smtClean="0"/>
              <a:t>Может привести к неэффективности ручной обработки.  </a:t>
            </a:r>
          </a:p>
          <a:p>
            <a:r>
              <a:rPr lang="ru-RU" sz="1900" dirty="0" smtClean="0"/>
              <a:t>Полномочиями на подтверждение и расходование средств наделены бюджетные единицы. </a:t>
            </a:r>
          </a:p>
          <a:p>
            <a:r>
              <a:rPr lang="ru-RU" sz="1900" dirty="0" smtClean="0"/>
              <a:t>Предполагает также возможность центрального управления бухгалтерским учетом (главная книга), так как каждая бюджетная единица представляет субкомпонент главной книги. </a:t>
            </a:r>
          </a:p>
          <a:p>
            <a:r>
              <a:rPr lang="ru-RU" sz="1900" dirty="0" smtClean="0"/>
              <a:t>Некоторые страны также осуществляют  предшествующий контроль.  </a:t>
            </a:r>
          </a:p>
          <a:p>
            <a:r>
              <a:rPr lang="ru-RU" sz="1900" dirty="0" smtClean="0"/>
              <a:t>В условиях недостаточности средств казначейство может установить скорее очередность платежей, чем системный контроль.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316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5"/>
          <p:cNvSpPr>
            <a:spLocks noChangeArrowheads="1"/>
          </p:cNvSpPr>
          <p:nvPr/>
        </p:nvSpPr>
        <p:spPr bwMode="auto">
          <a:xfrm>
            <a:off x="5410200" y="4076700"/>
            <a:ext cx="990600" cy="381000"/>
          </a:xfrm>
          <a:prstGeom prst="parallelogram">
            <a:avLst>
              <a:gd name="adj" fmla="val 66667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ru-RU" sz="1050" dirty="0" smtClean="0">
                <a:latin typeface="Arial Narrow" pitchFamily="34" charset="0"/>
                <a:cs typeface="Arial" charset="0"/>
              </a:rPr>
              <a:t>Депозит с </a:t>
            </a:r>
            <a:endParaRPr lang="en-US" sz="1050" dirty="0" smtClean="0"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ru-RU" sz="1050" dirty="0" smtClean="0">
                <a:latin typeface="Arial Narrow" pitchFamily="34" charset="0"/>
                <a:cs typeface="Arial" charset="0"/>
              </a:rPr>
              <a:t>налоговыми </a:t>
            </a:r>
            <a:endParaRPr lang="en-US" sz="1050" dirty="0" smtClean="0">
              <a:latin typeface="Arial Narrow" pitchFamily="34" charset="0"/>
              <a:cs typeface="Arial" charset="0"/>
            </a:endParaRPr>
          </a:p>
          <a:p>
            <a:pPr algn="ctr">
              <a:lnSpc>
                <a:spcPct val="80000"/>
              </a:lnSpc>
            </a:pPr>
            <a:r>
              <a:rPr lang="ru-RU" sz="1050" dirty="0" smtClean="0">
                <a:latin typeface="Arial Narrow" pitchFamily="34" charset="0"/>
                <a:cs typeface="Arial" charset="0"/>
              </a:rPr>
              <a:t>льготами</a:t>
            </a:r>
            <a:endParaRPr lang="ru-RU" sz="1050" dirty="0">
              <a:latin typeface="Arial Narrow" pitchFamily="34" charset="0"/>
              <a:cs typeface="Arial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7391400" y="4610100"/>
            <a:ext cx="0" cy="762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triangle"/>
          </a:ln>
          <a:effectLst/>
        </p:spPr>
      </p:cxnSp>
      <p:sp>
        <p:nvSpPr>
          <p:cNvPr id="6" name="Date Placeholder 1"/>
          <p:cNvSpPr txBox="1">
            <a:spLocks/>
          </p:cNvSpPr>
          <p:nvPr/>
        </p:nvSpPr>
        <p:spPr>
          <a:xfrm>
            <a:off x="838200" y="5905500"/>
            <a:ext cx="1905000" cy="4572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1028700" y="2004060"/>
            <a:ext cx="7543800" cy="4038600"/>
            <a:chOff x="672" y="1536"/>
            <a:chExt cx="4752" cy="2544"/>
          </a:xfrm>
        </p:grpSpPr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4704" y="3648"/>
              <a:ext cx="624" cy="43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dirty="0" smtClean="0">
                  <a:latin typeface="Arial Narrow" pitchFamily="34" charset="0"/>
                  <a:cs typeface="Arial" charset="0"/>
                </a:rPr>
                <a:t>Бюджетное</a:t>
              </a:r>
            </a:p>
            <a:p>
              <a:pPr algn="ctr"/>
              <a:r>
                <a:rPr lang="ru-RU" sz="1400" dirty="0" smtClean="0">
                  <a:latin typeface="Arial Narrow" pitchFamily="34" charset="0"/>
                  <a:cs typeface="Arial" charset="0"/>
                </a:rPr>
                <a:t> единицы </a:t>
              </a:r>
              <a:endParaRPr lang="ru-RU" sz="1400" dirty="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4272" y="2352"/>
              <a:ext cx="1056" cy="81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ru-RU" sz="1200" dirty="0">
                  <a:latin typeface="Arial Narrow" pitchFamily="34" charset="0"/>
                  <a:cs typeface="Arial" charset="0"/>
                </a:rPr>
                <a:t>Коммерческий банк</a:t>
              </a:r>
            </a:p>
            <a:p>
              <a:pPr algn="ctr"/>
              <a:r>
                <a:rPr lang="ru-RU" sz="1200" dirty="0">
                  <a:latin typeface="Arial Narrow" pitchFamily="34" charset="0"/>
                  <a:cs typeface="Arial" charset="0"/>
                </a:rPr>
                <a:t>Региональный филиал </a:t>
              </a:r>
            </a:p>
            <a:p>
              <a:pPr algn="ctr"/>
              <a:r>
                <a:rPr lang="ru-RU" sz="1050" dirty="0" smtClean="0">
                  <a:latin typeface="Arial Narrow" pitchFamily="34" charset="0"/>
                  <a:cs typeface="Arial" charset="0"/>
                </a:rPr>
                <a:t>(Ведет </a:t>
              </a:r>
              <a:r>
                <a:rPr lang="ru-RU" sz="11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 Narrow" pitchFamily="34" charset="0"/>
                  <a:cs typeface="Arial" charset="0"/>
                </a:rPr>
                <a:t>счета с нулевым  </a:t>
              </a:r>
            </a:p>
            <a:p>
              <a:pPr algn="ctr"/>
              <a:r>
                <a:rPr lang="ru-RU" sz="1100" b="1" dirty="0" smtClean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Arial Narrow" pitchFamily="34" charset="0"/>
                  <a:cs typeface="Arial" charset="0"/>
                </a:rPr>
                <a:t>балансом </a:t>
              </a:r>
              <a:r>
                <a:rPr lang="ru-RU" sz="1050" dirty="0" smtClean="0">
                  <a:latin typeface="Arial Narrow" pitchFamily="34" charset="0"/>
                  <a:cs typeface="Arial" charset="0"/>
                </a:rPr>
                <a:t>для осуществления </a:t>
              </a:r>
              <a:endParaRPr lang="en-US" sz="1050" dirty="0" smtClean="0">
                <a:latin typeface="Arial Narrow" pitchFamily="34" charset="0"/>
                <a:cs typeface="Arial" charset="0"/>
              </a:endParaRPr>
            </a:p>
            <a:p>
              <a:pPr algn="ctr"/>
              <a:r>
                <a:rPr lang="ru-RU" sz="1050" dirty="0" smtClean="0">
                  <a:latin typeface="Arial Narrow" pitchFamily="34" charset="0"/>
                  <a:cs typeface="Arial" charset="0"/>
                </a:rPr>
                <a:t>платежей,  а также транзитные </a:t>
              </a:r>
              <a:endParaRPr lang="en-US" sz="1050" dirty="0" smtClean="0">
                <a:latin typeface="Arial Narrow" pitchFamily="34" charset="0"/>
                <a:cs typeface="Arial" charset="0"/>
              </a:endParaRPr>
            </a:p>
            <a:p>
              <a:pPr algn="ctr"/>
              <a:r>
                <a:rPr lang="ru-RU" sz="1050" dirty="0" smtClean="0">
                  <a:latin typeface="Arial Narrow" pitchFamily="34" charset="0"/>
                  <a:cs typeface="Arial" charset="0"/>
                </a:rPr>
                <a:t>счета для </a:t>
              </a:r>
            </a:p>
            <a:p>
              <a:pPr algn="ctr"/>
              <a:r>
                <a:rPr lang="ru-RU" sz="1050" dirty="0" smtClean="0">
                  <a:latin typeface="Arial Narrow" pitchFamily="34" charset="0"/>
                  <a:cs typeface="Arial" charset="0"/>
                </a:rPr>
                <a:t>сбора доходов) </a:t>
              </a:r>
              <a:endParaRPr lang="ru-RU" sz="1050" dirty="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4272" y="1536"/>
              <a:ext cx="1056" cy="67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ru-RU" sz="1400" dirty="0">
                  <a:latin typeface="Arial Narrow" pitchFamily="34" charset="0"/>
                  <a:cs typeface="Arial" charset="0"/>
                </a:rPr>
                <a:t>Коммерческий банк</a:t>
              </a:r>
            </a:p>
            <a:p>
              <a:pPr algn="ctr"/>
              <a:r>
                <a:rPr lang="ru-RU" sz="1400" dirty="0">
                  <a:latin typeface="Arial Narrow" pitchFamily="34" charset="0"/>
                  <a:cs typeface="Arial" charset="0"/>
                </a:rPr>
                <a:t>Головной офис</a:t>
              </a:r>
            </a:p>
          </p:txBody>
        </p:sp>
        <p:sp>
          <p:nvSpPr>
            <p:cNvPr id="11" name="AutoShape 25"/>
            <p:cNvSpPr>
              <a:spLocks noChangeArrowheads="1"/>
            </p:cNvSpPr>
            <p:nvPr/>
          </p:nvSpPr>
          <p:spPr bwMode="auto">
            <a:xfrm>
              <a:off x="4800" y="3312"/>
              <a:ext cx="624" cy="240"/>
            </a:xfrm>
            <a:prstGeom prst="parallelogram">
              <a:avLst>
                <a:gd name="adj" fmla="val 66667"/>
              </a:avLst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ru-RU" sz="1050" dirty="0">
                  <a:latin typeface="Arial Narrow" pitchFamily="34" charset="0"/>
                  <a:cs typeface="Arial" charset="0"/>
                </a:rPr>
                <a:t>Платежное </a:t>
              </a:r>
            </a:p>
            <a:p>
              <a:pPr algn="ctr"/>
              <a:r>
                <a:rPr lang="ru-RU" sz="1050" dirty="0">
                  <a:latin typeface="Arial Narrow" pitchFamily="34" charset="0"/>
                  <a:cs typeface="Arial" charset="0"/>
                </a:rPr>
                <a:t>поручение </a:t>
              </a:r>
            </a:p>
          </p:txBody>
        </p:sp>
        <p:sp>
          <p:nvSpPr>
            <p:cNvPr id="12" name="Rectangle 27"/>
            <p:cNvSpPr>
              <a:spLocks noChangeArrowheads="1"/>
            </p:cNvSpPr>
            <p:nvPr/>
          </p:nvSpPr>
          <p:spPr bwMode="auto">
            <a:xfrm>
              <a:off x="2448" y="1680"/>
              <a:ext cx="1008" cy="528"/>
            </a:xfrm>
            <a:prstGeom prst="rect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sz="1400" dirty="0">
                  <a:latin typeface="Arial Narrow" pitchFamily="34" charset="0"/>
                  <a:cs typeface="Arial" charset="0"/>
                </a:rPr>
                <a:t>ЦБ</a:t>
              </a:r>
            </a:p>
            <a:p>
              <a:pPr algn="ctr"/>
              <a:r>
                <a:rPr lang="ru-RU" sz="1400" dirty="0" smtClean="0">
                  <a:latin typeface="Arial Narrow" pitchFamily="34" charset="0"/>
                  <a:cs typeface="Arial" charset="0"/>
                </a:rPr>
                <a:t>ЕКС</a:t>
              </a:r>
              <a:endParaRPr lang="ru-RU" sz="1400" dirty="0"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13" name="Rectangle 28"/>
            <p:cNvSpPr>
              <a:spLocks noChangeArrowheads="1"/>
            </p:cNvSpPr>
            <p:nvPr/>
          </p:nvSpPr>
          <p:spPr bwMode="auto">
            <a:xfrm>
              <a:off x="1776" y="1680"/>
              <a:ext cx="624" cy="2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ru-RU" sz="1050" dirty="0" smtClean="0">
                  <a:latin typeface="Arial Narrow" pitchFamily="34" charset="0"/>
                </a:rPr>
                <a:t>Выверка</a:t>
              </a:r>
              <a:endParaRPr lang="ru-RU" sz="1050" dirty="0">
                <a:latin typeface="Arial Narrow" pitchFamily="34" charset="0"/>
              </a:endParaRPr>
            </a:p>
          </p:txBody>
        </p:sp>
        <p:sp>
          <p:nvSpPr>
            <p:cNvPr id="14" name="AutoShape 29"/>
            <p:cNvSpPr>
              <a:spLocks noChangeArrowheads="1"/>
            </p:cNvSpPr>
            <p:nvPr/>
          </p:nvSpPr>
          <p:spPr bwMode="auto">
            <a:xfrm>
              <a:off x="3456" y="2016"/>
              <a:ext cx="816" cy="288"/>
            </a:xfrm>
            <a:prstGeom prst="flowChartPreparation">
              <a:avLst/>
            </a:prstGeom>
            <a:solidFill>
              <a:schemeClr val="bg1">
                <a:lumMod val="95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ru-RU" sz="1100" dirty="0" smtClean="0">
                  <a:latin typeface="Arial Narrow" pitchFamily="34" charset="0"/>
                </a:rPr>
                <a:t>Расчеты  </a:t>
              </a:r>
            </a:p>
            <a:p>
              <a:pPr algn="ctr" eaLnBrk="0" hangingPunct="0">
                <a:buClr>
                  <a:schemeClr val="tx2"/>
                </a:buClr>
                <a:buSzPct val="75000"/>
                <a:buFont typeface="Wingdings" pitchFamily="2" charset="2"/>
                <a:buNone/>
              </a:pPr>
              <a:r>
                <a:rPr lang="ru-RU" sz="1100" dirty="0" smtClean="0">
                  <a:latin typeface="Arial Narrow" pitchFamily="34" charset="0"/>
                </a:rPr>
                <a:t>с ЕКС</a:t>
              </a:r>
              <a:endParaRPr lang="ru-RU" sz="1100" dirty="0">
                <a:latin typeface="Arial Narrow" pitchFamily="34" charset="0"/>
              </a:endParaRPr>
            </a:p>
          </p:txBody>
        </p:sp>
        <p:sp>
          <p:nvSpPr>
            <p:cNvPr id="15" name="Rectangle 30"/>
            <p:cNvSpPr>
              <a:spLocks noChangeArrowheads="1"/>
            </p:cNvSpPr>
            <p:nvPr/>
          </p:nvSpPr>
          <p:spPr bwMode="auto">
            <a:xfrm>
              <a:off x="672" y="1536"/>
              <a:ext cx="1056" cy="62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ru-RU" sz="1800" dirty="0" smtClean="0">
                  <a:latin typeface="Arial Narrow" pitchFamily="34" charset="0"/>
                  <a:cs typeface="Arial" charset="0"/>
                </a:rPr>
                <a:t>Казначейство </a:t>
              </a:r>
              <a:endParaRPr lang="ru-RU" sz="1800" dirty="0">
                <a:latin typeface="Arial Narrow" pitchFamily="34" charset="0"/>
                <a:cs typeface="Arial" charset="0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4648200" y="5448300"/>
            <a:ext cx="9144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Налого</a:t>
            </a: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-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плательщики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276600" y="5448300"/>
            <a:ext cx="1219200" cy="457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Государственные </a:t>
            </a:r>
            <a:r>
              <a:rPr lang="ru-RU" sz="1100" dirty="0" smtClean="0">
                <a:latin typeface="Arial Narrow" pitchFamily="34" charset="0"/>
              </a:rPr>
              <a:t>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заимствования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038600" y="3619500"/>
            <a:ext cx="1143000" cy="1905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Поставщики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038600" y="3924300"/>
            <a:ext cx="11430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50" dirty="0" smtClean="0">
                <a:latin typeface="Arial Narrow" pitchFamily="34" charset="0"/>
              </a:rPr>
              <a:t>Бенефициары/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050" dirty="0" smtClean="0">
                <a:latin typeface="Arial Narrow" pitchFamily="34" charset="0"/>
              </a:rPr>
              <a:t>Наемные работники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2667000" y="2781300"/>
            <a:ext cx="11430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triangle"/>
          </a:ln>
          <a:effectLst/>
        </p:spPr>
      </p:cxnSp>
      <p:cxnSp>
        <p:nvCxnSpPr>
          <p:cNvPr id="21" name="Straight Arrow Connector 20"/>
          <p:cNvCxnSpPr>
            <a:stCxn id="17" idx="0"/>
          </p:cNvCxnSpPr>
          <p:nvPr/>
        </p:nvCxnSpPr>
        <p:spPr bwMode="auto">
          <a:xfrm flipV="1">
            <a:off x="3886200" y="3086100"/>
            <a:ext cx="0" cy="23622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172200" y="5295900"/>
            <a:ext cx="1066800" cy="76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ru-RU" sz="1400" dirty="0" smtClean="0">
                <a:latin typeface="Arial Narrow" pitchFamily="34" charset="0"/>
                <a:cs typeface="Arial" charset="0"/>
              </a:rPr>
              <a:t>Налоговый </a:t>
            </a:r>
          </a:p>
          <a:p>
            <a:pPr algn="ctr"/>
            <a:r>
              <a:rPr lang="ru-RU" sz="1400" dirty="0" smtClean="0">
                <a:latin typeface="Arial Narrow" pitchFamily="34" charset="0"/>
                <a:cs typeface="Arial" charset="0"/>
              </a:rPr>
              <a:t>орган </a:t>
            </a:r>
            <a:endParaRPr lang="ru-RU" sz="1400" dirty="0">
              <a:latin typeface="Arial Narrow" pitchFamily="34" charset="0"/>
              <a:cs typeface="Arial" charset="0"/>
            </a:endParaRPr>
          </a:p>
        </p:txBody>
      </p:sp>
      <p:cxnSp>
        <p:nvCxnSpPr>
          <p:cNvPr id="23" name="Straight Arrow Connector 22"/>
          <p:cNvCxnSpPr>
            <a:stCxn id="16" idx="3"/>
            <a:endCxn id="22" idx="1"/>
          </p:cNvCxnSpPr>
          <p:nvPr/>
        </p:nvCxnSpPr>
        <p:spPr bwMode="auto">
          <a:xfrm>
            <a:off x="5562600" y="5676900"/>
            <a:ext cx="6096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Connector 23"/>
          <p:cNvCxnSpPr>
            <a:stCxn id="16" idx="0"/>
          </p:cNvCxnSpPr>
          <p:nvPr/>
        </p:nvCxnSpPr>
        <p:spPr bwMode="auto">
          <a:xfrm flipV="1">
            <a:off x="5105400" y="4457700"/>
            <a:ext cx="0" cy="9906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5105400" y="4457700"/>
            <a:ext cx="16002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26" name="Straight Connector 25"/>
          <p:cNvCxnSpPr>
            <a:endCxn id="11" idx="4"/>
          </p:cNvCxnSpPr>
          <p:nvPr/>
        </p:nvCxnSpPr>
        <p:spPr bwMode="auto">
          <a:xfrm flipV="1">
            <a:off x="8039100" y="5204460"/>
            <a:ext cx="38100" cy="1524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7" name="Straight Arrow Connector 26"/>
          <p:cNvCxnSpPr>
            <a:stCxn id="22" idx="0"/>
          </p:cNvCxnSpPr>
          <p:nvPr/>
        </p:nvCxnSpPr>
        <p:spPr bwMode="auto">
          <a:xfrm flipV="1">
            <a:off x="6705600" y="4610100"/>
            <a:ext cx="457200" cy="685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triangle"/>
          </a:ln>
          <a:effectLst/>
        </p:spPr>
      </p:cxnSp>
      <p:sp>
        <p:nvSpPr>
          <p:cNvPr id="28" name="Rectangle 28"/>
          <p:cNvSpPr>
            <a:spLocks noChangeArrowheads="1"/>
          </p:cNvSpPr>
          <p:nvPr/>
        </p:nvSpPr>
        <p:spPr bwMode="auto">
          <a:xfrm>
            <a:off x="6553200" y="4838700"/>
            <a:ext cx="990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ru-RU" sz="1050" dirty="0" smtClean="0">
                <a:latin typeface="Arial Narrow" pitchFamily="34" charset="0"/>
              </a:rPr>
              <a:t>Выверка</a:t>
            </a:r>
            <a:endParaRPr lang="ru-RU" sz="1050" dirty="0">
              <a:latin typeface="Arial Narrow" pitchFamily="34" charset="0"/>
            </a:endParaRPr>
          </a:p>
        </p:txBody>
      </p:sp>
      <p:cxnSp>
        <p:nvCxnSpPr>
          <p:cNvPr id="29" name="Straight Arrow Connector 28"/>
          <p:cNvCxnSpPr>
            <a:stCxn id="9" idx="0"/>
            <a:endCxn id="10" idx="2"/>
          </p:cNvCxnSpPr>
          <p:nvPr/>
        </p:nvCxnSpPr>
        <p:spPr bwMode="auto">
          <a:xfrm flipV="1">
            <a:off x="7581900" y="3070860"/>
            <a:ext cx="0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0" name="Straight Arrow Connector 29"/>
          <p:cNvCxnSpPr>
            <a:stCxn id="18" idx="3"/>
          </p:cNvCxnSpPr>
          <p:nvPr/>
        </p:nvCxnSpPr>
        <p:spPr bwMode="auto">
          <a:xfrm flipV="1">
            <a:off x="5181600" y="3695700"/>
            <a:ext cx="1524000" cy="1905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none"/>
          </a:ln>
          <a:effectLst/>
        </p:spPr>
      </p:cxnSp>
      <p:cxnSp>
        <p:nvCxnSpPr>
          <p:cNvPr id="31" name="Straight Arrow Connector 30"/>
          <p:cNvCxnSpPr>
            <a:stCxn id="9" idx="1"/>
          </p:cNvCxnSpPr>
          <p:nvPr/>
        </p:nvCxnSpPr>
        <p:spPr bwMode="auto">
          <a:xfrm flipH="1">
            <a:off x="5219700" y="3947160"/>
            <a:ext cx="1524000" cy="381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2" name="Straight Connector 31"/>
          <p:cNvCxnSpPr>
            <a:stCxn id="15" idx="2"/>
          </p:cNvCxnSpPr>
          <p:nvPr/>
        </p:nvCxnSpPr>
        <p:spPr bwMode="auto">
          <a:xfrm>
            <a:off x="1866900" y="2994660"/>
            <a:ext cx="0" cy="2286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>
            <a:off x="1828800" y="3467100"/>
            <a:ext cx="4876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1828800" y="3238500"/>
            <a:ext cx="0" cy="2286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5" name="Rectangle 28"/>
          <p:cNvSpPr>
            <a:spLocks noChangeArrowheads="1"/>
          </p:cNvSpPr>
          <p:nvPr/>
        </p:nvSpPr>
        <p:spPr bwMode="auto">
          <a:xfrm>
            <a:off x="1828800" y="3238500"/>
            <a:ext cx="2016000" cy="1905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</a:pPr>
            <a:r>
              <a:rPr lang="ru-RU" sz="1050" dirty="0" smtClean="0">
                <a:latin typeface="Arial Narrow" pitchFamily="34" charset="0"/>
              </a:rPr>
              <a:t>Лимиты выплаты денежных средств</a:t>
            </a:r>
            <a:endParaRPr lang="ru-RU" sz="1050" dirty="0">
              <a:latin typeface="Arial Narrow" pitchFamily="34" charset="0"/>
            </a:endParaRPr>
          </a:p>
        </p:txBody>
      </p:sp>
      <p:cxnSp>
        <p:nvCxnSpPr>
          <p:cNvPr id="36" name="Straight Arrow Connector 35"/>
          <p:cNvCxnSpPr>
            <a:stCxn id="11" idx="1"/>
          </p:cNvCxnSpPr>
          <p:nvPr/>
        </p:nvCxnSpPr>
        <p:spPr bwMode="auto">
          <a:xfrm flipH="1" flipV="1">
            <a:off x="8191500" y="4594860"/>
            <a:ext cx="12701" cy="2286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2667000" y="2095500"/>
            <a:ext cx="40386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triangle" w="med" len="med"/>
            <a:tailEnd type="triangle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838200" y="266700"/>
            <a:ext cx="807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Система децентрализованной обработки транзакций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9" name="Slide Number Placeholder 3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545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7938"/>
            <a:ext cx="8305800" cy="906462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Модель децентрализованной обработки транзакций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305800" cy="4960937"/>
          </a:xfrm>
        </p:spPr>
        <p:txBody>
          <a:bodyPr>
            <a:normAutofit fontScale="92500"/>
          </a:bodyPr>
          <a:lstStyle/>
          <a:p>
            <a:pPr marL="342900" lvl="1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</a:rPr>
              <a:t>Каждая бюджетная единица производит обработку собственных транзакций и непосредственно ведет соответствующий коммерческий банковский счет с нулевым балансом в рамках системы ЕКС (а также счета для таких транзакций</a:t>
            </a:r>
            <a:r>
              <a:rPr lang="ru-RU" sz="2200" dirty="0" smtClean="0">
                <a:solidFill>
                  <a:schemeClr val="tx1"/>
                </a:solidFill>
              </a:rPr>
              <a:t>). </a:t>
            </a:r>
            <a:endParaRPr lang="ru-RU" sz="2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Министерство финансов может установить лимиты выдачи денежных средств (месячные или квартальные). </a:t>
            </a:r>
            <a:endParaRPr lang="ru-RU" sz="22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ru-RU" sz="2200" dirty="0" smtClean="0">
                <a:solidFill>
                  <a:schemeClr val="tx1"/>
                </a:solidFill>
              </a:rPr>
              <a:t>Децентрализованная система требует соответствующей коммерческой банковской инфраструктуры и возможностей, а также привязки центральной и министерской систем учета. 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Современные технологии обеспечивают электронные связи между бюджетными единицами, ЦБ, коммерческими банками и казначейством. </a:t>
            </a:r>
          </a:p>
          <a:p>
            <a:r>
              <a:rPr lang="ru-RU" sz="2200" dirty="0" smtClean="0">
                <a:solidFill>
                  <a:schemeClr val="tx1"/>
                </a:solidFill>
              </a:rPr>
              <a:t>Это модель централизованного контроля денежных средств, но одновременно  децентрализованной ответственности за обязательства, платежи и учет.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03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Общий план презентации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89000" y="1447800"/>
            <a:ext cx="8229600" cy="4602163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ru-RU" sz="2200" dirty="0" smtClean="0">
                <a:solidFill>
                  <a:srgbClr val="C00000"/>
                </a:solidFill>
              </a:rPr>
              <a:t>Часть I.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200" dirty="0" smtClean="0"/>
              <a:t>Что такое единый казначейский счет?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200" dirty="0" smtClean="0"/>
              <a:t>Основные характеристики и преимущества полностью функционирующего единого казначейского счета</a:t>
            </a:r>
            <a:r>
              <a:rPr lang="ru-RU" sz="2200" dirty="0"/>
              <a:t>.</a:t>
            </a:r>
            <a:r>
              <a:rPr lang="ru-RU" sz="2200" dirty="0" smtClean="0"/>
              <a:t>   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ru-RU" sz="2200" dirty="0" smtClean="0"/>
              <a:t>Примеры государственных банковских и финансовых операций. </a:t>
            </a:r>
          </a:p>
          <a:p>
            <a:pPr marL="0" indent="0" eaLnBrk="1" hangingPunct="1">
              <a:buNone/>
            </a:pPr>
            <a:endParaRPr lang="ru-RU" sz="2200" dirty="0" smtClean="0"/>
          </a:p>
          <a:p>
            <a:pPr marL="0" indent="0" eaLnBrk="1" hangingPunct="1">
              <a:buNone/>
            </a:pPr>
            <a:r>
              <a:rPr lang="ru-RU" sz="2200" dirty="0" smtClean="0">
                <a:solidFill>
                  <a:srgbClr val="C00000"/>
                </a:solidFill>
              </a:rPr>
              <a:t>Часть II.</a:t>
            </a:r>
          </a:p>
          <a:p>
            <a:pPr marL="0" indent="0" eaLnBrk="1" hangingPunct="1">
              <a:buNone/>
            </a:pPr>
            <a:r>
              <a:rPr lang="ru-RU" sz="2200" dirty="0" smtClean="0"/>
              <a:t>4.   Взаимосвязь ПС и ЕКС. </a:t>
            </a:r>
          </a:p>
          <a:p>
            <a:pPr marL="0" indent="0" eaLnBrk="1" hangingPunct="1">
              <a:buNone/>
            </a:pPr>
            <a:r>
              <a:rPr lang="ru-RU" sz="2200" dirty="0" smtClean="0"/>
              <a:t>5.    Международные примеры.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ru-RU" sz="2000" dirty="0"/>
          </a:p>
          <a:p>
            <a:pPr marL="0" indent="0" eaLnBrk="1" hangingPunct="1">
              <a:buNone/>
            </a:pPr>
            <a:r>
              <a:rPr lang="ru-RU" sz="900" dirty="0" smtClean="0"/>
              <a:t>(Использованный в настоящей презентации материал частично заимствован из других презентаций, в частности, из презентаций Финансового департамента МВФ.)  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ru-RU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26166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305800" cy="1143000"/>
          </a:xfrm>
        </p:spPr>
        <p:txBody>
          <a:bodyPr>
            <a:normAutofit/>
          </a:bodyPr>
          <a:lstStyle/>
          <a:p>
            <a:r>
              <a:rPr lang="ru-RU" sz="2800" dirty="0"/>
              <a:t>Модель децентрализованной обработки транзакций (продолжение)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>Субсчета ЕКС могут существовать в ЦБ (и в главной книге). </a:t>
            </a:r>
          </a:p>
          <a:p>
            <a:r>
              <a:rPr lang="ru-RU" sz="2200" dirty="0" smtClean="0"/>
              <a:t>Бюджетные единицы обычно ведут </a:t>
            </a:r>
            <a:r>
              <a:rPr lang="ru-RU" sz="2200" b="1" dirty="0" smtClean="0">
                <a:solidFill>
                  <a:srgbClr val="F3302F"/>
                </a:solidFill>
              </a:rPr>
              <a:t>счета </a:t>
            </a:r>
            <a:r>
              <a:rPr lang="ru-RU" sz="2200" b="1" dirty="0">
                <a:solidFill>
                  <a:srgbClr val="F3302F"/>
                </a:solidFill>
              </a:rPr>
              <a:t>с нулевым балансом </a:t>
            </a:r>
            <a:r>
              <a:rPr lang="ru-RU" sz="2200" dirty="0">
                <a:solidFill>
                  <a:schemeClr val="tx1"/>
                </a:solidFill>
              </a:rPr>
              <a:t> в коммерческих банках, которые ежедневно автоматически очищаются.  </a:t>
            </a:r>
          </a:p>
          <a:p>
            <a:r>
              <a:rPr lang="ru-RU" sz="2200" dirty="0">
                <a:solidFill>
                  <a:schemeClr val="tx1"/>
                </a:solidFill>
              </a:rPr>
              <a:t>Расчетные системы (включая ВРРВ </a:t>
            </a:r>
            <a:r>
              <a:rPr lang="ru-RU" sz="2400" dirty="0"/>
              <a:t>–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dirty="0">
                <a:solidFill>
                  <a:schemeClr val="tx1"/>
                </a:solidFill>
              </a:rPr>
              <a:t>валовые расчеты в режиме реального времени) обычно служат важным предшественником мероприятий такого </a:t>
            </a:r>
            <a:r>
              <a:rPr lang="ru-RU" sz="2200" dirty="0" smtClean="0">
                <a:solidFill>
                  <a:schemeClr val="tx1"/>
                </a:solidFill>
              </a:rPr>
              <a:t>типа. </a:t>
            </a:r>
            <a:endParaRPr lang="ru-RU" sz="2200" dirty="0">
              <a:solidFill>
                <a:schemeClr val="tx1"/>
              </a:solidFill>
            </a:endParaRPr>
          </a:p>
          <a:p>
            <a:r>
              <a:rPr lang="ru-RU" sz="2200" dirty="0" smtClean="0">
                <a:solidFill>
                  <a:schemeClr val="tx1"/>
                </a:solidFill>
              </a:rPr>
              <a:t>Децентрализованная модель хорошо работает в больших странах с сильными децентрализованными системами </a:t>
            </a:r>
            <a:r>
              <a:rPr lang="ru-RU" sz="2200" dirty="0" smtClean="0">
                <a:solidFill>
                  <a:schemeClr val="tx1"/>
                </a:solidFill>
              </a:rPr>
              <a:t>управления государственными финансами (УГФ) и </a:t>
            </a:r>
            <a:r>
              <a:rPr lang="ru-RU" sz="2200" dirty="0" smtClean="0">
                <a:solidFill>
                  <a:schemeClr val="tx1"/>
                </a:solidFill>
              </a:rPr>
              <a:t>внутренними инструментами контроля. </a:t>
            </a:r>
            <a:endParaRPr lang="ru-RU" sz="2200" dirty="0">
              <a:solidFill>
                <a:schemeClr val="tx1"/>
              </a:solidFill>
            </a:endParaRPr>
          </a:p>
          <a:p>
            <a:endParaRPr lang="ru-RU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6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30" y="272339"/>
            <a:ext cx="7805948" cy="868362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Следующий вариант обработки транзакций </a:t>
            </a:r>
            <a:r>
              <a:rPr lang="ru-RU" sz="3200" dirty="0"/>
              <a:t>– </a:t>
            </a:r>
            <a:r>
              <a:rPr lang="ru-RU" sz="3200" dirty="0" smtClean="0"/>
              <a:t>гибридная (смешанная) </a:t>
            </a:r>
            <a:r>
              <a:rPr lang="ru-RU" sz="3200" dirty="0" smtClean="0"/>
              <a:t>модель </a:t>
            </a:r>
            <a:endParaRPr lang="ru-RU" sz="3200" dirty="0"/>
          </a:p>
        </p:txBody>
      </p:sp>
      <p:sp>
        <p:nvSpPr>
          <p:cNvPr id="4" name="Rectangle 3"/>
          <p:cNvSpPr/>
          <p:nvPr/>
        </p:nvSpPr>
        <p:spPr>
          <a:xfrm>
            <a:off x="2339752" y="1700808"/>
            <a:ext cx="1512168" cy="49685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Центральные системы  учета  и платежей 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202454" y="5645157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err="1" smtClean="0"/>
              <a:t>Администри</a:t>
            </a:r>
            <a:r>
              <a:rPr lang="en-US" sz="1500" dirty="0" smtClean="0"/>
              <a:t>-</a:t>
            </a:r>
            <a:r>
              <a:rPr lang="ru-RU" sz="1500" dirty="0" err="1" smtClean="0"/>
              <a:t>рование</a:t>
            </a:r>
            <a:r>
              <a:rPr lang="ru-RU" sz="1500" dirty="0" smtClean="0"/>
              <a:t> доходов </a:t>
            </a:r>
            <a:endParaRPr lang="ru-RU" sz="1500" dirty="0"/>
          </a:p>
        </p:txBody>
      </p:sp>
      <p:sp>
        <p:nvSpPr>
          <p:cNvPr id="8" name="Rectangle 7"/>
          <p:cNvSpPr/>
          <p:nvPr/>
        </p:nvSpPr>
        <p:spPr>
          <a:xfrm>
            <a:off x="179512" y="4437112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ИСУФ </a:t>
            </a:r>
            <a:r>
              <a:rPr lang="ru-RU" sz="1500" dirty="0" smtClean="0"/>
              <a:t>министерства</a:t>
            </a:r>
          </a:p>
        </p:txBody>
      </p:sp>
      <p:sp>
        <p:nvSpPr>
          <p:cNvPr id="9" name="Rectangle 8"/>
          <p:cNvSpPr/>
          <p:nvPr/>
        </p:nvSpPr>
        <p:spPr>
          <a:xfrm>
            <a:off x="183726" y="3176972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ИСУФ </a:t>
            </a:r>
            <a:r>
              <a:rPr lang="ru-RU" sz="1500" dirty="0" smtClean="0"/>
              <a:t>министерства</a:t>
            </a:r>
          </a:p>
        </p:txBody>
      </p:sp>
      <p:sp>
        <p:nvSpPr>
          <p:cNvPr id="10" name="Rectangle 9"/>
          <p:cNvSpPr/>
          <p:nvPr/>
        </p:nvSpPr>
        <p:spPr>
          <a:xfrm>
            <a:off x="179512" y="1844824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/>
              <a:t>ИСУФ </a:t>
            </a:r>
            <a:r>
              <a:rPr lang="ru-RU" sz="1500" dirty="0" smtClean="0"/>
              <a:t>министерства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0617" y="1484784"/>
            <a:ext cx="2016224" cy="1258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ЦБ</a:t>
            </a:r>
          </a:p>
          <a:p>
            <a:pPr algn="ctr"/>
            <a:r>
              <a:rPr lang="ru-RU" dirty="0" smtClean="0"/>
              <a:t>(ЕКС)</a:t>
            </a:r>
            <a:endParaRPr lang="ru-RU" dirty="0"/>
          </a:p>
        </p:txBody>
      </p:sp>
      <p:sp>
        <p:nvSpPr>
          <p:cNvPr id="12" name="Right Arrow 11"/>
          <p:cNvSpPr/>
          <p:nvPr/>
        </p:nvSpPr>
        <p:spPr>
          <a:xfrm>
            <a:off x="4383529" y="1556792"/>
            <a:ext cx="1313475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6444208" y="3861048"/>
            <a:ext cx="1998893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Коммерческий банк</a:t>
            </a:r>
            <a:endParaRPr lang="ru-RU" dirty="0"/>
          </a:p>
        </p:txBody>
      </p:sp>
      <p:sp>
        <p:nvSpPr>
          <p:cNvPr id="23" name="Right Arrow 22"/>
          <p:cNvSpPr/>
          <p:nvPr/>
        </p:nvSpPr>
        <p:spPr>
          <a:xfrm rot="10800000">
            <a:off x="4366818" y="2690321"/>
            <a:ext cx="1346896" cy="512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ight Arrow 23"/>
          <p:cNvSpPr/>
          <p:nvPr/>
        </p:nvSpPr>
        <p:spPr>
          <a:xfrm rot="5400000">
            <a:off x="7560480" y="2978427"/>
            <a:ext cx="75713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ight Arrow 24"/>
          <p:cNvSpPr/>
          <p:nvPr/>
        </p:nvSpPr>
        <p:spPr>
          <a:xfrm rot="16200000">
            <a:off x="6427695" y="2953054"/>
            <a:ext cx="790611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7478729" y="5445224"/>
            <a:ext cx="1008112" cy="703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и сборы</a:t>
            </a:r>
            <a:endParaRPr lang="ru-RU" dirty="0"/>
          </a:p>
        </p:txBody>
      </p:sp>
      <p:sp>
        <p:nvSpPr>
          <p:cNvPr id="26" name="Right Arrow 25"/>
          <p:cNvSpPr/>
          <p:nvPr/>
        </p:nvSpPr>
        <p:spPr>
          <a:xfrm rot="16200000">
            <a:off x="7646062" y="4595527"/>
            <a:ext cx="673447" cy="5129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012160" y="5422213"/>
            <a:ext cx="1314896" cy="703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Получатель платежа </a:t>
            </a:r>
            <a:endParaRPr lang="ru-RU" dirty="0"/>
          </a:p>
        </p:txBody>
      </p:sp>
      <p:sp>
        <p:nvSpPr>
          <p:cNvPr id="28" name="Right Arrow 27"/>
          <p:cNvSpPr/>
          <p:nvPr/>
        </p:nvSpPr>
        <p:spPr>
          <a:xfrm rot="5400000">
            <a:off x="6554310" y="4714959"/>
            <a:ext cx="703010" cy="4930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4248178" y="2051131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Расчетная система </a:t>
            </a:r>
            <a:endParaRPr lang="ru-RU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763688" y="2374296"/>
            <a:ext cx="43204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700064" y="3429000"/>
            <a:ext cx="43204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742119" y="4725144"/>
            <a:ext cx="432048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700064" y="6126202"/>
            <a:ext cx="547833" cy="0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14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990600" y="-25400"/>
            <a:ext cx="7696200" cy="9398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Доходы и ЕКС  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229600" cy="518160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Ежедневные сборы в коммерческих банках. </a:t>
            </a:r>
          </a:p>
          <a:p>
            <a:r>
              <a:rPr lang="ru-RU" sz="2000" dirty="0" smtClean="0"/>
              <a:t>Автоматический перевод остатков на ЕКС для снижения издержек хранения, возможной потери процентов и «свободных временных резервов» для коммерческих банков. </a:t>
            </a:r>
          </a:p>
          <a:p>
            <a:r>
              <a:rPr lang="ru-RU" sz="2000" dirty="0" smtClean="0"/>
              <a:t>Операции, по которым не платится комиссия коммерческим банкам, означают, что деньги зарабатывают иным способом </a:t>
            </a:r>
            <a:r>
              <a:rPr lang="ru-RU" sz="2000" dirty="0"/>
              <a:t>– используют </a:t>
            </a:r>
            <a:r>
              <a:rPr lang="ru-RU" sz="2000" dirty="0" smtClean="0"/>
              <a:t>государственные деньги бесплатно.</a:t>
            </a:r>
          </a:p>
          <a:p>
            <a:r>
              <a:rPr lang="ru-RU" sz="2000" dirty="0" smtClean="0"/>
              <a:t>Транзакции  фиксируются у источника и электронно отражаются в главной книге и относятся на единицы сбора. </a:t>
            </a:r>
          </a:p>
          <a:p>
            <a:r>
              <a:rPr lang="ru-RU" sz="2000" dirty="0" smtClean="0"/>
              <a:t>Возможны ежедневные отчеты для  обеспечения управления  денежными средствами и прогнозирования движения наличности.</a:t>
            </a:r>
          </a:p>
          <a:p>
            <a:r>
              <a:rPr lang="ru-RU" sz="2000" dirty="0" smtClean="0">
                <a:solidFill>
                  <a:srgbClr val="F3302F"/>
                </a:solidFill>
              </a:rPr>
              <a:t>К сожалению, последняя тенденция показывает, что на счетах доходов от возмещения находятся остатки неиспользуемых средств за рамками ЕКС.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598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5840" y="152400"/>
            <a:ext cx="7696200" cy="609601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dirty="0" smtClean="0"/>
              <a:t>Сравнение операций с использованием ЕКС по странам   </a:t>
            </a:r>
          </a:p>
        </p:txBody>
      </p:sp>
      <p:graphicFrame>
        <p:nvGraphicFramePr>
          <p:cNvPr id="361683" name="Group 211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5280637"/>
              </p:ext>
            </p:extLst>
          </p:nvPr>
        </p:nvGraphicFramePr>
        <p:xfrm>
          <a:off x="777240" y="1088255"/>
          <a:ext cx="8290560" cy="5007745"/>
        </p:xfrm>
        <a:graphic>
          <a:graphicData uri="http://schemas.openxmlformats.org/drawingml/2006/table">
            <a:tbl>
              <a:tblPr/>
              <a:tblGrid>
                <a:gridCol w="1338575"/>
                <a:gridCol w="779785"/>
                <a:gridCol w="1219200"/>
                <a:gridCol w="914400"/>
                <a:gridCol w="914400"/>
                <a:gridCol w="1066800"/>
                <a:gridCol w="1066800"/>
                <a:gridCol w="990600"/>
              </a:tblGrid>
              <a:tr h="8138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Характеристики ЕКС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Швеция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Нидерланды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Великобритания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Франция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Новая Зеландия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Молдавия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Македония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65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ЕКС функционирует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3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Централизованная платежная система 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1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Тр. сч. для агентств в комм. банках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Автоматическая очисткой тр.  сч.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39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Доходы уплачиваются непосредственно на ЕКС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itchFamily="34" charset="0"/>
                        <a:cs typeface="Arial" charset="0"/>
                        <a:sym typeface="Wingdings" pitchFamily="2" charset="2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itchFamily="34" charset="0"/>
                          <a:cs typeface="Arial" charset="0"/>
                          <a:sym typeface="Wingdings" pitchFamily="2" charset="2"/>
                        </a:rPr>
                        <a:t>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04168-3E67-4652-8F31-A5E185B39127}" type="slidenum">
              <a:rPr lang="en-US" smtClean="0"/>
              <a:pPr>
                <a:defRPr/>
              </a:pPr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94467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Раздел 1: обобщение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8469086" cy="4983163"/>
          </a:xfrm>
        </p:spPr>
        <p:txBody>
          <a:bodyPr>
            <a:noAutofit/>
          </a:bodyPr>
          <a:lstStyle/>
          <a:p>
            <a:r>
              <a:rPr lang="ru-RU" sz="1600" dirty="0" smtClean="0"/>
              <a:t>Благодаря тому, что ЕКС обеспечивает консолидацию </a:t>
            </a:r>
            <a:r>
              <a:rPr lang="ru-RU" sz="1600" dirty="0"/>
              <a:t>остатков </a:t>
            </a:r>
            <a:r>
              <a:rPr lang="ru-RU" sz="1600" dirty="0" smtClean="0"/>
              <a:t>средств, он </a:t>
            </a:r>
            <a:r>
              <a:rPr lang="ru-RU" sz="1600" dirty="0" smtClean="0"/>
              <a:t>лежит в основе не только управления ликвидностью, но и эффективной системы УГФ </a:t>
            </a:r>
            <a:endParaRPr lang="en-US" sz="1600" dirty="0" smtClean="0"/>
          </a:p>
          <a:p>
            <a:r>
              <a:rPr lang="ru-RU" sz="1600" dirty="0" smtClean="0"/>
              <a:t>В идеальной ситуации такая практика должна распространяться на все остатки денежных средств центрального правительства, в том числе – для предусмотренных законодательством органов (за исключением хозяйствующих субъектов)</a:t>
            </a:r>
            <a:endParaRPr lang="en-US" sz="1600" dirty="0" smtClean="0"/>
          </a:p>
          <a:p>
            <a:r>
              <a:rPr lang="ru-RU" sz="1600" dirty="0" smtClean="0"/>
              <a:t>В правительстве должна иметься одна структура, отвечающая за управление ликвидностью; её задача – управление ликвидностью и прогнозирование потребности в ней, а не контроль за расходами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ru-RU" sz="1600" dirty="0" smtClean="0"/>
              <a:t>Основным принципом должен быть такой: в отсутствие явных </a:t>
            </a:r>
            <a:r>
              <a:rPr lang="ru-RU" sz="1600" dirty="0"/>
              <a:t>доказанных выгоддля правительства в целом, </a:t>
            </a:r>
            <a:r>
              <a:rPr lang="ru-RU" sz="1600" dirty="0" smtClean="0"/>
              <a:t>связанных с исключением тех или иных категорий остатков денежных средств, </a:t>
            </a:r>
            <a:r>
              <a:rPr lang="ru-RU" sz="1600" dirty="0" smtClean="0"/>
              <a:t>все </a:t>
            </a:r>
            <a:r>
              <a:rPr lang="ru-RU" sz="1600" dirty="0"/>
              <a:t>остатки </a:t>
            </a:r>
            <a:r>
              <a:rPr lang="ru-RU" sz="1600" dirty="0" smtClean="0"/>
              <a:t>аккумулируются </a:t>
            </a:r>
            <a:r>
              <a:rPr lang="ru-RU" sz="1600" dirty="0"/>
              <a:t>на </a:t>
            </a:r>
            <a:r>
              <a:rPr lang="ru-RU" sz="1600" dirty="0" smtClean="0"/>
              <a:t>ЕКС. </a:t>
            </a:r>
            <a:endParaRPr lang="en-US" sz="1600" dirty="0" smtClean="0"/>
          </a:p>
          <a:p>
            <a:r>
              <a:rPr lang="ru-RU" sz="1600" dirty="0" smtClean="0"/>
              <a:t>ЕКС должен быть реальным как по названию, так и по сути: наличие остатков денежных средств, не размещённых на нём, сокращает охват ЕКС и снижает действенность управления ликвидностью </a:t>
            </a:r>
            <a:r>
              <a:rPr lang="en-US" sz="1600" dirty="0" smtClean="0"/>
              <a:t> </a:t>
            </a:r>
            <a:endParaRPr lang="en-US" sz="1600" dirty="0" smtClean="0"/>
          </a:p>
          <a:p>
            <a:r>
              <a:rPr lang="ru-RU" sz="1600" dirty="0" smtClean="0"/>
              <a:t>Единый банковский счёт больше не находится в центре внимания; сегодня эффективные модели ЕКС включают в себя единый объединённый счёт и транзитные счета с нулевым балансом. </a:t>
            </a:r>
            <a:endParaRPr lang="en-US" sz="1600" dirty="0" smtClean="0"/>
          </a:p>
          <a:p>
            <a:r>
              <a:rPr lang="ru-RU" sz="1600" dirty="0" smtClean="0"/>
              <a:t>Эффективное внедрение ЕКС возможно независимо от того, какая присутствует система - децентрализованная, централизованная или гибридная (смешанная).</a:t>
            </a:r>
            <a:endParaRPr lang="en-US" sz="1600" dirty="0" smtClean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11886" y="6532563"/>
            <a:ext cx="1143000" cy="304800"/>
          </a:xfrm>
        </p:spPr>
        <p:txBody>
          <a:bodyPr/>
          <a:lstStyle/>
          <a:p>
            <a:fld id="{E59B3EB4-F75D-4221-891B-A2BAA9BB7BFA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0" y="-76200"/>
            <a:ext cx="7674068" cy="1219201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0099"/>
                </a:solidFill>
                <a:cs typeface="Times New Roman" pitchFamily="18" charset="0"/>
              </a:rPr>
              <a:t>План счетов </a:t>
            </a:r>
            <a:r>
              <a:rPr lang="ru-RU" sz="2800" dirty="0"/>
              <a:t>–</a:t>
            </a:r>
            <a:r>
              <a:rPr lang="ru-RU" sz="3200" dirty="0" smtClean="0">
                <a:solidFill>
                  <a:srgbClr val="000099"/>
                </a:solidFill>
                <a:cs typeface="Times New Roman" pitchFamily="18" charset="0"/>
              </a:rPr>
              <a:t> основа для интегрированной </a:t>
            </a:r>
            <a:r>
              <a:rPr lang="ru-RU" sz="3200" dirty="0" smtClean="0">
                <a:solidFill>
                  <a:srgbClr val="000099"/>
                </a:solidFill>
                <a:cs typeface="Times New Roman" pitchFamily="18" charset="0"/>
              </a:rPr>
              <a:t>ИСУФ, </a:t>
            </a:r>
            <a:r>
              <a:rPr lang="ru-RU" sz="3200" dirty="0" smtClean="0">
                <a:solidFill>
                  <a:srgbClr val="000099"/>
                </a:solidFill>
                <a:cs typeface="Times New Roman" pitchFamily="18" charset="0"/>
              </a:rPr>
              <a:t>главной книги и ЕКС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458200" cy="6019800"/>
          </a:xfrm>
        </p:spPr>
        <p:txBody>
          <a:bodyPr>
            <a:no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ПС определяет структуру главной книги, являющейся хранилищем всех государственных финансовых ресурсов и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потоков.  </a:t>
            </a:r>
            <a:endParaRPr lang="ru-RU" sz="1600" dirty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Интегрированный план счетов обеспечивает общую платформу для фиксации движения и объема денежных средств. 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Бюджетная классификация </a:t>
            </a:r>
            <a:r>
              <a:rPr lang="ru-RU" sz="1600" dirty="0"/>
              <a:t>–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элемент ПС; обычно определяет общую структуру ПС, от общего к частному/«сверху вниз». 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Таким образом, ПС могут обеспечить определенную степень интеграции разных информационно-коммуникационных систем (ИКС) даже при отсутствии интегрированной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ИСУФ.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Все поддерживающие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УГФ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системы могут и должны использовать общие ПС, что позволит производить однократную фиксацию финансовых данных при обеспечении их доступности для различной отчетности.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Это обеспечивает поддержку для контроля бюджета, исполнения бюджета и отчетности. </a:t>
            </a:r>
          </a:p>
          <a:p>
            <a:r>
              <a:rPr lang="ru-RU" sz="1600" dirty="0" smtClean="0">
                <a:latin typeface="Arial" pitchFamily="34" charset="0"/>
                <a:cs typeface="Arial" pitchFamily="34" charset="0"/>
              </a:rPr>
              <a:t>Экономическая классификация должна соответствовать общепринятым концепциям учета, что позволит обеспечить поддержку для учета денежных средств, учета модифицированным методом начисления и методом начисления (GFSM 2001 предлагает обоснованную структуру, так как оно также поддерживает отчетность об остатке средств).   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15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762000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/>
              <a:t>Связь между ЕКС и государственным учетом</a:t>
            </a:r>
            <a:endParaRPr lang="ru-RU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762000"/>
            <a:ext cx="8534399" cy="6248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15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План счетов </a:t>
            </a:r>
            <a:r>
              <a:rPr lang="ru-RU" sz="1600" dirty="0"/>
              <a:t>– 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это механизм, при помощи которого реализуется структура ЕКС и фактически всего  </a:t>
            </a:r>
          </a:p>
          <a:p>
            <a:pPr>
              <a:lnSpc>
                <a:spcPct val="90000"/>
              </a:lnSpc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учета и отчетности. </a:t>
            </a:r>
          </a:p>
          <a:p>
            <a:pPr>
              <a:lnSpc>
                <a:spcPct val="90000"/>
              </a:lnSpc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ПС должен поддерживать требования о разделении средств внутри ЕКС и  </a:t>
            </a:r>
          </a:p>
          <a:p>
            <a:pPr>
              <a:lnSpc>
                <a:spcPct val="90000"/>
              </a:lnSpc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о надлежащей банковской выверке (кассовая книга в главной книге по каждому банковскому счету).  </a:t>
            </a:r>
          </a:p>
          <a:p>
            <a:pPr>
              <a:lnSpc>
                <a:spcPct val="90000"/>
              </a:lnSpc>
            </a:pPr>
            <a:r>
              <a:rPr lang="ru-RU" sz="1500" dirty="0">
                <a:latin typeface="Arial" pitchFamily="34" charset="0"/>
                <a:cs typeface="Arial" pitchFamily="34" charset="0"/>
              </a:rPr>
              <a:t>ПС должен обеспечивать создание вспомогательного бухгалтерского учета для каждой бюджетной единицы </a:t>
            </a:r>
            <a:r>
              <a:rPr lang="ru-RU" sz="1600" dirty="0"/>
              <a:t>–</a:t>
            </a:r>
            <a:r>
              <a:rPr lang="ru-RU" sz="1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нет необходимости разделения банковских счетов даже для внебюджетных доходов и доходов  из собственных источников,  </a:t>
            </a:r>
          </a:p>
          <a:p>
            <a:pPr>
              <a:lnSpc>
                <a:spcPct val="90000"/>
              </a:lnSpc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счетов партнеров по проекту и развитию. </a:t>
            </a:r>
            <a:endParaRPr lang="ru-RU" sz="15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Страна должна обеспечить параллельную структуру по каждому банковскому счету (с остатками средств на ночь), включая  </a:t>
            </a:r>
          </a:p>
          <a:p>
            <a:pPr>
              <a:lnSpc>
                <a:spcPct val="90000"/>
              </a:lnSpc>
            </a:pPr>
            <a:r>
              <a:rPr lang="ru-RU" sz="1500" dirty="0" smtClean="0">
                <a:latin typeface="Arial" pitchFamily="34" charset="0"/>
                <a:cs typeface="Arial" pitchFamily="34" charset="0"/>
              </a:rPr>
              <a:t>ЕКС, в главной книге. </a:t>
            </a:r>
          </a:p>
          <a:p>
            <a:pPr marL="273050" indent="0">
              <a:lnSpc>
                <a:spcPct val="90000"/>
              </a:lnSpc>
              <a:spcBef>
                <a:spcPts val="600"/>
              </a:spcBef>
              <a:buNone/>
            </a:pPr>
            <a:r>
              <a:rPr lang="ru-RU" sz="15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Например, если ЕКС функционирует как субсчета для каждой из провинций или местных правительств, такая структура также должна отражаться в ПС и ГК. </a:t>
            </a:r>
          </a:p>
          <a:p>
            <a:pPr marL="273050" indent="0">
              <a:lnSpc>
                <a:spcPct val="90000"/>
              </a:lnSpc>
              <a:buNone/>
            </a:pPr>
            <a:r>
              <a:rPr lang="ru-RU" sz="15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Это обеспечивает прямое отражение в ГК всех входящих и исходящих денежных потоков с банковского счета. В идеале это происходит в реальном масштабе времени через расчетную систему. </a:t>
            </a:r>
          </a:p>
          <a:p>
            <a:pPr marL="273050" indent="0">
              <a:lnSpc>
                <a:spcPct val="90000"/>
              </a:lnSpc>
              <a:buNone/>
            </a:pPr>
            <a:r>
              <a:rPr lang="ru-RU" sz="15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Почему это важно? </a:t>
            </a:r>
            <a:r>
              <a:rPr lang="ru-RU" sz="1600" dirty="0"/>
              <a:t>– </a:t>
            </a:r>
            <a:r>
              <a:rPr lang="ru-RU" sz="15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Если книга содержит последние финансовые данные, </a:t>
            </a:r>
          </a:p>
          <a:p>
            <a:pPr marL="273050" indent="0">
              <a:lnSpc>
                <a:spcPct val="90000"/>
              </a:lnSpc>
              <a:buNone/>
            </a:pPr>
            <a:r>
              <a:rPr lang="ru-RU" sz="1500" i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она будет надежным инструментом анализа и отчетности.  Теперь в ней будут данные по прогнозу движения денежных средств.     </a:t>
            </a:r>
            <a:endParaRPr lang="ru-RU" sz="1500" i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581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770" y="304800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Типичная структура сегментов ПС </a:t>
            </a:r>
            <a:endParaRPr lang="ru-RU" sz="3200" dirty="0"/>
          </a:p>
        </p:txBody>
      </p:sp>
      <p:sp>
        <p:nvSpPr>
          <p:cNvPr id="4" name="Rectangle 3"/>
          <p:cNvSpPr/>
          <p:nvPr/>
        </p:nvSpPr>
        <p:spPr>
          <a:xfrm>
            <a:off x="838200" y="2659137"/>
            <a:ext cx="122413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>Источник средств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6352" y="2659137"/>
            <a:ext cx="144016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>Административная</a:t>
            </a:r>
          </a:p>
          <a:p>
            <a:pPr algn="ctr"/>
            <a:r>
              <a:rPr lang="ru-RU" sz="1600" dirty="0" smtClean="0">
                <a:latin typeface="Arial Narrow" pitchFamily="34" charset="0"/>
              </a:rPr>
              <a:t>организация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90528" y="2659137"/>
            <a:ext cx="1224136" cy="1514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>Результаты/Программа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58680" y="2659137"/>
            <a:ext cx="1080120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>Проект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355542" y="2643093"/>
            <a:ext cx="129614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>Адм.-терр. единица</a:t>
            </a:r>
            <a:endParaRPr lang="ru-RU" sz="1600" dirty="0">
              <a:latin typeface="Arial Narrow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27142" y="2659137"/>
            <a:ext cx="1371600" cy="1496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Arial Narrow" pitchFamily="34" charset="0"/>
              </a:rPr>
              <a:t>Экономический</a:t>
            </a:r>
            <a:endParaRPr lang="ru-RU" sz="1500" dirty="0">
              <a:latin typeface="Arial Narrow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36422" y="4819377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>Сектор/</a:t>
            </a:r>
          </a:p>
          <a:p>
            <a:pPr algn="ctr"/>
            <a:r>
              <a:rPr lang="ru-RU" sz="1600" dirty="0" smtClean="0">
                <a:latin typeface="Arial Narrow" pitchFamily="34" charset="0"/>
              </a:rPr>
              <a:t>Функция</a:t>
            </a:r>
            <a:endParaRPr lang="ru-RU" sz="1600" dirty="0">
              <a:latin typeface="Arial Narrow" pitchFamily="34" charset="0"/>
            </a:endParaRPr>
          </a:p>
        </p:txBody>
      </p:sp>
      <p:cxnSp>
        <p:nvCxnSpPr>
          <p:cNvPr id="14" name="Elbow Connector 13"/>
          <p:cNvCxnSpPr>
            <a:endCxn id="10" idx="1"/>
          </p:cNvCxnSpPr>
          <p:nvPr/>
        </p:nvCxnSpPr>
        <p:spPr>
          <a:xfrm rot="16200000" flipH="1">
            <a:off x="2017331" y="4504342"/>
            <a:ext cx="1152128" cy="486054"/>
          </a:xfrm>
          <a:prstGeom prst="bentConnector2">
            <a:avLst/>
          </a:prstGeom>
          <a:ln cmpd="tri"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endCxn id="10" idx="3"/>
          </p:cNvCxnSpPr>
          <p:nvPr/>
        </p:nvCxnSpPr>
        <p:spPr>
          <a:xfrm rot="5400000">
            <a:off x="3844534" y="4513343"/>
            <a:ext cx="1152128" cy="468052"/>
          </a:xfrm>
          <a:prstGeom prst="bentConnector2">
            <a:avLst/>
          </a:prstGeom>
          <a:ln cmpd="tri">
            <a:solidFill>
              <a:schemeClr val="tx2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650942" y="4827624"/>
            <a:ext cx="1447799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>ЕКС </a:t>
            </a:r>
            <a:r>
              <a:rPr lang="ru-RU" sz="1600" dirty="0"/>
              <a:t>–</a:t>
            </a:r>
            <a:r>
              <a:rPr lang="ru-RU" sz="1600" dirty="0" smtClean="0">
                <a:latin typeface="Arial Narrow" pitchFamily="34" charset="0"/>
              </a:rPr>
              <a:t> субструктура банковского счета  </a:t>
            </a:r>
            <a:endParaRPr lang="ru-RU" sz="1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47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5240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ЕКС </a:t>
            </a:r>
            <a:r>
              <a:rPr lang="ru-RU" sz="3600" dirty="0"/>
              <a:t>– структура </a:t>
            </a:r>
            <a:r>
              <a:rPr lang="ru-RU" sz="3600" dirty="0" smtClean="0"/>
              <a:t>субсчетов </a:t>
            </a:r>
            <a:endParaRPr lang="ru-RU" sz="3600" dirty="0"/>
          </a:p>
        </p:txBody>
      </p:sp>
      <p:sp>
        <p:nvSpPr>
          <p:cNvPr id="4" name="Rectangle 3"/>
          <p:cNvSpPr/>
          <p:nvPr/>
        </p:nvSpPr>
        <p:spPr>
          <a:xfrm>
            <a:off x="3647474" y="2276872"/>
            <a:ext cx="24482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ЕКС </a:t>
            </a:r>
            <a:r>
              <a:rPr lang="ru-RU" dirty="0"/>
              <a:t>– </a:t>
            </a:r>
            <a:r>
              <a:rPr lang="ru-RU" dirty="0" smtClean="0"/>
              <a:t>основной счет</a:t>
            </a:r>
            <a:endParaRPr lang="ru-RU" dirty="0"/>
          </a:p>
        </p:txBody>
      </p:sp>
      <p:sp>
        <p:nvSpPr>
          <p:cNvPr id="7" name="Rectangle 6"/>
          <p:cNvSpPr/>
          <p:nvPr/>
        </p:nvSpPr>
        <p:spPr>
          <a:xfrm>
            <a:off x="7031850" y="4293096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Область</a:t>
            </a:r>
            <a:endParaRPr lang="ru-RU" dirty="0"/>
          </a:p>
          <a:p>
            <a:pPr algn="ctr"/>
            <a:r>
              <a:rPr lang="ru-RU" dirty="0" smtClean="0"/>
              <a:t>Субсчет Х</a:t>
            </a:r>
            <a:endParaRPr lang="ru-RU" dirty="0"/>
          </a:p>
        </p:txBody>
      </p:sp>
      <p:sp>
        <p:nvSpPr>
          <p:cNvPr id="8" name="Rectangle 7"/>
          <p:cNvSpPr/>
          <p:nvPr/>
        </p:nvSpPr>
        <p:spPr>
          <a:xfrm>
            <a:off x="5015626" y="4293096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Область</a:t>
            </a:r>
            <a:endParaRPr lang="ru-RU" dirty="0"/>
          </a:p>
          <a:p>
            <a:pPr algn="ctr"/>
            <a:r>
              <a:rPr lang="ru-RU" dirty="0" smtClean="0"/>
              <a:t>Субсчет 3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9" name="Rectangle 8"/>
          <p:cNvSpPr/>
          <p:nvPr/>
        </p:nvSpPr>
        <p:spPr>
          <a:xfrm>
            <a:off x="3053408" y="4293096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Область</a:t>
            </a:r>
            <a:endParaRPr lang="ru-RU" dirty="0"/>
          </a:p>
          <a:p>
            <a:pPr algn="ctr"/>
            <a:r>
              <a:rPr lang="ru-RU" dirty="0" smtClean="0"/>
              <a:t>Субсчет 2</a:t>
            </a:r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1199202" y="4293096"/>
            <a:ext cx="135015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Область</a:t>
            </a:r>
          </a:p>
          <a:p>
            <a:pPr algn="ctr"/>
            <a:r>
              <a:rPr lang="ru-RU" dirty="0" smtClean="0"/>
              <a:t>Субсчет 1</a:t>
            </a:r>
            <a:endParaRPr lang="ru-RU" dirty="0"/>
          </a:p>
        </p:txBody>
      </p:sp>
      <p:cxnSp>
        <p:nvCxnSpPr>
          <p:cNvPr id="14" name="Elbow Connector 13"/>
          <p:cNvCxnSpPr/>
          <p:nvPr/>
        </p:nvCxnSpPr>
        <p:spPr>
          <a:xfrm flipV="1">
            <a:off x="1793268" y="2656748"/>
            <a:ext cx="1854206" cy="1656184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5400000" flipH="1" flipV="1">
            <a:off x="3467454" y="3176972"/>
            <a:ext cx="1296144" cy="936104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/>
          <p:nvPr/>
        </p:nvCxnSpPr>
        <p:spPr>
          <a:xfrm rot="16200000" flipV="1">
            <a:off x="4785865" y="3320988"/>
            <a:ext cx="1296144" cy="648072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endCxn id="4" idx="3"/>
          </p:cNvCxnSpPr>
          <p:nvPr/>
        </p:nvCxnSpPr>
        <p:spPr>
          <a:xfrm rot="16200000" flipV="1">
            <a:off x="6073244" y="2659414"/>
            <a:ext cx="1656184" cy="161117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728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09600" y="301625"/>
            <a:ext cx="8074025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Концепция ЕКС </a:t>
            </a:r>
            <a:r>
              <a:rPr lang="ru-RU" sz="3200" dirty="0"/>
              <a:t>– </a:t>
            </a:r>
            <a:r>
              <a:rPr lang="ru-RU" sz="3200" dirty="0" smtClean="0"/>
              <a:t>объединение средств на едином счете  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1" y="1827213"/>
          <a:ext cx="7543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034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59018"/>
            <a:ext cx="8382000" cy="868362"/>
          </a:xfrm>
        </p:spPr>
        <p:txBody>
          <a:bodyPr>
            <a:noAutofit/>
          </a:bodyPr>
          <a:lstStyle/>
          <a:p>
            <a:r>
              <a:rPr lang="ru-RU" sz="3000" dirty="0" smtClean="0"/>
              <a:t>Консолидация  денежных средств:  </a:t>
            </a:r>
            <a:r>
              <a:rPr lang="ru-RU" sz="3000" dirty="0"/>
              <a:t>р</a:t>
            </a:r>
            <a:r>
              <a:rPr lang="ru-RU" sz="3000" dirty="0" smtClean="0"/>
              <a:t>ейтинг PEFA/ГРФП (глобальный)</a:t>
            </a:r>
            <a:endParaRPr lang="ru-RU" sz="3000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859813"/>
              </p:ext>
            </p:extLst>
          </p:nvPr>
        </p:nvGraphicFramePr>
        <p:xfrm>
          <a:off x="1295400" y="1371600"/>
          <a:ext cx="73914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873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00"/>
                </a:solidFill>
              </a:rPr>
              <a:t>Структура ЕКС </a:t>
            </a:r>
            <a:r>
              <a:rPr lang="ru-RU" sz="3200" dirty="0"/>
              <a:t>–</a:t>
            </a:r>
            <a:r>
              <a:rPr lang="ru-RU" sz="3200" dirty="0" smtClean="0">
                <a:solidFill>
                  <a:srgbClr val="000000"/>
                </a:solidFill>
              </a:rPr>
              <a:t> по субсчетам в главной книге </a:t>
            </a:r>
            <a:endParaRPr lang="ru-RU" sz="32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826" y="1011560"/>
            <a:ext cx="24482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 Narrow" pitchFamily="34" charset="0"/>
              </a:rPr>
              <a:t>ЕКС </a:t>
            </a:r>
            <a:r>
              <a:rPr lang="ru-RU" dirty="0"/>
              <a:t>–</a:t>
            </a:r>
            <a:r>
              <a:rPr lang="ru-RU" dirty="0" smtClean="0">
                <a:latin typeface="Arial Narrow" pitchFamily="34" charset="0"/>
              </a:rPr>
              <a:t> основной счет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54304" y="2366584"/>
            <a:ext cx="2550896" cy="7518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ЕКС суб</a:t>
            </a:r>
          </a:p>
          <a:p>
            <a:pPr algn="ctr"/>
            <a:r>
              <a:rPr lang="ru-RU" sz="1400" dirty="0" smtClean="0">
                <a:latin typeface="Arial Narrow" pitchFamily="34" charset="0"/>
              </a:rPr>
              <a:t>счет </a:t>
            </a:r>
            <a:r>
              <a:rPr lang="ru-RU" sz="1400" dirty="0"/>
              <a:t>– </a:t>
            </a:r>
            <a:r>
              <a:rPr lang="ru-RU" sz="1400" dirty="0" smtClean="0">
                <a:latin typeface="Arial Narrow" pitchFamily="34" charset="0"/>
              </a:rPr>
              <a:t>собственные доходы министерства  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54304" y="3326904"/>
            <a:ext cx="2550896" cy="666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ЕКС суб</a:t>
            </a:r>
          </a:p>
          <a:p>
            <a:pPr algn="ctr"/>
            <a:r>
              <a:rPr lang="ru-RU" sz="1400" dirty="0" smtClean="0">
                <a:latin typeface="Arial Narrow" pitchFamily="34" charset="0"/>
              </a:rPr>
              <a:t>счет </a:t>
            </a:r>
            <a:r>
              <a:rPr lang="ru-RU" sz="1400" dirty="0"/>
              <a:t>–</a:t>
            </a:r>
            <a:r>
              <a:rPr lang="ru-RU" sz="1400" dirty="0" smtClean="0">
                <a:latin typeface="Arial Narrow" pitchFamily="34" charset="0"/>
              </a:rPr>
              <a:t> правительство местного уровня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54304" y="4191000"/>
            <a:ext cx="2550896" cy="666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ЕКС суб</a:t>
            </a:r>
          </a:p>
          <a:p>
            <a:pPr algn="ctr"/>
            <a:r>
              <a:rPr lang="ru-RU" sz="1400" dirty="0" smtClean="0">
                <a:latin typeface="Arial Narrow" pitchFamily="34" charset="0"/>
              </a:rPr>
              <a:t>счет </a:t>
            </a:r>
            <a:r>
              <a:rPr lang="ru-RU" sz="1400" dirty="0"/>
              <a:t>–</a:t>
            </a:r>
            <a:r>
              <a:rPr lang="ru-RU" sz="1400" dirty="0" smtClean="0">
                <a:latin typeface="Arial Narrow" pitchFamily="34" charset="0"/>
              </a:rPr>
              <a:t> счета партнеров по развитию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39266" y="5995794"/>
            <a:ext cx="2565934" cy="6668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ЕКС суб</a:t>
            </a:r>
          </a:p>
          <a:p>
            <a:pPr algn="ctr"/>
            <a:r>
              <a:rPr lang="ru-RU" sz="1400" dirty="0" smtClean="0">
                <a:latin typeface="Arial Narrow" pitchFamily="34" charset="0"/>
              </a:rPr>
              <a:t>счет - целевые счета </a:t>
            </a:r>
            <a:endParaRPr lang="ru-RU" sz="1400" dirty="0">
              <a:latin typeface="Arial Narrow" pitchFamily="34" charset="0"/>
            </a:endParaRPr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-873252" y="4268860"/>
            <a:ext cx="3240360" cy="41475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9551" y="4497798"/>
            <a:ext cx="39971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9551" y="3633702"/>
            <a:ext cx="41475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9551" y="2852936"/>
            <a:ext cx="41475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81399" y="1533465"/>
            <a:ext cx="556260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Для разделения и контроля определенных операций и средств традиционно использовались банковские счета.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Однако, современные системы учета позволяют такое разделение в ГК и ПС (плане счетов).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Тем не менее, некоторые страны по-прежнему предпочитают вести (некоторые) субсчета в рамках ЕКС, которые необходимо объединить для управления денежными средствами.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Каким бы ни было решение по поводу структуры государственного банковского счета, она должна соответствовать ГК и ПС.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Это обеспечивает банковскую выверку и полноту отражения движения потоков государственных средств.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 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54589" y="5358436"/>
            <a:ext cx="39971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39266" y="5051638"/>
            <a:ext cx="2565934" cy="8157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latin typeface="Arial Narrow" pitchFamily="34" charset="0"/>
              </a:rPr>
              <a:t>ЕКС суб</a:t>
            </a:r>
          </a:p>
          <a:p>
            <a:pPr algn="ctr"/>
            <a:r>
              <a:rPr lang="ru-RU" sz="1400" dirty="0" smtClean="0">
                <a:latin typeface="Arial Narrow" pitchFamily="34" charset="0"/>
              </a:rPr>
              <a:t>счет </a:t>
            </a:r>
            <a:r>
              <a:rPr lang="ru-RU" sz="1400" dirty="0"/>
              <a:t>–</a:t>
            </a:r>
            <a:r>
              <a:rPr lang="ru-RU" sz="1400" dirty="0" smtClean="0">
                <a:latin typeface="Arial Narrow" pitchFamily="34" charset="0"/>
              </a:rPr>
              <a:t> доверительные счета/ счета фондов социального страхования</a:t>
            </a:r>
            <a:endParaRPr lang="ru-RU" sz="1400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332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066800" y="152400"/>
            <a:ext cx="7620000" cy="9144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Ежедневная сверка банковских и финансовых данных должна стать стандартной практикой 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8458200" cy="5121506"/>
          </a:xfrm>
        </p:spPr>
        <p:txBody>
          <a:bodyPr>
            <a:noAutofit/>
          </a:bodyPr>
          <a:lstStyle/>
          <a:p>
            <a:r>
              <a:rPr lang="ru-RU" sz="1700" dirty="0" smtClean="0">
                <a:latin typeface="Arial" pitchFamily="34" charset="0"/>
                <a:cs typeface="Arial" pitchFamily="34" charset="0"/>
              </a:rPr>
              <a:t>Ежедневная  банковская выверка </a:t>
            </a:r>
            <a:r>
              <a:rPr lang="ru-RU" sz="1800" dirty="0"/>
              <a:t>–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это функция внутреннего контроля, обеспечивающая взаимодействие между банковским счетом (счетами) и главной книгой.  </a:t>
            </a:r>
          </a:p>
          <a:p>
            <a:r>
              <a:rPr lang="ru-RU" sz="1700" dirty="0" smtClean="0">
                <a:latin typeface="Arial" pitchFamily="34" charset="0"/>
                <a:cs typeface="Arial" pitchFamily="34" charset="0"/>
              </a:rPr>
              <a:t>Ее проведение дает уверенность в полноте и достоверности данных финансовых отчетов о движении денежных средств, составляемых на основе главной книги. </a:t>
            </a:r>
          </a:p>
          <a:p>
            <a:r>
              <a:rPr lang="ru-RU" sz="1700" dirty="0" smtClean="0">
                <a:latin typeface="Arial" pitchFamily="34" charset="0"/>
                <a:cs typeface="Arial" pitchFamily="34" charset="0"/>
              </a:rPr>
              <a:t>Она также усиливает внутренний контроль в казначействе. </a:t>
            </a:r>
          </a:p>
          <a:p>
            <a:r>
              <a:rPr lang="ru-RU" sz="1700" dirty="0" smtClean="0">
                <a:latin typeface="Arial" pitchFamily="34" charset="0"/>
                <a:cs typeface="Arial" pitchFamily="34" charset="0"/>
              </a:rPr>
              <a:t>При ежедневном проведении сверка обеспечивает ежедневное получение детальной информации о движении денежных средств из главной книги для прогнозирования и анализа.  </a:t>
            </a:r>
          </a:p>
          <a:p>
            <a:r>
              <a:rPr lang="ru-RU" sz="1700" dirty="0" smtClean="0">
                <a:latin typeface="Arial" pitchFamily="34" charset="0"/>
                <a:cs typeface="Arial" pitchFamily="34" charset="0"/>
              </a:rPr>
              <a:t>Она также обеспечивает наличие обновленной информации для отслеживания состояния денежной наличности при исполнении бюджета в сравнении с бюджетным прогнозом.   </a:t>
            </a:r>
          </a:p>
          <a:p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В некоторых странах (Молдова) казначейство является стороной системы расчетов, 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что обеспечивает эффективную фиксацию движения денежных средств и исключает необходимость банковской выверки.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320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648575" cy="1371600"/>
          </a:xfrm>
        </p:spPr>
        <p:txBody>
          <a:bodyPr anchor="t">
            <a:normAutofit/>
          </a:bodyPr>
          <a:lstStyle/>
          <a:p>
            <a:r>
              <a:rPr lang="ru-RU" sz="3200" dirty="0" smtClean="0"/>
              <a:t>Требования для обеспечения  функциональности ЕКС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38599"/>
            <a:ext cx="8382000" cy="5262201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Межбанковская расчетно-клиринговая система.</a:t>
            </a:r>
          </a:p>
          <a:p>
            <a:r>
              <a:rPr lang="ru-RU" sz="1800" dirty="0" smtClean="0"/>
              <a:t>Система валовых расчетов в режиме реального времени (ВРРВ) в ЦБ для трансакций на значительную сумму. </a:t>
            </a:r>
          </a:p>
          <a:p>
            <a:r>
              <a:rPr lang="ru-RU" sz="1800" dirty="0" smtClean="0"/>
              <a:t>Подсоединение крупных коммерческих банков к системе ВРРВ.</a:t>
            </a:r>
          </a:p>
          <a:p>
            <a:r>
              <a:rPr lang="ru-RU" sz="1800" dirty="0" smtClean="0"/>
              <a:t>Разработка электронной системы клиринговых расчетов на небольшую сумму. </a:t>
            </a:r>
          </a:p>
          <a:p>
            <a:r>
              <a:rPr lang="ru-RU" sz="1800" dirty="0" smtClean="0"/>
              <a:t>Электронная система обработки транзакций и платежей (например, интегрированная ИСФМ) с возможностью подключения к банкам. </a:t>
            </a:r>
          </a:p>
          <a:p>
            <a:r>
              <a:rPr lang="ru-RU" sz="1800" dirty="0" smtClean="0"/>
              <a:t>Система главной книги казначейства для отслеживания движения денежных средств при помощи ЕКС и отражения структур государственного банковского счета для кассовой книги.  </a:t>
            </a:r>
          </a:p>
          <a:p>
            <a:pPr>
              <a:lnSpc>
                <a:spcPct val="80000"/>
              </a:lnSpc>
            </a:pPr>
            <a:r>
              <a:rPr lang="ru-RU" sz="1800" dirty="0" smtClean="0"/>
              <a:t>Рамочные соглашения между казначейством (МФ) и банками: 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с</a:t>
            </a:r>
            <a:r>
              <a:rPr lang="ru-RU" sz="1600" dirty="0" smtClean="0"/>
              <a:t>тандартизированные услуги и прозрачные комиссионные, 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ш</a:t>
            </a:r>
            <a:r>
              <a:rPr lang="ru-RU" sz="1600" dirty="0" smtClean="0"/>
              <a:t>трафные санкции за просрочку и плохое обслуживание, </a:t>
            </a:r>
          </a:p>
          <a:p>
            <a:pPr lvl="1">
              <a:lnSpc>
                <a:spcPct val="80000"/>
              </a:lnSpc>
            </a:pPr>
            <a:r>
              <a:rPr lang="ru-RU" sz="1600" dirty="0"/>
              <a:t>м</a:t>
            </a:r>
            <a:r>
              <a:rPr lang="ru-RU" sz="1600" dirty="0" smtClean="0"/>
              <a:t>ониторинг.</a:t>
            </a:r>
          </a:p>
          <a:p>
            <a:r>
              <a:rPr lang="ru-RU" sz="1800" dirty="0" smtClean="0"/>
              <a:t>Меморандум о взаимопонимании  между казначейством и ЦБ.</a:t>
            </a:r>
          </a:p>
          <a:p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21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-152400"/>
            <a:ext cx="8364537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Полностью централизованная система:  Франция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990600"/>
            <a:ext cx="8534400" cy="570832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Полностью централизованная система в Банке Франции  </a:t>
            </a:r>
          </a:p>
          <a:p>
            <a:pPr marL="635000" lvl="1">
              <a:lnSpc>
                <a:spcPct val="90000"/>
              </a:lnSpc>
            </a:pPr>
            <a:r>
              <a:rPr lang="ru-RU" sz="1600" dirty="0" smtClean="0"/>
              <a:t>Управление наличностью (и долгами) </a:t>
            </a:r>
            <a:r>
              <a:rPr lang="ru-RU" sz="1600" dirty="0"/>
              <a:t>– </a:t>
            </a:r>
            <a:r>
              <a:rPr lang="ru-RU" sz="1600" dirty="0" smtClean="0"/>
              <a:t>обязанность </a:t>
            </a:r>
            <a:r>
              <a:rPr lang="ru-RU" sz="1600" dirty="0" smtClean="0"/>
              <a:t>Национального агентства казначейства (Agence </a:t>
            </a:r>
            <a:r>
              <a:rPr lang="ru-RU" sz="1600" dirty="0" smtClean="0"/>
              <a:t>France du </a:t>
            </a:r>
            <a:r>
              <a:rPr lang="ru-RU" sz="1600" dirty="0" smtClean="0"/>
              <a:t>Tresor, AFT</a:t>
            </a:r>
            <a:r>
              <a:rPr lang="ru-RU" sz="1600" dirty="0" smtClean="0"/>
              <a:t>), которое также осуществляет управление ЕКС для поддержания стабильного сальдо на конец дня</a:t>
            </a:r>
          </a:p>
          <a:p>
            <a:pPr marL="635000" lvl="1">
              <a:lnSpc>
                <a:spcPct val="90000"/>
              </a:lnSpc>
            </a:pPr>
            <a:r>
              <a:rPr lang="ru-RU" sz="1600" dirty="0" smtClean="0"/>
              <a:t>(100 млн. евро).</a:t>
            </a:r>
          </a:p>
          <a:p>
            <a:pPr marL="635000" lvl="1">
              <a:lnSpc>
                <a:spcPct val="90000"/>
              </a:lnSpc>
            </a:pPr>
            <a:r>
              <a:rPr lang="ru-RU" sz="1600" dirty="0" smtClean="0"/>
              <a:t>Включает остатки министерств/департаментов центрального правительства, местных властей (регионы, департаменты, низших территориальных единиц самоуправления и их группировок), национальных и местных государственных учреждений, африканских центральных банков и </a:t>
            </a:r>
            <a:r>
              <a:rPr lang="ru-RU" sz="1600" dirty="0" smtClean="0"/>
              <a:t>Эмиссионного </a:t>
            </a:r>
            <a:r>
              <a:rPr lang="ru-RU" sz="1600" dirty="0" smtClean="0"/>
              <a:t>института </a:t>
            </a:r>
            <a:r>
              <a:rPr lang="ru-RU" sz="1600" dirty="0" smtClean="0"/>
              <a:t>заморских территорий </a:t>
            </a:r>
            <a:r>
              <a:rPr lang="ru-RU" sz="1600" dirty="0" smtClean="0"/>
              <a:t>(l’Institut d’Emision d’outre mer). Все единицы, не  </a:t>
            </a:r>
          </a:p>
          <a:p>
            <a:pPr marL="635000" lvl="1">
              <a:lnSpc>
                <a:spcPct val="90000"/>
              </a:lnSpc>
            </a:pPr>
            <a:r>
              <a:rPr lang="ru-RU" sz="1600" dirty="0" smtClean="0"/>
              <a:t>входящие в центральное правительство, считаются корреспондентами (органы, обязанные вносить средства на счет государства в силу законодательного требования или те, кто решил делать так для удобства).  </a:t>
            </a:r>
          </a:p>
          <a:p>
            <a:pPr marL="635000" lvl="1">
              <a:lnSpc>
                <a:spcPct val="90000"/>
              </a:lnSpc>
            </a:pPr>
            <a:r>
              <a:rPr lang="ru-RU" sz="1600" dirty="0" smtClean="0"/>
              <a:t>Хотя движение на счетах корреспондентов казначейства непосредственно не волнует центральное правительство с точки зрения контроля, оно все-таки имеет прямое влияние на ЕКС.  Корреспонденты инициируют более  </a:t>
            </a:r>
          </a:p>
          <a:p>
            <a:pPr marL="635000" lvl="1">
              <a:lnSpc>
                <a:spcPct val="90000"/>
              </a:lnSpc>
            </a:pPr>
            <a:r>
              <a:rPr lang="ru-RU" sz="1600" dirty="0" smtClean="0"/>
              <a:t>половины дневных потоков. </a:t>
            </a:r>
          </a:p>
          <a:p>
            <a:pPr marL="635000" lvl="1">
              <a:lnSpc>
                <a:spcPct val="90000"/>
              </a:lnSpc>
            </a:pPr>
            <a:r>
              <a:rPr lang="ru-RU" sz="1600" dirty="0"/>
              <a:t>Средства социального страхования хранятся не на ЕКС, а в государственном сберегательном банке (Case des Depots et Consignations). Управление средствами осуществляется казначейством.  </a:t>
            </a:r>
          </a:p>
          <a:p>
            <a:pPr marL="457200" lvl="1" indent="0">
              <a:buNone/>
            </a:pPr>
            <a:endParaRPr lang="ru-RU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22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76200"/>
            <a:ext cx="8229600" cy="9144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Полностью централизованная система: Франция (продолжение)  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8507191" cy="5548206"/>
          </a:xfrm>
        </p:spPr>
        <p:txBody>
          <a:bodyPr>
            <a:noAutofit/>
          </a:bodyPr>
          <a:lstStyle/>
          <a:p>
            <a:r>
              <a:rPr lang="ru-RU" sz="1500" dirty="0"/>
              <a:t>AFT использует централизованную платежную систему.  Бюджетные единицы оформляют расходные обязательства и направляют платежные поручения в одно из примерно 4500 региональных </a:t>
            </a:r>
            <a:r>
              <a:rPr lang="ru-RU" sz="1500" dirty="0" smtClean="0"/>
              <a:t>казначейств. </a:t>
            </a:r>
            <a:endParaRPr lang="ru-RU" sz="1500" dirty="0"/>
          </a:p>
          <a:p>
            <a:r>
              <a:rPr lang="ru-RU" sz="1500" dirty="0" smtClean="0"/>
              <a:t>Платежи производятся с региональных субсчетов ЕКС, остатки на счетах на конец дня автоматически переводятся на ЕКС в реальном масштабе времени.  </a:t>
            </a:r>
          </a:p>
          <a:p>
            <a:r>
              <a:rPr lang="ru-RU" sz="1500" dirty="0" smtClean="0"/>
              <a:t>Коммерческие банки при этом не участвуют. </a:t>
            </a:r>
          </a:p>
          <a:p>
            <a:r>
              <a:rPr lang="ru-RU" sz="1500" dirty="0"/>
              <a:t>Поддержка со стороны  интегрированной </a:t>
            </a:r>
            <a:r>
              <a:rPr lang="ru-RU" sz="1500" dirty="0" smtClean="0"/>
              <a:t>ИСУФ </a:t>
            </a:r>
            <a:r>
              <a:rPr lang="ru-RU" sz="1500" dirty="0"/>
              <a:t>(CHORUS + интерфейсы =SIFE). Это система ERP на основе SAP, стоимость которой составила 1,05 млрд. евро за 10 лет (включая инвестиции и эксплуатационные затраты).  Охватывает 16 министерств, 26 регионов (региональных советов) 100 департаментов (генеральных советов) и 36 800 муниципалитетов (муниципальных советов). Имеет связь с ЦБ для использования </a:t>
            </a:r>
            <a:r>
              <a:rPr lang="ru-RU" sz="1500" dirty="0" smtClean="0"/>
              <a:t>ЕКС. </a:t>
            </a:r>
            <a:endParaRPr lang="ru-RU" sz="1500" dirty="0"/>
          </a:p>
          <a:p>
            <a:r>
              <a:rPr lang="ru-RU" sz="1500" dirty="0"/>
              <a:t>Они адаптировали свои процессы к своей ERP, а не наоборот.  Каких-либо специальных разработок с использованием системы ERP, подобной SAP, необходимо избегать в связи с их сложностью и высокой стоимостью. </a:t>
            </a:r>
          </a:p>
          <a:p>
            <a:r>
              <a:rPr lang="ru-RU" sz="1500" dirty="0"/>
              <a:t>Все-таки наблюдаются недостатки: i) при составлении ПДДС (планов движения денежных средств) государственными учреждениями; ii) система заблаговременного оповещения о значительных доходах или крупных расходах работает не очень хорошо ; ii) высокая волатильность потоков от местных правительств в последние дни года и в начале следующего года. </a:t>
            </a:r>
          </a:p>
          <a:p>
            <a:r>
              <a:rPr lang="ru-RU" sz="1500" dirty="0"/>
              <a:t>В связи с отсутствием вознаграждения за вклады местного правительства, в течение нескольких лет ряд местных правительств придерживался стратегии </a:t>
            </a:r>
            <a:r>
              <a:rPr lang="ru-RU" sz="1500" dirty="0" smtClean="0"/>
              <a:t>«нулевой наличности» </a:t>
            </a:r>
            <a:r>
              <a:rPr lang="ru-RU" sz="1500" dirty="0"/>
              <a:t>(когда средства не переводятся на ЕКС).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34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435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25" y="152400"/>
            <a:ext cx="7572375" cy="685800"/>
          </a:xfrm>
        </p:spPr>
        <p:txBody>
          <a:bodyPr anchor="t">
            <a:normAutofit/>
          </a:bodyPr>
          <a:lstStyle/>
          <a:p>
            <a:r>
              <a:rPr lang="ru-RU" sz="2800" dirty="0" smtClean="0"/>
              <a:t>Децентрализованная система:  Швеция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57200"/>
            <a:ext cx="8382000" cy="6041839"/>
          </a:xfrm>
        </p:spPr>
        <p:txBody>
          <a:bodyPr>
            <a:normAutofit/>
          </a:bodyPr>
          <a:lstStyle/>
          <a:p>
            <a:endParaRPr lang="ru-RU" sz="1700" b="1" dirty="0" smtClean="0"/>
          </a:p>
          <a:p>
            <a:r>
              <a:rPr lang="ru-RU" sz="1700" b="1" dirty="0" smtClean="0"/>
              <a:t>Децентрализованная система </a:t>
            </a:r>
            <a:r>
              <a:rPr lang="ru-RU" sz="1700" dirty="0" smtClean="0"/>
              <a:t>– платежи производят или получают центральные органы власти (которых насчитывается примерно 270). </a:t>
            </a:r>
          </a:p>
          <a:p>
            <a:r>
              <a:rPr lang="ru-RU" sz="1700" dirty="0" smtClean="0"/>
              <a:t>Коммерческие банки предоставляют транзакционные услуги </a:t>
            </a:r>
            <a:r>
              <a:rPr lang="ru-RU" sz="1800" dirty="0"/>
              <a:t>– </a:t>
            </a:r>
            <a:r>
              <a:rPr lang="ru-RU" sz="1700" dirty="0" smtClean="0"/>
              <a:t>у органов власти есть расчетные счета в одном (или более) банках.</a:t>
            </a:r>
          </a:p>
          <a:p>
            <a:r>
              <a:rPr lang="ru-RU" sz="1700" dirty="0" smtClean="0"/>
              <a:t>Остатки на расчетных счетах автоматически переводятся на главный счет в соответствующем банке и затем далее на центральный счет, который имеется у отдела по долгам в ЦБ (</a:t>
            </a:r>
            <a:r>
              <a:rPr lang="ru-RU" sz="1700" dirty="0" err="1" smtClean="0"/>
              <a:t>Риксбанке</a:t>
            </a:r>
            <a:r>
              <a:rPr lang="ru-RU" sz="1700" dirty="0" smtClean="0"/>
              <a:t>). </a:t>
            </a:r>
          </a:p>
          <a:p>
            <a:r>
              <a:rPr lang="ru-RU" sz="1700" dirty="0" smtClean="0"/>
              <a:t>Счета органов власти в отделе по долгам процентные. </a:t>
            </a:r>
          </a:p>
          <a:p>
            <a:pPr lvl="1"/>
            <a:r>
              <a:rPr lang="ru-RU" sz="1700" dirty="0" smtClean="0"/>
              <a:t>В зависимости от того, имеется ли на соответствующем счете избыток или дефицит, отдел по долгам делает вклады или централизованно предоставляет средства для ежедневного поддержания нулевого сальдо </a:t>
            </a:r>
            <a:r>
              <a:rPr lang="ru-RU" sz="1800" dirty="0"/>
              <a:t>–</a:t>
            </a:r>
            <a:r>
              <a:rPr lang="ru-RU" sz="1700" dirty="0" smtClean="0"/>
              <a:t>  отдел по долгам берет займы на межбанковском рынке.</a:t>
            </a:r>
          </a:p>
          <a:p>
            <a:r>
              <a:rPr lang="ru-RU" sz="1700" dirty="0" smtClean="0"/>
              <a:t>Отдел по долгам получает платежные услуги на основе рамочных соглашений с банками. </a:t>
            </a:r>
          </a:p>
          <a:p>
            <a:pPr lvl="1"/>
            <a:r>
              <a:rPr lang="ru-RU" sz="1700" dirty="0" smtClean="0"/>
              <a:t>Органы власти могут выбирать банки и подписывать субсоглашения на основе рамочных соглашений, при этом каждый орган власти платит за банковские услуги, которыми он пользуется.  </a:t>
            </a:r>
            <a:endParaRPr lang="ru-RU" sz="1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8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315200" cy="9144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Децентрализованная система: Австралия </a:t>
            </a:r>
            <a:endParaRPr lang="ru-RU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914400"/>
            <a:ext cx="8382000" cy="5156729"/>
          </a:xfrm>
        </p:spPr>
        <p:txBody>
          <a:bodyPr>
            <a:normAutofit/>
          </a:bodyPr>
          <a:lstStyle/>
          <a:p>
            <a:r>
              <a:rPr lang="ru-RU" sz="1700" dirty="0" smtClean="0"/>
              <a:t>Министерство финансов и дерегулирования отвечает за государственный банкинг и платежные операции. </a:t>
            </a:r>
          </a:p>
          <a:p>
            <a:r>
              <a:rPr lang="ru-RU" sz="1700" dirty="0" smtClean="0"/>
              <a:t>МФ имеет ЕКС (называемый «официальный государственный счет» </a:t>
            </a:r>
            <a:r>
              <a:rPr lang="ru-RU" sz="1800" dirty="0"/>
              <a:t>–</a:t>
            </a:r>
            <a:r>
              <a:rPr lang="ru-RU" sz="1700" dirty="0" smtClean="0"/>
              <a:t> ОГС) в Резервном банке Австралии (РБА). </a:t>
            </a:r>
          </a:p>
          <a:p>
            <a:r>
              <a:rPr lang="ru-RU" sz="1700" dirty="0" smtClean="0"/>
              <a:t>РБА осуществляет управление ЕКС, но платежи министерства производятся через коммерческую банковскую систему. </a:t>
            </a:r>
          </a:p>
          <a:p>
            <a:r>
              <a:rPr lang="ru-RU" sz="1700" dirty="0" smtClean="0"/>
              <a:t>ОГС предоставляет средства для всех сберегательных счетов министерств </a:t>
            </a:r>
            <a:r>
              <a:rPr lang="ru-RU" sz="1800" dirty="0"/>
              <a:t>– </a:t>
            </a:r>
            <a:r>
              <a:rPr lang="ru-RU" sz="1700" dirty="0"/>
              <a:t>п</a:t>
            </a:r>
            <a:r>
              <a:rPr lang="ru-RU" sz="1700" dirty="0" smtClean="0"/>
              <a:t>латежи министерств осуществляются через коммерческие банки. </a:t>
            </a:r>
          </a:p>
          <a:p>
            <a:r>
              <a:rPr lang="ru-RU" sz="1700" dirty="0" smtClean="0"/>
              <a:t>По децентрализованным банковским операциям все министерства   должны заключить контракты о предоставлении банковских услуг.  </a:t>
            </a:r>
          </a:p>
          <a:p>
            <a:r>
              <a:rPr lang="ru-RU" sz="1700" dirty="0" smtClean="0"/>
              <a:t>Остатки на счетах расходов министерств и агентств  в конце дня автоматически переводятся на ОГС и на следующий день возвращаются. </a:t>
            </a:r>
          </a:p>
          <a:p>
            <a:r>
              <a:rPr lang="ru-RU" sz="1700" dirty="0" smtClean="0"/>
              <a:t>Существует также официальный объединенный консолидированный счет доходов, на котором консолидируются все поступления в адрес правительства  (включая поступления в адрес  министерств). </a:t>
            </a:r>
          </a:p>
          <a:p>
            <a:r>
              <a:rPr lang="ru-RU" sz="1700" dirty="0" smtClean="0"/>
              <a:t>Управление наличностью осуществляется при помощи центральной системы управления бюджетом, которая в настоящее время обновляется. </a:t>
            </a:r>
            <a:endParaRPr lang="ru-RU" sz="17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18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520" y="126941"/>
            <a:ext cx="7724775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Выводы</a:t>
            </a:r>
            <a:endParaRPr lang="ru-R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1219200"/>
            <a:ext cx="8229600" cy="545153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ЕКС обеспечивает эффективный комплексный контроль и управление оборотом</a:t>
            </a:r>
            <a:r>
              <a:rPr lang="en-US" sz="1800" dirty="0" smtClean="0"/>
              <a:t> </a:t>
            </a:r>
            <a:r>
              <a:rPr lang="ru-RU" sz="1800" dirty="0" smtClean="0"/>
              <a:t>государственных денежных средств.  </a:t>
            </a:r>
          </a:p>
          <a:p>
            <a:r>
              <a:rPr lang="ru-RU" sz="1800" dirty="0" smtClean="0"/>
              <a:t>Система ЕКС должна создаваться на основе трех принципов: унифицированная структура, надзор казначейства и масштабный охват.</a:t>
            </a:r>
          </a:p>
          <a:p>
            <a:r>
              <a:rPr lang="ru-RU" sz="1800" dirty="0" smtClean="0"/>
              <a:t>ЕКС  может функционировать в условиях централизованной или децентрализованной системы обработки транзакций и бухгалтерского учета. </a:t>
            </a:r>
          </a:p>
          <a:p>
            <a:r>
              <a:rPr lang="ru-RU" sz="1800" dirty="0" smtClean="0"/>
              <a:t>Охват ЕКС можно распространить на внебюджетные фонды и иные доверительные фонды при условии наличия достаточных средств защиты и хорошо организованной системы бухгалтерского учета </a:t>
            </a:r>
            <a:r>
              <a:rPr lang="ru-RU" sz="1800" dirty="0"/>
              <a:t>– любое </a:t>
            </a:r>
            <a:r>
              <a:rPr lang="ru-RU" sz="1800" dirty="0" smtClean="0"/>
              <a:t>желательное разделение средств можно обеспечить при помощи ПС в интегрированной </a:t>
            </a:r>
            <a:r>
              <a:rPr lang="ru-RU" sz="1800" dirty="0" smtClean="0"/>
              <a:t>ИСУФ. </a:t>
            </a:r>
            <a:endParaRPr lang="ru-RU" sz="1800" dirty="0" smtClean="0"/>
          </a:p>
          <a:p>
            <a:r>
              <a:rPr lang="ru-RU" sz="1800" dirty="0" smtClean="0"/>
              <a:t>Реформу ЕКС не следует рассматривать как независимое мероприятие, она должна быть интегрирована в другие казначейские реформы. </a:t>
            </a:r>
          </a:p>
          <a:p>
            <a:endParaRPr lang="ru-RU" sz="1800" dirty="0" smtClean="0"/>
          </a:p>
          <a:p>
            <a:endParaRPr lang="ru-RU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37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37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Консолидация денежных средств и управление ликвидностью </a:t>
            </a:r>
            <a:endParaRPr lang="ru-RU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Управление ликвидностью = наличие </a:t>
            </a:r>
            <a:r>
              <a:rPr lang="ru-RU" u="sng" dirty="0" smtClean="0">
                <a:solidFill>
                  <a:srgbClr val="C00000"/>
                </a:solidFill>
              </a:rPr>
              <a:t>необходимых денежных средств</a:t>
            </a:r>
            <a:r>
              <a:rPr lang="ru-RU" dirty="0" smtClean="0"/>
              <a:t> в </a:t>
            </a:r>
            <a:r>
              <a:rPr lang="ru-RU" u="sng" dirty="0" smtClean="0">
                <a:solidFill>
                  <a:srgbClr val="C00000"/>
                </a:solidFill>
              </a:rPr>
              <a:t>нужном месте</a:t>
            </a:r>
            <a:r>
              <a:rPr lang="ru-RU" dirty="0" smtClean="0"/>
              <a:t> в </a:t>
            </a:r>
            <a:r>
              <a:rPr lang="ru-RU" u="sng" dirty="0" smtClean="0">
                <a:solidFill>
                  <a:srgbClr val="C00000"/>
                </a:solidFill>
              </a:rPr>
              <a:t>нужное время</a:t>
            </a:r>
            <a:r>
              <a:rPr lang="ru-RU" dirty="0" smtClean="0"/>
              <a:t> для покрытия государственных  обязательств </a:t>
            </a:r>
            <a:r>
              <a:rPr lang="ru-RU" u="sng" dirty="0" smtClean="0"/>
              <a:t>наиболее экономически эффективным образом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Консолидация денежных средств – важное условие для управления наличностью. </a:t>
            </a:r>
          </a:p>
          <a:p>
            <a:pPr lvl="1"/>
            <a:r>
              <a:rPr lang="ru-RU" dirty="0" smtClean="0"/>
              <a:t>Обеспечивает полную картину по денежным средствам средствам.</a:t>
            </a:r>
          </a:p>
          <a:p>
            <a:pPr lvl="1"/>
            <a:r>
              <a:rPr lang="ru-RU" dirty="0" smtClean="0"/>
              <a:t>Обеспечивает возможность оперативного перемещения наличности оттуда, где она есть, туда, где она нужна.</a:t>
            </a:r>
          </a:p>
          <a:p>
            <a:pPr lvl="1"/>
            <a:r>
              <a:rPr lang="ru-RU" dirty="0" smtClean="0"/>
              <a:t>Позволяет делать прогнозы движения денежных средств.</a:t>
            </a:r>
          </a:p>
          <a:p>
            <a:r>
              <a:rPr lang="ru-RU" dirty="0" smtClean="0"/>
              <a:t>ЕКС </a:t>
            </a:r>
            <a:r>
              <a:rPr lang="ru-RU" dirty="0"/>
              <a:t>– </a:t>
            </a:r>
            <a:r>
              <a:rPr lang="ru-RU" dirty="0" smtClean="0"/>
              <a:t>это инструмент для достижения консолидации денежных средств.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05600" y="6381750"/>
            <a:ext cx="2133600" cy="476250"/>
          </a:xfrm>
          <a:prstGeom prst="rect">
            <a:avLst/>
          </a:prstGeom>
        </p:spPr>
        <p:txBody>
          <a:bodyPr/>
          <a:lstStyle/>
          <a:p>
            <a:fld id="{B561BEB2-FD22-4626-98DE-32B0998DCC6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8572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Современное казначейство </a:t>
            </a:r>
            <a:r>
              <a:rPr lang="ru-RU" sz="3600" dirty="0"/>
              <a:t>– </a:t>
            </a:r>
            <a:r>
              <a:rPr sz="3600" dirty="0"/>
              <a:t/>
            </a:r>
            <a:br>
              <a:rPr sz="3600" dirty="0"/>
            </a:br>
            <a:r>
              <a:rPr lang="ru-RU" sz="3600" i="1" dirty="0" smtClean="0"/>
              <a:t>роль в бюджетном процессе </a:t>
            </a:r>
            <a:endParaRPr lang="ru-RU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8305800" cy="5156728"/>
          </a:xfrm>
        </p:spPr>
        <p:txBody>
          <a:bodyPr>
            <a:normAutofit/>
          </a:bodyPr>
          <a:lstStyle/>
          <a:p>
            <a:r>
              <a:rPr lang="ru-RU" sz="1550" dirty="0" smtClean="0"/>
              <a:t>Двигатель государственной системы управления финансовыми ресурсами.</a:t>
            </a:r>
          </a:p>
          <a:p>
            <a:r>
              <a:rPr lang="ru-RU" sz="1550" dirty="0" smtClean="0"/>
              <a:t>Место, где производится прием, регистрация и хранение информации об исполнении бюджета.</a:t>
            </a:r>
          </a:p>
          <a:p>
            <a:r>
              <a:rPr lang="ru-RU" sz="1550" dirty="0" smtClean="0"/>
              <a:t>В большинство стран казначейство также осуществляет контроль за ассигнованиями - гарантия легального исполнения бюджета и в пределах наличных средств.</a:t>
            </a:r>
          </a:p>
          <a:p>
            <a:r>
              <a:rPr lang="ru-RU" sz="1550" dirty="0" smtClean="0"/>
              <a:t>В идеале казначейство заранее предупреждает о таких вопросах, как недостаток средств, высокий уровень расходов, не учитываемые официальной статистикой виды деятельности.  </a:t>
            </a:r>
          </a:p>
          <a:p>
            <a:r>
              <a:rPr lang="ru-RU" sz="1550" dirty="0" smtClean="0"/>
              <a:t>Большинство современных казначейств пользуются информационной системой  </a:t>
            </a:r>
            <a:r>
              <a:rPr lang="ru-RU" sz="1550" dirty="0" smtClean="0"/>
              <a:t>управления финансами </a:t>
            </a:r>
            <a:r>
              <a:rPr lang="ru-RU" sz="1550" dirty="0" smtClean="0"/>
              <a:t>(</a:t>
            </a:r>
            <a:r>
              <a:rPr lang="ru-RU" sz="1550" dirty="0" smtClean="0"/>
              <a:t>ИСУФ) </a:t>
            </a:r>
            <a:r>
              <a:rPr lang="ru-RU" sz="1550" dirty="0" smtClean="0"/>
              <a:t>от имени правительства.   Казначейство обычно является «владельцем» интегрированной </a:t>
            </a:r>
            <a:r>
              <a:rPr lang="ru-RU" sz="1550" dirty="0" smtClean="0"/>
              <a:t>ИСУФ </a:t>
            </a:r>
            <a:r>
              <a:rPr lang="ru-RU" sz="1550" dirty="0" smtClean="0"/>
              <a:t>- системы, предназначенной для решения ответственных задач современного правительства. </a:t>
            </a:r>
          </a:p>
          <a:p>
            <a:r>
              <a:rPr lang="ru-RU" sz="1550" dirty="0" smtClean="0"/>
              <a:t>Может служить в качестве шлюза для платежей в банковскую систему (в менее автоматизированных операциях через чеки) и ЕКС. </a:t>
            </a:r>
          </a:p>
          <a:p>
            <a:pPr marL="0" indent="0" algn="ctr">
              <a:buNone/>
            </a:pPr>
            <a:r>
              <a:rPr lang="ru-RU" sz="1600" b="1" dirty="0" smtClean="0"/>
              <a:t>Основная цель </a:t>
            </a:r>
            <a:r>
              <a:rPr lang="ru-RU" sz="1600" dirty="0"/>
              <a:t>–</a:t>
            </a:r>
            <a:r>
              <a:rPr lang="ru-RU" sz="1600" b="1" dirty="0" smtClean="0"/>
              <a:t> управление денежными средствами «точно в срок».  Обеспечение наличия достаточных средств для исполнения бюджета, при этом без остатков неиспользуемых денежных средств.  </a:t>
            </a:r>
            <a:endParaRPr lang="ru-RU" sz="1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298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9AB4186A-EC6F-6042-96E0-3A5D320E2082}" type="slidenum">
              <a:rPr lang="en-US" smtClean="0">
                <a:latin typeface="Arial Narrow" pitchFamily="34" charset="0"/>
              </a:rPr>
              <a:pPr algn="ctr"/>
              <a:t>6</a:t>
            </a:fld>
            <a:endParaRPr lang="ru-RU" dirty="0">
              <a:latin typeface="Arial Narrow" pitchFamily="34" charset="0"/>
            </a:endParaRPr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buClrTx/>
              <a:buSzTx/>
              <a:buFontTx/>
              <a:buNone/>
              <a:tabLst/>
              <a:defRPr/>
            </a:pPr>
            <a:fld id="{9AB4186A-EC6F-6042-96E0-3A5D320E20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 Narrow" pitchFamily="34" charset="0"/>
              </a:rPr>
              <a:pPr marL="0" marR="0" lvl="0" indent="0" algn="ctr" defTabSz="914400" rtl="0" eaLnBrk="1" fontAlgn="auto" latinLnBrk="0" hangingPunct="1"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 Narrow" pitchFamily="34" charset="0"/>
            </a:endParaRPr>
          </a:p>
        </p:txBody>
      </p:sp>
      <p:grpSp>
        <p:nvGrpSpPr>
          <p:cNvPr id="7" name="Group 1751"/>
          <p:cNvGrpSpPr>
            <a:grpSpLocks noChangeAspect="1"/>
          </p:cNvGrpSpPr>
          <p:nvPr/>
        </p:nvGrpSpPr>
        <p:grpSpPr bwMode="auto">
          <a:xfrm>
            <a:off x="-309563" y="0"/>
            <a:ext cx="9264651" cy="6872288"/>
            <a:chOff x="-195" y="0"/>
            <a:chExt cx="5836" cy="4329"/>
          </a:xfrm>
        </p:grpSpPr>
        <p:sp>
          <p:nvSpPr>
            <p:cNvPr id="8" name="AutoShape 1750"/>
            <p:cNvSpPr>
              <a:spLocks noChangeAspect="1" noChangeArrowheads="1" noTextEdit="1"/>
            </p:cNvSpPr>
            <p:nvPr/>
          </p:nvSpPr>
          <p:spPr bwMode="auto">
            <a:xfrm>
              <a:off x="-195" y="0"/>
              <a:ext cx="5820" cy="4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grpSp>
          <p:nvGrpSpPr>
            <p:cNvPr id="9" name="Group 1952"/>
            <p:cNvGrpSpPr>
              <a:grpSpLocks/>
            </p:cNvGrpSpPr>
            <p:nvPr/>
          </p:nvGrpSpPr>
          <p:grpSpPr bwMode="auto">
            <a:xfrm>
              <a:off x="93" y="15"/>
              <a:ext cx="5455" cy="4249"/>
              <a:chOff x="93" y="15"/>
              <a:chExt cx="5455" cy="4249"/>
            </a:xfrm>
          </p:grpSpPr>
          <p:sp>
            <p:nvSpPr>
              <p:cNvPr id="1467" name="Rectangle 1752"/>
              <p:cNvSpPr>
                <a:spLocks noChangeArrowheads="1"/>
              </p:cNvSpPr>
              <p:nvPr/>
            </p:nvSpPr>
            <p:spPr bwMode="auto">
              <a:xfrm>
                <a:off x="632" y="80"/>
                <a:ext cx="4556" cy="386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8" name="Rectangle 1753"/>
              <p:cNvSpPr>
                <a:spLocks noChangeArrowheads="1"/>
              </p:cNvSpPr>
              <p:nvPr/>
            </p:nvSpPr>
            <p:spPr bwMode="auto">
              <a:xfrm>
                <a:off x="573" y="15"/>
                <a:ext cx="4555" cy="38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9" name="Rectangle 1754"/>
              <p:cNvSpPr>
                <a:spLocks noChangeArrowheads="1"/>
              </p:cNvSpPr>
              <p:nvPr/>
            </p:nvSpPr>
            <p:spPr bwMode="auto">
              <a:xfrm>
                <a:off x="1412" y="2011"/>
                <a:ext cx="2457" cy="115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0" name="Line 1755"/>
              <p:cNvSpPr>
                <a:spLocks noChangeShapeType="1"/>
              </p:cNvSpPr>
              <p:nvPr/>
            </p:nvSpPr>
            <p:spPr bwMode="auto">
              <a:xfrm>
                <a:off x="1412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1" name="Line 1756"/>
              <p:cNvSpPr>
                <a:spLocks noChangeShapeType="1"/>
              </p:cNvSpPr>
              <p:nvPr/>
            </p:nvSpPr>
            <p:spPr bwMode="auto">
              <a:xfrm>
                <a:off x="1474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2" name="Line 1757"/>
              <p:cNvSpPr>
                <a:spLocks noChangeShapeType="1"/>
              </p:cNvSpPr>
              <p:nvPr/>
            </p:nvSpPr>
            <p:spPr bwMode="auto">
              <a:xfrm>
                <a:off x="1536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3" name="Line 1758"/>
              <p:cNvSpPr>
                <a:spLocks noChangeShapeType="1"/>
              </p:cNvSpPr>
              <p:nvPr/>
            </p:nvSpPr>
            <p:spPr bwMode="auto">
              <a:xfrm>
                <a:off x="1599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4" name="Line 1759"/>
              <p:cNvSpPr>
                <a:spLocks noChangeShapeType="1"/>
              </p:cNvSpPr>
              <p:nvPr/>
            </p:nvSpPr>
            <p:spPr bwMode="auto">
              <a:xfrm>
                <a:off x="1661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5" name="Line 1760"/>
              <p:cNvSpPr>
                <a:spLocks noChangeShapeType="1"/>
              </p:cNvSpPr>
              <p:nvPr/>
            </p:nvSpPr>
            <p:spPr bwMode="auto">
              <a:xfrm>
                <a:off x="1723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6" name="Line 1761"/>
              <p:cNvSpPr>
                <a:spLocks noChangeShapeType="1"/>
              </p:cNvSpPr>
              <p:nvPr/>
            </p:nvSpPr>
            <p:spPr bwMode="auto">
              <a:xfrm>
                <a:off x="1786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7" name="Line 1762"/>
              <p:cNvSpPr>
                <a:spLocks noChangeShapeType="1"/>
              </p:cNvSpPr>
              <p:nvPr/>
            </p:nvSpPr>
            <p:spPr bwMode="auto">
              <a:xfrm>
                <a:off x="1848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8" name="Line 1763"/>
              <p:cNvSpPr>
                <a:spLocks noChangeShapeType="1"/>
              </p:cNvSpPr>
              <p:nvPr/>
            </p:nvSpPr>
            <p:spPr bwMode="auto">
              <a:xfrm>
                <a:off x="1910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9" name="Line 1764"/>
              <p:cNvSpPr>
                <a:spLocks noChangeShapeType="1"/>
              </p:cNvSpPr>
              <p:nvPr/>
            </p:nvSpPr>
            <p:spPr bwMode="auto">
              <a:xfrm>
                <a:off x="1973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0" name="Line 1765"/>
              <p:cNvSpPr>
                <a:spLocks noChangeShapeType="1"/>
              </p:cNvSpPr>
              <p:nvPr/>
            </p:nvSpPr>
            <p:spPr bwMode="auto">
              <a:xfrm>
                <a:off x="2035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1" name="Line 1766"/>
              <p:cNvSpPr>
                <a:spLocks noChangeShapeType="1"/>
              </p:cNvSpPr>
              <p:nvPr/>
            </p:nvSpPr>
            <p:spPr bwMode="auto">
              <a:xfrm>
                <a:off x="2097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2" name="Line 1767"/>
              <p:cNvSpPr>
                <a:spLocks noChangeShapeType="1"/>
              </p:cNvSpPr>
              <p:nvPr/>
            </p:nvSpPr>
            <p:spPr bwMode="auto">
              <a:xfrm>
                <a:off x="2160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3" name="Line 1768"/>
              <p:cNvSpPr>
                <a:spLocks noChangeShapeType="1"/>
              </p:cNvSpPr>
              <p:nvPr/>
            </p:nvSpPr>
            <p:spPr bwMode="auto">
              <a:xfrm>
                <a:off x="2222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4" name="Line 1769"/>
              <p:cNvSpPr>
                <a:spLocks noChangeShapeType="1"/>
              </p:cNvSpPr>
              <p:nvPr/>
            </p:nvSpPr>
            <p:spPr bwMode="auto">
              <a:xfrm>
                <a:off x="2284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5" name="Line 1770"/>
              <p:cNvSpPr>
                <a:spLocks noChangeShapeType="1"/>
              </p:cNvSpPr>
              <p:nvPr/>
            </p:nvSpPr>
            <p:spPr bwMode="auto">
              <a:xfrm>
                <a:off x="2347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6" name="Line 1771"/>
              <p:cNvSpPr>
                <a:spLocks noChangeShapeType="1"/>
              </p:cNvSpPr>
              <p:nvPr/>
            </p:nvSpPr>
            <p:spPr bwMode="auto">
              <a:xfrm>
                <a:off x="2409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7" name="Line 1772"/>
              <p:cNvSpPr>
                <a:spLocks noChangeShapeType="1"/>
              </p:cNvSpPr>
              <p:nvPr/>
            </p:nvSpPr>
            <p:spPr bwMode="auto">
              <a:xfrm>
                <a:off x="2472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8" name="Line 1773"/>
              <p:cNvSpPr>
                <a:spLocks noChangeShapeType="1"/>
              </p:cNvSpPr>
              <p:nvPr/>
            </p:nvSpPr>
            <p:spPr bwMode="auto">
              <a:xfrm>
                <a:off x="2534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9" name="Line 1774"/>
              <p:cNvSpPr>
                <a:spLocks noChangeShapeType="1"/>
              </p:cNvSpPr>
              <p:nvPr/>
            </p:nvSpPr>
            <p:spPr bwMode="auto">
              <a:xfrm>
                <a:off x="2596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0" name="Line 1775"/>
              <p:cNvSpPr>
                <a:spLocks noChangeShapeType="1"/>
              </p:cNvSpPr>
              <p:nvPr/>
            </p:nvSpPr>
            <p:spPr bwMode="auto">
              <a:xfrm>
                <a:off x="2659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1" name="Line 1776"/>
              <p:cNvSpPr>
                <a:spLocks noChangeShapeType="1"/>
              </p:cNvSpPr>
              <p:nvPr/>
            </p:nvSpPr>
            <p:spPr bwMode="auto">
              <a:xfrm>
                <a:off x="2721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2" name="Line 1777"/>
              <p:cNvSpPr>
                <a:spLocks noChangeShapeType="1"/>
              </p:cNvSpPr>
              <p:nvPr/>
            </p:nvSpPr>
            <p:spPr bwMode="auto">
              <a:xfrm>
                <a:off x="2783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3" name="Line 1778"/>
              <p:cNvSpPr>
                <a:spLocks noChangeShapeType="1"/>
              </p:cNvSpPr>
              <p:nvPr/>
            </p:nvSpPr>
            <p:spPr bwMode="auto">
              <a:xfrm>
                <a:off x="2846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4" name="Line 1779"/>
              <p:cNvSpPr>
                <a:spLocks noChangeShapeType="1"/>
              </p:cNvSpPr>
              <p:nvPr/>
            </p:nvSpPr>
            <p:spPr bwMode="auto">
              <a:xfrm>
                <a:off x="2908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5" name="Line 1780"/>
              <p:cNvSpPr>
                <a:spLocks noChangeShapeType="1"/>
              </p:cNvSpPr>
              <p:nvPr/>
            </p:nvSpPr>
            <p:spPr bwMode="auto">
              <a:xfrm>
                <a:off x="2970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6" name="Line 1781"/>
              <p:cNvSpPr>
                <a:spLocks noChangeShapeType="1"/>
              </p:cNvSpPr>
              <p:nvPr/>
            </p:nvSpPr>
            <p:spPr bwMode="auto">
              <a:xfrm>
                <a:off x="3033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7" name="Line 1782"/>
              <p:cNvSpPr>
                <a:spLocks noChangeShapeType="1"/>
              </p:cNvSpPr>
              <p:nvPr/>
            </p:nvSpPr>
            <p:spPr bwMode="auto">
              <a:xfrm>
                <a:off x="3095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8" name="Line 1783"/>
              <p:cNvSpPr>
                <a:spLocks noChangeShapeType="1"/>
              </p:cNvSpPr>
              <p:nvPr/>
            </p:nvSpPr>
            <p:spPr bwMode="auto">
              <a:xfrm>
                <a:off x="3157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9" name="Line 1784"/>
              <p:cNvSpPr>
                <a:spLocks noChangeShapeType="1"/>
              </p:cNvSpPr>
              <p:nvPr/>
            </p:nvSpPr>
            <p:spPr bwMode="auto">
              <a:xfrm>
                <a:off x="3220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0" name="Line 1785"/>
              <p:cNvSpPr>
                <a:spLocks noChangeShapeType="1"/>
              </p:cNvSpPr>
              <p:nvPr/>
            </p:nvSpPr>
            <p:spPr bwMode="auto">
              <a:xfrm>
                <a:off x="3282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1" name="Line 1786"/>
              <p:cNvSpPr>
                <a:spLocks noChangeShapeType="1"/>
              </p:cNvSpPr>
              <p:nvPr/>
            </p:nvSpPr>
            <p:spPr bwMode="auto">
              <a:xfrm>
                <a:off x="3344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2" name="Line 1787"/>
              <p:cNvSpPr>
                <a:spLocks noChangeShapeType="1"/>
              </p:cNvSpPr>
              <p:nvPr/>
            </p:nvSpPr>
            <p:spPr bwMode="auto">
              <a:xfrm>
                <a:off x="3407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3" name="Line 1788"/>
              <p:cNvSpPr>
                <a:spLocks noChangeShapeType="1"/>
              </p:cNvSpPr>
              <p:nvPr/>
            </p:nvSpPr>
            <p:spPr bwMode="auto">
              <a:xfrm>
                <a:off x="3469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4" name="Line 1789"/>
              <p:cNvSpPr>
                <a:spLocks noChangeShapeType="1"/>
              </p:cNvSpPr>
              <p:nvPr/>
            </p:nvSpPr>
            <p:spPr bwMode="auto">
              <a:xfrm>
                <a:off x="3531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5" name="Line 1790"/>
              <p:cNvSpPr>
                <a:spLocks noChangeShapeType="1"/>
              </p:cNvSpPr>
              <p:nvPr/>
            </p:nvSpPr>
            <p:spPr bwMode="auto">
              <a:xfrm>
                <a:off x="3594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6" name="Line 1791"/>
              <p:cNvSpPr>
                <a:spLocks noChangeShapeType="1"/>
              </p:cNvSpPr>
              <p:nvPr/>
            </p:nvSpPr>
            <p:spPr bwMode="auto">
              <a:xfrm>
                <a:off x="3656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7" name="Line 1792"/>
              <p:cNvSpPr>
                <a:spLocks noChangeShapeType="1"/>
              </p:cNvSpPr>
              <p:nvPr/>
            </p:nvSpPr>
            <p:spPr bwMode="auto">
              <a:xfrm>
                <a:off x="3718" y="3170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8" name="Line 1793"/>
              <p:cNvSpPr>
                <a:spLocks noChangeShapeType="1"/>
              </p:cNvSpPr>
              <p:nvPr/>
            </p:nvSpPr>
            <p:spPr bwMode="auto">
              <a:xfrm>
                <a:off x="3781" y="3170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9" name="Freeform 1794"/>
              <p:cNvSpPr>
                <a:spLocks/>
              </p:cNvSpPr>
              <p:nvPr/>
            </p:nvSpPr>
            <p:spPr bwMode="auto">
              <a:xfrm>
                <a:off x="3843" y="3157"/>
                <a:ext cx="26" cy="13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33" y="15"/>
                  </a:cxn>
                  <a:cxn ang="0">
                    <a:pos x="33" y="0"/>
                  </a:cxn>
                </a:cxnLst>
                <a:rect l="0" t="0" r="r" b="b"/>
                <a:pathLst>
                  <a:path w="33" h="15">
                    <a:moveTo>
                      <a:pt x="0" y="15"/>
                    </a:moveTo>
                    <a:lnTo>
                      <a:pt x="33" y="15"/>
                    </a:lnTo>
                    <a:lnTo>
                      <a:pt x="33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0" name="Line 1795"/>
              <p:cNvSpPr>
                <a:spLocks noChangeShapeType="1"/>
              </p:cNvSpPr>
              <p:nvPr/>
            </p:nvSpPr>
            <p:spPr bwMode="auto">
              <a:xfrm flipV="1">
                <a:off x="3869" y="3090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1" name="Line 1796"/>
              <p:cNvSpPr>
                <a:spLocks noChangeShapeType="1"/>
              </p:cNvSpPr>
              <p:nvPr/>
            </p:nvSpPr>
            <p:spPr bwMode="auto">
              <a:xfrm flipV="1">
                <a:off x="3869" y="3023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2" name="Line 1797"/>
              <p:cNvSpPr>
                <a:spLocks noChangeShapeType="1"/>
              </p:cNvSpPr>
              <p:nvPr/>
            </p:nvSpPr>
            <p:spPr bwMode="auto">
              <a:xfrm flipV="1">
                <a:off x="3869" y="2956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3" name="Line 1798"/>
              <p:cNvSpPr>
                <a:spLocks noChangeShapeType="1"/>
              </p:cNvSpPr>
              <p:nvPr/>
            </p:nvSpPr>
            <p:spPr bwMode="auto">
              <a:xfrm flipV="1">
                <a:off x="3869" y="2889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4" name="Line 1799"/>
              <p:cNvSpPr>
                <a:spLocks noChangeShapeType="1"/>
              </p:cNvSpPr>
              <p:nvPr/>
            </p:nvSpPr>
            <p:spPr bwMode="auto">
              <a:xfrm flipV="1">
                <a:off x="3869" y="2822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5" name="Line 1800"/>
              <p:cNvSpPr>
                <a:spLocks noChangeShapeType="1"/>
              </p:cNvSpPr>
              <p:nvPr/>
            </p:nvSpPr>
            <p:spPr bwMode="auto">
              <a:xfrm flipV="1">
                <a:off x="3869" y="2755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6" name="Line 1801"/>
              <p:cNvSpPr>
                <a:spLocks noChangeShapeType="1"/>
              </p:cNvSpPr>
              <p:nvPr/>
            </p:nvSpPr>
            <p:spPr bwMode="auto">
              <a:xfrm flipV="1">
                <a:off x="3869" y="2688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7" name="Line 1802"/>
              <p:cNvSpPr>
                <a:spLocks noChangeShapeType="1"/>
              </p:cNvSpPr>
              <p:nvPr/>
            </p:nvSpPr>
            <p:spPr bwMode="auto">
              <a:xfrm flipV="1">
                <a:off x="3869" y="2621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8" name="Line 1803"/>
              <p:cNvSpPr>
                <a:spLocks noChangeShapeType="1"/>
              </p:cNvSpPr>
              <p:nvPr/>
            </p:nvSpPr>
            <p:spPr bwMode="auto">
              <a:xfrm flipV="1">
                <a:off x="3869" y="2555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9" name="Line 1804"/>
              <p:cNvSpPr>
                <a:spLocks noChangeShapeType="1"/>
              </p:cNvSpPr>
              <p:nvPr/>
            </p:nvSpPr>
            <p:spPr bwMode="auto">
              <a:xfrm flipV="1">
                <a:off x="3869" y="2488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0" name="Line 1805"/>
              <p:cNvSpPr>
                <a:spLocks noChangeShapeType="1"/>
              </p:cNvSpPr>
              <p:nvPr/>
            </p:nvSpPr>
            <p:spPr bwMode="auto">
              <a:xfrm flipV="1">
                <a:off x="3869" y="2421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1" name="Line 1806"/>
              <p:cNvSpPr>
                <a:spLocks noChangeShapeType="1"/>
              </p:cNvSpPr>
              <p:nvPr/>
            </p:nvSpPr>
            <p:spPr bwMode="auto">
              <a:xfrm flipV="1">
                <a:off x="3869" y="2354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2" name="Line 1807"/>
              <p:cNvSpPr>
                <a:spLocks noChangeShapeType="1"/>
              </p:cNvSpPr>
              <p:nvPr/>
            </p:nvSpPr>
            <p:spPr bwMode="auto">
              <a:xfrm flipV="1">
                <a:off x="3869" y="2287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3" name="Line 1808"/>
              <p:cNvSpPr>
                <a:spLocks noChangeShapeType="1"/>
              </p:cNvSpPr>
              <p:nvPr/>
            </p:nvSpPr>
            <p:spPr bwMode="auto">
              <a:xfrm flipV="1">
                <a:off x="3869" y="2220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4" name="Line 1809"/>
              <p:cNvSpPr>
                <a:spLocks noChangeShapeType="1"/>
              </p:cNvSpPr>
              <p:nvPr/>
            </p:nvSpPr>
            <p:spPr bwMode="auto">
              <a:xfrm flipV="1">
                <a:off x="3869" y="2153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5" name="Line 1810"/>
              <p:cNvSpPr>
                <a:spLocks noChangeShapeType="1"/>
              </p:cNvSpPr>
              <p:nvPr/>
            </p:nvSpPr>
            <p:spPr bwMode="auto">
              <a:xfrm flipV="1">
                <a:off x="3869" y="2086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6" name="Line 1811"/>
              <p:cNvSpPr>
                <a:spLocks noChangeShapeType="1"/>
              </p:cNvSpPr>
              <p:nvPr/>
            </p:nvSpPr>
            <p:spPr bwMode="auto">
              <a:xfrm flipV="1">
                <a:off x="3869" y="2019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7" name="Line 1812"/>
              <p:cNvSpPr>
                <a:spLocks noChangeShapeType="1"/>
              </p:cNvSpPr>
              <p:nvPr/>
            </p:nvSpPr>
            <p:spPr bwMode="auto">
              <a:xfrm flipH="1">
                <a:off x="3814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8" name="Line 1813"/>
              <p:cNvSpPr>
                <a:spLocks noChangeShapeType="1"/>
              </p:cNvSpPr>
              <p:nvPr/>
            </p:nvSpPr>
            <p:spPr bwMode="auto">
              <a:xfrm flipH="1">
                <a:off x="3752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9" name="Line 1814"/>
              <p:cNvSpPr>
                <a:spLocks noChangeShapeType="1"/>
              </p:cNvSpPr>
              <p:nvPr/>
            </p:nvSpPr>
            <p:spPr bwMode="auto">
              <a:xfrm flipH="1">
                <a:off x="3690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0" name="Line 1815"/>
              <p:cNvSpPr>
                <a:spLocks noChangeShapeType="1"/>
              </p:cNvSpPr>
              <p:nvPr/>
            </p:nvSpPr>
            <p:spPr bwMode="auto">
              <a:xfrm flipH="1">
                <a:off x="3627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1" name="Line 1816"/>
              <p:cNvSpPr>
                <a:spLocks noChangeShapeType="1"/>
              </p:cNvSpPr>
              <p:nvPr/>
            </p:nvSpPr>
            <p:spPr bwMode="auto">
              <a:xfrm flipH="1">
                <a:off x="3565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2" name="Line 1817"/>
              <p:cNvSpPr>
                <a:spLocks noChangeShapeType="1"/>
              </p:cNvSpPr>
              <p:nvPr/>
            </p:nvSpPr>
            <p:spPr bwMode="auto">
              <a:xfrm flipH="1">
                <a:off x="3503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3" name="Line 1818"/>
              <p:cNvSpPr>
                <a:spLocks noChangeShapeType="1"/>
              </p:cNvSpPr>
              <p:nvPr/>
            </p:nvSpPr>
            <p:spPr bwMode="auto">
              <a:xfrm flipH="1">
                <a:off x="3440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4" name="Line 1819"/>
              <p:cNvSpPr>
                <a:spLocks noChangeShapeType="1"/>
              </p:cNvSpPr>
              <p:nvPr/>
            </p:nvSpPr>
            <p:spPr bwMode="auto">
              <a:xfrm flipH="1">
                <a:off x="3378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5" name="Line 1820"/>
              <p:cNvSpPr>
                <a:spLocks noChangeShapeType="1"/>
              </p:cNvSpPr>
              <p:nvPr/>
            </p:nvSpPr>
            <p:spPr bwMode="auto">
              <a:xfrm flipH="1">
                <a:off x="3316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6" name="Line 1821"/>
              <p:cNvSpPr>
                <a:spLocks noChangeShapeType="1"/>
              </p:cNvSpPr>
              <p:nvPr/>
            </p:nvSpPr>
            <p:spPr bwMode="auto">
              <a:xfrm flipH="1">
                <a:off x="3253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7" name="Line 1822"/>
              <p:cNvSpPr>
                <a:spLocks noChangeShapeType="1"/>
              </p:cNvSpPr>
              <p:nvPr/>
            </p:nvSpPr>
            <p:spPr bwMode="auto">
              <a:xfrm flipH="1">
                <a:off x="3191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8" name="Line 1823"/>
              <p:cNvSpPr>
                <a:spLocks noChangeShapeType="1"/>
              </p:cNvSpPr>
              <p:nvPr/>
            </p:nvSpPr>
            <p:spPr bwMode="auto">
              <a:xfrm flipH="1">
                <a:off x="3129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9" name="Line 1824"/>
              <p:cNvSpPr>
                <a:spLocks noChangeShapeType="1"/>
              </p:cNvSpPr>
              <p:nvPr/>
            </p:nvSpPr>
            <p:spPr bwMode="auto">
              <a:xfrm flipH="1">
                <a:off x="3066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0" name="Line 1825"/>
              <p:cNvSpPr>
                <a:spLocks noChangeShapeType="1"/>
              </p:cNvSpPr>
              <p:nvPr/>
            </p:nvSpPr>
            <p:spPr bwMode="auto">
              <a:xfrm flipH="1">
                <a:off x="3004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1" name="Line 1826"/>
              <p:cNvSpPr>
                <a:spLocks noChangeShapeType="1"/>
              </p:cNvSpPr>
              <p:nvPr/>
            </p:nvSpPr>
            <p:spPr bwMode="auto">
              <a:xfrm flipH="1">
                <a:off x="2941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2" name="Line 1827"/>
              <p:cNvSpPr>
                <a:spLocks noChangeShapeType="1"/>
              </p:cNvSpPr>
              <p:nvPr/>
            </p:nvSpPr>
            <p:spPr bwMode="auto">
              <a:xfrm flipH="1">
                <a:off x="2879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3" name="Line 1828"/>
              <p:cNvSpPr>
                <a:spLocks noChangeShapeType="1"/>
              </p:cNvSpPr>
              <p:nvPr/>
            </p:nvSpPr>
            <p:spPr bwMode="auto">
              <a:xfrm flipH="1">
                <a:off x="2817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4" name="Line 1829"/>
              <p:cNvSpPr>
                <a:spLocks noChangeShapeType="1"/>
              </p:cNvSpPr>
              <p:nvPr/>
            </p:nvSpPr>
            <p:spPr bwMode="auto">
              <a:xfrm flipH="1">
                <a:off x="2754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5" name="Line 1830"/>
              <p:cNvSpPr>
                <a:spLocks noChangeShapeType="1"/>
              </p:cNvSpPr>
              <p:nvPr/>
            </p:nvSpPr>
            <p:spPr bwMode="auto">
              <a:xfrm flipH="1">
                <a:off x="2692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6" name="Line 1831"/>
              <p:cNvSpPr>
                <a:spLocks noChangeShapeType="1"/>
              </p:cNvSpPr>
              <p:nvPr/>
            </p:nvSpPr>
            <p:spPr bwMode="auto">
              <a:xfrm flipH="1">
                <a:off x="2630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7" name="Line 1832"/>
              <p:cNvSpPr>
                <a:spLocks noChangeShapeType="1"/>
              </p:cNvSpPr>
              <p:nvPr/>
            </p:nvSpPr>
            <p:spPr bwMode="auto">
              <a:xfrm flipH="1">
                <a:off x="2567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8" name="Line 1833"/>
              <p:cNvSpPr>
                <a:spLocks noChangeShapeType="1"/>
              </p:cNvSpPr>
              <p:nvPr/>
            </p:nvSpPr>
            <p:spPr bwMode="auto">
              <a:xfrm flipH="1">
                <a:off x="2505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9" name="Line 1834"/>
              <p:cNvSpPr>
                <a:spLocks noChangeShapeType="1"/>
              </p:cNvSpPr>
              <p:nvPr/>
            </p:nvSpPr>
            <p:spPr bwMode="auto">
              <a:xfrm flipH="1">
                <a:off x="2443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0" name="Line 1835"/>
              <p:cNvSpPr>
                <a:spLocks noChangeShapeType="1"/>
              </p:cNvSpPr>
              <p:nvPr/>
            </p:nvSpPr>
            <p:spPr bwMode="auto">
              <a:xfrm flipH="1">
                <a:off x="2380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1" name="Line 1836"/>
              <p:cNvSpPr>
                <a:spLocks noChangeShapeType="1"/>
              </p:cNvSpPr>
              <p:nvPr/>
            </p:nvSpPr>
            <p:spPr bwMode="auto">
              <a:xfrm flipH="1">
                <a:off x="2318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2" name="Line 1837"/>
              <p:cNvSpPr>
                <a:spLocks noChangeShapeType="1"/>
              </p:cNvSpPr>
              <p:nvPr/>
            </p:nvSpPr>
            <p:spPr bwMode="auto">
              <a:xfrm flipH="1">
                <a:off x="2256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3" name="Line 1838"/>
              <p:cNvSpPr>
                <a:spLocks noChangeShapeType="1"/>
              </p:cNvSpPr>
              <p:nvPr/>
            </p:nvSpPr>
            <p:spPr bwMode="auto">
              <a:xfrm flipH="1">
                <a:off x="2193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4" name="Line 1839"/>
              <p:cNvSpPr>
                <a:spLocks noChangeShapeType="1"/>
              </p:cNvSpPr>
              <p:nvPr/>
            </p:nvSpPr>
            <p:spPr bwMode="auto">
              <a:xfrm flipH="1">
                <a:off x="2131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5" name="Line 1840"/>
              <p:cNvSpPr>
                <a:spLocks noChangeShapeType="1"/>
              </p:cNvSpPr>
              <p:nvPr/>
            </p:nvSpPr>
            <p:spPr bwMode="auto">
              <a:xfrm flipH="1">
                <a:off x="2069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6" name="Line 1841"/>
              <p:cNvSpPr>
                <a:spLocks noChangeShapeType="1"/>
              </p:cNvSpPr>
              <p:nvPr/>
            </p:nvSpPr>
            <p:spPr bwMode="auto">
              <a:xfrm flipH="1">
                <a:off x="2006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7" name="Line 1842"/>
              <p:cNvSpPr>
                <a:spLocks noChangeShapeType="1"/>
              </p:cNvSpPr>
              <p:nvPr/>
            </p:nvSpPr>
            <p:spPr bwMode="auto">
              <a:xfrm flipH="1">
                <a:off x="1944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8" name="Line 1843"/>
              <p:cNvSpPr>
                <a:spLocks noChangeShapeType="1"/>
              </p:cNvSpPr>
              <p:nvPr/>
            </p:nvSpPr>
            <p:spPr bwMode="auto">
              <a:xfrm flipH="1">
                <a:off x="1882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9" name="Line 1844"/>
              <p:cNvSpPr>
                <a:spLocks noChangeShapeType="1"/>
              </p:cNvSpPr>
              <p:nvPr/>
            </p:nvSpPr>
            <p:spPr bwMode="auto">
              <a:xfrm flipH="1">
                <a:off x="1819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0" name="Line 1845"/>
              <p:cNvSpPr>
                <a:spLocks noChangeShapeType="1"/>
              </p:cNvSpPr>
              <p:nvPr/>
            </p:nvSpPr>
            <p:spPr bwMode="auto">
              <a:xfrm flipH="1">
                <a:off x="1757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1" name="Line 1846"/>
              <p:cNvSpPr>
                <a:spLocks noChangeShapeType="1"/>
              </p:cNvSpPr>
              <p:nvPr/>
            </p:nvSpPr>
            <p:spPr bwMode="auto">
              <a:xfrm flipH="1">
                <a:off x="1695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2" name="Line 1847"/>
              <p:cNvSpPr>
                <a:spLocks noChangeShapeType="1"/>
              </p:cNvSpPr>
              <p:nvPr/>
            </p:nvSpPr>
            <p:spPr bwMode="auto">
              <a:xfrm flipH="1">
                <a:off x="1632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3" name="Line 1848"/>
              <p:cNvSpPr>
                <a:spLocks noChangeShapeType="1"/>
              </p:cNvSpPr>
              <p:nvPr/>
            </p:nvSpPr>
            <p:spPr bwMode="auto">
              <a:xfrm flipH="1">
                <a:off x="1570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4" name="Line 1849"/>
              <p:cNvSpPr>
                <a:spLocks noChangeShapeType="1"/>
              </p:cNvSpPr>
              <p:nvPr/>
            </p:nvSpPr>
            <p:spPr bwMode="auto">
              <a:xfrm flipH="1">
                <a:off x="1508" y="2011"/>
                <a:ext cx="3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5" name="Line 1850"/>
              <p:cNvSpPr>
                <a:spLocks noChangeShapeType="1"/>
              </p:cNvSpPr>
              <p:nvPr/>
            </p:nvSpPr>
            <p:spPr bwMode="auto">
              <a:xfrm flipH="1">
                <a:off x="1445" y="2011"/>
                <a:ext cx="3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6" name="Freeform 1851"/>
              <p:cNvSpPr>
                <a:spLocks/>
              </p:cNvSpPr>
              <p:nvPr/>
            </p:nvSpPr>
            <p:spPr bwMode="auto">
              <a:xfrm>
                <a:off x="1412" y="2011"/>
                <a:ext cx="9" cy="3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36"/>
                  </a:cxn>
                </a:cxnLst>
                <a:rect l="0" t="0" r="r" b="b"/>
                <a:pathLst>
                  <a:path w="12" h="36">
                    <a:moveTo>
                      <a:pt x="12" y="0"/>
                    </a:moveTo>
                    <a:lnTo>
                      <a:pt x="0" y="0"/>
                    </a:lnTo>
                    <a:lnTo>
                      <a:pt x="0" y="3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7" name="Line 1852"/>
              <p:cNvSpPr>
                <a:spLocks noChangeShapeType="1"/>
              </p:cNvSpPr>
              <p:nvPr/>
            </p:nvSpPr>
            <p:spPr bwMode="auto">
              <a:xfrm>
                <a:off x="1412" y="2068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8" name="Line 1853"/>
              <p:cNvSpPr>
                <a:spLocks noChangeShapeType="1"/>
              </p:cNvSpPr>
              <p:nvPr/>
            </p:nvSpPr>
            <p:spPr bwMode="auto">
              <a:xfrm>
                <a:off x="1412" y="2135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9" name="Line 1854"/>
              <p:cNvSpPr>
                <a:spLocks noChangeShapeType="1"/>
              </p:cNvSpPr>
              <p:nvPr/>
            </p:nvSpPr>
            <p:spPr bwMode="auto">
              <a:xfrm>
                <a:off x="1412" y="2202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0" name="Line 1855"/>
              <p:cNvSpPr>
                <a:spLocks noChangeShapeType="1"/>
              </p:cNvSpPr>
              <p:nvPr/>
            </p:nvSpPr>
            <p:spPr bwMode="auto">
              <a:xfrm>
                <a:off x="1412" y="2269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1" name="Line 1856"/>
              <p:cNvSpPr>
                <a:spLocks noChangeShapeType="1"/>
              </p:cNvSpPr>
              <p:nvPr/>
            </p:nvSpPr>
            <p:spPr bwMode="auto">
              <a:xfrm>
                <a:off x="1412" y="2336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2" name="Line 1857"/>
              <p:cNvSpPr>
                <a:spLocks noChangeShapeType="1"/>
              </p:cNvSpPr>
              <p:nvPr/>
            </p:nvSpPr>
            <p:spPr bwMode="auto">
              <a:xfrm>
                <a:off x="1412" y="2403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3" name="Line 1858"/>
              <p:cNvSpPr>
                <a:spLocks noChangeShapeType="1"/>
              </p:cNvSpPr>
              <p:nvPr/>
            </p:nvSpPr>
            <p:spPr bwMode="auto">
              <a:xfrm>
                <a:off x="1412" y="2470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4" name="Line 1859"/>
              <p:cNvSpPr>
                <a:spLocks noChangeShapeType="1"/>
              </p:cNvSpPr>
              <p:nvPr/>
            </p:nvSpPr>
            <p:spPr bwMode="auto">
              <a:xfrm>
                <a:off x="1412" y="2537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5" name="Line 1860"/>
              <p:cNvSpPr>
                <a:spLocks noChangeShapeType="1"/>
              </p:cNvSpPr>
              <p:nvPr/>
            </p:nvSpPr>
            <p:spPr bwMode="auto">
              <a:xfrm>
                <a:off x="1412" y="2603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6" name="Line 1861"/>
              <p:cNvSpPr>
                <a:spLocks noChangeShapeType="1"/>
              </p:cNvSpPr>
              <p:nvPr/>
            </p:nvSpPr>
            <p:spPr bwMode="auto">
              <a:xfrm>
                <a:off x="1412" y="2670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7" name="Line 1862"/>
              <p:cNvSpPr>
                <a:spLocks noChangeShapeType="1"/>
              </p:cNvSpPr>
              <p:nvPr/>
            </p:nvSpPr>
            <p:spPr bwMode="auto">
              <a:xfrm>
                <a:off x="1412" y="2737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8" name="Line 1863"/>
              <p:cNvSpPr>
                <a:spLocks noChangeShapeType="1"/>
              </p:cNvSpPr>
              <p:nvPr/>
            </p:nvSpPr>
            <p:spPr bwMode="auto">
              <a:xfrm>
                <a:off x="1412" y="2804"/>
                <a:ext cx="1" cy="4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9" name="Line 1864"/>
              <p:cNvSpPr>
                <a:spLocks noChangeShapeType="1"/>
              </p:cNvSpPr>
              <p:nvPr/>
            </p:nvSpPr>
            <p:spPr bwMode="auto">
              <a:xfrm>
                <a:off x="1412" y="2871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0" name="Line 1865"/>
              <p:cNvSpPr>
                <a:spLocks noChangeShapeType="1"/>
              </p:cNvSpPr>
              <p:nvPr/>
            </p:nvSpPr>
            <p:spPr bwMode="auto">
              <a:xfrm>
                <a:off x="1412" y="2938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1" name="Line 1866"/>
              <p:cNvSpPr>
                <a:spLocks noChangeShapeType="1"/>
              </p:cNvSpPr>
              <p:nvPr/>
            </p:nvSpPr>
            <p:spPr bwMode="auto">
              <a:xfrm>
                <a:off x="1412" y="3005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2" name="Line 1867"/>
              <p:cNvSpPr>
                <a:spLocks noChangeShapeType="1"/>
              </p:cNvSpPr>
              <p:nvPr/>
            </p:nvSpPr>
            <p:spPr bwMode="auto">
              <a:xfrm>
                <a:off x="1412" y="3072"/>
                <a:ext cx="1" cy="4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3" name="Line 1868"/>
              <p:cNvSpPr>
                <a:spLocks noChangeShapeType="1"/>
              </p:cNvSpPr>
              <p:nvPr/>
            </p:nvSpPr>
            <p:spPr bwMode="auto">
              <a:xfrm>
                <a:off x="1412" y="3139"/>
                <a:ext cx="1" cy="3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4" name="Rectangle 1870"/>
              <p:cNvSpPr>
                <a:spLocks noChangeArrowheads="1"/>
              </p:cNvSpPr>
              <p:nvPr/>
            </p:nvSpPr>
            <p:spPr bwMode="auto">
              <a:xfrm>
                <a:off x="572" y="466"/>
                <a:ext cx="4976" cy="322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5" name="Line 1871"/>
              <p:cNvSpPr>
                <a:spLocks noChangeShapeType="1"/>
              </p:cNvSpPr>
              <p:nvPr/>
            </p:nvSpPr>
            <p:spPr bwMode="auto">
              <a:xfrm>
                <a:off x="572" y="530"/>
                <a:ext cx="1" cy="373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6" name="Rectangle 1872"/>
              <p:cNvSpPr>
                <a:spLocks noChangeArrowheads="1"/>
              </p:cNvSpPr>
              <p:nvPr/>
            </p:nvSpPr>
            <p:spPr bwMode="auto">
              <a:xfrm>
                <a:off x="93" y="466"/>
                <a:ext cx="479" cy="322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7" name="Rectangle 1875"/>
              <p:cNvSpPr>
                <a:spLocks noChangeArrowheads="1"/>
              </p:cNvSpPr>
              <p:nvPr/>
            </p:nvSpPr>
            <p:spPr bwMode="auto">
              <a:xfrm>
                <a:off x="692" y="530"/>
                <a:ext cx="300" cy="2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8" name="Rectangle 1878"/>
              <p:cNvSpPr>
                <a:spLocks noChangeArrowheads="1"/>
              </p:cNvSpPr>
              <p:nvPr/>
            </p:nvSpPr>
            <p:spPr bwMode="auto">
              <a:xfrm>
                <a:off x="1082" y="595"/>
                <a:ext cx="405" cy="19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9" name="Rectangle 1881"/>
              <p:cNvSpPr>
                <a:spLocks noChangeArrowheads="1"/>
              </p:cNvSpPr>
              <p:nvPr/>
            </p:nvSpPr>
            <p:spPr bwMode="auto">
              <a:xfrm>
                <a:off x="1817" y="595"/>
                <a:ext cx="389" cy="19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0" name="Rectangle 1884"/>
              <p:cNvSpPr>
                <a:spLocks noChangeArrowheads="1"/>
              </p:cNvSpPr>
              <p:nvPr/>
            </p:nvSpPr>
            <p:spPr bwMode="auto">
              <a:xfrm>
                <a:off x="2221" y="659"/>
                <a:ext cx="390" cy="12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1" name="Rectangle 1887"/>
              <p:cNvSpPr>
                <a:spLocks noChangeArrowheads="1"/>
              </p:cNvSpPr>
              <p:nvPr/>
            </p:nvSpPr>
            <p:spPr bwMode="auto">
              <a:xfrm>
                <a:off x="3330" y="530"/>
                <a:ext cx="360" cy="2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2" name="Rectangle 1894"/>
              <p:cNvSpPr>
                <a:spLocks noChangeArrowheads="1"/>
              </p:cNvSpPr>
              <p:nvPr/>
            </p:nvSpPr>
            <p:spPr bwMode="auto">
              <a:xfrm>
                <a:off x="4709" y="530"/>
                <a:ext cx="479" cy="2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3" name="Rectangle 1898"/>
              <p:cNvSpPr>
                <a:spLocks noChangeArrowheads="1"/>
              </p:cNvSpPr>
              <p:nvPr/>
            </p:nvSpPr>
            <p:spPr bwMode="auto">
              <a:xfrm>
                <a:off x="3809" y="659"/>
                <a:ext cx="360" cy="12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4" name="Rectangle 1900"/>
              <p:cNvSpPr>
                <a:spLocks noChangeArrowheads="1"/>
              </p:cNvSpPr>
              <p:nvPr/>
            </p:nvSpPr>
            <p:spPr bwMode="auto">
              <a:xfrm>
                <a:off x="4169" y="659"/>
                <a:ext cx="360" cy="12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5" name="Rectangle 1902"/>
              <p:cNvSpPr>
                <a:spLocks noChangeArrowheads="1"/>
              </p:cNvSpPr>
              <p:nvPr/>
            </p:nvSpPr>
            <p:spPr bwMode="auto">
              <a:xfrm>
                <a:off x="1592" y="1689"/>
                <a:ext cx="719" cy="12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6" name="Rectangle 1903"/>
              <p:cNvSpPr>
                <a:spLocks noChangeArrowheads="1"/>
              </p:cNvSpPr>
              <p:nvPr/>
            </p:nvSpPr>
            <p:spPr bwMode="auto">
              <a:xfrm>
                <a:off x="1532" y="1625"/>
                <a:ext cx="719" cy="129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7" name="Rectangle 1905"/>
              <p:cNvSpPr>
                <a:spLocks noChangeArrowheads="1"/>
              </p:cNvSpPr>
              <p:nvPr/>
            </p:nvSpPr>
            <p:spPr bwMode="auto">
              <a:xfrm>
                <a:off x="1592" y="2623"/>
                <a:ext cx="719" cy="289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8" name="Rectangle 1906"/>
              <p:cNvSpPr>
                <a:spLocks noChangeArrowheads="1"/>
              </p:cNvSpPr>
              <p:nvPr/>
            </p:nvSpPr>
            <p:spPr bwMode="auto">
              <a:xfrm>
                <a:off x="1532" y="2559"/>
                <a:ext cx="719" cy="289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9" name="Rectangle 1909"/>
              <p:cNvSpPr>
                <a:spLocks noChangeArrowheads="1"/>
              </p:cNvSpPr>
              <p:nvPr/>
            </p:nvSpPr>
            <p:spPr bwMode="auto">
              <a:xfrm>
                <a:off x="2671" y="2623"/>
                <a:ext cx="719" cy="289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0" name="Rectangle 1910"/>
              <p:cNvSpPr>
                <a:spLocks noChangeArrowheads="1"/>
              </p:cNvSpPr>
              <p:nvPr/>
            </p:nvSpPr>
            <p:spPr bwMode="auto">
              <a:xfrm>
                <a:off x="2611" y="2559"/>
                <a:ext cx="719" cy="289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1" name="Rectangle 1913"/>
              <p:cNvSpPr>
                <a:spLocks noChangeArrowheads="1"/>
              </p:cNvSpPr>
              <p:nvPr/>
            </p:nvSpPr>
            <p:spPr bwMode="auto">
              <a:xfrm>
                <a:off x="3390" y="2140"/>
                <a:ext cx="479" cy="257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2" name="Rectangle 1914"/>
              <p:cNvSpPr>
                <a:spLocks noChangeArrowheads="1"/>
              </p:cNvSpPr>
              <p:nvPr/>
            </p:nvSpPr>
            <p:spPr bwMode="auto">
              <a:xfrm>
                <a:off x="3330" y="2076"/>
                <a:ext cx="480" cy="25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3" name="Rectangle 1918"/>
              <p:cNvSpPr>
                <a:spLocks noChangeArrowheads="1"/>
              </p:cNvSpPr>
              <p:nvPr/>
            </p:nvSpPr>
            <p:spPr bwMode="auto">
              <a:xfrm>
                <a:off x="992" y="3299"/>
                <a:ext cx="719" cy="12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4" name="Rectangle 1919"/>
              <p:cNvSpPr>
                <a:spLocks noChangeArrowheads="1"/>
              </p:cNvSpPr>
              <p:nvPr/>
            </p:nvSpPr>
            <p:spPr bwMode="auto">
              <a:xfrm>
                <a:off x="932" y="3234"/>
                <a:ext cx="720" cy="129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5" name="Rectangle 1921"/>
              <p:cNvSpPr>
                <a:spLocks noChangeArrowheads="1"/>
              </p:cNvSpPr>
              <p:nvPr/>
            </p:nvSpPr>
            <p:spPr bwMode="auto">
              <a:xfrm>
                <a:off x="1951" y="3814"/>
                <a:ext cx="480" cy="257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6" name="Rectangle 1922"/>
              <p:cNvSpPr>
                <a:spLocks noChangeArrowheads="1"/>
              </p:cNvSpPr>
              <p:nvPr/>
            </p:nvSpPr>
            <p:spPr bwMode="auto">
              <a:xfrm>
                <a:off x="1891" y="3749"/>
                <a:ext cx="480" cy="258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7" name="Rectangle 1925"/>
              <p:cNvSpPr>
                <a:spLocks noChangeArrowheads="1"/>
              </p:cNvSpPr>
              <p:nvPr/>
            </p:nvSpPr>
            <p:spPr bwMode="auto">
              <a:xfrm>
                <a:off x="2671" y="3814"/>
                <a:ext cx="599" cy="257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8" name="Rectangle 1926"/>
              <p:cNvSpPr>
                <a:spLocks noChangeArrowheads="1"/>
              </p:cNvSpPr>
              <p:nvPr/>
            </p:nvSpPr>
            <p:spPr bwMode="auto">
              <a:xfrm>
                <a:off x="2611" y="3749"/>
                <a:ext cx="599" cy="258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9" name="Rectangle 1929"/>
              <p:cNvSpPr>
                <a:spLocks noChangeArrowheads="1"/>
              </p:cNvSpPr>
              <p:nvPr/>
            </p:nvSpPr>
            <p:spPr bwMode="auto">
              <a:xfrm>
                <a:off x="3390" y="3814"/>
                <a:ext cx="479" cy="257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0" name="Rectangle 1930"/>
              <p:cNvSpPr>
                <a:spLocks noChangeArrowheads="1"/>
              </p:cNvSpPr>
              <p:nvPr/>
            </p:nvSpPr>
            <p:spPr bwMode="auto">
              <a:xfrm>
                <a:off x="3330" y="3749"/>
                <a:ext cx="480" cy="258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1" name="Rectangle 1933"/>
              <p:cNvSpPr>
                <a:spLocks noChangeArrowheads="1"/>
              </p:cNvSpPr>
              <p:nvPr/>
            </p:nvSpPr>
            <p:spPr bwMode="auto">
              <a:xfrm>
                <a:off x="3900" y="3556"/>
                <a:ext cx="449" cy="258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2" name="Rectangle 1934"/>
              <p:cNvSpPr>
                <a:spLocks noChangeArrowheads="1"/>
              </p:cNvSpPr>
              <p:nvPr/>
            </p:nvSpPr>
            <p:spPr bwMode="auto">
              <a:xfrm>
                <a:off x="3840" y="3492"/>
                <a:ext cx="449" cy="25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3" name="Rectangle 1936"/>
              <p:cNvSpPr>
                <a:spLocks noChangeArrowheads="1"/>
              </p:cNvSpPr>
              <p:nvPr/>
            </p:nvSpPr>
            <p:spPr bwMode="auto">
              <a:xfrm>
                <a:off x="3390" y="1367"/>
                <a:ext cx="479" cy="258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4" name="Rectangle 1937"/>
              <p:cNvSpPr>
                <a:spLocks noChangeArrowheads="1"/>
              </p:cNvSpPr>
              <p:nvPr/>
            </p:nvSpPr>
            <p:spPr bwMode="auto">
              <a:xfrm>
                <a:off x="3330" y="1303"/>
                <a:ext cx="480" cy="258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5" name="Rectangle 1941"/>
              <p:cNvSpPr>
                <a:spLocks noChangeArrowheads="1"/>
              </p:cNvSpPr>
              <p:nvPr/>
            </p:nvSpPr>
            <p:spPr bwMode="auto">
              <a:xfrm>
                <a:off x="4349" y="3556"/>
                <a:ext cx="480" cy="258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6" name="Rectangle 1942"/>
              <p:cNvSpPr>
                <a:spLocks noChangeArrowheads="1"/>
              </p:cNvSpPr>
              <p:nvPr/>
            </p:nvSpPr>
            <p:spPr bwMode="auto">
              <a:xfrm>
                <a:off x="4289" y="3492"/>
                <a:ext cx="480" cy="25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7" name="Rectangle 1944"/>
              <p:cNvSpPr>
                <a:spLocks noChangeArrowheads="1"/>
              </p:cNvSpPr>
              <p:nvPr/>
            </p:nvSpPr>
            <p:spPr bwMode="auto">
              <a:xfrm>
                <a:off x="992" y="3428"/>
                <a:ext cx="360" cy="128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8" name="Rectangle 1945"/>
              <p:cNvSpPr>
                <a:spLocks noChangeArrowheads="1"/>
              </p:cNvSpPr>
              <p:nvPr/>
            </p:nvSpPr>
            <p:spPr bwMode="auto">
              <a:xfrm>
                <a:off x="932" y="3363"/>
                <a:ext cx="360" cy="129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9" name="Rectangle 1947"/>
              <p:cNvSpPr>
                <a:spLocks noChangeArrowheads="1"/>
              </p:cNvSpPr>
              <p:nvPr/>
            </p:nvSpPr>
            <p:spPr bwMode="auto">
              <a:xfrm>
                <a:off x="1352" y="3428"/>
                <a:ext cx="359" cy="128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20" name="Rectangle 1948"/>
              <p:cNvSpPr>
                <a:spLocks noChangeArrowheads="1"/>
              </p:cNvSpPr>
              <p:nvPr/>
            </p:nvSpPr>
            <p:spPr bwMode="auto">
              <a:xfrm>
                <a:off x="1292" y="3363"/>
                <a:ext cx="360" cy="129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21" name="Rectangle 1950"/>
              <p:cNvSpPr>
                <a:spLocks noChangeArrowheads="1"/>
              </p:cNvSpPr>
              <p:nvPr/>
            </p:nvSpPr>
            <p:spPr bwMode="auto">
              <a:xfrm>
                <a:off x="1592" y="1818"/>
                <a:ext cx="359" cy="97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22" name="Rectangle 1951"/>
              <p:cNvSpPr>
                <a:spLocks noChangeArrowheads="1"/>
              </p:cNvSpPr>
              <p:nvPr/>
            </p:nvSpPr>
            <p:spPr bwMode="auto">
              <a:xfrm>
                <a:off x="1532" y="1754"/>
                <a:ext cx="359" cy="9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</p:grpSp>
        <p:grpSp>
          <p:nvGrpSpPr>
            <p:cNvPr id="10" name="Group 2153"/>
            <p:cNvGrpSpPr>
              <a:grpSpLocks/>
            </p:cNvGrpSpPr>
            <p:nvPr/>
          </p:nvGrpSpPr>
          <p:grpSpPr bwMode="auto">
            <a:xfrm>
              <a:off x="1292" y="1754"/>
              <a:ext cx="4316" cy="2575"/>
              <a:chOff x="1292" y="1754"/>
              <a:chExt cx="4316" cy="2575"/>
            </a:xfrm>
          </p:grpSpPr>
          <p:sp>
            <p:nvSpPr>
              <p:cNvPr id="1272" name="Rectangle 1954"/>
              <p:cNvSpPr>
                <a:spLocks noChangeArrowheads="1"/>
              </p:cNvSpPr>
              <p:nvPr/>
            </p:nvSpPr>
            <p:spPr bwMode="auto">
              <a:xfrm>
                <a:off x="1951" y="1818"/>
                <a:ext cx="360" cy="97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3" name="Rectangle 1955"/>
              <p:cNvSpPr>
                <a:spLocks noChangeArrowheads="1"/>
              </p:cNvSpPr>
              <p:nvPr/>
            </p:nvSpPr>
            <p:spPr bwMode="auto">
              <a:xfrm>
                <a:off x="1891" y="1754"/>
                <a:ext cx="360" cy="9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4" name="Rectangle 1957"/>
              <p:cNvSpPr>
                <a:spLocks noChangeArrowheads="1"/>
              </p:cNvSpPr>
              <p:nvPr/>
            </p:nvSpPr>
            <p:spPr bwMode="auto">
              <a:xfrm>
                <a:off x="2311" y="2977"/>
                <a:ext cx="479" cy="226"/>
              </a:xfrm>
              <a:prstGeom prst="rect">
                <a:avLst/>
              </a:prstGeom>
              <a:solidFill>
                <a:srgbClr val="6666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5" name="Rectangle 1958"/>
              <p:cNvSpPr>
                <a:spLocks noChangeArrowheads="1"/>
              </p:cNvSpPr>
              <p:nvPr/>
            </p:nvSpPr>
            <p:spPr bwMode="auto">
              <a:xfrm>
                <a:off x="2251" y="2913"/>
                <a:ext cx="480" cy="225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6" name="Rectangle 1961"/>
              <p:cNvSpPr>
                <a:spLocks noChangeArrowheads="1"/>
              </p:cNvSpPr>
              <p:nvPr/>
            </p:nvSpPr>
            <p:spPr bwMode="auto">
              <a:xfrm>
                <a:off x="5248" y="4007"/>
                <a:ext cx="360" cy="322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7" name="Rectangle 1962"/>
              <p:cNvSpPr>
                <a:spLocks noChangeArrowheads="1"/>
              </p:cNvSpPr>
              <p:nvPr/>
            </p:nvSpPr>
            <p:spPr bwMode="auto">
              <a:xfrm>
                <a:off x="5188" y="3943"/>
                <a:ext cx="360" cy="321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8" name="Line 1964"/>
              <p:cNvSpPr>
                <a:spLocks noChangeShapeType="1"/>
              </p:cNvSpPr>
              <p:nvPr/>
            </p:nvSpPr>
            <p:spPr bwMode="auto">
              <a:xfrm flipH="1">
                <a:off x="5139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9" name="Line 1965"/>
              <p:cNvSpPr>
                <a:spLocks noChangeShapeType="1"/>
              </p:cNvSpPr>
              <p:nvPr/>
            </p:nvSpPr>
            <p:spPr bwMode="auto">
              <a:xfrm flipH="1">
                <a:off x="511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0" name="Line 1966"/>
              <p:cNvSpPr>
                <a:spLocks noChangeShapeType="1"/>
              </p:cNvSpPr>
              <p:nvPr/>
            </p:nvSpPr>
            <p:spPr bwMode="auto">
              <a:xfrm flipH="1">
                <a:off x="509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1" name="Line 1967"/>
              <p:cNvSpPr>
                <a:spLocks noChangeShapeType="1"/>
              </p:cNvSpPr>
              <p:nvPr/>
            </p:nvSpPr>
            <p:spPr bwMode="auto">
              <a:xfrm flipH="1">
                <a:off x="507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2" name="Line 1968"/>
              <p:cNvSpPr>
                <a:spLocks noChangeShapeType="1"/>
              </p:cNvSpPr>
              <p:nvPr/>
            </p:nvSpPr>
            <p:spPr bwMode="auto">
              <a:xfrm flipH="1">
                <a:off x="5056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3" name="Line 1969"/>
              <p:cNvSpPr>
                <a:spLocks noChangeShapeType="1"/>
              </p:cNvSpPr>
              <p:nvPr/>
            </p:nvSpPr>
            <p:spPr bwMode="auto">
              <a:xfrm flipH="1">
                <a:off x="503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4" name="Line 1970"/>
              <p:cNvSpPr>
                <a:spLocks noChangeShapeType="1"/>
              </p:cNvSpPr>
              <p:nvPr/>
            </p:nvSpPr>
            <p:spPr bwMode="auto">
              <a:xfrm flipH="1">
                <a:off x="501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5" name="Line 1971"/>
              <p:cNvSpPr>
                <a:spLocks noChangeShapeType="1"/>
              </p:cNvSpPr>
              <p:nvPr/>
            </p:nvSpPr>
            <p:spPr bwMode="auto">
              <a:xfrm flipH="1">
                <a:off x="499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6" name="Line 1972"/>
              <p:cNvSpPr>
                <a:spLocks noChangeShapeType="1"/>
              </p:cNvSpPr>
              <p:nvPr/>
            </p:nvSpPr>
            <p:spPr bwMode="auto">
              <a:xfrm flipH="1">
                <a:off x="497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7" name="Line 1973"/>
              <p:cNvSpPr>
                <a:spLocks noChangeShapeType="1"/>
              </p:cNvSpPr>
              <p:nvPr/>
            </p:nvSpPr>
            <p:spPr bwMode="auto">
              <a:xfrm flipH="1">
                <a:off x="4952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8" name="Line 1974"/>
              <p:cNvSpPr>
                <a:spLocks noChangeShapeType="1"/>
              </p:cNvSpPr>
              <p:nvPr/>
            </p:nvSpPr>
            <p:spPr bwMode="auto">
              <a:xfrm flipH="1">
                <a:off x="493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89" name="Line 1975"/>
              <p:cNvSpPr>
                <a:spLocks noChangeShapeType="1"/>
              </p:cNvSpPr>
              <p:nvPr/>
            </p:nvSpPr>
            <p:spPr bwMode="auto">
              <a:xfrm flipH="1">
                <a:off x="491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0" name="Line 1976"/>
              <p:cNvSpPr>
                <a:spLocks noChangeShapeType="1"/>
              </p:cNvSpPr>
              <p:nvPr/>
            </p:nvSpPr>
            <p:spPr bwMode="auto">
              <a:xfrm flipH="1">
                <a:off x="488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1" name="Line 1977"/>
              <p:cNvSpPr>
                <a:spLocks noChangeShapeType="1"/>
              </p:cNvSpPr>
              <p:nvPr/>
            </p:nvSpPr>
            <p:spPr bwMode="auto">
              <a:xfrm flipH="1">
                <a:off x="486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2" name="Line 1978"/>
              <p:cNvSpPr>
                <a:spLocks noChangeShapeType="1"/>
              </p:cNvSpPr>
              <p:nvPr/>
            </p:nvSpPr>
            <p:spPr bwMode="auto">
              <a:xfrm flipH="1">
                <a:off x="484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3" name="Line 1979"/>
              <p:cNvSpPr>
                <a:spLocks noChangeShapeType="1"/>
              </p:cNvSpPr>
              <p:nvPr/>
            </p:nvSpPr>
            <p:spPr bwMode="auto">
              <a:xfrm flipH="1">
                <a:off x="482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4" name="Line 1980"/>
              <p:cNvSpPr>
                <a:spLocks noChangeShapeType="1"/>
              </p:cNvSpPr>
              <p:nvPr/>
            </p:nvSpPr>
            <p:spPr bwMode="auto">
              <a:xfrm flipH="1">
                <a:off x="480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5" name="Line 1981"/>
              <p:cNvSpPr>
                <a:spLocks noChangeShapeType="1"/>
              </p:cNvSpPr>
              <p:nvPr/>
            </p:nvSpPr>
            <p:spPr bwMode="auto">
              <a:xfrm flipH="1">
                <a:off x="478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6" name="Line 1982"/>
              <p:cNvSpPr>
                <a:spLocks noChangeShapeType="1"/>
              </p:cNvSpPr>
              <p:nvPr/>
            </p:nvSpPr>
            <p:spPr bwMode="auto">
              <a:xfrm flipH="1">
                <a:off x="4765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7" name="Line 1983"/>
              <p:cNvSpPr>
                <a:spLocks noChangeShapeType="1"/>
              </p:cNvSpPr>
              <p:nvPr/>
            </p:nvSpPr>
            <p:spPr bwMode="auto">
              <a:xfrm flipH="1">
                <a:off x="474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8" name="Line 1984"/>
              <p:cNvSpPr>
                <a:spLocks noChangeShapeType="1"/>
              </p:cNvSpPr>
              <p:nvPr/>
            </p:nvSpPr>
            <p:spPr bwMode="auto">
              <a:xfrm flipH="1">
                <a:off x="472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99" name="Line 1985"/>
              <p:cNvSpPr>
                <a:spLocks noChangeShapeType="1"/>
              </p:cNvSpPr>
              <p:nvPr/>
            </p:nvSpPr>
            <p:spPr bwMode="auto">
              <a:xfrm flipH="1">
                <a:off x="470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0" name="Line 1986"/>
              <p:cNvSpPr>
                <a:spLocks noChangeShapeType="1"/>
              </p:cNvSpPr>
              <p:nvPr/>
            </p:nvSpPr>
            <p:spPr bwMode="auto">
              <a:xfrm flipH="1">
                <a:off x="468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1" name="Line 1987"/>
              <p:cNvSpPr>
                <a:spLocks noChangeShapeType="1"/>
              </p:cNvSpPr>
              <p:nvPr/>
            </p:nvSpPr>
            <p:spPr bwMode="auto">
              <a:xfrm flipH="1">
                <a:off x="4661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2" name="Line 1988"/>
              <p:cNvSpPr>
                <a:spLocks noChangeShapeType="1"/>
              </p:cNvSpPr>
              <p:nvPr/>
            </p:nvSpPr>
            <p:spPr bwMode="auto">
              <a:xfrm flipH="1">
                <a:off x="464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3" name="Line 1989"/>
              <p:cNvSpPr>
                <a:spLocks noChangeShapeType="1"/>
              </p:cNvSpPr>
              <p:nvPr/>
            </p:nvSpPr>
            <p:spPr bwMode="auto">
              <a:xfrm flipH="1">
                <a:off x="461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4" name="Line 1990"/>
              <p:cNvSpPr>
                <a:spLocks noChangeShapeType="1"/>
              </p:cNvSpPr>
              <p:nvPr/>
            </p:nvSpPr>
            <p:spPr bwMode="auto">
              <a:xfrm flipH="1">
                <a:off x="459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5" name="Line 1991"/>
              <p:cNvSpPr>
                <a:spLocks noChangeShapeType="1"/>
              </p:cNvSpPr>
              <p:nvPr/>
            </p:nvSpPr>
            <p:spPr bwMode="auto">
              <a:xfrm flipH="1">
                <a:off x="4578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6" name="Line 1992"/>
              <p:cNvSpPr>
                <a:spLocks noChangeShapeType="1"/>
              </p:cNvSpPr>
              <p:nvPr/>
            </p:nvSpPr>
            <p:spPr bwMode="auto">
              <a:xfrm flipH="1">
                <a:off x="455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7" name="Line 1993"/>
              <p:cNvSpPr>
                <a:spLocks noChangeShapeType="1"/>
              </p:cNvSpPr>
              <p:nvPr/>
            </p:nvSpPr>
            <p:spPr bwMode="auto">
              <a:xfrm flipH="1">
                <a:off x="453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8" name="Line 1994"/>
              <p:cNvSpPr>
                <a:spLocks noChangeShapeType="1"/>
              </p:cNvSpPr>
              <p:nvPr/>
            </p:nvSpPr>
            <p:spPr bwMode="auto">
              <a:xfrm flipH="1">
                <a:off x="451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09" name="Line 1995"/>
              <p:cNvSpPr>
                <a:spLocks noChangeShapeType="1"/>
              </p:cNvSpPr>
              <p:nvPr/>
            </p:nvSpPr>
            <p:spPr bwMode="auto">
              <a:xfrm flipH="1">
                <a:off x="449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0" name="Line 1996"/>
              <p:cNvSpPr>
                <a:spLocks noChangeShapeType="1"/>
              </p:cNvSpPr>
              <p:nvPr/>
            </p:nvSpPr>
            <p:spPr bwMode="auto">
              <a:xfrm flipH="1">
                <a:off x="4474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1" name="Line 1997"/>
              <p:cNvSpPr>
                <a:spLocks noChangeShapeType="1"/>
              </p:cNvSpPr>
              <p:nvPr/>
            </p:nvSpPr>
            <p:spPr bwMode="auto">
              <a:xfrm flipH="1">
                <a:off x="445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2" name="Line 1998"/>
              <p:cNvSpPr>
                <a:spLocks noChangeShapeType="1"/>
              </p:cNvSpPr>
              <p:nvPr/>
            </p:nvSpPr>
            <p:spPr bwMode="auto">
              <a:xfrm flipH="1">
                <a:off x="443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3" name="Line 1999"/>
              <p:cNvSpPr>
                <a:spLocks noChangeShapeType="1"/>
              </p:cNvSpPr>
              <p:nvPr/>
            </p:nvSpPr>
            <p:spPr bwMode="auto">
              <a:xfrm flipH="1">
                <a:off x="441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4" name="Line 2000"/>
              <p:cNvSpPr>
                <a:spLocks noChangeShapeType="1"/>
              </p:cNvSpPr>
              <p:nvPr/>
            </p:nvSpPr>
            <p:spPr bwMode="auto">
              <a:xfrm flipH="1">
                <a:off x="4391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5" name="Line 2001"/>
              <p:cNvSpPr>
                <a:spLocks noChangeShapeType="1"/>
              </p:cNvSpPr>
              <p:nvPr/>
            </p:nvSpPr>
            <p:spPr bwMode="auto">
              <a:xfrm flipH="1">
                <a:off x="437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6" name="Line 2002"/>
              <p:cNvSpPr>
                <a:spLocks noChangeShapeType="1"/>
              </p:cNvSpPr>
              <p:nvPr/>
            </p:nvSpPr>
            <p:spPr bwMode="auto">
              <a:xfrm flipH="1">
                <a:off x="434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7" name="Line 2003"/>
              <p:cNvSpPr>
                <a:spLocks noChangeShapeType="1"/>
              </p:cNvSpPr>
              <p:nvPr/>
            </p:nvSpPr>
            <p:spPr bwMode="auto">
              <a:xfrm flipH="1">
                <a:off x="432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8" name="Line 2004"/>
              <p:cNvSpPr>
                <a:spLocks noChangeShapeType="1"/>
              </p:cNvSpPr>
              <p:nvPr/>
            </p:nvSpPr>
            <p:spPr bwMode="auto">
              <a:xfrm flipH="1">
                <a:off x="430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19" name="Line 2005"/>
              <p:cNvSpPr>
                <a:spLocks noChangeShapeType="1"/>
              </p:cNvSpPr>
              <p:nvPr/>
            </p:nvSpPr>
            <p:spPr bwMode="auto">
              <a:xfrm flipH="1">
                <a:off x="4287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0" name="Line 2006"/>
              <p:cNvSpPr>
                <a:spLocks noChangeShapeType="1"/>
              </p:cNvSpPr>
              <p:nvPr/>
            </p:nvSpPr>
            <p:spPr bwMode="auto">
              <a:xfrm flipH="1">
                <a:off x="426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1" name="Line 2007"/>
              <p:cNvSpPr>
                <a:spLocks noChangeShapeType="1"/>
              </p:cNvSpPr>
              <p:nvPr/>
            </p:nvSpPr>
            <p:spPr bwMode="auto">
              <a:xfrm flipH="1">
                <a:off x="424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2" name="Line 2008"/>
              <p:cNvSpPr>
                <a:spLocks noChangeShapeType="1"/>
              </p:cNvSpPr>
              <p:nvPr/>
            </p:nvSpPr>
            <p:spPr bwMode="auto">
              <a:xfrm flipH="1">
                <a:off x="422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3" name="Line 2009"/>
              <p:cNvSpPr>
                <a:spLocks noChangeShapeType="1"/>
              </p:cNvSpPr>
              <p:nvPr/>
            </p:nvSpPr>
            <p:spPr bwMode="auto">
              <a:xfrm flipH="1">
                <a:off x="4204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4" name="Line 2010"/>
              <p:cNvSpPr>
                <a:spLocks noChangeShapeType="1"/>
              </p:cNvSpPr>
              <p:nvPr/>
            </p:nvSpPr>
            <p:spPr bwMode="auto">
              <a:xfrm flipH="1">
                <a:off x="418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5" name="Line 2011"/>
              <p:cNvSpPr>
                <a:spLocks noChangeShapeType="1"/>
              </p:cNvSpPr>
              <p:nvPr/>
            </p:nvSpPr>
            <p:spPr bwMode="auto">
              <a:xfrm flipH="1">
                <a:off x="416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6" name="Line 2012"/>
              <p:cNvSpPr>
                <a:spLocks noChangeShapeType="1"/>
              </p:cNvSpPr>
              <p:nvPr/>
            </p:nvSpPr>
            <p:spPr bwMode="auto">
              <a:xfrm flipH="1">
                <a:off x="414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7" name="Line 2013"/>
              <p:cNvSpPr>
                <a:spLocks noChangeShapeType="1"/>
              </p:cNvSpPr>
              <p:nvPr/>
            </p:nvSpPr>
            <p:spPr bwMode="auto">
              <a:xfrm flipH="1">
                <a:off x="412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8" name="Line 2014"/>
              <p:cNvSpPr>
                <a:spLocks noChangeShapeType="1"/>
              </p:cNvSpPr>
              <p:nvPr/>
            </p:nvSpPr>
            <p:spPr bwMode="auto">
              <a:xfrm flipH="1">
                <a:off x="4100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29" name="Line 2015"/>
              <p:cNvSpPr>
                <a:spLocks noChangeShapeType="1"/>
              </p:cNvSpPr>
              <p:nvPr/>
            </p:nvSpPr>
            <p:spPr bwMode="auto">
              <a:xfrm flipH="1">
                <a:off x="407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0" name="Line 2016"/>
              <p:cNvSpPr>
                <a:spLocks noChangeShapeType="1"/>
              </p:cNvSpPr>
              <p:nvPr/>
            </p:nvSpPr>
            <p:spPr bwMode="auto">
              <a:xfrm flipH="1">
                <a:off x="405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1" name="Line 2017"/>
              <p:cNvSpPr>
                <a:spLocks noChangeShapeType="1"/>
              </p:cNvSpPr>
              <p:nvPr/>
            </p:nvSpPr>
            <p:spPr bwMode="auto">
              <a:xfrm flipH="1">
                <a:off x="403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2" name="Line 2018"/>
              <p:cNvSpPr>
                <a:spLocks noChangeShapeType="1"/>
              </p:cNvSpPr>
              <p:nvPr/>
            </p:nvSpPr>
            <p:spPr bwMode="auto">
              <a:xfrm flipH="1">
                <a:off x="401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3" name="Line 2019"/>
              <p:cNvSpPr>
                <a:spLocks noChangeShapeType="1"/>
              </p:cNvSpPr>
              <p:nvPr/>
            </p:nvSpPr>
            <p:spPr bwMode="auto">
              <a:xfrm flipH="1">
                <a:off x="3996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4" name="Line 2020"/>
              <p:cNvSpPr>
                <a:spLocks noChangeShapeType="1"/>
              </p:cNvSpPr>
              <p:nvPr/>
            </p:nvSpPr>
            <p:spPr bwMode="auto">
              <a:xfrm flipH="1">
                <a:off x="397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5" name="Line 2021"/>
              <p:cNvSpPr>
                <a:spLocks noChangeShapeType="1"/>
              </p:cNvSpPr>
              <p:nvPr/>
            </p:nvSpPr>
            <p:spPr bwMode="auto">
              <a:xfrm flipH="1">
                <a:off x="395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6" name="Line 2022"/>
              <p:cNvSpPr>
                <a:spLocks noChangeShapeType="1"/>
              </p:cNvSpPr>
              <p:nvPr/>
            </p:nvSpPr>
            <p:spPr bwMode="auto">
              <a:xfrm flipH="1">
                <a:off x="393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7" name="Line 2023"/>
              <p:cNvSpPr>
                <a:spLocks noChangeShapeType="1"/>
              </p:cNvSpPr>
              <p:nvPr/>
            </p:nvSpPr>
            <p:spPr bwMode="auto">
              <a:xfrm flipH="1">
                <a:off x="3913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8" name="Line 2024"/>
              <p:cNvSpPr>
                <a:spLocks noChangeShapeType="1"/>
              </p:cNvSpPr>
              <p:nvPr/>
            </p:nvSpPr>
            <p:spPr bwMode="auto">
              <a:xfrm flipH="1">
                <a:off x="389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39" name="Line 2025"/>
              <p:cNvSpPr>
                <a:spLocks noChangeShapeType="1"/>
              </p:cNvSpPr>
              <p:nvPr/>
            </p:nvSpPr>
            <p:spPr bwMode="auto">
              <a:xfrm flipH="1">
                <a:off x="387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0" name="Line 2026"/>
              <p:cNvSpPr>
                <a:spLocks noChangeShapeType="1"/>
              </p:cNvSpPr>
              <p:nvPr/>
            </p:nvSpPr>
            <p:spPr bwMode="auto">
              <a:xfrm flipH="1">
                <a:off x="385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1" name="Line 2027"/>
              <p:cNvSpPr>
                <a:spLocks noChangeShapeType="1"/>
              </p:cNvSpPr>
              <p:nvPr/>
            </p:nvSpPr>
            <p:spPr bwMode="auto">
              <a:xfrm flipH="1">
                <a:off x="382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2" name="Line 2028"/>
              <p:cNvSpPr>
                <a:spLocks noChangeShapeType="1"/>
              </p:cNvSpPr>
              <p:nvPr/>
            </p:nvSpPr>
            <p:spPr bwMode="auto">
              <a:xfrm flipH="1">
                <a:off x="3809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3" name="Line 2029"/>
              <p:cNvSpPr>
                <a:spLocks noChangeShapeType="1"/>
              </p:cNvSpPr>
              <p:nvPr/>
            </p:nvSpPr>
            <p:spPr bwMode="auto">
              <a:xfrm flipH="1">
                <a:off x="378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4" name="Line 2030"/>
              <p:cNvSpPr>
                <a:spLocks noChangeShapeType="1"/>
              </p:cNvSpPr>
              <p:nvPr/>
            </p:nvSpPr>
            <p:spPr bwMode="auto">
              <a:xfrm flipH="1">
                <a:off x="376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5" name="Line 2031"/>
              <p:cNvSpPr>
                <a:spLocks noChangeShapeType="1"/>
              </p:cNvSpPr>
              <p:nvPr/>
            </p:nvSpPr>
            <p:spPr bwMode="auto">
              <a:xfrm flipH="1">
                <a:off x="374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6" name="Line 2032"/>
              <p:cNvSpPr>
                <a:spLocks noChangeShapeType="1"/>
              </p:cNvSpPr>
              <p:nvPr/>
            </p:nvSpPr>
            <p:spPr bwMode="auto">
              <a:xfrm flipH="1">
                <a:off x="3726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7" name="Line 2033"/>
              <p:cNvSpPr>
                <a:spLocks noChangeShapeType="1"/>
              </p:cNvSpPr>
              <p:nvPr/>
            </p:nvSpPr>
            <p:spPr bwMode="auto">
              <a:xfrm flipH="1">
                <a:off x="370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8" name="Line 2034"/>
              <p:cNvSpPr>
                <a:spLocks noChangeShapeType="1"/>
              </p:cNvSpPr>
              <p:nvPr/>
            </p:nvSpPr>
            <p:spPr bwMode="auto">
              <a:xfrm flipH="1">
                <a:off x="368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49" name="Line 2035"/>
              <p:cNvSpPr>
                <a:spLocks noChangeShapeType="1"/>
              </p:cNvSpPr>
              <p:nvPr/>
            </p:nvSpPr>
            <p:spPr bwMode="auto">
              <a:xfrm flipH="1">
                <a:off x="366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0" name="Line 2036"/>
              <p:cNvSpPr>
                <a:spLocks noChangeShapeType="1"/>
              </p:cNvSpPr>
              <p:nvPr/>
            </p:nvSpPr>
            <p:spPr bwMode="auto">
              <a:xfrm flipH="1">
                <a:off x="364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1" name="Line 2037"/>
              <p:cNvSpPr>
                <a:spLocks noChangeShapeType="1"/>
              </p:cNvSpPr>
              <p:nvPr/>
            </p:nvSpPr>
            <p:spPr bwMode="auto">
              <a:xfrm flipH="1">
                <a:off x="3622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2" name="Line 2038"/>
              <p:cNvSpPr>
                <a:spLocks noChangeShapeType="1"/>
              </p:cNvSpPr>
              <p:nvPr/>
            </p:nvSpPr>
            <p:spPr bwMode="auto">
              <a:xfrm flipH="1">
                <a:off x="360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3" name="Line 2039"/>
              <p:cNvSpPr>
                <a:spLocks noChangeShapeType="1"/>
              </p:cNvSpPr>
              <p:nvPr/>
            </p:nvSpPr>
            <p:spPr bwMode="auto">
              <a:xfrm flipH="1">
                <a:off x="358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4" name="Line 2040"/>
              <p:cNvSpPr>
                <a:spLocks noChangeShapeType="1"/>
              </p:cNvSpPr>
              <p:nvPr/>
            </p:nvSpPr>
            <p:spPr bwMode="auto">
              <a:xfrm flipH="1">
                <a:off x="355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5" name="Line 2041"/>
              <p:cNvSpPr>
                <a:spLocks noChangeShapeType="1"/>
              </p:cNvSpPr>
              <p:nvPr/>
            </p:nvSpPr>
            <p:spPr bwMode="auto">
              <a:xfrm flipH="1">
                <a:off x="3539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6" name="Line 2042"/>
              <p:cNvSpPr>
                <a:spLocks noChangeShapeType="1"/>
              </p:cNvSpPr>
              <p:nvPr/>
            </p:nvSpPr>
            <p:spPr bwMode="auto">
              <a:xfrm flipH="1">
                <a:off x="351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7" name="Line 2043"/>
              <p:cNvSpPr>
                <a:spLocks noChangeShapeType="1"/>
              </p:cNvSpPr>
              <p:nvPr/>
            </p:nvSpPr>
            <p:spPr bwMode="auto">
              <a:xfrm flipH="1">
                <a:off x="349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8" name="Line 2044"/>
              <p:cNvSpPr>
                <a:spLocks noChangeShapeType="1"/>
              </p:cNvSpPr>
              <p:nvPr/>
            </p:nvSpPr>
            <p:spPr bwMode="auto">
              <a:xfrm flipH="1">
                <a:off x="347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59" name="Line 2045"/>
              <p:cNvSpPr>
                <a:spLocks noChangeShapeType="1"/>
              </p:cNvSpPr>
              <p:nvPr/>
            </p:nvSpPr>
            <p:spPr bwMode="auto">
              <a:xfrm flipH="1">
                <a:off x="345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0" name="Line 2046"/>
              <p:cNvSpPr>
                <a:spLocks noChangeShapeType="1"/>
              </p:cNvSpPr>
              <p:nvPr/>
            </p:nvSpPr>
            <p:spPr bwMode="auto">
              <a:xfrm flipH="1">
                <a:off x="3435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1" name="Line 2047"/>
              <p:cNvSpPr>
                <a:spLocks noChangeShapeType="1"/>
              </p:cNvSpPr>
              <p:nvPr/>
            </p:nvSpPr>
            <p:spPr bwMode="auto">
              <a:xfrm flipH="1">
                <a:off x="341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2" name="Line 2048"/>
              <p:cNvSpPr>
                <a:spLocks noChangeShapeType="1"/>
              </p:cNvSpPr>
              <p:nvPr/>
            </p:nvSpPr>
            <p:spPr bwMode="auto">
              <a:xfrm flipH="1">
                <a:off x="339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3" name="Line 2049"/>
              <p:cNvSpPr>
                <a:spLocks noChangeShapeType="1"/>
              </p:cNvSpPr>
              <p:nvPr/>
            </p:nvSpPr>
            <p:spPr bwMode="auto">
              <a:xfrm flipH="1">
                <a:off x="337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4" name="Line 2050"/>
              <p:cNvSpPr>
                <a:spLocks noChangeShapeType="1"/>
              </p:cNvSpPr>
              <p:nvPr/>
            </p:nvSpPr>
            <p:spPr bwMode="auto">
              <a:xfrm flipH="1">
                <a:off x="3352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5" name="Line 2051"/>
              <p:cNvSpPr>
                <a:spLocks noChangeShapeType="1"/>
              </p:cNvSpPr>
              <p:nvPr/>
            </p:nvSpPr>
            <p:spPr bwMode="auto">
              <a:xfrm flipH="1">
                <a:off x="333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6" name="Line 2052"/>
              <p:cNvSpPr>
                <a:spLocks noChangeShapeType="1"/>
              </p:cNvSpPr>
              <p:nvPr/>
            </p:nvSpPr>
            <p:spPr bwMode="auto">
              <a:xfrm flipH="1">
                <a:off x="331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7" name="Line 2053"/>
              <p:cNvSpPr>
                <a:spLocks noChangeShapeType="1"/>
              </p:cNvSpPr>
              <p:nvPr/>
            </p:nvSpPr>
            <p:spPr bwMode="auto">
              <a:xfrm flipH="1">
                <a:off x="328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8" name="Line 2054"/>
              <p:cNvSpPr>
                <a:spLocks noChangeShapeType="1"/>
              </p:cNvSpPr>
              <p:nvPr/>
            </p:nvSpPr>
            <p:spPr bwMode="auto">
              <a:xfrm flipH="1">
                <a:off x="326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69" name="Line 2055"/>
              <p:cNvSpPr>
                <a:spLocks noChangeShapeType="1"/>
              </p:cNvSpPr>
              <p:nvPr/>
            </p:nvSpPr>
            <p:spPr bwMode="auto">
              <a:xfrm flipH="1">
                <a:off x="3248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0" name="Line 2056"/>
              <p:cNvSpPr>
                <a:spLocks noChangeShapeType="1"/>
              </p:cNvSpPr>
              <p:nvPr/>
            </p:nvSpPr>
            <p:spPr bwMode="auto">
              <a:xfrm flipH="1">
                <a:off x="322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1" name="Line 2057"/>
              <p:cNvSpPr>
                <a:spLocks noChangeShapeType="1"/>
              </p:cNvSpPr>
              <p:nvPr/>
            </p:nvSpPr>
            <p:spPr bwMode="auto">
              <a:xfrm flipH="1">
                <a:off x="320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2" name="Line 2058"/>
              <p:cNvSpPr>
                <a:spLocks noChangeShapeType="1"/>
              </p:cNvSpPr>
              <p:nvPr/>
            </p:nvSpPr>
            <p:spPr bwMode="auto">
              <a:xfrm flipH="1">
                <a:off x="318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3" name="Line 2059"/>
              <p:cNvSpPr>
                <a:spLocks noChangeShapeType="1"/>
              </p:cNvSpPr>
              <p:nvPr/>
            </p:nvSpPr>
            <p:spPr bwMode="auto">
              <a:xfrm flipH="1">
                <a:off x="316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4" name="Line 2060"/>
              <p:cNvSpPr>
                <a:spLocks noChangeShapeType="1"/>
              </p:cNvSpPr>
              <p:nvPr/>
            </p:nvSpPr>
            <p:spPr bwMode="auto">
              <a:xfrm flipH="1">
                <a:off x="3144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5" name="Line 2061"/>
              <p:cNvSpPr>
                <a:spLocks noChangeShapeType="1"/>
              </p:cNvSpPr>
              <p:nvPr/>
            </p:nvSpPr>
            <p:spPr bwMode="auto">
              <a:xfrm flipH="1">
                <a:off x="312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6" name="Line 2062"/>
              <p:cNvSpPr>
                <a:spLocks noChangeShapeType="1"/>
              </p:cNvSpPr>
              <p:nvPr/>
            </p:nvSpPr>
            <p:spPr bwMode="auto">
              <a:xfrm flipH="1">
                <a:off x="310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7" name="Line 2063"/>
              <p:cNvSpPr>
                <a:spLocks noChangeShapeType="1"/>
              </p:cNvSpPr>
              <p:nvPr/>
            </p:nvSpPr>
            <p:spPr bwMode="auto">
              <a:xfrm flipH="1">
                <a:off x="308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8" name="Line 2064"/>
              <p:cNvSpPr>
                <a:spLocks noChangeShapeType="1"/>
              </p:cNvSpPr>
              <p:nvPr/>
            </p:nvSpPr>
            <p:spPr bwMode="auto">
              <a:xfrm flipH="1">
                <a:off x="3061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79" name="Line 2065"/>
              <p:cNvSpPr>
                <a:spLocks noChangeShapeType="1"/>
              </p:cNvSpPr>
              <p:nvPr/>
            </p:nvSpPr>
            <p:spPr bwMode="auto">
              <a:xfrm flipH="1">
                <a:off x="304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0" name="Line 2066"/>
              <p:cNvSpPr>
                <a:spLocks noChangeShapeType="1"/>
              </p:cNvSpPr>
              <p:nvPr/>
            </p:nvSpPr>
            <p:spPr bwMode="auto">
              <a:xfrm flipH="1">
                <a:off x="301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1" name="Line 2067"/>
              <p:cNvSpPr>
                <a:spLocks noChangeShapeType="1"/>
              </p:cNvSpPr>
              <p:nvPr/>
            </p:nvSpPr>
            <p:spPr bwMode="auto">
              <a:xfrm flipH="1">
                <a:off x="299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2" name="Line 2068"/>
              <p:cNvSpPr>
                <a:spLocks noChangeShapeType="1"/>
              </p:cNvSpPr>
              <p:nvPr/>
            </p:nvSpPr>
            <p:spPr bwMode="auto">
              <a:xfrm flipH="1">
                <a:off x="297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3" name="Line 2069"/>
              <p:cNvSpPr>
                <a:spLocks noChangeShapeType="1"/>
              </p:cNvSpPr>
              <p:nvPr/>
            </p:nvSpPr>
            <p:spPr bwMode="auto">
              <a:xfrm flipH="1">
                <a:off x="2957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4" name="Line 2070"/>
              <p:cNvSpPr>
                <a:spLocks noChangeShapeType="1"/>
              </p:cNvSpPr>
              <p:nvPr/>
            </p:nvSpPr>
            <p:spPr bwMode="auto">
              <a:xfrm flipH="1">
                <a:off x="293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5" name="Line 2071"/>
              <p:cNvSpPr>
                <a:spLocks noChangeShapeType="1"/>
              </p:cNvSpPr>
              <p:nvPr/>
            </p:nvSpPr>
            <p:spPr bwMode="auto">
              <a:xfrm flipH="1">
                <a:off x="291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6" name="Line 2072"/>
              <p:cNvSpPr>
                <a:spLocks noChangeShapeType="1"/>
              </p:cNvSpPr>
              <p:nvPr/>
            </p:nvSpPr>
            <p:spPr bwMode="auto">
              <a:xfrm flipH="1">
                <a:off x="289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7" name="Line 2073"/>
              <p:cNvSpPr>
                <a:spLocks noChangeShapeType="1"/>
              </p:cNvSpPr>
              <p:nvPr/>
            </p:nvSpPr>
            <p:spPr bwMode="auto">
              <a:xfrm flipH="1">
                <a:off x="2874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8" name="Line 2074"/>
              <p:cNvSpPr>
                <a:spLocks noChangeShapeType="1"/>
              </p:cNvSpPr>
              <p:nvPr/>
            </p:nvSpPr>
            <p:spPr bwMode="auto">
              <a:xfrm flipH="1">
                <a:off x="285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89" name="Line 2075"/>
              <p:cNvSpPr>
                <a:spLocks noChangeShapeType="1"/>
              </p:cNvSpPr>
              <p:nvPr/>
            </p:nvSpPr>
            <p:spPr bwMode="auto">
              <a:xfrm flipH="1">
                <a:off x="283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0" name="Line 2076"/>
              <p:cNvSpPr>
                <a:spLocks noChangeShapeType="1"/>
              </p:cNvSpPr>
              <p:nvPr/>
            </p:nvSpPr>
            <p:spPr bwMode="auto">
              <a:xfrm flipH="1">
                <a:off x="281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1" name="Line 2077"/>
              <p:cNvSpPr>
                <a:spLocks noChangeShapeType="1"/>
              </p:cNvSpPr>
              <p:nvPr/>
            </p:nvSpPr>
            <p:spPr bwMode="auto">
              <a:xfrm flipH="1">
                <a:off x="279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2" name="Line 2078"/>
              <p:cNvSpPr>
                <a:spLocks noChangeShapeType="1"/>
              </p:cNvSpPr>
              <p:nvPr/>
            </p:nvSpPr>
            <p:spPr bwMode="auto">
              <a:xfrm flipH="1">
                <a:off x="2770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3" name="Line 2079"/>
              <p:cNvSpPr>
                <a:spLocks noChangeShapeType="1"/>
              </p:cNvSpPr>
              <p:nvPr/>
            </p:nvSpPr>
            <p:spPr bwMode="auto">
              <a:xfrm flipH="1">
                <a:off x="274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4" name="Line 2080"/>
              <p:cNvSpPr>
                <a:spLocks noChangeShapeType="1"/>
              </p:cNvSpPr>
              <p:nvPr/>
            </p:nvSpPr>
            <p:spPr bwMode="auto">
              <a:xfrm flipH="1">
                <a:off x="272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5" name="Line 2081"/>
              <p:cNvSpPr>
                <a:spLocks noChangeShapeType="1"/>
              </p:cNvSpPr>
              <p:nvPr/>
            </p:nvSpPr>
            <p:spPr bwMode="auto">
              <a:xfrm flipH="1">
                <a:off x="270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6" name="Line 2082"/>
              <p:cNvSpPr>
                <a:spLocks noChangeShapeType="1"/>
              </p:cNvSpPr>
              <p:nvPr/>
            </p:nvSpPr>
            <p:spPr bwMode="auto">
              <a:xfrm flipH="1">
                <a:off x="2687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7" name="Line 2083"/>
              <p:cNvSpPr>
                <a:spLocks noChangeShapeType="1"/>
              </p:cNvSpPr>
              <p:nvPr/>
            </p:nvSpPr>
            <p:spPr bwMode="auto">
              <a:xfrm flipH="1">
                <a:off x="266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8" name="Line 2084"/>
              <p:cNvSpPr>
                <a:spLocks noChangeShapeType="1"/>
              </p:cNvSpPr>
              <p:nvPr/>
            </p:nvSpPr>
            <p:spPr bwMode="auto">
              <a:xfrm flipH="1">
                <a:off x="264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399" name="Line 2085"/>
              <p:cNvSpPr>
                <a:spLocks noChangeShapeType="1"/>
              </p:cNvSpPr>
              <p:nvPr/>
            </p:nvSpPr>
            <p:spPr bwMode="auto">
              <a:xfrm flipH="1">
                <a:off x="262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0" name="Line 2086"/>
              <p:cNvSpPr>
                <a:spLocks noChangeShapeType="1"/>
              </p:cNvSpPr>
              <p:nvPr/>
            </p:nvSpPr>
            <p:spPr bwMode="auto">
              <a:xfrm flipH="1">
                <a:off x="260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1" name="Line 2087"/>
              <p:cNvSpPr>
                <a:spLocks noChangeShapeType="1"/>
              </p:cNvSpPr>
              <p:nvPr/>
            </p:nvSpPr>
            <p:spPr bwMode="auto">
              <a:xfrm flipH="1">
                <a:off x="2583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2" name="Line 2088"/>
              <p:cNvSpPr>
                <a:spLocks noChangeShapeType="1"/>
              </p:cNvSpPr>
              <p:nvPr/>
            </p:nvSpPr>
            <p:spPr bwMode="auto">
              <a:xfrm flipH="1">
                <a:off x="256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3" name="Line 2089"/>
              <p:cNvSpPr>
                <a:spLocks noChangeShapeType="1"/>
              </p:cNvSpPr>
              <p:nvPr/>
            </p:nvSpPr>
            <p:spPr bwMode="auto">
              <a:xfrm flipH="1">
                <a:off x="254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4" name="Line 2090"/>
              <p:cNvSpPr>
                <a:spLocks noChangeShapeType="1"/>
              </p:cNvSpPr>
              <p:nvPr/>
            </p:nvSpPr>
            <p:spPr bwMode="auto">
              <a:xfrm flipH="1">
                <a:off x="252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5" name="Line 2091"/>
              <p:cNvSpPr>
                <a:spLocks noChangeShapeType="1"/>
              </p:cNvSpPr>
              <p:nvPr/>
            </p:nvSpPr>
            <p:spPr bwMode="auto">
              <a:xfrm flipH="1">
                <a:off x="249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6" name="Line 2092"/>
              <p:cNvSpPr>
                <a:spLocks noChangeShapeType="1"/>
              </p:cNvSpPr>
              <p:nvPr/>
            </p:nvSpPr>
            <p:spPr bwMode="auto">
              <a:xfrm flipH="1">
                <a:off x="247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7" name="Line 2093"/>
              <p:cNvSpPr>
                <a:spLocks noChangeShapeType="1"/>
              </p:cNvSpPr>
              <p:nvPr/>
            </p:nvSpPr>
            <p:spPr bwMode="auto">
              <a:xfrm flipH="1">
                <a:off x="245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8" name="Line 2094"/>
              <p:cNvSpPr>
                <a:spLocks noChangeShapeType="1"/>
              </p:cNvSpPr>
              <p:nvPr/>
            </p:nvSpPr>
            <p:spPr bwMode="auto">
              <a:xfrm flipH="1">
                <a:off x="243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09" name="Line 2095"/>
              <p:cNvSpPr>
                <a:spLocks noChangeShapeType="1"/>
              </p:cNvSpPr>
              <p:nvPr/>
            </p:nvSpPr>
            <p:spPr bwMode="auto">
              <a:xfrm flipH="1">
                <a:off x="241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0" name="Line 2096"/>
              <p:cNvSpPr>
                <a:spLocks noChangeShapeType="1"/>
              </p:cNvSpPr>
              <p:nvPr/>
            </p:nvSpPr>
            <p:spPr bwMode="auto">
              <a:xfrm flipH="1">
                <a:off x="2396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1" name="Line 2097"/>
              <p:cNvSpPr>
                <a:spLocks noChangeShapeType="1"/>
              </p:cNvSpPr>
              <p:nvPr/>
            </p:nvSpPr>
            <p:spPr bwMode="auto">
              <a:xfrm flipH="1">
                <a:off x="237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2" name="Line 2098"/>
              <p:cNvSpPr>
                <a:spLocks noChangeShapeType="1"/>
              </p:cNvSpPr>
              <p:nvPr/>
            </p:nvSpPr>
            <p:spPr bwMode="auto">
              <a:xfrm flipH="1">
                <a:off x="235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3" name="Line 2099"/>
              <p:cNvSpPr>
                <a:spLocks noChangeShapeType="1"/>
              </p:cNvSpPr>
              <p:nvPr/>
            </p:nvSpPr>
            <p:spPr bwMode="auto">
              <a:xfrm flipH="1">
                <a:off x="233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4" name="Line 2100"/>
              <p:cNvSpPr>
                <a:spLocks noChangeShapeType="1"/>
              </p:cNvSpPr>
              <p:nvPr/>
            </p:nvSpPr>
            <p:spPr bwMode="auto">
              <a:xfrm flipH="1">
                <a:off x="231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5" name="Line 2101"/>
              <p:cNvSpPr>
                <a:spLocks noChangeShapeType="1"/>
              </p:cNvSpPr>
              <p:nvPr/>
            </p:nvSpPr>
            <p:spPr bwMode="auto">
              <a:xfrm flipH="1">
                <a:off x="2292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6" name="Line 2102"/>
              <p:cNvSpPr>
                <a:spLocks noChangeShapeType="1"/>
              </p:cNvSpPr>
              <p:nvPr/>
            </p:nvSpPr>
            <p:spPr bwMode="auto">
              <a:xfrm flipH="1">
                <a:off x="227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7" name="Line 2103"/>
              <p:cNvSpPr>
                <a:spLocks noChangeShapeType="1"/>
              </p:cNvSpPr>
              <p:nvPr/>
            </p:nvSpPr>
            <p:spPr bwMode="auto">
              <a:xfrm flipH="1">
                <a:off x="225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8" name="Line 2104"/>
              <p:cNvSpPr>
                <a:spLocks noChangeShapeType="1"/>
              </p:cNvSpPr>
              <p:nvPr/>
            </p:nvSpPr>
            <p:spPr bwMode="auto">
              <a:xfrm flipH="1">
                <a:off x="222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19" name="Line 2105"/>
              <p:cNvSpPr>
                <a:spLocks noChangeShapeType="1"/>
              </p:cNvSpPr>
              <p:nvPr/>
            </p:nvSpPr>
            <p:spPr bwMode="auto">
              <a:xfrm flipH="1">
                <a:off x="2209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0" name="Line 2106"/>
              <p:cNvSpPr>
                <a:spLocks noChangeShapeType="1"/>
              </p:cNvSpPr>
              <p:nvPr/>
            </p:nvSpPr>
            <p:spPr bwMode="auto">
              <a:xfrm flipH="1">
                <a:off x="218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1" name="Line 2107"/>
              <p:cNvSpPr>
                <a:spLocks noChangeShapeType="1"/>
              </p:cNvSpPr>
              <p:nvPr/>
            </p:nvSpPr>
            <p:spPr bwMode="auto">
              <a:xfrm flipH="1">
                <a:off x="216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2" name="Line 2108"/>
              <p:cNvSpPr>
                <a:spLocks noChangeShapeType="1"/>
              </p:cNvSpPr>
              <p:nvPr/>
            </p:nvSpPr>
            <p:spPr bwMode="auto">
              <a:xfrm flipH="1">
                <a:off x="214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3" name="Line 2109"/>
              <p:cNvSpPr>
                <a:spLocks noChangeShapeType="1"/>
              </p:cNvSpPr>
              <p:nvPr/>
            </p:nvSpPr>
            <p:spPr bwMode="auto">
              <a:xfrm flipH="1">
                <a:off x="212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4" name="Line 2110"/>
              <p:cNvSpPr>
                <a:spLocks noChangeShapeType="1"/>
              </p:cNvSpPr>
              <p:nvPr/>
            </p:nvSpPr>
            <p:spPr bwMode="auto">
              <a:xfrm flipH="1">
                <a:off x="2105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5" name="Line 2111"/>
              <p:cNvSpPr>
                <a:spLocks noChangeShapeType="1"/>
              </p:cNvSpPr>
              <p:nvPr/>
            </p:nvSpPr>
            <p:spPr bwMode="auto">
              <a:xfrm flipH="1">
                <a:off x="208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6" name="Line 2112"/>
              <p:cNvSpPr>
                <a:spLocks noChangeShapeType="1"/>
              </p:cNvSpPr>
              <p:nvPr/>
            </p:nvSpPr>
            <p:spPr bwMode="auto">
              <a:xfrm flipH="1">
                <a:off x="206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7" name="Line 2113"/>
              <p:cNvSpPr>
                <a:spLocks noChangeShapeType="1"/>
              </p:cNvSpPr>
              <p:nvPr/>
            </p:nvSpPr>
            <p:spPr bwMode="auto">
              <a:xfrm flipH="1">
                <a:off x="204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8" name="Line 2114"/>
              <p:cNvSpPr>
                <a:spLocks noChangeShapeType="1"/>
              </p:cNvSpPr>
              <p:nvPr/>
            </p:nvSpPr>
            <p:spPr bwMode="auto">
              <a:xfrm flipH="1">
                <a:off x="2022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29" name="Line 2115"/>
              <p:cNvSpPr>
                <a:spLocks noChangeShapeType="1"/>
              </p:cNvSpPr>
              <p:nvPr/>
            </p:nvSpPr>
            <p:spPr bwMode="auto">
              <a:xfrm flipH="1">
                <a:off x="200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0" name="Line 2116"/>
              <p:cNvSpPr>
                <a:spLocks noChangeShapeType="1"/>
              </p:cNvSpPr>
              <p:nvPr/>
            </p:nvSpPr>
            <p:spPr bwMode="auto">
              <a:xfrm flipH="1">
                <a:off x="198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1" name="Line 2117"/>
              <p:cNvSpPr>
                <a:spLocks noChangeShapeType="1"/>
              </p:cNvSpPr>
              <p:nvPr/>
            </p:nvSpPr>
            <p:spPr bwMode="auto">
              <a:xfrm flipH="1">
                <a:off x="195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2" name="Line 2118"/>
              <p:cNvSpPr>
                <a:spLocks noChangeShapeType="1"/>
              </p:cNvSpPr>
              <p:nvPr/>
            </p:nvSpPr>
            <p:spPr bwMode="auto">
              <a:xfrm flipH="1">
                <a:off x="193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3" name="Line 2119"/>
              <p:cNvSpPr>
                <a:spLocks noChangeShapeType="1"/>
              </p:cNvSpPr>
              <p:nvPr/>
            </p:nvSpPr>
            <p:spPr bwMode="auto">
              <a:xfrm flipH="1">
                <a:off x="1918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4" name="Line 2120"/>
              <p:cNvSpPr>
                <a:spLocks noChangeShapeType="1"/>
              </p:cNvSpPr>
              <p:nvPr/>
            </p:nvSpPr>
            <p:spPr bwMode="auto">
              <a:xfrm flipH="1">
                <a:off x="189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5" name="Line 2121"/>
              <p:cNvSpPr>
                <a:spLocks noChangeShapeType="1"/>
              </p:cNvSpPr>
              <p:nvPr/>
            </p:nvSpPr>
            <p:spPr bwMode="auto">
              <a:xfrm flipH="1">
                <a:off x="187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6" name="Line 2122"/>
              <p:cNvSpPr>
                <a:spLocks noChangeShapeType="1"/>
              </p:cNvSpPr>
              <p:nvPr/>
            </p:nvSpPr>
            <p:spPr bwMode="auto">
              <a:xfrm flipH="1">
                <a:off x="185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7" name="Line 2123"/>
              <p:cNvSpPr>
                <a:spLocks noChangeShapeType="1"/>
              </p:cNvSpPr>
              <p:nvPr/>
            </p:nvSpPr>
            <p:spPr bwMode="auto">
              <a:xfrm flipH="1">
                <a:off x="1835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8" name="Line 2124"/>
              <p:cNvSpPr>
                <a:spLocks noChangeShapeType="1"/>
              </p:cNvSpPr>
              <p:nvPr/>
            </p:nvSpPr>
            <p:spPr bwMode="auto">
              <a:xfrm flipH="1">
                <a:off x="181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39" name="Line 2125"/>
              <p:cNvSpPr>
                <a:spLocks noChangeShapeType="1"/>
              </p:cNvSpPr>
              <p:nvPr/>
            </p:nvSpPr>
            <p:spPr bwMode="auto">
              <a:xfrm flipH="1">
                <a:off x="179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0" name="Line 2126"/>
              <p:cNvSpPr>
                <a:spLocks noChangeShapeType="1"/>
              </p:cNvSpPr>
              <p:nvPr/>
            </p:nvSpPr>
            <p:spPr bwMode="auto">
              <a:xfrm flipH="1">
                <a:off x="177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1" name="Line 2127"/>
              <p:cNvSpPr>
                <a:spLocks noChangeShapeType="1"/>
              </p:cNvSpPr>
              <p:nvPr/>
            </p:nvSpPr>
            <p:spPr bwMode="auto">
              <a:xfrm flipH="1">
                <a:off x="175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2" name="Line 2128"/>
              <p:cNvSpPr>
                <a:spLocks noChangeShapeType="1"/>
              </p:cNvSpPr>
              <p:nvPr/>
            </p:nvSpPr>
            <p:spPr bwMode="auto">
              <a:xfrm flipH="1">
                <a:off x="1731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3" name="Line 2129"/>
              <p:cNvSpPr>
                <a:spLocks noChangeShapeType="1"/>
              </p:cNvSpPr>
              <p:nvPr/>
            </p:nvSpPr>
            <p:spPr bwMode="auto">
              <a:xfrm flipH="1">
                <a:off x="171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4" name="Line 2130"/>
              <p:cNvSpPr>
                <a:spLocks noChangeShapeType="1"/>
              </p:cNvSpPr>
              <p:nvPr/>
            </p:nvSpPr>
            <p:spPr bwMode="auto">
              <a:xfrm flipH="1">
                <a:off x="168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5" name="Line 2131"/>
              <p:cNvSpPr>
                <a:spLocks noChangeShapeType="1"/>
              </p:cNvSpPr>
              <p:nvPr/>
            </p:nvSpPr>
            <p:spPr bwMode="auto">
              <a:xfrm flipH="1">
                <a:off x="166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6" name="Line 2132"/>
              <p:cNvSpPr>
                <a:spLocks noChangeShapeType="1"/>
              </p:cNvSpPr>
              <p:nvPr/>
            </p:nvSpPr>
            <p:spPr bwMode="auto">
              <a:xfrm flipH="1">
                <a:off x="164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7" name="Line 2133"/>
              <p:cNvSpPr>
                <a:spLocks noChangeShapeType="1"/>
              </p:cNvSpPr>
              <p:nvPr/>
            </p:nvSpPr>
            <p:spPr bwMode="auto">
              <a:xfrm flipH="1">
                <a:off x="1627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8" name="Line 2134"/>
              <p:cNvSpPr>
                <a:spLocks noChangeShapeType="1"/>
              </p:cNvSpPr>
              <p:nvPr/>
            </p:nvSpPr>
            <p:spPr bwMode="auto">
              <a:xfrm flipH="1">
                <a:off x="160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49" name="Line 2135"/>
              <p:cNvSpPr>
                <a:spLocks noChangeShapeType="1"/>
              </p:cNvSpPr>
              <p:nvPr/>
            </p:nvSpPr>
            <p:spPr bwMode="auto">
              <a:xfrm flipH="1">
                <a:off x="158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0" name="Line 2136"/>
              <p:cNvSpPr>
                <a:spLocks noChangeShapeType="1"/>
              </p:cNvSpPr>
              <p:nvPr/>
            </p:nvSpPr>
            <p:spPr bwMode="auto">
              <a:xfrm flipH="1">
                <a:off x="156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1" name="Line 2137"/>
              <p:cNvSpPr>
                <a:spLocks noChangeShapeType="1"/>
              </p:cNvSpPr>
              <p:nvPr/>
            </p:nvSpPr>
            <p:spPr bwMode="auto">
              <a:xfrm flipH="1">
                <a:off x="1544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2" name="Line 2138"/>
              <p:cNvSpPr>
                <a:spLocks noChangeShapeType="1"/>
              </p:cNvSpPr>
              <p:nvPr/>
            </p:nvSpPr>
            <p:spPr bwMode="auto">
              <a:xfrm flipH="1">
                <a:off x="1523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3" name="Line 2139"/>
              <p:cNvSpPr>
                <a:spLocks noChangeShapeType="1"/>
              </p:cNvSpPr>
              <p:nvPr/>
            </p:nvSpPr>
            <p:spPr bwMode="auto">
              <a:xfrm flipH="1">
                <a:off x="1502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4" name="Line 2140"/>
              <p:cNvSpPr>
                <a:spLocks noChangeShapeType="1"/>
              </p:cNvSpPr>
              <p:nvPr/>
            </p:nvSpPr>
            <p:spPr bwMode="auto">
              <a:xfrm flipH="1">
                <a:off x="1481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5" name="Line 2141"/>
              <p:cNvSpPr>
                <a:spLocks noChangeShapeType="1"/>
              </p:cNvSpPr>
              <p:nvPr/>
            </p:nvSpPr>
            <p:spPr bwMode="auto">
              <a:xfrm flipH="1">
                <a:off x="1460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6" name="Line 2142"/>
              <p:cNvSpPr>
                <a:spLocks noChangeShapeType="1"/>
              </p:cNvSpPr>
              <p:nvPr/>
            </p:nvSpPr>
            <p:spPr bwMode="auto">
              <a:xfrm flipH="1">
                <a:off x="1440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7" name="Line 2143"/>
              <p:cNvSpPr>
                <a:spLocks noChangeShapeType="1"/>
              </p:cNvSpPr>
              <p:nvPr/>
            </p:nvSpPr>
            <p:spPr bwMode="auto">
              <a:xfrm flipH="1">
                <a:off x="1419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8" name="Line 2144"/>
              <p:cNvSpPr>
                <a:spLocks noChangeShapeType="1"/>
              </p:cNvSpPr>
              <p:nvPr/>
            </p:nvSpPr>
            <p:spPr bwMode="auto">
              <a:xfrm flipH="1">
                <a:off x="1398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9" name="Line 2145"/>
              <p:cNvSpPr>
                <a:spLocks noChangeShapeType="1"/>
              </p:cNvSpPr>
              <p:nvPr/>
            </p:nvSpPr>
            <p:spPr bwMode="auto">
              <a:xfrm flipH="1">
                <a:off x="1377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0" name="Line 2146"/>
              <p:cNvSpPr>
                <a:spLocks noChangeShapeType="1"/>
              </p:cNvSpPr>
              <p:nvPr/>
            </p:nvSpPr>
            <p:spPr bwMode="auto">
              <a:xfrm flipH="1">
                <a:off x="1357" y="416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1" name="Line 2147"/>
              <p:cNvSpPr>
                <a:spLocks noChangeShapeType="1"/>
              </p:cNvSpPr>
              <p:nvPr/>
            </p:nvSpPr>
            <p:spPr bwMode="auto">
              <a:xfrm flipH="1">
                <a:off x="1336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2" name="Line 2148"/>
              <p:cNvSpPr>
                <a:spLocks noChangeShapeType="1"/>
              </p:cNvSpPr>
              <p:nvPr/>
            </p:nvSpPr>
            <p:spPr bwMode="auto">
              <a:xfrm flipH="1">
                <a:off x="1315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3" name="Line 2149"/>
              <p:cNvSpPr>
                <a:spLocks noChangeShapeType="1"/>
              </p:cNvSpPr>
              <p:nvPr/>
            </p:nvSpPr>
            <p:spPr bwMode="auto">
              <a:xfrm flipH="1">
                <a:off x="1294" y="416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4" name="Line 2150"/>
              <p:cNvSpPr>
                <a:spLocks noChangeShapeType="1"/>
              </p:cNvSpPr>
              <p:nvPr/>
            </p:nvSpPr>
            <p:spPr bwMode="auto">
              <a:xfrm flipV="1">
                <a:off x="1292" y="414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5" name="Line 2151"/>
              <p:cNvSpPr>
                <a:spLocks noChangeShapeType="1"/>
              </p:cNvSpPr>
              <p:nvPr/>
            </p:nvSpPr>
            <p:spPr bwMode="auto">
              <a:xfrm flipV="1">
                <a:off x="1292" y="412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6" name="Line 2152"/>
              <p:cNvSpPr>
                <a:spLocks noChangeShapeType="1"/>
              </p:cNvSpPr>
              <p:nvPr/>
            </p:nvSpPr>
            <p:spPr bwMode="auto">
              <a:xfrm flipV="1">
                <a:off x="1292" y="410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</p:grpSp>
        <p:grpSp>
          <p:nvGrpSpPr>
            <p:cNvPr id="11" name="Group 2354"/>
            <p:cNvGrpSpPr>
              <a:grpSpLocks/>
            </p:cNvGrpSpPr>
            <p:nvPr/>
          </p:nvGrpSpPr>
          <p:grpSpPr bwMode="auto">
            <a:xfrm>
              <a:off x="1292" y="1294"/>
              <a:ext cx="3896" cy="2914"/>
              <a:chOff x="1292" y="1294"/>
              <a:chExt cx="3896" cy="2914"/>
            </a:xfrm>
          </p:grpSpPr>
          <p:sp>
            <p:nvSpPr>
              <p:cNvPr id="1076" name="Line 2154"/>
              <p:cNvSpPr>
                <a:spLocks noChangeShapeType="1"/>
              </p:cNvSpPr>
              <p:nvPr/>
            </p:nvSpPr>
            <p:spPr bwMode="auto">
              <a:xfrm flipV="1">
                <a:off x="1292" y="408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7" name="Line 2155"/>
              <p:cNvSpPr>
                <a:spLocks noChangeShapeType="1"/>
              </p:cNvSpPr>
              <p:nvPr/>
            </p:nvSpPr>
            <p:spPr bwMode="auto">
              <a:xfrm flipV="1">
                <a:off x="1292" y="4071"/>
                <a:ext cx="1" cy="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8" name="Freeform 2156"/>
              <p:cNvSpPr>
                <a:spLocks/>
              </p:cNvSpPr>
              <p:nvPr/>
            </p:nvSpPr>
            <p:spPr bwMode="auto">
              <a:xfrm>
                <a:off x="5147" y="4154"/>
                <a:ext cx="41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14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41" h="29">
                    <a:moveTo>
                      <a:pt x="0" y="0"/>
                    </a:moveTo>
                    <a:lnTo>
                      <a:pt x="41" y="14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9" name="Rectangle 2157"/>
              <p:cNvSpPr>
                <a:spLocks noChangeArrowheads="1"/>
              </p:cNvSpPr>
              <p:nvPr/>
            </p:nvSpPr>
            <p:spPr bwMode="auto">
              <a:xfrm>
                <a:off x="2516" y="4129"/>
                <a:ext cx="1437" cy="7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0" name="Line 2159"/>
              <p:cNvSpPr>
                <a:spLocks noChangeShapeType="1"/>
              </p:cNvSpPr>
              <p:nvPr/>
            </p:nvSpPr>
            <p:spPr bwMode="auto">
              <a:xfrm>
                <a:off x="1891" y="175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1" name="Line 2160"/>
              <p:cNvSpPr>
                <a:spLocks noChangeShapeType="1"/>
              </p:cNvSpPr>
              <p:nvPr/>
            </p:nvSpPr>
            <p:spPr bwMode="auto">
              <a:xfrm>
                <a:off x="1891" y="178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2" name="Line 2161"/>
              <p:cNvSpPr>
                <a:spLocks noChangeShapeType="1"/>
              </p:cNvSpPr>
              <p:nvPr/>
            </p:nvSpPr>
            <p:spPr bwMode="auto">
              <a:xfrm>
                <a:off x="1891" y="182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3" name="Line 2162"/>
              <p:cNvSpPr>
                <a:spLocks noChangeShapeType="1"/>
              </p:cNvSpPr>
              <p:nvPr/>
            </p:nvSpPr>
            <p:spPr bwMode="auto">
              <a:xfrm>
                <a:off x="1891" y="185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4" name="Line 2163"/>
              <p:cNvSpPr>
                <a:spLocks noChangeShapeType="1"/>
              </p:cNvSpPr>
              <p:nvPr/>
            </p:nvSpPr>
            <p:spPr bwMode="auto">
              <a:xfrm>
                <a:off x="1891" y="189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5" name="Line 2164"/>
              <p:cNvSpPr>
                <a:spLocks noChangeShapeType="1"/>
              </p:cNvSpPr>
              <p:nvPr/>
            </p:nvSpPr>
            <p:spPr bwMode="auto">
              <a:xfrm>
                <a:off x="1891" y="1925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6" name="Line 2165"/>
              <p:cNvSpPr>
                <a:spLocks noChangeShapeType="1"/>
              </p:cNvSpPr>
              <p:nvPr/>
            </p:nvSpPr>
            <p:spPr bwMode="auto">
              <a:xfrm>
                <a:off x="1891" y="196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7" name="Line 2166"/>
              <p:cNvSpPr>
                <a:spLocks noChangeShapeType="1"/>
              </p:cNvSpPr>
              <p:nvPr/>
            </p:nvSpPr>
            <p:spPr bwMode="auto">
              <a:xfrm>
                <a:off x="1891" y="199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8" name="Line 2167"/>
              <p:cNvSpPr>
                <a:spLocks noChangeShapeType="1"/>
              </p:cNvSpPr>
              <p:nvPr/>
            </p:nvSpPr>
            <p:spPr bwMode="auto">
              <a:xfrm>
                <a:off x="1891" y="2028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89" name="Line 2168"/>
              <p:cNvSpPr>
                <a:spLocks noChangeShapeType="1"/>
              </p:cNvSpPr>
              <p:nvPr/>
            </p:nvSpPr>
            <p:spPr bwMode="auto">
              <a:xfrm>
                <a:off x="1891" y="206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0" name="Line 2169"/>
              <p:cNvSpPr>
                <a:spLocks noChangeShapeType="1"/>
              </p:cNvSpPr>
              <p:nvPr/>
            </p:nvSpPr>
            <p:spPr bwMode="auto">
              <a:xfrm>
                <a:off x="1891" y="209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1" name="Line 2170"/>
              <p:cNvSpPr>
                <a:spLocks noChangeShapeType="1"/>
              </p:cNvSpPr>
              <p:nvPr/>
            </p:nvSpPr>
            <p:spPr bwMode="auto">
              <a:xfrm>
                <a:off x="1891" y="2131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2" name="Line 2171"/>
              <p:cNvSpPr>
                <a:spLocks noChangeShapeType="1"/>
              </p:cNvSpPr>
              <p:nvPr/>
            </p:nvSpPr>
            <p:spPr bwMode="auto">
              <a:xfrm>
                <a:off x="1891" y="216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3" name="Line 2172"/>
              <p:cNvSpPr>
                <a:spLocks noChangeShapeType="1"/>
              </p:cNvSpPr>
              <p:nvPr/>
            </p:nvSpPr>
            <p:spPr bwMode="auto">
              <a:xfrm>
                <a:off x="1891" y="220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4" name="Line 2173"/>
              <p:cNvSpPr>
                <a:spLocks noChangeShapeType="1"/>
              </p:cNvSpPr>
              <p:nvPr/>
            </p:nvSpPr>
            <p:spPr bwMode="auto">
              <a:xfrm>
                <a:off x="1891" y="2234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5" name="Line 2174"/>
              <p:cNvSpPr>
                <a:spLocks noChangeShapeType="1"/>
              </p:cNvSpPr>
              <p:nvPr/>
            </p:nvSpPr>
            <p:spPr bwMode="auto">
              <a:xfrm>
                <a:off x="1891" y="226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6" name="Line 2175"/>
              <p:cNvSpPr>
                <a:spLocks noChangeShapeType="1"/>
              </p:cNvSpPr>
              <p:nvPr/>
            </p:nvSpPr>
            <p:spPr bwMode="auto">
              <a:xfrm>
                <a:off x="1891" y="230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7" name="Line 2176"/>
              <p:cNvSpPr>
                <a:spLocks noChangeShapeType="1"/>
              </p:cNvSpPr>
              <p:nvPr/>
            </p:nvSpPr>
            <p:spPr bwMode="auto">
              <a:xfrm>
                <a:off x="1891" y="2337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8" name="Line 2177"/>
              <p:cNvSpPr>
                <a:spLocks noChangeShapeType="1"/>
              </p:cNvSpPr>
              <p:nvPr/>
            </p:nvSpPr>
            <p:spPr bwMode="auto">
              <a:xfrm>
                <a:off x="1891" y="237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99" name="Line 2178"/>
              <p:cNvSpPr>
                <a:spLocks noChangeShapeType="1"/>
              </p:cNvSpPr>
              <p:nvPr/>
            </p:nvSpPr>
            <p:spPr bwMode="auto">
              <a:xfrm>
                <a:off x="1891" y="240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0" name="Line 2179"/>
              <p:cNvSpPr>
                <a:spLocks noChangeShapeType="1"/>
              </p:cNvSpPr>
              <p:nvPr/>
            </p:nvSpPr>
            <p:spPr bwMode="auto">
              <a:xfrm>
                <a:off x="1891" y="2440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1" name="Line 2180"/>
              <p:cNvSpPr>
                <a:spLocks noChangeShapeType="1"/>
              </p:cNvSpPr>
              <p:nvPr/>
            </p:nvSpPr>
            <p:spPr bwMode="auto">
              <a:xfrm>
                <a:off x="1891" y="247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2" name="Freeform 2181"/>
              <p:cNvSpPr>
                <a:spLocks/>
              </p:cNvSpPr>
              <p:nvPr/>
            </p:nvSpPr>
            <p:spPr bwMode="auto">
              <a:xfrm>
                <a:off x="1871" y="2494"/>
                <a:ext cx="40" cy="65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20" y="65"/>
                  </a:cxn>
                  <a:cxn ang="0">
                    <a:pos x="0" y="0"/>
                  </a:cxn>
                  <a:cxn ang="0">
                    <a:pos x="40" y="0"/>
                  </a:cxn>
                </a:cxnLst>
                <a:rect l="0" t="0" r="r" b="b"/>
                <a:pathLst>
                  <a:path w="40" h="65">
                    <a:moveTo>
                      <a:pt x="40" y="0"/>
                    </a:moveTo>
                    <a:lnTo>
                      <a:pt x="20" y="65"/>
                    </a:lnTo>
                    <a:lnTo>
                      <a:pt x="0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3" name="Line 2182"/>
              <p:cNvSpPr>
                <a:spLocks noChangeShapeType="1"/>
              </p:cNvSpPr>
              <p:nvPr/>
            </p:nvSpPr>
            <p:spPr bwMode="auto">
              <a:xfrm>
                <a:off x="2272" y="2703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4" name="Line 2183"/>
              <p:cNvSpPr>
                <a:spLocks noChangeShapeType="1"/>
              </p:cNvSpPr>
              <p:nvPr/>
            </p:nvSpPr>
            <p:spPr bwMode="auto">
              <a:xfrm>
                <a:off x="2292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5" name="Line 2184"/>
              <p:cNvSpPr>
                <a:spLocks noChangeShapeType="1"/>
              </p:cNvSpPr>
              <p:nvPr/>
            </p:nvSpPr>
            <p:spPr bwMode="auto">
              <a:xfrm>
                <a:off x="2313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6" name="Line 2185"/>
              <p:cNvSpPr>
                <a:spLocks noChangeShapeType="1"/>
              </p:cNvSpPr>
              <p:nvPr/>
            </p:nvSpPr>
            <p:spPr bwMode="auto">
              <a:xfrm>
                <a:off x="2334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7" name="Line 2186"/>
              <p:cNvSpPr>
                <a:spLocks noChangeShapeType="1"/>
              </p:cNvSpPr>
              <p:nvPr/>
            </p:nvSpPr>
            <p:spPr bwMode="auto">
              <a:xfrm>
                <a:off x="2355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8" name="Line 2187"/>
              <p:cNvSpPr>
                <a:spLocks noChangeShapeType="1"/>
              </p:cNvSpPr>
              <p:nvPr/>
            </p:nvSpPr>
            <p:spPr bwMode="auto">
              <a:xfrm>
                <a:off x="2376" y="2703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09" name="Line 2188"/>
              <p:cNvSpPr>
                <a:spLocks noChangeShapeType="1"/>
              </p:cNvSpPr>
              <p:nvPr/>
            </p:nvSpPr>
            <p:spPr bwMode="auto">
              <a:xfrm>
                <a:off x="2396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0" name="Line 2189"/>
              <p:cNvSpPr>
                <a:spLocks noChangeShapeType="1"/>
              </p:cNvSpPr>
              <p:nvPr/>
            </p:nvSpPr>
            <p:spPr bwMode="auto">
              <a:xfrm>
                <a:off x="2417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1" name="Line 2190"/>
              <p:cNvSpPr>
                <a:spLocks noChangeShapeType="1"/>
              </p:cNvSpPr>
              <p:nvPr/>
            </p:nvSpPr>
            <p:spPr bwMode="auto">
              <a:xfrm>
                <a:off x="2438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2" name="Line 2191"/>
              <p:cNvSpPr>
                <a:spLocks noChangeShapeType="1"/>
              </p:cNvSpPr>
              <p:nvPr/>
            </p:nvSpPr>
            <p:spPr bwMode="auto">
              <a:xfrm>
                <a:off x="2459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3" name="Line 2192"/>
              <p:cNvSpPr>
                <a:spLocks noChangeShapeType="1"/>
              </p:cNvSpPr>
              <p:nvPr/>
            </p:nvSpPr>
            <p:spPr bwMode="auto">
              <a:xfrm>
                <a:off x="2480" y="2703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4" name="Line 2193"/>
              <p:cNvSpPr>
                <a:spLocks noChangeShapeType="1"/>
              </p:cNvSpPr>
              <p:nvPr/>
            </p:nvSpPr>
            <p:spPr bwMode="auto">
              <a:xfrm>
                <a:off x="2500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5" name="Line 2194"/>
              <p:cNvSpPr>
                <a:spLocks noChangeShapeType="1"/>
              </p:cNvSpPr>
              <p:nvPr/>
            </p:nvSpPr>
            <p:spPr bwMode="auto">
              <a:xfrm>
                <a:off x="2521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6" name="Line 2195"/>
              <p:cNvSpPr>
                <a:spLocks noChangeShapeType="1"/>
              </p:cNvSpPr>
              <p:nvPr/>
            </p:nvSpPr>
            <p:spPr bwMode="auto">
              <a:xfrm>
                <a:off x="2542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7" name="Line 2196"/>
              <p:cNvSpPr>
                <a:spLocks noChangeShapeType="1"/>
              </p:cNvSpPr>
              <p:nvPr/>
            </p:nvSpPr>
            <p:spPr bwMode="auto">
              <a:xfrm>
                <a:off x="2563" y="2703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8" name="Line 2197"/>
              <p:cNvSpPr>
                <a:spLocks noChangeShapeType="1"/>
              </p:cNvSpPr>
              <p:nvPr/>
            </p:nvSpPr>
            <p:spPr bwMode="auto">
              <a:xfrm>
                <a:off x="2583" y="2703"/>
                <a:ext cx="8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19" name="Freeform 2198"/>
              <p:cNvSpPr>
                <a:spLocks/>
              </p:cNvSpPr>
              <p:nvPr/>
            </p:nvSpPr>
            <p:spPr bwMode="auto">
              <a:xfrm>
                <a:off x="2251" y="2688"/>
                <a:ext cx="27" cy="30"/>
              </a:xfrm>
              <a:custGeom>
                <a:avLst/>
                <a:gdLst/>
                <a:ahLst/>
                <a:cxnLst>
                  <a:cxn ang="0">
                    <a:pos x="0" y="15"/>
                  </a:cxn>
                  <a:cxn ang="0">
                    <a:pos x="27" y="0"/>
                  </a:cxn>
                  <a:cxn ang="0">
                    <a:pos x="25" y="10"/>
                  </a:cxn>
                  <a:cxn ang="0">
                    <a:pos x="25" y="20"/>
                  </a:cxn>
                  <a:cxn ang="0">
                    <a:pos x="27" y="30"/>
                  </a:cxn>
                  <a:cxn ang="0">
                    <a:pos x="0" y="15"/>
                  </a:cxn>
                </a:cxnLst>
                <a:rect l="0" t="0" r="r" b="b"/>
                <a:pathLst>
                  <a:path w="27" h="30">
                    <a:moveTo>
                      <a:pt x="0" y="15"/>
                    </a:moveTo>
                    <a:lnTo>
                      <a:pt x="27" y="0"/>
                    </a:lnTo>
                    <a:lnTo>
                      <a:pt x="25" y="10"/>
                    </a:lnTo>
                    <a:lnTo>
                      <a:pt x="25" y="20"/>
                    </a:lnTo>
                    <a:lnTo>
                      <a:pt x="27" y="3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0" name="Freeform 2199"/>
              <p:cNvSpPr>
                <a:spLocks/>
              </p:cNvSpPr>
              <p:nvPr/>
            </p:nvSpPr>
            <p:spPr bwMode="auto">
              <a:xfrm>
                <a:off x="2583" y="2688"/>
                <a:ext cx="28" cy="30"/>
              </a:xfrm>
              <a:custGeom>
                <a:avLst/>
                <a:gdLst/>
                <a:ahLst/>
                <a:cxnLst>
                  <a:cxn ang="0">
                    <a:pos x="28" y="15"/>
                  </a:cxn>
                  <a:cxn ang="0">
                    <a:pos x="0" y="30"/>
                  </a:cxn>
                  <a:cxn ang="0">
                    <a:pos x="4" y="20"/>
                  </a:cxn>
                  <a:cxn ang="0">
                    <a:pos x="4" y="10"/>
                  </a:cxn>
                  <a:cxn ang="0">
                    <a:pos x="0" y="0"/>
                  </a:cxn>
                  <a:cxn ang="0">
                    <a:pos x="28" y="15"/>
                  </a:cxn>
                </a:cxnLst>
                <a:rect l="0" t="0" r="r" b="b"/>
                <a:pathLst>
                  <a:path w="28" h="30">
                    <a:moveTo>
                      <a:pt x="28" y="15"/>
                    </a:moveTo>
                    <a:lnTo>
                      <a:pt x="0" y="30"/>
                    </a:lnTo>
                    <a:lnTo>
                      <a:pt x="4" y="20"/>
                    </a:lnTo>
                    <a:lnTo>
                      <a:pt x="4" y="10"/>
                    </a:lnTo>
                    <a:lnTo>
                      <a:pt x="0" y="0"/>
                    </a:lnTo>
                    <a:lnTo>
                      <a:pt x="28" y="15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1" name="Line 2200"/>
              <p:cNvSpPr>
                <a:spLocks noChangeShapeType="1"/>
              </p:cNvSpPr>
              <p:nvPr/>
            </p:nvSpPr>
            <p:spPr bwMode="auto">
              <a:xfrm flipH="1">
                <a:off x="3260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2" name="Line 2201"/>
              <p:cNvSpPr>
                <a:spLocks noChangeShapeType="1"/>
              </p:cNvSpPr>
              <p:nvPr/>
            </p:nvSpPr>
            <p:spPr bwMode="auto">
              <a:xfrm flipH="1">
                <a:off x="3228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3" name="Line 2202"/>
              <p:cNvSpPr>
                <a:spLocks noChangeShapeType="1"/>
              </p:cNvSpPr>
              <p:nvPr/>
            </p:nvSpPr>
            <p:spPr bwMode="auto">
              <a:xfrm flipH="1">
                <a:off x="3196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4" name="Line 2203"/>
              <p:cNvSpPr>
                <a:spLocks noChangeShapeType="1"/>
              </p:cNvSpPr>
              <p:nvPr/>
            </p:nvSpPr>
            <p:spPr bwMode="auto">
              <a:xfrm flipH="1">
                <a:off x="3164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5" name="Line 2204"/>
              <p:cNvSpPr>
                <a:spLocks noChangeShapeType="1"/>
              </p:cNvSpPr>
              <p:nvPr/>
            </p:nvSpPr>
            <p:spPr bwMode="auto">
              <a:xfrm flipH="1">
                <a:off x="3132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6" name="Line 2205"/>
              <p:cNvSpPr>
                <a:spLocks noChangeShapeType="1"/>
              </p:cNvSpPr>
              <p:nvPr/>
            </p:nvSpPr>
            <p:spPr bwMode="auto">
              <a:xfrm flipH="1">
                <a:off x="3100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7" name="Line 2206"/>
              <p:cNvSpPr>
                <a:spLocks noChangeShapeType="1"/>
              </p:cNvSpPr>
              <p:nvPr/>
            </p:nvSpPr>
            <p:spPr bwMode="auto">
              <a:xfrm flipH="1">
                <a:off x="3068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8" name="Line 2207"/>
              <p:cNvSpPr>
                <a:spLocks noChangeShapeType="1"/>
              </p:cNvSpPr>
              <p:nvPr/>
            </p:nvSpPr>
            <p:spPr bwMode="auto">
              <a:xfrm flipH="1">
                <a:off x="3036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29" name="Line 2208"/>
              <p:cNvSpPr>
                <a:spLocks noChangeShapeType="1"/>
              </p:cNvSpPr>
              <p:nvPr/>
            </p:nvSpPr>
            <p:spPr bwMode="auto">
              <a:xfrm flipH="1">
                <a:off x="3004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0" name="Line 2209"/>
              <p:cNvSpPr>
                <a:spLocks noChangeShapeType="1"/>
              </p:cNvSpPr>
              <p:nvPr/>
            </p:nvSpPr>
            <p:spPr bwMode="auto">
              <a:xfrm flipH="1">
                <a:off x="2972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1" name="Line 2210"/>
              <p:cNvSpPr>
                <a:spLocks noChangeShapeType="1"/>
              </p:cNvSpPr>
              <p:nvPr/>
            </p:nvSpPr>
            <p:spPr bwMode="auto">
              <a:xfrm flipH="1">
                <a:off x="2940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2" name="Line 2211"/>
              <p:cNvSpPr>
                <a:spLocks noChangeShapeType="1"/>
              </p:cNvSpPr>
              <p:nvPr/>
            </p:nvSpPr>
            <p:spPr bwMode="auto">
              <a:xfrm flipH="1">
                <a:off x="2908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3" name="Line 2212"/>
              <p:cNvSpPr>
                <a:spLocks noChangeShapeType="1"/>
              </p:cNvSpPr>
              <p:nvPr/>
            </p:nvSpPr>
            <p:spPr bwMode="auto">
              <a:xfrm flipH="1">
                <a:off x="2876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4" name="Line 2213"/>
              <p:cNvSpPr>
                <a:spLocks noChangeShapeType="1"/>
              </p:cNvSpPr>
              <p:nvPr/>
            </p:nvSpPr>
            <p:spPr bwMode="auto">
              <a:xfrm flipH="1">
                <a:off x="2844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5" name="Line 2214"/>
              <p:cNvSpPr>
                <a:spLocks noChangeShapeType="1"/>
              </p:cNvSpPr>
              <p:nvPr/>
            </p:nvSpPr>
            <p:spPr bwMode="auto">
              <a:xfrm flipH="1">
                <a:off x="2812" y="143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6" name="Freeform 2215"/>
              <p:cNvSpPr>
                <a:spLocks/>
              </p:cNvSpPr>
              <p:nvPr/>
            </p:nvSpPr>
            <p:spPr bwMode="auto">
              <a:xfrm>
                <a:off x="2790" y="1421"/>
                <a:ext cx="6" cy="11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0" y="13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7" y="13"/>
                    </a:move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7" name="Line 2216"/>
              <p:cNvSpPr>
                <a:spLocks noChangeShapeType="1"/>
              </p:cNvSpPr>
              <p:nvPr/>
            </p:nvSpPr>
            <p:spPr bwMode="auto">
              <a:xfrm flipV="1">
                <a:off x="2790" y="138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8" name="Line 2217"/>
              <p:cNvSpPr>
                <a:spLocks noChangeShapeType="1"/>
              </p:cNvSpPr>
              <p:nvPr/>
            </p:nvSpPr>
            <p:spPr bwMode="auto">
              <a:xfrm flipV="1">
                <a:off x="2790" y="135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39" name="Line 2218"/>
              <p:cNvSpPr>
                <a:spLocks noChangeShapeType="1"/>
              </p:cNvSpPr>
              <p:nvPr/>
            </p:nvSpPr>
            <p:spPr bwMode="auto">
              <a:xfrm flipV="1">
                <a:off x="2790" y="131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0" name="Line 2219"/>
              <p:cNvSpPr>
                <a:spLocks noChangeShapeType="1"/>
              </p:cNvSpPr>
              <p:nvPr/>
            </p:nvSpPr>
            <p:spPr bwMode="auto">
              <a:xfrm flipH="1">
                <a:off x="2772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1" name="Line 2220"/>
              <p:cNvSpPr>
                <a:spLocks noChangeShapeType="1"/>
              </p:cNvSpPr>
              <p:nvPr/>
            </p:nvSpPr>
            <p:spPr bwMode="auto">
              <a:xfrm flipH="1">
                <a:off x="2740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2" name="Line 2221"/>
              <p:cNvSpPr>
                <a:spLocks noChangeShapeType="1"/>
              </p:cNvSpPr>
              <p:nvPr/>
            </p:nvSpPr>
            <p:spPr bwMode="auto">
              <a:xfrm flipH="1">
                <a:off x="2708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3" name="Line 2222"/>
              <p:cNvSpPr>
                <a:spLocks noChangeShapeType="1"/>
              </p:cNvSpPr>
              <p:nvPr/>
            </p:nvSpPr>
            <p:spPr bwMode="auto">
              <a:xfrm flipH="1">
                <a:off x="2676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4" name="Line 2223"/>
              <p:cNvSpPr>
                <a:spLocks noChangeShapeType="1"/>
              </p:cNvSpPr>
              <p:nvPr/>
            </p:nvSpPr>
            <p:spPr bwMode="auto">
              <a:xfrm flipH="1">
                <a:off x="2644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5" name="Line 2224"/>
              <p:cNvSpPr>
                <a:spLocks noChangeShapeType="1"/>
              </p:cNvSpPr>
              <p:nvPr/>
            </p:nvSpPr>
            <p:spPr bwMode="auto">
              <a:xfrm flipH="1">
                <a:off x="2612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6" name="Line 2225"/>
              <p:cNvSpPr>
                <a:spLocks noChangeShapeType="1"/>
              </p:cNvSpPr>
              <p:nvPr/>
            </p:nvSpPr>
            <p:spPr bwMode="auto">
              <a:xfrm flipH="1">
                <a:off x="2580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7" name="Line 2226"/>
              <p:cNvSpPr>
                <a:spLocks noChangeShapeType="1"/>
              </p:cNvSpPr>
              <p:nvPr/>
            </p:nvSpPr>
            <p:spPr bwMode="auto">
              <a:xfrm flipH="1">
                <a:off x="2548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8" name="Line 2227"/>
              <p:cNvSpPr>
                <a:spLocks noChangeShapeType="1"/>
              </p:cNvSpPr>
              <p:nvPr/>
            </p:nvSpPr>
            <p:spPr bwMode="auto">
              <a:xfrm flipH="1">
                <a:off x="2516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49" name="Line 2228"/>
              <p:cNvSpPr>
                <a:spLocks noChangeShapeType="1"/>
              </p:cNvSpPr>
              <p:nvPr/>
            </p:nvSpPr>
            <p:spPr bwMode="auto">
              <a:xfrm flipH="1">
                <a:off x="2484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0" name="Line 2229"/>
              <p:cNvSpPr>
                <a:spLocks noChangeShapeType="1"/>
              </p:cNvSpPr>
              <p:nvPr/>
            </p:nvSpPr>
            <p:spPr bwMode="auto">
              <a:xfrm flipH="1">
                <a:off x="2452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1" name="Line 2230"/>
              <p:cNvSpPr>
                <a:spLocks noChangeShapeType="1"/>
              </p:cNvSpPr>
              <p:nvPr/>
            </p:nvSpPr>
            <p:spPr bwMode="auto">
              <a:xfrm flipH="1">
                <a:off x="2420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2" name="Line 2231"/>
              <p:cNvSpPr>
                <a:spLocks noChangeShapeType="1"/>
              </p:cNvSpPr>
              <p:nvPr/>
            </p:nvSpPr>
            <p:spPr bwMode="auto">
              <a:xfrm flipH="1">
                <a:off x="2388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3" name="Line 2232"/>
              <p:cNvSpPr>
                <a:spLocks noChangeShapeType="1"/>
              </p:cNvSpPr>
              <p:nvPr/>
            </p:nvSpPr>
            <p:spPr bwMode="auto">
              <a:xfrm flipH="1">
                <a:off x="2356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4" name="Line 2233"/>
              <p:cNvSpPr>
                <a:spLocks noChangeShapeType="1"/>
              </p:cNvSpPr>
              <p:nvPr/>
            </p:nvSpPr>
            <p:spPr bwMode="auto">
              <a:xfrm flipH="1">
                <a:off x="2324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5" name="Line 2234"/>
              <p:cNvSpPr>
                <a:spLocks noChangeShapeType="1"/>
              </p:cNvSpPr>
              <p:nvPr/>
            </p:nvSpPr>
            <p:spPr bwMode="auto">
              <a:xfrm flipH="1">
                <a:off x="2292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6" name="Line 2235"/>
              <p:cNvSpPr>
                <a:spLocks noChangeShapeType="1"/>
              </p:cNvSpPr>
              <p:nvPr/>
            </p:nvSpPr>
            <p:spPr bwMode="auto">
              <a:xfrm flipH="1">
                <a:off x="2261" y="13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7" name="Freeform 2236"/>
              <p:cNvSpPr>
                <a:spLocks/>
              </p:cNvSpPr>
              <p:nvPr/>
            </p:nvSpPr>
            <p:spPr bwMode="auto">
              <a:xfrm>
                <a:off x="3270" y="1410"/>
                <a:ext cx="60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22"/>
                  </a:cxn>
                  <a:cxn ang="0">
                    <a:pos x="0" y="43"/>
                  </a:cxn>
                  <a:cxn ang="0">
                    <a:pos x="0" y="0"/>
                  </a:cxn>
                </a:cxnLst>
                <a:rect l="0" t="0" r="r" b="b"/>
                <a:pathLst>
                  <a:path w="60" h="43">
                    <a:moveTo>
                      <a:pt x="0" y="0"/>
                    </a:moveTo>
                    <a:lnTo>
                      <a:pt x="60" y="22"/>
                    </a:lnTo>
                    <a:lnTo>
                      <a:pt x="0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8" name="Rectangle 2237"/>
              <p:cNvSpPr>
                <a:spLocks noChangeArrowheads="1"/>
              </p:cNvSpPr>
              <p:nvPr/>
            </p:nvSpPr>
            <p:spPr bwMode="auto">
              <a:xfrm>
                <a:off x="2659" y="1294"/>
                <a:ext cx="263" cy="14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59" name="Line 2240"/>
              <p:cNvSpPr>
                <a:spLocks noChangeShapeType="1"/>
              </p:cNvSpPr>
              <p:nvPr/>
            </p:nvSpPr>
            <p:spPr bwMode="auto">
              <a:xfrm flipH="1">
                <a:off x="3280" y="2204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0" name="Line 2241"/>
              <p:cNvSpPr>
                <a:spLocks noChangeShapeType="1"/>
              </p:cNvSpPr>
              <p:nvPr/>
            </p:nvSpPr>
            <p:spPr bwMode="auto">
              <a:xfrm flipH="1">
                <a:off x="3260" y="2204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1" name="Line 2242"/>
              <p:cNvSpPr>
                <a:spLocks noChangeShapeType="1"/>
              </p:cNvSpPr>
              <p:nvPr/>
            </p:nvSpPr>
            <p:spPr bwMode="auto">
              <a:xfrm flipH="1">
                <a:off x="3239" y="2204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2" name="Line 2243"/>
              <p:cNvSpPr>
                <a:spLocks noChangeShapeType="1"/>
              </p:cNvSpPr>
              <p:nvPr/>
            </p:nvSpPr>
            <p:spPr bwMode="auto">
              <a:xfrm flipH="1">
                <a:off x="3218" y="2204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3" name="Line 2244"/>
              <p:cNvSpPr>
                <a:spLocks noChangeShapeType="1"/>
              </p:cNvSpPr>
              <p:nvPr/>
            </p:nvSpPr>
            <p:spPr bwMode="auto">
              <a:xfrm>
                <a:off x="3210" y="220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4" name="Line 2245"/>
              <p:cNvSpPr>
                <a:spLocks noChangeShapeType="1"/>
              </p:cNvSpPr>
              <p:nvPr/>
            </p:nvSpPr>
            <p:spPr bwMode="auto">
              <a:xfrm>
                <a:off x="3210" y="222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5" name="Line 2246"/>
              <p:cNvSpPr>
                <a:spLocks noChangeShapeType="1"/>
              </p:cNvSpPr>
              <p:nvPr/>
            </p:nvSpPr>
            <p:spPr bwMode="auto">
              <a:xfrm>
                <a:off x="3210" y="224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6" name="Line 2247"/>
              <p:cNvSpPr>
                <a:spLocks noChangeShapeType="1"/>
              </p:cNvSpPr>
              <p:nvPr/>
            </p:nvSpPr>
            <p:spPr bwMode="auto">
              <a:xfrm>
                <a:off x="3210" y="227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7" name="Line 2248"/>
              <p:cNvSpPr>
                <a:spLocks noChangeShapeType="1"/>
              </p:cNvSpPr>
              <p:nvPr/>
            </p:nvSpPr>
            <p:spPr bwMode="auto">
              <a:xfrm>
                <a:off x="3210" y="229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8" name="Line 2249"/>
              <p:cNvSpPr>
                <a:spLocks noChangeShapeType="1"/>
              </p:cNvSpPr>
              <p:nvPr/>
            </p:nvSpPr>
            <p:spPr bwMode="auto">
              <a:xfrm>
                <a:off x="3210" y="231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69" name="Line 2250"/>
              <p:cNvSpPr>
                <a:spLocks noChangeShapeType="1"/>
              </p:cNvSpPr>
              <p:nvPr/>
            </p:nvSpPr>
            <p:spPr bwMode="auto">
              <a:xfrm>
                <a:off x="3210" y="233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0" name="Line 2251"/>
              <p:cNvSpPr>
                <a:spLocks noChangeShapeType="1"/>
              </p:cNvSpPr>
              <p:nvPr/>
            </p:nvSpPr>
            <p:spPr bwMode="auto">
              <a:xfrm>
                <a:off x="3210" y="236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1" name="Line 2252"/>
              <p:cNvSpPr>
                <a:spLocks noChangeShapeType="1"/>
              </p:cNvSpPr>
              <p:nvPr/>
            </p:nvSpPr>
            <p:spPr bwMode="auto">
              <a:xfrm>
                <a:off x="3210" y="238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2" name="Line 2253"/>
              <p:cNvSpPr>
                <a:spLocks noChangeShapeType="1"/>
              </p:cNvSpPr>
              <p:nvPr/>
            </p:nvSpPr>
            <p:spPr bwMode="auto">
              <a:xfrm>
                <a:off x="3210" y="240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3" name="Line 2254"/>
              <p:cNvSpPr>
                <a:spLocks noChangeShapeType="1"/>
              </p:cNvSpPr>
              <p:nvPr/>
            </p:nvSpPr>
            <p:spPr bwMode="auto">
              <a:xfrm>
                <a:off x="3210" y="242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4" name="Line 2255"/>
              <p:cNvSpPr>
                <a:spLocks noChangeShapeType="1"/>
              </p:cNvSpPr>
              <p:nvPr/>
            </p:nvSpPr>
            <p:spPr bwMode="auto">
              <a:xfrm>
                <a:off x="3210" y="245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5" name="Line 2256"/>
              <p:cNvSpPr>
                <a:spLocks noChangeShapeType="1"/>
              </p:cNvSpPr>
              <p:nvPr/>
            </p:nvSpPr>
            <p:spPr bwMode="auto">
              <a:xfrm>
                <a:off x="3210" y="247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6" name="Line 2257"/>
              <p:cNvSpPr>
                <a:spLocks noChangeShapeType="1"/>
              </p:cNvSpPr>
              <p:nvPr/>
            </p:nvSpPr>
            <p:spPr bwMode="auto">
              <a:xfrm>
                <a:off x="3210" y="249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7" name="Line 2258"/>
              <p:cNvSpPr>
                <a:spLocks noChangeShapeType="1"/>
              </p:cNvSpPr>
              <p:nvPr/>
            </p:nvSpPr>
            <p:spPr bwMode="auto">
              <a:xfrm>
                <a:off x="3210" y="251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8" name="Line 2259"/>
              <p:cNvSpPr>
                <a:spLocks noChangeShapeType="1"/>
              </p:cNvSpPr>
              <p:nvPr/>
            </p:nvSpPr>
            <p:spPr bwMode="auto">
              <a:xfrm>
                <a:off x="3210" y="2539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79" name="Freeform 2260"/>
              <p:cNvSpPr>
                <a:spLocks/>
              </p:cNvSpPr>
              <p:nvPr/>
            </p:nvSpPr>
            <p:spPr bwMode="auto">
              <a:xfrm>
                <a:off x="3289" y="2190"/>
                <a:ext cx="41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14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41" h="29">
                    <a:moveTo>
                      <a:pt x="0" y="0"/>
                    </a:moveTo>
                    <a:lnTo>
                      <a:pt x="41" y="14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0" name="Freeform 2261"/>
              <p:cNvSpPr>
                <a:spLocks/>
              </p:cNvSpPr>
              <p:nvPr/>
            </p:nvSpPr>
            <p:spPr bwMode="auto">
              <a:xfrm>
                <a:off x="3196" y="2547"/>
                <a:ext cx="28" cy="44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14" y="44"/>
                  </a:cxn>
                  <a:cxn ang="0">
                    <a:pos x="0" y="0"/>
                  </a:cxn>
                  <a:cxn ang="0">
                    <a:pos x="28" y="0"/>
                  </a:cxn>
                </a:cxnLst>
                <a:rect l="0" t="0" r="r" b="b"/>
                <a:pathLst>
                  <a:path w="28" h="44">
                    <a:moveTo>
                      <a:pt x="28" y="0"/>
                    </a:moveTo>
                    <a:lnTo>
                      <a:pt x="14" y="44"/>
                    </a:lnTo>
                    <a:lnTo>
                      <a:pt x="0" y="0"/>
                    </a:lnTo>
                    <a:lnTo>
                      <a:pt x="28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1" name="Line 2262"/>
              <p:cNvSpPr>
                <a:spLocks noChangeShapeType="1"/>
              </p:cNvSpPr>
              <p:nvPr/>
            </p:nvSpPr>
            <p:spPr bwMode="auto">
              <a:xfrm>
                <a:off x="3570" y="237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2" name="Line 2263"/>
              <p:cNvSpPr>
                <a:spLocks noChangeShapeType="1"/>
              </p:cNvSpPr>
              <p:nvPr/>
            </p:nvSpPr>
            <p:spPr bwMode="auto">
              <a:xfrm>
                <a:off x="3570" y="239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3" name="Line 2264"/>
              <p:cNvSpPr>
                <a:spLocks noChangeShapeType="1"/>
              </p:cNvSpPr>
              <p:nvPr/>
            </p:nvSpPr>
            <p:spPr bwMode="auto">
              <a:xfrm>
                <a:off x="3570" y="241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4" name="Line 2265"/>
              <p:cNvSpPr>
                <a:spLocks noChangeShapeType="1"/>
              </p:cNvSpPr>
              <p:nvPr/>
            </p:nvSpPr>
            <p:spPr bwMode="auto">
              <a:xfrm>
                <a:off x="3570" y="244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5" name="Line 2266"/>
              <p:cNvSpPr>
                <a:spLocks noChangeShapeType="1"/>
              </p:cNvSpPr>
              <p:nvPr/>
            </p:nvSpPr>
            <p:spPr bwMode="auto">
              <a:xfrm>
                <a:off x="3570" y="246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6" name="Line 2267"/>
              <p:cNvSpPr>
                <a:spLocks noChangeShapeType="1"/>
              </p:cNvSpPr>
              <p:nvPr/>
            </p:nvSpPr>
            <p:spPr bwMode="auto">
              <a:xfrm>
                <a:off x="3570" y="248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7" name="Line 2268"/>
              <p:cNvSpPr>
                <a:spLocks noChangeShapeType="1"/>
              </p:cNvSpPr>
              <p:nvPr/>
            </p:nvSpPr>
            <p:spPr bwMode="auto">
              <a:xfrm>
                <a:off x="3570" y="250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8" name="Line 2269"/>
              <p:cNvSpPr>
                <a:spLocks noChangeShapeType="1"/>
              </p:cNvSpPr>
              <p:nvPr/>
            </p:nvSpPr>
            <p:spPr bwMode="auto">
              <a:xfrm>
                <a:off x="3570" y="253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89" name="Line 2270"/>
              <p:cNvSpPr>
                <a:spLocks noChangeShapeType="1"/>
              </p:cNvSpPr>
              <p:nvPr/>
            </p:nvSpPr>
            <p:spPr bwMode="auto">
              <a:xfrm>
                <a:off x="3570" y="255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0" name="Line 2271"/>
              <p:cNvSpPr>
                <a:spLocks noChangeShapeType="1"/>
              </p:cNvSpPr>
              <p:nvPr/>
            </p:nvSpPr>
            <p:spPr bwMode="auto">
              <a:xfrm>
                <a:off x="3570" y="257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1" name="Line 2272"/>
              <p:cNvSpPr>
                <a:spLocks noChangeShapeType="1"/>
              </p:cNvSpPr>
              <p:nvPr/>
            </p:nvSpPr>
            <p:spPr bwMode="auto">
              <a:xfrm>
                <a:off x="3570" y="259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2" name="Line 2273"/>
              <p:cNvSpPr>
                <a:spLocks noChangeShapeType="1"/>
              </p:cNvSpPr>
              <p:nvPr/>
            </p:nvSpPr>
            <p:spPr bwMode="auto">
              <a:xfrm>
                <a:off x="3570" y="261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3" name="Line 2274"/>
              <p:cNvSpPr>
                <a:spLocks noChangeShapeType="1"/>
              </p:cNvSpPr>
              <p:nvPr/>
            </p:nvSpPr>
            <p:spPr bwMode="auto">
              <a:xfrm>
                <a:off x="3570" y="264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4" name="Line 2275"/>
              <p:cNvSpPr>
                <a:spLocks noChangeShapeType="1"/>
              </p:cNvSpPr>
              <p:nvPr/>
            </p:nvSpPr>
            <p:spPr bwMode="auto">
              <a:xfrm>
                <a:off x="3570" y="266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5" name="Line 2276"/>
              <p:cNvSpPr>
                <a:spLocks noChangeShapeType="1"/>
              </p:cNvSpPr>
              <p:nvPr/>
            </p:nvSpPr>
            <p:spPr bwMode="auto">
              <a:xfrm>
                <a:off x="3570" y="268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6" name="Line 2277"/>
              <p:cNvSpPr>
                <a:spLocks noChangeShapeType="1"/>
              </p:cNvSpPr>
              <p:nvPr/>
            </p:nvSpPr>
            <p:spPr bwMode="auto">
              <a:xfrm>
                <a:off x="3570" y="270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7" name="Line 2278"/>
              <p:cNvSpPr>
                <a:spLocks noChangeShapeType="1"/>
              </p:cNvSpPr>
              <p:nvPr/>
            </p:nvSpPr>
            <p:spPr bwMode="auto">
              <a:xfrm>
                <a:off x="3570" y="273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8" name="Line 2279"/>
              <p:cNvSpPr>
                <a:spLocks noChangeShapeType="1"/>
              </p:cNvSpPr>
              <p:nvPr/>
            </p:nvSpPr>
            <p:spPr bwMode="auto">
              <a:xfrm>
                <a:off x="3570" y="275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199" name="Line 2280"/>
              <p:cNvSpPr>
                <a:spLocks noChangeShapeType="1"/>
              </p:cNvSpPr>
              <p:nvPr/>
            </p:nvSpPr>
            <p:spPr bwMode="auto">
              <a:xfrm>
                <a:off x="3570" y="277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0" name="Line 2281"/>
              <p:cNvSpPr>
                <a:spLocks noChangeShapeType="1"/>
              </p:cNvSpPr>
              <p:nvPr/>
            </p:nvSpPr>
            <p:spPr bwMode="auto">
              <a:xfrm>
                <a:off x="3570" y="279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1" name="Line 2282"/>
              <p:cNvSpPr>
                <a:spLocks noChangeShapeType="1"/>
              </p:cNvSpPr>
              <p:nvPr/>
            </p:nvSpPr>
            <p:spPr bwMode="auto">
              <a:xfrm>
                <a:off x="3570" y="282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2" name="Line 2283"/>
              <p:cNvSpPr>
                <a:spLocks noChangeShapeType="1"/>
              </p:cNvSpPr>
              <p:nvPr/>
            </p:nvSpPr>
            <p:spPr bwMode="auto">
              <a:xfrm>
                <a:off x="3570" y="284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3" name="Line 2284"/>
              <p:cNvSpPr>
                <a:spLocks noChangeShapeType="1"/>
              </p:cNvSpPr>
              <p:nvPr/>
            </p:nvSpPr>
            <p:spPr bwMode="auto">
              <a:xfrm>
                <a:off x="3570" y="286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4" name="Line 2285"/>
              <p:cNvSpPr>
                <a:spLocks noChangeShapeType="1"/>
              </p:cNvSpPr>
              <p:nvPr/>
            </p:nvSpPr>
            <p:spPr bwMode="auto">
              <a:xfrm>
                <a:off x="3570" y="288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5" name="Line 2286"/>
              <p:cNvSpPr>
                <a:spLocks noChangeShapeType="1"/>
              </p:cNvSpPr>
              <p:nvPr/>
            </p:nvSpPr>
            <p:spPr bwMode="auto">
              <a:xfrm>
                <a:off x="3570" y="290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6" name="Line 2287"/>
              <p:cNvSpPr>
                <a:spLocks noChangeShapeType="1"/>
              </p:cNvSpPr>
              <p:nvPr/>
            </p:nvSpPr>
            <p:spPr bwMode="auto">
              <a:xfrm>
                <a:off x="3570" y="293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7" name="Line 2288"/>
              <p:cNvSpPr>
                <a:spLocks noChangeShapeType="1"/>
              </p:cNvSpPr>
              <p:nvPr/>
            </p:nvSpPr>
            <p:spPr bwMode="auto">
              <a:xfrm>
                <a:off x="3570" y="295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8" name="Line 2289"/>
              <p:cNvSpPr>
                <a:spLocks noChangeShapeType="1"/>
              </p:cNvSpPr>
              <p:nvPr/>
            </p:nvSpPr>
            <p:spPr bwMode="auto">
              <a:xfrm>
                <a:off x="3570" y="297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09" name="Line 2290"/>
              <p:cNvSpPr>
                <a:spLocks noChangeShapeType="1"/>
              </p:cNvSpPr>
              <p:nvPr/>
            </p:nvSpPr>
            <p:spPr bwMode="auto">
              <a:xfrm>
                <a:off x="3570" y="299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0" name="Freeform 2291"/>
              <p:cNvSpPr>
                <a:spLocks/>
              </p:cNvSpPr>
              <p:nvPr/>
            </p:nvSpPr>
            <p:spPr bwMode="auto">
              <a:xfrm>
                <a:off x="3561" y="3021"/>
                <a:ext cx="9" cy="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11" y="5"/>
                  </a:cxn>
                  <a:cxn ang="0">
                    <a:pos x="0" y="5"/>
                  </a:cxn>
                </a:cxnLst>
                <a:rect l="0" t="0" r="r" b="b"/>
                <a:pathLst>
                  <a:path w="11" h="5">
                    <a:moveTo>
                      <a:pt x="11" y="0"/>
                    </a:moveTo>
                    <a:lnTo>
                      <a:pt x="11" y="5"/>
                    </a:lnTo>
                    <a:lnTo>
                      <a:pt x="0" y="5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1" name="Line 2292"/>
              <p:cNvSpPr>
                <a:spLocks noChangeShapeType="1"/>
              </p:cNvSpPr>
              <p:nvPr/>
            </p:nvSpPr>
            <p:spPr bwMode="auto">
              <a:xfrm flipH="1">
                <a:off x="3540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2" name="Line 2293"/>
              <p:cNvSpPr>
                <a:spLocks noChangeShapeType="1"/>
              </p:cNvSpPr>
              <p:nvPr/>
            </p:nvSpPr>
            <p:spPr bwMode="auto">
              <a:xfrm flipH="1">
                <a:off x="3519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3" name="Line 2294"/>
              <p:cNvSpPr>
                <a:spLocks noChangeShapeType="1"/>
              </p:cNvSpPr>
              <p:nvPr/>
            </p:nvSpPr>
            <p:spPr bwMode="auto">
              <a:xfrm flipH="1">
                <a:off x="3499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4" name="Line 2295"/>
              <p:cNvSpPr>
                <a:spLocks noChangeShapeType="1"/>
              </p:cNvSpPr>
              <p:nvPr/>
            </p:nvSpPr>
            <p:spPr bwMode="auto">
              <a:xfrm flipH="1">
                <a:off x="3478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5" name="Line 2296"/>
              <p:cNvSpPr>
                <a:spLocks noChangeShapeType="1"/>
              </p:cNvSpPr>
              <p:nvPr/>
            </p:nvSpPr>
            <p:spPr bwMode="auto">
              <a:xfrm flipH="1">
                <a:off x="3457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6" name="Line 2297"/>
              <p:cNvSpPr>
                <a:spLocks noChangeShapeType="1"/>
              </p:cNvSpPr>
              <p:nvPr/>
            </p:nvSpPr>
            <p:spPr bwMode="auto">
              <a:xfrm flipH="1">
                <a:off x="3436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7" name="Line 2298"/>
              <p:cNvSpPr>
                <a:spLocks noChangeShapeType="1"/>
              </p:cNvSpPr>
              <p:nvPr/>
            </p:nvSpPr>
            <p:spPr bwMode="auto">
              <a:xfrm flipH="1">
                <a:off x="3415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8" name="Line 2299"/>
              <p:cNvSpPr>
                <a:spLocks noChangeShapeType="1"/>
              </p:cNvSpPr>
              <p:nvPr/>
            </p:nvSpPr>
            <p:spPr bwMode="auto">
              <a:xfrm flipH="1">
                <a:off x="3395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19" name="Line 2300"/>
              <p:cNvSpPr>
                <a:spLocks noChangeShapeType="1"/>
              </p:cNvSpPr>
              <p:nvPr/>
            </p:nvSpPr>
            <p:spPr bwMode="auto">
              <a:xfrm flipH="1">
                <a:off x="3374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0" name="Line 2301"/>
              <p:cNvSpPr>
                <a:spLocks noChangeShapeType="1"/>
              </p:cNvSpPr>
              <p:nvPr/>
            </p:nvSpPr>
            <p:spPr bwMode="auto">
              <a:xfrm flipH="1">
                <a:off x="3353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1" name="Line 2302"/>
              <p:cNvSpPr>
                <a:spLocks noChangeShapeType="1"/>
              </p:cNvSpPr>
              <p:nvPr/>
            </p:nvSpPr>
            <p:spPr bwMode="auto">
              <a:xfrm flipH="1">
                <a:off x="3332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2" name="Line 2303"/>
              <p:cNvSpPr>
                <a:spLocks noChangeShapeType="1"/>
              </p:cNvSpPr>
              <p:nvPr/>
            </p:nvSpPr>
            <p:spPr bwMode="auto">
              <a:xfrm flipH="1">
                <a:off x="3312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3" name="Line 2304"/>
              <p:cNvSpPr>
                <a:spLocks noChangeShapeType="1"/>
              </p:cNvSpPr>
              <p:nvPr/>
            </p:nvSpPr>
            <p:spPr bwMode="auto">
              <a:xfrm flipH="1">
                <a:off x="3291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4" name="Line 2305"/>
              <p:cNvSpPr>
                <a:spLocks noChangeShapeType="1"/>
              </p:cNvSpPr>
              <p:nvPr/>
            </p:nvSpPr>
            <p:spPr bwMode="auto">
              <a:xfrm flipH="1">
                <a:off x="3270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5" name="Line 2306"/>
              <p:cNvSpPr>
                <a:spLocks noChangeShapeType="1"/>
              </p:cNvSpPr>
              <p:nvPr/>
            </p:nvSpPr>
            <p:spPr bwMode="auto">
              <a:xfrm flipH="1">
                <a:off x="3249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6" name="Line 2307"/>
              <p:cNvSpPr>
                <a:spLocks noChangeShapeType="1"/>
              </p:cNvSpPr>
              <p:nvPr/>
            </p:nvSpPr>
            <p:spPr bwMode="auto">
              <a:xfrm flipH="1">
                <a:off x="3228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7" name="Line 2308"/>
              <p:cNvSpPr>
                <a:spLocks noChangeShapeType="1"/>
              </p:cNvSpPr>
              <p:nvPr/>
            </p:nvSpPr>
            <p:spPr bwMode="auto">
              <a:xfrm flipH="1">
                <a:off x="3208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8" name="Line 2309"/>
              <p:cNvSpPr>
                <a:spLocks noChangeShapeType="1"/>
              </p:cNvSpPr>
              <p:nvPr/>
            </p:nvSpPr>
            <p:spPr bwMode="auto">
              <a:xfrm flipH="1">
                <a:off x="3187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29" name="Line 2310"/>
              <p:cNvSpPr>
                <a:spLocks noChangeShapeType="1"/>
              </p:cNvSpPr>
              <p:nvPr/>
            </p:nvSpPr>
            <p:spPr bwMode="auto">
              <a:xfrm flipH="1">
                <a:off x="3166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0" name="Line 2311"/>
              <p:cNvSpPr>
                <a:spLocks noChangeShapeType="1"/>
              </p:cNvSpPr>
              <p:nvPr/>
            </p:nvSpPr>
            <p:spPr bwMode="auto">
              <a:xfrm flipH="1">
                <a:off x="3145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1" name="Line 2312"/>
              <p:cNvSpPr>
                <a:spLocks noChangeShapeType="1"/>
              </p:cNvSpPr>
              <p:nvPr/>
            </p:nvSpPr>
            <p:spPr bwMode="auto">
              <a:xfrm flipH="1">
                <a:off x="3125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2" name="Line 2313"/>
              <p:cNvSpPr>
                <a:spLocks noChangeShapeType="1"/>
              </p:cNvSpPr>
              <p:nvPr/>
            </p:nvSpPr>
            <p:spPr bwMode="auto">
              <a:xfrm flipH="1">
                <a:off x="3104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3" name="Line 2314"/>
              <p:cNvSpPr>
                <a:spLocks noChangeShapeType="1"/>
              </p:cNvSpPr>
              <p:nvPr/>
            </p:nvSpPr>
            <p:spPr bwMode="auto">
              <a:xfrm flipH="1">
                <a:off x="3083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4" name="Line 2315"/>
              <p:cNvSpPr>
                <a:spLocks noChangeShapeType="1"/>
              </p:cNvSpPr>
              <p:nvPr/>
            </p:nvSpPr>
            <p:spPr bwMode="auto">
              <a:xfrm flipH="1">
                <a:off x="3062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5" name="Line 2316"/>
              <p:cNvSpPr>
                <a:spLocks noChangeShapeType="1"/>
              </p:cNvSpPr>
              <p:nvPr/>
            </p:nvSpPr>
            <p:spPr bwMode="auto">
              <a:xfrm flipH="1">
                <a:off x="3041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6" name="Line 2317"/>
              <p:cNvSpPr>
                <a:spLocks noChangeShapeType="1"/>
              </p:cNvSpPr>
              <p:nvPr/>
            </p:nvSpPr>
            <p:spPr bwMode="auto">
              <a:xfrm flipH="1">
                <a:off x="3021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7" name="Line 2318"/>
              <p:cNvSpPr>
                <a:spLocks noChangeShapeType="1"/>
              </p:cNvSpPr>
              <p:nvPr/>
            </p:nvSpPr>
            <p:spPr bwMode="auto">
              <a:xfrm flipH="1">
                <a:off x="3000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8" name="Freeform 2319"/>
              <p:cNvSpPr>
                <a:spLocks/>
              </p:cNvSpPr>
              <p:nvPr/>
            </p:nvSpPr>
            <p:spPr bwMode="auto">
              <a:xfrm>
                <a:off x="2987" y="3013"/>
                <a:ext cx="5" cy="12"/>
              </a:xfrm>
              <a:custGeom>
                <a:avLst/>
                <a:gdLst/>
                <a:ahLst/>
                <a:cxnLst>
                  <a:cxn ang="0">
                    <a:pos x="6" y="14"/>
                  </a:cxn>
                  <a:cxn ang="0">
                    <a:pos x="5" y="14"/>
                  </a:cxn>
                  <a:cxn ang="0">
                    <a:pos x="3" y="5"/>
                  </a:cxn>
                  <a:cxn ang="0">
                    <a:pos x="0" y="0"/>
                  </a:cxn>
                </a:cxnLst>
                <a:rect l="0" t="0" r="r" b="b"/>
                <a:pathLst>
                  <a:path w="6" h="14">
                    <a:moveTo>
                      <a:pt x="6" y="14"/>
                    </a:moveTo>
                    <a:lnTo>
                      <a:pt x="5" y="14"/>
                    </a:lnTo>
                    <a:lnTo>
                      <a:pt x="3" y="5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39" name="Freeform 2320"/>
              <p:cNvSpPr>
                <a:spLocks/>
              </p:cNvSpPr>
              <p:nvPr/>
            </p:nvSpPr>
            <p:spPr bwMode="auto">
              <a:xfrm>
                <a:off x="2969" y="3003"/>
                <a:ext cx="12" cy="4"/>
              </a:xfrm>
              <a:custGeom>
                <a:avLst/>
                <a:gdLst/>
                <a:ahLst/>
                <a:cxnLst>
                  <a:cxn ang="0">
                    <a:pos x="15" y="4"/>
                  </a:cxn>
                  <a:cxn ang="0">
                    <a:pos x="11" y="2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15" h="4">
                    <a:moveTo>
                      <a:pt x="15" y="4"/>
                    </a:moveTo>
                    <a:lnTo>
                      <a:pt x="11" y="2"/>
                    </a:lnTo>
                    <a:lnTo>
                      <a:pt x="1" y="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0" name="Freeform 2321"/>
              <p:cNvSpPr>
                <a:spLocks/>
              </p:cNvSpPr>
              <p:nvPr/>
            </p:nvSpPr>
            <p:spPr bwMode="auto">
              <a:xfrm>
                <a:off x="2953" y="3006"/>
                <a:ext cx="9" cy="9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4" y="4"/>
                  </a:cxn>
                  <a:cxn ang="0">
                    <a:pos x="0" y="11"/>
                  </a:cxn>
                </a:cxnLst>
                <a:rect l="0" t="0" r="r" b="b"/>
                <a:pathLst>
                  <a:path w="11" h="11">
                    <a:moveTo>
                      <a:pt x="11" y="0"/>
                    </a:moveTo>
                    <a:lnTo>
                      <a:pt x="4" y="4"/>
                    </a:lnTo>
                    <a:lnTo>
                      <a:pt x="0" y="1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1" name="Freeform 2322"/>
              <p:cNvSpPr>
                <a:spLocks/>
              </p:cNvSpPr>
              <p:nvPr/>
            </p:nvSpPr>
            <p:spPr bwMode="auto">
              <a:xfrm>
                <a:off x="2939" y="3023"/>
                <a:ext cx="11" cy="2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4" y="2"/>
                  </a:cxn>
                  <a:cxn ang="0">
                    <a:pos x="0" y="2"/>
                  </a:cxn>
                </a:cxnLst>
                <a:rect l="0" t="0" r="r" b="b"/>
                <a:pathLst>
                  <a:path w="14" h="2">
                    <a:moveTo>
                      <a:pt x="14" y="0"/>
                    </a:moveTo>
                    <a:lnTo>
                      <a:pt x="14" y="2"/>
                    </a:lnTo>
                    <a:lnTo>
                      <a:pt x="0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2" name="Line 2323"/>
              <p:cNvSpPr>
                <a:spLocks noChangeShapeType="1"/>
              </p:cNvSpPr>
              <p:nvPr/>
            </p:nvSpPr>
            <p:spPr bwMode="auto">
              <a:xfrm flipH="1">
                <a:off x="2918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3" name="Line 2324"/>
              <p:cNvSpPr>
                <a:spLocks noChangeShapeType="1"/>
              </p:cNvSpPr>
              <p:nvPr/>
            </p:nvSpPr>
            <p:spPr bwMode="auto">
              <a:xfrm flipH="1">
                <a:off x="2898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4" name="Line 2325"/>
              <p:cNvSpPr>
                <a:spLocks noChangeShapeType="1"/>
              </p:cNvSpPr>
              <p:nvPr/>
            </p:nvSpPr>
            <p:spPr bwMode="auto">
              <a:xfrm flipH="1">
                <a:off x="2877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5" name="Line 2326"/>
              <p:cNvSpPr>
                <a:spLocks noChangeShapeType="1"/>
              </p:cNvSpPr>
              <p:nvPr/>
            </p:nvSpPr>
            <p:spPr bwMode="auto">
              <a:xfrm flipH="1">
                <a:off x="2856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6" name="Line 2327"/>
              <p:cNvSpPr>
                <a:spLocks noChangeShapeType="1"/>
              </p:cNvSpPr>
              <p:nvPr/>
            </p:nvSpPr>
            <p:spPr bwMode="auto">
              <a:xfrm flipH="1">
                <a:off x="2835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7" name="Line 2328"/>
              <p:cNvSpPr>
                <a:spLocks noChangeShapeType="1"/>
              </p:cNvSpPr>
              <p:nvPr/>
            </p:nvSpPr>
            <p:spPr bwMode="auto">
              <a:xfrm flipH="1">
                <a:off x="2814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8" name="Line 2329"/>
              <p:cNvSpPr>
                <a:spLocks noChangeShapeType="1"/>
              </p:cNvSpPr>
              <p:nvPr/>
            </p:nvSpPr>
            <p:spPr bwMode="auto">
              <a:xfrm flipH="1">
                <a:off x="2794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49" name="Line 2330"/>
              <p:cNvSpPr>
                <a:spLocks noChangeShapeType="1"/>
              </p:cNvSpPr>
              <p:nvPr/>
            </p:nvSpPr>
            <p:spPr bwMode="auto">
              <a:xfrm flipH="1">
                <a:off x="2773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0" name="Freeform 2331"/>
              <p:cNvSpPr>
                <a:spLocks/>
              </p:cNvSpPr>
              <p:nvPr/>
            </p:nvSpPr>
            <p:spPr bwMode="auto">
              <a:xfrm>
                <a:off x="3556" y="2333"/>
                <a:ext cx="27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14" y="0"/>
                  </a:cxn>
                  <a:cxn ang="0">
                    <a:pos x="27" y="44"/>
                  </a:cxn>
                  <a:cxn ang="0">
                    <a:pos x="0" y="44"/>
                  </a:cxn>
                </a:cxnLst>
                <a:rect l="0" t="0" r="r" b="b"/>
                <a:pathLst>
                  <a:path w="27" h="44">
                    <a:moveTo>
                      <a:pt x="0" y="44"/>
                    </a:moveTo>
                    <a:lnTo>
                      <a:pt x="14" y="0"/>
                    </a:lnTo>
                    <a:lnTo>
                      <a:pt x="27" y="44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1" name="Freeform 2332"/>
              <p:cNvSpPr>
                <a:spLocks/>
              </p:cNvSpPr>
              <p:nvPr/>
            </p:nvSpPr>
            <p:spPr bwMode="auto">
              <a:xfrm>
                <a:off x="2730" y="3010"/>
                <a:ext cx="41" cy="30"/>
              </a:xfrm>
              <a:custGeom>
                <a:avLst/>
                <a:gdLst/>
                <a:ahLst/>
                <a:cxnLst>
                  <a:cxn ang="0">
                    <a:pos x="41" y="30"/>
                  </a:cxn>
                  <a:cxn ang="0">
                    <a:pos x="0" y="15"/>
                  </a:cxn>
                  <a:cxn ang="0">
                    <a:pos x="41" y="0"/>
                  </a:cxn>
                  <a:cxn ang="0">
                    <a:pos x="41" y="30"/>
                  </a:cxn>
                </a:cxnLst>
                <a:rect l="0" t="0" r="r" b="b"/>
                <a:pathLst>
                  <a:path w="41" h="30">
                    <a:moveTo>
                      <a:pt x="41" y="30"/>
                    </a:moveTo>
                    <a:lnTo>
                      <a:pt x="0" y="15"/>
                    </a:lnTo>
                    <a:lnTo>
                      <a:pt x="41" y="0"/>
                    </a:lnTo>
                    <a:lnTo>
                      <a:pt x="41" y="3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2" name="Rectangle 2333"/>
              <p:cNvSpPr>
                <a:spLocks noChangeArrowheads="1"/>
              </p:cNvSpPr>
              <p:nvPr/>
            </p:nvSpPr>
            <p:spPr bwMode="auto">
              <a:xfrm>
                <a:off x="3149" y="2985"/>
                <a:ext cx="676" cy="7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3" name="Line 2335"/>
              <p:cNvSpPr>
                <a:spLocks noChangeShapeType="1"/>
              </p:cNvSpPr>
              <p:nvPr/>
            </p:nvSpPr>
            <p:spPr bwMode="auto">
              <a:xfrm flipH="1">
                <a:off x="2238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4" name="Line 2336"/>
              <p:cNvSpPr>
                <a:spLocks noChangeShapeType="1"/>
              </p:cNvSpPr>
              <p:nvPr/>
            </p:nvSpPr>
            <p:spPr bwMode="auto">
              <a:xfrm flipH="1">
                <a:off x="2217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5" name="Line 2337"/>
              <p:cNvSpPr>
                <a:spLocks noChangeShapeType="1"/>
              </p:cNvSpPr>
              <p:nvPr/>
            </p:nvSpPr>
            <p:spPr bwMode="auto">
              <a:xfrm flipH="1">
                <a:off x="2197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6" name="Line 2338"/>
              <p:cNvSpPr>
                <a:spLocks noChangeShapeType="1"/>
              </p:cNvSpPr>
              <p:nvPr/>
            </p:nvSpPr>
            <p:spPr bwMode="auto">
              <a:xfrm flipH="1">
                <a:off x="2176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7" name="Line 2339"/>
              <p:cNvSpPr>
                <a:spLocks noChangeShapeType="1"/>
              </p:cNvSpPr>
              <p:nvPr/>
            </p:nvSpPr>
            <p:spPr bwMode="auto">
              <a:xfrm flipH="1">
                <a:off x="2155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8" name="Line 2340"/>
              <p:cNvSpPr>
                <a:spLocks noChangeShapeType="1"/>
              </p:cNvSpPr>
              <p:nvPr/>
            </p:nvSpPr>
            <p:spPr bwMode="auto">
              <a:xfrm flipH="1">
                <a:off x="2134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59" name="Line 2341"/>
              <p:cNvSpPr>
                <a:spLocks noChangeShapeType="1"/>
              </p:cNvSpPr>
              <p:nvPr/>
            </p:nvSpPr>
            <p:spPr bwMode="auto">
              <a:xfrm flipH="1">
                <a:off x="2113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0" name="Line 2342"/>
              <p:cNvSpPr>
                <a:spLocks noChangeShapeType="1"/>
              </p:cNvSpPr>
              <p:nvPr/>
            </p:nvSpPr>
            <p:spPr bwMode="auto">
              <a:xfrm flipH="1">
                <a:off x="2093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1" name="Line 2343"/>
              <p:cNvSpPr>
                <a:spLocks noChangeShapeType="1"/>
              </p:cNvSpPr>
              <p:nvPr/>
            </p:nvSpPr>
            <p:spPr bwMode="auto">
              <a:xfrm flipH="1">
                <a:off x="2072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2" name="Line 2344"/>
              <p:cNvSpPr>
                <a:spLocks noChangeShapeType="1"/>
              </p:cNvSpPr>
              <p:nvPr/>
            </p:nvSpPr>
            <p:spPr bwMode="auto">
              <a:xfrm flipH="1">
                <a:off x="2051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3" name="Line 2345"/>
              <p:cNvSpPr>
                <a:spLocks noChangeShapeType="1"/>
              </p:cNvSpPr>
              <p:nvPr/>
            </p:nvSpPr>
            <p:spPr bwMode="auto">
              <a:xfrm flipH="1">
                <a:off x="2030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4" name="Line 2346"/>
              <p:cNvSpPr>
                <a:spLocks noChangeShapeType="1"/>
              </p:cNvSpPr>
              <p:nvPr/>
            </p:nvSpPr>
            <p:spPr bwMode="auto">
              <a:xfrm flipH="1">
                <a:off x="2010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5" name="Line 2347"/>
              <p:cNvSpPr>
                <a:spLocks noChangeShapeType="1"/>
              </p:cNvSpPr>
              <p:nvPr/>
            </p:nvSpPr>
            <p:spPr bwMode="auto">
              <a:xfrm flipH="1">
                <a:off x="1989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6" name="Line 2348"/>
              <p:cNvSpPr>
                <a:spLocks noChangeShapeType="1"/>
              </p:cNvSpPr>
              <p:nvPr/>
            </p:nvSpPr>
            <p:spPr bwMode="auto">
              <a:xfrm flipH="1">
                <a:off x="1968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7" name="Line 2349"/>
              <p:cNvSpPr>
                <a:spLocks noChangeShapeType="1"/>
              </p:cNvSpPr>
              <p:nvPr/>
            </p:nvSpPr>
            <p:spPr bwMode="auto">
              <a:xfrm flipH="1">
                <a:off x="1947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8" name="Line 2350"/>
              <p:cNvSpPr>
                <a:spLocks noChangeShapeType="1"/>
              </p:cNvSpPr>
              <p:nvPr/>
            </p:nvSpPr>
            <p:spPr bwMode="auto">
              <a:xfrm flipH="1">
                <a:off x="1926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69" name="Line 2351"/>
              <p:cNvSpPr>
                <a:spLocks noChangeShapeType="1"/>
              </p:cNvSpPr>
              <p:nvPr/>
            </p:nvSpPr>
            <p:spPr bwMode="auto">
              <a:xfrm flipH="1">
                <a:off x="1906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0" name="Line 2352"/>
              <p:cNvSpPr>
                <a:spLocks noChangeShapeType="1"/>
              </p:cNvSpPr>
              <p:nvPr/>
            </p:nvSpPr>
            <p:spPr bwMode="auto">
              <a:xfrm flipH="1">
                <a:off x="1885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271" name="Line 2353"/>
              <p:cNvSpPr>
                <a:spLocks noChangeShapeType="1"/>
              </p:cNvSpPr>
              <p:nvPr/>
            </p:nvSpPr>
            <p:spPr bwMode="auto">
              <a:xfrm flipH="1">
                <a:off x="1864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</p:grpSp>
        <p:grpSp>
          <p:nvGrpSpPr>
            <p:cNvPr id="12" name="Group 2555"/>
            <p:cNvGrpSpPr>
              <a:grpSpLocks/>
            </p:cNvGrpSpPr>
            <p:nvPr/>
          </p:nvGrpSpPr>
          <p:grpSpPr bwMode="auto">
            <a:xfrm>
              <a:off x="1442" y="1802"/>
              <a:ext cx="1542" cy="1627"/>
              <a:chOff x="1442" y="1802"/>
              <a:chExt cx="1542" cy="1627"/>
            </a:xfrm>
          </p:grpSpPr>
          <p:sp>
            <p:nvSpPr>
              <p:cNvPr id="876" name="Line 2355"/>
              <p:cNvSpPr>
                <a:spLocks noChangeShapeType="1"/>
              </p:cNvSpPr>
              <p:nvPr/>
            </p:nvSpPr>
            <p:spPr bwMode="auto">
              <a:xfrm flipH="1">
                <a:off x="1843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7" name="Line 2356"/>
              <p:cNvSpPr>
                <a:spLocks noChangeShapeType="1"/>
              </p:cNvSpPr>
              <p:nvPr/>
            </p:nvSpPr>
            <p:spPr bwMode="auto">
              <a:xfrm flipH="1">
                <a:off x="1823" y="3025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8" name="Line 2357"/>
              <p:cNvSpPr>
                <a:spLocks noChangeShapeType="1"/>
              </p:cNvSpPr>
              <p:nvPr/>
            </p:nvSpPr>
            <p:spPr bwMode="auto">
              <a:xfrm flipH="1">
                <a:off x="1802" y="3025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9" name="Line 2358"/>
              <p:cNvSpPr>
                <a:spLocks noChangeShapeType="1"/>
              </p:cNvSpPr>
              <p:nvPr/>
            </p:nvSpPr>
            <p:spPr bwMode="auto">
              <a:xfrm>
                <a:off x="1802" y="303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0" name="Line 2359"/>
              <p:cNvSpPr>
                <a:spLocks noChangeShapeType="1"/>
              </p:cNvSpPr>
              <p:nvPr/>
            </p:nvSpPr>
            <p:spPr bwMode="auto">
              <a:xfrm>
                <a:off x="1802" y="305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1" name="Line 2360"/>
              <p:cNvSpPr>
                <a:spLocks noChangeShapeType="1"/>
              </p:cNvSpPr>
              <p:nvPr/>
            </p:nvSpPr>
            <p:spPr bwMode="auto">
              <a:xfrm>
                <a:off x="1802" y="307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2" name="Line 2361"/>
              <p:cNvSpPr>
                <a:spLocks noChangeShapeType="1"/>
              </p:cNvSpPr>
              <p:nvPr/>
            </p:nvSpPr>
            <p:spPr bwMode="auto">
              <a:xfrm>
                <a:off x="1802" y="310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3" name="Line 2362"/>
              <p:cNvSpPr>
                <a:spLocks noChangeShapeType="1"/>
              </p:cNvSpPr>
              <p:nvPr/>
            </p:nvSpPr>
            <p:spPr bwMode="auto">
              <a:xfrm>
                <a:off x="1802" y="312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4" name="Line 2363"/>
              <p:cNvSpPr>
                <a:spLocks noChangeShapeType="1"/>
              </p:cNvSpPr>
              <p:nvPr/>
            </p:nvSpPr>
            <p:spPr bwMode="auto">
              <a:xfrm>
                <a:off x="1802" y="314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5" name="Line 2364"/>
              <p:cNvSpPr>
                <a:spLocks noChangeShapeType="1"/>
              </p:cNvSpPr>
              <p:nvPr/>
            </p:nvSpPr>
            <p:spPr bwMode="auto">
              <a:xfrm>
                <a:off x="1802" y="316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6" name="Line 2365"/>
              <p:cNvSpPr>
                <a:spLocks noChangeShapeType="1"/>
              </p:cNvSpPr>
              <p:nvPr/>
            </p:nvSpPr>
            <p:spPr bwMode="auto">
              <a:xfrm>
                <a:off x="1802" y="319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7" name="Line 2366"/>
              <p:cNvSpPr>
                <a:spLocks noChangeShapeType="1"/>
              </p:cNvSpPr>
              <p:nvPr/>
            </p:nvSpPr>
            <p:spPr bwMode="auto">
              <a:xfrm>
                <a:off x="1802" y="321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8" name="Line 2367"/>
              <p:cNvSpPr>
                <a:spLocks noChangeShapeType="1"/>
              </p:cNvSpPr>
              <p:nvPr/>
            </p:nvSpPr>
            <p:spPr bwMode="auto">
              <a:xfrm>
                <a:off x="1802" y="323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89" name="Line 2368"/>
              <p:cNvSpPr>
                <a:spLocks noChangeShapeType="1"/>
              </p:cNvSpPr>
              <p:nvPr/>
            </p:nvSpPr>
            <p:spPr bwMode="auto">
              <a:xfrm>
                <a:off x="1802" y="325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0" name="Line 2369"/>
              <p:cNvSpPr>
                <a:spLocks noChangeShapeType="1"/>
              </p:cNvSpPr>
              <p:nvPr/>
            </p:nvSpPr>
            <p:spPr bwMode="auto">
              <a:xfrm>
                <a:off x="1802" y="327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1" name="Line 2370"/>
              <p:cNvSpPr>
                <a:spLocks noChangeShapeType="1"/>
              </p:cNvSpPr>
              <p:nvPr/>
            </p:nvSpPr>
            <p:spPr bwMode="auto">
              <a:xfrm flipH="1">
                <a:off x="1787" y="3299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2" name="Line 2371"/>
              <p:cNvSpPr>
                <a:spLocks noChangeShapeType="1"/>
              </p:cNvSpPr>
              <p:nvPr/>
            </p:nvSpPr>
            <p:spPr bwMode="auto">
              <a:xfrm flipH="1">
                <a:off x="1766" y="3299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3" name="Line 2372"/>
              <p:cNvSpPr>
                <a:spLocks noChangeShapeType="1"/>
              </p:cNvSpPr>
              <p:nvPr/>
            </p:nvSpPr>
            <p:spPr bwMode="auto">
              <a:xfrm flipH="1">
                <a:off x="1745" y="3299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4" name="Freeform 2373"/>
              <p:cNvSpPr>
                <a:spLocks/>
              </p:cNvSpPr>
              <p:nvPr/>
            </p:nvSpPr>
            <p:spPr bwMode="auto">
              <a:xfrm>
                <a:off x="1731" y="3290"/>
                <a:ext cx="6" cy="9"/>
              </a:xfrm>
              <a:custGeom>
                <a:avLst/>
                <a:gdLst/>
                <a:ahLst/>
                <a:cxnLst>
                  <a:cxn ang="0">
                    <a:pos x="8" y="10"/>
                  </a:cxn>
                  <a:cxn ang="0">
                    <a:pos x="2" y="10"/>
                  </a:cxn>
                  <a:cxn ang="0">
                    <a:pos x="0" y="0"/>
                  </a:cxn>
                </a:cxnLst>
                <a:rect l="0" t="0" r="r" b="b"/>
                <a:pathLst>
                  <a:path w="8" h="10">
                    <a:moveTo>
                      <a:pt x="8" y="10"/>
                    </a:moveTo>
                    <a:lnTo>
                      <a:pt x="2" y="10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5" name="Line 2374"/>
              <p:cNvSpPr>
                <a:spLocks noChangeShapeType="1"/>
              </p:cNvSpPr>
              <p:nvPr/>
            </p:nvSpPr>
            <p:spPr bwMode="auto">
              <a:xfrm flipH="1" flipV="1">
                <a:off x="1731" y="3290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6" name="Freeform 2375"/>
              <p:cNvSpPr>
                <a:spLocks/>
              </p:cNvSpPr>
              <p:nvPr/>
            </p:nvSpPr>
            <p:spPr bwMode="auto">
              <a:xfrm>
                <a:off x="1715" y="3278"/>
                <a:ext cx="11" cy="5"/>
              </a:xfrm>
              <a:custGeom>
                <a:avLst/>
                <a:gdLst/>
                <a:ahLst/>
                <a:cxnLst>
                  <a:cxn ang="0">
                    <a:pos x="14" y="6"/>
                  </a:cxn>
                  <a:cxn ang="0">
                    <a:pos x="6" y="1"/>
                  </a:cxn>
                  <a:cxn ang="0">
                    <a:pos x="0" y="0"/>
                  </a:cxn>
                </a:cxnLst>
                <a:rect l="0" t="0" r="r" b="b"/>
                <a:pathLst>
                  <a:path w="14" h="6">
                    <a:moveTo>
                      <a:pt x="14" y="6"/>
                    </a:moveTo>
                    <a:lnTo>
                      <a:pt x="6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7" name="Freeform 2376"/>
              <p:cNvSpPr>
                <a:spLocks/>
              </p:cNvSpPr>
              <p:nvPr/>
            </p:nvSpPr>
            <p:spPr bwMode="auto">
              <a:xfrm>
                <a:off x="1696" y="3278"/>
                <a:ext cx="11" cy="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10" y="1"/>
                  </a:cxn>
                  <a:cxn ang="0">
                    <a:pos x="2" y="6"/>
                  </a:cxn>
                  <a:cxn ang="0">
                    <a:pos x="0" y="9"/>
                  </a:cxn>
                </a:cxnLst>
                <a:rect l="0" t="0" r="r" b="b"/>
                <a:pathLst>
                  <a:path w="13" h="9">
                    <a:moveTo>
                      <a:pt x="13" y="0"/>
                    </a:moveTo>
                    <a:lnTo>
                      <a:pt x="10" y="1"/>
                    </a:lnTo>
                    <a:lnTo>
                      <a:pt x="2" y="6"/>
                    </a:lnTo>
                    <a:lnTo>
                      <a:pt x="0" y="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8" name="Freeform 2377"/>
              <p:cNvSpPr>
                <a:spLocks/>
              </p:cNvSpPr>
              <p:nvPr/>
            </p:nvSpPr>
            <p:spPr bwMode="auto">
              <a:xfrm>
                <a:off x="1689" y="3294"/>
                <a:ext cx="3" cy="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3" y="6"/>
                  </a:cxn>
                  <a:cxn ang="0">
                    <a:pos x="0" y="6"/>
                  </a:cxn>
                </a:cxnLst>
                <a:rect l="0" t="0" r="r" b="b"/>
                <a:pathLst>
                  <a:path w="4" h="6">
                    <a:moveTo>
                      <a:pt x="4" y="0"/>
                    </a:moveTo>
                    <a:lnTo>
                      <a:pt x="3" y="6"/>
                    </a:lnTo>
                    <a:lnTo>
                      <a:pt x="0" y="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99" name="Freeform 2378"/>
              <p:cNvSpPr>
                <a:spLocks/>
              </p:cNvSpPr>
              <p:nvPr/>
            </p:nvSpPr>
            <p:spPr bwMode="auto">
              <a:xfrm>
                <a:off x="1651" y="3284"/>
                <a:ext cx="41" cy="29"/>
              </a:xfrm>
              <a:custGeom>
                <a:avLst/>
                <a:gdLst/>
                <a:ahLst/>
                <a:cxnLst>
                  <a:cxn ang="0">
                    <a:pos x="41" y="29"/>
                  </a:cxn>
                  <a:cxn ang="0">
                    <a:pos x="0" y="15"/>
                  </a:cxn>
                  <a:cxn ang="0">
                    <a:pos x="41" y="0"/>
                  </a:cxn>
                  <a:cxn ang="0">
                    <a:pos x="41" y="29"/>
                  </a:cxn>
                </a:cxnLst>
                <a:rect l="0" t="0" r="r" b="b"/>
                <a:pathLst>
                  <a:path w="41" h="29">
                    <a:moveTo>
                      <a:pt x="41" y="29"/>
                    </a:moveTo>
                    <a:lnTo>
                      <a:pt x="0" y="15"/>
                    </a:lnTo>
                    <a:lnTo>
                      <a:pt x="41" y="0"/>
                    </a:lnTo>
                    <a:lnTo>
                      <a:pt x="41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0" name="Line 2379"/>
              <p:cNvSpPr>
                <a:spLocks noChangeShapeType="1"/>
              </p:cNvSpPr>
              <p:nvPr/>
            </p:nvSpPr>
            <p:spPr bwMode="auto">
              <a:xfrm>
                <a:off x="1651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1" name="Line 2380"/>
              <p:cNvSpPr>
                <a:spLocks noChangeShapeType="1"/>
              </p:cNvSpPr>
              <p:nvPr/>
            </p:nvSpPr>
            <p:spPr bwMode="auto">
              <a:xfrm>
                <a:off x="1672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2" name="Freeform 2381"/>
              <p:cNvSpPr>
                <a:spLocks/>
              </p:cNvSpPr>
              <p:nvPr/>
            </p:nvSpPr>
            <p:spPr bwMode="auto">
              <a:xfrm>
                <a:off x="1691" y="3414"/>
                <a:ext cx="6" cy="12"/>
              </a:xfrm>
              <a:custGeom>
                <a:avLst/>
                <a:gdLst/>
                <a:ahLst/>
                <a:cxnLst>
                  <a:cxn ang="0">
                    <a:pos x="0" y="14"/>
                  </a:cxn>
                  <a:cxn ang="0">
                    <a:pos x="2" y="6"/>
                  </a:cxn>
                  <a:cxn ang="0">
                    <a:pos x="7" y="0"/>
                  </a:cxn>
                </a:cxnLst>
                <a:rect l="0" t="0" r="r" b="b"/>
                <a:pathLst>
                  <a:path w="7" h="14">
                    <a:moveTo>
                      <a:pt x="0" y="14"/>
                    </a:moveTo>
                    <a:lnTo>
                      <a:pt x="2" y="6"/>
                    </a:lnTo>
                    <a:lnTo>
                      <a:pt x="7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3" name="Freeform 2382"/>
              <p:cNvSpPr>
                <a:spLocks/>
              </p:cNvSpPr>
              <p:nvPr/>
            </p:nvSpPr>
            <p:spPr bwMode="auto">
              <a:xfrm>
                <a:off x="1703" y="3406"/>
                <a:ext cx="12" cy="3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2"/>
                  </a:cxn>
                  <a:cxn ang="0">
                    <a:pos x="10" y="0"/>
                  </a:cxn>
                  <a:cxn ang="0">
                    <a:pos x="15" y="1"/>
                  </a:cxn>
                </a:cxnLst>
                <a:rect l="0" t="0" r="r" b="b"/>
                <a:pathLst>
                  <a:path w="15" h="3">
                    <a:moveTo>
                      <a:pt x="0" y="3"/>
                    </a:moveTo>
                    <a:lnTo>
                      <a:pt x="1" y="2"/>
                    </a:lnTo>
                    <a:lnTo>
                      <a:pt x="10" y="0"/>
                    </a:lnTo>
                    <a:lnTo>
                      <a:pt x="15" y="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4" name="Freeform 2383"/>
              <p:cNvSpPr>
                <a:spLocks/>
              </p:cNvSpPr>
              <p:nvPr/>
            </p:nvSpPr>
            <p:spPr bwMode="auto">
              <a:xfrm>
                <a:off x="1723" y="3410"/>
                <a:ext cx="8" cy="1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" y="2"/>
                  </a:cxn>
                  <a:cxn ang="0">
                    <a:pos x="10" y="10"/>
                  </a:cxn>
                  <a:cxn ang="0">
                    <a:pos x="10" y="11"/>
                  </a:cxn>
                </a:cxnLst>
                <a:rect l="0" t="0" r="r" b="b"/>
                <a:pathLst>
                  <a:path w="10" h="11">
                    <a:moveTo>
                      <a:pt x="0" y="0"/>
                    </a:moveTo>
                    <a:lnTo>
                      <a:pt x="4" y="2"/>
                    </a:lnTo>
                    <a:lnTo>
                      <a:pt x="10" y="10"/>
                    </a:lnTo>
                    <a:lnTo>
                      <a:pt x="10" y="1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5" name="Line 2384"/>
              <p:cNvSpPr>
                <a:spLocks noChangeShapeType="1"/>
              </p:cNvSpPr>
              <p:nvPr/>
            </p:nvSpPr>
            <p:spPr bwMode="auto">
              <a:xfrm>
                <a:off x="1733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6" name="Line 2385"/>
              <p:cNvSpPr>
                <a:spLocks noChangeShapeType="1"/>
              </p:cNvSpPr>
              <p:nvPr/>
            </p:nvSpPr>
            <p:spPr bwMode="auto">
              <a:xfrm>
                <a:off x="1754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7" name="Line 2386"/>
              <p:cNvSpPr>
                <a:spLocks noChangeShapeType="1"/>
              </p:cNvSpPr>
              <p:nvPr/>
            </p:nvSpPr>
            <p:spPr bwMode="auto">
              <a:xfrm>
                <a:off x="1775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8" name="Line 2387"/>
              <p:cNvSpPr>
                <a:spLocks noChangeShapeType="1"/>
              </p:cNvSpPr>
              <p:nvPr/>
            </p:nvSpPr>
            <p:spPr bwMode="auto">
              <a:xfrm>
                <a:off x="1795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09" name="Line 2388"/>
              <p:cNvSpPr>
                <a:spLocks noChangeShapeType="1"/>
              </p:cNvSpPr>
              <p:nvPr/>
            </p:nvSpPr>
            <p:spPr bwMode="auto">
              <a:xfrm>
                <a:off x="1816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0" name="Line 2389"/>
              <p:cNvSpPr>
                <a:spLocks noChangeShapeType="1"/>
              </p:cNvSpPr>
              <p:nvPr/>
            </p:nvSpPr>
            <p:spPr bwMode="auto">
              <a:xfrm>
                <a:off x="1837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1" name="Line 2390"/>
              <p:cNvSpPr>
                <a:spLocks noChangeShapeType="1"/>
              </p:cNvSpPr>
              <p:nvPr/>
            </p:nvSpPr>
            <p:spPr bwMode="auto">
              <a:xfrm>
                <a:off x="1858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2" name="Line 2391"/>
              <p:cNvSpPr>
                <a:spLocks noChangeShapeType="1"/>
              </p:cNvSpPr>
              <p:nvPr/>
            </p:nvSpPr>
            <p:spPr bwMode="auto">
              <a:xfrm>
                <a:off x="1878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3" name="Line 2392"/>
              <p:cNvSpPr>
                <a:spLocks noChangeShapeType="1"/>
              </p:cNvSpPr>
              <p:nvPr/>
            </p:nvSpPr>
            <p:spPr bwMode="auto">
              <a:xfrm>
                <a:off x="1899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4" name="Line 2393"/>
              <p:cNvSpPr>
                <a:spLocks noChangeShapeType="1"/>
              </p:cNvSpPr>
              <p:nvPr/>
            </p:nvSpPr>
            <p:spPr bwMode="auto">
              <a:xfrm>
                <a:off x="1920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5" name="Line 2394"/>
              <p:cNvSpPr>
                <a:spLocks noChangeShapeType="1"/>
              </p:cNvSpPr>
              <p:nvPr/>
            </p:nvSpPr>
            <p:spPr bwMode="auto">
              <a:xfrm>
                <a:off x="1941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6" name="Line 2395"/>
              <p:cNvSpPr>
                <a:spLocks noChangeShapeType="1"/>
              </p:cNvSpPr>
              <p:nvPr/>
            </p:nvSpPr>
            <p:spPr bwMode="auto">
              <a:xfrm>
                <a:off x="1962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7" name="Line 2396"/>
              <p:cNvSpPr>
                <a:spLocks noChangeShapeType="1"/>
              </p:cNvSpPr>
              <p:nvPr/>
            </p:nvSpPr>
            <p:spPr bwMode="auto">
              <a:xfrm>
                <a:off x="1982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8" name="Line 2397"/>
              <p:cNvSpPr>
                <a:spLocks noChangeShapeType="1"/>
              </p:cNvSpPr>
              <p:nvPr/>
            </p:nvSpPr>
            <p:spPr bwMode="auto">
              <a:xfrm>
                <a:off x="2003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19" name="Line 2398"/>
              <p:cNvSpPr>
                <a:spLocks noChangeShapeType="1"/>
              </p:cNvSpPr>
              <p:nvPr/>
            </p:nvSpPr>
            <p:spPr bwMode="auto">
              <a:xfrm>
                <a:off x="2024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0" name="Line 2399"/>
              <p:cNvSpPr>
                <a:spLocks noChangeShapeType="1"/>
              </p:cNvSpPr>
              <p:nvPr/>
            </p:nvSpPr>
            <p:spPr bwMode="auto">
              <a:xfrm>
                <a:off x="2045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1" name="Line 2400"/>
              <p:cNvSpPr>
                <a:spLocks noChangeShapeType="1"/>
              </p:cNvSpPr>
              <p:nvPr/>
            </p:nvSpPr>
            <p:spPr bwMode="auto">
              <a:xfrm>
                <a:off x="2066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2" name="Line 2401"/>
              <p:cNvSpPr>
                <a:spLocks noChangeShapeType="1"/>
              </p:cNvSpPr>
              <p:nvPr/>
            </p:nvSpPr>
            <p:spPr bwMode="auto">
              <a:xfrm>
                <a:off x="2086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3" name="Line 2402"/>
              <p:cNvSpPr>
                <a:spLocks noChangeShapeType="1"/>
              </p:cNvSpPr>
              <p:nvPr/>
            </p:nvSpPr>
            <p:spPr bwMode="auto">
              <a:xfrm>
                <a:off x="2107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4" name="Line 2403"/>
              <p:cNvSpPr>
                <a:spLocks noChangeShapeType="1"/>
              </p:cNvSpPr>
              <p:nvPr/>
            </p:nvSpPr>
            <p:spPr bwMode="auto">
              <a:xfrm>
                <a:off x="2128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5" name="Line 2404"/>
              <p:cNvSpPr>
                <a:spLocks noChangeShapeType="1"/>
              </p:cNvSpPr>
              <p:nvPr/>
            </p:nvSpPr>
            <p:spPr bwMode="auto">
              <a:xfrm>
                <a:off x="2149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6" name="Line 2405"/>
              <p:cNvSpPr>
                <a:spLocks noChangeShapeType="1"/>
              </p:cNvSpPr>
              <p:nvPr/>
            </p:nvSpPr>
            <p:spPr bwMode="auto">
              <a:xfrm>
                <a:off x="2169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7" name="Line 2406"/>
              <p:cNvSpPr>
                <a:spLocks noChangeShapeType="1"/>
              </p:cNvSpPr>
              <p:nvPr/>
            </p:nvSpPr>
            <p:spPr bwMode="auto">
              <a:xfrm>
                <a:off x="2190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8" name="Line 2407"/>
              <p:cNvSpPr>
                <a:spLocks noChangeShapeType="1"/>
              </p:cNvSpPr>
              <p:nvPr/>
            </p:nvSpPr>
            <p:spPr bwMode="auto">
              <a:xfrm>
                <a:off x="2211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29" name="Line 2408"/>
              <p:cNvSpPr>
                <a:spLocks noChangeShapeType="1"/>
              </p:cNvSpPr>
              <p:nvPr/>
            </p:nvSpPr>
            <p:spPr bwMode="auto">
              <a:xfrm>
                <a:off x="2232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0" name="Line 2409"/>
              <p:cNvSpPr>
                <a:spLocks noChangeShapeType="1"/>
              </p:cNvSpPr>
              <p:nvPr/>
            </p:nvSpPr>
            <p:spPr bwMode="auto">
              <a:xfrm>
                <a:off x="2253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1" name="Line 2410"/>
              <p:cNvSpPr>
                <a:spLocks noChangeShapeType="1"/>
              </p:cNvSpPr>
              <p:nvPr/>
            </p:nvSpPr>
            <p:spPr bwMode="auto">
              <a:xfrm>
                <a:off x="2273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2" name="Line 2411"/>
              <p:cNvSpPr>
                <a:spLocks noChangeShapeType="1"/>
              </p:cNvSpPr>
              <p:nvPr/>
            </p:nvSpPr>
            <p:spPr bwMode="auto">
              <a:xfrm>
                <a:off x="2294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3" name="Line 2412"/>
              <p:cNvSpPr>
                <a:spLocks noChangeShapeType="1"/>
              </p:cNvSpPr>
              <p:nvPr/>
            </p:nvSpPr>
            <p:spPr bwMode="auto">
              <a:xfrm>
                <a:off x="2315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4" name="Line 2413"/>
              <p:cNvSpPr>
                <a:spLocks noChangeShapeType="1"/>
              </p:cNvSpPr>
              <p:nvPr/>
            </p:nvSpPr>
            <p:spPr bwMode="auto">
              <a:xfrm>
                <a:off x="2336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5" name="Line 2414"/>
              <p:cNvSpPr>
                <a:spLocks noChangeShapeType="1"/>
              </p:cNvSpPr>
              <p:nvPr/>
            </p:nvSpPr>
            <p:spPr bwMode="auto">
              <a:xfrm>
                <a:off x="2356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6" name="Line 2415"/>
              <p:cNvSpPr>
                <a:spLocks noChangeShapeType="1"/>
              </p:cNvSpPr>
              <p:nvPr/>
            </p:nvSpPr>
            <p:spPr bwMode="auto">
              <a:xfrm>
                <a:off x="2377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7" name="Line 2416"/>
              <p:cNvSpPr>
                <a:spLocks noChangeShapeType="1"/>
              </p:cNvSpPr>
              <p:nvPr/>
            </p:nvSpPr>
            <p:spPr bwMode="auto">
              <a:xfrm>
                <a:off x="2398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8" name="Line 2417"/>
              <p:cNvSpPr>
                <a:spLocks noChangeShapeType="1"/>
              </p:cNvSpPr>
              <p:nvPr/>
            </p:nvSpPr>
            <p:spPr bwMode="auto">
              <a:xfrm>
                <a:off x="2419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39" name="Line 2418"/>
              <p:cNvSpPr>
                <a:spLocks noChangeShapeType="1"/>
              </p:cNvSpPr>
              <p:nvPr/>
            </p:nvSpPr>
            <p:spPr bwMode="auto">
              <a:xfrm>
                <a:off x="2440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0" name="Line 2419"/>
              <p:cNvSpPr>
                <a:spLocks noChangeShapeType="1"/>
              </p:cNvSpPr>
              <p:nvPr/>
            </p:nvSpPr>
            <p:spPr bwMode="auto">
              <a:xfrm>
                <a:off x="2460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1" name="Line 2420"/>
              <p:cNvSpPr>
                <a:spLocks noChangeShapeType="1"/>
              </p:cNvSpPr>
              <p:nvPr/>
            </p:nvSpPr>
            <p:spPr bwMode="auto">
              <a:xfrm>
                <a:off x="2481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2" name="Line 2421"/>
              <p:cNvSpPr>
                <a:spLocks noChangeShapeType="1"/>
              </p:cNvSpPr>
              <p:nvPr/>
            </p:nvSpPr>
            <p:spPr bwMode="auto">
              <a:xfrm>
                <a:off x="2502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3" name="Line 2422"/>
              <p:cNvSpPr>
                <a:spLocks noChangeShapeType="1"/>
              </p:cNvSpPr>
              <p:nvPr/>
            </p:nvSpPr>
            <p:spPr bwMode="auto">
              <a:xfrm>
                <a:off x="2523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4" name="Line 2423"/>
              <p:cNvSpPr>
                <a:spLocks noChangeShapeType="1"/>
              </p:cNvSpPr>
              <p:nvPr/>
            </p:nvSpPr>
            <p:spPr bwMode="auto">
              <a:xfrm>
                <a:off x="2543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5" name="Line 2424"/>
              <p:cNvSpPr>
                <a:spLocks noChangeShapeType="1"/>
              </p:cNvSpPr>
              <p:nvPr/>
            </p:nvSpPr>
            <p:spPr bwMode="auto">
              <a:xfrm>
                <a:off x="2564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6" name="Line 2425"/>
              <p:cNvSpPr>
                <a:spLocks noChangeShapeType="1"/>
              </p:cNvSpPr>
              <p:nvPr/>
            </p:nvSpPr>
            <p:spPr bwMode="auto">
              <a:xfrm>
                <a:off x="2585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7" name="Line 2426"/>
              <p:cNvSpPr>
                <a:spLocks noChangeShapeType="1"/>
              </p:cNvSpPr>
              <p:nvPr/>
            </p:nvSpPr>
            <p:spPr bwMode="auto">
              <a:xfrm>
                <a:off x="2606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8" name="Line 2427"/>
              <p:cNvSpPr>
                <a:spLocks noChangeShapeType="1"/>
              </p:cNvSpPr>
              <p:nvPr/>
            </p:nvSpPr>
            <p:spPr bwMode="auto">
              <a:xfrm>
                <a:off x="2627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49" name="Line 2428"/>
              <p:cNvSpPr>
                <a:spLocks noChangeShapeType="1"/>
              </p:cNvSpPr>
              <p:nvPr/>
            </p:nvSpPr>
            <p:spPr bwMode="auto">
              <a:xfrm>
                <a:off x="2647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0" name="Line 2429"/>
              <p:cNvSpPr>
                <a:spLocks noChangeShapeType="1"/>
              </p:cNvSpPr>
              <p:nvPr/>
            </p:nvSpPr>
            <p:spPr bwMode="auto">
              <a:xfrm>
                <a:off x="2668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1" name="Line 2430"/>
              <p:cNvSpPr>
                <a:spLocks noChangeShapeType="1"/>
              </p:cNvSpPr>
              <p:nvPr/>
            </p:nvSpPr>
            <p:spPr bwMode="auto">
              <a:xfrm>
                <a:off x="2689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2" name="Line 2431"/>
              <p:cNvSpPr>
                <a:spLocks noChangeShapeType="1"/>
              </p:cNvSpPr>
              <p:nvPr/>
            </p:nvSpPr>
            <p:spPr bwMode="auto">
              <a:xfrm>
                <a:off x="2710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3" name="Line 2432"/>
              <p:cNvSpPr>
                <a:spLocks noChangeShapeType="1"/>
              </p:cNvSpPr>
              <p:nvPr/>
            </p:nvSpPr>
            <p:spPr bwMode="auto">
              <a:xfrm>
                <a:off x="2730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4" name="Line 2433"/>
              <p:cNvSpPr>
                <a:spLocks noChangeShapeType="1"/>
              </p:cNvSpPr>
              <p:nvPr/>
            </p:nvSpPr>
            <p:spPr bwMode="auto">
              <a:xfrm>
                <a:off x="2751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5" name="Line 2434"/>
              <p:cNvSpPr>
                <a:spLocks noChangeShapeType="1"/>
              </p:cNvSpPr>
              <p:nvPr/>
            </p:nvSpPr>
            <p:spPr bwMode="auto">
              <a:xfrm>
                <a:off x="2772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6" name="Line 2435"/>
              <p:cNvSpPr>
                <a:spLocks noChangeShapeType="1"/>
              </p:cNvSpPr>
              <p:nvPr/>
            </p:nvSpPr>
            <p:spPr bwMode="auto">
              <a:xfrm>
                <a:off x="2793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7" name="Line 2436"/>
              <p:cNvSpPr>
                <a:spLocks noChangeShapeType="1"/>
              </p:cNvSpPr>
              <p:nvPr/>
            </p:nvSpPr>
            <p:spPr bwMode="auto">
              <a:xfrm>
                <a:off x="2814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8" name="Line 2437"/>
              <p:cNvSpPr>
                <a:spLocks noChangeShapeType="1"/>
              </p:cNvSpPr>
              <p:nvPr/>
            </p:nvSpPr>
            <p:spPr bwMode="auto">
              <a:xfrm>
                <a:off x="2834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59" name="Line 2438"/>
              <p:cNvSpPr>
                <a:spLocks noChangeShapeType="1"/>
              </p:cNvSpPr>
              <p:nvPr/>
            </p:nvSpPr>
            <p:spPr bwMode="auto">
              <a:xfrm>
                <a:off x="2855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0" name="Line 2439"/>
              <p:cNvSpPr>
                <a:spLocks noChangeShapeType="1"/>
              </p:cNvSpPr>
              <p:nvPr/>
            </p:nvSpPr>
            <p:spPr bwMode="auto">
              <a:xfrm>
                <a:off x="2876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1" name="Line 2440"/>
              <p:cNvSpPr>
                <a:spLocks noChangeShapeType="1"/>
              </p:cNvSpPr>
              <p:nvPr/>
            </p:nvSpPr>
            <p:spPr bwMode="auto">
              <a:xfrm>
                <a:off x="2897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2" name="Line 2441"/>
              <p:cNvSpPr>
                <a:spLocks noChangeShapeType="1"/>
              </p:cNvSpPr>
              <p:nvPr/>
            </p:nvSpPr>
            <p:spPr bwMode="auto">
              <a:xfrm>
                <a:off x="2918" y="342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3" name="Line 2442"/>
              <p:cNvSpPr>
                <a:spLocks noChangeShapeType="1"/>
              </p:cNvSpPr>
              <p:nvPr/>
            </p:nvSpPr>
            <p:spPr bwMode="auto">
              <a:xfrm>
                <a:off x="2938" y="342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4" name="Freeform 2443"/>
              <p:cNvSpPr>
                <a:spLocks/>
              </p:cNvSpPr>
              <p:nvPr/>
            </p:nvSpPr>
            <p:spPr bwMode="auto">
              <a:xfrm>
                <a:off x="2959" y="3426"/>
                <a:ext cx="11" cy="2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14" y="2"/>
                  </a:cxn>
                  <a:cxn ang="0">
                    <a:pos x="14" y="0"/>
                  </a:cxn>
                </a:cxnLst>
                <a:rect l="0" t="0" r="r" b="b"/>
                <a:pathLst>
                  <a:path w="14" h="2">
                    <a:moveTo>
                      <a:pt x="0" y="2"/>
                    </a:moveTo>
                    <a:lnTo>
                      <a:pt x="14" y="2"/>
                    </a:lnTo>
                    <a:lnTo>
                      <a:pt x="1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5" name="Line 2444"/>
              <p:cNvSpPr>
                <a:spLocks noChangeShapeType="1"/>
              </p:cNvSpPr>
              <p:nvPr/>
            </p:nvSpPr>
            <p:spPr bwMode="auto">
              <a:xfrm flipV="1">
                <a:off x="2970" y="340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6" name="Line 2445"/>
              <p:cNvSpPr>
                <a:spLocks noChangeShapeType="1"/>
              </p:cNvSpPr>
              <p:nvPr/>
            </p:nvSpPr>
            <p:spPr bwMode="auto">
              <a:xfrm flipV="1">
                <a:off x="2970" y="338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7" name="Line 2446"/>
              <p:cNvSpPr>
                <a:spLocks noChangeShapeType="1"/>
              </p:cNvSpPr>
              <p:nvPr/>
            </p:nvSpPr>
            <p:spPr bwMode="auto">
              <a:xfrm flipV="1">
                <a:off x="2970" y="335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8" name="Line 2447"/>
              <p:cNvSpPr>
                <a:spLocks noChangeShapeType="1"/>
              </p:cNvSpPr>
              <p:nvPr/>
            </p:nvSpPr>
            <p:spPr bwMode="auto">
              <a:xfrm flipV="1">
                <a:off x="2970" y="333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69" name="Line 2448"/>
              <p:cNvSpPr>
                <a:spLocks noChangeShapeType="1"/>
              </p:cNvSpPr>
              <p:nvPr/>
            </p:nvSpPr>
            <p:spPr bwMode="auto">
              <a:xfrm flipV="1">
                <a:off x="2970" y="331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0" name="Line 2449"/>
              <p:cNvSpPr>
                <a:spLocks noChangeShapeType="1"/>
              </p:cNvSpPr>
              <p:nvPr/>
            </p:nvSpPr>
            <p:spPr bwMode="auto">
              <a:xfrm flipV="1">
                <a:off x="2970" y="329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1" name="Line 2450"/>
              <p:cNvSpPr>
                <a:spLocks noChangeShapeType="1"/>
              </p:cNvSpPr>
              <p:nvPr/>
            </p:nvSpPr>
            <p:spPr bwMode="auto">
              <a:xfrm flipV="1">
                <a:off x="2970" y="327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2" name="Line 2451"/>
              <p:cNvSpPr>
                <a:spLocks noChangeShapeType="1"/>
              </p:cNvSpPr>
              <p:nvPr/>
            </p:nvSpPr>
            <p:spPr bwMode="auto">
              <a:xfrm flipV="1">
                <a:off x="2970" y="324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3" name="Line 2452"/>
              <p:cNvSpPr>
                <a:spLocks noChangeShapeType="1"/>
              </p:cNvSpPr>
              <p:nvPr/>
            </p:nvSpPr>
            <p:spPr bwMode="auto">
              <a:xfrm flipV="1">
                <a:off x="2970" y="322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4" name="Line 2453"/>
              <p:cNvSpPr>
                <a:spLocks noChangeShapeType="1"/>
              </p:cNvSpPr>
              <p:nvPr/>
            </p:nvSpPr>
            <p:spPr bwMode="auto">
              <a:xfrm flipV="1">
                <a:off x="2970" y="320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5" name="Line 2454"/>
              <p:cNvSpPr>
                <a:spLocks noChangeShapeType="1"/>
              </p:cNvSpPr>
              <p:nvPr/>
            </p:nvSpPr>
            <p:spPr bwMode="auto">
              <a:xfrm flipV="1">
                <a:off x="2970" y="318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6" name="Line 2455"/>
              <p:cNvSpPr>
                <a:spLocks noChangeShapeType="1"/>
              </p:cNvSpPr>
              <p:nvPr/>
            </p:nvSpPr>
            <p:spPr bwMode="auto">
              <a:xfrm flipV="1">
                <a:off x="2970" y="315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7" name="Line 2456"/>
              <p:cNvSpPr>
                <a:spLocks noChangeShapeType="1"/>
              </p:cNvSpPr>
              <p:nvPr/>
            </p:nvSpPr>
            <p:spPr bwMode="auto">
              <a:xfrm flipV="1">
                <a:off x="2970" y="313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8" name="Line 2457"/>
              <p:cNvSpPr>
                <a:spLocks noChangeShapeType="1"/>
              </p:cNvSpPr>
              <p:nvPr/>
            </p:nvSpPr>
            <p:spPr bwMode="auto">
              <a:xfrm flipV="1">
                <a:off x="2970" y="311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79" name="Line 2458"/>
              <p:cNvSpPr>
                <a:spLocks noChangeShapeType="1"/>
              </p:cNvSpPr>
              <p:nvPr/>
            </p:nvSpPr>
            <p:spPr bwMode="auto">
              <a:xfrm flipV="1">
                <a:off x="2970" y="309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0" name="Line 2459"/>
              <p:cNvSpPr>
                <a:spLocks noChangeShapeType="1"/>
              </p:cNvSpPr>
              <p:nvPr/>
            </p:nvSpPr>
            <p:spPr bwMode="auto">
              <a:xfrm flipV="1">
                <a:off x="2970" y="306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1" name="Line 2460"/>
              <p:cNvSpPr>
                <a:spLocks noChangeShapeType="1"/>
              </p:cNvSpPr>
              <p:nvPr/>
            </p:nvSpPr>
            <p:spPr bwMode="auto">
              <a:xfrm flipV="1">
                <a:off x="2970" y="304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2" name="Line 2461"/>
              <p:cNvSpPr>
                <a:spLocks noChangeShapeType="1"/>
              </p:cNvSpPr>
              <p:nvPr/>
            </p:nvSpPr>
            <p:spPr bwMode="auto">
              <a:xfrm flipV="1">
                <a:off x="2970" y="302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3" name="Line 2462"/>
              <p:cNvSpPr>
                <a:spLocks noChangeShapeType="1"/>
              </p:cNvSpPr>
              <p:nvPr/>
            </p:nvSpPr>
            <p:spPr bwMode="auto">
              <a:xfrm flipV="1">
                <a:off x="2970" y="300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4" name="Line 2463"/>
              <p:cNvSpPr>
                <a:spLocks noChangeShapeType="1"/>
              </p:cNvSpPr>
              <p:nvPr/>
            </p:nvSpPr>
            <p:spPr bwMode="auto">
              <a:xfrm flipV="1">
                <a:off x="2970" y="297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5" name="Line 2464"/>
              <p:cNvSpPr>
                <a:spLocks noChangeShapeType="1"/>
              </p:cNvSpPr>
              <p:nvPr/>
            </p:nvSpPr>
            <p:spPr bwMode="auto">
              <a:xfrm flipV="1">
                <a:off x="2970" y="295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6" name="Line 2465"/>
              <p:cNvSpPr>
                <a:spLocks noChangeShapeType="1"/>
              </p:cNvSpPr>
              <p:nvPr/>
            </p:nvSpPr>
            <p:spPr bwMode="auto">
              <a:xfrm flipV="1">
                <a:off x="2970" y="293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7" name="Line 2466"/>
              <p:cNvSpPr>
                <a:spLocks noChangeShapeType="1"/>
              </p:cNvSpPr>
              <p:nvPr/>
            </p:nvSpPr>
            <p:spPr bwMode="auto">
              <a:xfrm flipV="1">
                <a:off x="2970" y="291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8" name="Line 2467"/>
              <p:cNvSpPr>
                <a:spLocks noChangeShapeType="1"/>
              </p:cNvSpPr>
              <p:nvPr/>
            </p:nvSpPr>
            <p:spPr bwMode="auto">
              <a:xfrm flipV="1">
                <a:off x="2970" y="289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89" name="Freeform 2468"/>
              <p:cNvSpPr>
                <a:spLocks/>
              </p:cNvSpPr>
              <p:nvPr/>
            </p:nvSpPr>
            <p:spPr bwMode="auto">
              <a:xfrm>
                <a:off x="2957" y="2848"/>
                <a:ext cx="27" cy="44"/>
              </a:xfrm>
              <a:custGeom>
                <a:avLst/>
                <a:gdLst/>
                <a:ahLst/>
                <a:cxnLst>
                  <a:cxn ang="0">
                    <a:pos x="0" y="44"/>
                  </a:cxn>
                  <a:cxn ang="0">
                    <a:pos x="13" y="0"/>
                  </a:cxn>
                  <a:cxn ang="0">
                    <a:pos x="27" y="44"/>
                  </a:cxn>
                  <a:cxn ang="0">
                    <a:pos x="0" y="44"/>
                  </a:cxn>
                </a:cxnLst>
                <a:rect l="0" t="0" r="r" b="b"/>
                <a:pathLst>
                  <a:path w="27" h="44">
                    <a:moveTo>
                      <a:pt x="0" y="44"/>
                    </a:moveTo>
                    <a:lnTo>
                      <a:pt x="13" y="0"/>
                    </a:lnTo>
                    <a:lnTo>
                      <a:pt x="27" y="44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0" name="Line 2469"/>
              <p:cNvSpPr>
                <a:spLocks noChangeShapeType="1"/>
              </p:cNvSpPr>
              <p:nvPr/>
            </p:nvSpPr>
            <p:spPr bwMode="auto">
              <a:xfrm flipH="1">
                <a:off x="1519" y="1802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1" name="Line 2470"/>
              <p:cNvSpPr>
                <a:spLocks noChangeShapeType="1"/>
              </p:cNvSpPr>
              <p:nvPr/>
            </p:nvSpPr>
            <p:spPr bwMode="auto">
              <a:xfrm flipH="1">
                <a:off x="1498" y="1802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2" name="Line 2471"/>
              <p:cNvSpPr>
                <a:spLocks noChangeShapeType="1"/>
              </p:cNvSpPr>
              <p:nvPr/>
            </p:nvSpPr>
            <p:spPr bwMode="auto">
              <a:xfrm flipH="1">
                <a:off x="1477" y="1802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3" name="Line 2472"/>
              <p:cNvSpPr>
                <a:spLocks noChangeShapeType="1"/>
              </p:cNvSpPr>
              <p:nvPr/>
            </p:nvSpPr>
            <p:spPr bwMode="auto">
              <a:xfrm flipH="1">
                <a:off x="1456" y="1802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4" name="Freeform 2473"/>
              <p:cNvSpPr>
                <a:spLocks/>
              </p:cNvSpPr>
              <p:nvPr/>
            </p:nvSpPr>
            <p:spPr bwMode="auto">
              <a:xfrm>
                <a:off x="1442" y="1802"/>
                <a:ext cx="6" cy="7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0"/>
                  </a:cxn>
                  <a:cxn ang="0">
                    <a:pos x="0" y="8"/>
                  </a:cxn>
                </a:cxnLst>
                <a:rect l="0" t="0" r="r" b="b"/>
                <a:pathLst>
                  <a:path w="8" h="8">
                    <a:moveTo>
                      <a:pt x="8" y="0"/>
                    </a:moveTo>
                    <a:lnTo>
                      <a:pt x="0" y="0"/>
                    </a:lnTo>
                    <a:lnTo>
                      <a:pt x="0" y="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5" name="Line 2474"/>
              <p:cNvSpPr>
                <a:spLocks noChangeShapeType="1"/>
              </p:cNvSpPr>
              <p:nvPr/>
            </p:nvSpPr>
            <p:spPr bwMode="auto">
              <a:xfrm>
                <a:off x="1442" y="181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6" name="Line 2475"/>
              <p:cNvSpPr>
                <a:spLocks noChangeShapeType="1"/>
              </p:cNvSpPr>
              <p:nvPr/>
            </p:nvSpPr>
            <p:spPr bwMode="auto">
              <a:xfrm>
                <a:off x="1442" y="183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7" name="Line 2476"/>
              <p:cNvSpPr>
                <a:spLocks noChangeShapeType="1"/>
              </p:cNvSpPr>
              <p:nvPr/>
            </p:nvSpPr>
            <p:spPr bwMode="auto">
              <a:xfrm>
                <a:off x="1442" y="186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8" name="Line 2477"/>
              <p:cNvSpPr>
                <a:spLocks noChangeShapeType="1"/>
              </p:cNvSpPr>
              <p:nvPr/>
            </p:nvSpPr>
            <p:spPr bwMode="auto">
              <a:xfrm>
                <a:off x="1442" y="188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999" name="Line 2478"/>
              <p:cNvSpPr>
                <a:spLocks noChangeShapeType="1"/>
              </p:cNvSpPr>
              <p:nvPr/>
            </p:nvSpPr>
            <p:spPr bwMode="auto">
              <a:xfrm>
                <a:off x="1442" y="190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0" name="Line 2479"/>
              <p:cNvSpPr>
                <a:spLocks noChangeShapeType="1"/>
              </p:cNvSpPr>
              <p:nvPr/>
            </p:nvSpPr>
            <p:spPr bwMode="auto">
              <a:xfrm>
                <a:off x="1442" y="192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1" name="Line 2480"/>
              <p:cNvSpPr>
                <a:spLocks noChangeShapeType="1"/>
              </p:cNvSpPr>
              <p:nvPr/>
            </p:nvSpPr>
            <p:spPr bwMode="auto">
              <a:xfrm>
                <a:off x="1442" y="195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2" name="Line 2481"/>
              <p:cNvSpPr>
                <a:spLocks noChangeShapeType="1"/>
              </p:cNvSpPr>
              <p:nvPr/>
            </p:nvSpPr>
            <p:spPr bwMode="auto">
              <a:xfrm>
                <a:off x="1442" y="197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3" name="Line 2482"/>
              <p:cNvSpPr>
                <a:spLocks noChangeShapeType="1"/>
              </p:cNvSpPr>
              <p:nvPr/>
            </p:nvSpPr>
            <p:spPr bwMode="auto">
              <a:xfrm>
                <a:off x="1442" y="199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4" name="Line 2483"/>
              <p:cNvSpPr>
                <a:spLocks noChangeShapeType="1"/>
              </p:cNvSpPr>
              <p:nvPr/>
            </p:nvSpPr>
            <p:spPr bwMode="auto">
              <a:xfrm>
                <a:off x="1442" y="201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5" name="Line 2484"/>
              <p:cNvSpPr>
                <a:spLocks noChangeShapeType="1"/>
              </p:cNvSpPr>
              <p:nvPr/>
            </p:nvSpPr>
            <p:spPr bwMode="auto">
              <a:xfrm>
                <a:off x="1442" y="204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6" name="Line 2485"/>
              <p:cNvSpPr>
                <a:spLocks noChangeShapeType="1"/>
              </p:cNvSpPr>
              <p:nvPr/>
            </p:nvSpPr>
            <p:spPr bwMode="auto">
              <a:xfrm>
                <a:off x="1442" y="206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7" name="Line 2486"/>
              <p:cNvSpPr>
                <a:spLocks noChangeShapeType="1"/>
              </p:cNvSpPr>
              <p:nvPr/>
            </p:nvSpPr>
            <p:spPr bwMode="auto">
              <a:xfrm>
                <a:off x="1442" y="208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8" name="Line 2487"/>
              <p:cNvSpPr>
                <a:spLocks noChangeShapeType="1"/>
              </p:cNvSpPr>
              <p:nvPr/>
            </p:nvSpPr>
            <p:spPr bwMode="auto">
              <a:xfrm>
                <a:off x="1442" y="210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09" name="Line 2488"/>
              <p:cNvSpPr>
                <a:spLocks noChangeShapeType="1"/>
              </p:cNvSpPr>
              <p:nvPr/>
            </p:nvSpPr>
            <p:spPr bwMode="auto">
              <a:xfrm>
                <a:off x="1442" y="213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0" name="Line 2489"/>
              <p:cNvSpPr>
                <a:spLocks noChangeShapeType="1"/>
              </p:cNvSpPr>
              <p:nvPr/>
            </p:nvSpPr>
            <p:spPr bwMode="auto">
              <a:xfrm>
                <a:off x="1442" y="215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1" name="Line 2490"/>
              <p:cNvSpPr>
                <a:spLocks noChangeShapeType="1"/>
              </p:cNvSpPr>
              <p:nvPr/>
            </p:nvSpPr>
            <p:spPr bwMode="auto">
              <a:xfrm>
                <a:off x="1442" y="217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2" name="Line 2491"/>
              <p:cNvSpPr>
                <a:spLocks noChangeShapeType="1"/>
              </p:cNvSpPr>
              <p:nvPr/>
            </p:nvSpPr>
            <p:spPr bwMode="auto">
              <a:xfrm>
                <a:off x="1442" y="219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3" name="Line 2492"/>
              <p:cNvSpPr>
                <a:spLocks noChangeShapeType="1"/>
              </p:cNvSpPr>
              <p:nvPr/>
            </p:nvSpPr>
            <p:spPr bwMode="auto">
              <a:xfrm>
                <a:off x="1442" y="221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4" name="Line 2493"/>
              <p:cNvSpPr>
                <a:spLocks noChangeShapeType="1"/>
              </p:cNvSpPr>
              <p:nvPr/>
            </p:nvSpPr>
            <p:spPr bwMode="auto">
              <a:xfrm>
                <a:off x="1442" y="224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5" name="Line 2494"/>
              <p:cNvSpPr>
                <a:spLocks noChangeShapeType="1"/>
              </p:cNvSpPr>
              <p:nvPr/>
            </p:nvSpPr>
            <p:spPr bwMode="auto">
              <a:xfrm>
                <a:off x="1442" y="226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6" name="Line 2495"/>
              <p:cNvSpPr>
                <a:spLocks noChangeShapeType="1"/>
              </p:cNvSpPr>
              <p:nvPr/>
            </p:nvSpPr>
            <p:spPr bwMode="auto">
              <a:xfrm>
                <a:off x="1442" y="228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7" name="Line 2496"/>
              <p:cNvSpPr>
                <a:spLocks noChangeShapeType="1"/>
              </p:cNvSpPr>
              <p:nvPr/>
            </p:nvSpPr>
            <p:spPr bwMode="auto">
              <a:xfrm>
                <a:off x="1442" y="230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8" name="Line 2497"/>
              <p:cNvSpPr>
                <a:spLocks noChangeShapeType="1"/>
              </p:cNvSpPr>
              <p:nvPr/>
            </p:nvSpPr>
            <p:spPr bwMode="auto">
              <a:xfrm>
                <a:off x="1442" y="233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19" name="Line 2498"/>
              <p:cNvSpPr>
                <a:spLocks noChangeShapeType="1"/>
              </p:cNvSpPr>
              <p:nvPr/>
            </p:nvSpPr>
            <p:spPr bwMode="auto">
              <a:xfrm>
                <a:off x="1442" y="235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0" name="Line 2499"/>
              <p:cNvSpPr>
                <a:spLocks noChangeShapeType="1"/>
              </p:cNvSpPr>
              <p:nvPr/>
            </p:nvSpPr>
            <p:spPr bwMode="auto">
              <a:xfrm>
                <a:off x="1442" y="237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1" name="Line 2500"/>
              <p:cNvSpPr>
                <a:spLocks noChangeShapeType="1"/>
              </p:cNvSpPr>
              <p:nvPr/>
            </p:nvSpPr>
            <p:spPr bwMode="auto">
              <a:xfrm>
                <a:off x="1442" y="239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2" name="Line 2501"/>
              <p:cNvSpPr>
                <a:spLocks noChangeShapeType="1"/>
              </p:cNvSpPr>
              <p:nvPr/>
            </p:nvSpPr>
            <p:spPr bwMode="auto">
              <a:xfrm>
                <a:off x="1442" y="242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3" name="Line 2502"/>
              <p:cNvSpPr>
                <a:spLocks noChangeShapeType="1"/>
              </p:cNvSpPr>
              <p:nvPr/>
            </p:nvSpPr>
            <p:spPr bwMode="auto">
              <a:xfrm>
                <a:off x="1442" y="244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4" name="Line 2503"/>
              <p:cNvSpPr>
                <a:spLocks noChangeShapeType="1"/>
              </p:cNvSpPr>
              <p:nvPr/>
            </p:nvSpPr>
            <p:spPr bwMode="auto">
              <a:xfrm>
                <a:off x="1442" y="246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5" name="Line 2504"/>
              <p:cNvSpPr>
                <a:spLocks noChangeShapeType="1"/>
              </p:cNvSpPr>
              <p:nvPr/>
            </p:nvSpPr>
            <p:spPr bwMode="auto">
              <a:xfrm>
                <a:off x="1442" y="248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6" name="Line 2505"/>
              <p:cNvSpPr>
                <a:spLocks noChangeShapeType="1"/>
              </p:cNvSpPr>
              <p:nvPr/>
            </p:nvSpPr>
            <p:spPr bwMode="auto">
              <a:xfrm>
                <a:off x="1442" y="250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7" name="Line 2506"/>
              <p:cNvSpPr>
                <a:spLocks noChangeShapeType="1"/>
              </p:cNvSpPr>
              <p:nvPr/>
            </p:nvSpPr>
            <p:spPr bwMode="auto">
              <a:xfrm>
                <a:off x="1442" y="253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8" name="Line 2507"/>
              <p:cNvSpPr>
                <a:spLocks noChangeShapeType="1"/>
              </p:cNvSpPr>
              <p:nvPr/>
            </p:nvSpPr>
            <p:spPr bwMode="auto">
              <a:xfrm>
                <a:off x="1442" y="255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29" name="Line 2508"/>
              <p:cNvSpPr>
                <a:spLocks noChangeShapeType="1"/>
              </p:cNvSpPr>
              <p:nvPr/>
            </p:nvSpPr>
            <p:spPr bwMode="auto">
              <a:xfrm>
                <a:off x="1442" y="257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0" name="Line 2509"/>
              <p:cNvSpPr>
                <a:spLocks noChangeShapeType="1"/>
              </p:cNvSpPr>
              <p:nvPr/>
            </p:nvSpPr>
            <p:spPr bwMode="auto">
              <a:xfrm>
                <a:off x="1442" y="259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1" name="Line 2510"/>
              <p:cNvSpPr>
                <a:spLocks noChangeShapeType="1"/>
              </p:cNvSpPr>
              <p:nvPr/>
            </p:nvSpPr>
            <p:spPr bwMode="auto">
              <a:xfrm>
                <a:off x="1442" y="262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2" name="Line 2511"/>
              <p:cNvSpPr>
                <a:spLocks noChangeShapeType="1"/>
              </p:cNvSpPr>
              <p:nvPr/>
            </p:nvSpPr>
            <p:spPr bwMode="auto">
              <a:xfrm>
                <a:off x="1442" y="26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3" name="Line 2512"/>
              <p:cNvSpPr>
                <a:spLocks noChangeShapeType="1"/>
              </p:cNvSpPr>
              <p:nvPr/>
            </p:nvSpPr>
            <p:spPr bwMode="auto">
              <a:xfrm>
                <a:off x="1442" y="266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4" name="Line 2513"/>
              <p:cNvSpPr>
                <a:spLocks noChangeShapeType="1"/>
              </p:cNvSpPr>
              <p:nvPr/>
            </p:nvSpPr>
            <p:spPr bwMode="auto">
              <a:xfrm>
                <a:off x="1442" y="268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5" name="Line 2514"/>
              <p:cNvSpPr>
                <a:spLocks noChangeShapeType="1"/>
              </p:cNvSpPr>
              <p:nvPr/>
            </p:nvSpPr>
            <p:spPr bwMode="auto">
              <a:xfrm>
                <a:off x="1442" y="271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6" name="Line 2515"/>
              <p:cNvSpPr>
                <a:spLocks noChangeShapeType="1"/>
              </p:cNvSpPr>
              <p:nvPr/>
            </p:nvSpPr>
            <p:spPr bwMode="auto">
              <a:xfrm>
                <a:off x="1442" y="273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7" name="Line 2516"/>
              <p:cNvSpPr>
                <a:spLocks noChangeShapeType="1"/>
              </p:cNvSpPr>
              <p:nvPr/>
            </p:nvSpPr>
            <p:spPr bwMode="auto">
              <a:xfrm>
                <a:off x="1442" y="275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8" name="Line 2517"/>
              <p:cNvSpPr>
                <a:spLocks noChangeShapeType="1"/>
              </p:cNvSpPr>
              <p:nvPr/>
            </p:nvSpPr>
            <p:spPr bwMode="auto">
              <a:xfrm>
                <a:off x="1442" y="277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39" name="Line 2518"/>
              <p:cNvSpPr>
                <a:spLocks noChangeShapeType="1"/>
              </p:cNvSpPr>
              <p:nvPr/>
            </p:nvSpPr>
            <p:spPr bwMode="auto">
              <a:xfrm>
                <a:off x="1442" y="279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0" name="Line 2519"/>
              <p:cNvSpPr>
                <a:spLocks noChangeShapeType="1"/>
              </p:cNvSpPr>
              <p:nvPr/>
            </p:nvSpPr>
            <p:spPr bwMode="auto">
              <a:xfrm>
                <a:off x="1442" y="282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1" name="Line 2520"/>
              <p:cNvSpPr>
                <a:spLocks noChangeShapeType="1"/>
              </p:cNvSpPr>
              <p:nvPr/>
            </p:nvSpPr>
            <p:spPr bwMode="auto">
              <a:xfrm>
                <a:off x="1442" y="284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2" name="Line 2521"/>
              <p:cNvSpPr>
                <a:spLocks noChangeShapeType="1"/>
              </p:cNvSpPr>
              <p:nvPr/>
            </p:nvSpPr>
            <p:spPr bwMode="auto">
              <a:xfrm>
                <a:off x="1442" y="286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3" name="Line 2522"/>
              <p:cNvSpPr>
                <a:spLocks noChangeShapeType="1"/>
              </p:cNvSpPr>
              <p:nvPr/>
            </p:nvSpPr>
            <p:spPr bwMode="auto">
              <a:xfrm>
                <a:off x="1442" y="288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4" name="Line 2523"/>
              <p:cNvSpPr>
                <a:spLocks noChangeShapeType="1"/>
              </p:cNvSpPr>
              <p:nvPr/>
            </p:nvSpPr>
            <p:spPr bwMode="auto">
              <a:xfrm>
                <a:off x="1442" y="291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5" name="Line 2524"/>
              <p:cNvSpPr>
                <a:spLocks noChangeShapeType="1"/>
              </p:cNvSpPr>
              <p:nvPr/>
            </p:nvSpPr>
            <p:spPr bwMode="auto">
              <a:xfrm>
                <a:off x="1442" y="293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6" name="Line 2525"/>
              <p:cNvSpPr>
                <a:spLocks noChangeShapeType="1"/>
              </p:cNvSpPr>
              <p:nvPr/>
            </p:nvSpPr>
            <p:spPr bwMode="auto">
              <a:xfrm>
                <a:off x="1442" y="295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7" name="Line 2526"/>
              <p:cNvSpPr>
                <a:spLocks noChangeShapeType="1"/>
              </p:cNvSpPr>
              <p:nvPr/>
            </p:nvSpPr>
            <p:spPr bwMode="auto">
              <a:xfrm>
                <a:off x="1442" y="297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8" name="Line 2527"/>
              <p:cNvSpPr>
                <a:spLocks noChangeShapeType="1"/>
              </p:cNvSpPr>
              <p:nvPr/>
            </p:nvSpPr>
            <p:spPr bwMode="auto">
              <a:xfrm>
                <a:off x="1442" y="300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49" name="Line 2528"/>
              <p:cNvSpPr>
                <a:spLocks noChangeShapeType="1"/>
              </p:cNvSpPr>
              <p:nvPr/>
            </p:nvSpPr>
            <p:spPr bwMode="auto">
              <a:xfrm>
                <a:off x="1442" y="302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0" name="Line 2529"/>
              <p:cNvSpPr>
                <a:spLocks noChangeShapeType="1"/>
              </p:cNvSpPr>
              <p:nvPr/>
            </p:nvSpPr>
            <p:spPr bwMode="auto">
              <a:xfrm>
                <a:off x="1442" y="304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1" name="Line 2530"/>
              <p:cNvSpPr>
                <a:spLocks noChangeShapeType="1"/>
              </p:cNvSpPr>
              <p:nvPr/>
            </p:nvSpPr>
            <p:spPr bwMode="auto">
              <a:xfrm>
                <a:off x="1442" y="306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2" name="Line 2531"/>
              <p:cNvSpPr>
                <a:spLocks noChangeShapeType="1"/>
              </p:cNvSpPr>
              <p:nvPr/>
            </p:nvSpPr>
            <p:spPr bwMode="auto">
              <a:xfrm>
                <a:off x="1442" y="308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3" name="Line 2532"/>
              <p:cNvSpPr>
                <a:spLocks noChangeShapeType="1"/>
              </p:cNvSpPr>
              <p:nvPr/>
            </p:nvSpPr>
            <p:spPr bwMode="auto">
              <a:xfrm>
                <a:off x="1442" y="311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4" name="Line 2533"/>
              <p:cNvSpPr>
                <a:spLocks noChangeShapeType="1"/>
              </p:cNvSpPr>
              <p:nvPr/>
            </p:nvSpPr>
            <p:spPr bwMode="auto">
              <a:xfrm>
                <a:off x="1442" y="313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5" name="Line 2534"/>
              <p:cNvSpPr>
                <a:spLocks noChangeShapeType="1"/>
              </p:cNvSpPr>
              <p:nvPr/>
            </p:nvSpPr>
            <p:spPr bwMode="auto">
              <a:xfrm>
                <a:off x="1442" y="315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6" name="Line 2535"/>
              <p:cNvSpPr>
                <a:spLocks noChangeShapeType="1"/>
              </p:cNvSpPr>
              <p:nvPr/>
            </p:nvSpPr>
            <p:spPr bwMode="auto">
              <a:xfrm>
                <a:off x="1450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7" name="Line 2536"/>
              <p:cNvSpPr>
                <a:spLocks noChangeShapeType="1"/>
              </p:cNvSpPr>
              <p:nvPr/>
            </p:nvSpPr>
            <p:spPr bwMode="auto">
              <a:xfrm>
                <a:off x="1471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8" name="Line 2537"/>
              <p:cNvSpPr>
                <a:spLocks noChangeShapeType="1"/>
              </p:cNvSpPr>
              <p:nvPr/>
            </p:nvSpPr>
            <p:spPr bwMode="auto">
              <a:xfrm>
                <a:off x="1492" y="3170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59" name="Line 2538"/>
              <p:cNvSpPr>
                <a:spLocks noChangeShapeType="1"/>
              </p:cNvSpPr>
              <p:nvPr/>
            </p:nvSpPr>
            <p:spPr bwMode="auto">
              <a:xfrm>
                <a:off x="1512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0" name="Line 2539"/>
              <p:cNvSpPr>
                <a:spLocks noChangeShapeType="1"/>
              </p:cNvSpPr>
              <p:nvPr/>
            </p:nvSpPr>
            <p:spPr bwMode="auto">
              <a:xfrm>
                <a:off x="1533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1" name="Line 2540"/>
              <p:cNvSpPr>
                <a:spLocks noChangeShapeType="1"/>
              </p:cNvSpPr>
              <p:nvPr/>
            </p:nvSpPr>
            <p:spPr bwMode="auto">
              <a:xfrm>
                <a:off x="1554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2" name="Line 2541"/>
              <p:cNvSpPr>
                <a:spLocks noChangeShapeType="1"/>
              </p:cNvSpPr>
              <p:nvPr/>
            </p:nvSpPr>
            <p:spPr bwMode="auto">
              <a:xfrm>
                <a:off x="1575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3" name="Line 2542"/>
              <p:cNvSpPr>
                <a:spLocks noChangeShapeType="1"/>
              </p:cNvSpPr>
              <p:nvPr/>
            </p:nvSpPr>
            <p:spPr bwMode="auto">
              <a:xfrm>
                <a:off x="1596" y="3170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4" name="Line 2543"/>
              <p:cNvSpPr>
                <a:spLocks noChangeShapeType="1"/>
              </p:cNvSpPr>
              <p:nvPr/>
            </p:nvSpPr>
            <p:spPr bwMode="auto">
              <a:xfrm>
                <a:off x="1616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5" name="Line 2544"/>
              <p:cNvSpPr>
                <a:spLocks noChangeShapeType="1"/>
              </p:cNvSpPr>
              <p:nvPr/>
            </p:nvSpPr>
            <p:spPr bwMode="auto">
              <a:xfrm>
                <a:off x="1637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6" name="Line 2545"/>
              <p:cNvSpPr>
                <a:spLocks noChangeShapeType="1"/>
              </p:cNvSpPr>
              <p:nvPr/>
            </p:nvSpPr>
            <p:spPr bwMode="auto">
              <a:xfrm>
                <a:off x="1658" y="3170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7" name="Line 2546"/>
              <p:cNvSpPr>
                <a:spLocks noChangeShapeType="1"/>
              </p:cNvSpPr>
              <p:nvPr/>
            </p:nvSpPr>
            <p:spPr bwMode="auto">
              <a:xfrm>
                <a:off x="1679" y="3170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8" name="Freeform 2547"/>
              <p:cNvSpPr>
                <a:spLocks/>
              </p:cNvSpPr>
              <p:nvPr/>
            </p:nvSpPr>
            <p:spPr bwMode="auto">
              <a:xfrm>
                <a:off x="1699" y="3170"/>
                <a:ext cx="12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5" y="0"/>
                  </a:cxn>
                  <a:cxn ang="0">
                    <a:pos x="15" y="1"/>
                  </a:cxn>
                </a:cxnLst>
                <a:rect l="0" t="0" r="r" b="b"/>
                <a:pathLst>
                  <a:path w="15" h="1">
                    <a:moveTo>
                      <a:pt x="0" y="0"/>
                    </a:moveTo>
                    <a:lnTo>
                      <a:pt x="15" y="0"/>
                    </a:lnTo>
                    <a:lnTo>
                      <a:pt x="15" y="1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69" name="Line 2548"/>
              <p:cNvSpPr>
                <a:spLocks noChangeShapeType="1"/>
              </p:cNvSpPr>
              <p:nvPr/>
            </p:nvSpPr>
            <p:spPr bwMode="auto">
              <a:xfrm>
                <a:off x="1711" y="317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0" name="Line 2549"/>
              <p:cNvSpPr>
                <a:spLocks noChangeShapeType="1"/>
              </p:cNvSpPr>
              <p:nvPr/>
            </p:nvSpPr>
            <p:spPr bwMode="auto">
              <a:xfrm>
                <a:off x="1711" y="320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1" name="Line 2550"/>
              <p:cNvSpPr>
                <a:spLocks noChangeShapeType="1"/>
              </p:cNvSpPr>
              <p:nvPr/>
            </p:nvSpPr>
            <p:spPr bwMode="auto">
              <a:xfrm>
                <a:off x="1711" y="322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2" name="Line 2551"/>
              <p:cNvSpPr>
                <a:spLocks noChangeShapeType="1"/>
              </p:cNvSpPr>
              <p:nvPr/>
            </p:nvSpPr>
            <p:spPr bwMode="auto">
              <a:xfrm>
                <a:off x="1711" y="324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3" name="Line 2552"/>
              <p:cNvSpPr>
                <a:spLocks noChangeShapeType="1"/>
              </p:cNvSpPr>
              <p:nvPr/>
            </p:nvSpPr>
            <p:spPr bwMode="auto">
              <a:xfrm>
                <a:off x="1711" y="326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4" name="Line 2553"/>
              <p:cNvSpPr>
                <a:spLocks noChangeShapeType="1"/>
              </p:cNvSpPr>
              <p:nvPr/>
            </p:nvSpPr>
            <p:spPr bwMode="auto">
              <a:xfrm>
                <a:off x="1711" y="329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075" name="Line 2554"/>
              <p:cNvSpPr>
                <a:spLocks noChangeShapeType="1"/>
              </p:cNvSpPr>
              <p:nvPr/>
            </p:nvSpPr>
            <p:spPr bwMode="auto">
              <a:xfrm>
                <a:off x="1711" y="331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</p:grpSp>
        <p:grpSp>
          <p:nvGrpSpPr>
            <p:cNvPr id="13" name="Group 2756"/>
            <p:cNvGrpSpPr>
              <a:grpSpLocks/>
            </p:cNvGrpSpPr>
            <p:nvPr/>
          </p:nvGrpSpPr>
          <p:grpSpPr bwMode="auto">
            <a:xfrm>
              <a:off x="711" y="1045"/>
              <a:ext cx="4717" cy="2848"/>
              <a:chOff x="711" y="1045"/>
              <a:chExt cx="4717" cy="2848"/>
            </a:xfrm>
          </p:grpSpPr>
          <p:sp>
            <p:nvSpPr>
              <p:cNvPr id="715" name="Line 2556"/>
              <p:cNvSpPr>
                <a:spLocks noChangeShapeType="1"/>
              </p:cNvSpPr>
              <p:nvPr/>
            </p:nvSpPr>
            <p:spPr bwMode="auto">
              <a:xfrm>
                <a:off x="1711" y="333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6" name="Line 2557"/>
              <p:cNvSpPr>
                <a:spLocks noChangeShapeType="1"/>
              </p:cNvSpPr>
              <p:nvPr/>
            </p:nvSpPr>
            <p:spPr bwMode="auto">
              <a:xfrm>
                <a:off x="1711" y="335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7" name="Line 2558"/>
              <p:cNvSpPr>
                <a:spLocks noChangeShapeType="1"/>
              </p:cNvSpPr>
              <p:nvPr/>
            </p:nvSpPr>
            <p:spPr bwMode="auto">
              <a:xfrm>
                <a:off x="1711" y="338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8" name="Line 2559"/>
              <p:cNvSpPr>
                <a:spLocks noChangeShapeType="1"/>
              </p:cNvSpPr>
              <p:nvPr/>
            </p:nvSpPr>
            <p:spPr bwMode="auto">
              <a:xfrm>
                <a:off x="1711" y="340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9" name="Line 2560"/>
              <p:cNvSpPr>
                <a:spLocks noChangeShapeType="1"/>
              </p:cNvSpPr>
              <p:nvPr/>
            </p:nvSpPr>
            <p:spPr bwMode="auto">
              <a:xfrm>
                <a:off x="1711" y="342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0" name="Line 2561"/>
              <p:cNvSpPr>
                <a:spLocks noChangeShapeType="1"/>
              </p:cNvSpPr>
              <p:nvPr/>
            </p:nvSpPr>
            <p:spPr bwMode="auto">
              <a:xfrm>
                <a:off x="1711" y="344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1" name="Line 2562"/>
              <p:cNvSpPr>
                <a:spLocks noChangeShapeType="1"/>
              </p:cNvSpPr>
              <p:nvPr/>
            </p:nvSpPr>
            <p:spPr bwMode="auto">
              <a:xfrm>
                <a:off x="1711" y="347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2" name="Line 2563"/>
              <p:cNvSpPr>
                <a:spLocks noChangeShapeType="1"/>
              </p:cNvSpPr>
              <p:nvPr/>
            </p:nvSpPr>
            <p:spPr bwMode="auto">
              <a:xfrm>
                <a:off x="1711" y="349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3" name="Line 2564"/>
              <p:cNvSpPr>
                <a:spLocks noChangeShapeType="1"/>
              </p:cNvSpPr>
              <p:nvPr/>
            </p:nvSpPr>
            <p:spPr bwMode="auto">
              <a:xfrm>
                <a:off x="1711" y="351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4" name="Line 2565"/>
              <p:cNvSpPr>
                <a:spLocks noChangeShapeType="1"/>
              </p:cNvSpPr>
              <p:nvPr/>
            </p:nvSpPr>
            <p:spPr bwMode="auto">
              <a:xfrm>
                <a:off x="1711" y="353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5" name="Line 2566"/>
              <p:cNvSpPr>
                <a:spLocks noChangeShapeType="1"/>
              </p:cNvSpPr>
              <p:nvPr/>
            </p:nvSpPr>
            <p:spPr bwMode="auto">
              <a:xfrm>
                <a:off x="1711" y="355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6" name="Line 2567"/>
              <p:cNvSpPr>
                <a:spLocks noChangeShapeType="1"/>
              </p:cNvSpPr>
              <p:nvPr/>
            </p:nvSpPr>
            <p:spPr bwMode="auto">
              <a:xfrm>
                <a:off x="1711" y="358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7" name="Line 2568"/>
              <p:cNvSpPr>
                <a:spLocks noChangeShapeType="1"/>
              </p:cNvSpPr>
              <p:nvPr/>
            </p:nvSpPr>
            <p:spPr bwMode="auto">
              <a:xfrm>
                <a:off x="1711" y="360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8" name="Line 2569"/>
              <p:cNvSpPr>
                <a:spLocks noChangeShapeType="1"/>
              </p:cNvSpPr>
              <p:nvPr/>
            </p:nvSpPr>
            <p:spPr bwMode="auto">
              <a:xfrm>
                <a:off x="1711" y="362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29" name="Line 2570"/>
              <p:cNvSpPr>
                <a:spLocks noChangeShapeType="1"/>
              </p:cNvSpPr>
              <p:nvPr/>
            </p:nvSpPr>
            <p:spPr bwMode="auto">
              <a:xfrm>
                <a:off x="1711" y="364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0" name="Line 2571"/>
              <p:cNvSpPr>
                <a:spLocks noChangeShapeType="1"/>
              </p:cNvSpPr>
              <p:nvPr/>
            </p:nvSpPr>
            <p:spPr bwMode="auto">
              <a:xfrm>
                <a:off x="1711" y="367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1" name="Line 2572"/>
              <p:cNvSpPr>
                <a:spLocks noChangeShapeType="1"/>
              </p:cNvSpPr>
              <p:nvPr/>
            </p:nvSpPr>
            <p:spPr bwMode="auto">
              <a:xfrm>
                <a:off x="1711" y="369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2" name="Line 2573"/>
              <p:cNvSpPr>
                <a:spLocks noChangeShapeType="1"/>
              </p:cNvSpPr>
              <p:nvPr/>
            </p:nvSpPr>
            <p:spPr bwMode="auto">
              <a:xfrm>
                <a:off x="1711" y="371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3" name="Line 2574"/>
              <p:cNvSpPr>
                <a:spLocks noChangeShapeType="1"/>
              </p:cNvSpPr>
              <p:nvPr/>
            </p:nvSpPr>
            <p:spPr bwMode="auto">
              <a:xfrm>
                <a:off x="1711" y="373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4" name="Line 2575"/>
              <p:cNvSpPr>
                <a:spLocks noChangeShapeType="1"/>
              </p:cNvSpPr>
              <p:nvPr/>
            </p:nvSpPr>
            <p:spPr bwMode="auto">
              <a:xfrm>
                <a:off x="1711" y="376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5" name="Line 2576"/>
              <p:cNvSpPr>
                <a:spLocks noChangeShapeType="1"/>
              </p:cNvSpPr>
              <p:nvPr/>
            </p:nvSpPr>
            <p:spPr bwMode="auto">
              <a:xfrm>
                <a:off x="1711" y="378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6" name="Line 2577"/>
              <p:cNvSpPr>
                <a:spLocks noChangeShapeType="1"/>
              </p:cNvSpPr>
              <p:nvPr/>
            </p:nvSpPr>
            <p:spPr bwMode="auto">
              <a:xfrm>
                <a:off x="1711" y="380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7" name="Line 2578"/>
              <p:cNvSpPr>
                <a:spLocks noChangeShapeType="1"/>
              </p:cNvSpPr>
              <p:nvPr/>
            </p:nvSpPr>
            <p:spPr bwMode="auto">
              <a:xfrm>
                <a:off x="1711" y="382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8" name="Line 2579"/>
              <p:cNvSpPr>
                <a:spLocks noChangeShapeType="1"/>
              </p:cNvSpPr>
              <p:nvPr/>
            </p:nvSpPr>
            <p:spPr bwMode="auto">
              <a:xfrm>
                <a:off x="1711" y="384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39" name="Freeform 2580"/>
              <p:cNvSpPr>
                <a:spLocks/>
              </p:cNvSpPr>
              <p:nvPr/>
            </p:nvSpPr>
            <p:spPr bwMode="auto">
              <a:xfrm>
                <a:off x="1711" y="3871"/>
                <a:ext cx="7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8"/>
                  </a:cxn>
                  <a:cxn ang="0">
                    <a:pos x="8" y="8"/>
                  </a:cxn>
                </a:cxnLst>
                <a:rect l="0" t="0" r="r" b="b"/>
                <a:pathLst>
                  <a:path w="8" h="8">
                    <a:moveTo>
                      <a:pt x="0" y="0"/>
                    </a:moveTo>
                    <a:lnTo>
                      <a:pt x="0" y="8"/>
                    </a:lnTo>
                    <a:lnTo>
                      <a:pt x="8" y="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0" name="Line 2581"/>
              <p:cNvSpPr>
                <a:spLocks noChangeShapeType="1"/>
              </p:cNvSpPr>
              <p:nvPr/>
            </p:nvSpPr>
            <p:spPr bwMode="auto">
              <a:xfrm>
                <a:off x="1726" y="387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1" name="Line 2582"/>
              <p:cNvSpPr>
                <a:spLocks noChangeShapeType="1"/>
              </p:cNvSpPr>
              <p:nvPr/>
            </p:nvSpPr>
            <p:spPr bwMode="auto">
              <a:xfrm>
                <a:off x="1747" y="3878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2" name="Line 2583"/>
              <p:cNvSpPr>
                <a:spLocks noChangeShapeType="1"/>
              </p:cNvSpPr>
              <p:nvPr/>
            </p:nvSpPr>
            <p:spPr bwMode="auto">
              <a:xfrm>
                <a:off x="1767" y="387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3" name="Line 2584"/>
              <p:cNvSpPr>
                <a:spLocks noChangeShapeType="1"/>
              </p:cNvSpPr>
              <p:nvPr/>
            </p:nvSpPr>
            <p:spPr bwMode="auto">
              <a:xfrm>
                <a:off x="1788" y="387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4" name="Line 2585"/>
              <p:cNvSpPr>
                <a:spLocks noChangeShapeType="1"/>
              </p:cNvSpPr>
              <p:nvPr/>
            </p:nvSpPr>
            <p:spPr bwMode="auto">
              <a:xfrm>
                <a:off x="1809" y="387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5" name="Line 2586"/>
              <p:cNvSpPr>
                <a:spLocks noChangeShapeType="1"/>
              </p:cNvSpPr>
              <p:nvPr/>
            </p:nvSpPr>
            <p:spPr bwMode="auto">
              <a:xfrm>
                <a:off x="1830" y="3878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6" name="Line 2587"/>
              <p:cNvSpPr>
                <a:spLocks noChangeShapeType="1"/>
              </p:cNvSpPr>
              <p:nvPr/>
            </p:nvSpPr>
            <p:spPr bwMode="auto">
              <a:xfrm>
                <a:off x="1851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7" name="Freeform 2588"/>
              <p:cNvSpPr>
                <a:spLocks/>
              </p:cNvSpPr>
              <p:nvPr/>
            </p:nvSpPr>
            <p:spPr bwMode="auto">
              <a:xfrm>
                <a:off x="1851" y="3864"/>
                <a:ext cx="40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0" y="14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40" h="29">
                    <a:moveTo>
                      <a:pt x="0" y="0"/>
                    </a:moveTo>
                    <a:lnTo>
                      <a:pt x="40" y="14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8" name="Line 2589"/>
              <p:cNvSpPr>
                <a:spLocks noChangeShapeType="1"/>
              </p:cNvSpPr>
              <p:nvPr/>
            </p:nvSpPr>
            <p:spPr bwMode="auto">
              <a:xfrm>
                <a:off x="2371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49" name="Line 2590"/>
              <p:cNvSpPr>
                <a:spLocks noChangeShapeType="1"/>
              </p:cNvSpPr>
              <p:nvPr/>
            </p:nvSpPr>
            <p:spPr bwMode="auto">
              <a:xfrm>
                <a:off x="2377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0" name="Line 2591"/>
              <p:cNvSpPr>
                <a:spLocks noChangeShapeType="1"/>
              </p:cNvSpPr>
              <p:nvPr/>
            </p:nvSpPr>
            <p:spPr bwMode="auto">
              <a:xfrm>
                <a:off x="2384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1" name="Line 2592"/>
              <p:cNvSpPr>
                <a:spLocks noChangeShapeType="1"/>
              </p:cNvSpPr>
              <p:nvPr/>
            </p:nvSpPr>
            <p:spPr bwMode="auto">
              <a:xfrm>
                <a:off x="2390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2" name="Line 2593"/>
              <p:cNvSpPr>
                <a:spLocks noChangeShapeType="1"/>
              </p:cNvSpPr>
              <p:nvPr/>
            </p:nvSpPr>
            <p:spPr bwMode="auto">
              <a:xfrm>
                <a:off x="2396" y="3878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3" name="Line 2594"/>
              <p:cNvSpPr>
                <a:spLocks noChangeShapeType="1"/>
              </p:cNvSpPr>
              <p:nvPr/>
            </p:nvSpPr>
            <p:spPr bwMode="auto">
              <a:xfrm>
                <a:off x="2403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4" name="Line 2595"/>
              <p:cNvSpPr>
                <a:spLocks noChangeShapeType="1"/>
              </p:cNvSpPr>
              <p:nvPr/>
            </p:nvSpPr>
            <p:spPr bwMode="auto">
              <a:xfrm>
                <a:off x="2409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5" name="Line 2596"/>
              <p:cNvSpPr>
                <a:spLocks noChangeShapeType="1"/>
              </p:cNvSpPr>
              <p:nvPr/>
            </p:nvSpPr>
            <p:spPr bwMode="auto">
              <a:xfrm>
                <a:off x="2416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6" name="Line 2597"/>
              <p:cNvSpPr>
                <a:spLocks noChangeShapeType="1"/>
              </p:cNvSpPr>
              <p:nvPr/>
            </p:nvSpPr>
            <p:spPr bwMode="auto">
              <a:xfrm>
                <a:off x="2422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7" name="Line 2598"/>
              <p:cNvSpPr>
                <a:spLocks noChangeShapeType="1"/>
              </p:cNvSpPr>
              <p:nvPr/>
            </p:nvSpPr>
            <p:spPr bwMode="auto">
              <a:xfrm>
                <a:off x="2428" y="3878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8" name="Line 2599"/>
              <p:cNvSpPr>
                <a:spLocks noChangeShapeType="1"/>
              </p:cNvSpPr>
              <p:nvPr/>
            </p:nvSpPr>
            <p:spPr bwMode="auto">
              <a:xfrm>
                <a:off x="2435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59" name="Line 2600"/>
              <p:cNvSpPr>
                <a:spLocks noChangeShapeType="1"/>
              </p:cNvSpPr>
              <p:nvPr/>
            </p:nvSpPr>
            <p:spPr bwMode="auto">
              <a:xfrm>
                <a:off x="2441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0" name="Line 2601"/>
              <p:cNvSpPr>
                <a:spLocks noChangeShapeType="1"/>
              </p:cNvSpPr>
              <p:nvPr/>
            </p:nvSpPr>
            <p:spPr bwMode="auto">
              <a:xfrm>
                <a:off x="2448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1" name="Line 2602"/>
              <p:cNvSpPr>
                <a:spLocks noChangeShapeType="1"/>
              </p:cNvSpPr>
              <p:nvPr/>
            </p:nvSpPr>
            <p:spPr bwMode="auto">
              <a:xfrm>
                <a:off x="2454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2" name="Line 2603"/>
              <p:cNvSpPr>
                <a:spLocks noChangeShapeType="1"/>
              </p:cNvSpPr>
              <p:nvPr/>
            </p:nvSpPr>
            <p:spPr bwMode="auto">
              <a:xfrm>
                <a:off x="2460" y="3878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3" name="Line 2604"/>
              <p:cNvSpPr>
                <a:spLocks noChangeShapeType="1"/>
              </p:cNvSpPr>
              <p:nvPr/>
            </p:nvSpPr>
            <p:spPr bwMode="auto">
              <a:xfrm>
                <a:off x="2467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4" name="Line 2605"/>
              <p:cNvSpPr>
                <a:spLocks noChangeShapeType="1"/>
              </p:cNvSpPr>
              <p:nvPr/>
            </p:nvSpPr>
            <p:spPr bwMode="auto">
              <a:xfrm>
                <a:off x="2473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5" name="Line 2606"/>
              <p:cNvSpPr>
                <a:spLocks noChangeShapeType="1"/>
              </p:cNvSpPr>
              <p:nvPr/>
            </p:nvSpPr>
            <p:spPr bwMode="auto">
              <a:xfrm>
                <a:off x="2480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6" name="Line 2607"/>
              <p:cNvSpPr>
                <a:spLocks noChangeShapeType="1"/>
              </p:cNvSpPr>
              <p:nvPr/>
            </p:nvSpPr>
            <p:spPr bwMode="auto">
              <a:xfrm>
                <a:off x="2486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7" name="Line 2608"/>
              <p:cNvSpPr>
                <a:spLocks noChangeShapeType="1"/>
              </p:cNvSpPr>
              <p:nvPr/>
            </p:nvSpPr>
            <p:spPr bwMode="auto">
              <a:xfrm>
                <a:off x="2492" y="3878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8" name="Line 2609"/>
              <p:cNvSpPr>
                <a:spLocks noChangeShapeType="1"/>
              </p:cNvSpPr>
              <p:nvPr/>
            </p:nvSpPr>
            <p:spPr bwMode="auto">
              <a:xfrm>
                <a:off x="2499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69" name="Line 2610"/>
              <p:cNvSpPr>
                <a:spLocks noChangeShapeType="1"/>
              </p:cNvSpPr>
              <p:nvPr/>
            </p:nvSpPr>
            <p:spPr bwMode="auto">
              <a:xfrm>
                <a:off x="2505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0" name="Line 2611"/>
              <p:cNvSpPr>
                <a:spLocks noChangeShapeType="1"/>
              </p:cNvSpPr>
              <p:nvPr/>
            </p:nvSpPr>
            <p:spPr bwMode="auto">
              <a:xfrm>
                <a:off x="2511" y="3878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1" name="Line 2612"/>
              <p:cNvSpPr>
                <a:spLocks noChangeShapeType="1"/>
              </p:cNvSpPr>
              <p:nvPr/>
            </p:nvSpPr>
            <p:spPr bwMode="auto">
              <a:xfrm>
                <a:off x="2518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2" name="Line 2613"/>
              <p:cNvSpPr>
                <a:spLocks noChangeShapeType="1"/>
              </p:cNvSpPr>
              <p:nvPr/>
            </p:nvSpPr>
            <p:spPr bwMode="auto">
              <a:xfrm>
                <a:off x="2524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3" name="Line 2614"/>
              <p:cNvSpPr>
                <a:spLocks noChangeShapeType="1"/>
              </p:cNvSpPr>
              <p:nvPr/>
            </p:nvSpPr>
            <p:spPr bwMode="auto">
              <a:xfrm>
                <a:off x="2531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4" name="Line 2615"/>
              <p:cNvSpPr>
                <a:spLocks noChangeShapeType="1"/>
              </p:cNvSpPr>
              <p:nvPr/>
            </p:nvSpPr>
            <p:spPr bwMode="auto">
              <a:xfrm>
                <a:off x="2537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5" name="Line 2616"/>
              <p:cNvSpPr>
                <a:spLocks noChangeShapeType="1"/>
              </p:cNvSpPr>
              <p:nvPr/>
            </p:nvSpPr>
            <p:spPr bwMode="auto">
              <a:xfrm>
                <a:off x="2543" y="3878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6" name="Line 2617"/>
              <p:cNvSpPr>
                <a:spLocks noChangeShapeType="1"/>
              </p:cNvSpPr>
              <p:nvPr/>
            </p:nvSpPr>
            <p:spPr bwMode="auto">
              <a:xfrm>
                <a:off x="2550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7" name="Line 2618"/>
              <p:cNvSpPr>
                <a:spLocks noChangeShapeType="1"/>
              </p:cNvSpPr>
              <p:nvPr/>
            </p:nvSpPr>
            <p:spPr bwMode="auto">
              <a:xfrm>
                <a:off x="2556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8" name="Line 2619"/>
              <p:cNvSpPr>
                <a:spLocks noChangeShapeType="1"/>
              </p:cNvSpPr>
              <p:nvPr/>
            </p:nvSpPr>
            <p:spPr bwMode="auto">
              <a:xfrm>
                <a:off x="2563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79" name="Line 2620"/>
              <p:cNvSpPr>
                <a:spLocks noChangeShapeType="1"/>
              </p:cNvSpPr>
              <p:nvPr/>
            </p:nvSpPr>
            <p:spPr bwMode="auto">
              <a:xfrm>
                <a:off x="2569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0" name="Freeform 2621"/>
              <p:cNvSpPr>
                <a:spLocks/>
              </p:cNvSpPr>
              <p:nvPr/>
            </p:nvSpPr>
            <p:spPr bwMode="auto">
              <a:xfrm>
                <a:off x="2570" y="3864"/>
                <a:ext cx="41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14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41" h="29">
                    <a:moveTo>
                      <a:pt x="0" y="0"/>
                    </a:moveTo>
                    <a:lnTo>
                      <a:pt x="41" y="14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1" name="Line 2622"/>
              <p:cNvSpPr>
                <a:spLocks noChangeShapeType="1"/>
              </p:cNvSpPr>
              <p:nvPr/>
            </p:nvSpPr>
            <p:spPr bwMode="auto">
              <a:xfrm>
                <a:off x="3248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2" name="Line 2623"/>
              <p:cNvSpPr>
                <a:spLocks noChangeShapeType="1"/>
              </p:cNvSpPr>
              <p:nvPr/>
            </p:nvSpPr>
            <p:spPr bwMode="auto">
              <a:xfrm>
                <a:off x="3254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3" name="Line 2624"/>
              <p:cNvSpPr>
                <a:spLocks noChangeShapeType="1"/>
              </p:cNvSpPr>
              <p:nvPr/>
            </p:nvSpPr>
            <p:spPr bwMode="auto">
              <a:xfrm>
                <a:off x="3260" y="3878"/>
                <a:ext cx="4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4" name="Line 2625"/>
              <p:cNvSpPr>
                <a:spLocks noChangeShapeType="1"/>
              </p:cNvSpPr>
              <p:nvPr/>
            </p:nvSpPr>
            <p:spPr bwMode="auto">
              <a:xfrm>
                <a:off x="3267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5" name="Line 2626"/>
              <p:cNvSpPr>
                <a:spLocks noChangeShapeType="1"/>
              </p:cNvSpPr>
              <p:nvPr/>
            </p:nvSpPr>
            <p:spPr bwMode="auto">
              <a:xfrm>
                <a:off x="3273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6" name="Line 2627"/>
              <p:cNvSpPr>
                <a:spLocks noChangeShapeType="1"/>
              </p:cNvSpPr>
              <p:nvPr/>
            </p:nvSpPr>
            <p:spPr bwMode="auto">
              <a:xfrm>
                <a:off x="3280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7" name="Line 2628"/>
              <p:cNvSpPr>
                <a:spLocks noChangeShapeType="1"/>
              </p:cNvSpPr>
              <p:nvPr/>
            </p:nvSpPr>
            <p:spPr bwMode="auto">
              <a:xfrm>
                <a:off x="3286" y="3878"/>
                <a:ext cx="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8" name="Line 2629"/>
              <p:cNvSpPr>
                <a:spLocks noChangeShapeType="1"/>
              </p:cNvSpPr>
              <p:nvPr/>
            </p:nvSpPr>
            <p:spPr bwMode="auto">
              <a:xfrm>
                <a:off x="3292" y="3878"/>
                <a:ext cx="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89" name="Freeform 2630"/>
              <p:cNvSpPr>
                <a:spLocks/>
              </p:cNvSpPr>
              <p:nvPr/>
            </p:nvSpPr>
            <p:spPr bwMode="auto">
              <a:xfrm>
                <a:off x="3210" y="3864"/>
                <a:ext cx="41" cy="29"/>
              </a:xfrm>
              <a:custGeom>
                <a:avLst/>
                <a:gdLst/>
                <a:ahLst/>
                <a:cxnLst>
                  <a:cxn ang="0">
                    <a:pos x="41" y="29"/>
                  </a:cxn>
                  <a:cxn ang="0">
                    <a:pos x="0" y="14"/>
                  </a:cxn>
                  <a:cxn ang="0">
                    <a:pos x="41" y="0"/>
                  </a:cxn>
                  <a:cxn ang="0">
                    <a:pos x="41" y="29"/>
                  </a:cxn>
                </a:cxnLst>
                <a:rect l="0" t="0" r="r" b="b"/>
                <a:pathLst>
                  <a:path w="41" h="29">
                    <a:moveTo>
                      <a:pt x="41" y="29"/>
                    </a:moveTo>
                    <a:lnTo>
                      <a:pt x="0" y="14"/>
                    </a:lnTo>
                    <a:lnTo>
                      <a:pt x="41" y="0"/>
                    </a:lnTo>
                    <a:lnTo>
                      <a:pt x="41" y="2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90" name="Freeform 2631"/>
              <p:cNvSpPr>
                <a:spLocks/>
              </p:cNvSpPr>
              <p:nvPr/>
            </p:nvSpPr>
            <p:spPr bwMode="auto">
              <a:xfrm>
                <a:off x="3289" y="3864"/>
                <a:ext cx="41" cy="2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14"/>
                  </a:cxn>
                  <a:cxn ang="0">
                    <a:pos x="0" y="29"/>
                  </a:cxn>
                  <a:cxn ang="0">
                    <a:pos x="0" y="0"/>
                  </a:cxn>
                </a:cxnLst>
                <a:rect l="0" t="0" r="r" b="b"/>
                <a:pathLst>
                  <a:path w="41" h="29">
                    <a:moveTo>
                      <a:pt x="0" y="0"/>
                    </a:moveTo>
                    <a:lnTo>
                      <a:pt x="41" y="14"/>
                    </a:lnTo>
                    <a:lnTo>
                      <a:pt x="0" y="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91" name="Rectangle 2632"/>
              <p:cNvSpPr>
                <a:spLocks noChangeArrowheads="1"/>
              </p:cNvSpPr>
              <p:nvPr/>
            </p:nvSpPr>
            <p:spPr bwMode="auto">
              <a:xfrm>
                <a:off x="5219" y="2140"/>
                <a:ext cx="209" cy="90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92" name="Rectangle 2633"/>
              <p:cNvSpPr>
                <a:spLocks noChangeArrowheads="1"/>
              </p:cNvSpPr>
              <p:nvPr/>
            </p:nvSpPr>
            <p:spPr bwMode="auto">
              <a:xfrm>
                <a:off x="5159" y="2076"/>
                <a:ext cx="209" cy="901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93" name="Rectangle 2635"/>
              <p:cNvSpPr>
                <a:spLocks noChangeArrowheads="1"/>
              </p:cNvSpPr>
              <p:nvPr/>
            </p:nvSpPr>
            <p:spPr bwMode="auto">
              <a:xfrm>
                <a:off x="5247" y="216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  <a:cs typeface="Arial" pitchFamily="34" charset="0"/>
                </a:endParaRPr>
              </a:p>
            </p:txBody>
          </p:sp>
          <p:sp>
            <p:nvSpPr>
              <p:cNvPr id="794" name="Rectangle 2647"/>
              <p:cNvSpPr>
                <a:spLocks noChangeArrowheads="1"/>
              </p:cNvSpPr>
              <p:nvPr/>
            </p:nvSpPr>
            <p:spPr bwMode="auto">
              <a:xfrm>
                <a:off x="5249" y="283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ctr" defTabSz="914400" rtl="0" eaLnBrk="1" fontAlgn="base" latinLnBrk="0" hangingPunct="1"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 Narrow" pitchFamily="34" charset="0"/>
                  <a:cs typeface="Arial" pitchFamily="34" charset="0"/>
                </a:endParaRPr>
              </a:p>
            </p:txBody>
          </p:sp>
          <p:sp>
            <p:nvSpPr>
              <p:cNvPr id="795" name="Line 2668"/>
              <p:cNvSpPr>
                <a:spLocks noChangeShapeType="1"/>
              </p:cNvSpPr>
              <p:nvPr/>
            </p:nvSpPr>
            <p:spPr bwMode="auto">
              <a:xfrm flipH="1">
                <a:off x="916" y="329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96" name="Line 2669"/>
              <p:cNvSpPr>
                <a:spLocks noChangeShapeType="1"/>
              </p:cNvSpPr>
              <p:nvPr/>
            </p:nvSpPr>
            <p:spPr bwMode="auto">
              <a:xfrm flipH="1">
                <a:off x="884" y="329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97" name="Line 2670"/>
              <p:cNvSpPr>
                <a:spLocks noChangeShapeType="1"/>
              </p:cNvSpPr>
              <p:nvPr/>
            </p:nvSpPr>
            <p:spPr bwMode="auto">
              <a:xfrm flipH="1">
                <a:off x="852" y="329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98" name="Line 2671"/>
              <p:cNvSpPr>
                <a:spLocks noChangeShapeType="1"/>
              </p:cNvSpPr>
              <p:nvPr/>
            </p:nvSpPr>
            <p:spPr bwMode="auto">
              <a:xfrm flipV="1">
                <a:off x="843" y="327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99" name="Line 2672"/>
              <p:cNvSpPr>
                <a:spLocks noChangeShapeType="1"/>
              </p:cNvSpPr>
              <p:nvPr/>
            </p:nvSpPr>
            <p:spPr bwMode="auto">
              <a:xfrm flipV="1">
                <a:off x="843" y="3240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0" name="Line 2673"/>
              <p:cNvSpPr>
                <a:spLocks noChangeShapeType="1"/>
              </p:cNvSpPr>
              <p:nvPr/>
            </p:nvSpPr>
            <p:spPr bwMode="auto">
              <a:xfrm flipV="1">
                <a:off x="843" y="320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1" name="Line 2674"/>
              <p:cNvSpPr>
                <a:spLocks noChangeShapeType="1"/>
              </p:cNvSpPr>
              <p:nvPr/>
            </p:nvSpPr>
            <p:spPr bwMode="auto">
              <a:xfrm flipV="1">
                <a:off x="843" y="317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2" name="Line 2675"/>
              <p:cNvSpPr>
                <a:spLocks noChangeShapeType="1"/>
              </p:cNvSpPr>
              <p:nvPr/>
            </p:nvSpPr>
            <p:spPr bwMode="auto">
              <a:xfrm flipV="1">
                <a:off x="843" y="3137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3" name="Line 2676"/>
              <p:cNvSpPr>
                <a:spLocks noChangeShapeType="1"/>
              </p:cNvSpPr>
              <p:nvPr/>
            </p:nvSpPr>
            <p:spPr bwMode="auto">
              <a:xfrm flipV="1">
                <a:off x="843" y="310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4" name="Line 2677"/>
              <p:cNvSpPr>
                <a:spLocks noChangeShapeType="1"/>
              </p:cNvSpPr>
              <p:nvPr/>
            </p:nvSpPr>
            <p:spPr bwMode="auto">
              <a:xfrm flipV="1">
                <a:off x="843" y="306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5" name="Line 2678"/>
              <p:cNvSpPr>
                <a:spLocks noChangeShapeType="1"/>
              </p:cNvSpPr>
              <p:nvPr/>
            </p:nvSpPr>
            <p:spPr bwMode="auto">
              <a:xfrm flipV="1">
                <a:off x="843" y="3034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6" name="Line 2679"/>
              <p:cNvSpPr>
                <a:spLocks noChangeShapeType="1"/>
              </p:cNvSpPr>
              <p:nvPr/>
            </p:nvSpPr>
            <p:spPr bwMode="auto">
              <a:xfrm flipV="1">
                <a:off x="843" y="300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7" name="Line 2680"/>
              <p:cNvSpPr>
                <a:spLocks noChangeShapeType="1"/>
              </p:cNvSpPr>
              <p:nvPr/>
            </p:nvSpPr>
            <p:spPr bwMode="auto">
              <a:xfrm flipV="1">
                <a:off x="843" y="296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8" name="Line 2681"/>
              <p:cNvSpPr>
                <a:spLocks noChangeShapeType="1"/>
              </p:cNvSpPr>
              <p:nvPr/>
            </p:nvSpPr>
            <p:spPr bwMode="auto">
              <a:xfrm flipV="1">
                <a:off x="843" y="2931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09" name="Line 2682"/>
              <p:cNvSpPr>
                <a:spLocks noChangeShapeType="1"/>
              </p:cNvSpPr>
              <p:nvPr/>
            </p:nvSpPr>
            <p:spPr bwMode="auto">
              <a:xfrm flipV="1">
                <a:off x="843" y="289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0" name="Line 2683"/>
              <p:cNvSpPr>
                <a:spLocks noChangeShapeType="1"/>
              </p:cNvSpPr>
              <p:nvPr/>
            </p:nvSpPr>
            <p:spPr bwMode="auto">
              <a:xfrm flipV="1">
                <a:off x="843" y="286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1" name="Line 2684"/>
              <p:cNvSpPr>
                <a:spLocks noChangeShapeType="1"/>
              </p:cNvSpPr>
              <p:nvPr/>
            </p:nvSpPr>
            <p:spPr bwMode="auto">
              <a:xfrm flipV="1">
                <a:off x="843" y="2828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2" name="Line 2685"/>
              <p:cNvSpPr>
                <a:spLocks noChangeShapeType="1"/>
              </p:cNvSpPr>
              <p:nvPr/>
            </p:nvSpPr>
            <p:spPr bwMode="auto">
              <a:xfrm flipV="1">
                <a:off x="843" y="279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3" name="Line 2686"/>
              <p:cNvSpPr>
                <a:spLocks noChangeShapeType="1"/>
              </p:cNvSpPr>
              <p:nvPr/>
            </p:nvSpPr>
            <p:spPr bwMode="auto">
              <a:xfrm flipV="1">
                <a:off x="843" y="276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4" name="Line 2687"/>
              <p:cNvSpPr>
                <a:spLocks noChangeShapeType="1"/>
              </p:cNvSpPr>
              <p:nvPr/>
            </p:nvSpPr>
            <p:spPr bwMode="auto">
              <a:xfrm flipV="1">
                <a:off x="843" y="2725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5" name="Line 2688"/>
              <p:cNvSpPr>
                <a:spLocks noChangeShapeType="1"/>
              </p:cNvSpPr>
              <p:nvPr/>
            </p:nvSpPr>
            <p:spPr bwMode="auto">
              <a:xfrm flipV="1">
                <a:off x="843" y="269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6" name="Line 2689"/>
              <p:cNvSpPr>
                <a:spLocks noChangeShapeType="1"/>
              </p:cNvSpPr>
              <p:nvPr/>
            </p:nvSpPr>
            <p:spPr bwMode="auto">
              <a:xfrm flipV="1">
                <a:off x="843" y="265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7" name="Line 2690"/>
              <p:cNvSpPr>
                <a:spLocks noChangeShapeType="1"/>
              </p:cNvSpPr>
              <p:nvPr/>
            </p:nvSpPr>
            <p:spPr bwMode="auto">
              <a:xfrm flipV="1">
                <a:off x="843" y="26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8" name="Line 2691"/>
              <p:cNvSpPr>
                <a:spLocks noChangeShapeType="1"/>
              </p:cNvSpPr>
              <p:nvPr/>
            </p:nvSpPr>
            <p:spPr bwMode="auto">
              <a:xfrm flipV="1">
                <a:off x="843" y="258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19" name="Line 2692"/>
              <p:cNvSpPr>
                <a:spLocks noChangeShapeType="1"/>
              </p:cNvSpPr>
              <p:nvPr/>
            </p:nvSpPr>
            <p:spPr bwMode="auto">
              <a:xfrm flipV="1">
                <a:off x="843" y="255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0" name="Line 2693"/>
              <p:cNvSpPr>
                <a:spLocks noChangeShapeType="1"/>
              </p:cNvSpPr>
              <p:nvPr/>
            </p:nvSpPr>
            <p:spPr bwMode="auto">
              <a:xfrm flipV="1">
                <a:off x="843" y="2519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1" name="Line 2694"/>
              <p:cNvSpPr>
                <a:spLocks noChangeShapeType="1"/>
              </p:cNvSpPr>
              <p:nvPr/>
            </p:nvSpPr>
            <p:spPr bwMode="auto">
              <a:xfrm flipV="1">
                <a:off x="843" y="248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2" name="Line 2695"/>
              <p:cNvSpPr>
                <a:spLocks noChangeShapeType="1"/>
              </p:cNvSpPr>
              <p:nvPr/>
            </p:nvSpPr>
            <p:spPr bwMode="auto">
              <a:xfrm flipV="1">
                <a:off x="843" y="245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3" name="Line 2696"/>
              <p:cNvSpPr>
                <a:spLocks noChangeShapeType="1"/>
              </p:cNvSpPr>
              <p:nvPr/>
            </p:nvSpPr>
            <p:spPr bwMode="auto">
              <a:xfrm flipV="1">
                <a:off x="843" y="2416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4" name="Line 2697"/>
              <p:cNvSpPr>
                <a:spLocks noChangeShapeType="1"/>
              </p:cNvSpPr>
              <p:nvPr/>
            </p:nvSpPr>
            <p:spPr bwMode="auto">
              <a:xfrm flipV="1">
                <a:off x="843" y="238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5" name="Line 2698"/>
              <p:cNvSpPr>
                <a:spLocks noChangeShapeType="1"/>
              </p:cNvSpPr>
              <p:nvPr/>
            </p:nvSpPr>
            <p:spPr bwMode="auto">
              <a:xfrm flipV="1">
                <a:off x="843" y="234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6" name="Line 2699"/>
              <p:cNvSpPr>
                <a:spLocks noChangeShapeType="1"/>
              </p:cNvSpPr>
              <p:nvPr/>
            </p:nvSpPr>
            <p:spPr bwMode="auto">
              <a:xfrm flipV="1">
                <a:off x="843" y="231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7" name="Line 2700"/>
              <p:cNvSpPr>
                <a:spLocks noChangeShapeType="1"/>
              </p:cNvSpPr>
              <p:nvPr/>
            </p:nvSpPr>
            <p:spPr bwMode="auto">
              <a:xfrm flipV="1">
                <a:off x="843" y="227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8" name="Line 2701"/>
              <p:cNvSpPr>
                <a:spLocks noChangeShapeType="1"/>
              </p:cNvSpPr>
              <p:nvPr/>
            </p:nvSpPr>
            <p:spPr bwMode="auto">
              <a:xfrm flipV="1">
                <a:off x="843" y="224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29" name="Line 2702"/>
              <p:cNvSpPr>
                <a:spLocks noChangeShapeType="1"/>
              </p:cNvSpPr>
              <p:nvPr/>
            </p:nvSpPr>
            <p:spPr bwMode="auto">
              <a:xfrm flipV="1">
                <a:off x="843" y="221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0" name="Line 2703"/>
              <p:cNvSpPr>
                <a:spLocks noChangeShapeType="1"/>
              </p:cNvSpPr>
              <p:nvPr/>
            </p:nvSpPr>
            <p:spPr bwMode="auto">
              <a:xfrm flipV="1">
                <a:off x="843" y="217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1" name="Line 2704"/>
              <p:cNvSpPr>
                <a:spLocks noChangeShapeType="1"/>
              </p:cNvSpPr>
              <p:nvPr/>
            </p:nvSpPr>
            <p:spPr bwMode="auto">
              <a:xfrm flipV="1">
                <a:off x="843" y="214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2" name="Line 2705"/>
              <p:cNvSpPr>
                <a:spLocks noChangeShapeType="1"/>
              </p:cNvSpPr>
              <p:nvPr/>
            </p:nvSpPr>
            <p:spPr bwMode="auto">
              <a:xfrm flipV="1">
                <a:off x="843" y="210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3" name="Line 2706"/>
              <p:cNvSpPr>
                <a:spLocks noChangeShapeType="1"/>
              </p:cNvSpPr>
              <p:nvPr/>
            </p:nvSpPr>
            <p:spPr bwMode="auto">
              <a:xfrm flipV="1">
                <a:off x="843" y="207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4" name="Line 2707"/>
              <p:cNvSpPr>
                <a:spLocks noChangeShapeType="1"/>
              </p:cNvSpPr>
              <p:nvPr/>
            </p:nvSpPr>
            <p:spPr bwMode="auto">
              <a:xfrm flipV="1">
                <a:off x="843" y="203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5" name="Line 2708"/>
              <p:cNvSpPr>
                <a:spLocks noChangeShapeType="1"/>
              </p:cNvSpPr>
              <p:nvPr/>
            </p:nvSpPr>
            <p:spPr bwMode="auto">
              <a:xfrm flipV="1">
                <a:off x="843" y="200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6" name="Line 2709"/>
              <p:cNvSpPr>
                <a:spLocks noChangeShapeType="1"/>
              </p:cNvSpPr>
              <p:nvPr/>
            </p:nvSpPr>
            <p:spPr bwMode="auto">
              <a:xfrm flipV="1">
                <a:off x="843" y="197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7" name="Line 2710"/>
              <p:cNvSpPr>
                <a:spLocks noChangeShapeType="1"/>
              </p:cNvSpPr>
              <p:nvPr/>
            </p:nvSpPr>
            <p:spPr bwMode="auto">
              <a:xfrm flipV="1">
                <a:off x="843" y="193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8" name="Line 2711"/>
              <p:cNvSpPr>
                <a:spLocks noChangeShapeType="1"/>
              </p:cNvSpPr>
              <p:nvPr/>
            </p:nvSpPr>
            <p:spPr bwMode="auto">
              <a:xfrm flipV="1">
                <a:off x="843" y="190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39" name="Line 2712"/>
              <p:cNvSpPr>
                <a:spLocks noChangeShapeType="1"/>
              </p:cNvSpPr>
              <p:nvPr/>
            </p:nvSpPr>
            <p:spPr bwMode="auto">
              <a:xfrm flipV="1">
                <a:off x="843" y="186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0" name="Line 2713"/>
              <p:cNvSpPr>
                <a:spLocks noChangeShapeType="1"/>
              </p:cNvSpPr>
              <p:nvPr/>
            </p:nvSpPr>
            <p:spPr bwMode="auto">
              <a:xfrm flipV="1">
                <a:off x="843" y="183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1" name="Line 2714"/>
              <p:cNvSpPr>
                <a:spLocks noChangeShapeType="1"/>
              </p:cNvSpPr>
              <p:nvPr/>
            </p:nvSpPr>
            <p:spPr bwMode="auto">
              <a:xfrm flipV="1">
                <a:off x="843" y="179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2" name="Line 2715"/>
              <p:cNvSpPr>
                <a:spLocks noChangeShapeType="1"/>
              </p:cNvSpPr>
              <p:nvPr/>
            </p:nvSpPr>
            <p:spPr bwMode="auto">
              <a:xfrm flipV="1">
                <a:off x="843" y="176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3" name="Line 2716"/>
              <p:cNvSpPr>
                <a:spLocks noChangeShapeType="1"/>
              </p:cNvSpPr>
              <p:nvPr/>
            </p:nvSpPr>
            <p:spPr bwMode="auto">
              <a:xfrm flipV="1">
                <a:off x="843" y="173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4" name="Line 2717"/>
              <p:cNvSpPr>
                <a:spLocks noChangeShapeType="1"/>
              </p:cNvSpPr>
              <p:nvPr/>
            </p:nvSpPr>
            <p:spPr bwMode="auto">
              <a:xfrm flipV="1">
                <a:off x="843" y="169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5" name="Line 2718"/>
              <p:cNvSpPr>
                <a:spLocks noChangeShapeType="1"/>
              </p:cNvSpPr>
              <p:nvPr/>
            </p:nvSpPr>
            <p:spPr bwMode="auto">
              <a:xfrm>
                <a:off x="853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6" name="Line 2719"/>
              <p:cNvSpPr>
                <a:spLocks noChangeShapeType="1"/>
              </p:cNvSpPr>
              <p:nvPr/>
            </p:nvSpPr>
            <p:spPr bwMode="auto">
              <a:xfrm>
                <a:off x="885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7" name="Line 2720"/>
              <p:cNvSpPr>
                <a:spLocks noChangeShapeType="1"/>
              </p:cNvSpPr>
              <p:nvPr/>
            </p:nvSpPr>
            <p:spPr bwMode="auto">
              <a:xfrm>
                <a:off x="917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8" name="Line 2721"/>
              <p:cNvSpPr>
                <a:spLocks noChangeShapeType="1"/>
              </p:cNvSpPr>
              <p:nvPr/>
            </p:nvSpPr>
            <p:spPr bwMode="auto">
              <a:xfrm>
                <a:off x="949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49" name="Line 2722"/>
              <p:cNvSpPr>
                <a:spLocks noChangeShapeType="1"/>
              </p:cNvSpPr>
              <p:nvPr/>
            </p:nvSpPr>
            <p:spPr bwMode="auto">
              <a:xfrm>
                <a:off x="981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0" name="Line 2723"/>
              <p:cNvSpPr>
                <a:spLocks noChangeShapeType="1"/>
              </p:cNvSpPr>
              <p:nvPr/>
            </p:nvSpPr>
            <p:spPr bwMode="auto">
              <a:xfrm>
                <a:off x="1013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1" name="Line 2724"/>
              <p:cNvSpPr>
                <a:spLocks noChangeShapeType="1"/>
              </p:cNvSpPr>
              <p:nvPr/>
            </p:nvSpPr>
            <p:spPr bwMode="auto">
              <a:xfrm>
                <a:off x="1045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2" name="Line 2725"/>
              <p:cNvSpPr>
                <a:spLocks noChangeShapeType="1"/>
              </p:cNvSpPr>
              <p:nvPr/>
            </p:nvSpPr>
            <p:spPr bwMode="auto">
              <a:xfrm>
                <a:off x="1077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3" name="Line 2726"/>
              <p:cNvSpPr>
                <a:spLocks noChangeShapeType="1"/>
              </p:cNvSpPr>
              <p:nvPr/>
            </p:nvSpPr>
            <p:spPr bwMode="auto">
              <a:xfrm>
                <a:off x="1109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4" name="Line 2727"/>
              <p:cNvSpPr>
                <a:spLocks noChangeShapeType="1"/>
              </p:cNvSpPr>
              <p:nvPr/>
            </p:nvSpPr>
            <p:spPr bwMode="auto">
              <a:xfrm>
                <a:off x="1141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5" name="Line 2728"/>
              <p:cNvSpPr>
                <a:spLocks noChangeShapeType="1"/>
              </p:cNvSpPr>
              <p:nvPr/>
            </p:nvSpPr>
            <p:spPr bwMode="auto">
              <a:xfrm>
                <a:off x="1173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6" name="Freeform 2729"/>
              <p:cNvSpPr>
                <a:spLocks/>
              </p:cNvSpPr>
              <p:nvPr/>
            </p:nvSpPr>
            <p:spPr bwMode="auto">
              <a:xfrm>
                <a:off x="1205" y="1680"/>
                <a:ext cx="8" cy="9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9" y="11"/>
                  </a:cxn>
                  <a:cxn ang="0">
                    <a:pos x="11" y="1"/>
                  </a:cxn>
                  <a:cxn ang="0">
                    <a:pos x="11" y="0"/>
                  </a:cxn>
                </a:cxnLst>
                <a:rect l="0" t="0" r="r" b="b"/>
                <a:pathLst>
                  <a:path w="11" h="11">
                    <a:moveTo>
                      <a:pt x="0" y="11"/>
                    </a:moveTo>
                    <a:lnTo>
                      <a:pt x="9" y="11"/>
                    </a:lnTo>
                    <a:lnTo>
                      <a:pt x="11" y="1"/>
                    </a:lnTo>
                    <a:lnTo>
                      <a:pt x="11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7" name="Freeform 2730"/>
              <p:cNvSpPr>
                <a:spLocks/>
              </p:cNvSpPr>
              <p:nvPr/>
            </p:nvSpPr>
            <p:spPr bwMode="auto">
              <a:xfrm>
                <a:off x="1225" y="1668"/>
                <a:ext cx="16" cy="2"/>
              </a:xfrm>
              <a:custGeom>
                <a:avLst/>
                <a:gdLst/>
                <a:ahLst/>
                <a:cxnLst>
                  <a:cxn ang="0">
                    <a:pos x="0" y="2"/>
                  </a:cxn>
                  <a:cxn ang="0">
                    <a:pos x="8" y="0"/>
                  </a:cxn>
                  <a:cxn ang="0">
                    <a:pos x="18" y="2"/>
                  </a:cxn>
                  <a:cxn ang="0">
                    <a:pos x="19" y="3"/>
                  </a:cxn>
                </a:cxnLst>
                <a:rect l="0" t="0" r="r" b="b"/>
                <a:pathLst>
                  <a:path w="19" h="3">
                    <a:moveTo>
                      <a:pt x="0" y="2"/>
                    </a:moveTo>
                    <a:lnTo>
                      <a:pt x="8" y="0"/>
                    </a:lnTo>
                    <a:lnTo>
                      <a:pt x="18" y="2"/>
                    </a:lnTo>
                    <a:lnTo>
                      <a:pt x="19" y="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8" name="Freeform 2731"/>
              <p:cNvSpPr>
                <a:spLocks/>
              </p:cNvSpPr>
              <p:nvPr/>
            </p:nvSpPr>
            <p:spPr bwMode="auto">
              <a:xfrm>
                <a:off x="1251" y="1682"/>
                <a:ext cx="11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8"/>
                  </a:cxn>
                  <a:cxn ang="0">
                    <a:pos x="14" y="8"/>
                  </a:cxn>
                </a:cxnLst>
                <a:rect l="0" t="0" r="r" b="b"/>
                <a:pathLst>
                  <a:path w="14" h="8">
                    <a:moveTo>
                      <a:pt x="0" y="0"/>
                    </a:moveTo>
                    <a:lnTo>
                      <a:pt x="2" y="8"/>
                    </a:lnTo>
                    <a:lnTo>
                      <a:pt x="14" y="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59" name="Line 2732"/>
              <p:cNvSpPr>
                <a:spLocks noChangeShapeType="1"/>
              </p:cNvSpPr>
              <p:nvPr/>
            </p:nvSpPr>
            <p:spPr bwMode="auto">
              <a:xfrm>
                <a:off x="1278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0" name="Line 2733"/>
              <p:cNvSpPr>
                <a:spLocks noChangeShapeType="1"/>
              </p:cNvSpPr>
              <p:nvPr/>
            </p:nvSpPr>
            <p:spPr bwMode="auto">
              <a:xfrm>
                <a:off x="1310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1" name="Line 2734"/>
              <p:cNvSpPr>
                <a:spLocks noChangeShapeType="1"/>
              </p:cNvSpPr>
              <p:nvPr/>
            </p:nvSpPr>
            <p:spPr bwMode="auto">
              <a:xfrm>
                <a:off x="1342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2" name="Line 2735"/>
              <p:cNvSpPr>
                <a:spLocks noChangeShapeType="1"/>
              </p:cNvSpPr>
              <p:nvPr/>
            </p:nvSpPr>
            <p:spPr bwMode="auto">
              <a:xfrm>
                <a:off x="1374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3" name="Line 2736"/>
              <p:cNvSpPr>
                <a:spLocks noChangeShapeType="1"/>
              </p:cNvSpPr>
              <p:nvPr/>
            </p:nvSpPr>
            <p:spPr bwMode="auto">
              <a:xfrm>
                <a:off x="1406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4" name="Line 2737"/>
              <p:cNvSpPr>
                <a:spLocks noChangeShapeType="1"/>
              </p:cNvSpPr>
              <p:nvPr/>
            </p:nvSpPr>
            <p:spPr bwMode="auto">
              <a:xfrm>
                <a:off x="1438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5" name="Line 2738"/>
              <p:cNvSpPr>
                <a:spLocks noChangeShapeType="1"/>
              </p:cNvSpPr>
              <p:nvPr/>
            </p:nvSpPr>
            <p:spPr bwMode="auto">
              <a:xfrm>
                <a:off x="1470" y="1689"/>
                <a:ext cx="7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6" name="Freeform 2739"/>
              <p:cNvSpPr>
                <a:spLocks/>
              </p:cNvSpPr>
              <p:nvPr/>
            </p:nvSpPr>
            <p:spPr bwMode="auto">
              <a:xfrm>
                <a:off x="1472" y="1668"/>
                <a:ext cx="60" cy="4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21"/>
                  </a:cxn>
                  <a:cxn ang="0">
                    <a:pos x="0" y="43"/>
                  </a:cxn>
                  <a:cxn ang="0">
                    <a:pos x="0" y="0"/>
                  </a:cxn>
                </a:cxnLst>
                <a:rect l="0" t="0" r="r" b="b"/>
                <a:pathLst>
                  <a:path w="60" h="43">
                    <a:moveTo>
                      <a:pt x="0" y="0"/>
                    </a:moveTo>
                    <a:lnTo>
                      <a:pt x="60" y="21"/>
                    </a:lnTo>
                    <a:lnTo>
                      <a:pt x="0" y="4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7" name="Rectangle 2740"/>
              <p:cNvSpPr>
                <a:spLocks noChangeArrowheads="1"/>
              </p:cNvSpPr>
              <p:nvPr/>
            </p:nvSpPr>
            <p:spPr bwMode="auto">
              <a:xfrm>
                <a:off x="711" y="1927"/>
                <a:ext cx="264" cy="491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8" name="Line 2748"/>
              <p:cNvSpPr>
                <a:spLocks noChangeShapeType="1"/>
              </p:cNvSpPr>
              <p:nvPr/>
            </p:nvSpPr>
            <p:spPr bwMode="auto">
              <a:xfrm>
                <a:off x="1771" y="1045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69" name="Line 2749"/>
              <p:cNvSpPr>
                <a:spLocks noChangeShapeType="1"/>
              </p:cNvSpPr>
              <p:nvPr/>
            </p:nvSpPr>
            <p:spPr bwMode="auto">
              <a:xfrm>
                <a:off x="1771" y="108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0" name="Line 2750"/>
              <p:cNvSpPr>
                <a:spLocks noChangeShapeType="1"/>
              </p:cNvSpPr>
              <p:nvPr/>
            </p:nvSpPr>
            <p:spPr bwMode="auto">
              <a:xfrm>
                <a:off x="1771" y="111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1" name="Line 2751"/>
              <p:cNvSpPr>
                <a:spLocks noChangeShapeType="1"/>
              </p:cNvSpPr>
              <p:nvPr/>
            </p:nvSpPr>
            <p:spPr bwMode="auto">
              <a:xfrm>
                <a:off x="1777" y="114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2" name="Line 2752"/>
              <p:cNvSpPr>
                <a:spLocks noChangeShapeType="1"/>
              </p:cNvSpPr>
              <p:nvPr/>
            </p:nvSpPr>
            <p:spPr bwMode="auto">
              <a:xfrm>
                <a:off x="1809" y="114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3" name="Line 2753"/>
              <p:cNvSpPr>
                <a:spLocks noChangeShapeType="1"/>
              </p:cNvSpPr>
              <p:nvPr/>
            </p:nvSpPr>
            <p:spPr bwMode="auto">
              <a:xfrm>
                <a:off x="1841" y="114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4" name="Line 2754"/>
              <p:cNvSpPr>
                <a:spLocks noChangeShapeType="1"/>
              </p:cNvSpPr>
              <p:nvPr/>
            </p:nvSpPr>
            <p:spPr bwMode="auto">
              <a:xfrm>
                <a:off x="1873" y="114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875" name="Line 2755"/>
              <p:cNvSpPr>
                <a:spLocks noChangeShapeType="1"/>
              </p:cNvSpPr>
              <p:nvPr/>
            </p:nvSpPr>
            <p:spPr bwMode="auto">
              <a:xfrm>
                <a:off x="1891" y="115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</p:grpSp>
        <p:grpSp>
          <p:nvGrpSpPr>
            <p:cNvPr id="14" name="Group 2957"/>
            <p:cNvGrpSpPr>
              <a:grpSpLocks/>
            </p:cNvGrpSpPr>
            <p:nvPr/>
          </p:nvGrpSpPr>
          <p:grpSpPr bwMode="auto">
            <a:xfrm>
              <a:off x="1546" y="530"/>
              <a:ext cx="4002" cy="2962"/>
              <a:chOff x="1546" y="530"/>
              <a:chExt cx="4002" cy="2962"/>
            </a:xfrm>
          </p:grpSpPr>
          <p:sp>
            <p:nvSpPr>
              <p:cNvPr id="521" name="Line 2757"/>
              <p:cNvSpPr>
                <a:spLocks noChangeShapeType="1"/>
              </p:cNvSpPr>
              <p:nvPr/>
            </p:nvSpPr>
            <p:spPr bwMode="auto">
              <a:xfrm>
                <a:off x="1891" y="1191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2" name="Line 2758"/>
              <p:cNvSpPr>
                <a:spLocks noChangeShapeType="1"/>
              </p:cNvSpPr>
              <p:nvPr/>
            </p:nvSpPr>
            <p:spPr bwMode="auto">
              <a:xfrm>
                <a:off x="1891" y="122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3" name="Line 2759"/>
              <p:cNvSpPr>
                <a:spLocks noChangeShapeType="1"/>
              </p:cNvSpPr>
              <p:nvPr/>
            </p:nvSpPr>
            <p:spPr bwMode="auto">
              <a:xfrm>
                <a:off x="1891" y="126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4" name="Line 2760"/>
              <p:cNvSpPr>
                <a:spLocks noChangeShapeType="1"/>
              </p:cNvSpPr>
              <p:nvPr/>
            </p:nvSpPr>
            <p:spPr bwMode="auto">
              <a:xfrm>
                <a:off x="1891" y="1294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5" name="Line 2761"/>
              <p:cNvSpPr>
                <a:spLocks noChangeShapeType="1"/>
              </p:cNvSpPr>
              <p:nvPr/>
            </p:nvSpPr>
            <p:spPr bwMode="auto">
              <a:xfrm>
                <a:off x="1891" y="132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6" name="Line 2762"/>
              <p:cNvSpPr>
                <a:spLocks noChangeShapeType="1"/>
              </p:cNvSpPr>
              <p:nvPr/>
            </p:nvSpPr>
            <p:spPr bwMode="auto">
              <a:xfrm>
                <a:off x="1891" y="136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7" name="Line 2763"/>
              <p:cNvSpPr>
                <a:spLocks noChangeShapeType="1"/>
              </p:cNvSpPr>
              <p:nvPr/>
            </p:nvSpPr>
            <p:spPr bwMode="auto">
              <a:xfrm>
                <a:off x="1891" y="1397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8" name="Line 2764"/>
              <p:cNvSpPr>
                <a:spLocks noChangeShapeType="1"/>
              </p:cNvSpPr>
              <p:nvPr/>
            </p:nvSpPr>
            <p:spPr bwMode="auto">
              <a:xfrm>
                <a:off x="1891" y="143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9" name="Line 2765"/>
              <p:cNvSpPr>
                <a:spLocks noChangeShapeType="1"/>
              </p:cNvSpPr>
              <p:nvPr/>
            </p:nvSpPr>
            <p:spPr bwMode="auto">
              <a:xfrm>
                <a:off x="1891" y="146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0" name="Line 2766"/>
              <p:cNvSpPr>
                <a:spLocks noChangeShapeType="1"/>
              </p:cNvSpPr>
              <p:nvPr/>
            </p:nvSpPr>
            <p:spPr bwMode="auto">
              <a:xfrm>
                <a:off x="1891" y="1500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1" name="Line 2767"/>
              <p:cNvSpPr>
                <a:spLocks noChangeShapeType="1"/>
              </p:cNvSpPr>
              <p:nvPr/>
            </p:nvSpPr>
            <p:spPr bwMode="auto">
              <a:xfrm>
                <a:off x="1891" y="153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2" name="Freeform 2768"/>
              <p:cNvSpPr>
                <a:spLocks/>
              </p:cNvSpPr>
              <p:nvPr/>
            </p:nvSpPr>
            <p:spPr bwMode="auto">
              <a:xfrm>
                <a:off x="1871" y="1561"/>
                <a:ext cx="40" cy="64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20" y="64"/>
                  </a:cxn>
                  <a:cxn ang="0">
                    <a:pos x="0" y="0"/>
                  </a:cxn>
                  <a:cxn ang="0">
                    <a:pos x="40" y="0"/>
                  </a:cxn>
                </a:cxnLst>
                <a:rect l="0" t="0" r="r" b="b"/>
                <a:pathLst>
                  <a:path w="40" h="64">
                    <a:moveTo>
                      <a:pt x="40" y="0"/>
                    </a:moveTo>
                    <a:lnTo>
                      <a:pt x="20" y="64"/>
                    </a:lnTo>
                    <a:lnTo>
                      <a:pt x="0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3" name="Rectangle 2769"/>
              <p:cNvSpPr>
                <a:spLocks noChangeArrowheads="1"/>
              </p:cNvSpPr>
              <p:nvPr/>
            </p:nvSpPr>
            <p:spPr bwMode="auto">
              <a:xfrm>
                <a:off x="1546" y="1232"/>
                <a:ext cx="691" cy="7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4" name="Line 2771"/>
              <p:cNvSpPr>
                <a:spLocks noChangeShapeType="1"/>
              </p:cNvSpPr>
              <p:nvPr/>
            </p:nvSpPr>
            <p:spPr bwMode="auto">
              <a:xfrm>
                <a:off x="3570" y="156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5" name="Line 2772"/>
              <p:cNvSpPr>
                <a:spLocks noChangeShapeType="1"/>
              </p:cNvSpPr>
              <p:nvPr/>
            </p:nvSpPr>
            <p:spPr bwMode="auto">
              <a:xfrm>
                <a:off x="3570" y="159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6" name="Line 2773"/>
              <p:cNvSpPr>
                <a:spLocks noChangeShapeType="1"/>
              </p:cNvSpPr>
              <p:nvPr/>
            </p:nvSpPr>
            <p:spPr bwMode="auto">
              <a:xfrm>
                <a:off x="3570" y="162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7" name="Line 2774"/>
              <p:cNvSpPr>
                <a:spLocks noChangeShapeType="1"/>
              </p:cNvSpPr>
              <p:nvPr/>
            </p:nvSpPr>
            <p:spPr bwMode="auto">
              <a:xfrm>
                <a:off x="3570" y="166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8" name="Line 2775"/>
              <p:cNvSpPr>
                <a:spLocks noChangeShapeType="1"/>
              </p:cNvSpPr>
              <p:nvPr/>
            </p:nvSpPr>
            <p:spPr bwMode="auto">
              <a:xfrm flipH="1">
                <a:off x="3546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39" name="Line 2776"/>
              <p:cNvSpPr>
                <a:spLocks noChangeShapeType="1"/>
              </p:cNvSpPr>
              <p:nvPr/>
            </p:nvSpPr>
            <p:spPr bwMode="auto">
              <a:xfrm flipH="1">
                <a:off x="3514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0" name="Line 2777"/>
              <p:cNvSpPr>
                <a:spLocks noChangeShapeType="1"/>
              </p:cNvSpPr>
              <p:nvPr/>
            </p:nvSpPr>
            <p:spPr bwMode="auto">
              <a:xfrm flipH="1">
                <a:off x="3482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1" name="Line 2778"/>
              <p:cNvSpPr>
                <a:spLocks noChangeShapeType="1"/>
              </p:cNvSpPr>
              <p:nvPr/>
            </p:nvSpPr>
            <p:spPr bwMode="auto">
              <a:xfrm flipH="1">
                <a:off x="3450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2" name="Line 2779"/>
              <p:cNvSpPr>
                <a:spLocks noChangeShapeType="1"/>
              </p:cNvSpPr>
              <p:nvPr/>
            </p:nvSpPr>
            <p:spPr bwMode="auto">
              <a:xfrm flipH="1">
                <a:off x="3418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3" name="Line 2780"/>
              <p:cNvSpPr>
                <a:spLocks noChangeShapeType="1"/>
              </p:cNvSpPr>
              <p:nvPr/>
            </p:nvSpPr>
            <p:spPr bwMode="auto">
              <a:xfrm flipH="1">
                <a:off x="3386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4" name="Line 2781"/>
              <p:cNvSpPr>
                <a:spLocks noChangeShapeType="1"/>
              </p:cNvSpPr>
              <p:nvPr/>
            </p:nvSpPr>
            <p:spPr bwMode="auto">
              <a:xfrm flipH="1">
                <a:off x="3354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5" name="Line 2782"/>
              <p:cNvSpPr>
                <a:spLocks noChangeShapeType="1"/>
              </p:cNvSpPr>
              <p:nvPr/>
            </p:nvSpPr>
            <p:spPr bwMode="auto">
              <a:xfrm flipH="1">
                <a:off x="3322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6" name="Line 2783"/>
              <p:cNvSpPr>
                <a:spLocks noChangeShapeType="1"/>
              </p:cNvSpPr>
              <p:nvPr/>
            </p:nvSpPr>
            <p:spPr bwMode="auto">
              <a:xfrm flipH="1">
                <a:off x="3290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7" name="Line 2784"/>
              <p:cNvSpPr>
                <a:spLocks noChangeShapeType="1"/>
              </p:cNvSpPr>
              <p:nvPr/>
            </p:nvSpPr>
            <p:spPr bwMode="auto">
              <a:xfrm flipH="1">
                <a:off x="3258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8" name="Line 2785"/>
              <p:cNvSpPr>
                <a:spLocks noChangeShapeType="1"/>
              </p:cNvSpPr>
              <p:nvPr/>
            </p:nvSpPr>
            <p:spPr bwMode="auto">
              <a:xfrm flipH="1">
                <a:off x="3226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49" name="Line 2786"/>
              <p:cNvSpPr>
                <a:spLocks noChangeShapeType="1"/>
              </p:cNvSpPr>
              <p:nvPr/>
            </p:nvSpPr>
            <p:spPr bwMode="auto">
              <a:xfrm flipH="1">
                <a:off x="3194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0" name="Line 2787"/>
              <p:cNvSpPr>
                <a:spLocks noChangeShapeType="1"/>
              </p:cNvSpPr>
              <p:nvPr/>
            </p:nvSpPr>
            <p:spPr bwMode="auto">
              <a:xfrm flipH="1">
                <a:off x="3162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1" name="Line 2788"/>
              <p:cNvSpPr>
                <a:spLocks noChangeShapeType="1"/>
              </p:cNvSpPr>
              <p:nvPr/>
            </p:nvSpPr>
            <p:spPr bwMode="auto">
              <a:xfrm flipH="1">
                <a:off x="3130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2" name="Line 2789"/>
              <p:cNvSpPr>
                <a:spLocks noChangeShapeType="1"/>
              </p:cNvSpPr>
              <p:nvPr/>
            </p:nvSpPr>
            <p:spPr bwMode="auto">
              <a:xfrm flipH="1">
                <a:off x="3098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3" name="Line 2790"/>
              <p:cNvSpPr>
                <a:spLocks noChangeShapeType="1"/>
              </p:cNvSpPr>
              <p:nvPr/>
            </p:nvSpPr>
            <p:spPr bwMode="auto">
              <a:xfrm flipH="1">
                <a:off x="3066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4" name="Line 2791"/>
              <p:cNvSpPr>
                <a:spLocks noChangeShapeType="1"/>
              </p:cNvSpPr>
              <p:nvPr/>
            </p:nvSpPr>
            <p:spPr bwMode="auto">
              <a:xfrm flipH="1">
                <a:off x="3034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5" name="Line 2792"/>
              <p:cNvSpPr>
                <a:spLocks noChangeShapeType="1"/>
              </p:cNvSpPr>
              <p:nvPr/>
            </p:nvSpPr>
            <p:spPr bwMode="auto">
              <a:xfrm flipH="1">
                <a:off x="3002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6" name="Line 2793"/>
              <p:cNvSpPr>
                <a:spLocks noChangeShapeType="1"/>
              </p:cNvSpPr>
              <p:nvPr/>
            </p:nvSpPr>
            <p:spPr bwMode="auto">
              <a:xfrm flipH="1">
                <a:off x="2970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7" name="Line 2794"/>
              <p:cNvSpPr>
                <a:spLocks noChangeShapeType="1"/>
              </p:cNvSpPr>
              <p:nvPr/>
            </p:nvSpPr>
            <p:spPr bwMode="auto">
              <a:xfrm flipH="1">
                <a:off x="2938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8" name="Line 2795"/>
              <p:cNvSpPr>
                <a:spLocks noChangeShapeType="1"/>
              </p:cNvSpPr>
              <p:nvPr/>
            </p:nvSpPr>
            <p:spPr bwMode="auto">
              <a:xfrm flipH="1">
                <a:off x="2906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59" name="Line 2796"/>
              <p:cNvSpPr>
                <a:spLocks noChangeShapeType="1"/>
              </p:cNvSpPr>
              <p:nvPr/>
            </p:nvSpPr>
            <p:spPr bwMode="auto">
              <a:xfrm flipH="1">
                <a:off x="2874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0" name="Line 2797"/>
              <p:cNvSpPr>
                <a:spLocks noChangeShapeType="1"/>
              </p:cNvSpPr>
              <p:nvPr/>
            </p:nvSpPr>
            <p:spPr bwMode="auto">
              <a:xfrm flipH="1">
                <a:off x="2842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1" name="Line 2798"/>
              <p:cNvSpPr>
                <a:spLocks noChangeShapeType="1"/>
              </p:cNvSpPr>
              <p:nvPr/>
            </p:nvSpPr>
            <p:spPr bwMode="auto">
              <a:xfrm flipH="1">
                <a:off x="2810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2" name="Line 2799"/>
              <p:cNvSpPr>
                <a:spLocks noChangeShapeType="1"/>
              </p:cNvSpPr>
              <p:nvPr/>
            </p:nvSpPr>
            <p:spPr bwMode="auto">
              <a:xfrm flipH="1">
                <a:off x="2778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3" name="Line 2800"/>
              <p:cNvSpPr>
                <a:spLocks noChangeShapeType="1"/>
              </p:cNvSpPr>
              <p:nvPr/>
            </p:nvSpPr>
            <p:spPr bwMode="auto">
              <a:xfrm flipH="1">
                <a:off x="2746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4" name="Line 2801"/>
              <p:cNvSpPr>
                <a:spLocks noChangeShapeType="1"/>
              </p:cNvSpPr>
              <p:nvPr/>
            </p:nvSpPr>
            <p:spPr bwMode="auto">
              <a:xfrm flipH="1">
                <a:off x="2714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5" name="Line 2802"/>
              <p:cNvSpPr>
                <a:spLocks noChangeShapeType="1"/>
              </p:cNvSpPr>
              <p:nvPr/>
            </p:nvSpPr>
            <p:spPr bwMode="auto">
              <a:xfrm flipH="1">
                <a:off x="2683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6" name="Line 2803"/>
              <p:cNvSpPr>
                <a:spLocks noChangeShapeType="1"/>
              </p:cNvSpPr>
              <p:nvPr/>
            </p:nvSpPr>
            <p:spPr bwMode="auto">
              <a:xfrm flipH="1">
                <a:off x="2651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7" name="Line 2804"/>
              <p:cNvSpPr>
                <a:spLocks noChangeShapeType="1"/>
              </p:cNvSpPr>
              <p:nvPr/>
            </p:nvSpPr>
            <p:spPr bwMode="auto">
              <a:xfrm flipH="1">
                <a:off x="2619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8" name="Line 2805"/>
              <p:cNvSpPr>
                <a:spLocks noChangeShapeType="1"/>
              </p:cNvSpPr>
              <p:nvPr/>
            </p:nvSpPr>
            <p:spPr bwMode="auto">
              <a:xfrm flipH="1">
                <a:off x="2587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69" name="Line 2806"/>
              <p:cNvSpPr>
                <a:spLocks noChangeShapeType="1"/>
              </p:cNvSpPr>
              <p:nvPr/>
            </p:nvSpPr>
            <p:spPr bwMode="auto">
              <a:xfrm flipH="1">
                <a:off x="2555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0" name="Line 2807"/>
              <p:cNvSpPr>
                <a:spLocks noChangeShapeType="1"/>
              </p:cNvSpPr>
              <p:nvPr/>
            </p:nvSpPr>
            <p:spPr bwMode="auto">
              <a:xfrm flipH="1">
                <a:off x="2523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1" name="Line 2808"/>
              <p:cNvSpPr>
                <a:spLocks noChangeShapeType="1"/>
              </p:cNvSpPr>
              <p:nvPr/>
            </p:nvSpPr>
            <p:spPr bwMode="auto">
              <a:xfrm flipH="1">
                <a:off x="2491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2" name="Line 2809"/>
              <p:cNvSpPr>
                <a:spLocks noChangeShapeType="1"/>
              </p:cNvSpPr>
              <p:nvPr/>
            </p:nvSpPr>
            <p:spPr bwMode="auto">
              <a:xfrm flipH="1">
                <a:off x="2459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3" name="Line 2810"/>
              <p:cNvSpPr>
                <a:spLocks noChangeShapeType="1"/>
              </p:cNvSpPr>
              <p:nvPr/>
            </p:nvSpPr>
            <p:spPr bwMode="auto">
              <a:xfrm flipH="1">
                <a:off x="2427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4" name="Line 2811"/>
              <p:cNvSpPr>
                <a:spLocks noChangeShapeType="1"/>
              </p:cNvSpPr>
              <p:nvPr/>
            </p:nvSpPr>
            <p:spPr bwMode="auto">
              <a:xfrm flipH="1">
                <a:off x="2395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5" name="Line 2812"/>
              <p:cNvSpPr>
                <a:spLocks noChangeShapeType="1"/>
              </p:cNvSpPr>
              <p:nvPr/>
            </p:nvSpPr>
            <p:spPr bwMode="auto">
              <a:xfrm flipH="1">
                <a:off x="2363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6" name="Line 2813"/>
              <p:cNvSpPr>
                <a:spLocks noChangeShapeType="1"/>
              </p:cNvSpPr>
              <p:nvPr/>
            </p:nvSpPr>
            <p:spPr bwMode="auto">
              <a:xfrm flipH="1">
                <a:off x="2331" y="1689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7" name="Line 2814"/>
              <p:cNvSpPr>
                <a:spLocks noChangeShapeType="1"/>
              </p:cNvSpPr>
              <p:nvPr/>
            </p:nvSpPr>
            <p:spPr bwMode="auto">
              <a:xfrm flipH="1">
                <a:off x="2306" y="1689"/>
                <a:ext cx="9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8" name="Freeform 2815"/>
              <p:cNvSpPr>
                <a:spLocks/>
              </p:cNvSpPr>
              <p:nvPr/>
            </p:nvSpPr>
            <p:spPr bwMode="auto">
              <a:xfrm>
                <a:off x="2251" y="1668"/>
                <a:ext cx="60" cy="43"/>
              </a:xfrm>
              <a:custGeom>
                <a:avLst/>
                <a:gdLst/>
                <a:ahLst/>
                <a:cxnLst>
                  <a:cxn ang="0">
                    <a:pos x="60" y="43"/>
                  </a:cxn>
                  <a:cxn ang="0">
                    <a:pos x="0" y="21"/>
                  </a:cxn>
                  <a:cxn ang="0">
                    <a:pos x="60" y="0"/>
                  </a:cxn>
                  <a:cxn ang="0">
                    <a:pos x="60" y="43"/>
                  </a:cxn>
                </a:cxnLst>
                <a:rect l="0" t="0" r="r" b="b"/>
                <a:pathLst>
                  <a:path w="60" h="43">
                    <a:moveTo>
                      <a:pt x="60" y="43"/>
                    </a:moveTo>
                    <a:lnTo>
                      <a:pt x="0" y="21"/>
                    </a:lnTo>
                    <a:lnTo>
                      <a:pt x="60" y="0"/>
                    </a:lnTo>
                    <a:lnTo>
                      <a:pt x="60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79" name="Rectangle 2816"/>
              <p:cNvSpPr>
                <a:spLocks noChangeArrowheads="1"/>
              </p:cNvSpPr>
              <p:nvPr/>
            </p:nvSpPr>
            <p:spPr bwMode="auto">
              <a:xfrm>
                <a:off x="2728" y="1615"/>
                <a:ext cx="485" cy="1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0" name="Rectangle 2819"/>
              <p:cNvSpPr>
                <a:spLocks noChangeArrowheads="1"/>
              </p:cNvSpPr>
              <p:nvPr/>
            </p:nvSpPr>
            <p:spPr bwMode="auto">
              <a:xfrm>
                <a:off x="5188" y="530"/>
                <a:ext cx="360" cy="25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1" name="Line 2822"/>
              <p:cNvSpPr>
                <a:spLocks noChangeShapeType="1"/>
              </p:cNvSpPr>
              <p:nvPr/>
            </p:nvSpPr>
            <p:spPr bwMode="auto">
              <a:xfrm>
                <a:off x="2306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2" name="Line 2823"/>
              <p:cNvSpPr>
                <a:spLocks noChangeShapeType="1"/>
              </p:cNvSpPr>
              <p:nvPr/>
            </p:nvSpPr>
            <p:spPr bwMode="auto">
              <a:xfrm>
                <a:off x="2338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3" name="Line 2824"/>
              <p:cNvSpPr>
                <a:spLocks noChangeShapeType="1"/>
              </p:cNvSpPr>
              <p:nvPr/>
            </p:nvSpPr>
            <p:spPr bwMode="auto">
              <a:xfrm>
                <a:off x="2370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4" name="Line 2825"/>
              <p:cNvSpPr>
                <a:spLocks noChangeShapeType="1"/>
              </p:cNvSpPr>
              <p:nvPr/>
            </p:nvSpPr>
            <p:spPr bwMode="auto">
              <a:xfrm>
                <a:off x="2402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5" name="Line 2826"/>
              <p:cNvSpPr>
                <a:spLocks noChangeShapeType="1"/>
              </p:cNvSpPr>
              <p:nvPr/>
            </p:nvSpPr>
            <p:spPr bwMode="auto">
              <a:xfrm>
                <a:off x="2434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6" name="Line 2827"/>
              <p:cNvSpPr>
                <a:spLocks noChangeShapeType="1"/>
              </p:cNvSpPr>
              <p:nvPr/>
            </p:nvSpPr>
            <p:spPr bwMode="auto">
              <a:xfrm>
                <a:off x="2466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7" name="Line 2828"/>
              <p:cNvSpPr>
                <a:spLocks noChangeShapeType="1"/>
              </p:cNvSpPr>
              <p:nvPr/>
            </p:nvSpPr>
            <p:spPr bwMode="auto">
              <a:xfrm>
                <a:off x="2498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8" name="Line 2829"/>
              <p:cNvSpPr>
                <a:spLocks noChangeShapeType="1"/>
              </p:cNvSpPr>
              <p:nvPr/>
            </p:nvSpPr>
            <p:spPr bwMode="auto">
              <a:xfrm>
                <a:off x="2530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89" name="Line 2830"/>
              <p:cNvSpPr>
                <a:spLocks noChangeShapeType="1"/>
              </p:cNvSpPr>
              <p:nvPr/>
            </p:nvSpPr>
            <p:spPr bwMode="auto">
              <a:xfrm>
                <a:off x="2562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0" name="Line 2831"/>
              <p:cNvSpPr>
                <a:spLocks noChangeShapeType="1"/>
              </p:cNvSpPr>
              <p:nvPr/>
            </p:nvSpPr>
            <p:spPr bwMode="auto">
              <a:xfrm>
                <a:off x="2594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1" name="Line 2832"/>
              <p:cNvSpPr>
                <a:spLocks noChangeShapeType="1"/>
              </p:cNvSpPr>
              <p:nvPr/>
            </p:nvSpPr>
            <p:spPr bwMode="auto">
              <a:xfrm>
                <a:off x="2626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2" name="Line 2833"/>
              <p:cNvSpPr>
                <a:spLocks noChangeShapeType="1"/>
              </p:cNvSpPr>
              <p:nvPr/>
            </p:nvSpPr>
            <p:spPr bwMode="auto">
              <a:xfrm>
                <a:off x="2658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3" name="Line 2834"/>
              <p:cNvSpPr>
                <a:spLocks noChangeShapeType="1"/>
              </p:cNvSpPr>
              <p:nvPr/>
            </p:nvSpPr>
            <p:spPr bwMode="auto">
              <a:xfrm>
                <a:off x="2690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4" name="Line 2835"/>
              <p:cNvSpPr>
                <a:spLocks noChangeShapeType="1"/>
              </p:cNvSpPr>
              <p:nvPr/>
            </p:nvSpPr>
            <p:spPr bwMode="auto">
              <a:xfrm>
                <a:off x="2722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5" name="Line 2836"/>
              <p:cNvSpPr>
                <a:spLocks noChangeShapeType="1"/>
              </p:cNvSpPr>
              <p:nvPr/>
            </p:nvSpPr>
            <p:spPr bwMode="auto">
              <a:xfrm>
                <a:off x="2754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6" name="Line 2837"/>
              <p:cNvSpPr>
                <a:spLocks noChangeShapeType="1"/>
              </p:cNvSpPr>
              <p:nvPr/>
            </p:nvSpPr>
            <p:spPr bwMode="auto">
              <a:xfrm>
                <a:off x="2786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7" name="Line 2838"/>
              <p:cNvSpPr>
                <a:spLocks noChangeShapeType="1"/>
              </p:cNvSpPr>
              <p:nvPr/>
            </p:nvSpPr>
            <p:spPr bwMode="auto">
              <a:xfrm>
                <a:off x="2818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8" name="Line 2839"/>
              <p:cNvSpPr>
                <a:spLocks noChangeShapeType="1"/>
              </p:cNvSpPr>
              <p:nvPr/>
            </p:nvSpPr>
            <p:spPr bwMode="auto">
              <a:xfrm>
                <a:off x="2850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99" name="Line 2840"/>
              <p:cNvSpPr>
                <a:spLocks noChangeShapeType="1"/>
              </p:cNvSpPr>
              <p:nvPr/>
            </p:nvSpPr>
            <p:spPr bwMode="auto">
              <a:xfrm>
                <a:off x="2882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0" name="Line 2841"/>
              <p:cNvSpPr>
                <a:spLocks noChangeShapeType="1"/>
              </p:cNvSpPr>
              <p:nvPr/>
            </p:nvSpPr>
            <p:spPr bwMode="auto">
              <a:xfrm>
                <a:off x="2914" y="1802"/>
                <a:ext cx="1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1" name="Line 2842"/>
              <p:cNvSpPr>
                <a:spLocks noChangeShapeType="1"/>
              </p:cNvSpPr>
              <p:nvPr/>
            </p:nvSpPr>
            <p:spPr bwMode="auto">
              <a:xfrm>
                <a:off x="2945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2" name="Line 2843"/>
              <p:cNvSpPr>
                <a:spLocks noChangeShapeType="1"/>
              </p:cNvSpPr>
              <p:nvPr/>
            </p:nvSpPr>
            <p:spPr bwMode="auto">
              <a:xfrm>
                <a:off x="2977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3" name="Line 2844"/>
              <p:cNvSpPr>
                <a:spLocks noChangeShapeType="1"/>
              </p:cNvSpPr>
              <p:nvPr/>
            </p:nvSpPr>
            <p:spPr bwMode="auto">
              <a:xfrm>
                <a:off x="3009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4" name="Line 2845"/>
              <p:cNvSpPr>
                <a:spLocks noChangeShapeType="1"/>
              </p:cNvSpPr>
              <p:nvPr/>
            </p:nvSpPr>
            <p:spPr bwMode="auto">
              <a:xfrm>
                <a:off x="3041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5" name="Line 2846"/>
              <p:cNvSpPr>
                <a:spLocks noChangeShapeType="1"/>
              </p:cNvSpPr>
              <p:nvPr/>
            </p:nvSpPr>
            <p:spPr bwMode="auto">
              <a:xfrm>
                <a:off x="3073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6" name="Line 2847"/>
              <p:cNvSpPr>
                <a:spLocks noChangeShapeType="1"/>
              </p:cNvSpPr>
              <p:nvPr/>
            </p:nvSpPr>
            <p:spPr bwMode="auto">
              <a:xfrm>
                <a:off x="3105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7" name="Line 2848"/>
              <p:cNvSpPr>
                <a:spLocks noChangeShapeType="1"/>
              </p:cNvSpPr>
              <p:nvPr/>
            </p:nvSpPr>
            <p:spPr bwMode="auto">
              <a:xfrm>
                <a:off x="3137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8" name="Line 2849"/>
              <p:cNvSpPr>
                <a:spLocks noChangeShapeType="1"/>
              </p:cNvSpPr>
              <p:nvPr/>
            </p:nvSpPr>
            <p:spPr bwMode="auto">
              <a:xfrm>
                <a:off x="3169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09" name="Line 2850"/>
              <p:cNvSpPr>
                <a:spLocks noChangeShapeType="1"/>
              </p:cNvSpPr>
              <p:nvPr/>
            </p:nvSpPr>
            <p:spPr bwMode="auto">
              <a:xfrm>
                <a:off x="3201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0" name="Line 2851"/>
              <p:cNvSpPr>
                <a:spLocks noChangeShapeType="1"/>
              </p:cNvSpPr>
              <p:nvPr/>
            </p:nvSpPr>
            <p:spPr bwMode="auto">
              <a:xfrm>
                <a:off x="3233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1" name="Line 2852"/>
              <p:cNvSpPr>
                <a:spLocks noChangeShapeType="1"/>
              </p:cNvSpPr>
              <p:nvPr/>
            </p:nvSpPr>
            <p:spPr bwMode="auto">
              <a:xfrm>
                <a:off x="3265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2" name="Line 2853"/>
              <p:cNvSpPr>
                <a:spLocks noChangeShapeType="1"/>
              </p:cNvSpPr>
              <p:nvPr/>
            </p:nvSpPr>
            <p:spPr bwMode="auto">
              <a:xfrm>
                <a:off x="3297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3" name="Line 2854"/>
              <p:cNvSpPr>
                <a:spLocks noChangeShapeType="1"/>
              </p:cNvSpPr>
              <p:nvPr/>
            </p:nvSpPr>
            <p:spPr bwMode="auto">
              <a:xfrm>
                <a:off x="3329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4" name="Line 2855"/>
              <p:cNvSpPr>
                <a:spLocks noChangeShapeType="1"/>
              </p:cNvSpPr>
              <p:nvPr/>
            </p:nvSpPr>
            <p:spPr bwMode="auto">
              <a:xfrm>
                <a:off x="3361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5" name="Line 2856"/>
              <p:cNvSpPr>
                <a:spLocks noChangeShapeType="1"/>
              </p:cNvSpPr>
              <p:nvPr/>
            </p:nvSpPr>
            <p:spPr bwMode="auto">
              <a:xfrm>
                <a:off x="3393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6" name="Line 2857"/>
              <p:cNvSpPr>
                <a:spLocks noChangeShapeType="1"/>
              </p:cNvSpPr>
              <p:nvPr/>
            </p:nvSpPr>
            <p:spPr bwMode="auto">
              <a:xfrm>
                <a:off x="3425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7" name="Line 2858"/>
              <p:cNvSpPr>
                <a:spLocks noChangeShapeType="1"/>
              </p:cNvSpPr>
              <p:nvPr/>
            </p:nvSpPr>
            <p:spPr bwMode="auto">
              <a:xfrm>
                <a:off x="3457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8" name="Line 2859"/>
              <p:cNvSpPr>
                <a:spLocks noChangeShapeType="1"/>
              </p:cNvSpPr>
              <p:nvPr/>
            </p:nvSpPr>
            <p:spPr bwMode="auto">
              <a:xfrm>
                <a:off x="3489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19" name="Line 2860"/>
              <p:cNvSpPr>
                <a:spLocks noChangeShapeType="1"/>
              </p:cNvSpPr>
              <p:nvPr/>
            </p:nvSpPr>
            <p:spPr bwMode="auto">
              <a:xfrm>
                <a:off x="3521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0" name="Line 2861"/>
              <p:cNvSpPr>
                <a:spLocks noChangeShapeType="1"/>
              </p:cNvSpPr>
              <p:nvPr/>
            </p:nvSpPr>
            <p:spPr bwMode="auto">
              <a:xfrm>
                <a:off x="3553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1" name="Line 2862"/>
              <p:cNvSpPr>
                <a:spLocks noChangeShapeType="1"/>
              </p:cNvSpPr>
              <p:nvPr/>
            </p:nvSpPr>
            <p:spPr bwMode="auto">
              <a:xfrm>
                <a:off x="3585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2" name="Line 2863"/>
              <p:cNvSpPr>
                <a:spLocks noChangeShapeType="1"/>
              </p:cNvSpPr>
              <p:nvPr/>
            </p:nvSpPr>
            <p:spPr bwMode="auto">
              <a:xfrm>
                <a:off x="3617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3" name="Line 2864"/>
              <p:cNvSpPr>
                <a:spLocks noChangeShapeType="1"/>
              </p:cNvSpPr>
              <p:nvPr/>
            </p:nvSpPr>
            <p:spPr bwMode="auto">
              <a:xfrm>
                <a:off x="3649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4" name="Line 2865"/>
              <p:cNvSpPr>
                <a:spLocks noChangeShapeType="1"/>
              </p:cNvSpPr>
              <p:nvPr/>
            </p:nvSpPr>
            <p:spPr bwMode="auto">
              <a:xfrm>
                <a:off x="3681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5" name="Line 2866"/>
              <p:cNvSpPr>
                <a:spLocks noChangeShapeType="1"/>
              </p:cNvSpPr>
              <p:nvPr/>
            </p:nvSpPr>
            <p:spPr bwMode="auto">
              <a:xfrm>
                <a:off x="3713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6" name="Line 2867"/>
              <p:cNvSpPr>
                <a:spLocks noChangeShapeType="1"/>
              </p:cNvSpPr>
              <p:nvPr/>
            </p:nvSpPr>
            <p:spPr bwMode="auto">
              <a:xfrm>
                <a:off x="3745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7" name="Line 2868"/>
              <p:cNvSpPr>
                <a:spLocks noChangeShapeType="1"/>
              </p:cNvSpPr>
              <p:nvPr/>
            </p:nvSpPr>
            <p:spPr bwMode="auto">
              <a:xfrm>
                <a:off x="3777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8" name="Line 2869"/>
              <p:cNvSpPr>
                <a:spLocks noChangeShapeType="1"/>
              </p:cNvSpPr>
              <p:nvPr/>
            </p:nvSpPr>
            <p:spPr bwMode="auto">
              <a:xfrm>
                <a:off x="3809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29" name="Line 2870"/>
              <p:cNvSpPr>
                <a:spLocks noChangeShapeType="1"/>
              </p:cNvSpPr>
              <p:nvPr/>
            </p:nvSpPr>
            <p:spPr bwMode="auto">
              <a:xfrm>
                <a:off x="3841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0" name="Line 2871"/>
              <p:cNvSpPr>
                <a:spLocks noChangeShapeType="1"/>
              </p:cNvSpPr>
              <p:nvPr/>
            </p:nvSpPr>
            <p:spPr bwMode="auto">
              <a:xfrm>
                <a:off x="3873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1" name="Line 2872"/>
              <p:cNvSpPr>
                <a:spLocks noChangeShapeType="1"/>
              </p:cNvSpPr>
              <p:nvPr/>
            </p:nvSpPr>
            <p:spPr bwMode="auto">
              <a:xfrm>
                <a:off x="3905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2" name="Line 2873"/>
              <p:cNvSpPr>
                <a:spLocks noChangeShapeType="1"/>
              </p:cNvSpPr>
              <p:nvPr/>
            </p:nvSpPr>
            <p:spPr bwMode="auto">
              <a:xfrm>
                <a:off x="3937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3" name="Line 2874"/>
              <p:cNvSpPr>
                <a:spLocks noChangeShapeType="1"/>
              </p:cNvSpPr>
              <p:nvPr/>
            </p:nvSpPr>
            <p:spPr bwMode="auto">
              <a:xfrm>
                <a:off x="3969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4" name="Line 2875"/>
              <p:cNvSpPr>
                <a:spLocks noChangeShapeType="1"/>
              </p:cNvSpPr>
              <p:nvPr/>
            </p:nvSpPr>
            <p:spPr bwMode="auto">
              <a:xfrm>
                <a:off x="4001" y="1802"/>
                <a:ext cx="1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5" name="Line 2876"/>
              <p:cNvSpPr>
                <a:spLocks noChangeShapeType="1"/>
              </p:cNvSpPr>
              <p:nvPr/>
            </p:nvSpPr>
            <p:spPr bwMode="auto">
              <a:xfrm>
                <a:off x="4032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6" name="Line 2877"/>
              <p:cNvSpPr>
                <a:spLocks noChangeShapeType="1"/>
              </p:cNvSpPr>
              <p:nvPr/>
            </p:nvSpPr>
            <p:spPr bwMode="auto">
              <a:xfrm>
                <a:off x="4064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7" name="Line 2878"/>
              <p:cNvSpPr>
                <a:spLocks noChangeShapeType="1"/>
              </p:cNvSpPr>
              <p:nvPr/>
            </p:nvSpPr>
            <p:spPr bwMode="auto">
              <a:xfrm>
                <a:off x="4096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8" name="Line 2879"/>
              <p:cNvSpPr>
                <a:spLocks noChangeShapeType="1"/>
              </p:cNvSpPr>
              <p:nvPr/>
            </p:nvSpPr>
            <p:spPr bwMode="auto">
              <a:xfrm>
                <a:off x="4128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39" name="Line 2880"/>
              <p:cNvSpPr>
                <a:spLocks noChangeShapeType="1"/>
              </p:cNvSpPr>
              <p:nvPr/>
            </p:nvSpPr>
            <p:spPr bwMode="auto">
              <a:xfrm>
                <a:off x="4160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0" name="Line 2881"/>
              <p:cNvSpPr>
                <a:spLocks noChangeShapeType="1"/>
              </p:cNvSpPr>
              <p:nvPr/>
            </p:nvSpPr>
            <p:spPr bwMode="auto">
              <a:xfrm>
                <a:off x="4192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1" name="Line 2882"/>
              <p:cNvSpPr>
                <a:spLocks noChangeShapeType="1"/>
              </p:cNvSpPr>
              <p:nvPr/>
            </p:nvSpPr>
            <p:spPr bwMode="auto">
              <a:xfrm>
                <a:off x="4224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2" name="Line 2883"/>
              <p:cNvSpPr>
                <a:spLocks noChangeShapeType="1"/>
              </p:cNvSpPr>
              <p:nvPr/>
            </p:nvSpPr>
            <p:spPr bwMode="auto">
              <a:xfrm>
                <a:off x="4256" y="1802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3" name="Freeform 2884"/>
              <p:cNvSpPr>
                <a:spLocks/>
              </p:cNvSpPr>
              <p:nvPr/>
            </p:nvSpPr>
            <p:spPr bwMode="auto">
              <a:xfrm>
                <a:off x="4288" y="1802"/>
                <a:ext cx="1" cy="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1" y="19"/>
                  </a:cxn>
                </a:cxnLst>
                <a:rect l="0" t="0" r="r" b="b"/>
                <a:pathLst>
                  <a:path w="1" h="19">
                    <a:moveTo>
                      <a:pt x="0" y="0"/>
                    </a:moveTo>
                    <a:lnTo>
                      <a:pt x="1" y="0"/>
                    </a:lnTo>
                    <a:lnTo>
                      <a:pt x="1" y="19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4" name="Line 2885"/>
              <p:cNvSpPr>
                <a:spLocks noChangeShapeType="1"/>
              </p:cNvSpPr>
              <p:nvPr/>
            </p:nvSpPr>
            <p:spPr bwMode="auto">
              <a:xfrm>
                <a:off x="4289" y="183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5" name="Line 2886"/>
              <p:cNvSpPr>
                <a:spLocks noChangeShapeType="1"/>
              </p:cNvSpPr>
              <p:nvPr/>
            </p:nvSpPr>
            <p:spPr bwMode="auto">
              <a:xfrm>
                <a:off x="4289" y="187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6" name="Line 2887"/>
              <p:cNvSpPr>
                <a:spLocks noChangeShapeType="1"/>
              </p:cNvSpPr>
              <p:nvPr/>
            </p:nvSpPr>
            <p:spPr bwMode="auto">
              <a:xfrm>
                <a:off x="4289" y="190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7" name="Line 2888"/>
              <p:cNvSpPr>
                <a:spLocks noChangeShapeType="1"/>
              </p:cNvSpPr>
              <p:nvPr/>
            </p:nvSpPr>
            <p:spPr bwMode="auto">
              <a:xfrm>
                <a:off x="4289" y="193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8" name="Line 2889"/>
              <p:cNvSpPr>
                <a:spLocks noChangeShapeType="1"/>
              </p:cNvSpPr>
              <p:nvPr/>
            </p:nvSpPr>
            <p:spPr bwMode="auto">
              <a:xfrm>
                <a:off x="4289" y="197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49" name="Line 2890"/>
              <p:cNvSpPr>
                <a:spLocks noChangeShapeType="1"/>
              </p:cNvSpPr>
              <p:nvPr/>
            </p:nvSpPr>
            <p:spPr bwMode="auto">
              <a:xfrm>
                <a:off x="4289" y="200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0" name="Line 2891"/>
              <p:cNvSpPr>
                <a:spLocks noChangeShapeType="1"/>
              </p:cNvSpPr>
              <p:nvPr/>
            </p:nvSpPr>
            <p:spPr bwMode="auto">
              <a:xfrm>
                <a:off x="4289" y="204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1" name="Line 2892"/>
              <p:cNvSpPr>
                <a:spLocks noChangeShapeType="1"/>
              </p:cNvSpPr>
              <p:nvPr/>
            </p:nvSpPr>
            <p:spPr bwMode="auto">
              <a:xfrm>
                <a:off x="4289" y="207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2" name="Line 2893"/>
              <p:cNvSpPr>
                <a:spLocks noChangeShapeType="1"/>
              </p:cNvSpPr>
              <p:nvPr/>
            </p:nvSpPr>
            <p:spPr bwMode="auto">
              <a:xfrm>
                <a:off x="4289" y="211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3" name="Line 2894"/>
              <p:cNvSpPr>
                <a:spLocks noChangeShapeType="1"/>
              </p:cNvSpPr>
              <p:nvPr/>
            </p:nvSpPr>
            <p:spPr bwMode="auto">
              <a:xfrm>
                <a:off x="4289" y="214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4" name="Line 2895"/>
              <p:cNvSpPr>
                <a:spLocks noChangeShapeType="1"/>
              </p:cNvSpPr>
              <p:nvPr/>
            </p:nvSpPr>
            <p:spPr bwMode="auto">
              <a:xfrm>
                <a:off x="4289" y="217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5" name="Line 2896"/>
              <p:cNvSpPr>
                <a:spLocks noChangeShapeType="1"/>
              </p:cNvSpPr>
              <p:nvPr/>
            </p:nvSpPr>
            <p:spPr bwMode="auto">
              <a:xfrm>
                <a:off x="4289" y="221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6" name="Line 2897"/>
              <p:cNvSpPr>
                <a:spLocks noChangeShapeType="1"/>
              </p:cNvSpPr>
              <p:nvPr/>
            </p:nvSpPr>
            <p:spPr bwMode="auto">
              <a:xfrm>
                <a:off x="4289" y="224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7" name="Line 2898"/>
              <p:cNvSpPr>
                <a:spLocks noChangeShapeType="1"/>
              </p:cNvSpPr>
              <p:nvPr/>
            </p:nvSpPr>
            <p:spPr bwMode="auto">
              <a:xfrm>
                <a:off x="4289" y="228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8" name="Line 2899"/>
              <p:cNvSpPr>
                <a:spLocks noChangeShapeType="1"/>
              </p:cNvSpPr>
              <p:nvPr/>
            </p:nvSpPr>
            <p:spPr bwMode="auto">
              <a:xfrm>
                <a:off x="4289" y="231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59" name="Line 2900"/>
              <p:cNvSpPr>
                <a:spLocks noChangeShapeType="1"/>
              </p:cNvSpPr>
              <p:nvPr/>
            </p:nvSpPr>
            <p:spPr bwMode="auto">
              <a:xfrm>
                <a:off x="4289" y="235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0" name="Line 2901"/>
              <p:cNvSpPr>
                <a:spLocks noChangeShapeType="1"/>
              </p:cNvSpPr>
              <p:nvPr/>
            </p:nvSpPr>
            <p:spPr bwMode="auto">
              <a:xfrm>
                <a:off x="4289" y="238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1" name="Line 2902"/>
              <p:cNvSpPr>
                <a:spLocks noChangeShapeType="1"/>
              </p:cNvSpPr>
              <p:nvPr/>
            </p:nvSpPr>
            <p:spPr bwMode="auto">
              <a:xfrm>
                <a:off x="4289" y="241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2" name="Line 2903"/>
              <p:cNvSpPr>
                <a:spLocks noChangeShapeType="1"/>
              </p:cNvSpPr>
              <p:nvPr/>
            </p:nvSpPr>
            <p:spPr bwMode="auto">
              <a:xfrm>
                <a:off x="4289" y="245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3" name="Line 2904"/>
              <p:cNvSpPr>
                <a:spLocks noChangeShapeType="1"/>
              </p:cNvSpPr>
              <p:nvPr/>
            </p:nvSpPr>
            <p:spPr bwMode="auto">
              <a:xfrm>
                <a:off x="4289" y="248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4" name="Line 2905"/>
              <p:cNvSpPr>
                <a:spLocks noChangeShapeType="1"/>
              </p:cNvSpPr>
              <p:nvPr/>
            </p:nvSpPr>
            <p:spPr bwMode="auto">
              <a:xfrm>
                <a:off x="4289" y="252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5" name="Line 2906"/>
              <p:cNvSpPr>
                <a:spLocks noChangeShapeType="1"/>
              </p:cNvSpPr>
              <p:nvPr/>
            </p:nvSpPr>
            <p:spPr bwMode="auto">
              <a:xfrm>
                <a:off x="4289" y="255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6" name="Line 2907"/>
              <p:cNvSpPr>
                <a:spLocks noChangeShapeType="1"/>
              </p:cNvSpPr>
              <p:nvPr/>
            </p:nvSpPr>
            <p:spPr bwMode="auto">
              <a:xfrm>
                <a:off x="4289" y="259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7" name="Line 2908"/>
              <p:cNvSpPr>
                <a:spLocks noChangeShapeType="1"/>
              </p:cNvSpPr>
              <p:nvPr/>
            </p:nvSpPr>
            <p:spPr bwMode="auto">
              <a:xfrm>
                <a:off x="4289" y="262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8" name="Line 2909"/>
              <p:cNvSpPr>
                <a:spLocks noChangeShapeType="1"/>
              </p:cNvSpPr>
              <p:nvPr/>
            </p:nvSpPr>
            <p:spPr bwMode="auto">
              <a:xfrm>
                <a:off x="4289" y="265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69" name="Line 2910"/>
              <p:cNvSpPr>
                <a:spLocks noChangeShapeType="1"/>
              </p:cNvSpPr>
              <p:nvPr/>
            </p:nvSpPr>
            <p:spPr bwMode="auto">
              <a:xfrm>
                <a:off x="4289" y="269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0" name="Line 2911"/>
              <p:cNvSpPr>
                <a:spLocks noChangeShapeType="1"/>
              </p:cNvSpPr>
              <p:nvPr/>
            </p:nvSpPr>
            <p:spPr bwMode="auto">
              <a:xfrm>
                <a:off x="4289" y="272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1" name="Line 2912"/>
              <p:cNvSpPr>
                <a:spLocks noChangeShapeType="1"/>
              </p:cNvSpPr>
              <p:nvPr/>
            </p:nvSpPr>
            <p:spPr bwMode="auto">
              <a:xfrm>
                <a:off x="4289" y="276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2" name="Line 2913"/>
              <p:cNvSpPr>
                <a:spLocks noChangeShapeType="1"/>
              </p:cNvSpPr>
              <p:nvPr/>
            </p:nvSpPr>
            <p:spPr bwMode="auto">
              <a:xfrm>
                <a:off x="4289" y="279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3" name="Line 2914"/>
              <p:cNvSpPr>
                <a:spLocks noChangeShapeType="1"/>
              </p:cNvSpPr>
              <p:nvPr/>
            </p:nvSpPr>
            <p:spPr bwMode="auto">
              <a:xfrm>
                <a:off x="4289" y="283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4" name="Line 2915"/>
              <p:cNvSpPr>
                <a:spLocks noChangeShapeType="1"/>
              </p:cNvSpPr>
              <p:nvPr/>
            </p:nvSpPr>
            <p:spPr bwMode="auto">
              <a:xfrm>
                <a:off x="4289" y="286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5" name="Line 2916"/>
              <p:cNvSpPr>
                <a:spLocks noChangeShapeType="1"/>
              </p:cNvSpPr>
              <p:nvPr/>
            </p:nvSpPr>
            <p:spPr bwMode="auto">
              <a:xfrm>
                <a:off x="4289" y="290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6" name="Line 2917"/>
              <p:cNvSpPr>
                <a:spLocks noChangeShapeType="1"/>
              </p:cNvSpPr>
              <p:nvPr/>
            </p:nvSpPr>
            <p:spPr bwMode="auto">
              <a:xfrm>
                <a:off x="4289" y="293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7" name="Line 2918"/>
              <p:cNvSpPr>
                <a:spLocks noChangeShapeType="1"/>
              </p:cNvSpPr>
              <p:nvPr/>
            </p:nvSpPr>
            <p:spPr bwMode="auto">
              <a:xfrm>
                <a:off x="4289" y="296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8" name="Line 2919"/>
              <p:cNvSpPr>
                <a:spLocks noChangeShapeType="1"/>
              </p:cNvSpPr>
              <p:nvPr/>
            </p:nvSpPr>
            <p:spPr bwMode="auto">
              <a:xfrm>
                <a:off x="4289" y="300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79" name="Line 2920"/>
              <p:cNvSpPr>
                <a:spLocks noChangeShapeType="1"/>
              </p:cNvSpPr>
              <p:nvPr/>
            </p:nvSpPr>
            <p:spPr bwMode="auto">
              <a:xfrm>
                <a:off x="4289" y="303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0" name="Line 2921"/>
              <p:cNvSpPr>
                <a:spLocks noChangeShapeType="1"/>
              </p:cNvSpPr>
              <p:nvPr/>
            </p:nvSpPr>
            <p:spPr bwMode="auto">
              <a:xfrm>
                <a:off x="4289" y="307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1" name="Line 2922"/>
              <p:cNvSpPr>
                <a:spLocks noChangeShapeType="1"/>
              </p:cNvSpPr>
              <p:nvPr/>
            </p:nvSpPr>
            <p:spPr bwMode="auto">
              <a:xfrm>
                <a:off x="4289" y="310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2" name="Line 2923"/>
              <p:cNvSpPr>
                <a:spLocks noChangeShapeType="1"/>
              </p:cNvSpPr>
              <p:nvPr/>
            </p:nvSpPr>
            <p:spPr bwMode="auto">
              <a:xfrm>
                <a:off x="4289" y="314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3" name="Line 2924"/>
              <p:cNvSpPr>
                <a:spLocks noChangeShapeType="1"/>
              </p:cNvSpPr>
              <p:nvPr/>
            </p:nvSpPr>
            <p:spPr bwMode="auto">
              <a:xfrm>
                <a:off x="4289" y="317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4" name="Line 2925"/>
              <p:cNvSpPr>
                <a:spLocks noChangeShapeType="1"/>
              </p:cNvSpPr>
              <p:nvPr/>
            </p:nvSpPr>
            <p:spPr bwMode="auto">
              <a:xfrm>
                <a:off x="4289" y="320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5" name="Line 2926"/>
              <p:cNvSpPr>
                <a:spLocks noChangeShapeType="1"/>
              </p:cNvSpPr>
              <p:nvPr/>
            </p:nvSpPr>
            <p:spPr bwMode="auto">
              <a:xfrm>
                <a:off x="4289" y="324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6" name="Line 2927"/>
              <p:cNvSpPr>
                <a:spLocks noChangeShapeType="1"/>
              </p:cNvSpPr>
              <p:nvPr/>
            </p:nvSpPr>
            <p:spPr bwMode="auto">
              <a:xfrm>
                <a:off x="4289" y="327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7" name="Line 2928"/>
              <p:cNvSpPr>
                <a:spLocks noChangeShapeType="1"/>
              </p:cNvSpPr>
              <p:nvPr/>
            </p:nvSpPr>
            <p:spPr bwMode="auto">
              <a:xfrm>
                <a:off x="4289" y="331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8" name="Line 2929"/>
              <p:cNvSpPr>
                <a:spLocks noChangeShapeType="1"/>
              </p:cNvSpPr>
              <p:nvPr/>
            </p:nvSpPr>
            <p:spPr bwMode="auto">
              <a:xfrm>
                <a:off x="4289" y="334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89" name="Line 2930"/>
              <p:cNvSpPr>
                <a:spLocks noChangeShapeType="1"/>
              </p:cNvSpPr>
              <p:nvPr/>
            </p:nvSpPr>
            <p:spPr bwMode="auto">
              <a:xfrm>
                <a:off x="4289" y="338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0" name="Line 2931"/>
              <p:cNvSpPr>
                <a:spLocks noChangeShapeType="1"/>
              </p:cNvSpPr>
              <p:nvPr/>
            </p:nvSpPr>
            <p:spPr bwMode="auto">
              <a:xfrm>
                <a:off x="4289" y="341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1" name="Line 2932"/>
              <p:cNvSpPr>
                <a:spLocks noChangeShapeType="1"/>
              </p:cNvSpPr>
              <p:nvPr/>
            </p:nvSpPr>
            <p:spPr bwMode="auto">
              <a:xfrm>
                <a:off x="4289" y="344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2" name="Line 2933"/>
              <p:cNvSpPr>
                <a:spLocks noChangeShapeType="1"/>
              </p:cNvSpPr>
              <p:nvPr/>
            </p:nvSpPr>
            <p:spPr bwMode="auto">
              <a:xfrm>
                <a:off x="4289" y="3483"/>
                <a:ext cx="1" cy="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3" name="Freeform 2934"/>
              <p:cNvSpPr>
                <a:spLocks/>
              </p:cNvSpPr>
              <p:nvPr/>
            </p:nvSpPr>
            <p:spPr bwMode="auto">
              <a:xfrm>
                <a:off x="2251" y="1780"/>
                <a:ext cx="60" cy="43"/>
              </a:xfrm>
              <a:custGeom>
                <a:avLst/>
                <a:gdLst/>
                <a:ahLst/>
                <a:cxnLst>
                  <a:cxn ang="0">
                    <a:pos x="60" y="43"/>
                  </a:cxn>
                  <a:cxn ang="0">
                    <a:pos x="0" y="22"/>
                  </a:cxn>
                  <a:cxn ang="0">
                    <a:pos x="60" y="0"/>
                  </a:cxn>
                  <a:cxn ang="0">
                    <a:pos x="60" y="43"/>
                  </a:cxn>
                </a:cxnLst>
                <a:rect l="0" t="0" r="r" b="b"/>
                <a:pathLst>
                  <a:path w="60" h="43">
                    <a:moveTo>
                      <a:pt x="60" y="43"/>
                    </a:moveTo>
                    <a:lnTo>
                      <a:pt x="0" y="22"/>
                    </a:lnTo>
                    <a:lnTo>
                      <a:pt x="60" y="0"/>
                    </a:lnTo>
                    <a:lnTo>
                      <a:pt x="60" y="4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4" name="Rectangle 2935"/>
              <p:cNvSpPr>
                <a:spLocks noChangeArrowheads="1"/>
              </p:cNvSpPr>
              <p:nvPr/>
            </p:nvSpPr>
            <p:spPr bwMode="auto">
              <a:xfrm>
                <a:off x="3783" y="1762"/>
                <a:ext cx="475" cy="7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5" name="Line 2937"/>
              <p:cNvSpPr>
                <a:spLocks noChangeShapeType="1"/>
              </p:cNvSpPr>
              <p:nvPr/>
            </p:nvSpPr>
            <p:spPr bwMode="auto">
              <a:xfrm>
                <a:off x="1891" y="185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6" name="Line 2938"/>
              <p:cNvSpPr>
                <a:spLocks noChangeShapeType="1"/>
              </p:cNvSpPr>
              <p:nvPr/>
            </p:nvSpPr>
            <p:spPr bwMode="auto">
              <a:xfrm>
                <a:off x="1891" y="188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7" name="Line 2939"/>
              <p:cNvSpPr>
                <a:spLocks noChangeShapeType="1"/>
              </p:cNvSpPr>
              <p:nvPr/>
            </p:nvSpPr>
            <p:spPr bwMode="auto">
              <a:xfrm>
                <a:off x="1891" y="191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8" name="Line 2940"/>
              <p:cNvSpPr>
                <a:spLocks noChangeShapeType="1"/>
              </p:cNvSpPr>
              <p:nvPr/>
            </p:nvSpPr>
            <p:spPr bwMode="auto">
              <a:xfrm>
                <a:off x="1898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699" name="Line 2941"/>
              <p:cNvSpPr>
                <a:spLocks noChangeShapeType="1"/>
              </p:cNvSpPr>
              <p:nvPr/>
            </p:nvSpPr>
            <p:spPr bwMode="auto">
              <a:xfrm>
                <a:off x="1930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0" name="Line 2942"/>
              <p:cNvSpPr>
                <a:spLocks noChangeShapeType="1"/>
              </p:cNvSpPr>
              <p:nvPr/>
            </p:nvSpPr>
            <p:spPr bwMode="auto">
              <a:xfrm>
                <a:off x="1962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1" name="Line 2943"/>
              <p:cNvSpPr>
                <a:spLocks noChangeShapeType="1"/>
              </p:cNvSpPr>
              <p:nvPr/>
            </p:nvSpPr>
            <p:spPr bwMode="auto">
              <a:xfrm>
                <a:off x="1994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2" name="Line 2944"/>
              <p:cNvSpPr>
                <a:spLocks noChangeShapeType="1"/>
              </p:cNvSpPr>
              <p:nvPr/>
            </p:nvSpPr>
            <p:spPr bwMode="auto">
              <a:xfrm>
                <a:off x="2026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3" name="Line 2945"/>
              <p:cNvSpPr>
                <a:spLocks noChangeShapeType="1"/>
              </p:cNvSpPr>
              <p:nvPr/>
            </p:nvSpPr>
            <p:spPr bwMode="auto">
              <a:xfrm>
                <a:off x="2058" y="1947"/>
                <a:ext cx="1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4" name="Line 2946"/>
              <p:cNvSpPr>
                <a:spLocks noChangeShapeType="1"/>
              </p:cNvSpPr>
              <p:nvPr/>
            </p:nvSpPr>
            <p:spPr bwMode="auto">
              <a:xfrm>
                <a:off x="2089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5" name="Line 2947"/>
              <p:cNvSpPr>
                <a:spLocks noChangeShapeType="1"/>
              </p:cNvSpPr>
              <p:nvPr/>
            </p:nvSpPr>
            <p:spPr bwMode="auto">
              <a:xfrm>
                <a:off x="2121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6" name="Line 2948"/>
              <p:cNvSpPr>
                <a:spLocks noChangeShapeType="1"/>
              </p:cNvSpPr>
              <p:nvPr/>
            </p:nvSpPr>
            <p:spPr bwMode="auto">
              <a:xfrm>
                <a:off x="2153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7" name="Line 2949"/>
              <p:cNvSpPr>
                <a:spLocks noChangeShapeType="1"/>
              </p:cNvSpPr>
              <p:nvPr/>
            </p:nvSpPr>
            <p:spPr bwMode="auto">
              <a:xfrm>
                <a:off x="2185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8" name="Line 2950"/>
              <p:cNvSpPr>
                <a:spLocks noChangeShapeType="1"/>
              </p:cNvSpPr>
              <p:nvPr/>
            </p:nvSpPr>
            <p:spPr bwMode="auto">
              <a:xfrm>
                <a:off x="2217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09" name="Line 2951"/>
              <p:cNvSpPr>
                <a:spLocks noChangeShapeType="1"/>
              </p:cNvSpPr>
              <p:nvPr/>
            </p:nvSpPr>
            <p:spPr bwMode="auto">
              <a:xfrm>
                <a:off x="2249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0" name="Line 2952"/>
              <p:cNvSpPr>
                <a:spLocks noChangeShapeType="1"/>
              </p:cNvSpPr>
              <p:nvPr/>
            </p:nvSpPr>
            <p:spPr bwMode="auto">
              <a:xfrm>
                <a:off x="2281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1" name="Line 2953"/>
              <p:cNvSpPr>
                <a:spLocks noChangeShapeType="1"/>
              </p:cNvSpPr>
              <p:nvPr/>
            </p:nvSpPr>
            <p:spPr bwMode="auto">
              <a:xfrm>
                <a:off x="2313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2" name="Line 2954"/>
              <p:cNvSpPr>
                <a:spLocks noChangeShapeType="1"/>
              </p:cNvSpPr>
              <p:nvPr/>
            </p:nvSpPr>
            <p:spPr bwMode="auto">
              <a:xfrm>
                <a:off x="2345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3" name="Line 2955"/>
              <p:cNvSpPr>
                <a:spLocks noChangeShapeType="1"/>
              </p:cNvSpPr>
              <p:nvPr/>
            </p:nvSpPr>
            <p:spPr bwMode="auto">
              <a:xfrm>
                <a:off x="2377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714" name="Line 2956"/>
              <p:cNvSpPr>
                <a:spLocks noChangeShapeType="1"/>
              </p:cNvSpPr>
              <p:nvPr/>
            </p:nvSpPr>
            <p:spPr bwMode="auto">
              <a:xfrm>
                <a:off x="2409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</p:grpSp>
        <p:grpSp>
          <p:nvGrpSpPr>
            <p:cNvPr id="15" name="Group 3158"/>
            <p:cNvGrpSpPr>
              <a:grpSpLocks/>
            </p:cNvGrpSpPr>
            <p:nvPr/>
          </p:nvGrpSpPr>
          <p:grpSpPr bwMode="auto">
            <a:xfrm>
              <a:off x="2419" y="1907"/>
              <a:ext cx="2740" cy="1842"/>
              <a:chOff x="2419" y="1907"/>
              <a:chExt cx="2740" cy="1842"/>
            </a:xfrm>
          </p:grpSpPr>
          <p:sp>
            <p:nvSpPr>
              <p:cNvPr id="327" name="Line 2958"/>
              <p:cNvSpPr>
                <a:spLocks noChangeShapeType="1"/>
              </p:cNvSpPr>
              <p:nvPr/>
            </p:nvSpPr>
            <p:spPr bwMode="auto">
              <a:xfrm>
                <a:off x="2441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8" name="Line 2959"/>
              <p:cNvSpPr>
                <a:spLocks noChangeShapeType="1"/>
              </p:cNvSpPr>
              <p:nvPr/>
            </p:nvSpPr>
            <p:spPr bwMode="auto">
              <a:xfrm>
                <a:off x="2473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9" name="Line 2960"/>
              <p:cNvSpPr>
                <a:spLocks noChangeShapeType="1"/>
              </p:cNvSpPr>
              <p:nvPr/>
            </p:nvSpPr>
            <p:spPr bwMode="auto">
              <a:xfrm>
                <a:off x="2505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0" name="Line 2961"/>
              <p:cNvSpPr>
                <a:spLocks noChangeShapeType="1"/>
              </p:cNvSpPr>
              <p:nvPr/>
            </p:nvSpPr>
            <p:spPr bwMode="auto">
              <a:xfrm>
                <a:off x="2537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1" name="Line 2962"/>
              <p:cNvSpPr>
                <a:spLocks noChangeShapeType="1"/>
              </p:cNvSpPr>
              <p:nvPr/>
            </p:nvSpPr>
            <p:spPr bwMode="auto">
              <a:xfrm>
                <a:off x="2569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2" name="Line 2963"/>
              <p:cNvSpPr>
                <a:spLocks noChangeShapeType="1"/>
              </p:cNvSpPr>
              <p:nvPr/>
            </p:nvSpPr>
            <p:spPr bwMode="auto">
              <a:xfrm>
                <a:off x="2601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3" name="Line 2964"/>
              <p:cNvSpPr>
                <a:spLocks noChangeShapeType="1"/>
              </p:cNvSpPr>
              <p:nvPr/>
            </p:nvSpPr>
            <p:spPr bwMode="auto">
              <a:xfrm>
                <a:off x="2633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4" name="Line 2965"/>
              <p:cNvSpPr>
                <a:spLocks noChangeShapeType="1"/>
              </p:cNvSpPr>
              <p:nvPr/>
            </p:nvSpPr>
            <p:spPr bwMode="auto">
              <a:xfrm>
                <a:off x="2665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5" name="Line 2966"/>
              <p:cNvSpPr>
                <a:spLocks noChangeShapeType="1"/>
              </p:cNvSpPr>
              <p:nvPr/>
            </p:nvSpPr>
            <p:spPr bwMode="auto">
              <a:xfrm>
                <a:off x="2697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6" name="Line 2967"/>
              <p:cNvSpPr>
                <a:spLocks noChangeShapeType="1"/>
              </p:cNvSpPr>
              <p:nvPr/>
            </p:nvSpPr>
            <p:spPr bwMode="auto">
              <a:xfrm>
                <a:off x="2729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7" name="Line 2968"/>
              <p:cNvSpPr>
                <a:spLocks noChangeShapeType="1"/>
              </p:cNvSpPr>
              <p:nvPr/>
            </p:nvSpPr>
            <p:spPr bwMode="auto">
              <a:xfrm>
                <a:off x="2761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8" name="Line 2969"/>
              <p:cNvSpPr>
                <a:spLocks noChangeShapeType="1"/>
              </p:cNvSpPr>
              <p:nvPr/>
            </p:nvSpPr>
            <p:spPr bwMode="auto">
              <a:xfrm>
                <a:off x="2793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39" name="Line 2970"/>
              <p:cNvSpPr>
                <a:spLocks noChangeShapeType="1"/>
              </p:cNvSpPr>
              <p:nvPr/>
            </p:nvSpPr>
            <p:spPr bwMode="auto">
              <a:xfrm>
                <a:off x="2825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0" name="Line 2971"/>
              <p:cNvSpPr>
                <a:spLocks noChangeShapeType="1"/>
              </p:cNvSpPr>
              <p:nvPr/>
            </p:nvSpPr>
            <p:spPr bwMode="auto">
              <a:xfrm>
                <a:off x="2857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1" name="Line 2972"/>
              <p:cNvSpPr>
                <a:spLocks noChangeShapeType="1"/>
              </p:cNvSpPr>
              <p:nvPr/>
            </p:nvSpPr>
            <p:spPr bwMode="auto">
              <a:xfrm>
                <a:off x="2889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2" name="Line 2973"/>
              <p:cNvSpPr>
                <a:spLocks noChangeShapeType="1"/>
              </p:cNvSpPr>
              <p:nvPr/>
            </p:nvSpPr>
            <p:spPr bwMode="auto">
              <a:xfrm>
                <a:off x="2921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3" name="Line 2974"/>
              <p:cNvSpPr>
                <a:spLocks noChangeShapeType="1"/>
              </p:cNvSpPr>
              <p:nvPr/>
            </p:nvSpPr>
            <p:spPr bwMode="auto">
              <a:xfrm>
                <a:off x="2953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4" name="Line 2975"/>
              <p:cNvSpPr>
                <a:spLocks noChangeShapeType="1"/>
              </p:cNvSpPr>
              <p:nvPr/>
            </p:nvSpPr>
            <p:spPr bwMode="auto">
              <a:xfrm>
                <a:off x="2985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5" name="Line 2976"/>
              <p:cNvSpPr>
                <a:spLocks noChangeShapeType="1"/>
              </p:cNvSpPr>
              <p:nvPr/>
            </p:nvSpPr>
            <p:spPr bwMode="auto">
              <a:xfrm>
                <a:off x="3017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6" name="Line 2977"/>
              <p:cNvSpPr>
                <a:spLocks noChangeShapeType="1"/>
              </p:cNvSpPr>
              <p:nvPr/>
            </p:nvSpPr>
            <p:spPr bwMode="auto">
              <a:xfrm>
                <a:off x="3049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7" name="Line 2978"/>
              <p:cNvSpPr>
                <a:spLocks noChangeShapeType="1"/>
              </p:cNvSpPr>
              <p:nvPr/>
            </p:nvSpPr>
            <p:spPr bwMode="auto">
              <a:xfrm>
                <a:off x="3081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8" name="Line 2979"/>
              <p:cNvSpPr>
                <a:spLocks noChangeShapeType="1"/>
              </p:cNvSpPr>
              <p:nvPr/>
            </p:nvSpPr>
            <p:spPr bwMode="auto">
              <a:xfrm>
                <a:off x="3113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49" name="Line 2980"/>
              <p:cNvSpPr>
                <a:spLocks noChangeShapeType="1"/>
              </p:cNvSpPr>
              <p:nvPr/>
            </p:nvSpPr>
            <p:spPr bwMode="auto">
              <a:xfrm>
                <a:off x="3144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0" name="Line 2981"/>
              <p:cNvSpPr>
                <a:spLocks noChangeShapeType="1"/>
              </p:cNvSpPr>
              <p:nvPr/>
            </p:nvSpPr>
            <p:spPr bwMode="auto">
              <a:xfrm>
                <a:off x="3176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1" name="Line 2982"/>
              <p:cNvSpPr>
                <a:spLocks noChangeShapeType="1"/>
              </p:cNvSpPr>
              <p:nvPr/>
            </p:nvSpPr>
            <p:spPr bwMode="auto">
              <a:xfrm>
                <a:off x="3208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2" name="Line 2983"/>
              <p:cNvSpPr>
                <a:spLocks noChangeShapeType="1"/>
              </p:cNvSpPr>
              <p:nvPr/>
            </p:nvSpPr>
            <p:spPr bwMode="auto">
              <a:xfrm>
                <a:off x="3240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3" name="Line 2984"/>
              <p:cNvSpPr>
                <a:spLocks noChangeShapeType="1"/>
              </p:cNvSpPr>
              <p:nvPr/>
            </p:nvSpPr>
            <p:spPr bwMode="auto">
              <a:xfrm>
                <a:off x="3272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4" name="Line 2985"/>
              <p:cNvSpPr>
                <a:spLocks noChangeShapeType="1"/>
              </p:cNvSpPr>
              <p:nvPr/>
            </p:nvSpPr>
            <p:spPr bwMode="auto">
              <a:xfrm>
                <a:off x="3304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5" name="Line 2986"/>
              <p:cNvSpPr>
                <a:spLocks noChangeShapeType="1"/>
              </p:cNvSpPr>
              <p:nvPr/>
            </p:nvSpPr>
            <p:spPr bwMode="auto">
              <a:xfrm>
                <a:off x="3336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6" name="Line 2987"/>
              <p:cNvSpPr>
                <a:spLocks noChangeShapeType="1"/>
              </p:cNvSpPr>
              <p:nvPr/>
            </p:nvSpPr>
            <p:spPr bwMode="auto">
              <a:xfrm>
                <a:off x="3368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7" name="Line 2988"/>
              <p:cNvSpPr>
                <a:spLocks noChangeShapeType="1"/>
              </p:cNvSpPr>
              <p:nvPr/>
            </p:nvSpPr>
            <p:spPr bwMode="auto">
              <a:xfrm>
                <a:off x="3400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8" name="Line 2989"/>
              <p:cNvSpPr>
                <a:spLocks noChangeShapeType="1"/>
              </p:cNvSpPr>
              <p:nvPr/>
            </p:nvSpPr>
            <p:spPr bwMode="auto">
              <a:xfrm>
                <a:off x="3432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59" name="Line 2990"/>
              <p:cNvSpPr>
                <a:spLocks noChangeShapeType="1"/>
              </p:cNvSpPr>
              <p:nvPr/>
            </p:nvSpPr>
            <p:spPr bwMode="auto">
              <a:xfrm>
                <a:off x="3464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0" name="Line 2991"/>
              <p:cNvSpPr>
                <a:spLocks noChangeShapeType="1"/>
              </p:cNvSpPr>
              <p:nvPr/>
            </p:nvSpPr>
            <p:spPr bwMode="auto">
              <a:xfrm>
                <a:off x="3496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1" name="Line 2992"/>
              <p:cNvSpPr>
                <a:spLocks noChangeShapeType="1"/>
              </p:cNvSpPr>
              <p:nvPr/>
            </p:nvSpPr>
            <p:spPr bwMode="auto">
              <a:xfrm>
                <a:off x="3528" y="1947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2" name="Freeform 2993"/>
              <p:cNvSpPr>
                <a:spLocks/>
              </p:cNvSpPr>
              <p:nvPr/>
            </p:nvSpPr>
            <p:spPr bwMode="auto">
              <a:xfrm>
                <a:off x="3560" y="1947"/>
                <a:ext cx="10" cy="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" y="0"/>
                  </a:cxn>
                  <a:cxn ang="0">
                    <a:pos x="12" y="8"/>
                  </a:cxn>
                </a:cxnLst>
                <a:rect l="0" t="0" r="r" b="b"/>
                <a:pathLst>
                  <a:path w="12" h="8">
                    <a:moveTo>
                      <a:pt x="0" y="0"/>
                    </a:moveTo>
                    <a:lnTo>
                      <a:pt x="12" y="0"/>
                    </a:lnTo>
                    <a:lnTo>
                      <a:pt x="12" y="8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3" name="Line 2994"/>
              <p:cNvSpPr>
                <a:spLocks noChangeShapeType="1"/>
              </p:cNvSpPr>
              <p:nvPr/>
            </p:nvSpPr>
            <p:spPr bwMode="auto">
              <a:xfrm>
                <a:off x="3570" y="197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4" name="Line 2995"/>
              <p:cNvSpPr>
                <a:spLocks noChangeShapeType="1"/>
              </p:cNvSpPr>
              <p:nvPr/>
            </p:nvSpPr>
            <p:spPr bwMode="auto">
              <a:xfrm>
                <a:off x="3570" y="2005"/>
                <a:ext cx="1" cy="1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5" name="Freeform 2996"/>
              <p:cNvSpPr>
                <a:spLocks/>
              </p:cNvSpPr>
              <p:nvPr/>
            </p:nvSpPr>
            <p:spPr bwMode="auto">
              <a:xfrm>
                <a:off x="3550" y="2011"/>
                <a:ext cx="40" cy="65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20" y="65"/>
                  </a:cxn>
                  <a:cxn ang="0">
                    <a:pos x="0" y="0"/>
                  </a:cxn>
                  <a:cxn ang="0">
                    <a:pos x="40" y="0"/>
                  </a:cxn>
                </a:cxnLst>
                <a:rect l="0" t="0" r="r" b="b"/>
                <a:pathLst>
                  <a:path w="40" h="65">
                    <a:moveTo>
                      <a:pt x="40" y="0"/>
                    </a:moveTo>
                    <a:lnTo>
                      <a:pt x="20" y="65"/>
                    </a:lnTo>
                    <a:lnTo>
                      <a:pt x="0" y="0"/>
                    </a:lnTo>
                    <a:lnTo>
                      <a:pt x="4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6" name="Rectangle 2997"/>
              <p:cNvSpPr>
                <a:spLocks noChangeArrowheads="1"/>
              </p:cNvSpPr>
              <p:nvPr/>
            </p:nvSpPr>
            <p:spPr bwMode="auto">
              <a:xfrm>
                <a:off x="2419" y="1907"/>
                <a:ext cx="615" cy="7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7" name="Rectangle 2999"/>
              <p:cNvSpPr>
                <a:spLocks noChangeArrowheads="1"/>
              </p:cNvSpPr>
              <p:nvPr/>
            </p:nvSpPr>
            <p:spPr bwMode="auto">
              <a:xfrm>
                <a:off x="4709" y="2140"/>
                <a:ext cx="359" cy="901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8" name="Rectangle 3000"/>
              <p:cNvSpPr>
                <a:spLocks noChangeArrowheads="1"/>
              </p:cNvSpPr>
              <p:nvPr/>
            </p:nvSpPr>
            <p:spPr bwMode="auto">
              <a:xfrm>
                <a:off x="4649" y="2076"/>
                <a:ext cx="359" cy="901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69" name="Line 3004"/>
              <p:cNvSpPr>
                <a:spLocks noChangeShapeType="1"/>
              </p:cNvSpPr>
              <p:nvPr/>
            </p:nvSpPr>
            <p:spPr bwMode="auto">
              <a:xfrm>
                <a:off x="5068" y="2526"/>
                <a:ext cx="31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0" name="Freeform 3005"/>
              <p:cNvSpPr>
                <a:spLocks/>
              </p:cNvSpPr>
              <p:nvPr/>
            </p:nvSpPr>
            <p:spPr bwMode="auto">
              <a:xfrm>
                <a:off x="5008" y="2503"/>
                <a:ext cx="65" cy="46"/>
              </a:xfrm>
              <a:custGeom>
                <a:avLst/>
                <a:gdLst/>
                <a:ahLst/>
                <a:cxnLst>
                  <a:cxn ang="0">
                    <a:pos x="65" y="46"/>
                  </a:cxn>
                  <a:cxn ang="0">
                    <a:pos x="0" y="23"/>
                  </a:cxn>
                  <a:cxn ang="0">
                    <a:pos x="65" y="0"/>
                  </a:cxn>
                  <a:cxn ang="0">
                    <a:pos x="65" y="46"/>
                  </a:cxn>
                </a:cxnLst>
                <a:rect l="0" t="0" r="r" b="b"/>
                <a:pathLst>
                  <a:path w="65" h="46">
                    <a:moveTo>
                      <a:pt x="65" y="46"/>
                    </a:moveTo>
                    <a:lnTo>
                      <a:pt x="0" y="23"/>
                    </a:lnTo>
                    <a:lnTo>
                      <a:pt x="65" y="0"/>
                    </a:lnTo>
                    <a:lnTo>
                      <a:pt x="65" y="46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1" name="Freeform 3006"/>
              <p:cNvSpPr>
                <a:spLocks/>
              </p:cNvSpPr>
              <p:nvPr/>
            </p:nvSpPr>
            <p:spPr bwMode="auto">
              <a:xfrm>
                <a:off x="5094" y="2503"/>
                <a:ext cx="65" cy="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5" y="23"/>
                  </a:cxn>
                  <a:cxn ang="0">
                    <a:pos x="0" y="46"/>
                  </a:cxn>
                  <a:cxn ang="0">
                    <a:pos x="0" y="0"/>
                  </a:cxn>
                </a:cxnLst>
                <a:rect l="0" t="0" r="r" b="b"/>
                <a:pathLst>
                  <a:path w="65" h="46">
                    <a:moveTo>
                      <a:pt x="0" y="0"/>
                    </a:moveTo>
                    <a:lnTo>
                      <a:pt x="65" y="23"/>
                    </a:lnTo>
                    <a:lnTo>
                      <a:pt x="0" y="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2" name="Line 3007"/>
              <p:cNvSpPr>
                <a:spLocks noChangeShapeType="1"/>
              </p:cNvSpPr>
              <p:nvPr/>
            </p:nvSpPr>
            <p:spPr bwMode="auto">
              <a:xfrm>
                <a:off x="4799" y="303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3" name="Line 3008"/>
              <p:cNvSpPr>
                <a:spLocks noChangeShapeType="1"/>
              </p:cNvSpPr>
              <p:nvPr/>
            </p:nvSpPr>
            <p:spPr bwMode="auto">
              <a:xfrm>
                <a:off x="4799" y="3070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4" name="Line 3009"/>
              <p:cNvSpPr>
                <a:spLocks noChangeShapeType="1"/>
              </p:cNvSpPr>
              <p:nvPr/>
            </p:nvSpPr>
            <p:spPr bwMode="auto">
              <a:xfrm>
                <a:off x="4799" y="310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5" name="Line 3010"/>
              <p:cNvSpPr>
                <a:spLocks noChangeShapeType="1"/>
              </p:cNvSpPr>
              <p:nvPr/>
            </p:nvSpPr>
            <p:spPr bwMode="auto">
              <a:xfrm>
                <a:off x="4799" y="313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6" name="Line 3011"/>
              <p:cNvSpPr>
                <a:spLocks noChangeShapeType="1"/>
              </p:cNvSpPr>
              <p:nvPr/>
            </p:nvSpPr>
            <p:spPr bwMode="auto">
              <a:xfrm>
                <a:off x="4799" y="3173"/>
                <a:ext cx="1" cy="1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7" name="Line 3012"/>
              <p:cNvSpPr>
                <a:spLocks noChangeShapeType="1"/>
              </p:cNvSpPr>
              <p:nvPr/>
            </p:nvSpPr>
            <p:spPr bwMode="auto">
              <a:xfrm>
                <a:off x="4799" y="320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8" name="Line 3013"/>
              <p:cNvSpPr>
                <a:spLocks noChangeShapeType="1"/>
              </p:cNvSpPr>
              <p:nvPr/>
            </p:nvSpPr>
            <p:spPr bwMode="auto">
              <a:xfrm flipH="1">
                <a:off x="4776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79" name="Line 3014"/>
              <p:cNvSpPr>
                <a:spLocks noChangeShapeType="1"/>
              </p:cNvSpPr>
              <p:nvPr/>
            </p:nvSpPr>
            <p:spPr bwMode="auto">
              <a:xfrm flipH="1">
                <a:off x="4744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0" name="Line 3015"/>
              <p:cNvSpPr>
                <a:spLocks noChangeShapeType="1"/>
              </p:cNvSpPr>
              <p:nvPr/>
            </p:nvSpPr>
            <p:spPr bwMode="auto">
              <a:xfrm flipH="1">
                <a:off x="4712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1" name="Line 3016"/>
              <p:cNvSpPr>
                <a:spLocks noChangeShapeType="1"/>
              </p:cNvSpPr>
              <p:nvPr/>
            </p:nvSpPr>
            <p:spPr bwMode="auto">
              <a:xfrm flipH="1">
                <a:off x="4680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2" name="Line 3017"/>
              <p:cNvSpPr>
                <a:spLocks noChangeShapeType="1"/>
              </p:cNvSpPr>
              <p:nvPr/>
            </p:nvSpPr>
            <p:spPr bwMode="auto">
              <a:xfrm flipH="1">
                <a:off x="4648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3" name="Line 3018"/>
              <p:cNvSpPr>
                <a:spLocks noChangeShapeType="1"/>
              </p:cNvSpPr>
              <p:nvPr/>
            </p:nvSpPr>
            <p:spPr bwMode="auto">
              <a:xfrm flipH="1">
                <a:off x="4616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4" name="Line 3019"/>
              <p:cNvSpPr>
                <a:spLocks noChangeShapeType="1"/>
              </p:cNvSpPr>
              <p:nvPr/>
            </p:nvSpPr>
            <p:spPr bwMode="auto">
              <a:xfrm flipH="1">
                <a:off x="4584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5" name="Line 3020"/>
              <p:cNvSpPr>
                <a:spLocks noChangeShapeType="1"/>
              </p:cNvSpPr>
              <p:nvPr/>
            </p:nvSpPr>
            <p:spPr bwMode="auto">
              <a:xfrm flipH="1">
                <a:off x="4552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6" name="Freeform 3021"/>
              <p:cNvSpPr>
                <a:spLocks/>
              </p:cNvSpPr>
              <p:nvPr/>
            </p:nvSpPr>
            <p:spPr bwMode="auto">
              <a:xfrm>
                <a:off x="4532" y="3213"/>
                <a:ext cx="13" cy="8"/>
              </a:xfrm>
              <a:custGeom>
                <a:avLst/>
                <a:gdLst/>
                <a:ahLst/>
                <a:cxnLst>
                  <a:cxn ang="0">
                    <a:pos x="16" y="10"/>
                  </a:cxn>
                  <a:cxn ang="0">
                    <a:pos x="14" y="7"/>
                  </a:cxn>
                  <a:cxn ang="0">
                    <a:pos x="6" y="1"/>
                  </a:cxn>
                  <a:cxn ang="0">
                    <a:pos x="0" y="0"/>
                  </a:cxn>
                </a:cxnLst>
                <a:rect l="0" t="0" r="r" b="b"/>
                <a:pathLst>
                  <a:path w="16" h="10">
                    <a:moveTo>
                      <a:pt x="16" y="10"/>
                    </a:moveTo>
                    <a:lnTo>
                      <a:pt x="14" y="7"/>
                    </a:lnTo>
                    <a:lnTo>
                      <a:pt x="6" y="1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7" name="Freeform 3022"/>
              <p:cNvSpPr>
                <a:spLocks/>
              </p:cNvSpPr>
              <p:nvPr/>
            </p:nvSpPr>
            <p:spPr bwMode="auto">
              <a:xfrm>
                <a:off x="4510" y="3217"/>
                <a:ext cx="7" cy="15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7" y="2"/>
                  </a:cxn>
                  <a:cxn ang="0">
                    <a:pos x="1" y="10"/>
                  </a:cxn>
                  <a:cxn ang="0">
                    <a:pos x="0" y="17"/>
                  </a:cxn>
                </a:cxnLst>
                <a:rect l="0" t="0" r="r" b="b"/>
                <a:pathLst>
                  <a:path w="9" h="17">
                    <a:moveTo>
                      <a:pt x="9" y="0"/>
                    </a:moveTo>
                    <a:lnTo>
                      <a:pt x="7" y="2"/>
                    </a:lnTo>
                    <a:lnTo>
                      <a:pt x="1" y="10"/>
                    </a:lnTo>
                    <a:lnTo>
                      <a:pt x="0" y="17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8" name="Line 3023"/>
              <p:cNvSpPr>
                <a:spLocks noChangeShapeType="1"/>
              </p:cNvSpPr>
              <p:nvPr/>
            </p:nvSpPr>
            <p:spPr bwMode="auto">
              <a:xfrm flipH="1">
                <a:off x="4479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89" name="Line 3024"/>
              <p:cNvSpPr>
                <a:spLocks noChangeShapeType="1"/>
              </p:cNvSpPr>
              <p:nvPr/>
            </p:nvSpPr>
            <p:spPr bwMode="auto">
              <a:xfrm flipH="1">
                <a:off x="4447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0" name="Line 3025"/>
              <p:cNvSpPr>
                <a:spLocks noChangeShapeType="1"/>
              </p:cNvSpPr>
              <p:nvPr/>
            </p:nvSpPr>
            <p:spPr bwMode="auto">
              <a:xfrm flipH="1">
                <a:off x="4415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1" name="Line 3026"/>
              <p:cNvSpPr>
                <a:spLocks noChangeShapeType="1"/>
              </p:cNvSpPr>
              <p:nvPr/>
            </p:nvSpPr>
            <p:spPr bwMode="auto">
              <a:xfrm flipH="1">
                <a:off x="4383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2" name="Line 3027"/>
              <p:cNvSpPr>
                <a:spLocks noChangeShapeType="1"/>
              </p:cNvSpPr>
              <p:nvPr/>
            </p:nvSpPr>
            <p:spPr bwMode="auto">
              <a:xfrm flipH="1">
                <a:off x="4351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3" name="Line 3028"/>
              <p:cNvSpPr>
                <a:spLocks noChangeShapeType="1"/>
              </p:cNvSpPr>
              <p:nvPr/>
            </p:nvSpPr>
            <p:spPr bwMode="auto">
              <a:xfrm flipH="1">
                <a:off x="4319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4" name="Freeform 3029"/>
              <p:cNvSpPr>
                <a:spLocks/>
              </p:cNvSpPr>
              <p:nvPr/>
            </p:nvSpPr>
            <p:spPr bwMode="auto">
              <a:xfrm>
                <a:off x="4299" y="3215"/>
                <a:ext cx="9" cy="13"/>
              </a:xfrm>
              <a:custGeom>
                <a:avLst/>
                <a:gdLst/>
                <a:ahLst/>
                <a:cxnLst>
                  <a:cxn ang="0">
                    <a:pos x="12" y="15"/>
                  </a:cxn>
                  <a:cxn ang="0">
                    <a:pos x="12" y="13"/>
                  </a:cxn>
                  <a:cxn ang="0">
                    <a:pos x="6" y="5"/>
                  </a:cxn>
                  <a:cxn ang="0">
                    <a:pos x="0" y="0"/>
                  </a:cxn>
                </a:cxnLst>
                <a:rect l="0" t="0" r="r" b="b"/>
                <a:pathLst>
                  <a:path w="12" h="15">
                    <a:moveTo>
                      <a:pt x="12" y="15"/>
                    </a:moveTo>
                    <a:lnTo>
                      <a:pt x="12" y="13"/>
                    </a:lnTo>
                    <a:lnTo>
                      <a:pt x="6" y="5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5" name="Freeform 3030"/>
              <p:cNvSpPr>
                <a:spLocks/>
              </p:cNvSpPr>
              <p:nvPr/>
            </p:nvSpPr>
            <p:spPr bwMode="auto">
              <a:xfrm>
                <a:off x="4271" y="3214"/>
                <a:ext cx="12" cy="11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3" y="0"/>
                  </a:cxn>
                  <a:cxn ang="0">
                    <a:pos x="5" y="6"/>
                  </a:cxn>
                  <a:cxn ang="0">
                    <a:pos x="0" y="13"/>
                  </a:cxn>
                </a:cxnLst>
                <a:rect l="0" t="0" r="r" b="b"/>
                <a:pathLst>
                  <a:path w="14" h="13">
                    <a:moveTo>
                      <a:pt x="14" y="0"/>
                    </a:moveTo>
                    <a:lnTo>
                      <a:pt x="13" y="0"/>
                    </a:lnTo>
                    <a:lnTo>
                      <a:pt x="5" y="6"/>
                    </a:lnTo>
                    <a:lnTo>
                      <a:pt x="0" y="1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6" name="Line 3031"/>
              <p:cNvSpPr>
                <a:spLocks noChangeShapeType="1"/>
              </p:cNvSpPr>
              <p:nvPr/>
            </p:nvSpPr>
            <p:spPr bwMode="auto">
              <a:xfrm flipH="1">
                <a:off x="4247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7" name="Line 3032"/>
              <p:cNvSpPr>
                <a:spLocks noChangeShapeType="1"/>
              </p:cNvSpPr>
              <p:nvPr/>
            </p:nvSpPr>
            <p:spPr bwMode="auto">
              <a:xfrm flipH="1">
                <a:off x="4215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8" name="Line 3033"/>
              <p:cNvSpPr>
                <a:spLocks noChangeShapeType="1"/>
              </p:cNvSpPr>
              <p:nvPr/>
            </p:nvSpPr>
            <p:spPr bwMode="auto">
              <a:xfrm flipH="1">
                <a:off x="4183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99" name="Line 3034"/>
              <p:cNvSpPr>
                <a:spLocks noChangeShapeType="1"/>
              </p:cNvSpPr>
              <p:nvPr/>
            </p:nvSpPr>
            <p:spPr bwMode="auto">
              <a:xfrm flipH="1">
                <a:off x="4151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0" name="Line 3035"/>
              <p:cNvSpPr>
                <a:spLocks noChangeShapeType="1"/>
              </p:cNvSpPr>
              <p:nvPr/>
            </p:nvSpPr>
            <p:spPr bwMode="auto">
              <a:xfrm flipH="1">
                <a:off x="4119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1" name="Line 3036"/>
              <p:cNvSpPr>
                <a:spLocks noChangeShapeType="1"/>
              </p:cNvSpPr>
              <p:nvPr/>
            </p:nvSpPr>
            <p:spPr bwMode="auto">
              <a:xfrm flipH="1">
                <a:off x="4087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2" name="Line 3037"/>
              <p:cNvSpPr>
                <a:spLocks noChangeShapeType="1"/>
              </p:cNvSpPr>
              <p:nvPr/>
            </p:nvSpPr>
            <p:spPr bwMode="auto">
              <a:xfrm flipH="1">
                <a:off x="4055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3" name="Line 3038"/>
              <p:cNvSpPr>
                <a:spLocks noChangeShapeType="1"/>
              </p:cNvSpPr>
              <p:nvPr/>
            </p:nvSpPr>
            <p:spPr bwMode="auto">
              <a:xfrm flipH="1">
                <a:off x="4023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4" name="Line 3039"/>
              <p:cNvSpPr>
                <a:spLocks noChangeShapeType="1"/>
              </p:cNvSpPr>
              <p:nvPr/>
            </p:nvSpPr>
            <p:spPr bwMode="auto">
              <a:xfrm flipH="1">
                <a:off x="3991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5" name="Line 3040"/>
              <p:cNvSpPr>
                <a:spLocks noChangeShapeType="1"/>
              </p:cNvSpPr>
              <p:nvPr/>
            </p:nvSpPr>
            <p:spPr bwMode="auto">
              <a:xfrm flipH="1">
                <a:off x="3959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6" name="Line 3041"/>
              <p:cNvSpPr>
                <a:spLocks noChangeShapeType="1"/>
              </p:cNvSpPr>
              <p:nvPr/>
            </p:nvSpPr>
            <p:spPr bwMode="auto">
              <a:xfrm flipH="1">
                <a:off x="3927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7" name="Line 3042"/>
              <p:cNvSpPr>
                <a:spLocks noChangeShapeType="1"/>
              </p:cNvSpPr>
              <p:nvPr/>
            </p:nvSpPr>
            <p:spPr bwMode="auto">
              <a:xfrm flipH="1">
                <a:off x="3895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8" name="Line 3043"/>
              <p:cNvSpPr>
                <a:spLocks noChangeShapeType="1"/>
              </p:cNvSpPr>
              <p:nvPr/>
            </p:nvSpPr>
            <p:spPr bwMode="auto">
              <a:xfrm flipH="1">
                <a:off x="3863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09" name="Line 3044"/>
              <p:cNvSpPr>
                <a:spLocks noChangeShapeType="1"/>
              </p:cNvSpPr>
              <p:nvPr/>
            </p:nvSpPr>
            <p:spPr bwMode="auto">
              <a:xfrm flipH="1">
                <a:off x="3831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0" name="Line 3045"/>
              <p:cNvSpPr>
                <a:spLocks noChangeShapeType="1"/>
              </p:cNvSpPr>
              <p:nvPr/>
            </p:nvSpPr>
            <p:spPr bwMode="auto">
              <a:xfrm flipH="1">
                <a:off x="3799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1" name="Line 3046"/>
              <p:cNvSpPr>
                <a:spLocks noChangeShapeType="1"/>
              </p:cNvSpPr>
              <p:nvPr/>
            </p:nvSpPr>
            <p:spPr bwMode="auto">
              <a:xfrm flipH="1">
                <a:off x="3767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2" name="Line 3047"/>
              <p:cNvSpPr>
                <a:spLocks noChangeShapeType="1"/>
              </p:cNvSpPr>
              <p:nvPr/>
            </p:nvSpPr>
            <p:spPr bwMode="auto">
              <a:xfrm flipH="1">
                <a:off x="3735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3" name="Line 3048"/>
              <p:cNvSpPr>
                <a:spLocks noChangeShapeType="1"/>
              </p:cNvSpPr>
              <p:nvPr/>
            </p:nvSpPr>
            <p:spPr bwMode="auto">
              <a:xfrm flipH="1">
                <a:off x="3703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4" name="Line 3049"/>
              <p:cNvSpPr>
                <a:spLocks noChangeShapeType="1"/>
              </p:cNvSpPr>
              <p:nvPr/>
            </p:nvSpPr>
            <p:spPr bwMode="auto">
              <a:xfrm flipH="1">
                <a:off x="3671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5" name="Line 3050"/>
              <p:cNvSpPr>
                <a:spLocks noChangeShapeType="1"/>
              </p:cNvSpPr>
              <p:nvPr/>
            </p:nvSpPr>
            <p:spPr bwMode="auto">
              <a:xfrm flipH="1">
                <a:off x="3639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6" name="Line 3051"/>
              <p:cNvSpPr>
                <a:spLocks noChangeShapeType="1"/>
              </p:cNvSpPr>
              <p:nvPr/>
            </p:nvSpPr>
            <p:spPr bwMode="auto">
              <a:xfrm flipH="1">
                <a:off x="3607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7" name="Line 3052"/>
              <p:cNvSpPr>
                <a:spLocks noChangeShapeType="1"/>
              </p:cNvSpPr>
              <p:nvPr/>
            </p:nvSpPr>
            <p:spPr bwMode="auto">
              <a:xfrm flipH="1">
                <a:off x="3575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8" name="Line 3053"/>
              <p:cNvSpPr>
                <a:spLocks noChangeShapeType="1"/>
              </p:cNvSpPr>
              <p:nvPr/>
            </p:nvSpPr>
            <p:spPr bwMode="auto">
              <a:xfrm flipH="1">
                <a:off x="3543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19" name="Line 3054"/>
              <p:cNvSpPr>
                <a:spLocks noChangeShapeType="1"/>
              </p:cNvSpPr>
              <p:nvPr/>
            </p:nvSpPr>
            <p:spPr bwMode="auto">
              <a:xfrm flipH="1">
                <a:off x="3511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0" name="Line 3055"/>
              <p:cNvSpPr>
                <a:spLocks noChangeShapeType="1"/>
              </p:cNvSpPr>
              <p:nvPr/>
            </p:nvSpPr>
            <p:spPr bwMode="auto">
              <a:xfrm flipH="1">
                <a:off x="3479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1" name="Line 3056"/>
              <p:cNvSpPr>
                <a:spLocks noChangeShapeType="1"/>
              </p:cNvSpPr>
              <p:nvPr/>
            </p:nvSpPr>
            <p:spPr bwMode="auto">
              <a:xfrm flipH="1">
                <a:off x="3447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2" name="Line 3057"/>
              <p:cNvSpPr>
                <a:spLocks noChangeShapeType="1"/>
              </p:cNvSpPr>
              <p:nvPr/>
            </p:nvSpPr>
            <p:spPr bwMode="auto">
              <a:xfrm flipH="1">
                <a:off x="3415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3" name="Line 3058"/>
              <p:cNvSpPr>
                <a:spLocks noChangeShapeType="1"/>
              </p:cNvSpPr>
              <p:nvPr/>
            </p:nvSpPr>
            <p:spPr bwMode="auto">
              <a:xfrm flipH="1">
                <a:off x="3383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4" name="Line 3059"/>
              <p:cNvSpPr>
                <a:spLocks noChangeShapeType="1"/>
              </p:cNvSpPr>
              <p:nvPr/>
            </p:nvSpPr>
            <p:spPr bwMode="auto">
              <a:xfrm flipH="1">
                <a:off x="3352" y="3234"/>
                <a:ext cx="1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5" name="Line 3060"/>
              <p:cNvSpPr>
                <a:spLocks noChangeShapeType="1"/>
              </p:cNvSpPr>
              <p:nvPr/>
            </p:nvSpPr>
            <p:spPr bwMode="auto">
              <a:xfrm flipH="1">
                <a:off x="3320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6" name="Line 3061"/>
              <p:cNvSpPr>
                <a:spLocks noChangeShapeType="1"/>
              </p:cNvSpPr>
              <p:nvPr/>
            </p:nvSpPr>
            <p:spPr bwMode="auto">
              <a:xfrm flipH="1">
                <a:off x="3288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7" name="Line 3062"/>
              <p:cNvSpPr>
                <a:spLocks noChangeShapeType="1"/>
              </p:cNvSpPr>
              <p:nvPr/>
            </p:nvSpPr>
            <p:spPr bwMode="auto">
              <a:xfrm flipH="1">
                <a:off x="3256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8" name="Line 3063"/>
              <p:cNvSpPr>
                <a:spLocks noChangeShapeType="1"/>
              </p:cNvSpPr>
              <p:nvPr/>
            </p:nvSpPr>
            <p:spPr bwMode="auto">
              <a:xfrm flipH="1">
                <a:off x="3224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29" name="Line 3064"/>
              <p:cNvSpPr>
                <a:spLocks noChangeShapeType="1"/>
              </p:cNvSpPr>
              <p:nvPr/>
            </p:nvSpPr>
            <p:spPr bwMode="auto">
              <a:xfrm flipH="1">
                <a:off x="3192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0" name="Line 3065"/>
              <p:cNvSpPr>
                <a:spLocks noChangeShapeType="1"/>
              </p:cNvSpPr>
              <p:nvPr/>
            </p:nvSpPr>
            <p:spPr bwMode="auto">
              <a:xfrm flipH="1">
                <a:off x="3160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1" name="Line 3066"/>
              <p:cNvSpPr>
                <a:spLocks noChangeShapeType="1"/>
              </p:cNvSpPr>
              <p:nvPr/>
            </p:nvSpPr>
            <p:spPr bwMode="auto">
              <a:xfrm flipH="1">
                <a:off x="3128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2" name="Line 3067"/>
              <p:cNvSpPr>
                <a:spLocks noChangeShapeType="1"/>
              </p:cNvSpPr>
              <p:nvPr/>
            </p:nvSpPr>
            <p:spPr bwMode="auto">
              <a:xfrm flipH="1">
                <a:off x="3096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3" name="Line 3068"/>
              <p:cNvSpPr>
                <a:spLocks noChangeShapeType="1"/>
              </p:cNvSpPr>
              <p:nvPr/>
            </p:nvSpPr>
            <p:spPr bwMode="auto">
              <a:xfrm flipH="1">
                <a:off x="3064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4" name="Line 3069"/>
              <p:cNvSpPr>
                <a:spLocks noChangeShapeType="1"/>
              </p:cNvSpPr>
              <p:nvPr/>
            </p:nvSpPr>
            <p:spPr bwMode="auto">
              <a:xfrm flipH="1">
                <a:off x="3032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5" name="Line 3070"/>
              <p:cNvSpPr>
                <a:spLocks noChangeShapeType="1"/>
              </p:cNvSpPr>
              <p:nvPr/>
            </p:nvSpPr>
            <p:spPr bwMode="auto">
              <a:xfrm flipH="1">
                <a:off x="3000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6" name="Freeform 3071"/>
              <p:cNvSpPr>
                <a:spLocks/>
              </p:cNvSpPr>
              <p:nvPr/>
            </p:nvSpPr>
            <p:spPr bwMode="auto">
              <a:xfrm>
                <a:off x="2979" y="3215"/>
                <a:ext cx="10" cy="12"/>
              </a:xfrm>
              <a:custGeom>
                <a:avLst/>
                <a:gdLst/>
                <a:ahLst/>
                <a:cxnLst>
                  <a:cxn ang="0">
                    <a:pos x="13" y="14"/>
                  </a:cxn>
                  <a:cxn ang="0">
                    <a:pos x="13" y="13"/>
                  </a:cxn>
                  <a:cxn ang="0">
                    <a:pos x="7" y="5"/>
                  </a:cxn>
                  <a:cxn ang="0">
                    <a:pos x="0" y="0"/>
                  </a:cxn>
                </a:cxnLst>
                <a:rect l="0" t="0" r="r" b="b"/>
                <a:pathLst>
                  <a:path w="13" h="14">
                    <a:moveTo>
                      <a:pt x="13" y="14"/>
                    </a:moveTo>
                    <a:lnTo>
                      <a:pt x="13" y="13"/>
                    </a:lnTo>
                    <a:lnTo>
                      <a:pt x="7" y="5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7" name="Freeform 3072"/>
              <p:cNvSpPr>
                <a:spLocks/>
              </p:cNvSpPr>
              <p:nvPr/>
            </p:nvSpPr>
            <p:spPr bwMode="auto">
              <a:xfrm>
                <a:off x="2953" y="3214"/>
                <a:ext cx="11" cy="11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13" y="0"/>
                  </a:cxn>
                  <a:cxn ang="0">
                    <a:pos x="5" y="6"/>
                  </a:cxn>
                  <a:cxn ang="0">
                    <a:pos x="0" y="13"/>
                  </a:cxn>
                </a:cxnLst>
                <a:rect l="0" t="0" r="r" b="b"/>
                <a:pathLst>
                  <a:path w="14" h="13">
                    <a:moveTo>
                      <a:pt x="14" y="0"/>
                    </a:moveTo>
                    <a:lnTo>
                      <a:pt x="13" y="0"/>
                    </a:lnTo>
                    <a:lnTo>
                      <a:pt x="5" y="6"/>
                    </a:lnTo>
                    <a:lnTo>
                      <a:pt x="0" y="13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8" name="Line 3073"/>
              <p:cNvSpPr>
                <a:spLocks noChangeShapeType="1"/>
              </p:cNvSpPr>
              <p:nvPr/>
            </p:nvSpPr>
            <p:spPr bwMode="auto">
              <a:xfrm flipH="1">
                <a:off x="2928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39" name="Line 3074"/>
              <p:cNvSpPr>
                <a:spLocks noChangeShapeType="1"/>
              </p:cNvSpPr>
              <p:nvPr/>
            </p:nvSpPr>
            <p:spPr bwMode="auto">
              <a:xfrm flipH="1">
                <a:off x="2896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0" name="Line 3075"/>
              <p:cNvSpPr>
                <a:spLocks noChangeShapeType="1"/>
              </p:cNvSpPr>
              <p:nvPr/>
            </p:nvSpPr>
            <p:spPr bwMode="auto">
              <a:xfrm flipH="1">
                <a:off x="2864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1" name="Line 3076"/>
              <p:cNvSpPr>
                <a:spLocks noChangeShapeType="1"/>
              </p:cNvSpPr>
              <p:nvPr/>
            </p:nvSpPr>
            <p:spPr bwMode="auto">
              <a:xfrm flipH="1">
                <a:off x="2832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2" name="Line 3077"/>
              <p:cNvSpPr>
                <a:spLocks noChangeShapeType="1"/>
              </p:cNvSpPr>
              <p:nvPr/>
            </p:nvSpPr>
            <p:spPr bwMode="auto">
              <a:xfrm flipH="1">
                <a:off x="2800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3" name="Line 3078"/>
              <p:cNvSpPr>
                <a:spLocks noChangeShapeType="1"/>
              </p:cNvSpPr>
              <p:nvPr/>
            </p:nvSpPr>
            <p:spPr bwMode="auto">
              <a:xfrm flipH="1">
                <a:off x="2768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4" name="Line 3079"/>
              <p:cNvSpPr>
                <a:spLocks noChangeShapeType="1"/>
              </p:cNvSpPr>
              <p:nvPr/>
            </p:nvSpPr>
            <p:spPr bwMode="auto">
              <a:xfrm flipH="1">
                <a:off x="2736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5" name="Line 3080"/>
              <p:cNvSpPr>
                <a:spLocks noChangeShapeType="1"/>
              </p:cNvSpPr>
              <p:nvPr/>
            </p:nvSpPr>
            <p:spPr bwMode="auto">
              <a:xfrm flipH="1">
                <a:off x="2704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6" name="Line 3081"/>
              <p:cNvSpPr>
                <a:spLocks noChangeShapeType="1"/>
              </p:cNvSpPr>
              <p:nvPr/>
            </p:nvSpPr>
            <p:spPr bwMode="auto">
              <a:xfrm flipH="1">
                <a:off x="2672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7" name="Line 3082"/>
              <p:cNvSpPr>
                <a:spLocks noChangeShapeType="1"/>
              </p:cNvSpPr>
              <p:nvPr/>
            </p:nvSpPr>
            <p:spPr bwMode="auto">
              <a:xfrm flipH="1">
                <a:off x="2640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8" name="Line 3083"/>
              <p:cNvSpPr>
                <a:spLocks noChangeShapeType="1"/>
              </p:cNvSpPr>
              <p:nvPr/>
            </p:nvSpPr>
            <p:spPr bwMode="auto">
              <a:xfrm flipH="1">
                <a:off x="2608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49" name="Line 3084"/>
              <p:cNvSpPr>
                <a:spLocks noChangeShapeType="1"/>
              </p:cNvSpPr>
              <p:nvPr/>
            </p:nvSpPr>
            <p:spPr bwMode="auto">
              <a:xfrm flipH="1">
                <a:off x="2576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0" name="Line 3085"/>
              <p:cNvSpPr>
                <a:spLocks noChangeShapeType="1"/>
              </p:cNvSpPr>
              <p:nvPr/>
            </p:nvSpPr>
            <p:spPr bwMode="auto">
              <a:xfrm flipH="1">
                <a:off x="2544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1" name="Line 3086"/>
              <p:cNvSpPr>
                <a:spLocks noChangeShapeType="1"/>
              </p:cNvSpPr>
              <p:nvPr/>
            </p:nvSpPr>
            <p:spPr bwMode="auto">
              <a:xfrm flipH="1">
                <a:off x="2512" y="3234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2" name="Freeform 3087"/>
              <p:cNvSpPr>
                <a:spLocks/>
              </p:cNvSpPr>
              <p:nvPr/>
            </p:nvSpPr>
            <p:spPr bwMode="auto">
              <a:xfrm>
                <a:off x="2491" y="3223"/>
                <a:ext cx="5" cy="11"/>
              </a:xfrm>
              <a:custGeom>
                <a:avLst/>
                <a:gdLst/>
                <a:ahLst/>
                <a:cxnLst>
                  <a:cxn ang="0">
                    <a:pos x="7" y="13"/>
                  </a:cxn>
                  <a:cxn ang="0">
                    <a:pos x="0" y="13"/>
                  </a:cxn>
                  <a:cxn ang="0">
                    <a:pos x="0" y="0"/>
                  </a:cxn>
                </a:cxnLst>
                <a:rect l="0" t="0" r="r" b="b"/>
                <a:pathLst>
                  <a:path w="7" h="13">
                    <a:moveTo>
                      <a:pt x="7" y="13"/>
                    </a:moveTo>
                    <a:lnTo>
                      <a:pt x="0" y="13"/>
                    </a:lnTo>
                    <a:lnTo>
                      <a:pt x="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3" name="Line 3088"/>
              <p:cNvSpPr>
                <a:spLocks noChangeShapeType="1"/>
              </p:cNvSpPr>
              <p:nvPr/>
            </p:nvSpPr>
            <p:spPr bwMode="auto">
              <a:xfrm flipV="1">
                <a:off x="2491" y="318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4" name="Line 3089"/>
              <p:cNvSpPr>
                <a:spLocks noChangeShapeType="1"/>
              </p:cNvSpPr>
              <p:nvPr/>
            </p:nvSpPr>
            <p:spPr bwMode="auto">
              <a:xfrm flipV="1">
                <a:off x="2491" y="315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5" name="Freeform 3090"/>
              <p:cNvSpPr>
                <a:spLocks/>
              </p:cNvSpPr>
              <p:nvPr/>
            </p:nvSpPr>
            <p:spPr bwMode="auto">
              <a:xfrm>
                <a:off x="4779" y="2977"/>
                <a:ext cx="40" cy="6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0" y="0"/>
                  </a:cxn>
                  <a:cxn ang="0">
                    <a:pos x="40" y="64"/>
                  </a:cxn>
                  <a:cxn ang="0">
                    <a:pos x="0" y="64"/>
                  </a:cxn>
                </a:cxnLst>
                <a:rect l="0" t="0" r="r" b="b"/>
                <a:pathLst>
                  <a:path w="40" h="64">
                    <a:moveTo>
                      <a:pt x="0" y="64"/>
                    </a:moveTo>
                    <a:lnTo>
                      <a:pt x="20" y="0"/>
                    </a:lnTo>
                    <a:lnTo>
                      <a:pt x="40" y="64"/>
                    </a:lnTo>
                    <a:lnTo>
                      <a:pt x="0" y="6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6" name="Rectangle 3091"/>
              <p:cNvSpPr>
                <a:spLocks noChangeArrowheads="1"/>
              </p:cNvSpPr>
              <p:nvPr/>
            </p:nvSpPr>
            <p:spPr bwMode="auto">
              <a:xfrm>
                <a:off x="3464" y="3161"/>
                <a:ext cx="512" cy="147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7" name="Line 3094"/>
              <p:cNvSpPr>
                <a:spLocks noChangeShapeType="1"/>
              </p:cNvSpPr>
              <p:nvPr/>
            </p:nvSpPr>
            <p:spPr bwMode="auto">
              <a:xfrm flipV="1">
                <a:off x="2910" y="373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8" name="Line 3095"/>
              <p:cNvSpPr>
                <a:spLocks noChangeShapeType="1"/>
              </p:cNvSpPr>
              <p:nvPr/>
            </p:nvSpPr>
            <p:spPr bwMode="auto">
              <a:xfrm flipV="1">
                <a:off x="2910" y="371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59" name="Line 3096"/>
              <p:cNvSpPr>
                <a:spLocks noChangeShapeType="1"/>
              </p:cNvSpPr>
              <p:nvPr/>
            </p:nvSpPr>
            <p:spPr bwMode="auto">
              <a:xfrm flipV="1">
                <a:off x="2910" y="369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0" name="Line 3097"/>
              <p:cNvSpPr>
                <a:spLocks noChangeShapeType="1"/>
              </p:cNvSpPr>
              <p:nvPr/>
            </p:nvSpPr>
            <p:spPr bwMode="auto">
              <a:xfrm flipV="1">
                <a:off x="2910" y="366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1" name="Freeform 3098"/>
              <p:cNvSpPr>
                <a:spLocks/>
              </p:cNvSpPr>
              <p:nvPr/>
            </p:nvSpPr>
            <p:spPr bwMode="auto">
              <a:xfrm>
                <a:off x="2910" y="3653"/>
                <a:ext cx="7" cy="7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0" y="0"/>
                  </a:cxn>
                  <a:cxn ang="0">
                    <a:pos x="8" y="0"/>
                  </a:cxn>
                </a:cxnLst>
                <a:rect l="0" t="0" r="r" b="b"/>
                <a:pathLst>
                  <a:path w="8" h="8">
                    <a:moveTo>
                      <a:pt x="0" y="8"/>
                    </a:moveTo>
                    <a:lnTo>
                      <a:pt x="0" y="0"/>
                    </a:lnTo>
                    <a:lnTo>
                      <a:pt x="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2" name="Line 3099"/>
              <p:cNvSpPr>
                <a:spLocks noChangeShapeType="1"/>
              </p:cNvSpPr>
              <p:nvPr/>
            </p:nvSpPr>
            <p:spPr bwMode="auto">
              <a:xfrm>
                <a:off x="2925" y="3653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3" name="Line 3100"/>
              <p:cNvSpPr>
                <a:spLocks noChangeShapeType="1"/>
              </p:cNvSpPr>
              <p:nvPr/>
            </p:nvSpPr>
            <p:spPr bwMode="auto">
              <a:xfrm>
                <a:off x="2945" y="365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4" name="Freeform 3101"/>
              <p:cNvSpPr>
                <a:spLocks/>
              </p:cNvSpPr>
              <p:nvPr/>
            </p:nvSpPr>
            <p:spPr bwMode="auto">
              <a:xfrm>
                <a:off x="2966" y="3644"/>
                <a:ext cx="4" cy="9"/>
              </a:xfrm>
              <a:custGeom>
                <a:avLst/>
                <a:gdLst/>
                <a:ahLst/>
                <a:cxnLst>
                  <a:cxn ang="0">
                    <a:pos x="0" y="11"/>
                  </a:cxn>
                  <a:cxn ang="0">
                    <a:pos x="5" y="11"/>
                  </a:cxn>
                  <a:cxn ang="0">
                    <a:pos x="5" y="0"/>
                  </a:cxn>
                </a:cxnLst>
                <a:rect l="0" t="0" r="r" b="b"/>
                <a:pathLst>
                  <a:path w="5" h="11">
                    <a:moveTo>
                      <a:pt x="0" y="11"/>
                    </a:moveTo>
                    <a:lnTo>
                      <a:pt x="5" y="11"/>
                    </a:lnTo>
                    <a:lnTo>
                      <a:pt x="5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5" name="Line 3102"/>
              <p:cNvSpPr>
                <a:spLocks noChangeShapeType="1"/>
              </p:cNvSpPr>
              <p:nvPr/>
            </p:nvSpPr>
            <p:spPr bwMode="auto">
              <a:xfrm flipV="1">
                <a:off x="2970" y="362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6" name="Line 3103"/>
              <p:cNvSpPr>
                <a:spLocks noChangeShapeType="1"/>
              </p:cNvSpPr>
              <p:nvPr/>
            </p:nvSpPr>
            <p:spPr bwMode="auto">
              <a:xfrm flipV="1">
                <a:off x="2970" y="359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7" name="Line 3104"/>
              <p:cNvSpPr>
                <a:spLocks noChangeShapeType="1"/>
              </p:cNvSpPr>
              <p:nvPr/>
            </p:nvSpPr>
            <p:spPr bwMode="auto">
              <a:xfrm flipV="1">
                <a:off x="2970" y="357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8" name="Line 3105"/>
              <p:cNvSpPr>
                <a:spLocks noChangeShapeType="1"/>
              </p:cNvSpPr>
              <p:nvPr/>
            </p:nvSpPr>
            <p:spPr bwMode="auto">
              <a:xfrm flipV="1">
                <a:off x="2970" y="355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69" name="Line 3106"/>
              <p:cNvSpPr>
                <a:spLocks noChangeShapeType="1"/>
              </p:cNvSpPr>
              <p:nvPr/>
            </p:nvSpPr>
            <p:spPr bwMode="auto">
              <a:xfrm flipV="1">
                <a:off x="2970" y="353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0" name="Line 3107"/>
              <p:cNvSpPr>
                <a:spLocks noChangeShapeType="1"/>
              </p:cNvSpPr>
              <p:nvPr/>
            </p:nvSpPr>
            <p:spPr bwMode="auto">
              <a:xfrm flipV="1">
                <a:off x="2970" y="351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1" name="Line 3108"/>
              <p:cNvSpPr>
                <a:spLocks noChangeShapeType="1"/>
              </p:cNvSpPr>
              <p:nvPr/>
            </p:nvSpPr>
            <p:spPr bwMode="auto">
              <a:xfrm flipV="1">
                <a:off x="2970" y="348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2" name="Line 3109"/>
              <p:cNvSpPr>
                <a:spLocks noChangeShapeType="1"/>
              </p:cNvSpPr>
              <p:nvPr/>
            </p:nvSpPr>
            <p:spPr bwMode="auto">
              <a:xfrm flipV="1">
                <a:off x="2970" y="346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3" name="Line 3110"/>
              <p:cNvSpPr>
                <a:spLocks noChangeShapeType="1"/>
              </p:cNvSpPr>
              <p:nvPr/>
            </p:nvSpPr>
            <p:spPr bwMode="auto">
              <a:xfrm flipV="1">
                <a:off x="2970" y="34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4" name="Line 3111"/>
              <p:cNvSpPr>
                <a:spLocks noChangeShapeType="1"/>
              </p:cNvSpPr>
              <p:nvPr/>
            </p:nvSpPr>
            <p:spPr bwMode="auto">
              <a:xfrm flipV="1">
                <a:off x="2970" y="342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5" name="Line 3112"/>
              <p:cNvSpPr>
                <a:spLocks noChangeShapeType="1"/>
              </p:cNvSpPr>
              <p:nvPr/>
            </p:nvSpPr>
            <p:spPr bwMode="auto">
              <a:xfrm flipV="1">
                <a:off x="2970" y="339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6" name="Line 3113"/>
              <p:cNvSpPr>
                <a:spLocks noChangeShapeType="1"/>
              </p:cNvSpPr>
              <p:nvPr/>
            </p:nvSpPr>
            <p:spPr bwMode="auto">
              <a:xfrm flipV="1">
                <a:off x="2970" y="337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7" name="Line 3114"/>
              <p:cNvSpPr>
                <a:spLocks noChangeShapeType="1"/>
              </p:cNvSpPr>
              <p:nvPr/>
            </p:nvSpPr>
            <p:spPr bwMode="auto">
              <a:xfrm flipV="1">
                <a:off x="2970" y="335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8" name="Line 3115"/>
              <p:cNvSpPr>
                <a:spLocks noChangeShapeType="1"/>
              </p:cNvSpPr>
              <p:nvPr/>
            </p:nvSpPr>
            <p:spPr bwMode="auto">
              <a:xfrm flipV="1">
                <a:off x="2970" y="333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79" name="Line 3116"/>
              <p:cNvSpPr>
                <a:spLocks noChangeShapeType="1"/>
              </p:cNvSpPr>
              <p:nvPr/>
            </p:nvSpPr>
            <p:spPr bwMode="auto">
              <a:xfrm flipV="1">
                <a:off x="2970" y="330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0" name="Line 3117"/>
              <p:cNvSpPr>
                <a:spLocks noChangeShapeType="1"/>
              </p:cNvSpPr>
              <p:nvPr/>
            </p:nvSpPr>
            <p:spPr bwMode="auto">
              <a:xfrm flipV="1">
                <a:off x="2970" y="328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1" name="Line 3118"/>
              <p:cNvSpPr>
                <a:spLocks noChangeShapeType="1"/>
              </p:cNvSpPr>
              <p:nvPr/>
            </p:nvSpPr>
            <p:spPr bwMode="auto">
              <a:xfrm flipV="1">
                <a:off x="2970" y="326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2" name="Line 3119"/>
              <p:cNvSpPr>
                <a:spLocks noChangeShapeType="1"/>
              </p:cNvSpPr>
              <p:nvPr/>
            </p:nvSpPr>
            <p:spPr bwMode="auto">
              <a:xfrm flipV="1">
                <a:off x="2970" y="324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3" name="Line 3120"/>
              <p:cNvSpPr>
                <a:spLocks noChangeShapeType="1"/>
              </p:cNvSpPr>
              <p:nvPr/>
            </p:nvSpPr>
            <p:spPr bwMode="auto">
              <a:xfrm flipV="1">
                <a:off x="2970" y="322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4" name="Line 3121"/>
              <p:cNvSpPr>
                <a:spLocks noChangeShapeType="1"/>
              </p:cNvSpPr>
              <p:nvPr/>
            </p:nvSpPr>
            <p:spPr bwMode="auto">
              <a:xfrm flipV="1">
                <a:off x="2970" y="319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5" name="Line 3122"/>
              <p:cNvSpPr>
                <a:spLocks noChangeShapeType="1"/>
              </p:cNvSpPr>
              <p:nvPr/>
            </p:nvSpPr>
            <p:spPr bwMode="auto">
              <a:xfrm flipV="1">
                <a:off x="2970" y="317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6" name="Line 3123"/>
              <p:cNvSpPr>
                <a:spLocks noChangeShapeType="1"/>
              </p:cNvSpPr>
              <p:nvPr/>
            </p:nvSpPr>
            <p:spPr bwMode="auto">
              <a:xfrm flipV="1">
                <a:off x="2970" y="315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7" name="Line 3124"/>
              <p:cNvSpPr>
                <a:spLocks noChangeShapeType="1"/>
              </p:cNvSpPr>
              <p:nvPr/>
            </p:nvSpPr>
            <p:spPr bwMode="auto">
              <a:xfrm flipV="1">
                <a:off x="2970" y="313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8" name="Line 3125"/>
              <p:cNvSpPr>
                <a:spLocks noChangeShapeType="1"/>
              </p:cNvSpPr>
              <p:nvPr/>
            </p:nvSpPr>
            <p:spPr bwMode="auto">
              <a:xfrm flipV="1">
                <a:off x="2970" y="310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89" name="Line 3126"/>
              <p:cNvSpPr>
                <a:spLocks noChangeShapeType="1"/>
              </p:cNvSpPr>
              <p:nvPr/>
            </p:nvSpPr>
            <p:spPr bwMode="auto">
              <a:xfrm flipV="1">
                <a:off x="2970" y="308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0" name="Line 3127"/>
              <p:cNvSpPr>
                <a:spLocks noChangeShapeType="1"/>
              </p:cNvSpPr>
              <p:nvPr/>
            </p:nvSpPr>
            <p:spPr bwMode="auto">
              <a:xfrm flipV="1">
                <a:off x="2970" y="306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1" name="Line 3128"/>
              <p:cNvSpPr>
                <a:spLocks noChangeShapeType="1"/>
              </p:cNvSpPr>
              <p:nvPr/>
            </p:nvSpPr>
            <p:spPr bwMode="auto">
              <a:xfrm flipV="1">
                <a:off x="2970" y="304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2" name="Line 3129"/>
              <p:cNvSpPr>
                <a:spLocks noChangeShapeType="1"/>
              </p:cNvSpPr>
              <p:nvPr/>
            </p:nvSpPr>
            <p:spPr bwMode="auto">
              <a:xfrm flipV="1">
                <a:off x="2970" y="301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3" name="Line 3130"/>
              <p:cNvSpPr>
                <a:spLocks noChangeShapeType="1"/>
              </p:cNvSpPr>
              <p:nvPr/>
            </p:nvSpPr>
            <p:spPr bwMode="auto">
              <a:xfrm flipV="1">
                <a:off x="2970" y="299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4" name="Line 3131"/>
              <p:cNvSpPr>
                <a:spLocks noChangeShapeType="1"/>
              </p:cNvSpPr>
              <p:nvPr/>
            </p:nvSpPr>
            <p:spPr bwMode="auto">
              <a:xfrm flipV="1">
                <a:off x="2970" y="297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5" name="Line 3132"/>
              <p:cNvSpPr>
                <a:spLocks noChangeShapeType="1"/>
              </p:cNvSpPr>
              <p:nvPr/>
            </p:nvSpPr>
            <p:spPr bwMode="auto">
              <a:xfrm flipV="1">
                <a:off x="2970" y="295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6" name="Line 3133"/>
              <p:cNvSpPr>
                <a:spLocks noChangeShapeType="1"/>
              </p:cNvSpPr>
              <p:nvPr/>
            </p:nvSpPr>
            <p:spPr bwMode="auto">
              <a:xfrm flipV="1">
                <a:off x="2970" y="293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7" name="Line 3134"/>
              <p:cNvSpPr>
                <a:spLocks noChangeShapeType="1"/>
              </p:cNvSpPr>
              <p:nvPr/>
            </p:nvSpPr>
            <p:spPr bwMode="auto">
              <a:xfrm flipV="1">
                <a:off x="2970" y="290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8" name="Line 3135"/>
              <p:cNvSpPr>
                <a:spLocks noChangeShapeType="1"/>
              </p:cNvSpPr>
              <p:nvPr/>
            </p:nvSpPr>
            <p:spPr bwMode="auto">
              <a:xfrm flipV="1">
                <a:off x="2970" y="288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499" name="Line 3136"/>
              <p:cNvSpPr>
                <a:spLocks noChangeShapeType="1"/>
              </p:cNvSpPr>
              <p:nvPr/>
            </p:nvSpPr>
            <p:spPr bwMode="auto">
              <a:xfrm flipV="1">
                <a:off x="2970" y="286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0" name="Line 3137"/>
              <p:cNvSpPr>
                <a:spLocks noChangeShapeType="1"/>
              </p:cNvSpPr>
              <p:nvPr/>
            </p:nvSpPr>
            <p:spPr bwMode="auto">
              <a:xfrm flipV="1">
                <a:off x="2970" y="2848"/>
                <a:ext cx="1" cy="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1" name="Line 3138"/>
              <p:cNvSpPr>
                <a:spLocks noChangeShapeType="1"/>
              </p:cNvSpPr>
              <p:nvPr/>
            </p:nvSpPr>
            <p:spPr bwMode="auto">
              <a:xfrm>
                <a:off x="3385" y="2703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2" name="Freeform 3139"/>
              <p:cNvSpPr>
                <a:spLocks/>
              </p:cNvSpPr>
              <p:nvPr/>
            </p:nvSpPr>
            <p:spPr bwMode="auto">
              <a:xfrm>
                <a:off x="3417" y="2689"/>
                <a:ext cx="3" cy="14"/>
              </a:xfrm>
              <a:custGeom>
                <a:avLst/>
                <a:gdLst/>
                <a:ahLst/>
                <a:cxnLst>
                  <a:cxn ang="0">
                    <a:pos x="0" y="16"/>
                  </a:cxn>
                  <a:cxn ang="0">
                    <a:pos x="4" y="16"/>
                  </a:cxn>
                  <a:cxn ang="0">
                    <a:pos x="4" y="0"/>
                  </a:cxn>
                </a:cxnLst>
                <a:rect l="0" t="0" r="r" b="b"/>
                <a:pathLst>
                  <a:path w="4" h="16">
                    <a:moveTo>
                      <a:pt x="0" y="16"/>
                    </a:moveTo>
                    <a:lnTo>
                      <a:pt x="4" y="16"/>
                    </a:lnTo>
                    <a:lnTo>
                      <a:pt x="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3" name="Line 3140"/>
              <p:cNvSpPr>
                <a:spLocks noChangeShapeType="1"/>
              </p:cNvSpPr>
              <p:nvPr/>
            </p:nvSpPr>
            <p:spPr bwMode="auto">
              <a:xfrm flipV="1">
                <a:off x="3420" y="265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4" name="Line 3141"/>
              <p:cNvSpPr>
                <a:spLocks noChangeShapeType="1"/>
              </p:cNvSpPr>
              <p:nvPr/>
            </p:nvSpPr>
            <p:spPr bwMode="auto">
              <a:xfrm flipV="1">
                <a:off x="3420" y="262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5" name="Line 3142"/>
              <p:cNvSpPr>
                <a:spLocks noChangeShapeType="1"/>
              </p:cNvSpPr>
              <p:nvPr/>
            </p:nvSpPr>
            <p:spPr bwMode="auto">
              <a:xfrm flipV="1">
                <a:off x="3420" y="258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6" name="Line 3143"/>
              <p:cNvSpPr>
                <a:spLocks noChangeShapeType="1"/>
              </p:cNvSpPr>
              <p:nvPr/>
            </p:nvSpPr>
            <p:spPr bwMode="auto">
              <a:xfrm flipV="1">
                <a:off x="3420" y="255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7" name="Freeform 3144"/>
              <p:cNvSpPr>
                <a:spLocks/>
              </p:cNvSpPr>
              <p:nvPr/>
            </p:nvSpPr>
            <p:spPr bwMode="auto">
              <a:xfrm>
                <a:off x="3420" y="2526"/>
                <a:ext cx="8" cy="9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0" y="0"/>
                  </a:cxn>
                  <a:cxn ang="0">
                    <a:pos x="10" y="0"/>
                  </a:cxn>
                </a:cxnLst>
                <a:rect l="0" t="0" r="r" b="b"/>
                <a:pathLst>
                  <a:path w="10" h="10">
                    <a:moveTo>
                      <a:pt x="0" y="10"/>
                    </a:moveTo>
                    <a:lnTo>
                      <a:pt x="0" y="0"/>
                    </a:lnTo>
                    <a:lnTo>
                      <a:pt x="10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8" name="Line 3145"/>
              <p:cNvSpPr>
                <a:spLocks noChangeShapeType="1"/>
              </p:cNvSpPr>
              <p:nvPr/>
            </p:nvSpPr>
            <p:spPr bwMode="auto">
              <a:xfrm>
                <a:off x="3444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09" name="Line 3146"/>
              <p:cNvSpPr>
                <a:spLocks noChangeShapeType="1"/>
              </p:cNvSpPr>
              <p:nvPr/>
            </p:nvSpPr>
            <p:spPr bwMode="auto">
              <a:xfrm>
                <a:off x="3476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0" name="Line 3147"/>
              <p:cNvSpPr>
                <a:spLocks noChangeShapeType="1"/>
              </p:cNvSpPr>
              <p:nvPr/>
            </p:nvSpPr>
            <p:spPr bwMode="auto">
              <a:xfrm>
                <a:off x="3508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1" name="Freeform 3148"/>
              <p:cNvSpPr>
                <a:spLocks/>
              </p:cNvSpPr>
              <p:nvPr/>
            </p:nvSpPr>
            <p:spPr bwMode="auto">
              <a:xfrm>
                <a:off x="3540" y="2519"/>
                <a:ext cx="11" cy="7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12" y="8"/>
                  </a:cxn>
                  <a:cxn ang="0">
                    <a:pos x="14" y="0"/>
                  </a:cxn>
                </a:cxnLst>
                <a:rect l="0" t="0" r="r" b="b"/>
                <a:pathLst>
                  <a:path w="14" h="8">
                    <a:moveTo>
                      <a:pt x="0" y="8"/>
                    </a:moveTo>
                    <a:lnTo>
                      <a:pt x="12" y="8"/>
                    </a:lnTo>
                    <a:lnTo>
                      <a:pt x="1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2" name="Freeform 3149"/>
              <p:cNvSpPr>
                <a:spLocks/>
              </p:cNvSpPr>
              <p:nvPr/>
            </p:nvSpPr>
            <p:spPr bwMode="auto">
              <a:xfrm>
                <a:off x="3562" y="2505"/>
                <a:ext cx="15" cy="2"/>
              </a:xfrm>
              <a:custGeom>
                <a:avLst/>
                <a:gdLst/>
                <a:ahLst/>
                <a:cxnLst>
                  <a:cxn ang="0">
                    <a:pos x="0" y="3"/>
                  </a:cxn>
                  <a:cxn ang="0">
                    <a:pos x="1" y="2"/>
                  </a:cxn>
                  <a:cxn ang="0">
                    <a:pos x="10" y="0"/>
                  </a:cxn>
                  <a:cxn ang="0">
                    <a:pos x="19" y="2"/>
                  </a:cxn>
                </a:cxnLst>
                <a:rect l="0" t="0" r="r" b="b"/>
                <a:pathLst>
                  <a:path w="19" h="3">
                    <a:moveTo>
                      <a:pt x="0" y="3"/>
                    </a:moveTo>
                    <a:lnTo>
                      <a:pt x="1" y="2"/>
                    </a:lnTo>
                    <a:lnTo>
                      <a:pt x="10" y="0"/>
                    </a:lnTo>
                    <a:lnTo>
                      <a:pt x="19" y="2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3" name="Freeform 3150"/>
              <p:cNvSpPr>
                <a:spLocks/>
              </p:cNvSpPr>
              <p:nvPr/>
            </p:nvSpPr>
            <p:spPr bwMode="auto">
              <a:xfrm>
                <a:off x="3589" y="2518"/>
                <a:ext cx="9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" y="10"/>
                  </a:cxn>
                  <a:cxn ang="0">
                    <a:pos x="12" y="10"/>
                  </a:cxn>
                </a:cxnLst>
                <a:rect l="0" t="0" r="r" b="b"/>
                <a:pathLst>
                  <a:path w="12" h="10">
                    <a:moveTo>
                      <a:pt x="0" y="0"/>
                    </a:moveTo>
                    <a:lnTo>
                      <a:pt x="2" y="10"/>
                    </a:lnTo>
                    <a:lnTo>
                      <a:pt x="12" y="1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4" name="Line 3151"/>
              <p:cNvSpPr>
                <a:spLocks noChangeShapeType="1"/>
              </p:cNvSpPr>
              <p:nvPr/>
            </p:nvSpPr>
            <p:spPr bwMode="auto">
              <a:xfrm>
                <a:off x="3614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5" name="Line 3152"/>
              <p:cNvSpPr>
                <a:spLocks noChangeShapeType="1"/>
              </p:cNvSpPr>
              <p:nvPr/>
            </p:nvSpPr>
            <p:spPr bwMode="auto">
              <a:xfrm>
                <a:off x="3646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6" name="Line 3153"/>
              <p:cNvSpPr>
                <a:spLocks noChangeShapeType="1"/>
              </p:cNvSpPr>
              <p:nvPr/>
            </p:nvSpPr>
            <p:spPr bwMode="auto">
              <a:xfrm>
                <a:off x="3678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7" name="Line 3154"/>
              <p:cNvSpPr>
                <a:spLocks noChangeShapeType="1"/>
              </p:cNvSpPr>
              <p:nvPr/>
            </p:nvSpPr>
            <p:spPr bwMode="auto">
              <a:xfrm>
                <a:off x="3710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8" name="Line 3155"/>
              <p:cNvSpPr>
                <a:spLocks noChangeShapeType="1"/>
              </p:cNvSpPr>
              <p:nvPr/>
            </p:nvSpPr>
            <p:spPr bwMode="auto">
              <a:xfrm>
                <a:off x="3742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19" name="Line 3156"/>
              <p:cNvSpPr>
                <a:spLocks noChangeShapeType="1"/>
              </p:cNvSpPr>
              <p:nvPr/>
            </p:nvSpPr>
            <p:spPr bwMode="auto">
              <a:xfrm>
                <a:off x="3774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520" name="Line 3157"/>
              <p:cNvSpPr>
                <a:spLocks noChangeShapeType="1"/>
              </p:cNvSpPr>
              <p:nvPr/>
            </p:nvSpPr>
            <p:spPr bwMode="auto">
              <a:xfrm>
                <a:off x="3806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</p:grpSp>
        <p:grpSp>
          <p:nvGrpSpPr>
            <p:cNvPr id="16" name="Group 3359"/>
            <p:cNvGrpSpPr>
              <a:grpSpLocks/>
            </p:cNvGrpSpPr>
            <p:nvPr/>
          </p:nvGrpSpPr>
          <p:grpSpPr bwMode="auto">
            <a:xfrm>
              <a:off x="572" y="15"/>
              <a:ext cx="4947" cy="3477"/>
              <a:chOff x="572" y="15"/>
              <a:chExt cx="4947" cy="3477"/>
            </a:xfrm>
          </p:grpSpPr>
          <p:sp>
            <p:nvSpPr>
              <p:cNvPr id="144" name="Line 3159"/>
              <p:cNvSpPr>
                <a:spLocks noChangeShapeType="1"/>
              </p:cNvSpPr>
              <p:nvPr/>
            </p:nvSpPr>
            <p:spPr bwMode="auto">
              <a:xfrm>
                <a:off x="3838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5" name="Line 3160"/>
              <p:cNvSpPr>
                <a:spLocks noChangeShapeType="1"/>
              </p:cNvSpPr>
              <p:nvPr/>
            </p:nvSpPr>
            <p:spPr bwMode="auto">
              <a:xfrm>
                <a:off x="3870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6" name="Line 3161"/>
              <p:cNvSpPr>
                <a:spLocks noChangeShapeType="1"/>
              </p:cNvSpPr>
              <p:nvPr/>
            </p:nvSpPr>
            <p:spPr bwMode="auto">
              <a:xfrm>
                <a:off x="3902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7" name="Line 3162"/>
              <p:cNvSpPr>
                <a:spLocks noChangeShapeType="1"/>
              </p:cNvSpPr>
              <p:nvPr/>
            </p:nvSpPr>
            <p:spPr bwMode="auto">
              <a:xfrm>
                <a:off x="3934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8" name="Line 3163"/>
              <p:cNvSpPr>
                <a:spLocks noChangeShapeType="1"/>
              </p:cNvSpPr>
              <p:nvPr/>
            </p:nvSpPr>
            <p:spPr bwMode="auto">
              <a:xfrm>
                <a:off x="3966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49" name="Line 3164"/>
              <p:cNvSpPr>
                <a:spLocks noChangeShapeType="1"/>
              </p:cNvSpPr>
              <p:nvPr/>
            </p:nvSpPr>
            <p:spPr bwMode="auto">
              <a:xfrm>
                <a:off x="3998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0" name="Line 3165"/>
              <p:cNvSpPr>
                <a:spLocks noChangeShapeType="1"/>
              </p:cNvSpPr>
              <p:nvPr/>
            </p:nvSpPr>
            <p:spPr bwMode="auto">
              <a:xfrm>
                <a:off x="4030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1" name="Line 3166"/>
              <p:cNvSpPr>
                <a:spLocks noChangeShapeType="1"/>
              </p:cNvSpPr>
              <p:nvPr/>
            </p:nvSpPr>
            <p:spPr bwMode="auto">
              <a:xfrm>
                <a:off x="4062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2" name="Line 3167"/>
              <p:cNvSpPr>
                <a:spLocks noChangeShapeType="1"/>
              </p:cNvSpPr>
              <p:nvPr/>
            </p:nvSpPr>
            <p:spPr bwMode="auto">
              <a:xfrm>
                <a:off x="4094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3" name="Line 3168"/>
              <p:cNvSpPr>
                <a:spLocks noChangeShapeType="1"/>
              </p:cNvSpPr>
              <p:nvPr/>
            </p:nvSpPr>
            <p:spPr bwMode="auto">
              <a:xfrm>
                <a:off x="4126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4" name="Line 3169"/>
              <p:cNvSpPr>
                <a:spLocks noChangeShapeType="1"/>
              </p:cNvSpPr>
              <p:nvPr/>
            </p:nvSpPr>
            <p:spPr bwMode="auto">
              <a:xfrm>
                <a:off x="4158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5" name="Line 3170"/>
              <p:cNvSpPr>
                <a:spLocks noChangeShapeType="1"/>
              </p:cNvSpPr>
              <p:nvPr/>
            </p:nvSpPr>
            <p:spPr bwMode="auto">
              <a:xfrm>
                <a:off x="4190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6" name="Line 3171"/>
              <p:cNvSpPr>
                <a:spLocks noChangeShapeType="1"/>
              </p:cNvSpPr>
              <p:nvPr/>
            </p:nvSpPr>
            <p:spPr bwMode="auto">
              <a:xfrm>
                <a:off x="4222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7" name="Freeform 3172"/>
              <p:cNvSpPr>
                <a:spLocks/>
              </p:cNvSpPr>
              <p:nvPr/>
            </p:nvSpPr>
            <p:spPr bwMode="auto">
              <a:xfrm>
                <a:off x="4254" y="2525"/>
                <a:ext cx="15" cy="1"/>
              </a:xfrm>
              <a:custGeom>
                <a:avLst/>
                <a:gdLst/>
                <a:ahLst/>
                <a:cxnLst>
                  <a:cxn ang="0">
                    <a:pos x="0" y="1"/>
                  </a:cxn>
                  <a:cxn ang="0">
                    <a:pos x="19" y="1"/>
                  </a:cxn>
                  <a:cxn ang="0">
                    <a:pos x="19" y="0"/>
                  </a:cxn>
                </a:cxnLst>
                <a:rect l="0" t="0" r="r" b="b"/>
                <a:pathLst>
                  <a:path w="19" h="1">
                    <a:moveTo>
                      <a:pt x="0" y="1"/>
                    </a:moveTo>
                    <a:lnTo>
                      <a:pt x="19" y="1"/>
                    </a:lnTo>
                    <a:lnTo>
                      <a:pt x="19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8" name="Freeform 3173"/>
              <p:cNvSpPr>
                <a:spLocks/>
              </p:cNvSpPr>
              <p:nvPr/>
            </p:nvSpPr>
            <p:spPr bwMode="auto">
              <a:xfrm>
                <a:off x="4276" y="2505"/>
                <a:ext cx="15" cy="6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7" y="2"/>
                  </a:cxn>
                  <a:cxn ang="0">
                    <a:pos x="16" y="0"/>
                  </a:cxn>
                  <a:cxn ang="0">
                    <a:pos x="18" y="0"/>
                  </a:cxn>
                </a:cxnLst>
                <a:rect l="0" t="0" r="r" b="b"/>
                <a:pathLst>
                  <a:path w="18" h="7">
                    <a:moveTo>
                      <a:pt x="0" y="7"/>
                    </a:moveTo>
                    <a:lnTo>
                      <a:pt x="7" y="2"/>
                    </a:lnTo>
                    <a:lnTo>
                      <a:pt x="16" y="0"/>
                    </a:lnTo>
                    <a:lnTo>
                      <a:pt x="18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59" name="Freeform 3174"/>
              <p:cNvSpPr>
                <a:spLocks/>
              </p:cNvSpPr>
              <p:nvPr/>
            </p:nvSpPr>
            <p:spPr bwMode="auto">
              <a:xfrm>
                <a:off x="4304" y="2512"/>
                <a:ext cx="7" cy="1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" y="6"/>
                  </a:cxn>
                  <a:cxn ang="0">
                    <a:pos x="7" y="16"/>
                  </a:cxn>
                  <a:cxn ang="0">
                    <a:pos x="9" y="16"/>
                  </a:cxn>
                </a:cxnLst>
                <a:rect l="0" t="0" r="r" b="b"/>
                <a:pathLst>
                  <a:path w="9" h="16">
                    <a:moveTo>
                      <a:pt x="0" y="0"/>
                    </a:moveTo>
                    <a:lnTo>
                      <a:pt x="5" y="6"/>
                    </a:lnTo>
                    <a:lnTo>
                      <a:pt x="7" y="16"/>
                    </a:lnTo>
                    <a:lnTo>
                      <a:pt x="9" y="16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0" name="Line 3175"/>
              <p:cNvSpPr>
                <a:spLocks noChangeShapeType="1"/>
              </p:cNvSpPr>
              <p:nvPr/>
            </p:nvSpPr>
            <p:spPr bwMode="auto">
              <a:xfrm>
                <a:off x="4327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1" name="Line 3176"/>
              <p:cNvSpPr>
                <a:spLocks noChangeShapeType="1"/>
              </p:cNvSpPr>
              <p:nvPr/>
            </p:nvSpPr>
            <p:spPr bwMode="auto">
              <a:xfrm>
                <a:off x="4359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2" name="Line 3177"/>
              <p:cNvSpPr>
                <a:spLocks noChangeShapeType="1"/>
              </p:cNvSpPr>
              <p:nvPr/>
            </p:nvSpPr>
            <p:spPr bwMode="auto">
              <a:xfrm>
                <a:off x="4391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3" name="Line 3178"/>
              <p:cNvSpPr>
                <a:spLocks noChangeShapeType="1"/>
              </p:cNvSpPr>
              <p:nvPr/>
            </p:nvSpPr>
            <p:spPr bwMode="auto">
              <a:xfrm>
                <a:off x="4423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4" name="Line 3179"/>
              <p:cNvSpPr>
                <a:spLocks noChangeShapeType="1"/>
              </p:cNvSpPr>
              <p:nvPr/>
            </p:nvSpPr>
            <p:spPr bwMode="auto">
              <a:xfrm>
                <a:off x="4455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5" name="Line 3180"/>
              <p:cNvSpPr>
                <a:spLocks noChangeShapeType="1"/>
              </p:cNvSpPr>
              <p:nvPr/>
            </p:nvSpPr>
            <p:spPr bwMode="auto">
              <a:xfrm>
                <a:off x="4487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6" name="Line 3181"/>
              <p:cNvSpPr>
                <a:spLocks noChangeShapeType="1"/>
              </p:cNvSpPr>
              <p:nvPr/>
            </p:nvSpPr>
            <p:spPr bwMode="auto">
              <a:xfrm>
                <a:off x="4519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7" name="Line 3182"/>
              <p:cNvSpPr>
                <a:spLocks noChangeShapeType="1"/>
              </p:cNvSpPr>
              <p:nvPr/>
            </p:nvSpPr>
            <p:spPr bwMode="auto">
              <a:xfrm>
                <a:off x="4551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8" name="Line 3183"/>
              <p:cNvSpPr>
                <a:spLocks noChangeShapeType="1"/>
              </p:cNvSpPr>
              <p:nvPr/>
            </p:nvSpPr>
            <p:spPr bwMode="auto">
              <a:xfrm>
                <a:off x="4583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69" name="Line 3184"/>
              <p:cNvSpPr>
                <a:spLocks noChangeShapeType="1"/>
              </p:cNvSpPr>
              <p:nvPr/>
            </p:nvSpPr>
            <p:spPr bwMode="auto">
              <a:xfrm>
                <a:off x="4615" y="2526"/>
                <a:ext cx="16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0" name="Line 3185"/>
              <p:cNvSpPr>
                <a:spLocks noChangeShapeType="1"/>
              </p:cNvSpPr>
              <p:nvPr/>
            </p:nvSpPr>
            <p:spPr bwMode="auto">
              <a:xfrm>
                <a:off x="4647" y="2526"/>
                <a:ext cx="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1" name="Freeform 3186"/>
              <p:cNvSpPr>
                <a:spLocks/>
              </p:cNvSpPr>
              <p:nvPr/>
            </p:nvSpPr>
            <p:spPr bwMode="auto">
              <a:xfrm>
                <a:off x="3330" y="2682"/>
                <a:ext cx="60" cy="42"/>
              </a:xfrm>
              <a:custGeom>
                <a:avLst/>
                <a:gdLst/>
                <a:ahLst/>
                <a:cxnLst>
                  <a:cxn ang="0">
                    <a:pos x="60" y="42"/>
                  </a:cxn>
                  <a:cxn ang="0">
                    <a:pos x="0" y="21"/>
                  </a:cxn>
                  <a:cxn ang="0">
                    <a:pos x="60" y="0"/>
                  </a:cxn>
                  <a:cxn ang="0">
                    <a:pos x="60" y="42"/>
                  </a:cxn>
                </a:cxnLst>
                <a:rect l="0" t="0" r="r" b="b"/>
                <a:pathLst>
                  <a:path w="60" h="42">
                    <a:moveTo>
                      <a:pt x="60" y="42"/>
                    </a:moveTo>
                    <a:lnTo>
                      <a:pt x="0" y="21"/>
                    </a:lnTo>
                    <a:lnTo>
                      <a:pt x="60" y="0"/>
                    </a:lnTo>
                    <a:lnTo>
                      <a:pt x="60" y="4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2" name="Rectangle 3187"/>
              <p:cNvSpPr>
                <a:spLocks noChangeArrowheads="1"/>
              </p:cNvSpPr>
              <p:nvPr/>
            </p:nvSpPr>
            <p:spPr bwMode="auto">
              <a:xfrm>
                <a:off x="3643" y="2452"/>
                <a:ext cx="498" cy="14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3" name="Line 3190"/>
              <p:cNvSpPr>
                <a:spLocks noChangeShapeType="1"/>
              </p:cNvSpPr>
              <p:nvPr/>
            </p:nvSpPr>
            <p:spPr bwMode="auto">
              <a:xfrm flipV="1">
                <a:off x="4529" y="343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4" name="Line 3191"/>
              <p:cNvSpPr>
                <a:spLocks noChangeShapeType="1"/>
              </p:cNvSpPr>
              <p:nvPr/>
            </p:nvSpPr>
            <p:spPr bwMode="auto">
              <a:xfrm flipV="1">
                <a:off x="4529" y="341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5" name="Line 3192"/>
              <p:cNvSpPr>
                <a:spLocks noChangeShapeType="1"/>
              </p:cNvSpPr>
              <p:nvPr/>
            </p:nvSpPr>
            <p:spPr bwMode="auto">
              <a:xfrm flipV="1">
                <a:off x="4529" y="339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6" name="Line 3193"/>
              <p:cNvSpPr>
                <a:spLocks noChangeShapeType="1"/>
              </p:cNvSpPr>
              <p:nvPr/>
            </p:nvSpPr>
            <p:spPr bwMode="auto">
              <a:xfrm flipV="1">
                <a:off x="4529" y="337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7" name="Line 3194"/>
              <p:cNvSpPr>
                <a:spLocks noChangeShapeType="1"/>
              </p:cNvSpPr>
              <p:nvPr/>
            </p:nvSpPr>
            <p:spPr bwMode="auto">
              <a:xfrm flipV="1">
                <a:off x="4529" y="334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8" name="Line 3195"/>
              <p:cNvSpPr>
                <a:spLocks noChangeShapeType="1"/>
              </p:cNvSpPr>
              <p:nvPr/>
            </p:nvSpPr>
            <p:spPr bwMode="auto">
              <a:xfrm flipV="1">
                <a:off x="4529" y="332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79" name="Line 3196"/>
              <p:cNvSpPr>
                <a:spLocks noChangeShapeType="1"/>
              </p:cNvSpPr>
              <p:nvPr/>
            </p:nvSpPr>
            <p:spPr bwMode="auto">
              <a:xfrm flipV="1">
                <a:off x="4529" y="330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0" name="Line 3197"/>
              <p:cNvSpPr>
                <a:spLocks noChangeShapeType="1"/>
              </p:cNvSpPr>
              <p:nvPr/>
            </p:nvSpPr>
            <p:spPr bwMode="auto">
              <a:xfrm flipV="1">
                <a:off x="4529" y="328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1" name="Line 3198"/>
              <p:cNvSpPr>
                <a:spLocks noChangeShapeType="1"/>
              </p:cNvSpPr>
              <p:nvPr/>
            </p:nvSpPr>
            <p:spPr bwMode="auto">
              <a:xfrm flipV="1">
                <a:off x="4529" y="325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2" name="Line 3199"/>
              <p:cNvSpPr>
                <a:spLocks noChangeShapeType="1"/>
              </p:cNvSpPr>
              <p:nvPr/>
            </p:nvSpPr>
            <p:spPr bwMode="auto">
              <a:xfrm flipV="1">
                <a:off x="4529" y="323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3" name="Line 3200"/>
              <p:cNvSpPr>
                <a:spLocks noChangeShapeType="1"/>
              </p:cNvSpPr>
              <p:nvPr/>
            </p:nvSpPr>
            <p:spPr bwMode="auto">
              <a:xfrm flipV="1">
                <a:off x="4529" y="321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4" name="Line 3201"/>
              <p:cNvSpPr>
                <a:spLocks noChangeShapeType="1"/>
              </p:cNvSpPr>
              <p:nvPr/>
            </p:nvSpPr>
            <p:spPr bwMode="auto">
              <a:xfrm flipV="1">
                <a:off x="4529" y="319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5" name="Line 3202"/>
              <p:cNvSpPr>
                <a:spLocks noChangeShapeType="1"/>
              </p:cNvSpPr>
              <p:nvPr/>
            </p:nvSpPr>
            <p:spPr bwMode="auto">
              <a:xfrm flipV="1">
                <a:off x="4529" y="317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6" name="Line 3203"/>
              <p:cNvSpPr>
                <a:spLocks noChangeShapeType="1"/>
              </p:cNvSpPr>
              <p:nvPr/>
            </p:nvSpPr>
            <p:spPr bwMode="auto">
              <a:xfrm flipV="1">
                <a:off x="4529" y="314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7" name="Line 3204"/>
              <p:cNvSpPr>
                <a:spLocks noChangeShapeType="1"/>
              </p:cNvSpPr>
              <p:nvPr/>
            </p:nvSpPr>
            <p:spPr bwMode="auto">
              <a:xfrm flipV="1">
                <a:off x="4529" y="312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8" name="Line 3205"/>
              <p:cNvSpPr>
                <a:spLocks noChangeShapeType="1"/>
              </p:cNvSpPr>
              <p:nvPr/>
            </p:nvSpPr>
            <p:spPr bwMode="auto">
              <a:xfrm flipV="1">
                <a:off x="4529" y="310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89" name="Line 3206"/>
              <p:cNvSpPr>
                <a:spLocks noChangeShapeType="1"/>
              </p:cNvSpPr>
              <p:nvPr/>
            </p:nvSpPr>
            <p:spPr bwMode="auto">
              <a:xfrm flipV="1">
                <a:off x="4529" y="308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0" name="Line 3207"/>
              <p:cNvSpPr>
                <a:spLocks noChangeShapeType="1"/>
              </p:cNvSpPr>
              <p:nvPr/>
            </p:nvSpPr>
            <p:spPr bwMode="auto">
              <a:xfrm flipV="1">
                <a:off x="4529" y="305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1" name="Line 3208"/>
              <p:cNvSpPr>
                <a:spLocks noChangeShapeType="1"/>
              </p:cNvSpPr>
              <p:nvPr/>
            </p:nvSpPr>
            <p:spPr bwMode="auto">
              <a:xfrm flipV="1">
                <a:off x="4529" y="303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2" name="Line 3209"/>
              <p:cNvSpPr>
                <a:spLocks noChangeShapeType="1"/>
              </p:cNvSpPr>
              <p:nvPr/>
            </p:nvSpPr>
            <p:spPr bwMode="auto">
              <a:xfrm flipV="1">
                <a:off x="4529" y="301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3" name="Line 3210"/>
              <p:cNvSpPr>
                <a:spLocks noChangeShapeType="1"/>
              </p:cNvSpPr>
              <p:nvPr/>
            </p:nvSpPr>
            <p:spPr bwMode="auto">
              <a:xfrm flipV="1">
                <a:off x="4529" y="299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4" name="Line 3211"/>
              <p:cNvSpPr>
                <a:spLocks noChangeShapeType="1"/>
              </p:cNvSpPr>
              <p:nvPr/>
            </p:nvSpPr>
            <p:spPr bwMode="auto">
              <a:xfrm flipV="1">
                <a:off x="4529" y="296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5" name="Line 3212"/>
              <p:cNvSpPr>
                <a:spLocks noChangeShapeType="1"/>
              </p:cNvSpPr>
              <p:nvPr/>
            </p:nvSpPr>
            <p:spPr bwMode="auto">
              <a:xfrm flipV="1">
                <a:off x="4529" y="294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6" name="Line 3213"/>
              <p:cNvSpPr>
                <a:spLocks noChangeShapeType="1"/>
              </p:cNvSpPr>
              <p:nvPr/>
            </p:nvSpPr>
            <p:spPr bwMode="auto">
              <a:xfrm flipV="1">
                <a:off x="4529" y="292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7" name="Line 3214"/>
              <p:cNvSpPr>
                <a:spLocks noChangeShapeType="1"/>
              </p:cNvSpPr>
              <p:nvPr/>
            </p:nvSpPr>
            <p:spPr bwMode="auto">
              <a:xfrm flipV="1">
                <a:off x="4529" y="290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8" name="Line 3215"/>
              <p:cNvSpPr>
                <a:spLocks noChangeShapeType="1"/>
              </p:cNvSpPr>
              <p:nvPr/>
            </p:nvSpPr>
            <p:spPr bwMode="auto">
              <a:xfrm flipV="1">
                <a:off x="4529" y="288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199" name="Line 3216"/>
              <p:cNvSpPr>
                <a:spLocks noChangeShapeType="1"/>
              </p:cNvSpPr>
              <p:nvPr/>
            </p:nvSpPr>
            <p:spPr bwMode="auto">
              <a:xfrm flipV="1">
                <a:off x="4529" y="285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0" name="Line 3217"/>
              <p:cNvSpPr>
                <a:spLocks noChangeShapeType="1"/>
              </p:cNvSpPr>
              <p:nvPr/>
            </p:nvSpPr>
            <p:spPr bwMode="auto">
              <a:xfrm flipV="1">
                <a:off x="4529" y="283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1" name="Line 3218"/>
              <p:cNvSpPr>
                <a:spLocks noChangeShapeType="1"/>
              </p:cNvSpPr>
              <p:nvPr/>
            </p:nvSpPr>
            <p:spPr bwMode="auto">
              <a:xfrm flipV="1">
                <a:off x="4529" y="281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2" name="Line 3219"/>
              <p:cNvSpPr>
                <a:spLocks noChangeShapeType="1"/>
              </p:cNvSpPr>
              <p:nvPr/>
            </p:nvSpPr>
            <p:spPr bwMode="auto">
              <a:xfrm flipV="1">
                <a:off x="4529" y="279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3" name="Line 3220"/>
              <p:cNvSpPr>
                <a:spLocks noChangeShapeType="1"/>
              </p:cNvSpPr>
              <p:nvPr/>
            </p:nvSpPr>
            <p:spPr bwMode="auto">
              <a:xfrm flipV="1">
                <a:off x="4529" y="276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4" name="Line 3221"/>
              <p:cNvSpPr>
                <a:spLocks noChangeShapeType="1"/>
              </p:cNvSpPr>
              <p:nvPr/>
            </p:nvSpPr>
            <p:spPr bwMode="auto">
              <a:xfrm flipV="1">
                <a:off x="4529" y="274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5" name="Line 3222"/>
              <p:cNvSpPr>
                <a:spLocks noChangeShapeType="1"/>
              </p:cNvSpPr>
              <p:nvPr/>
            </p:nvSpPr>
            <p:spPr bwMode="auto">
              <a:xfrm flipV="1">
                <a:off x="4529" y="272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6" name="Line 3223"/>
              <p:cNvSpPr>
                <a:spLocks noChangeShapeType="1"/>
              </p:cNvSpPr>
              <p:nvPr/>
            </p:nvSpPr>
            <p:spPr bwMode="auto">
              <a:xfrm flipV="1">
                <a:off x="4529" y="270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7" name="Line 3224"/>
              <p:cNvSpPr>
                <a:spLocks noChangeShapeType="1"/>
              </p:cNvSpPr>
              <p:nvPr/>
            </p:nvSpPr>
            <p:spPr bwMode="auto">
              <a:xfrm flipV="1">
                <a:off x="4529" y="267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8" name="Line 3225"/>
              <p:cNvSpPr>
                <a:spLocks noChangeShapeType="1"/>
              </p:cNvSpPr>
              <p:nvPr/>
            </p:nvSpPr>
            <p:spPr bwMode="auto">
              <a:xfrm flipV="1">
                <a:off x="4529" y="265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09" name="Line 3226"/>
              <p:cNvSpPr>
                <a:spLocks noChangeShapeType="1"/>
              </p:cNvSpPr>
              <p:nvPr/>
            </p:nvSpPr>
            <p:spPr bwMode="auto">
              <a:xfrm flipV="1">
                <a:off x="4529" y="263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0" name="Line 3227"/>
              <p:cNvSpPr>
                <a:spLocks noChangeShapeType="1"/>
              </p:cNvSpPr>
              <p:nvPr/>
            </p:nvSpPr>
            <p:spPr bwMode="auto">
              <a:xfrm flipV="1">
                <a:off x="4529" y="261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1" name="Line 3228"/>
              <p:cNvSpPr>
                <a:spLocks noChangeShapeType="1"/>
              </p:cNvSpPr>
              <p:nvPr/>
            </p:nvSpPr>
            <p:spPr bwMode="auto">
              <a:xfrm flipV="1">
                <a:off x="4529" y="259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2" name="Line 3229"/>
              <p:cNvSpPr>
                <a:spLocks noChangeShapeType="1"/>
              </p:cNvSpPr>
              <p:nvPr/>
            </p:nvSpPr>
            <p:spPr bwMode="auto">
              <a:xfrm flipV="1">
                <a:off x="4529" y="256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3" name="Line 3230"/>
              <p:cNvSpPr>
                <a:spLocks noChangeShapeType="1"/>
              </p:cNvSpPr>
              <p:nvPr/>
            </p:nvSpPr>
            <p:spPr bwMode="auto">
              <a:xfrm flipV="1">
                <a:off x="4529" y="254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4" name="Freeform 3231"/>
              <p:cNvSpPr>
                <a:spLocks/>
              </p:cNvSpPr>
              <p:nvPr/>
            </p:nvSpPr>
            <p:spPr bwMode="auto">
              <a:xfrm>
                <a:off x="4529" y="2526"/>
                <a:ext cx="3" cy="11"/>
              </a:xfrm>
              <a:custGeom>
                <a:avLst/>
                <a:gdLst/>
                <a:ahLst/>
                <a:cxnLst>
                  <a:cxn ang="0">
                    <a:pos x="0" y="12"/>
                  </a:cxn>
                  <a:cxn ang="0">
                    <a:pos x="0" y="0"/>
                  </a:cxn>
                  <a:cxn ang="0">
                    <a:pos x="4" y="0"/>
                  </a:cxn>
                </a:cxnLst>
                <a:rect l="0" t="0" r="r" b="b"/>
                <a:pathLst>
                  <a:path w="4" h="12">
                    <a:moveTo>
                      <a:pt x="0" y="12"/>
                    </a:moveTo>
                    <a:lnTo>
                      <a:pt x="0" y="0"/>
                    </a:lnTo>
                    <a:lnTo>
                      <a:pt x="4" y="0"/>
                    </a:lnTo>
                  </a:path>
                </a:pathLst>
              </a:cu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5" name="Line 3232"/>
              <p:cNvSpPr>
                <a:spLocks noChangeShapeType="1"/>
              </p:cNvSpPr>
              <p:nvPr/>
            </p:nvSpPr>
            <p:spPr bwMode="auto">
              <a:xfrm>
                <a:off x="4540" y="2526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6" name="Line 3233"/>
              <p:cNvSpPr>
                <a:spLocks noChangeShapeType="1"/>
              </p:cNvSpPr>
              <p:nvPr/>
            </p:nvSpPr>
            <p:spPr bwMode="auto">
              <a:xfrm>
                <a:off x="4561" y="2526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7" name="Line 3234"/>
              <p:cNvSpPr>
                <a:spLocks noChangeShapeType="1"/>
              </p:cNvSpPr>
              <p:nvPr/>
            </p:nvSpPr>
            <p:spPr bwMode="auto">
              <a:xfrm>
                <a:off x="4582" y="2526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8" name="Line 3235"/>
              <p:cNvSpPr>
                <a:spLocks noChangeShapeType="1"/>
              </p:cNvSpPr>
              <p:nvPr/>
            </p:nvSpPr>
            <p:spPr bwMode="auto">
              <a:xfrm>
                <a:off x="4602" y="2526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19" name="Line 3236"/>
              <p:cNvSpPr>
                <a:spLocks noChangeShapeType="1"/>
              </p:cNvSpPr>
              <p:nvPr/>
            </p:nvSpPr>
            <p:spPr bwMode="auto">
              <a:xfrm>
                <a:off x="4623" y="2526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0" name="Line 3237"/>
              <p:cNvSpPr>
                <a:spLocks noChangeShapeType="1"/>
              </p:cNvSpPr>
              <p:nvPr/>
            </p:nvSpPr>
            <p:spPr bwMode="auto">
              <a:xfrm>
                <a:off x="4644" y="2526"/>
                <a:ext cx="5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1" name="Freeform 3238"/>
              <p:cNvSpPr>
                <a:spLocks/>
              </p:cNvSpPr>
              <p:nvPr/>
            </p:nvSpPr>
            <p:spPr bwMode="auto">
              <a:xfrm>
                <a:off x="4515" y="3448"/>
                <a:ext cx="27" cy="44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14" y="44"/>
                  </a:cxn>
                  <a:cxn ang="0">
                    <a:pos x="0" y="0"/>
                  </a:cxn>
                  <a:cxn ang="0">
                    <a:pos x="27" y="0"/>
                  </a:cxn>
                </a:cxnLst>
                <a:rect l="0" t="0" r="r" b="b"/>
                <a:pathLst>
                  <a:path w="27" h="44">
                    <a:moveTo>
                      <a:pt x="27" y="0"/>
                    </a:moveTo>
                    <a:lnTo>
                      <a:pt x="14" y="44"/>
                    </a:lnTo>
                    <a:lnTo>
                      <a:pt x="0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2" name="Rectangle 3239"/>
              <p:cNvSpPr>
                <a:spLocks noChangeArrowheads="1"/>
              </p:cNvSpPr>
              <p:nvPr/>
            </p:nvSpPr>
            <p:spPr bwMode="auto">
              <a:xfrm>
                <a:off x="4411" y="2803"/>
                <a:ext cx="237" cy="285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3" name="Line 3244"/>
              <p:cNvSpPr>
                <a:spLocks noChangeShapeType="1"/>
              </p:cNvSpPr>
              <p:nvPr/>
            </p:nvSpPr>
            <p:spPr bwMode="auto">
              <a:xfrm flipH="1">
                <a:off x="2598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4" name="Line 3245"/>
              <p:cNvSpPr>
                <a:spLocks noChangeShapeType="1"/>
              </p:cNvSpPr>
              <p:nvPr/>
            </p:nvSpPr>
            <p:spPr bwMode="auto">
              <a:xfrm flipH="1">
                <a:off x="2577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5" name="Line 3246"/>
              <p:cNvSpPr>
                <a:spLocks noChangeShapeType="1"/>
              </p:cNvSpPr>
              <p:nvPr/>
            </p:nvSpPr>
            <p:spPr bwMode="auto">
              <a:xfrm flipH="1">
                <a:off x="2556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6" name="Line 3247"/>
              <p:cNvSpPr>
                <a:spLocks noChangeShapeType="1"/>
              </p:cNvSpPr>
              <p:nvPr/>
            </p:nvSpPr>
            <p:spPr bwMode="auto">
              <a:xfrm flipH="1">
                <a:off x="2535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7" name="Line 3248"/>
              <p:cNvSpPr>
                <a:spLocks noChangeShapeType="1"/>
              </p:cNvSpPr>
              <p:nvPr/>
            </p:nvSpPr>
            <p:spPr bwMode="auto">
              <a:xfrm flipH="1">
                <a:off x="2515" y="2703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8" name="Line 3249"/>
              <p:cNvSpPr>
                <a:spLocks noChangeShapeType="1"/>
              </p:cNvSpPr>
              <p:nvPr/>
            </p:nvSpPr>
            <p:spPr bwMode="auto">
              <a:xfrm flipH="1">
                <a:off x="2494" y="27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29" name="Line 3250"/>
              <p:cNvSpPr>
                <a:spLocks noChangeShapeType="1"/>
              </p:cNvSpPr>
              <p:nvPr/>
            </p:nvSpPr>
            <p:spPr bwMode="auto">
              <a:xfrm>
                <a:off x="2491" y="270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0" name="Line 3251"/>
              <p:cNvSpPr>
                <a:spLocks noChangeShapeType="1"/>
              </p:cNvSpPr>
              <p:nvPr/>
            </p:nvSpPr>
            <p:spPr bwMode="auto">
              <a:xfrm>
                <a:off x="2491" y="273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1" name="Line 3252"/>
              <p:cNvSpPr>
                <a:spLocks noChangeShapeType="1"/>
              </p:cNvSpPr>
              <p:nvPr/>
            </p:nvSpPr>
            <p:spPr bwMode="auto">
              <a:xfrm>
                <a:off x="2491" y="275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2" name="Line 3253"/>
              <p:cNvSpPr>
                <a:spLocks noChangeShapeType="1"/>
              </p:cNvSpPr>
              <p:nvPr/>
            </p:nvSpPr>
            <p:spPr bwMode="auto">
              <a:xfrm>
                <a:off x="2491" y="277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3" name="Line 3254"/>
              <p:cNvSpPr>
                <a:spLocks noChangeShapeType="1"/>
              </p:cNvSpPr>
              <p:nvPr/>
            </p:nvSpPr>
            <p:spPr bwMode="auto">
              <a:xfrm>
                <a:off x="2491" y="279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4" name="Line 3255"/>
              <p:cNvSpPr>
                <a:spLocks noChangeShapeType="1"/>
              </p:cNvSpPr>
              <p:nvPr/>
            </p:nvSpPr>
            <p:spPr bwMode="auto">
              <a:xfrm>
                <a:off x="2491" y="282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5" name="Line 3256"/>
              <p:cNvSpPr>
                <a:spLocks noChangeShapeType="1"/>
              </p:cNvSpPr>
              <p:nvPr/>
            </p:nvSpPr>
            <p:spPr bwMode="auto">
              <a:xfrm>
                <a:off x="2491" y="284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6" name="Line 3257"/>
              <p:cNvSpPr>
                <a:spLocks noChangeShapeType="1"/>
              </p:cNvSpPr>
              <p:nvPr/>
            </p:nvSpPr>
            <p:spPr bwMode="auto">
              <a:xfrm>
                <a:off x="2491" y="2864"/>
                <a:ext cx="1" cy="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7" name="Freeform 3258"/>
              <p:cNvSpPr>
                <a:spLocks/>
              </p:cNvSpPr>
              <p:nvPr/>
            </p:nvSpPr>
            <p:spPr bwMode="auto">
              <a:xfrm>
                <a:off x="2477" y="2869"/>
                <a:ext cx="27" cy="43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14" y="43"/>
                  </a:cxn>
                  <a:cxn ang="0">
                    <a:pos x="0" y="0"/>
                  </a:cxn>
                  <a:cxn ang="0">
                    <a:pos x="27" y="0"/>
                  </a:cxn>
                </a:cxnLst>
                <a:rect l="0" t="0" r="r" b="b"/>
                <a:pathLst>
                  <a:path w="27" h="43">
                    <a:moveTo>
                      <a:pt x="27" y="0"/>
                    </a:moveTo>
                    <a:lnTo>
                      <a:pt x="14" y="43"/>
                    </a:lnTo>
                    <a:lnTo>
                      <a:pt x="0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8" name="Rectangle 3259"/>
              <p:cNvSpPr>
                <a:spLocks noChangeArrowheads="1"/>
              </p:cNvSpPr>
              <p:nvPr/>
            </p:nvSpPr>
            <p:spPr bwMode="auto">
              <a:xfrm>
                <a:off x="572" y="15"/>
                <a:ext cx="4556" cy="387"/>
              </a:xfrm>
              <a:prstGeom prst="rect">
                <a:avLst/>
              </a:prstGeom>
              <a:noFill/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39" name="Rectangle 3261"/>
              <p:cNvSpPr>
                <a:spLocks noChangeArrowheads="1"/>
              </p:cNvSpPr>
              <p:nvPr/>
            </p:nvSpPr>
            <p:spPr bwMode="auto">
              <a:xfrm>
                <a:off x="2611" y="659"/>
                <a:ext cx="359" cy="12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0" name="Rectangle 3264"/>
              <p:cNvSpPr>
                <a:spLocks noChangeArrowheads="1"/>
              </p:cNvSpPr>
              <p:nvPr/>
            </p:nvSpPr>
            <p:spPr bwMode="auto">
              <a:xfrm>
                <a:off x="2970" y="659"/>
                <a:ext cx="360" cy="129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1" name="Rectangle 3267"/>
              <p:cNvSpPr>
                <a:spLocks noChangeArrowheads="1"/>
              </p:cNvSpPr>
              <p:nvPr/>
            </p:nvSpPr>
            <p:spPr bwMode="auto">
              <a:xfrm>
                <a:off x="1472" y="595"/>
                <a:ext cx="359" cy="193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2" name="Rectangle 3270"/>
              <p:cNvSpPr>
                <a:spLocks noChangeArrowheads="1"/>
              </p:cNvSpPr>
              <p:nvPr/>
            </p:nvSpPr>
            <p:spPr bwMode="auto">
              <a:xfrm>
                <a:off x="2221" y="563"/>
                <a:ext cx="1109" cy="96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3" name="Rectangle 3272"/>
              <p:cNvSpPr>
                <a:spLocks noChangeArrowheads="1"/>
              </p:cNvSpPr>
              <p:nvPr/>
            </p:nvSpPr>
            <p:spPr bwMode="auto">
              <a:xfrm>
                <a:off x="1082" y="466"/>
                <a:ext cx="2248" cy="97"/>
              </a:xfrm>
              <a:prstGeom prst="rect">
                <a:avLst/>
              </a:pr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4" name="Line 3276"/>
              <p:cNvSpPr>
                <a:spLocks noChangeShapeType="1"/>
              </p:cNvSpPr>
              <p:nvPr/>
            </p:nvSpPr>
            <p:spPr bwMode="auto">
              <a:xfrm>
                <a:off x="5376" y="13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5" name="Line 3277"/>
              <p:cNvSpPr>
                <a:spLocks noChangeShapeType="1"/>
              </p:cNvSpPr>
              <p:nvPr/>
            </p:nvSpPr>
            <p:spPr bwMode="auto">
              <a:xfrm>
                <a:off x="5397" y="13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6" name="Line 3278"/>
              <p:cNvSpPr>
                <a:spLocks noChangeShapeType="1"/>
              </p:cNvSpPr>
              <p:nvPr/>
            </p:nvSpPr>
            <p:spPr bwMode="auto">
              <a:xfrm>
                <a:off x="5418" y="1303"/>
                <a:ext cx="12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7" name="Line 3279"/>
              <p:cNvSpPr>
                <a:spLocks noChangeShapeType="1"/>
              </p:cNvSpPr>
              <p:nvPr/>
            </p:nvSpPr>
            <p:spPr bwMode="auto">
              <a:xfrm>
                <a:off x="5438" y="13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8" name="Line 3280"/>
              <p:cNvSpPr>
                <a:spLocks noChangeShapeType="1"/>
              </p:cNvSpPr>
              <p:nvPr/>
            </p:nvSpPr>
            <p:spPr bwMode="auto">
              <a:xfrm>
                <a:off x="5459" y="13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49" name="Line 3281"/>
              <p:cNvSpPr>
                <a:spLocks noChangeShapeType="1"/>
              </p:cNvSpPr>
              <p:nvPr/>
            </p:nvSpPr>
            <p:spPr bwMode="auto">
              <a:xfrm>
                <a:off x="5480" y="13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0" name="Line 3282"/>
              <p:cNvSpPr>
                <a:spLocks noChangeShapeType="1"/>
              </p:cNvSpPr>
              <p:nvPr/>
            </p:nvSpPr>
            <p:spPr bwMode="auto">
              <a:xfrm>
                <a:off x="5501" y="1303"/>
                <a:ext cx="13" cy="1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1" name="Line 3283"/>
              <p:cNvSpPr>
                <a:spLocks noChangeShapeType="1"/>
              </p:cNvSpPr>
              <p:nvPr/>
            </p:nvSpPr>
            <p:spPr bwMode="auto">
              <a:xfrm>
                <a:off x="5518" y="130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2" name="Line 3284"/>
              <p:cNvSpPr>
                <a:spLocks noChangeShapeType="1"/>
              </p:cNvSpPr>
              <p:nvPr/>
            </p:nvSpPr>
            <p:spPr bwMode="auto">
              <a:xfrm>
                <a:off x="5518" y="132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3" name="Line 3285"/>
              <p:cNvSpPr>
                <a:spLocks noChangeShapeType="1"/>
              </p:cNvSpPr>
              <p:nvPr/>
            </p:nvSpPr>
            <p:spPr bwMode="auto">
              <a:xfrm>
                <a:off x="5518" y="135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4" name="Line 3286"/>
              <p:cNvSpPr>
                <a:spLocks noChangeShapeType="1"/>
              </p:cNvSpPr>
              <p:nvPr/>
            </p:nvSpPr>
            <p:spPr bwMode="auto">
              <a:xfrm>
                <a:off x="5518" y="137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5" name="Line 3287"/>
              <p:cNvSpPr>
                <a:spLocks noChangeShapeType="1"/>
              </p:cNvSpPr>
              <p:nvPr/>
            </p:nvSpPr>
            <p:spPr bwMode="auto">
              <a:xfrm>
                <a:off x="5518" y="139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6" name="Line 3288"/>
              <p:cNvSpPr>
                <a:spLocks noChangeShapeType="1"/>
              </p:cNvSpPr>
              <p:nvPr/>
            </p:nvSpPr>
            <p:spPr bwMode="auto">
              <a:xfrm>
                <a:off x="5518" y="141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7" name="Line 3289"/>
              <p:cNvSpPr>
                <a:spLocks noChangeShapeType="1"/>
              </p:cNvSpPr>
              <p:nvPr/>
            </p:nvSpPr>
            <p:spPr bwMode="auto">
              <a:xfrm>
                <a:off x="5518" y="144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8" name="Line 3290"/>
              <p:cNvSpPr>
                <a:spLocks noChangeShapeType="1"/>
              </p:cNvSpPr>
              <p:nvPr/>
            </p:nvSpPr>
            <p:spPr bwMode="auto">
              <a:xfrm>
                <a:off x="5518" y="146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59" name="Line 3291"/>
              <p:cNvSpPr>
                <a:spLocks noChangeShapeType="1"/>
              </p:cNvSpPr>
              <p:nvPr/>
            </p:nvSpPr>
            <p:spPr bwMode="auto">
              <a:xfrm>
                <a:off x="5518" y="148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0" name="Line 3292"/>
              <p:cNvSpPr>
                <a:spLocks noChangeShapeType="1"/>
              </p:cNvSpPr>
              <p:nvPr/>
            </p:nvSpPr>
            <p:spPr bwMode="auto">
              <a:xfrm>
                <a:off x="5518" y="150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1" name="Line 3293"/>
              <p:cNvSpPr>
                <a:spLocks noChangeShapeType="1"/>
              </p:cNvSpPr>
              <p:nvPr/>
            </p:nvSpPr>
            <p:spPr bwMode="auto">
              <a:xfrm>
                <a:off x="5518" y="153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2" name="Line 3294"/>
              <p:cNvSpPr>
                <a:spLocks noChangeShapeType="1"/>
              </p:cNvSpPr>
              <p:nvPr/>
            </p:nvSpPr>
            <p:spPr bwMode="auto">
              <a:xfrm>
                <a:off x="5518" y="155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3" name="Line 3295"/>
              <p:cNvSpPr>
                <a:spLocks noChangeShapeType="1"/>
              </p:cNvSpPr>
              <p:nvPr/>
            </p:nvSpPr>
            <p:spPr bwMode="auto">
              <a:xfrm>
                <a:off x="5518" y="157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4" name="Line 3296"/>
              <p:cNvSpPr>
                <a:spLocks noChangeShapeType="1"/>
              </p:cNvSpPr>
              <p:nvPr/>
            </p:nvSpPr>
            <p:spPr bwMode="auto">
              <a:xfrm>
                <a:off x="5518" y="159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5" name="Line 3297"/>
              <p:cNvSpPr>
                <a:spLocks noChangeShapeType="1"/>
              </p:cNvSpPr>
              <p:nvPr/>
            </p:nvSpPr>
            <p:spPr bwMode="auto">
              <a:xfrm>
                <a:off x="5518" y="161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6" name="Line 3298"/>
              <p:cNvSpPr>
                <a:spLocks noChangeShapeType="1"/>
              </p:cNvSpPr>
              <p:nvPr/>
            </p:nvSpPr>
            <p:spPr bwMode="auto">
              <a:xfrm>
                <a:off x="5518" y="164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7" name="Line 3299"/>
              <p:cNvSpPr>
                <a:spLocks noChangeShapeType="1"/>
              </p:cNvSpPr>
              <p:nvPr/>
            </p:nvSpPr>
            <p:spPr bwMode="auto">
              <a:xfrm>
                <a:off x="5518" y="166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8" name="Line 3300"/>
              <p:cNvSpPr>
                <a:spLocks noChangeShapeType="1"/>
              </p:cNvSpPr>
              <p:nvPr/>
            </p:nvSpPr>
            <p:spPr bwMode="auto">
              <a:xfrm>
                <a:off x="5518" y="168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69" name="Line 3301"/>
              <p:cNvSpPr>
                <a:spLocks noChangeShapeType="1"/>
              </p:cNvSpPr>
              <p:nvPr/>
            </p:nvSpPr>
            <p:spPr bwMode="auto">
              <a:xfrm>
                <a:off x="5518" y="170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0" name="Line 3302"/>
              <p:cNvSpPr>
                <a:spLocks noChangeShapeType="1"/>
              </p:cNvSpPr>
              <p:nvPr/>
            </p:nvSpPr>
            <p:spPr bwMode="auto">
              <a:xfrm>
                <a:off x="5518" y="173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1" name="Line 3303"/>
              <p:cNvSpPr>
                <a:spLocks noChangeShapeType="1"/>
              </p:cNvSpPr>
              <p:nvPr/>
            </p:nvSpPr>
            <p:spPr bwMode="auto">
              <a:xfrm>
                <a:off x="5518" y="175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2" name="Line 3304"/>
              <p:cNvSpPr>
                <a:spLocks noChangeShapeType="1"/>
              </p:cNvSpPr>
              <p:nvPr/>
            </p:nvSpPr>
            <p:spPr bwMode="auto">
              <a:xfrm>
                <a:off x="5518" y="177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3" name="Line 3305"/>
              <p:cNvSpPr>
                <a:spLocks noChangeShapeType="1"/>
              </p:cNvSpPr>
              <p:nvPr/>
            </p:nvSpPr>
            <p:spPr bwMode="auto">
              <a:xfrm>
                <a:off x="5518" y="179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4" name="Line 3306"/>
              <p:cNvSpPr>
                <a:spLocks noChangeShapeType="1"/>
              </p:cNvSpPr>
              <p:nvPr/>
            </p:nvSpPr>
            <p:spPr bwMode="auto">
              <a:xfrm>
                <a:off x="5518" y="182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5" name="Line 3307"/>
              <p:cNvSpPr>
                <a:spLocks noChangeShapeType="1"/>
              </p:cNvSpPr>
              <p:nvPr/>
            </p:nvSpPr>
            <p:spPr bwMode="auto">
              <a:xfrm>
                <a:off x="5518" y="184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6" name="Line 3308"/>
              <p:cNvSpPr>
                <a:spLocks noChangeShapeType="1"/>
              </p:cNvSpPr>
              <p:nvPr/>
            </p:nvSpPr>
            <p:spPr bwMode="auto">
              <a:xfrm>
                <a:off x="5518" y="186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7" name="Line 3309"/>
              <p:cNvSpPr>
                <a:spLocks noChangeShapeType="1"/>
              </p:cNvSpPr>
              <p:nvPr/>
            </p:nvSpPr>
            <p:spPr bwMode="auto">
              <a:xfrm>
                <a:off x="5518" y="188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8" name="Line 3310"/>
              <p:cNvSpPr>
                <a:spLocks noChangeShapeType="1"/>
              </p:cNvSpPr>
              <p:nvPr/>
            </p:nvSpPr>
            <p:spPr bwMode="auto">
              <a:xfrm>
                <a:off x="5518" y="190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79" name="Line 3311"/>
              <p:cNvSpPr>
                <a:spLocks noChangeShapeType="1"/>
              </p:cNvSpPr>
              <p:nvPr/>
            </p:nvSpPr>
            <p:spPr bwMode="auto">
              <a:xfrm>
                <a:off x="5518" y="193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0" name="Line 3312"/>
              <p:cNvSpPr>
                <a:spLocks noChangeShapeType="1"/>
              </p:cNvSpPr>
              <p:nvPr/>
            </p:nvSpPr>
            <p:spPr bwMode="auto">
              <a:xfrm>
                <a:off x="5518" y="195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1" name="Line 3313"/>
              <p:cNvSpPr>
                <a:spLocks noChangeShapeType="1"/>
              </p:cNvSpPr>
              <p:nvPr/>
            </p:nvSpPr>
            <p:spPr bwMode="auto">
              <a:xfrm>
                <a:off x="5518" y="197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2" name="Line 3314"/>
              <p:cNvSpPr>
                <a:spLocks noChangeShapeType="1"/>
              </p:cNvSpPr>
              <p:nvPr/>
            </p:nvSpPr>
            <p:spPr bwMode="auto">
              <a:xfrm>
                <a:off x="5518" y="199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3" name="Line 3315"/>
              <p:cNvSpPr>
                <a:spLocks noChangeShapeType="1"/>
              </p:cNvSpPr>
              <p:nvPr/>
            </p:nvSpPr>
            <p:spPr bwMode="auto">
              <a:xfrm>
                <a:off x="5518" y="202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4" name="Line 3316"/>
              <p:cNvSpPr>
                <a:spLocks noChangeShapeType="1"/>
              </p:cNvSpPr>
              <p:nvPr/>
            </p:nvSpPr>
            <p:spPr bwMode="auto">
              <a:xfrm>
                <a:off x="5518" y="204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5" name="Line 3317"/>
              <p:cNvSpPr>
                <a:spLocks noChangeShapeType="1"/>
              </p:cNvSpPr>
              <p:nvPr/>
            </p:nvSpPr>
            <p:spPr bwMode="auto">
              <a:xfrm>
                <a:off x="5518" y="206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6" name="Line 3318"/>
              <p:cNvSpPr>
                <a:spLocks noChangeShapeType="1"/>
              </p:cNvSpPr>
              <p:nvPr/>
            </p:nvSpPr>
            <p:spPr bwMode="auto">
              <a:xfrm>
                <a:off x="5518" y="208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7" name="Line 3319"/>
              <p:cNvSpPr>
                <a:spLocks noChangeShapeType="1"/>
              </p:cNvSpPr>
              <p:nvPr/>
            </p:nvSpPr>
            <p:spPr bwMode="auto">
              <a:xfrm>
                <a:off x="5518" y="211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8" name="Line 3320"/>
              <p:cNvSpPr>
                <a:spLocks noChangeShapeType="1"/>
              </p:cNvSpPr>
              <p:nvPr/>
            </p:nvSpPr>
            <p:spPr bwMode="auto">
              <a:xfrm>
                <a:off x="5518" y="213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89" name="Line 3321"/>
              <p:cNvSpPr>
                <a:spLocks noChangeShapeType="1"/>
              </p:cNvSpPr>
              <p:nvPr/>
            </p:nvSpPr>
            <p:spPr bwMode="auto">
              <a:xfrm>
                <a:off x="5518" y="215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0" name="Line 3322"/>
              <p:cNvSpPr>
                <a:spLocks noChangeShapeType="1"/>
              </p:cNvSpPr>
              <p:nvPr/>
            </p:nvSpPr>
            <p:spPr bwMode="auto">
              <a:xfrm>
                <a:off x="5518" y="217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1" name="Line 3323"/>
              <p:cNvSpPr>
                <a:spLocks noChangeShapeType="1"/>
              </p:cNvSpPr>
              <p:nvPr/>
            </p:nvSpPr>
            <p:spPr bwMode="auto">
              <a:xfrm>
                <a:off x="5518" y="219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2" name="Line 3324"/>
              <p:cNvSpPr>
                <a:spLocks noChangeShapeType="1"/>
              </p:cNvSpPr>
              <p:nvPr/>
            </p:nvSpPr>
            <p:spPr bwMode="auto">
              <a:xfrm>
                <a:off x="5518" y="222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3" name="Line 3325"/>
              <p:cNvSpPr>
                <a:spLocks noChangeShapeType="1"/>
              </p:cNvSpPr>
              <p:nvPr/>
            </p:nvSpPr>
            <p:spPr bwMode="auto">
              <a:xfrm>
                <a:off x="5518" y="224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4" name="Line 3326"/>
              <p:cNvSpPr>
                <a:spLocks noChangeShapeType="1"/>
              </p:cNvSpPr>
              <p:nvPr/>
            </p:nvSpPr>
            <p:spPr bwMode="auto">
              <a:xfrm>
                <a:off x="5518" y="226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5" name="Line 3327"/>
              <p:cNvSpPr>
                <a:spLocks noChangeShapeType="1"/>
              </p:cNvSpPr>
              <p:nvPr/>
            </p:nvSpPr>
            <p:spPr bwMode="auto">
              <a:xfrm>
                <a:off x="5518" y="228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6" name="Line 3328"/>
              <p:cNvSpPr>
                <a:spLocks noChangeShapeType="1"/>
              </p:cNvSpPr>
              <p:nvPr/>
            </p:nvSpPr>
            <p:spPr bwMode="auto">
              <a:xfrm>
                <a:off x="5518" y="231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7" name="Line 3329"/>
              <p:cNvSpPr>
                <a:spLocks noChangeShapeType="1"/>
              </p:cNvSpPr>
              <p:nvPr/>
            </p:nvSpPr>
            <p:spPr bwMode="auto">
              <a:xfrm>
                <a:off x="5518" y="233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8" name="Line 3330"/>
              <p:cNvSpPr>
                <a:spLocks noChangeShapeType="1"/>
              </p:cNvSpPr>
              <p:nvPr/>
            </p:nvSpPr>
            <p:spPr bwMode="auto">
              <a:xfrm>
                <a:off x="5518" y="235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299" name="Line 3331"/>
              <p:cNvSpPr>
                <a:spLocks noChangeShapeType="1"/>
              </p:cNvSpPr>
              <p:nvPr/>
            </p:nvSpPr>
            <p:spPr bwMode="auto">
              <a:xfrm>
                <a:off x="5518" y="237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0" name="Line 3332"/>
              <p:cNvSpPr>
                <a:spLocks noChangeShapeType="1"/>
              </p:cNvSpPr>
              <p:nvPr/>
            </p:nvSpPr>
            <p:spPr bwMode="auto">
              <a:xfrm>
                <a:off x="5518" y="240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1" name="Line 3333"/>
              <p:cNvSpPr>
                <a:spLocks noChangeShapeType="1"/>
              </p:cNvSpPr>
              <p:nvPr/>
            </p:nvSpPr>
            <p:spPr bwMode="auto">
              <a:xfrm>
                <a:off x="5518" y="242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2" name="Line 3334"/>
              <p:cNvSpPr>
                <a:spLocks noChangeShapeType="1"/>
              </p:cNvSpPr>
              <p:nvPr/>
            </p:nvSpPr>
            <p:spPr bwMode="auto">
              <a:xfrm>
                <a:off x="5518" y="244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3" name="Line 3335"/>
              <p:cNvSpPr>
                <a:spLocks noChangeShapeType="1"/>
              </p:cNvSpPr>
              <p:nvPr/>
            </p:nvSpPr>
            <p:spPr bwMode="auto">
              <a:xfrm>
                <a:off x="5518" y="246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4" name="Line 3336"/>
              <p:cNvSpPr>
                <a:spLocks noChangeShapeType="1"/>
              </p:cNvSpPr>
              <p:nvPr/>
            </p:nvSpPr>
            <p:spPr bwMode="auto">
              <a:xfrm>
                <a:off x="5518" y="248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5" name="Line 3337"/>
              <p:cNvSpPr>
                <a:spLocks noChangeShapeType="1"/>
              </p:cNvSpPr>
              <p:nvPr/>
            </p:nvSpPr>
            <p:spPr bwMode="auto">
              <a:xfrm>
                <a:off x="5518" y="251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6" name="Line 3338"/>
              <p:cNvSpPr>
                <a:spLocks noChangeShapeType="1"/>
              </p:cNvSpPr>
              <p:nvPr/>
            </p:nvSpPr>
            <p:spPr bwMode="auto">
              <a:xfrm>
                <a:off x="5518" y="253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7" name="Line 3339"/>
              <p:cNvSpPr>
                <a:spLocks noChangeShapeType="1"/>
              </p:cNvSpPr>
              <p:nvPr/>
            </p:nvSpPr>
            <p:spPr bwMode="auto">
              <a:xfrm>
                <a:off x="5518" y="255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8" name="Line 3340"/>
              <p:cNvSpPr>
                <a:spLocks noChangeShapeType="1"/>
              </p:cNvSpPr>
              <p:nvPr/>
            </p:nvSpPr>
            <p:spPr bwMode="auto">
              <a:xfrm>
                <a:off x="5518" y="257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09" name="Line 3341"/>
              <p:cNvSpPr>
                <a:spLocks noChangeShapeType="1"/>
              </p:cNvSpPr>
              <p:nvPr/>
            </p:nvSpPr>
            <p:spPr bwMode="auto">
              <a:xfrm>
                <a:off x="5518" y="260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0" name="Line 3342"/>
              <p:cNvSpPr>
                <a:spLocks noChangeShapeType="1"/>
              </p:cNvSpPr>
              <p:nvPr/>
            </p:nvSpPr>
            <p:spPr bwMode="auto">
              <a:xfrm>
                <a:off x="5518" y="262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1" name="Line 3343"/>
              <p:cNvSpPr>
                <a:spLocks noChangeShapeType="1"/>
              </p:cNvSpPr>
              <p:nvPr/>
            </p:nvSpPr>
            <p:spPr bwMode="auto">
              <a:xfrm>
                <a:off x="5518" y="264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2" name="Line 3344"/>
              <p:cNvSpPr>
                <a:spLocks noChangeShapeType="1"/>
              </p:cNvSpPr>
              <p:nvPr/>
            </p:nvSpPr>
            <p:spPr bwMode="auto">
              <a:xfrm>
                <a:off x="5518" y="266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3" name="Line 3345"/>
              <p:cNvSpPr>
                <a:spLocks noChangeShapeType="1"/>
              </p:cNvSpPr>
              <p:nvPr/>
            </p:nvSpPr>
            <p:spPr bwMode="auto">
              <a:xfrm>
                <a:off x="5518" y="269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4" name="Line 3346"/>
              <p:cNvSpPr>
                <a:spLocks noChangeShapeType="1"/>
              </p:cNvSpPr>
              <p:nvPr/>
            </p:nvSpPr>
            <p:spPr bwMode="auto">
              <a:xfrm>
                <a:off x="5518" y="271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5" name="Line 3347"/>
              <p:cNvSpPr>
                <a:spLocks noChangeShapeType="1"/>
              </p:cNvSpPr>
              <p:nvPr/>
            </p:nvSpPr>
            <p:spPr bwMode="auto">
              <a:xfrm>
                <a:off x="5518" y="273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6" name="Line 3348"/>
              <p:cNvSpPr>
                <a:spLocks noChangeShapeType="1"/>
              </p:cNvSpPr>
              <p:nvPr/>
            </p:nvSpPr>
            <p:spPr bwMode="auto">
              <a:xfrm>
                <a:off x="5518" y="275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7" name="Line 3349"/>
              <p:cNvSpPr>
                <a:spLocks noChangeShapeType="1"/>
              </p:cNvSpPr>
              <p:nvPr/>
            </p:nvSpPr>
            <p:spPr bwMode="auto">
              <a:xfrm>
                <a:off x="5518" y="277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8" name="Line 3350"/>
              <p:cNvSpPr>
                <a:spLocks noChangeShapeType="1"/>
              </p:cNvSpPr>
              <p:nvPr/>
            </p:nvSpPr>
            <p:spPr bwMode="auto">
              <a:xfrm>
                <a:off x="5518" y="280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19" name="Line 3351"/>
              <p:cNvSpPr>
                <a:spLocks noChangeShapeType="1"/>
              </p:cNvSpPr>
              <p:nvPr/>
            </p:nvSpPr>
            <p:spPr bwMode="auto">
              <a:xfrm>
                <a:off x="5518" y="282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0" name="Line 3352"/>
              <p:cNvSpPr>
                <a:spLocks noChangeShapeType="1"/>
              </p:cNvSpPr>
              <p:nvPr/>
            </p:nvSpPr>
            <p:spPr bwMode="auto">
              <a:xfrm>
                <a:off x="5518" y="284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1" name="Line 3353"/>
              <p:cNvSpPr>
                <a:spLocks noChangeShapeType="1"/>
              </p:cNvSpPr>
              <p:nvPr/>
            </p:nvSpPr>
            <p:spPr bwMode="auto">
              <a:xfrm>
                <a:off x="5518" y="286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2" name="Line 3354"/>
              <p:cNvSpPr>
                <a:spLocks noChangeShapeType="1"/>
              </p:cNvSpPr>
              <p:nvPr/>
            </p:nvSpPr>
            <p:spPr bwMode="auto">
              <a:xfrm>
                <a:off x="5518" y="289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3" name="Line 3355"/>
              <p:cNvSpPr>
                <a:spLocks noChangeShapeType="1"/>
              </p:cNvSpPr>
              <p:nvPr/>
            </p:nvSpPr>
            <p:spPr bwMode="auto">
              <a:xfrm>
                <a:off x="5518" y="291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4" name="Line 3356"/>
              <p:cNvSpPr>
                <a:spLocks noChangeShapeType="1"/>
              </p:cNvSpPr>
              <p:nvPr/>
            </p:nvSpPr>
            <p:spPr bwMode="auto">
              <a:xfrm>
                <a:off x="5518" y="293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5" name="Line 3357"/>
              <p:cNvSpPr>
                <a:spLocks noChangeShapeType="1"/>
              </p:cNvSpPr>
              <p:nvPr/>
            </p:nvSpPr>
            <p:spPr bwMode="auto">
              <a:xfrm>
                <a:off x="5518" y="295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  <p:sp>
            <p:nvSpPr>
              <p:cNvPr id="326" name="Line 3358"/>
              <p:cNvSpPr>
                <a:spLocks noChangeShapeType="1"/>
              </p:cNvSpPr>
              <p:nvPr/>
            </p:nvSpPr>
            <p:spPr bwMode="auto">
              <a:xfrm>
                <a:off x="5518" y="298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dirty="0">
                  <a:latin typeface="Arial Narrow" pitchFamily="34" charset="0"/>
                </a:endParaRPr>
              </a:p>
            </p:txBody>
          </p:sp>
        </p:grpSp>
        <p:sp>
          <p:nvSpPr>
            <p:cNvPr id="17" name="Line 3360"/>
            <p:cNvSpPr>
              <a:spLocks noChangeShapeType="1"/>
            </p:cNvSpPr>
            <p:nvPr/>
          </p:nvSpPr>
          <p:spPr bwMode="auto">
            <a:xfrm>
              <a:off x="5518" y="3003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8" name="Line 3361"/>
            <p:cNvSpPr>
              <a:spLocks noChangeShapeType="1"/>
            </p:cNvSpPr>
            <p:nvPr/>
          </p:nvSpPr>
          <p:spPr bwMode="auto">
            <a:xfrm>
              <a:off x="5518" y="3025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9" name="Line 3362"/>
            <p:cNvSpPr>
              <a:spLocks noChangeShapeType="1"/>
            </p:cNvSpPr>
            <p:nvPr/>
          </p:nvSpPr>
          <p:spPr bwMode="auto">
            <a:xfrm>
              <a:off x="5518" y="3047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0" name="Line 3363"/>
            <p:cNvSpPr>
              <a:spLocks noChangeShapeType="1"/>
            </p:cNvSpPr>
            <p:nvPr/>
          </p:nvSpPr>
          <p:spPr bwMode="auto">
            <a:xfrm>
              <a:off x="5518" y="3070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1" name="Line 3364"/>
            <p:cNvSpPr>
              <a:spLocks noChangeShapeType="1"/>
            </p:cNvSpPr>
            <p:nvPr/>
          </p:nvSpPr>
          <p:spPr bwMode="auto">
            <a:xfrm>
              <a:off x="5518" y="3092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2" name="Line 3365"/>
            <p:cNvSpPr>
              <a:spLocks noChangeShapeType="1"/>
            </p:cNvSpPr>
            <p:nvPr/>
          </p:nvSpPr>
          <p:spPr bwMode="auto">
            <a:xfrm>
              <a:off x="5518" y="3114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3" name="Line 3366"/>
            <p:cNvSpPr>
              <a:spLocks noChangeShapeType="1"/>
            </p:cNvSpPr>
            <p:nvPr/>
          </p:nvSpPr>
          <p:spPr bwMode="auto">
            <a:xfrm>
              <a:off x="5518" y="3137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4" name="Line 3367"/>
            <p:cNvSpPr>
              <a:spLocks noChangeShapeType="1"/>
            </p:cNvSpPr>
            <p:nvPr/>
          </p:nvSpPr>
          <p:spPr bwMode="auto">
            <a:xfrm>
              <a:off x="5518" y="3159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5" name="Line 3368"/>
            <p:cNvSpPr>
              <a:spLocks noChangeShapeType="1"/>
            </p:cNvSpPr>
            <p:nvPr/>
          </p:nvSpPr>
          <p:spPr bwMode="auto">
            <a:xfrm>
              <a:off x="5518" y="3181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6" name="Line 3369"/>
            <p:cNvSpPr>
              <a:spLocks noChangeShapeType="1"/>
            </p:cNvSpPr>
            <p:nvPr/>
          </p:nvSpPr>
          <p:spPr bwMode="auto">
            <a:xfrm>
              <a:off x="5518" y="3203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7" name="Line 3370"/>
            <p:cNvSpPr>
              <a:spLocks noChangeShapeType="1"/>
            </p:cNvSpPr>
            <p:nvPr/>
          </p:nvSpPr>
          <p:spPr bwMode="auto">
            <a:xfrm>
              <a:off x="5518" y="3226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8" name="Line 3371"/>
            <p:cNvSpPr>
              <a:spLocks noChangeShapeType="1"/>
            </p:cNvSpPr>
            <p:nvPr/>
          </p:nvSpPr>
          <p:spPr bwMode="auto">
            <a:xfrm>
              <a:off x="5518" y="3248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29" name="Line 3372"/>
            <p:cNvSpPr>
              <a:spLocks noChangeShapeType="1"/>
            </p:cNvSpPr>
            <p:nvPr/>
          </p:nvSpPr>
          <p:spPr bwMode="auto">
            <a:xfrm>
              <a:off x="5518" y="3270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0" name="Line 3373"/>
            <p:cNvSpPr>
              <a:spLocks noChangeShapeType="1"/>
            </p:cNvSpPr>
            <p:nvPr/>
          </p:nvSpPr>
          <p:spPr bwMode="auto">
            <a:xfrm>
              <a:off x="5518" y="3293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1" name="Line 3374"/>
            <p:cNvSpPr>
              <a:spLocks noChangeShapeType="1"/>
            </p:cNvSpPr>
            <p:nvPr/>
          </p:nvSpPr>
          <p:spPr bwMode="auto">
            <a:xfrm>
              <a:off x="5518" y="3315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2" name="Line 3375"/>
            <p:cNvSpPr>
              <a:spLocks noChangeShapeType="1"/>
            </p:cNvSpPr>
            <p:nvPr/>
          </p:nvSpPr>
          <p:spPr bwMode="auto">
            <a:xfrm>
              <a:off x="5518" y="3337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3" name="Line 3376"/>
            <p:cNvSpPr>
              <a:spLocks noChangeShapeType="1"/>
            </p:cNvSpPr>
            <p:nvPr/>
          </p:nvSpPr>
          <p:spPr bwMode="auto">
            <a:xfrm>
              <a:off x="5518" y="3360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4" name="Line 3377"/>
            <p:cNvSpPr>
              <a:spLocks noChangeShapeType="1"/>
            </p:cNvSpPr>
            <p:nvPr/>
          </p:nvSpPr>
          <p:spPr bwMode="auto">
            <a:xfrm>
              <a:off x="5518" y="3382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5" name="Line 3378"/>
            <p:cNvSpPr>
              <a:spLocks noChangeShapeType="1"/>
            </p:cNvSpPr>
            <p:nvPr/>
          </p:nvSpPr>
          <p:spPr bwMode="auto">
            <a:xfrm>
              <a:off x="5518" y="3404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6" name="Line 3379"/>
            <p:cNvSpPr>
              <a:spLocks noChangeShapeType="1"/>
            </p:cNvSpPr>
            <p:nvPr/>
          </p:nvSpPr>
          <p:spPr bwMode="auto">
            <a:xfrm>
              <a:off x="5518" y="3427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7" name="Line 3380"/>
            <p:cNvSpPr>
              <a:spLocks noChangeShapeType="1"/>
            </p:cNvSpPr>
            <p:nvPr/>
          </p:nvSpPr>
          <p:spPr bwMode="auto">
            <a:xfrm>
              <a:off x="5518" y="3449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8" name="Line 3381"/>
            <p:cNvSpPr>
              <a:spLocks noChangeShapeType="1"/>
            </p:cNvSpPr>
            <p:nvPr/>
          </p:nvSpPr>
          <p:spPr bwMode="auto">
            <a:xfrm>
              <a:off x="5518" y="3471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39" name="Line 3382"/>
            <p:cNvSpPr>
              <a:spLocks noChangeShapeType="1"/>
            </p:cNvSpPr>
            <p:nvPr/>
          </p:nvSpPr>
          <p:spPr bwMode="auto">
            <a:xfrm>
              <a:off x="5518" y="3494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0" name="Line 3383"/>
            <p:cNvSpPr>
              <a:spLocks noChangeShapeType="1"/>
            </p:cNvSpPr>
            <p:nvPr/>
          </p:nvSpPr>
          <p:spPr bwMode="auto">
            <a:xfrm>
              <a:off x="5518" y="3516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1" name="Line 3384"/>
            <p:cNvSpPr>
              <a:spLocks noChangeShapeType="1"/>
            </p:cNvSpPr>
            <p:nvPr/>
          </p:nvSpPr>
          <p:spPr bwMode="auto">
            <a:xfrm>
              <a:off x="5518" y="3538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2" name="Line 3385"/>
            <p:cNvSpPr>
              <a:spLocks noChangeShapeType="1"/>
            </p:cNvSpPr>
            <p:nvPr/>
          </p:nvSpPr>
          <p:spPr bwMode="auto">
            <a:xfrm>
              <a:off x="5518" y="3561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3" name="Line 3386"/>
            <p:cNvSpPr>
              <a:spLocks noChangeShapeType="1"/>
            </p:cNvSpPr>
            <p:nvPr/>
          </p:nvSpPr>
          <p:spPr bwMode="auto">
            <a:xfrm>
              <a:off x="5518" y="3583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4" name="Line 3387"/>
            <p:cNvSpPr>
              <a:spLocks noChangeShapeType="1"/>
            </p:cNvSpPr>
            <p:nvPr/>
          </p:nvSpPr>
          <p:spPr bwMode="auto">
            <a:xfrm>
              <a:off x="5518" y="3605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5" name="Line 3388"/>
            <p:cNvSpPr>
              <a:spLocks noChangeShapeType="1"/>
            </p:cNvSpPr>
            <p:nvPr/>
          </p:nvSpPr>
          <p:spPr bwMode="auto">
            <a:xfrm>
              <a:off x="5518" y="3628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6" name="Line 3389"/>
            <p:cNvSpPr>
              <a:spLocks noChangeShapeType="1"/>
            </p:cNvSpPr>
            <p:nvPr/>
          </p:nvSpPr>
          <p:spPr bwMode="auto">
            <a:xfrm>
              <a:off x="5518" y="3650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7" name="Line 3390"/>
            <p:cNvSpPr>
              <a:spLocks noChangeShapeType="1"/>
            </p:cNvSpPr>
            <p:nvPr/>
          </p:nvSpPr>
          <p:spPr bwMode="auto">
            <a:xfrm>
              <a:off x="5518" y="3672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8" name="Line 3391"/>
            <p:cNvSpPr>
              <a:spLocks noChangeShapeType="1"/>
            </p:cNvSpPr>
            <p:nvPr/>
          </p:nvSpPr>
          <p:spPr bwMode="auto">
            <a:xfrm>
              <a:off x="5518" y="3694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49" name="Line 3392"/>
            <p:cNvSpPr>
              <a:spLocks noChangeShapeType="1"/>
            </p:cNvSpPr>
            <p:nvPr/>
          </p:nvSpPr>
          <p:spPr bwMode="auto">
            <a:xfrm>
              <a:off x="5518" y="3717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0" name="Line 3393"/>
            <p:cNvSpPr>
              <a:spLocks noChangeShapeType="1"/>
            </p:cNvSpPr>
            <p:nvPr/>
          </p:nvSpPr>
          <p:spPr bwMode="auto">
            <a:xfrm>
              <a:off x="5518" y="3739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1" name="Line 3394"/>
            <p:cNvSpPr>
              <a:spLocks noChangeShapeType="1"/>
            </p:cNvSpPr>
            <p:nvPr/>
          </p:nvSpPr>
          <p:spPr bwMode="auto">
            <a:xfrm>
              <a:off x="5518" y="3761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2" name="Line 3395"/>
            <p:cNvSpPr>
              <a:spLocks noChangeShapeType="1"/>
            </p:cNvSpPr>
            <p:nvPr/>
          </p:nvSpPr>
          <p:spPr bwMode="auto">
            <a:xfrm>
              <a:off x="5518" y="3784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3" name="Line 3396"/>
            <p:cNvSpPr>
              <a:spLocks noChangeShapeType="1"/>
            </p:cNvSpPr>
            <p:nvPr/>
          </p:nvSpPr>
          <p:spPr bwMode="auto">
            <a:xfrm>
              <a:off x="5518" y="3806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4" name="Line 3397"/>
            <p:cNvSpPr>
              <a:spLocks noChangeShapeType="1"/>
            </p:cNvSpPr>
            <p:nvPr/>
          </p:nvSpPr>
          <p:spPr bwMode="auto">
            <a:xfrm>
              <a:off x="5518" y="3828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5" name="Line 3398"/>
            <p:cNvSpPr>
              <a:spLocks noChangeShapeType="1"/>
            </p:cNvSpPr>
            <p:nvPr/>
          </p:nvSpPr>
          <p:spPr bwMode="auto">
            <a:xfrm>
              <a:off x="5518" y="3851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6" name="Line 3399"/>
            <p:cNvSpPr>
              <a:spLocks noChangeShapeType="1"/>
            </p:cNvSpPr>
            <p:nvPr/>
          </p:nvSpPr>
          <p:spPr bwMode="auto">
            <a:xfrm>
              <a:off x="5518" y="3873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7" name="Line 3400"/>
            <p:cNvSpPr>
              <a:spLocks noChangeShapeType="1"/>
            </p:cNvSpPr>
            <p:nvPr/>
          </p:nvSpPr>
          <p:spPr bwMode="auto">
            <a:xfrm>
              <a:off x="5518" y="3895"/>
              <a:ext cx="1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8" name="Line 3401"/>
            <p:cNvSpPr>
              <a:spLocks noChangeShapeType="1"/>
            </p:cNvSpPr>
            <p:nvPr/>
          </p:nvSpPr>
          <p:spPr bwMode="auto">
            <a:xfrm>
              <a:off x="5518" y="3918"/>
              <a:ext cx="1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59" name="Line 3402"/>
            <p:cNvSpPr>
              <a:spLocks noChangeShapeType="1"/>
            </p:cNvSpPr>
            <p:nvPr/>
          </p:nvSpPr>
          <p:spPr bwMode="auto">
            <a:xfrm>
              <a:off x="5518" y="3940"/>
              <a:ext cx="1" cy="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0" name="Freeform 3403"/>
            <p:cNvSpPr>
              <a:spLocks/>
            </p:cNvSpPr>
            <p:nvPr/>
          </p:nvSpPr>
          <p:spPr bwMode="auto">
            <a:xfrm>
              <a:off x="5338" y="1288"/>
              <a:ext cx="41" cy="30"/>
            </a:xfrm>
            <a:custGeom>
              <a:avLst/>
              <a:gdLst/>
              <a:ahLst/>
              <a:cxnLst>
                <a:cxn ang="0">
                  <a:pos x="41" y="30"/>
                </a:cxn>
                <a:cxn ang="0">
                  <a:pos x="0" y="15"/>
                </a:cxn>
                <a:cxn ang="0">
                  <a:pos x="41" y="0"/>
                </a:cxn>
                <a:cxn ang="0">
                  <a:pos x="41" y="30"/>
                </a:cxn>
              </a:cxnLst>
              <a:rect l="0" t="0" r="r" b="b"/>
              <a:pathLst>
                <a:path w="41" h="30">
                  <a:moveTo>
                    <a:pt x="41" y="30"/>
                  </a:moveTo>
                  <a:lnTo>
                    <a:pt x="0" y="15"/>
                  </a:lnTo>
                  <a:lnTo>
                    <a:pt x="41" y="0"/>
                  </a:lnTo>
                  <a:lnTo>
                    <a:pt x="41" y="3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1" name="Rectangle 3404"/>
            <p:cNvSpPr>
              <a:spLocks noChangeArrowheads="1"/>
            </p:cNvSpPr>
            <p:nvPr/>
          </p:nvSpPr>
          <p:spPr bwMode="auto">
            <a:xfrm>
              <a:off x="5396" y="2418"/>
              <a:ext cx="245" cy="21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2" name="Freeform 3408"/>
            <p:cNvSpPr>
              <a:spLocks/>
            </p:cNvSpPr>
            <p:nvPr/>
          </p:nvSpPr>
          <p:spPr bwMode="auto">
            <a:xfrm>
              <a:off x="5128" y="1882"/>
              <a:ext cx="330" cy="65"/>
            </a:xfrm>
            <a:custGeom>
              <a:avLst/>
              <a:gdLst/>
              <a:ahLst/>
              <a:cxnLst>
                <a:cxn ang="0">
                  <a:pos x="270" y="0"/>
                </a:cxn>
                <a:cxn ang="0">
                  <a:pos x="0" y="0"/>
                </a:cxn>
                <a:cxn ang="0">
                  <a:pos x="60" y="65"/>
                </a:cxn>
                <a:cxn ang="0">
                  <a:pos x="330" y="65"/>
                </a:cxn>
                <a:cxn ang="0">
                  <a:pos x="270" y="0"/>
                </a:cxn>
              </a:cxnLst>
              <a:rect l="0" t="0" r="r" b="b"/>
              <a:pathLst>
                <a:path w="330" h="65">
                  <a:moveTo>
                    <a:pt x="270" y="0"/>
                  </a:moveTo>
                  <a:lnTo>
                    <a:pt x="0" y="0"/>
                  </a:lnTo>
                  <a:lnTo>
                    <a:pt x="60" y="65"/>
                  </a:lnTo>
                  <a:lnTo>
                    <a:pt x="330" y="65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C0C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3" name="Freeform 3409"/>
            <p:cNvSpPr>
              <a:spLocks/>
            </p:cNvSpPr>
            <p:nvPr/>
          </p:nvSpPr>
          <p:spPr bwMode="auto">
            <a:xfrm>
              <a:off x="5398" y="1625"/>
              <a:ext cx="60" cy="322"/>
            </a:xfrm>
            <a:custGeom>
              <a:avLst/>
              <a:gdLst/>
              <a:ahLst/>
              <a:cxnLst>
                <a:cxn ang="0">
                  <a:pos x="60" y="322"/>
                </a:cxn>
                <a:cxn ang="0">
                  <a:pos x="0" y="257"/>
                </a:cxn>
                <a:cxn ang="0">
                  <a:pos x="0" y="0"/>
                </a:cxn>
                <a:cxn ang="0">
                  <a:pos x="60" y="64"/>
                </a:cxn>
                <a:cxn ang="0">
                  <a:pos x="60" y="322"/>
                </a:cxn>
              </a:cxnLst>
              <a:rect l="0" t="0" r="r" b="b"/>
              <a:pathLst>
                <a:path w="60" h="322">
                  <a:moveTo>
                    <a:pt x="60" y="322"/>
                  </a:moveTo>
                  <a:lnTo>
                    <a:pt x="0" y="257"/>
                  </a:lnTo>
                  <a:lnTo>
                    <a:pt x="0" y="0"/>
                  </a:lnTo>
                  <a:lnTo>
                    <a:pt x="60" y="64"/>
                  </a:lnTo>
                  <a:lnTo>
                    <a:pt x="60" y="322"/>
                  </a:lnTo>
                  <a:close/>
                </a:path>
              </a:pathLst>
            </a:custGeom>
            <a:solidFill>
              <a:srgbClr val="C0C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4" name="Rectangle 3410"/>
            <p:cNvSpPr>
              <a:spLocks noChangeArrowheads="1"/>
            </p:cNvSpPr>
            <p:nvPr/>
          </p:nvSpPr>
          <p:spPr bwMode="auto">
            <a:xfrm>
              <a:off x="5128" y="1625"/>
              <a:ext cx="270" cy="257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5" name="Freeform 3412"/>
            <p:cNvSpPr>
              <a:spLocks/>
            </p:cNvSpPr>
            <p:nvPr/>
          </p:nvSpPr>
          <p:spPr bwMode="auto">
            <a:xfrm>
              <a:off x="5128" y="3492"/>
              <a:ext cx="330" cy="64"/>
            </a:xfrm>
            <a:custGeom>
              <a:avLst/>
              <a:gdLst/>
              <a:ahLst/>
              <a:cxnLst>
                <a:cxn ang="0">
                  <a:pos x="270" y="0"/>
                </a:cxn>
                <a:cxn ang="0">
                  <a:pos x="0" y="0"/>
                </a:cxn>
                <a:cxn ang="0">
                  <a:pos x="60" y="64"/>
                </a:cxn>
                <a:cxn ang="0">
                  <a:pos x="330" y="64"/>
                </a:cxn>
                <a:cxn ang="0">
                  <a:pos x="270" y="0"/>
                </a:cxn>
              </a:cxnLst>
              <a:rect l="0" t="0" r="r" b="b"/>
              <a:pathLst>
                <a:path w="330" h="64">
                  <a:moveTo>
                    <a:pt x="270" y="0"/>
                  </a:moveTo>
                  <a:lnTo>
                    <a:pt x="0" y="0"/>
                  </a:lnTo>
                  <a:lnTo>
                    <a:pt x="60" y="64"/>
                  </a:lnTo>
                  <a:lnTo>
                    <a:pt x="330" y="64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C0C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6" name="Freeform 3413"/>
            <p:cNvSpPr>
              <a:spLocks/>
            </p:cNvSpPr>
            <p:nvPr/>
          </p:nvSpPr>
          <p:spPr bwMode="auto">
            <a:xfrm>
              <a:off x="5398" y="3234"/>
              <a:ext cx="60" cy="322"/>
            </a:xfrm>
            <a:custGeom>
              <a:avLst/>
              <a:gdLst/>
              <a:ahLst/>
              <a:cxnLst>
                <a:cxn ang="0">
                  <a:pos x="60" y="322"/>
                </a:cxn>
                <a:cxn ang="0">
                  <a:pos x="0" y="258"/>
                </a:cxn>
                <a:cxn ang="0">
                  <a:pos x="0" y="0"/>
                </a:cxn>
                <a:cxn ang="0">
                  <a:pos x="60" y="65"/>
                </a:cxn>
                <a:cxn ang="0">
                  <a:pos x="60" y="322"/>
                </a:cxn>
              </a:cxnLst>
              <a:rect l="0" t="0" r="r" b="b"/>
              <a:pathLst>
                <a:path w="60" h="322">
                  <a:moveTo>
                    <a:pt x="60" y="322"/>
                  </a:moveTo>
                  <a:lnTo>
                    <a:pt x="0" y="258"/>
                  </a:lnTo>
                  <a:lnTo>
                    <a:pt x="0" y="0"/>
                  </a:lnTo>
                  <a:lnTo>
                    <a:pt x="60" y="65"/>
                  </a:lnTo>
                  <a:lnTo>
                    <a:pt x="60" y="322"/>
                  </a:lnTo>
                  <a:close/>
                </a:path>
              </a:pathLst>
            </a:custGeom>
            <a:solidFill>
              <a:srgbClr val="C0C0C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7" name="Rectangle 3414"/>
            <p:cNvSpPr>
              <a:spLocks noChangeArrowheads="1"/>
            </p:cNvSpPr>
            <p:nvPr/>
          </p:nvSpPr>
          <p:spPr bwMode="auto">
            <a:xfrm>
              <a:off x="5128" y="3234"/>
              <a:ext cx="270" cy="258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8" name="Line 3417"/>
            <p:cNvSpPr>
              <a:spLocks noChangeShapeType="1"/>
            </p:cNvSpPr>
            <p:nvPr/>
          </p:nvSpPr>
          <p:spPr bwMode="auto">
            <a:xfrm>
              <a:off x="5263" y="3017"/>
              <a:ext cx="1" cy="2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69" name="Freeform 3418"/>
            <p:cNvSpPr>
              <a:spLocks/>
            </p:cNvSpPr>
            <p:nvPr/>
          </p:nvSpPr>
          <p:spPr bwMode="auto">
            <a:xfrm>
              <a:off x="5250" y="2977"/>
              <a:ext cx="27" cy="4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3" y="0"/>
                </a:cxn>
                <a:cxn ang="0">
                  <a:pos x="27" y="44"/>
                </a:cxn>
                <a:cxn ang="0">
                  <a:pos x="0" y="44"/>
                </a:cxn>
              </a:cxnLst>
              <a:rect l="0" t="0" r="r" b="b"/>
              <a:pathLst>
                <a:path w="27" h="44">
                  <a:moveTo>
                    <a:pt x="0" y="44"/>
                  </a:moveTo>
                  <a:lnTo>
                    <a:pt x="13" y="0"/>
                  </a:lnTo>
                  <a:lnTo>
                    <a:pt x="27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0" name="Line 3419"/>
            <p:cNvSpPr>
              <a:spLocks noChangeShapeType="1"/>
            </p:cNvSpPr>
            <p:nvPr/>
          </p:nvSpPr>
          <p:spPr bwMode="auto">
            <a:xfrm>
              <a:off x="5263" y="1923"/>
              <a:ext cx="1" cy="15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1" name="Freeform 3420"/>
            <p:cNvSpPr>
              <a:spLocks/>
            </p:cNvSpPr>
            <p:nvPr/>
          </p:nvSpPr>
          <p:spPr bwMode="auto">
            <a:xfrm>
              <a:off x="5250" y="1882"/>
              <a:ext cx="27" cy="44"/>
            </a:xfrm>
            <a:custGeom>
              <a:avLst/>
              <a:gdLst/>
              <a:ahLst/>
              <a:cxnLst>
                <a:cxn ang="0">
                  <a:pos x="0" y="44"/>
                </a:cxn>
                <a:cxn ang="0">
                  <a:pos x="13" y="0"/>
                </a:cxn>
                <a:cxn ang="0">
                  <a:pos x="27" y="44"/>
                </a:cxn>
                <a:cxn ang="0">
                  <a:pos x="0" y="44"/>
                </a:cxn>
              </a:cxnLst>
              <a:rect l="0" t="0" r="r" b="b"/>
              <a:pathLst>
                <a:path w="27" h="44">
                  <a:moveTo>
                    <a:pt x="0" y="44"/>
                  </a:moveTo>
                  <a:lnTo>
                    <a:pt x="13" y="0"/>
                  </a:lnTo>
                  <a:lnTo>
                    <a:pt x="27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2" name="Line 3421"/>
            <p:cNvSpPr>
              <a:spLocks noChangeShapeType="1"/>
            </p:cNvSpPr>
            <p:nvPr/>
          </p:nvSpPr>
          <p:spPr bwMode="auto">
            <a:xfrm flipH="1">
              <a:off x="1516" y="2703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3" name="Line 3422"/>
            <p:cNvSpPr>
              <a:spLocks noChangeShapeType="1"/>
            </p:cNvSpPr>
            <p:nvPr/>
          </p:nvSpPr>
          <p:spPr bwMode="auto">
            <a:xfrm flipH="1">
              <a:off x="1484" y="2703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4" name="Freeform 3423"/>
            <p:cNvSpPr>
              <a:spLocks/>
            </p:cNvSpPr>
            <p:nvPr/>
          </p:nvSpPr>
          <p:spPr bwMode="auto">
            <a:xfrm>
              <a:off x="1459" y="2693"/>
              <a:ext cx="9" cy="10"/>
            </a:xfrm>
            <a:custGeom>
              <a:avLst/>
              <a:gdLst/>
              <a:ahLst/>
              <a:cxnLst>
                <a:cxn ang="0">
                  <a:pos x="11" y="12"/>
                </a:cxn>
                <a:cxn ang="0">
                  <a:pos x="4" y="12"/>
                </a:cxn>
                <a:cxn ang="0">
                  <a:pos x="2" y="3"/>
                </a:cxn>
                <a:cxn ang="0">
                  <a:pos x="0" y="0"/>
                </a:cxn>
              </a:cxnLst>
              <a:rect l="0" t="0" r="r" b="b"/>
              <a:pathLst>
                <a:path w="11" h="12">
                  <a:moveTo>
                    <a:pt x="11" y="12"/>
                  </a:moveTo>
                  <a:lnTo>
                    <a:pt x="4" y="1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5" name="Freeform 3424"/>
            <p:cNvSpPr>
              <a:spLocks/>
            </p:cNvSpPr>
            <p:nvPr/>
          </p:nvSpPr>
          <p:spPr bwMode="auto">
            <a:xfrm>
              <a:off x="1432" y="2682"/>
              <a:ext cx="15" cy="3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13" y="0"/>
                </a:cxn>
                <a:cxn ang="0">
                  <a:pos x="3" y="2"/>
                </a:cxn>
                <a:cxn ang="0">
                  <a:pos x="0" y="4"/>
                </a:cxn>
              </a:cxnLst>
              <a:rect l="0" t="0" r="r" b="b"/>
              <a:pathLst>
                <a:path w="19" h="4">
                  <a:moveTo>
                    <a:pt x="19" y="1"/>
                  </a:moveTo>
                  <a:lnTo>
                    <a:pt x="13" y="0"/>
                  </a:lnTo>
                  <a:lnTo>
                    <a:pt x="3" y="2"/>
                  </a:lnTo>
                  <a:lnTo>
                    <a:pt x="0" y="4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6" name="Freeform 3425"/>
            <p:cNvSpPr>
              <a:spLocks/>
            </p:cNvSpPr>
            <p:nvPr/>
          </p:nvSpPr>
          <p:spPr bwMode="auto">
            <a:xfrm>
              <a:off x="1410" y="2699"/>
              <a:ext cx="13" cy="4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5" y="5"/>
                </a:cxn>
                <a:cxn ang="0">
                  <a:pos x="0" y="5"/>
                </a:cxn>
              </a:cxnLst>
              <a:rect l="0" t="0" r="r" b="b"/>
              <a:pathLst>
                <a:path w="16" h="5">
                  <a:moveTo>
                    <a:pt x="16" y="0"/>
                  </a:moveTo>
                  <a:lnTo>
                    <a:pt x="15" y="5"/>
                  </a:lnTo>
                  <a:lnTo>
                    <a:pt x="0" y="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7" name="Line 3426"/>
            <p:cNvSpPr>
              <a:spLocks noChangeShapeType="1"/>
            </p:cNvSpPr>
            <p:nvPr/>
          </p:nvSpPr>
          <p:spPr bwMode="auto">
            <a:xfrm flipH="1">
              <a:off x="1378" y="2703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8" name="Line 3427"/>
            <p:cNvSpPr>
              <a:spLocks noChangeShapeType="1"/>
            </p:cNvSpPr>
            <p:nvPr/>
          </p:nvSpPr>
          <p:spPr bwMode="auto">
            <a:xfrm flipH="1">
              <a:off x="1346" y="2703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9" name="Line 3428"/>
            <p:cNvSpPr>
              <a:spLocks noChangeShapeType="1"/>
            </p:cNvSpPr>
            <p:nvPr/>
          </p:nvSpPr>
          <p:spPr bwMode="auto">
            <a:xfrm flipH="1">
              <a:off x="1314" y="2703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0" name="Line 3429"/>
            <p:cNvSpPr>
              <a:spLocks noChangeShapeType="1"/>
            </p:cNvSpPr>
            <p:nvPr/>
          </p:nvSpPr>
          <p:spPr bwMode="auto">
            <a:xfrm flipH="1">
              <a:off x="1282" y="2703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1" name="Line 3430"/>
            <p:cNvSpPr>
              <a:spLocks noChangeShapeType="1"/>
            </p:cNvSpPr>
            <p:nvPr/>
          </p:nvSpPr>
          <p:spPr bwMode="auto">
            <a:xfrm flipH="1">
              <a:off x="1250" y="2703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2" name="Freeform 3431"/>
            <p:cNvSpPr>
              <a:spLocks/>
            </p:cNvSpPr>
            <p:nvPr/>
          </p:nvSpPr>
          <p:spPr bwMode="auto">
            <a:xfrm>
              <a:off x="1232" y="2688"/>
              <a:ext cx="2" cy="15"/>
            </a:xfrm>
            <a:custGeom>
              <a:avLst/>
              <a:gdLst/>
              <a:ahLst/>
              <a:cxnLst>
                <a:cxn ang="0">
                  <a:pos x="3" y="17"/>
                </a:cxn>
                <a:cxn ang="0">
                  <a:pos x="0" y="17"/>
                </a:cxn>
                <a:cxn ang="0">
                  <a:pos x="0" y="0"/>
                </a:cxn>
              </a:cxnLst>
              <a:rect l="0" t="0" r="r" b="b"/>
              <a:pathLst>
                <a:path w="3" h="17">
                  <a:moveTo>
                    <a:pt x="3" y="17"/>
                  </a:moveTo>
                  <a:lnTo>
                    <a:pt x="0" y="17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3" name="Line 3432"/>
            <p:cNvSpPr>
              <a:spLocks noChangeShapeType="1"/>
            </p:cNvSpPr>
            <p:nvPr/>
          </p:nvSpPr>
          <p:spPr bwMode="auto">
            <a:xfrm flipV="1">
              <a:off x="1232" y="2654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4" name="Line 3433"/>
            <p:cNvSpPr>
              <a:spLocks noChangeShapeType="1"/>
            </p:cNvSpPr>
            <p:nvPr/>
          </p:nvSpPr>
          <p:spPr bwMode="auto">
            <a:xfrm flipV="1">
              <a:off x="1232" y="2620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5" name="Line 3434"/>
            <p:cNvSpPr>
              <a:spLocks noChangeShapeType="1"/>
            </p:cNvSpPr>
            <p:nvPr/>
          </p:nvSpPr>
          <p:spPr bwMode="auto">
            <a:xfrm flipV="1">
              <a:off x="1232" y="2585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6" name="Line 3435"/>
            <p:cNvSpPr>
              <a:spLocks noChangeShapeType="1"/>
            </p:cNvSpPr>
            <p:nvPr/>
          </p:nvSpPr>
          <p:spPr bwMode="auto">
            <a:xfrm flipV="1">
              <a:off x="1232" y="2551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7" name="Line 3436"/>
            <p:cNvSpPr>
              <a:spLocks noChangeShapeType="1"/>
            </p:cNvSpPr>
            <p:nvPr/>
          </p:nvSpPr>
          <p:spPr bwMode="auto">
            <a:xfrm flipV="1">
              <a:off x="1232" y="2517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8" name="Line 3437"/>
            <p:cNvSpPr>
              <a:spLocks noChangeShapeType="1"/>
            </p:cNvSpPr>
            <p:nvPr/>
          </p:nvSpPr>
          <p:spPr bwMode="auto">
            <a:xfrm flipV="1">
              <a:off x="1232" y="2482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89" name="Line 3438"/>
            <p:cNvSpPr>
              <a:spLocks noChangeShapeType="1"/>
            </p:cNvSpPr>
            <p:nvPr/>
          </p:nvSpPr>
          <p:spPr bwMode="auto">
            <a:xfrm flipV="1">
              <a:off x="1232" y="2448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0" name="Line 3439"/>
            <p:cNvSpPr>
              <a:spLocks noChangeShapeType="1"/>
            </p:cNvSpPr>
            <p:nvPr/>
          </p:nvSpPr>
          <p:spPr bwMode="auto">
            <a:xfrm flipV="1">
              <a:off x="1232" y="2414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1" name="Line 3440"/>
            <p:cNvSpPr>
              <a:spLocks noChangeShapeType="1"/>
            </p:cNvSpPr>
            <p:nvPr/>
          </p:nvSpPr>
          <p:spPr bwMode="auto">
            <a:xfrm flipV="1">
              <a:off x="1232" y="2379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2" name="Line 3441"/>
            <p:cNvSpPr>
              <a:spLocks noChangeShapeType="1"/>
            </p:cNvSpPr>
            <p:nvPr/>
          </p:nvSpPr>
          <p:spPr bwMode="auto">
            <a:xfrm flipV="1">
              <a:off x="1232" y="2345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3" name="Line 3442"/>
            <p:cNvSpPr>
              <a:spLocks noChangeShapeType="1"/>
            </p:cNvSpPr>
            <p:nvPr/>
          </p:nvSpPr>
          <p:spPr bwMode="auto">
            <a:xfrm flipV="1">
              <a:off x="1232" y="2311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4" name="Line 3443"/>
            <p:cNvSpPr>
              <a:spLocks noChangeShapeType="1"/>
            </p:cNvSpPr>
            <p:nvPr/>
          </p:nvSpPr>
          <p:spPr bwMode="auto">
            <a:xfrm flipV="1">
              <a:off x="1232" y="2276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5" name="Line 3444"/>
            <p:cNvSpPr>
              <a:spLocks noChangeShapeType="1"/>
            </p:cNvSpPr>
            <p:nvPr/>
          </p:nvSpPr>
          <p:spPr bwMode="auto">
            <a:xfrm flipV="1">
              <a:off x="1232" y="2242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6" name="Line 3445"/>
            <p:cNvSpPr>
              <a:spLocks noChangeShapeType="1"/>
            </p:cNvSpPr>
            <p:nvPr/>
          </p:nvSpPr>
          <p:spPr bwMode="auto">
            <a:xfrm flipV="1">
              <a:off x="1232" y="2208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7" name="Line 3446"/>
            <p:cNvSpPr>
              <a:spLocks noChangeShapeType="1"/>
            </p:cNvSpPr>
            <p:nvPr/>
          </p:nvSpPr>
          <p:spPr bwMode="auto">
            <a:xfrm flipV="1">
              <a:off x="1232" y="217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8" name="Line 3447"/>
            <p:cNvSpPr>
              <a:spLocks noChangeShapeType="1"/>
            </p:cNvSpPr>
            <p:nvPr/>
          </p:nvSpPr>
          <p:spPr bwMode="auto">
            <a:xfrm flipV="1">
              <a:off x="1232" y="2139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99" name="Line 3448"/>
            <p:cNvSpPr>
              <a:spLocks noChangeShapeType="1"/>
            </p:cNvSpPr>
            <p:nvPr/>
          </p:nvSpPr>
          <p:spPr bwMode="auto">
            <a:xfrm flipV="1">
              <a:off x="1232" y="2105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0" name="Line 3449"/>
            <p:cNvSpPr>
              <a:spLocks noChangeShapeType="1"/>
            </p:cNvSpPr>
            <p:nvPr/>
          </p:nvSpPr>
          <p:spPr bwMode="auto">
            <a:xfrm flipV="1">
              <a:off x="1232" y="2070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1" name="Line 3450"/>
            <p:cNvSpPr>
              <a:spLocks noChangeShapeType="1"/>
            </p:cNvSpPr>
            <p:nvPr/>
          </p:nvSpPr>
          <p:spPr bwMode="auto">
            <a:xfrm flipV="1">
              <a:off x="1232" y="2036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2" name="Line 3451"/>
            <p:cNvSpPr>
              <a:spLocks noChangeShapeType="1"/>
            </p:cNvSpPr>
            <p:nvPr/>
          </p:nvSpPr>
          <p:spPr bwMode="auto">
            <a:xfrm flipV="1">
              <a:off x="1232" y="2002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3" name="Line 3452"/>
            <p:cNvSpPr>
              <a:spLocks noChangeShapeType="1"/>
            </p:cNvSpPr>
            <p:nvPr/>
          </p:nvSpPr>
          <p:spPr bwMode="auto">
            <a:xfrm flipV="1">
              <a:off x="1232" y="1967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4" name="Line 3453"/>
            <p:cNvSpPr>
              <a:spLocks noChangeShapeType="1"/>
            </p:cNvSpPr>
            <p:nvPr/>
          </p:nvSpPr>
          <p:spPr bwMode="auto">
            <a:xfrm flipV="1">
              <a:off x="1232" y="1933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5" name="Line 3454"/>
            <p:cNvSpPr>
              <a:spLocks noChangeShapeType="1"/>
            </p:cNvSpPr>
            <p:nvPr/>
          </p:nvSpPr>
          <p:spPr bwMode="auto">
            <a:xfrm flipV="1">
              <a:off x="1232" y="1899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6" name="Line 3455"/>
            <p:cNvSpPr>
              <a:spLocks noChangeShapeType="1"/>
            </p:cNvSpPr>
            <p:nvPr/>
          </p:nvSpPr>
          <p:spPr bwMode="auto">
            <a:xfrm flipV="1">
              <a:off x="1232" y="1864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7" name="Line 3456"/>
            <p:cNvSpPr>
              <a:spLocks noChangeShapeType="1"/>
            </p:cNvSpPr>
            <p:nvPr/>
          </p:nvSpPr>
          <p:spPr bwMode="auto">
            <a:xfrm flipV="1">
              <a:off x="1232" y="1830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8" name="Line 3457"/>
            <p:cNvSpPr>
              <a:spLocks noChangeShapeType="1"/>
            </p:cNvSpPr>
            <p:nvPr/>
          </p:nvSpPr>
          <p:spPr bwMode="auto">
            <a:xfrm flipV="1">
              <a:off x="1232" y="1796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9" name="Line 3458"/>
            <p:cNvSpPr>
              <a:spLocks noChangeShapeType="1"/>
            </p:cNvSpPr>
            <p:nvPr/>
          </p:nvSpPr>
          <p:spPr bwMode="auto">
            <a:xfrm flipV="1">
              <a:off x="1232" y="1761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0" name="Line 3459"/>
            <p:cNvSpPr>
              <a:spLocks noChangeShapeType="1"/>
            </p:cNvSpPr>
            <p:nvPr/>
          </p:nvSpPr>
          <p:spPr bwMode="auto">
            <a:xfrm flipV="1">
              <a:off x="1232" y="1727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1" name="Line 3460"/>
            <p:cNvSpPr>
              <a:spLocks noChangeShapeType="1"/>
            </p:cNvSpPr>
            <p:nvPr/>
          </p:nvSpPr>
          <p:spPr bwMode="auto">
            <a:xfrm flipV="1">
              <a:off x="1232" y="1693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2" name="Line 3461"/>
            <p:cNvSpPr>
              <a:spLocks noChangeShapeType="1"/>
            </p:cNvSpPr>
            <p:nvPr/>
          </p:nvSpPr>
          <p:spPr bwMode="auto">
            <a:xfrm flipV="1">
              <a:off x="1232" y="1658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3" name="Line 3462"/>
            <p:cNvSpPr>
              <a:spLocks noChangeShapeType="1"/>
            </p:cNvSpPr>
            <p:nvPr/>
          </p:nvSpPr>
          <p:spPr bwMode="auto">
            <a:xfrm flipV="1">
              <a:off x="1232" y="1624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4" name="Line 3463"/>
            <p:cNvSpPr>
              <a:spLocks noChangeShapeType="1"/>
            </p:cNvSpPr>
            <p:nvPr/>
          </p:nvSpPr>
          <p:spPr bwMode="auto">
            <a:xfrm flipV="1">
              <a:off x="1232" y="1590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5" name="Line 3464"/>
            <p:cNvSpPr>
              <a:spLocks noChangeShapeType="1"/>
            </p:cNvSpPr>
            <p:nvPr/>
          </p:nvSpPr>
          <p:spPr bwMode="auto">
            <a:xfrm flipV="1">
              <a:off x="1232" y="1555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6" name="Line 3465"/>
            <p:cNvSpPr>
              <a:spLocks noChangeShapeType="1"/>
            </p:cNvSpPr>
            <p:nvPr/>
          </p:nvSpPr>
          <p:spPr bwMode="auto">
            <a:xfrm flipV="1">
              <a:off x="1232" y="1521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7" name="Line 3466"/>
            <p:cNvSpPr>
              <a:spLocks noChangeShapeType="1"/>
            </p:cNvSpPr>
            <p:nvPr/>
          </p:nvSpPr>
          <p:spPr bwMode="auto">
            <a:xfrm flipV="1">
              <a:off x="1232" y="1487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8" name="Line 3467"/>
            <p:cNvSpPr>
              <a:spLocks noChangeShapeType="1"/>
            </p:cNvSpPr>
            <p:nvPr/>
          </p:nvSpPr>
          <p:spPr bwMode="auto">
            <a:xfrm flipV="1">
              <a:off x="1232" y="1452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19" name="Line 3468"/>
            <p:cNvSpPr>
              <a:spLocks noChangeShapeType="1"/>
            </p:cNvSpPr>
            <p:nvPr/>
          </p:nvSpPr>
          <p:spPr bwMode="auto">
            <a:xfrm flipV="1">
              <a:off x="1232" y="1418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0" name="Line 3469"/>
            <p:cNvSpPr>
              <a:spLocks noChangeShapeType="1"/>
            </p:cNvSpPr>
            <p:nvPr/>
          </p:nvSpPr>
          <p:spPr bwMode="auto">
            <a:xfrm flipV="1">
              <a:off x="1232" y="1384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1" name="Line 3470"/>
            <p:cNvSpPr>
              <a:spLocks noChangeShapeType="1"/>
            </p:cNvSpPr>
            <p:nvPr/>
          </p:nvSpPr>
          <p:spPr bwMode="auto">
            <a:xfrm flipV="1">
              <a:off x="1232" y="1349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2" name="Line 3471"/>
            <p:cNvSpPr>
              <a:spLocks noChangeShapeType="1"/>
            </p:cNvSpPr>
            <p:nvPr/>
          </p:nvSpPr>
          <p:spPr bwMode="auto">
            <a:xfrm flipV="1">
              <a:off x="1232" y="1315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3" name="Line 3472"/>
            <p:cNvSpPr>
              <a:spLocks noChangeShapeType="1"/>
            </p:cNvSpPr>
            <p:nvPr/>
          </p:nvSpPr>
          <p:spPr bwMode="auto">
            <a:xfrm flipV="1">
              <a:off x="1232" y="1281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4" name="Line 3473"/>
            <p:cNvSpPr>
              <a:spLocks noChangeShapeType="1"/>
            </p:cNvSpPr>
            <p:nvPr/>
          </p:nvSpPr>
          <p:spPr bwMode="auto">
            <a:xfrm flipV="1">
              <a:off x="1232" y="1246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5" name="Line 3474"/>
            <p:cNvSpPr>
              <a:spLocks noChangeShapeType="1"/>
            </p:cNvSpPr>
            <p:nvPr/>
          </p:nvSpPr>
          <p:spPr bwMode="auto">
            <a:xfrm flipV="1">
              <a:off x="1232" y="1212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6" name="Line 3475"/>
            <p:cNvSpPr>
              <a:spLocks noChangeShapeType="1"/>
            </p:cNvSpPr>
            <p:nvPr/>
          </p:nvSpPr>
          <p:spPr bwMode="auto">
            <a:xfrm flipV="1">
              <a:off x="1232" y="1178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7" name="Line 3476"/>
            <p:cNvSpPr>
              <a:spLocks noChangeShapeType="1"/>
            </p:cNvSpPr>
            <p:nvPr/>
          </p:nvSpPr>
          <p:spPr bwMode="auto">
            <a:xfrm flipV="1">
              <a:off x="1232" y="1143"/>
              <a:ext cx="1" cy="1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8" name="Line 3477"/>
            <p:cNvSpPr>
              <a:spLocks noChangeShapeType="1"/>
            </p:cNvSpPr>
            <p:nvPr/>
          </p:nvSpPr>
          <p:spPr bwMode="auto">
            <a:xfrm flipV="1">
              <a:off x="1232" y="1109"/>
              <a:ext cx="1" cy="1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29" name="Freeform 3478"/>
            <p:cNvSpPr>
              <a:spLocks/>
            </p:cNvSpPr>
            <p:nvPr/>
          </p:nvSpPr>
          <p:spPr bwMode="auto">
            <a:xfrm>
              <a:off x="1212" y="1045"/>
              <a:ext cx="40" cy="65"/>
            </a:xfrm>
            <a:custGeom>
              <a:avLst/>
              <a:gdLst/>
              <a:ahLst/>
              <a:cxnLst>
                <a:cxn ang="0">
                  <a:pos x="0" y="65"/>
                </a:cxn>
                <a:cxn ang="0">
                  <a:pos x="20" y="0"/>
                </a:cxn>
                <a:cxn ang="0">
                  <a:pos x="40" y="65"/>
                </a:cxn>
                <a:cxn ang="0">
                  <a:pos x="0" y="65"/>
                </a:cxn>
              </a:cxnLst>
              <a:rect l="0" t="0" r="r" b="b"/>
              <a:pathLst>
                <a:path w="40" h="65">
                  <a:moveTo>
                    <a:pt x="0" y="65"/>
                  </a:moveTo>
                  <a:lnTo>
                    <a:pt x="20" y="0"/>
                  </a:lnTo>
                  <a:lnTo>
                    <a:pt x="40" y="65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0" name="Rectangle 3479"/>
            <p:cNvSpPr>
              <a:spLocks noChangeArrowheads="1"/>
            </p:cNvSpPr>
            <p:nvPr/>
          </p:nvSpPr>
          <p:spPr bwMode="auto">
            <a:xfrm>
              <a:off x="1102" y="1981"/>
              <a:ext cx="259" cy="14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1" name="Line 3482"/>
            <p:cNvSpPr>
              <a:spLocks noChangeShapeType="1"/>
            </p:cNvSpPr>
            <p:nvPr/>
          </p:nvSpPr>
          <p:spPr bwMode="auto">
            <a:xfrm flipH="1">
              <a:off x="1448" y="1802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2" name="Line 3483"/>
            <p:cNvSpPr>
              <a:spLocks noChangeShapeType="1"/>
            </p:cNvSpPr>
            <p:nvPr/>
          </p:nvSpPr>
          <p:spPr bwMode="auto">
            <a:xfrm flipH="1">
              <a:off x="1416" y="1802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3" name="Line 3484"/>
            <p:cNvSpPr>
              <a:spLocks noChangeShapeType="1"/>
            </p:cNvSpPr>
            <p:nvPr/>
          </p:nvSpPr>
          <p:spPr bwMode="auto">
            <a:xfrm flipH="1">
              <a:off x="1384" y="1802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4" name="Line 3485"/>
            <p:cNvSpPr>
              <a:spLocks noChangeShapeType="1"/>
            </p:cNvSpPr>
            <p:nvPr/>
          </p:nvSpPr>
          <p:spPr bwMode="auto">
            <a:xfrm flipH="1">
              <a:off x="1352" y="1802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5" name="Line 3486"/>
            <p:cNvSpPr>
              <a:spLocks noChangeShapeType="1"/>
            </p:cNvSpPr>
            <p:nvPr/>
          </p:nvSpPr>
          <p:spPr bwMode="auto">
            <a:xfrm flipH="1">
              <a:off x="1320" y="1802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6" name="Line 3487"/>
            <p:cNvSpPr>
              <a:spLocks noChangeShapeType="1"/>
            </p:cNvSpPr>
            <p:nvPr/>
          </p:nvSpPr>
          <p:spPr bwMode="auto">
            <a:xfrm flipH="1">
              <a:off x="1288" y="1802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7" name="Line 3488"/>
            <p:cNvSpPr>
              <a:spLocks noChangeShapeType="1"/>
            </p:cNvSpPr>
            <p:nvPr/>
          </p:nvSpPr>
          <p:spPr bwMode="auto">
            <a:xfrm flipH="1">
              <a:off x="1256" y="1802"/>
              <a:ext cx="1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8" name="Line 3489"/>
            <p:cNvSpPr>
              <a:spLocks noChangeShapeType="1"/>
            </p:cNvSpPr>
            <p:nvPr/>
          </p:nvSpPr>
          <p:spPr bwMode="auto">
            <a:xfrm flipH="1">
              <a:off x="1232" y="1802"/>
              <a:ext cx="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39" name="Freeform 3490"/>
            <p:cNvSpPr>
              <a:spLocks/>
            </p:cNvSpPr>
            <p:nvPr/>
          </p:nvSpPr>
          <p:spPr bwMode="auto">
            <a:xfrm>
              <a:off x="1457" y="1775"/>
              <a:ext cx="75" cy="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5" y="27"/>
                </a:cxn>
                <a:cxn ang="0">
                  <a:pos x="0" y="53"/>
                </a:cxn>
                <a:cxn ang="0">
                  <a:pos x="0" y="0"/>
                </a:cxn>
              </a:cxnLst>
              <a:rect l="0" t="0" r="r" b="b"/>
              <a:pathLst>
                <a:path w="75" h="53">
                  <a:moveTo>
                    <a:pt x="0" y="0"/>
                  </a:moveTo>
                  <a:lnTo>
                    <a:pt x="75" y="27"/>
                  </a:lnTo>
                  <a:lnTo>
                    <a:pt x="0" y="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40" name="Line 3491"/>
            <p:cNvSpPr>
              <a:spLocks noChangeShapeType="1"/>
            </p:cNvSpPr>
            <p:nvPr/>
          </p:nvSpPr>
          <p:spPr bwMode="auto">
            <a:xfrm>
              <a:off x="2611" y="2703"/>
              <a:ext cx="719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41" name="Line 3492"/>
            <p:cNvSpPr>
              <a:spLocks noChangeShapeType="1"/>
            </p:cNvSpPr>
            <p:nvPr/>
          </p:nvSpPr>
          <p:spPr bwMode="auto">
            <a:xfrm>
              <a:off x="2970" y="2559"/>
              <a:ext cx="1" cy="14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42" name="Rectangle 3493"/>
            <p:cNvSpPr>
              <a:spLocks noChangeArrowheads="1"/>
            </p:cNvSpPr>
            <p:nvPr/>
          </p:nvSpPr>
          <p:spPr bwMode="auto">
            <a:xfrm>
              <a:off x="992" y="981"/>
              <a:ext cx="1679" cy="129"/>
            </a:xfrm>
            <a:prstGeom prst="rect">
              <a:avLst/>
            </a:prstGeom>
            <a:solidFill>
              <a:srgbClr val="CDCDCD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43" name="Rectangle 3494"/>
            <p:cNvSpPr>
              <a:spLocks noChangeArrowheads="1"/>
            </p:cNvSpPr>
            <p:nvPr/>
          </p:nvSpPr>
          <p:spPr bwMode="auto">
            <a:xfrm>
              <a:off x="932" y="917"/>
              <a:ext cx="1679" cy="129"/>
            </a:xfrm>
            <a:prstGeom prst="rect">
              <a:avLst/>
            </a:pr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ru-RU" dirty="0">
                <a:latin typeface="Arial Narrow" pitchFamily="34" charset="0"/>
              </a:endParaRPr>
            </a:p>
          </p:txBody>
        </p:sp>
      </p:grpSp>
      <p:sp>
        <p:nvSpPr>
          <p:cNvPr id="1623" name="Прямоугольник 1622"/>
          <p:cNvSpPr/>
          <p:nvPr/>
        </p:nvSpPr>
        <p:spPr>
          <a:xfrm>
            <a:off x="1066800" y="164592"/>
            <a:ext cx="7010400" cy="32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1600" dirty="0" smtClean="0">
                <a:latin typeface="Arial Narrow" pitchFamily="34" charset="0"/>
              </a:rPr>
              <a:t>Архитектура информационных систем для управления государственными финансами </a:t>
            </a:r>
            <a:endParaRPr lang="en-US" sz="1600" dirty="0" smtClean="0">
              <a:latin typeface="Arial Narrow" pitchFamily="34" charset="0"/>
            </a:endParaRPr>
          </a:p>
          <a:p>
            <a:pPr algn="ctr"/>
            <a:endParaRPr lang="en-US" sz="1600" b="1" dirty="0">
              <a:latin typeface="Arial Narrow" pitchFamily="34" charset="0"/>
            </a:endParaRPr>
          </a:p>
        </p:txBody>
      </p:sp>
      <p:sp>
        <p:nvSpPr>
          <p:cNvPr id="1624" name="Прямоугольник 1623"/>
          <p:cNvSpPr/>
          <p:nvPr/>
        </p:nvSpPr>
        <p:spPr>
          <a:xfrm>
            <a:off x="192024" y="835152"/>
            <a:ext cx="661416" cy="3596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900" b="1" dirty="0" smtClean="0">
                <a:latin typeface="Arial Narrow" pitchFamily="34" charset="0"/>
              </a:rPr>
              <a:t>Функциональные процессы</a:t>
            </a:r>
            <a:endParaRPr lang="en-US" sz="900" b="1" dirty="0">
              <a:latin typeface="Arial Narrow" pitchFamily="34" charset="0"/>
            </a:endParaRPr>
          </a:p>
        </p:txBody>
      </p:sp>
      <p:sp>
        <p:nvSpPr>
          <p:cNvPr id="1625" name="Прямоугольник 1624"/>
          <p:cNvSpPr/>
          <p:nvPr/>
        </p:nvSpPr>
        <p:spPr>
          <a:xfrm>
            <a:off x="1130808" y="886968"/>
            <a:ext cx="399288" cy="2956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ЦБ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26" name="Прямоугольник 1625"/>
          <p:cNvSpPr/>
          <p:nvPr/>
        </p:nvSpPr>
        <p:spPr>
          <a:xfrm>
            <a:off x="1676400" y="960120"/>
            <a:ext cx="609600" cy="2621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Управление долгами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27" name="Прямоугольник 1626"/>
          <p:cNvSpPr/>
          <p:nvPr/>
        </p:nvSpPr>
        <p:spPr>
          <a:xfrm>
            <a:off x="2286000" y="966216"/>
            <a:ext cx="609600" cy="2804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Экономическая политика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28" name="Прямоугольник 1627"/>
          <p:cNvSpPr/>
          <p:nvPr/>
        </p:nvSpPr>
        <p:spPr>
          <a:xfrm>
            <a:off x="2910840" y="978408"/>
            <a:ext cx="557784" cy="2499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Управление бюджетом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29" name="Прямоугольник 1628"/>
          <p:cNvSpPr/>
          <p:nvPr/>
        </p:nvSpPr>
        <p:spPr>
          <a:xfrm>
            <a:off x="3532632" y="1051560"/>
            <a:ext cx="618744" cy="1950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Управление наличностью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30" name="Прямоугольник 1629"/>
          <p:cNvSpPr/>
          <p:nvPr/>
        </p:nvSpPr>
        <p:spPr>
          <a:xfrm>
            <a:off x="3657600" y="911352"/>
            <a:ext cx="1295400" cy="1188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Казначейство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31" name="Прямоугольник 1630"/>
          <p:cNvSpPr/>
          <p:nvPr/>
        </p:nvSpPr>
        <p:spPr>
          <a:xfrm>
            <a:off x="4197096" y="1069848"/>
            <a:ext cx="527304" cy="1767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Центральный офис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32" name="Прямоугольник 1631"/>
          <p:cNvSpPr/>
          <p:nvPr/>
        </p:nvSpPr>
        <p:spPr>
          <a:xfrm>
            <a:off x="2983992" y="749808"/>
            <a:ext cx="1511808" cy="1645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900" b="1" u="sng" dirty="0" smtClean="0">
                <a:latin typeface="Arial Narrow" pitchFamily="34" charset="0"/>
              </a:rPr>
              <a:t>Министерство финансов</a:t>
            </a:r>
            <a:endParaRPr lang="en-US" sz="900" b="1" u="sng" dirty="0">
              <a:latin typeface="Arial Narrow" pitchFamily="34" charset="0"/>
            </a:endParaRPr>
          </a:p>
        </p:txBody>
      </p:sp>
      <p:sp>
        <p:nvSpPr>
          <p:cNvPr id="1633" name="Прямоугольник 1632"/>
          <p:cNvSpPr/>
          <p:nvPr/>
        </p:nvSpPr>
        <p:spPr>
          <a:xfrm>
            <a:off x="4779264" y="1060704"/>
            <a:ext cx="630936" cy="1859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Региональные подразделения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34" name="Прямоугольник 1633"/>
          <p:cNvSpPr/>
          <p:nvPr/>
        </p:nvSpPr>
        <p:spPr>
          <a:xfrm>
            <a:off x="5544312" y="883920"/>
            <a:ext cx="475488" cy="3322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Гос</a:t>
            </a:r>
            <a:r>
              <a:rPr lang="en-US" sz="700" b="1" dirty="0" smtClean="0">
                <a:latin typeface="Arial Narrow" pitchFamily="34" charset="0"/>
              </a:rPr>
              <a:t>. </a:t>
            </a:r>
            <a:r>
              <a:rPr lang="ru-RU" sz="700" b="1" dirty="0" smtClean="0">
                <a:latin typeface="Arial Narrow" pitchFamily="34" charset="0"/>
              </a:rPr>
              <a:t>бюджетные организации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35" name="Прямоугольник 1634"/>
          <p:cNvSpPr/>
          <p:nvPr/>
        </p:nvSpPr>
        <p:spPr>
          <a:xfrm>
            <a:off x="6199632" y="841248"/>
            <a:ext cx="829056" cy="2164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Организации по сбору доходов </a:t>
            </a:r>
            <a:endParaRPr lang="en-US" sz="700" b="1" u="sng" dirty="0">
              <a:latin typeface="Arial Narrow" pitchFamily="34" charset="0"/>
            </a:endParaRPr>
          </a:p>
        </p:txBody>
      </p:sp>
      <p:sp>
        <p:nvSpPr>
          <p:cNvPr id="1636" name="Прямоугольник 1635"/>
          <p:cNvSpPr/>
          <p:nvPr/>
        </p:nvSpPr>
        <p:spPr>
          <a:xfrm>
            <a:off x="6172200" y="1091184"/>
            <a:ext cx="320040" cy="1158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налоги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37" name="Прямоугольник 1636"/>
          <p:cNvSpPr/>
          <p:nvPr/>
        </p:nvSpPr>
        <p:spPr>
          <a:xfrm>
            <a:off x="6672072" y="1088136"/>
            <a:ext cx="420624" cy="1188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таможня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38" name="Прямоугольник 1637"/>
          <p:cNvSpPr/>
          <p:nvPr/>
        </p:nvSpPr>
        <p:spPr>
          <a:xfrm>
            <a:off x="7391400" y="859536"/>
            <a:ext cx="673608" cy="34442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Банки-плательщики и получатели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39" name="Прямоугольник 1638"/>
          <p:cNvSpPr/>
          <p:nvPr/>
        </p:nvSpPr>
        <p:spPr>
          <a:xfrm>
            <a:off x="8241792" y="914400"/>
            <a:ext cx="521208" cy="24688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Аудиторские орг.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40" name="Прямоугольник 1639"/>
          <p:cNvSpPr/>
          <p:nvPr/>
        </p:nvSpPr>
        <p:spPr>
          <a:xfrm>
            <a:off x="7120128" y="2087880"/>
            <a:ext cx="1280160" cy="335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900" b="1" i="1" dirty="0" smtClean="0">
                <a:latin typeface="Arial Narrow" pitchFamily="34" charset="0"/>
              </a:rPr>
              <a:t>Государственные банковские операции</a:t>
            </a:r>
            <a:endParaRPr lang="en-US" sz="900" b="1" i="1" dirty="0">
              <a:latin typeface="Arial Narrow" pitchFamily="34" charset="0"/>
            </a:endParaRPr>
          </a:p>
        </p:txBody>
      </p:sp>
      <p:sp>
        <p:nvSpPr>
          <p:cNvPr id="1641" name="Прямоугольник 1640"/>
          <p:cNvSpPr/>
          <p:nvPr/>
        </p:nvSpPr>
        <p:spPr>
          <a:xfrm>
            <a:off x="8153400" y="2667000"/>
            <a:ext cx="381000" cy="2286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Поставщики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42" name="Прямоугольник 1641"/>
          <p:cNvSpPr/>
          <p:nvPr/>
        </p:nvSpPr>
        <p:spPr>
          <a:xfrm>
            <a:off x="7431024" y="3797808"/>
            <a:ext cx="472440" cy="3870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ЦБ</a:t>
            </a:r>
          </a:p>
          <a:p>
            <a:pPr algn="ctr"/>
            <a:r>
              <a:rPr lang="en-US" sz="700" b="1" dirty="0" smtClean="0">
                <a:latin typeface="Arial Narrow" pitchFamily="34" charset="0"/>
              </a:rPr>
              <a:t>(</a:t>
            </a:r>
            <a:r>
              <a:rPr lang="ru-RU" sz="700" b="1" dirty="0" smtClean="0">
                <a:latin typeface="Arial Narrow" pitchFamily="34" charset="0"/>
              </a:rPr>
              <a:t>ЕКС</a:t>
            </a:r>
            <a:r>
              <a:rPr lang="en-US" sz="700" b="1" dirty="0" smtClean="0">
                <a:latin typeface="Arial Narrow" pitchFamily="34" charset="0"/>
              </a:rPr>
              <a:t>)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43" name="Прямоугольник 1642"/>
          <p:cNvSpPr/>
          <p:nvPr/>
        </p:nvSpPr>
        <p:spPr>
          <a:xfrm>
            <a:off x="8284464" y="3337560"/>
            <a:ext cx="97536" cy="1386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К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О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ММ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Е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Р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Ч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Е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С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К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И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Е Б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А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Н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К</a:t>
            </a:r>
            <a:endParaRPr lang="en-US" sz="600" b="1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ru-RU" sz="600" b="1" dirty="0" smtClean="0">
                <a:latin typeface="Arial Narrow" pitchFamily="34" charset="0"/>
              </a:rPr>
              <a:t>И</a:t>
            </a:r>
            <a:endParaRPr lang="en-US" sz="600" b="1" dirty="0">
              <a:latin typeface="Arial Narrow" pitchFamily="34" charset="0"/>
            </a:endParaRPr>
          </a:p>
        </p:txBody>
      </p:sp>
      <p:sp>
        <p:nvSpPr>
          <p:cNvPr id="1644" name="Прямоугольник 1643"/>
          <p:cNvSpPr/>
          <p:nvPr/>
        </p:nvSpPr>
        <p:spPr>
          <a:xfrm>
            <a:off x="8558784" y="3843528"/>
            <a:ext cx="509016" cy="320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700" dirty="0" smtClean="0">
                <a:latin typeface="Arial Narrow" pitchFamily="34" charset="0"/>
              </a:rPr>
              <a:t>Комментарии аудита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45" name="Прямоугольник 1644"/>
          <p:cNvSpPr/>
          <p:nvPr/>
        </p:nvSpPr>
        <p:spPr>
          <a:xfrm>
            <a:off x="6934200" y="4453128"/>
            <a:ext cx="441960" cy="4328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dirty="0" smtClean="0">
                <a:latin typeface="Arial Narrow" pitchFamily="34" charset="0"/>
              </a:rPr>
              <a:t>Отчеты о поступлении доходов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46" name="Прямоугольник 1645"/>
          <p:cNvSpPr/>
          <p:nvPr/>
        </p:nvSpPr>
        <p:spPr>
          <a:xfrm>
            <a:off x="5486400" y="5023104"/>
            <a:ext cx="832104" cy="2133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dirty="0" smtClean="0">
                <a:latin typeface="Arial Narrow" pitchFamily="34" charset="0"/>
              </a:rPr>
              <a:t>Платежные инструкции в ЦБ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47" name="Прямоугольник 1646"/>
          <p:cNvSpPr/>
          <p:nvPr/>
        </p:nvSpPr>
        <p:spPr>
          <a:xfrm>
            <a:off x="6172200" y="5657088"/>
            <a:ext cx="566928" cy="13411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НАЛОГООБЛОЖЕНИЕ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48" name="Прямоугольник 1647"/>
          <p:cNvSpPr/>
          <p:nvPr/>
        </p:nvSpPr>
        <p:spPr>
          <a:xfrm>
            <a:off x="6943344" y="5675376"/>
            <a:ext cx="478536" cy="1188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ТАМОЖНЯ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49" name="Прямоугольник 1648"/>
          <p:cNvSpPr/>
          <p:nvPr/>
        </p:nvSpPr>
        <p:spPr>
          <a:xfrm>
            <a:off x="8165592" y="5209032"/>
            <a:ext cx="359664" cy="2377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Налогоплательщики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50" name="Прямоугольник 1649"/>
          <p:cNvSpPr/>
          <p:nvPr/>
        </p:nvSpPr>
        <p:spPr>
          <a:xfrm>
            <a:off x="5367528" y="3325368"/>
            <a:ext cx="585216" cy="33223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ИСПОЛНЕНИЕ БЮДЖЕТА ОРГАНИЗАЦИИ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51" name="Прямоугольник 1650"/>
          <p:cNvSpPr/>
          <p:nvPr/>
        </p:nvSpPr>
        <p:spPr>
          <a:xfrm>
            <a:off x="5782056" y="3895344"/>
            <a:ext cx="847344" cy="2194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dirty="0" smtClean="0">
                <a:latin typeface="Arial Narrow" pitchFamily="34" charset="0"/>
              </a:rPr>
              <a:t>Отчет о платежах и поступлениях на ЕКС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52" name="Прямоугольник 1651"/>
          <p:cNvSpPr/>
          <p:nvPr/>
        </p:nvSpPr>
        <p:spPr>
          <a:xfrm>
            <a:off x="6013704" y="2798064"/>
            <a:ext cx="734568" cy="1066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dirty="0" smtClean="0">
                <a:latin typeface="Arial Narrow" pitchFamily="34" charset="0"/>
              </a:rPr>
              <a:t>Сметы доходов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53" name="Прямоугольник 1652"/>
          <p:cNvSpPr/>
          <p:nvPr/>
        </p:nvSpPr>
        <p:spPr>
          <a:xfrm>
            <a:off x="4191000" y="2535936"/>
            <a:ext cx="91135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dirty="0" smtClean="0">
                <a:latin typeface="Arial Narrow" pitchFamily="34" charset="0"/>
              </a:rPr>
              <a:t>Бюджетные предложения; старые и новые программы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54" name="Прямоугольник 1653"/>
          <p:cNvSpPr/>
          <p:nvPr/>
        </p:nvSpPr>
        <p:spPr>
          <a:xfrm>
            <a:off x="4218432" y="2036064"/>
            <a:ext cx="658368" cy="2499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700" dirty="0" smtClean="0">
                <a:latin typeface="Arial Narrow" pitchFamily="34" charset="0"/>
              </a:rPr>
              <a:t>Бюджетные рекомендации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55" name="Прямоугольник 1654"/>
          <p:cNvSpPr/>
          <p:nvPr/>
        </p:nvSpPr>
        <p:spPr>
          <a:xfrm>
            <a:off x="5340096" y="2087880"/>
            <a:ext cx="643128" cy="341376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СОСТАВЛЕНИЕ БЮДЖЕТА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56" name="Прямоугольник 1655"/>
          <p:cNvSpPr/>
          <p:nvPr/>
        </p:nvSpPr>
        <p:spPr>
          <a:xfrm>
            <a:off x="4169664" y="4038600"/>
            <a:ext cx="472440" cy="112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Сч</a:t>
            </a:r>
            <a:r>
              <a:rPr lang="en-US" sz="700" b="1" dirty="0" smtClean="0">
                <a:latin typeface="Arial Narrow" pitchFamily="34" charset="0"/>
              </a:rPr>
              <a:t>.</a:t>
            </a:r>
            <a:r>
              <a:rPr lang="ru-RU" sz="700" b="1" dirty="0" smtClean="0">
                <a:latin typeface="Arial Narrow" pitchFamily="34" charset="0"/>
              </a:rPr>
              <a:t> Дебиторы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57" name="Прямоугольник 1656"/>
          <p:cNvSpPr/>
          <p:nvPr/>
        </p:nvSpPr>
        <p:spPr>
          <a:xfrm>
            <a:off x="4733544" y="4038600"/>
            <a:ext cx="502920" cy="1249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Сч</a:t>
            </a:r>
            <a:r>
              <a:rPr lang="en-US" sz="700" b="1" dirty="0" smtClean="0">
                <a:latin typeface="Arial Narrow" pitchFamily="34" charset="0"/>
              </a:rPr>
              <a:t>. </a:t>
            </a:r>
            <a:r>
              <a:rPr lang="ru-RU" sz="700" b="1" dirty="0" smtClean="0">
                <a:latin typeface="Arial Narrow" pitchFamily="34" charset="0"/>
              </a:rPr>
              <a:t>Кредиторы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58" name="Прямоугольник 1657"/>
          <p:cNvSpPr/>
          <p:nvPr/>
        </p:nvSpPr>
        <p:spPr>
          <a:xfrm>
            <a:off x="4187952" y="4328160"/>
            <a:ext cx="1042416" cy="13106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Главная книга казначейства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59" name="Прямоугольник 1658"/>
          <p:cNvSpPr/>
          <p:nvPr/>
        </p:nvSpPr>
        <p:spPr>
          <a:xfrm>
            <a:off x="3572256" y="4672584"/>
            <a:ext cx="771144" cy="2316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УПРАВЛЕНИЕ НАЛИЧНОСТЬЮ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60" name="Прямоугольник 1659"/>
          <p:cNvSpPr/>
          <p:nvPr/>
        </p:nvSpPr>
        <p:spPr>
          <a:xfrm>
            <a:off x="2286000" y="4038600"/>
            <a:ext cx="1447800" cy="3505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82296" algn="ctr"/>
            <a:r>
              <a:rPr lang="ru-RU" sz="700" b="1" dirty="0" smtClean="0">
                <a:latin typeface="Arial Narrow" pitchFamily="34" charset="0"/>
              </a:rPr>
              <a:t>УПРАВЛЕНИЕ БЮДЖЕТОМ И ФИНАНСОВАЯ ОТЧЕТНОСТЬ</a:t>
            </a:r>
            <a:endParaRPr lang="en-US" sz="700" b="1" dirty="0" smtClean="0">
              <a:latin typeface="Arial Narrow" pitchFamily="34" charset="0"/>
            </a:endParaRPr>
          </a:p>
          <a:p>
            <a:pPr algn="ctr"/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61" name="Прямоугольник 1660"/>
          <p:cNvSpPr/>
          <p:nvPr/>
        </p:nvSpPr>
        <p:spPr>
          <a:xfrm>
            <a:off x="3520440" y="3285744"/>
            <a:ext cx="1365504" cy="182880"/>
          </a:xfrm>
          <a:prstGeom prst="rect">
            <a:avLst/>
          </a:prstGeom>
          <a:solidFill>
            <a:srgbClr val="C1C1C1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ru-RU" sz="1000" b="1" i="1" dirty="0" smtClean="0">
                <a:latin typeface="Arial Narrow" pitchFamily="34" charset="0"/>
              </a:rPr>
              <a:t>СИСТЕМА КАЗНАЧЕЙСТВА</a:t>
            </a:r>
            <a:endParaRPr lang="en-US" sz="1000" b="1" i="1" dirty="0">
              <a:latin typeface="Arial Narrow" pitchFamily="34" charset="0"/>
            </a:endParaRPr>
          </a:p>
        </p:txBody>
      </p:sp>
      <p:sp>
        <p:nvSpPr>
          <p:cNvPr id="1662" name="Прямоугольник 1661"/>
          <p:cNvSpPr/>
          <p:nvPr/>
        </p:nvSpPr>
        <p:spPr>
          <a:xfrm>
            <a:off x="3733800" y="3048000"/>
            <a:ext cx="1094232" cy="121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600" dirty="0" smtClean="0">
                <a:latin typeface="Arial Narrow" pitchFamily="34" charset="0"/>
              </a:rPr>
              <a:t>Утвержденный бюджет организации</a:t>
            </a:r>
            <a:endParaRPr lang="en-US" sz="600" dirty="0">
              <a:latin typeface="Arial Narrow" pitchFamily="34" charset="0"/>
            </a:endParaRPr>
          </a:p>
        </p:txBody>
      </p:sp>
      <p:sp>
        <p:nvSpPr>
          <p:cNvPr id="1663" name="Прямоугольник 1662"/>
          <p:cNvSpPr/>
          <p:nvPr/>
        </p:nvSpPr>
        <p:spPr>
          <a:xfrm>
            <a:off x="2401824" y="2590800"/>
            <a:ext cx="1255776" cy="14325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СОСТАВЛЕНИЕ БЮДЖЕТА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64" name="Прямоугольник 1663"/>
          <p:cNvSpPr/>
          <p:nvPr/>
        </p:nvSpPr>
        <p:spPr>
          <a:xfrm>
            <a:off x="2462784" y="2804160"/>
            <a:ext cx="505968" cy="112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инвестиции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65" name="Прямоугольник 1664"/>
          <p:cNvSpPr/>
          <p:nvPr/>
        </p:nvSpPr>
        <p:spPr>
          <a:xfrm>
            <a:off x="3099816" y="2804160"/>
            <a:ext cx="356616" cy="1005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текущие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66" name="Прямоугольник 1665"/>
          <p:cNvSpPr/>
          <p:nvPr/>
        </p:nvSpPr>
        <p:spPr>
          <a:xfrm>
            <a:off x="1706880" y="3124200"/>
            <a:ext cx="472440" cy="2255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dirty="0" smtClean="0">
                <a:latin typeface="Arial Narrow" pitchFamily="34" charset="0"/>
              </a:rPr>
              <a:t>Данные за прошлые годы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67" name="Прямоугольник 1666"/>
          <p:cNvSpPr/>
          <p:nvPr/>
        </p:nvSpPr>
        <p:spPr>
          <a:xfrm>
            <a:off x="2435352" y="1956816"/>
            <a:ext cx="1115568" cy="1005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Макроэкономическая нормативная база</a:t>
            </a:r>
            <a:endParaRPr lang="en-US" sz="800" b="1" dirty="0" smtClean="0">
              <a:latin typeface="Arial Narrow" pitchFamily="34" charset="0"/>
            </a:endParaRPr>
          </a:p>
          <a:p>
            <a:pPr algn="ctr"/>
            <a:endParaRPr lang="en-US" sz="700" dirty="0">
              <a:latin typeface="Arial Narrow" pitchFamily="34" charset="0"/>
            </a:endParaRPr>
          </a:p>
        </p:txBody>
      </p:sp>
      <p:sp>
        <p:nvSpPr>
          <p:cNvPr id="1668" name="Прямоугольник 1667"/>
          <p:cNvSpPr/>
          <p:nvPr/>
        </p:nvSpPr>
        <p:spPr>
          <a:xfrm>
            <a:off x="1447800" y="5148072"/>
            <a:ext cx="1143000" cy="18592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УПРАВЛЕНИЕ ДОЛГОМ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69" name="Прямоугольник 1668"/>
          <p:cNvSpPr/>
          <p:nvPr/>
        </p:nvSpPr>
        <p:spPr>
          <a:xfrm>
            <a:off x="1524000" y="5352288"/>
            <a:ext cx="460248" cy="11277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внутренним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70" name="Прямоугольник 1669"/>
          <p:cNvSpPr/>
          <p:nvPr/>
        </p:nvSpPr>
        <p:spPr>
          <a:xfrm>
            <a:off x="2136648" y="5352288"/>
            <a:ext cx="402336" cy="137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внешним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71" name="Прямоугольник 1670"/>
          <p:cNvSpPr/>
          <p:nvPr/>
        </p:nvSpPr>
        <p:spPr>
          <a:xfrm>
            <a:off x="1066800" y="3200400"/>
            <a:ext cx="609600" cy="53340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36576" algn="ctr"/>
            <a:r>
              <a:rPr lang="ru-RU" sz="700" dirty="0" smtClean="0">
                <a:latin typeface="Arial Narrow" pitchFamily="34" charset="0"/>
              </a:rPr>
              <a:t>Смета заимствований и процент на гос.долг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72" name="Прямоугольник 1671"/>
          <p:cNvSpPr/>
          <p:nvPr/>
        </p:nvSpPr>
        <p:spPr>
          <a:xfrm>
            <a:off x="152400" y="2490216"/>
            <a:ext cx="728472" cy="2529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Составление бюджета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73" name="Прямоугольник 1672"/>
          <p:cNvSpPr/>
          <p:nvPr/>
        </p:nvSpPr>
        <p:spPr>
          <a:xfrm>
            <a:off x="198120" y="3304032"/>
            <a:ext cx="746760" cy="6583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R="82296" algn="ctr"/>
            <a:r>
              <a:rPr lang="ru-RU" sz="800" b="1" dirty="0" smtClean="0">
                <a:latin typeface="Arial Narrow" pitchFamily="34" charset="0"/>
              </a:rPr>
              <a:t>Управление бюджетом, учет и финансовая отчетность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74" name="Прямоугольник 1673"/>
          <p:cNvSpPr/>
          <p:nvPr/>
        </p:nvSpPr>
        <p:spPr>
          <a:xfrm>
            <a:off x="152400" y="4623816"/>
            <a:ext cx="722376" cy="335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Управление наличностью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75" name="Прямоугольник 1674"/>
          <p:cNvSpPr/>
          <p:nvPr/>
        </p:nvSpPr>
        <p:spPr>
          <a:xfrm>
            <a:off x="182880" y="5111496"/>
            <a:ext cx="722376" cy="3474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Управление долгом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76" name="Прямоугольник 1675"/>
          <p:cNvSpPr/>
          <p:nvPr/>
        </p:nvSpPr>
        <p:spPr>
          <a:xfrm>
            <a:off x="0" y="5669280"/>
            <a:ext cx="944880" cy="2743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Администрирование доходов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77" name="Прямоугольник 1676"/>
          <p:cNvSpPr/>
          <p:nvPr/>
        </p:nvSpPr>
        <p:spPr>
          <a:xfrm>
            <a:off x="219456" y="6105144"/>
            <a:ext cx="685800" cy="24993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Управление госслужбой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78" name="Прямоугольник 1677"/>
          <p:cNvSpPr/>
          <p:nvPr/>
        </p:nvSpPr>
        <p:spPr>
          <a:xfrm>
            <a:off x="323088" y="6443472"/>
            <a:ext cx="512064" cy="1981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Аудит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79" name="Прямоугольник 1678"/>
          <p:cNvSpPr/>
          <p:nvPr/>
        </p:nvSpPr>
        <p:spPr>
          <a:xfrm>
            <a:off x="3048000" y="5971032"/>
            <a:ext cx="670560" cy="30784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УПРАЛЕНИЕ ДОЛЖНОСТЯМИ 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80" name="Прямоугольник 1679"/>
          <p:cNvSpPr/>
          <p:nvPr/>
        </p:nvSpPr>
        <p:spPr>
          <a:xfrm>
            <a:off x="4282440" y="5964936"/>
            <a:ext cx="612648" cy="301752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З/ПЛ И ПЕНСИИ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81" name="Прямоугольник 1680"/>
          <p:cNvSpPr/>
          <p:nvPr/>
        </p:nvSpPr>
        <p:spPr>
          <a:xfrm>
            <a:off x="5334000" y="6010656"/>
            <a:ext cx="670560" cy="283464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УПРАВЛЕНИЕ КАДРАМИ</a:t>
            </a:r>
            <a:endParaRPr lang="en-US" sz="700" b="1" dirty="0">
              <a:latin typeface="Arial Narrow" pitchFamily="34" charset="0"/>
            </a:endParaRPr>
          </a:p>
        </p:txBody>
      </p:sp>
      <p:sp>
        <p:nvSpPr>
          <p:cNvPr id="1682" name="Прямоугольник 1681"/>
          <p:cNvSpPr/>
          <p:nvPr/>
        </p:nvSpPr>
        <p:spPr>
          <a:xfrm>
            <a:off x="3886200" y="6544056"/>
            <a:ext cx="2590800" cy="16154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dirty="0" smtClean="0">
                <a:latin typeface="Arial Narrow" pitchFamily="34" charset="0"/>
              </a:rPr>
              <a:t>Пример трансакций, от государственных систем до аудита </a:t>
            </a:r>
            <a:endParaRPr lang="en-US" sz="700" dirty="0">
              <a:latin typeface="Arial Narrow" pitchFamily="34" charset="0"/>
            </a:endParaRPr>
          </a:p>
        </p:txBody>
      </p:sp>
      <p:sp>
        <p:nvSpPr>
          <p:cNvPr id="1683" name="Прямоугольник 1682"/>
          <p:cNvSpPr/>
          <p:nvPr/>
        </p:nvSpPr>
        <p:spPr>
          <a:xfrm>
            <a:off x="4953000" y="4733544"/>
            <a:ext cx="1143000" cy="219456"/>
          </a:xfrm>
          <a:prstGeom prst="rect">
            <a:avLst/>
          </a:prstGeom>
          <a:solidFill>
            <a:schemeClr val="bg1"/>
          </a:solidFill>
        </p:spPr>
        <p:txBody>
          <a:bodyPr lIns="0" tIns="0" rIns="0" bIns="0">
            <a:noAutofit/>
          </a:bodyPr>
          <a:lstStyle/>
          <a:p>
            <a:pPr algn="ctr"/>
            <a:r>
              <a:rPr lang="ru-RU" sz="600" dirty="0" smtClean="0">
                <a:latin typeface="Arial Narrow" pitchFamily="34" charset="0"/>
              </a:rPr>
              <a:t>Прогнозы движения наличности; ассигнование</a:t>
            </a:r>
            <a:endParaRPr lang="en-US" sz="600" dirty="0">
              <a:latin typeface="Arial Narrow" pitchFamily="34" charset="0"/>
            </a:endParaRPr>
          </a:p>
        </p:txBody>
      </p:sp>
      <p:sp>
        <p:nvSpPr>
          <p:cNvPr id="1684" name="Прямоугольник 1683"/>
          <p:cNvSpPr/>
          <p:nvPr/>
        </p:nvSpPr>
        <p:spPr>
          <a:xfrm>
            <a:off x="27432" y="1530096"/>
            <a:ext cx="963168" cy="46024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Макроэкономическое прогнозирование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85" name="Прямоугольник 1684"/>
          <p:cNvSpPr/>
          <p:nvPr/>
        </p:nvSpPr>
        <p:spPr>
          <a:xfrm>
            <a:off x="2045208" y="1475232"/>
            <a:ext cx="1536192" cy="137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800" b="1" dirty="0" smtClean="0">
                <a:latin typeface="Arial Narrow" pitchFamily="34" charset="0"/>
              </a:rPr>
              <a:t>МАКРОЭКОНОМИЧЕСКОЕ ПРОГНОЗИРОВАНИЕ</a:t>
            </a:r>
            <a:endParaRPr lang="en-US" sz="800" b="1" dirty="0">
              <a:latin typeface="Arial Narrow" pitchFamily="34" charset="0"/>
            </a:endParaRPr>
          </a:p>
        </p:txBody>
      </p:sp>
      <p:sp>
        <p:nvSpPr>
          <p:cNvPr id="1686" name="Прямоугольник 1685"/>
          <p:cNvSpPr/>
          <p:nvPr/>
        </p:nvSpPr>
        <p:spPr>
          <a:xfrm>
            <a:off x="8296656" y="6406896"/>
            <a:ext cx="438912" cy="1493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ru-RU" sz="700" b="1" dirty="0" smtClean="0">
                <a:latin typeface="Arial Narrow" pitchFamily="34" charset="0"/>
              </a:rPr>
              <a:t>АУДИТ</a:t>
            </a:r>
            <a:endParaRPr lang="en-US" sz="7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72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696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dirty="0" smtClean="0"/>
              <a:t>Преимущества полностью функционирующего ЕКС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143000"/>
            <a:ext cx="8077200" cy="5105400"/>
          </a:xfrm>
        </p:spPr>
        <p:txBody>
          <a:bodyPr>
            <a:noAutofit/>
          </a:bodyPr>
          <a:lstStyle/>
          <a:p>
            <a:r>
              <a:rPr lang="ru-RU" sz="1900" dirty="0"/>
              <a:t>Дает полную информацию о государственных денежных средствах в реальном масштабе </a:t>
            </a:r>
            <a:r>
              <a:rPr lang="ru-RU" sz="1900" dirty="0" smtClean="0"/>
              <a:t>времени.</a:t>
            </a:r>
            <a:endParaRPr lang="ru-RU" sz="1900" dirty="0"/>
          </a:p>
          <a:p>
            <a:r>
              <a:rPr lang="ru-RU" sz="1900" dirty="0">
                <a:cs typeface="Arial"/>
              </a:rPr>
              <a:t>Помогает в подготовке точных и надежных прогнозов движения денежных </a:t>
            </a:r>
            <a:r>
              <a:rPr lang="ru-RU" sz="1900" dirty="0" smtClean="0">
                <a:cs typeface="Arial"/>
              </a:rPr>
              <a:t>средств.  </a:t>
            </a:r>
            <a:endParaRPr lang="ru-RU" sz="1900" dirty="0">
              <a:cs typeface="Arial"/>
            </a:endParaRPr>
          </a:p>
          <a:p>
            <a:r>
              <a:rPr lang="ru-RU" sz="1900" dirty="0">
                <a:cs typeface="Arial"/>
              </a:rPr>
              <a:t>Обеспечивает оптимизацию государственных операций, включая минимизацию объема и стоимости государственных займов, а также снижение остатков неиспользуемых </a:t>
            </a:r>
            <a:r>
              <a:rPr lang="ru-RU" sz="1900" dirty="0" smtClean="0">
                <a:cs typeface="Arial"/>
              </a:rPr>
              <a:t>средств.</a:t>
            </a:r>
            <a:endParaRPr lang="ru-RU" sz="1900" dirty="0">
              <a:cs typeface="Arial"/>
            </a:endParaRPr>
          </a:p>
          <a:p>
            <a:r>
              <a:rPr lang="ru-RU" sz="1900" dirty="0">
                <a:cs typeface="Arial"/>
              </a:rPr>
              <a:t>Обеспечивает эффективные механизмы </a:t>
            </a:r>
            <a:r>
              <a:rPr lang="ru-RU" sz="1900" dirty="0" smtClean="0">
                <a:cs typeface="Arial"/>
              </a:rPr>
              <a:t>оплаты. </a:t>
            </a:r>
            <a:endParaRPr lang="ru-RU" sz="1900" dirty="0">
              <a:cs typeface="Arial"/>
            </a:endParaRPr>
          </a:p>
          <a:p>
            <a:r>
              <a:rPr lang="ru-RU" sz="1900" dirty="0">
                <a:cs typeface="Arial"/>
              </a:rPr>
              <a:t>Улучшает контроль за операционной деятельностью и контроль за </a:t>
            </a:r>
            <a:r>
              <a:rPr lang="ru-RU" sz="1900" dirty="0" smtClean="0">
                <a:cs typeface="Arial"/>
              </a:rPr>
              <a:t>ассигнованиями. </a:t>
            </a:r>
            <a:endParaRPr lang="ru-RU" sz="1900" dirty="0">
              <a:cs typeface="Arial"/>
            </a:endParaRPr>
          </a:p>
          <a:p>
            <a:r>
              <a:rPr lang="ru-RU" sz="1900" dirty="0"/>
              <a:t>Повышает эффективность и оперативность банковской </a:t>
            </a:r>
            <a:r>
              <a:rPr lang="ru-RU" sz="1900" dirty="0" smtClean="0"/>
              <a:t>выверки. </a:t>
            </a:r>
            <a:endParaRPr lang="ru-RU" sz="1900" dirty="0"/>
          </a:p>
          <a:p>
            <a:r>
              <a:rPr lang="ru-RU" sz="1900" dirty="0"/>
              <a:t>Обеспечивает своевременность и полноту бухгалтерской </a:t>
            </a:r>
            <a:r>
              <a:rPr lang="ru-RU" sz="1900" dirty="0" smtClean="0"/>
              <a:t>отчетности, </a:t>
            </a:r>
            <a:r>
              <a:rPr lang="ru-RU" sz="1900" dirty="0"/>
              <a:t>например, составление полных отчетов об источниках и использовании наличных </a:t>
            </a:r>
            <a:r>
              <a:rPr lang="ru-RU" sz="1900" dirty="0" smtClean="0"/>
              <a:t>средств. </a:t>
            </a:r>
            <a:endParaRPr lang="ru-RU" sz="1900" dirty="0"/>
          </a:p>
          <a:p>
            <a:endParaRPr lang="ru-RU" sz="19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21243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958"/>
            <a:ext cx="8763000" cy="86836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Основные характеристики систем ЕКС: </a:t>
            </a:r>
            <a:r>
              <a:rPr lang="ru-RU" sz="5300" dirty="0" smtClean="0"/>
              <a:t> </a:t>
            </a:r>
            <a:r>
              <a:rPr dirty="0" smtClean="0"/>
              <a:t/>
            </a:r>
            <a:br>
              <a:rPr dirty="0" smtClean="0"/>
            </a:br>
            <a:r>
              <a:rPr lang="ru-RU" sz="3100" b="1" dirty="0" smtClean="0">
                <a:solidFill>
                  <a:srgbClr val="C00000"/>
                </a:solidFill>
              </a:rPr>
              <a:t>1 - Унифицированная структура</a:t>
            </a:r>
            <a:r>
              <a:rPr lang="ru-RU" dirty="0" smtClean="0"/>
              <a:t> </a:t>
            </a:r>
            <a:endParaRPr lang="ru-RU" sz="36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066801"/>
            <a:ext cx="8229600" cy="533399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ru-RU" sz="1900" dirty="0" smtClean="0"/>
          </a:p>
          <a:p>
            <a:pPr>
              <a:lnSpc>
                <a:spcPct val="80000"/>
              </a:lnSpc>
            </a:pPr>
            <a:r>
              <a:rPr lang="ru-RU" sz="1900" dirty="0" smtClean="0"/>
              <a:t>Унифицированная структура государственных банковских счетов для обеспечения полной картины государственных  денежных средств: </a:t>
            </a:r>
          </a:p>
          <a:p>
            <a:pPr lvl="1">
              <a:lnSpc>
                <a:spcPct val="80000"/>
              </a:lnSpc>
            </a:pPr>
            <a:r>
              <a:rPr lang="ru-RU" sz="1900" dirty="0"/>
              <a:t>м</a:t>
            </a:r>
            <a:r>
              <a:rPr lang="ru-RU" sz="1900" dirty="0" smtClean="0"/>
              <a:t>ожно иметь один счет или несколько счетов, интегрированных с объединенным счетом (основной счет и вспомогательные счета); </a:t>
            </a:r>
          </a:p>
          <a:p>
            <a:pPr lvl="1">
              <a:lnSpc>
                <a:spcPct val="80000"/>
              </a:lnSpc>
            </a:pPr>
            <a:r>
              <a:rPr lang="ru-RU" sz="1900" dirty="0"/>
              <a:t>э</a:t>
            </a:r>
            <a:r>
              <a:rPr lang="ru-RU" sz="1900" dirty="0" smtClean="0"/>
              <a:t>то </a:t>
            </a:r>
            <a:r>
              <a:rPr lang="ru-RU" sz="1900" dirty="0"/>
              <a:t>обеспечивает полную свободу перевода денежных средств между статьями (в реальном масштабе </a:t>
            </a:r>
            <a:r>
              <a:rPr lang="ru-RU" sz="1900" dirty="0" smtClean="0"/>
              <a:t>времени </a:t>
            </a:r>
            <a:r>
              <a:rPr lang="ru-RU" sz="1900" dirty="0"/>
              <a:t>при наличии электронного банкинга</a:t>
            </a:r>
            <a:r>
              <a:rPr lang="ru-RU" sz="1900" dirty="0" smtClean="0"/>
              <a:t>). </a:t>
            </a:r>
            <a:endParaRPr lang="ru-RU" sz="1900" dirty="0"/>
          </a:p>
          <a:p>
            <a:pPr lvl="1">
              <a:lnSpc>
                <a:spcPct val="80000"/>
              </a:lnSpc>
            </a:pPr>
            <a:endParaRPr lang="ru-RU" sz="1900" dirty="0" smtClean="0"/>
          </a:p>
          <a:p>
            <a:pPr>
              <a:lnSpc>
                <a:spcPct val="80000"/>
              </a:lnSpc>
            </a:pPr>
            <a:r>
              <a:rPr lang="ru-RU" sz="1900" dirty="0" smtClean="0"/>
              <a:t>Транзитные счета доходов или счета доходов от возмещения, с которых средства каждый день переводятся на ЕКС, согласуются с концепцией ЕКС.   </a:t>
            </a:r>
            <a:endParaRPr lang="ru-RU" sz="1900" dirty="0"/>
          </a:p>
          <a:p>
            <a:pPr>
              <a:lnSpc>
                <a:spcPct val="80000"/>
              </a:lnSpc>
            </a:pPr>
            <a:r>
              <a:rPr lang="ru-RU" sz="1900" dirty="0" smtClean="0"/>
              <a:t>Также считается, что транзитные счета расходов, с которых остатки каждый вечер переводятся на ЕКС, согласуются с концепцией ЕКС.</a:t>
            </a:r>
          </a:p>
          <a:p>
            <a:pPr>
              <a:lnSpc>
                <a:spcPct val="80000"/>
              </a:lnSpc>
            </a:pPr>
            <a:r>
              <a:rPr lang="ru-RU" sz="1900" dirty="0" smtClean="0"/>
              <a:t>В современном казначействе с интегрированной </a:t>
            </a:r>
            <a:r>
              <a:rPr lang="ru-RU" sz="1900" dirty="0" smtClean="0"/>
              <a:t>ИСУФ </a:t>
            </a:r>
            <a:r>
              <a:rPr lang="ru-RU" sz="1900" dirty="0" smtClean="0"/>
              <a:t>с функцией главной книги (ГК) раздельный контроль средств может достигаться в главной книге и не требует специальных банковских счетов.   </a:t>
            </a:r>
          </a:p>
          <a:p>
            <a:pPr lvl="1">
              <a:lnSpc>
                <a:spcPct val="80000"/>
              </a:lnSpc>
              <a:buNone/>
            </a:pPr>
            <a:endParaRPr lang="ru-RU" sz="2400" dirty="0"/>
          </a:p>
          <a:p>
            <a:pPr lvl="1">
              <a:lnSpc>
                <a:spcPct val="90000"/>
              </a:lnSpc>
            </a:pPr>
            <a:endParaRPr lang="ru-RU" sz="17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578798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7620000" cy="114300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0000"/>
                </a:solidFill>
              </a:rPr>
              <a:t>Структура ЕКС </a:t>
            </a:r>
            <a:r>
              <a:rPr lang="ru-RU" sz="3600" dirty="0"/>
              <a:t>–</a:t>
            </a:r>
            <a:r>
              <a:rPr lang="ru-RU" sz="3600" dirty="0" smtClean="0">
                <a:solidFill>
                  <a:srgbClr val="000000"/>
                </a:solidFill>
              </a:rPr>
              <a:t> по субсчетам в главной книге </a:t>
            </a:r>
            <a:endParaRPr lang="ru-RU" sz="3600" dirty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9826" y="1011560"/>
            <a:ext cx="244827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ЕКС </a:t>
            </a:r>
            <a:r>
              <a:rPr lang="ru-RU" dirty="0"/>
              <a:t>– </a:t>
            </a:r>
            <a:r>
              <a:rPr lang="ru-RU" dirty="0" smtClean="0"/>
              <a:t>основной счет </a:t>
            </a:r>
            <a:endParaRPr lang="ru-RU" dirty="0"/>
          </a:p>
        </p:txBody>
      </p:sp>
      <p:sp>
        <p:nvSpPr>
          <p:cNvPr id="10" name="Rectangle 9"/>
          <p:cNvSpPr/>
          <p:nvPr/>
        </p:nvSpPr>
        <p:spPr>
          <a:xfrm>
            <a:off x="954304" y="2306552"/>
            <a:ext cx="2249544" cy="811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ЕКС </a:t>
            </a:r>
            <a:r>
              <a:rPr lang="ru-RU" sz="1400" dirty="0" err="1" smtClean="0"/>
              <a:t>субсчет</a:t>
            </a:r>
            <a:r>
              <a:rPr lang="ru-RU" sz="1400" dirty="0" smtClean="0"/>
              <a:t> </a:t>
            </a:r>
            <a:r>
              <a:rPr lang="ru-RU" sz="1400" dirty="0"/>
              <a:t>– собственные </a:t>
            </a:r>
            <a:r>
              <a:rPr lang="ru-RU" sz="1400" dirty="0" smtClean="0"/>
              <a:t>доходы министерства  </a:t>
            </a:r>
            <a:r>
              <a:rPr lang="ru-RU" dirty="0" smtClean="0"/>
              <a:t> </a:t>
            </a:r>
            <a:endParaRPr lang="ru-RU" sz="1600" dirty="0"/>
          </a:p>
        </p:txBody>
      </p:sp>
      <p:sp>
        <p:nvSpPr>
          <p:cNvPr id="13" name="Rectangle 12"/>
          <p:cNvSpPr/>
          <p:nvPr/>
        </p:nvSpPr>
        <p:spPr>
          <a:xfrm>
            <a:off x="954304" y="3273662"/>
            <a:ext cx="22495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ЕКС </a:t>
            </a:r>
            <a:r>
              <a:rPr lang="ru-RU" sz="1400" dirty="0" err="1" smtClean="0"/>
              <a:t>субсчет</a:t>
            </a:r>
            <a:r>
              <a:rPr lang="ru-RU" sz="1400" dirty="0" smtClean="0"/>
              <a:t> </a:t>
            </a:r>
            <a:r>
              <a:rPr lang="ru-RU" sz="1400" dirty="0"/>
              <a:t>– правительство </a:t>
            </a:r>
            <a:r>
              <a:rPr lang="ru-RU" sz="1400" dirty="0" smtClean="0"/>
              <a:t>местного уровня </a:t>
            </a:r>
            <a:endParaRPr lang="ru-RU" sz="1400" dirty="0"/>
          </a:p>
        </p:txBody>
      </p:sp>
      <p:sp>
        <p:nvSpPr>
          <p:cNvPr id="15" name="Rectangle 14"/>
          <p:cNvSpPr/>
          <p:nvPr/>
        </p:nvSpPr>
        <p:spPr>
          <a:xfrm>
            <a:off x="954304" y="4137758"/>
            <a:ext cx="226458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ЕКС </a:t>
            </a:r>
            <a:r>
              <a:rPr lang="ru-RU" sz="1400" dirty="0" err="1" smtClean="0"/>
              <a:t>субсчет</a:t>
            </a:r>
            <a:r>
              <a:rPr lang="ru-RU" sz="1400" dirty="0" smtClean="0"/>
              <a:t> </a:t>
            </a:r>
            <a:r>
              <a:rPr lang="ru-RU" sz="1400" dirty="0"/>
              <a:t>– </a:t>
            </a:r>
            <a:r>
              <a:rPr lang="ru-RU" sz="1400" dirty="0" smtClean="0"/>
              <a:t>счета партнеров по развитию </a:t>
            </a:r>
            <a:endParaRPr lang="ru-RU" sz="1400" dirty="0"/>
          </a:p>
        </p:txBody>
      </p:sp>
      <p:sp>
        <p:nvSpPr>
          <p:cNvPr id="16" name="Rectangle 15"/>
          <p:cNvSpPr/>
          <p:nvPr/>
        </p:nvSpPr>
        <p:spPr>
          <a:xfrm>
            <a:off x="939266" y="5942552"/>
            <a:ext cx="2249543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ЕКС </a:t>
            </a:r>
            <a:r>
              <a:rPr lang="ru-RU" sz="1400" dirty="0" err="1" smtClean="0"/>
              <a:t>субсчет</a:t>
            </a:r>
            <a:r>
              <a:rPr lang="ru-RU" sz="1400" dirty="0" smtClean="0"/>
              <a:t> </a:t>
            </a:r>
            <a:r>
              <a:rPr lang="ru-RU" sz="1400" dirty="0"/>
              <a:t>– целевые </a:t>
            </a:r>
            <a:r>
              <a:rPr lang="ru-RU" sz="1400" dirty="0" smtClean="0"/>
              <a:t>счета </a:t>
            </a:r>
            <a:endParaRPr lang="ru-RU" sz="1400" dirty="0"/>
          </a:p>
        </p:txBody>
      </p:sp>
      <p:cxnSp>
        <p:nvCxnSpPr>
          <p:cNvPr id="6" name="Elbow Connector 5"/>
          <p:cNvCxnSpPr/>
          <p:nvPr/>
        </p:nvCxnSpPr>
        <p:spPr>
          <a:xfrm rot="16200000" flipH="1">
            <a:off x="-873252" y="4268860"/>
            <a:ext cx="3240360" cy="414752"/>
          </a:xfrm>
          <a:prstGeom prst="bentConnector2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9551" y="4497798"/>
            <a:ext cx="39971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39551" y="3633702"/>
            <a:ext cx="41475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539551" y="2852936"/>
            <a:ext cx="414753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79071" y="1533465"/>
            <a:ext cx="57606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Для разделения и контроля определенных операций и средств традиционно использовались банковские счета.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Однако </a:t>
            </a:r>
            <a:r>
              <a:rPr lang="ru-RU" sz="2000" dirty="0" smtClean="0"/>
              <a:t>современные системы учета позволяют такое разделение в ГК и ПС (плане счетов).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Тем не менее, некоторые страны по-прежнему предпочитают вести (некоторые) субсчета в рамках ЕКС, которые необходимо объединить для управления денежными средствами.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2000" dirty="0" smtClean="0"/>
              <a:t>Каким бы ни было решение по поводу структуры государственного банковского счета, она должна соответствовать ГК и ПС.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/>
              <a:t>Это обеспечивает банковскую выверку и полноту отражения движения потоков государственных средств.  </a:t>
            </a:r>
            <a:r>
              <a:rPr lang="ru-RU" dirty="0" smtClean="0"/>
              <a:t>  </a:t>
            </a:r>
            <a:endParaRPr lang="ru-RU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54589" y="5358436"/>
            <a:ext cx="399715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39266" y="4998396"/>
            <a:ext cx="2264581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dirty="0" smtClean="0"/>
              <a:t>ЕКС </a:t>
            </a:r>
            <a:r>
              <a:rPr lang="ru-RU" sz="1300" dirty="0" err="1" smtClean="0"/>
              <a:t>субсчет</a:t>
            </a:r>
            <a:r>
              <a:rPr lang="ru-RU" sz="1300" dirty="0" smtClean="0"/>
              <a:t> </a:t>
            </a:r>
            <a:r>
              <a:rPr lang="ru-RU" sz="1400" dirty="0"/>
              <a:t>–</a:t>
            </a:r>
            <a:r>
              <a:rPr lang="ru-RU" sz="1300" dirty="0" smtClean="0"/>
              <a:t> доверительные счета/ счета фондов социального страхования</a:t>
            </a:r>
            <a:endParaRPr lang="ru-RU" sz="13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8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12643</TotalTime>
  <Words>4363</Words>
  <Application>Microsoft Office PowerPoint</Application>
  <PresentationFormat>On-screen Show (4:3)</PresentationFormat>
  <Paragraphs>534</Paragraphs>
  <Slides>37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4" baseType="lpstr">
      <vt:lpstr>Arial</vt:lpstr>
      <vt:lpstr>Arial Narrow</vt:lpstr>
      <vt:lpstr>Calibri</vt:lpstr>
      <vt:lpstr>Segoe UI</vt:lpstr>
      <vt:lpstr>Times New Roman</vt:lpstr>
      <vt:lpstr>Wingdings</vt:lpstr>
      <vt:lpstr>PEMPAL</vt:lpstr>
      <vt:lpstr>Совершенствование операций с использованием единого казначейского счета и управление  оборотом денежных средств  </vt:lpstr>
      <vt:lpstr>Общий план презентации </vt:lpstr>
      <vt:lpstr>Консолидация  денежных средств:  рейтинг PEFA/ГРФП (глобальный)</vt:lpstr>
      <vt:lpstr>Консолидация денежных средств и управление ликвидностью </vt:lpstr>
      <vt:lpstr>Современное казначейство –  роль в бюджетном процессе </vt:lpstr>
      <vt:lpstr>PowerPoint Presentation</vt:lpstr>
      <vt:lpstr>Преимущества полностью функционирующего ЕКС</vt:lpstr>
      <vt:lpstr>Основные характеристики систем ЕКС:   1 - Унифицированная структура </vt:lpstr>
      <vt:lpstr>Структура ЕКС – по субсчетам в главной книге </vt:lpstr>
      <vt:lpstr>Основные характеристики систем ЕКС:  2- Надзор казначейства </vt:lpstr>
      <vt:lpstr>Основные характеристики систем ЕКС:  3 - Полномасштабный охват  </vt:lpstr>
      <vt:lpstr>            </vt:lpstr>
      <vt:lpstr>Концепция ЕКС </vt:lpstr>
      <vt:lpstr>Структура ЕКС – примеры </vt:lpstr>
      <vt:lpstr>Системы обработки транзакций </vt:lpstr>
      <vt:lpstr>Система централизованной обработки транзакций </vt:lpstr>
      <vt:lpstr>Модель централизованной обработки транзакций </vt:lpstr>
      <vt:lpstr>PowerPoint Presentation</vt:lpstr>
      <vt:lpstr>Модель децентрализованной обработки транзакций</vt:lpstr>
      <vt:lpstr>Модель децентрализованной обработки транзакций (продолжение) </vt:lpstr>
      <vt:lpstr>Следующий вариант обработки транзакций – гибридная (смешанная) модель </vt:lpstr>
      <vt:lpstr>Доходы и ЕКС  </vt:lpstr>
      <vt:lpstr>Сравнение операций с использованием ЕКС по странам   </vt:lpstr>
      <vt:lpstr>Раздел 1: обобщение</vt:lpstr>
      <vt:lpstr>План счетов – основа для интегрированной ИСУФ, главной книги и ЕКС </vt:lpstr>
      <vt:lpstr>Связь между ЕКС и государственным учетом</vt:lpstr>
      <vt:lpstr>Типичная структура сегментов ПС </vt:lpstr>
      <vt:lpstr>ЕКС – структура субсчетов </vt:lpstr>
      <vt:lpstr>Концепция ЕКС – объединение средств на едином счете  </vt:lpstr>
      <vt:lpstr>Структура ЕКС – по субсчетам в главной книге </vt:lpstr>
      <vt:lpstr>Ежедневная сверка банковских и финансовых данных должна стать стандартной практикой  </vt:lpstr>
      <vt:lpstr>Требования для обеспечения  функциональности ЕКС</vt:lpstr>
      <vt:lpstr>Полностью централизованная система:  Франция</vt:lpstr>
      <vt:lpstr>Полностью централизованная система: Франция (продолжение)  </vt:lpstr>
      <vt:lpstr>Децентрализованная система:  Швеция</vt:lpstr>
      <vt:lpstr>Децентрализованная система: Австралия </vt:lpstr>
      <vt:lpstr>Выводы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Andrei Nikolaevich Salnikov</cp:lastModifiedBy>
  <cp:revision>368</cp:revision>
  <dcterms:created xsi:type="dcterms:W3CDTF">2010-10-04T16:57:49Z</dcterms:created>
  <dcterms:modified xsi:type="dcterms:W3CDTF">2015-11-02T11:10:40Z</dcterms:modified>
</cp:coreProperties>
</file>