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405" r:id="rId2"/>
    <p:sldId id="406" r:id="rId3"/>
    <p:sldId id="407" r:id="rId4"/>
    <p:sldId id="408" r:id="rId5"/>
    <p:sldId id="409" r:id="rId6"/>
    <p:sldId id="410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1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3" autoAdjust="0"/>
    <p:restoredTop sz="99093" autoAdjust="0"/>
  </p:normalViewPr>
  <p:slideViewPr>
    <p:cSldViewPr>
      <p:cViewPr varScale="1">
        <p:scale>
          <a:sx n="73" d="100"/>
          <a:sy n="73" d="100"/>
        </p:scale>
        <p:origin x="12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Mark\Documents\2016\PEMPAL\Ankara\Questionnaire\TCOP-TSA%20-%20list%20of%20all%20responses.xls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Mark\Documents\2016\PEMPAL\Ankara\Questionnaire\TCOP-TSA%20-%20list%20of%20all%20responses.xls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Mark\Documents\2016\PEMPAL\Ankara\Questionnaire\TCOP-TSA%20-%20list%20of%20all%20responses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Mark\Documents\2016\PEMPAL\Ankara\Questionnaire\TCOP-TSA%20-%20list%20of%20all%20responses.xls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Mark\Documents\2016\PEMPAL\Ankara\Questionnaire\TCOP-TSA%20-%20list%20of%20all%20respons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Mark\Documents\2016\PEMPAL\Ankara\Questionnaire\TCOP-TSA%20-%20list%20of%20all%20responses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Mark\Documents\2016\PEMPAL\Ankara\Questionnaire\TCOP-TSA%20-%20list%20of%20all%20responses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Mark\Documents\2016\PEMPAL\Ankara\Questionnaire\TCOP-TSA%20-%20list%20of%20all%20respons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Graphs!$A$2:$A$10</c:f>
              <c:strCache>
                <c:ptCount val="9"/>
                <c:pt idx="0">
                  <c:v>Tax Revenue</c:v>
                </c:pt>
                <c:pt idx="1">
                  <c:v>Non-Tax Revenue</c:v>
                </c:pt>
                <c:pt idx="2">
                  <c:v>Social Fund</c:v>
                </c:pt>
                <c:pt idx="3">
                  <c:v>Health Fund</c:v>
                </c:pt>
                <c:pt idx="4">
                  <c:v>Other Funds</c:v>
                </c:pt>
                <c:pt idx="5">
                  <c:v>Special Means/Extra Budgetary</c:v>
                </c:pt>
                <c:pt idx="6">
                  <c:v>Trust/Deposit Money</c:v>
                </c:pt>
                <c:pt idx="7">
                  <c:v>Donor Financing</c:v>
                </c:pt>
                <c:pt idx="8">
                  <c:v>State Owned Enterprises</c:v>
                </c:pt>
              </c:strCache>
            </c:strRef>
          </c:cat>
          <c:val>
            <c:numRef>
              <c:f>Graphs!$B$2:$B$10</c:f>
              <c:numCache>
                <c:formatCode>General</c:formatCode>
                <c:ptCount val="9"/>
                <c:pt idx="0">
                  <c:v>10</c:v>
                </c:pt>
                <c:pt idx="1">
                  <c:v>10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6</c:v>
                </c:pt>
                <c:pt idx="6">
                  <c:v>2</c:v>
                </c:pt>
                <c:pt idx="7">
                  <c:v>7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Graphs!$C$1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Graphs!$A$2:$A$10</c:f>
              <c:strCache>
                <c:ptCount val="9"/>
                <c:pt idx="0">
                  <c:v>Tax Revenue</c:v>
                </c:pt>
                <c:pt idx="1">
                  <c:v>Non-Tax Revenue</c:v>
                </c:pt>
                <c:pt idx="2">
                  <c:v>Social Fund</c:v>
                </c:pt>
                <c:pt idx="3">
                  <c:v>Health Fund</c:v>
                </c:pt>
                <c:pt idx="4">
                  <c:v>Other Funds</c:v>
                </c:pt>
                <c:pt idx="5">
                  <c:v>Special Means/Extra Budgetary</c:v>
                </c:pt>
                <c:pt idx="6">
                  <c:v>Trust/Deposit Money</c:v>
                </c:pt>
                <c:pt idx="7">
                  <c:v>Donor Financing</c:v>
                </c:pt>
                <c:pt idx="8">
                  <c:v>State Owned Enterprises</c:v>
                </c:pt>
              </c:strCache>
            </c:strRef>
          </c:cat>
          <c:val>
            <c:numRef>
              <c:f>Graphs!$C$2:$C$10</c:f>
              <c:numCache>
                <c:formatCode>General</c:formatCode>
                <c:ptCount val="9"/>
                <c:pt idx="0">
                  <c:v>2</c:v>
                </c:pt>
                <c:pt idx="1">
                  <c:v>2</c:v>
                </c:pt>
                <c:pt idx="2">
                  <c:v>6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6640088"/>
        <c:axId val="416640480"/>
      </c:barChart>
      <c:catAx>
        <c:axId val="41664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40480"/>
        <c:crosses val="autoZero"/>
        <c:auto val="1"/>
        <c:lblAlgn val="ctr"/>
        <c:lblOffset val="100"/>
        <c:noMultiLvlLbl val="0"/>
      </c:catAx>
      <c:valAx>
        <c:axId val="416640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40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20847394075742E-2"/>
          <c:y val="3.9393939393939391E-2"/>
          <c:w val="0.94449343832020993"/>
          <c:h val="0.760474349797184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Graphs!$B$31</c:f>
              <c:strCache>
                <c:ptCount val="1"/>
                <c:pt idx="0">
                  <c:v>Directly into TSA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Graphs!$A$32:$A$39</c:f>
              <c:strCache>
                <c:ptCount val="8"/>
                <c:pt idx="0">
                  <c:v>Tax Revenue</c:v>
                </c:pt>
                <c:pt idx="1">
                  <c:v>Non-Tax Revenue</c:v>
                </c:pt>
                <c:pt idx="2">
                  <c:v>Social Fund</c:v>
                </c:pt>
                <c:pt idx="3">
                  <c:v>Health Fund</c:v>
                </c:pt>
                <c:pt idx="4">
                  <c:v>Other Funds</c:v>
                </c:pt>
                <c:pt idx="5">
                  <c:v>Special Means/Extra Budgetary</c:v>
                </c:pt>
                <c:pt idx="6">
                  <c:v>Trust/Deposit Money</c:v>
                </c:pt>
                <c:pt idx="7">
                  <c:v>Donor Financing</c:v>
                </c:pt>
              </c:strCache>
            </c:strRef>
          </c:cat>
          <c:val>
            <c:numRef>
              <c:f>Graphs!$B$32:$B$39</c:f>
              <c:numCache>
                <c:formatCode>General</c:formatCode>
                <c:ptCount val="8"/>
                <c:pt idx="0">
                  <c:v>9</c:v>
                </c:pt>
                <c:pt idx="1">
                  <c:v>10</c:v>
                </c:pt>
                <c:pt idx="2">
                  <c:v>5</c:v>
                </c:pt>
                <c:pt idx="3">
                  <c:v>3</c:v>
                </c:pt>
                <c:pt idx="4">
                  <c:v>3</c:v>
                </c:pt>
                <c:pt idx="5">
                  <c:v>6</c:v>
                </c:pt>
                <c:pt idx="6">
                  <c:v>1</c:v>
                </c:pt>
                <c:pt idx="7">
                  <c:v>6</c:v>
                </c:pt>
              </c:numCache>
            </c:numRef>
          </c:val>
        </c:ser>
        <c:ser>
          <c:idx val="1"/>
          <c:order val="1"/>
          <c:tx>
            <c:strRef>
              <c:f>Graphs!$C$31</c:f>
              <c:strCache>
                <c:ptCount val="1"/>
                <c:pt idx="0">
                  <c:v>Zero Balance Accounts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Graphs!$A$32:$A$39</c:f>
              <c:strCache>
                <c:ptCount val="8"/>
                <c:pt idx="0">
                  <c:v>Tax Revenue</c:v>
                </c:pt>
                <c:pt idx="1">
                  <c:v>Non-Tax Revenue</c:v>
                </c:pt>
                <c:pt idx="2">
                  <c:v>Social Fund</c:v>
                </c:pt>
                <c:pt idx="3">
                  <c:v>Health Fund</c:v>
                </c:pt>
                <c:pt idx="4">
                  <c:v>Other Funds</c:v>
                </c:pt>
                <c:pt idx="5">
                  <c:v>Special Means/Extra Budgetary</c:v>
                </c:pt>
                <c:pt idx="6">
                  <c:v>Trust/Deposit Money</c:v>
                </c:pt>
                <c:pt idx="7">
                  <c:v>Donor Financing</c:v>
                </c:pt>
              </c:strCache>
            </c:strRef>
          </c:cat>
          <c:val>
            <c:numRef>
              <c:f>Graphs!$C$32:$C$39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Graphs!$D$31</c:f>
              <c:strCache>
                <c:ptCount val="1"/>
                <c:pt idx="0">
                  <c:v>Transitory Accounts with some Delay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Graphs!$A$32:$A$39</c:f>
              <c:strCache>
                <c:ptCount val="8"/>
                <c:pt idx="0">
                  <c:v>Tax Revenue</c:v>
                </c:pt>
                <c:pt idx="1">
                  <c:v>Non-Tax Revenue</c:v>
                </c:pt>
                <c:pt idx="2">
                  <c:v>Social Fund</c:v>
                </c:pt>
                <c:pt idx="3">
                  <c:v>Health Fund</c:v>
                </c:pt>
                <c:pt idx="4">
                  <c:v>Other Funds</c:v>
                </c:pt>
                <c:pt idx="5">
                  <c:v>Special Means/Extra Budgetary</c:v>
                </c:pt>
                <c:pt idx="6">
                  <c:v>Trust/Deposit Money</c:v>
                </c:pt>
                <c:pt idx="7">
                  <c:v>Donor Financing</c:v>
                </c:pt>
              </c:strCache>
            </c:strRef>
          </c:cat>
          <c:val>
            <c:numRef>
              <c:f>Graphs!$D$32:$D$39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</c:numCache>
            </c:numRef>
          </c:val>
        </c:ser>
        <c:ser>
          <c:idx val="3"/>
          <c:order val="3"/>
          <c:tx>
            <c:strRef>
              <c:f>Graphs!$E$31</c:f>
              <c:strCache>
                <c:ptCount val="1"/>
                <c:pt idx="0">
                  <c:v>On Request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Graphs!$A$32:$A$39</c:f>
              <c:strCache>
                <c:ptCount val="8"/>
                <c:pt idx="0">
                  <c:v>Tax Revenue</c:v>
                </c:pt>
                <c:pt idx="1">
                  <c:v>Non-Tax Revenue</c:v>
                </c:pt>
                <c:pt idx="2">
                  <c:v>Social Fund</c:v>
                </c:pt>
                <c:pt idx="3">
                  <c:v>Health Fund</c:v>
                </c:pt>
                <c:pt idx="4">
                  <c:v>Other Funds</c:v>
                </c:pt>
                <c:pt idx="5">
                  <c:v>Special Means/Extra Budgetary</c:v>
                </c:pt>
                <c:pt idx="6">
                  <c:v>Trust/Deposit Money</c:v>
                </c:pt>
                <c:pt idx="7">
                  <c:v>Donor Financing</c:v>
                </c:pt>
              </c:strCache>
            </c:strRef>
          </c:cat>
          <c:val>
            <c:numRef>
              <c:f>Graphs!$E$32:$E$39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6641264"/>
        <c:axId val="416641656"/>
      </c:barChart>
      <c:catAx>
        <c:axId val="41664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41656"/>
        <c:crosses val="autoZero"/>
        <c:auto val="1"/>
        <c:lblAlgn val="ctr"/>
        <c:lblOffset val="100"/>
        <c:noMultiLvlLbl val="0"/>
      </c:catAx>
      <c:valAx>
        <c:axId val="416641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4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Graphs!$B$47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Graphs!$A$48:$A$55</c:f>
              <c:strCache>
                <c:ptCount val="8"/>
                <c:pt idx="0">
                  <c:v>Earmarked Tax Revenue</c:v>
                </c:pt>
                <c:pt idx="1">
                  <c:v>Earmarked Non-Tax Revenue</c:v>
                </c:pt>
                <c:pt idx="2">
                  <c:v>Social Fund</c:v>
                </c:pt>
                <c:pt idx="3">
                  <c:v>Health Fund</c:v>
                </c:pt>
                <c:pt idx="4">
                  <c:v>Other Funds</c:v>
                </c:pt>
                <c:pt idx="5">
                  <c:v>Special Means/Extra Budgetary</c:v>
                </c:pt>
                <c:pt idx="6">
                  <c:v>Trust/Deposit Money</c:v>
                </c:pt>
                <c:pt idx="7">
                  <c:v>Donor Financing</c:v>
                </c:pt>
              </c:strCache>
            </c:strRef>
          </c:cat>
          <c:val>
            <c:numRef>
              <c:f>Graphs!$B$48:$B$55</c:f>
              <c:numCache>
                <c:formatCode>General</c:formatCode>
                <c:ptCount val="8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3</c:v>
                </c:pt>
                <c:pt idx="7">
                  <c:v>7</c:v>
                </c:pt>
              </c:numCache>
            </c:numRef>
          </c:val>
        </c:ser>
        <c:ser>
          <c:idx val="1"/>
          <c:order val="1"/>
          <c:tx>
            <c:strRef>
              <c:f>Graphs!$C$47</c:f>
              <c:strCache>
                <c:ptCount val="1"/>
                <c:pt idx="0">
                  <c:v>Other Account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Graphs!$A$48:$A$55</c:f>
              <c:strCache>
                <c:ptCount val="8"/>
                <c:pt idx="0">
                  <c:v>Earmarked Tax Revenue</c:v>
                </c:pt>
                <c:pt idx="1">
                  <c:v>Earmarked Non-Tax Revenue</c:v>
                </c:pt>
                <c:pt idx="2">
                  <c:v>Social Fund</c:v>
                </c:pt>
                <c:pt idx="3">
                  <c:v>Health Fund</c:v>
                </c:pt>
                <c:pt idx="4">
                  <c:v>Other Funds</c:v>
                </c:pt>
                <c:pt idx="5">
                  <c:v>Special Means/Extra Budgetary</c:v>
                </c:pt>
                <c:pt idx="6">
                  <c:v>Trust/Deposit Money</c:v>
                </c:pt>
                <c:pt idx="7">
                  <c:v>Donor Financing</c:v>
                </c:pt>
              </c:strCache>
            </c:strRef>
          </c:cat>
          <c:val>
            <c:numRef>
              <c:f>Graphs!$C$48:$C$55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6642440"/>
        <c:axId val="416642832"/>
      </c:barChart>
      <c:catAx>
        <c:axId val="416642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42832"/>
        <c:crosses val="autoZero"/>
        <c:auto val="1"/>
        <c:lblAlgn val="ctr"/>
        <c:lblOffset val="100"/>
        <c:noMultiLvlLbl val="0"/>
      </c:catAx>
      <c:valAx>
        <c:axId val="416642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42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Sheet1!$CR$16:$CR$18</c:f>
              <c:strCache>
                <c:ptCount val="3"/>
                <c:pt idx="0">
                  <c:v>Treasury is a direct Party to the Payment System</c:v>
                </c:pt>
                <c:pt idx="1">
                  <c:v>Central Bank</c:v>
                </c:pt>
                <c:pt idx="2">
                  <c:v>Commerical Bank</c:v>
                </c:pt>
              </c:strCache>
            </c:strRef>
          </c:cat>
          <c:val>
            <c:numRef>
              <c:f>Sheet1!$CS$16:$CS$18</c:f>
              <c:numCache>
                <c:formatCode>General</c:formatCode>
                <c:ptCount val="3"/>
                <c:pt idx="0">
                  <c:v>5</c:v>
                </c:pt>
                <c:pt idx="1">
                  <c:v>6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6644008"/>
        <c:axId val="416644400"/>
      </c:barChart>
      <c:catAx>
        <c:axId val="416644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44400"/>
        <c:crosses val="autoZero"/>
        <c:auto val="1"/>
        <c:lblAlgn val="ctr"/>
        <c:lblOffset val="100"/>
        <c:noMultiLvlLbl val="0"/>
      </c:catAx>
      <c:valAx>
        <c:axId val="416644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44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Sheet1!$FS$17:$FS$19</c:f>
              <c:strCache>
                <c:ptCount val="3"/>
                <c:pt idx="0">
                  <c:v>Single Bank Account</c:v>
                </c:pt>
                <c:pt idx="1">
                  <c:v>Consolidation of a number of sub-accounts</c:v>
                </c:pt>
                <c:pt idx="2">
                  <c:v>Other</c:v>
                </c:pt>
              </c:strCache>
            </c:strRef>
          </c:cat>
          <c:val>
            <c:numRef>
              <c:f>Sheet1!$FT$17:$FT$19</c:f>
              <c:numCache>
                <c:formatCode>General</c:formatCode>
                <c:ptCount val="3"/>
                <c:pt idx="0">
                  <c:v>5</c:v>
                </c:pt>
                <c:pt idx="1">
                  <c:v>6</c:v>
                </c:pt>
                <c:pt idx="2">
                  <c:v>1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Graphs!$B$61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Graphs!$A$62:$A$64</c:f>
              <c:strCache>
                <c:ptCount val="3"/>
                <c:pt idx="0">
                  <c:v>Interest is paid on Balances</c:v>
                </c:pt>
                <c:pt idx="1">
                  <c:v>MOU Exists</c:v>
                </c:pt>
                <c:pt idx="2">
                  <c:v>MOU describes Fees to be paid</c:v>
                </c:pt>
              </c:strCache>
            </c:strRef>
          </c:cat>
          <c:val>
            <c:numRef>
              <c:f>Graphs!$B$62:$B$64</c:f>
              <c:numCache>
                <c:formatCode>General</c:formatCode>
                <c:ptCount val="3"/>
                <c:pt idx="0">
                  <c:v>6</c:v>
                </c:pt>
                <c:pt idx="1">
                  <c:v>8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Graphs!$C$61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Graphs!$A$62:$A$64</c:f>
              <c:strCache>
                <c:ptCount val="3"/>
                <c:pt idx="0">
                  <c:v>Interest is paid on Balances</c:v>
                </c:pt>
                <c:pt idx="1">
                  <c:v>MOU Exists</c:v>
                </c:pt>
                <c:pt idx="2">
                  <c:v>MOU describes Fees to be paid</c:v>
                </c:pt>
              </c:strCache>
            </c:strRef>
          </c:cat>
          <c:val>
            <c:numRef>
              <c:f>Graphs!$C$62:$C$64</c:f>
              <c:numCache>
                <c:formatCode>General</c:formatCode>
                <c:ptCount val="3"/>
                <c:pt idx="0">
                  <c:v>6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6645968"/>
        <c:axId val="416646360"/>
      </c:barChart>
      <c:catAx>
        <c:axId val="41664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46360"/>
        <c:crosses val="autoZero"/>
        <c:auto val="1"/>
        <c:lblAlgn val="ctr"/>
        <c:lblOffset val="100"/>
        <c:noMultiLvlLbl val="0"/>
      </c:catAx>
      <c:valAx>
        <c:axId val="416646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45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Graphs!$B$77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Graphs!$A$78:$A$81</c:f>
              <c:strCache>
                <c:ptCount val="4"/>
                <c:pt idx="0">
                  <c:v>Interest is paid on Balances</c:v>
                </c:pt>
                <c:pt idx="1">
                  <c:v>Contract/MOU Exists</c:v>
                </c:pt>
                <c:pt idx="2">
                  <c:v>MOU describes Fees to be paid</c:v>
                </c:pt>
                <c:pt idx="3">
                  <c:v>Cash is with held by banks</c:v>
                </c:pt>
              </c:strCache>
            </c:strRef>
          </c:cat>
          <c:val>
            <c:numRef>
              <c:f>Graphs!$B$78:$B$81</c:f>
              <c:numCache>
                <c:formatCode>General</c:formatCode>
                <c:ptCount val="4"/>
                <c:pt idx="0">
                  <c:v>7</c:v>
                </c:pt>
                <c:pt idx="1">
                  <c:v>10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Graphs!$C$77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Graphs!$A$78:$A$81</c:f>
              <c:strCache>
                <c:ptCount val="4"/>
                <c:pt idx="0">
                  <c:v>Interest is paid on Balances</c:v>
                </c:pt>
                <c:pt idx="1">
                  <c:v>Contract/MOU Exists</c:v>
                </c:pt>
                <c:pt idx="2">
                  <c:v>MOU describes Fees to be paid</c:v>
                </c:pt>
                <c:pt idx="3">
                  <c:v>Cash is with held by banks</c:v>
                </c:pt>
              </c:strCache>
            </c:strRef>
          </c:cat>
          <c:val>
            <c:numRef>
              <c:f>Graphs!$C$78:$C$81</c:f>
              <c:numCache>
                <c:formatCode>General</c:formatCode>
                <c:ptCount val="4"/>
                <c:pt idx="0">
                  <c:v>5</c:v>
                </c:pt>
                <c:pt idx="1">
                  <c:v>2</c:v>
                </c:pt>
                <c:pt idx="2">
                  <c:v>6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8114864"/>
        <c:axId val="418115256"/>
      </c:barChart>
      <c:catAx>
        <c:axId val="41811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115256"/>
        <c:crosses val="autoZero"/>
        <c:auto val="1"/>
        <c:lblAlgn val="ctr"/>
        <c:lblOffset val="100"/>
        <c:noMultiLvlLbl val="0"/>
      </c:catAx>
      <c:valAx>
        <c:axId val="418115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114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Graphs!$B$84</c:f>
              <c:strCache>
                <c:ptCount val="1"/>
                <c:pt idx="0">
                  <c:v>Number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Graphs!$A$85:$A$89</c:f>
              <c:strCache>
                <c:ptCount val="5"/>
                <c:pt idx="0">
                  <c:v>Does not Forecast</c:v>
                </c:pt>
                <c:pt idx="1">
                  <c:v>One Day in Advance</c:v>
                </c:pt>
                <c:pt idx="2">
                  <c:v>One Week in Advance</c:v>
                </c:pt>
                <c:pt idx="3">
                  <c:v>One Month in Advance</c:v>
                </c:pt>
                <c:pt idx="4">
                  <c:v>Other</c:v>
                </c:pt>
              </c:strCache>
            </c:strRef>
          </c:cat>
          <c:val>
            <c:numRef>
              <c:f>Graphs!$B$85:$B$89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966404199475096"/>
          <c:y val="0.160221206459362"/>
          <c:w val="0.28700262467191601"/>
          <c:h val="0.5397270786066999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0.05461</cdr:x>
      <cdr:y>0.76596</cdr:y>
    </cdr:from>
    <cdr:to>
      <cdr:x>0.1308</cdr:x>
      <cdr:y>0.87234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6944" y="2743200"/>
          <a:ext cx="6096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Porezni prihod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0.14033</cdr:x>
      <cdr:y>0.76596</cdr:y>
    </cdr:from>
    <cdr:to>
      <cdr:x>0.25461</cdr:x>
      <cdr:y>0.87234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122744" y="2743200"/>
          <a:ext cx="9144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Neporezni prihod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0.25461</cdr:x>
      <cdr:y>0.76596</cdr:y>
    </cdr:from>
    <cdr:to>
      <cdr:x>0.35937</cdr:x>
      <cdr:y>0.87234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037144" y="2743200"/>
          <a:ext cx="8382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Fond socijalnog osiguranja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0.3689</cdr:x>
      <cdr:y>0.76596</cdr:y>
    </cdr:from>
    <cdr:to>
      <cdr:x>0.47366</cdr:x>
      <cdr:y>0.87234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951544" y="2743200"/>
          <a:ext cx="8382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Fond zdravstvenog osiguranja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0.57842</cdr:x>
      <cdr:y>0.76596</cdr:y>
    </cdr:from>
    <cdr:to>
      <cdr:x>0.68318</cdr:x>
      <cdr:y>0.97872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627944" y="2743200"/>
          <a:ext cx="838200" cy="762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Prihodi za posebne namjene/izvanproračunski prihodi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0.26096</cdr:x>
      <cdr:y>0.78014</cdr:y>
    </cdr:from>
    <cdr:to>
      <cdr:x>0.36572</cdr:x>
      <cdr:y>0.88652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087944" y="2794000"/>
          <a:ext cx="8382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Fond socijalnog osiguranja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0.26096</cdr:x>
      <cdr:y>0.78014</cdr:y>
    </cdr:from>
    <cdr:to>
      <cdr:x>0.36572</cdr:x>
      <cdr:y>0.88652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2087944" y="2794000"/>
          <a:ext cx="8382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Fond socijalnog osiguranja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0.26413</cdr:x>
      <cdr:y>0.76596</cdr:y>
    </cdr:from>
    <cdr:to>
      <cdr:x>0.3689</cdr:x>
      <cdr:y>0.91489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2113344" y="2743200"/>
          <a:ext cx="838200" cy="5334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Fond socijalnog osiguranja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0.46413</cdr:x>
      <cdr:y>0.76596</cdr:y>
    </cdr:from>
    <cdr:to>
      <cdr:x>0.5689</cdr:x>
      <cdr:y>0.87234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3713544" y="2743200"/>
          <a:ext cx="8382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Ostali fondovi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0.88318</cdr:x>
      <cdr:y>0.76596</cdr:y>
    </cdr:from>
    <cdr:to>
      <cdr:x>1</cdr:x>
      <cdr:y>0.87234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7066344" y="2743200"/>
          <a:ext cx="934656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Poduzeća u državnom vlasništvu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0.77842</cdr:x>
      <cdr:y>0.76596</cdr:y>
    </cdr:from>
    <cdr:to>
      <cdr:x>0.88318</cdr:x>
      <cdr:y>0.87234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6228144" y="2743200"/>
          <a:ext cx="8382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Financijska sredstva od donacija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0.68318</cdr:x>
      <cdr:y>0.76596</cdr:y>
    </cdr:from>
    <cdr:to>
      <cdr:x>0.78794</cdr:x>
      <cdr:y>0.89362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5466144" y="2743200"/>
          <a:ext cx="838200" cy="4572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Deponirani novac/depoziti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0.1308</cdr:x>
      <cdr:y>0.85106</cdr:y>
    </cdr:from>
    <cdr:to>
      <cdr:x>0.22604</cdr:x>
      <cdr:y>0.91489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1046544" y="3048001"/>
          <a:ext cx="762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r-HR" sz="800" dirty="0"/>
        </a:p>
      </cdr:txBody>
    </cdr:sp>
  </cdr:relSizeAnchor>
  <cdr:relSizeAnchor xmlns:cdr="http://schemas.openxmlformats.org/drawingml/2006/chartDrawing">
    <cdr:from>
      <cdr:x>0.44268</cdr:x>
      <cdr:y>0.91489</cdr:y>
    </cdr:from>
    <cdr:to>
      <cdr:x>0.49982</cdr:x>
      <cdr:y>0.95745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3541853" y="3276600"/>
          <a:ext cx="457200" cy="1524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800" dirty="0" smtClean="0">
              <a:solidFill>
                <a:schemeClr val="tx1">
                  <a:lumMod val="65000"/>
                  <a:lumOff val="35000"/>
                </a:schemeClr>
              </a:solidFill>
            </a:rPr>
            <a:t>Da</a:t>
          </a:r>
          <a:endParaRPr lang="hr-HR" sz="8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0.43556</cdr:x>
      <cdr:y>0.93617</cdr:y>
    </cdr:from>
    <cdr:to>
      <cdr:x>0.44509</cdr:x>
      <cdr:y>0.95745</cdr:y>
    </cdr:to>
    <cdr:sp macro="" textlink="">
      <cdr:nvSpPr>
        <cdr:cNvPr id="21" name="Rectangle 20"/>
        <cdr:cNvSpPr/>
      </cdr:nvSpPr>
      <cdr:spPr>
        <a:xfrm xmlns:a="http://schemas.openxmlformats.org/drawingml/2006/main" flipH="1">
          <a:off x="3484944" y="3352800"/>
          <a:ext cx="76200" cy="762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r-Latn-RS"/>
        </a:p>
      </cdr:txBody>
    </cdr:sp>
  </cdr:relSizeAnchor>
  <cdr:relSizeAnchor xmlns:cdr="http://schemas.openxmlformats.org/drawingml/2006/chartDrawing">
    <cdr:from>
      <cdr:x>0.52128</cdr:x>
      <cdr:y>0.91489</cdr:y>
    </cdr:from>
    <cdr:to>
      <cdr:x>0.57842</cdr:x>
      <cdr:y>0.95745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4170744" y="3276600"/>
          <a:ext cx="457200" cy="1524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800" dirty="0" smtClean="0">
              <a:solidFill>
                <a:schemeClr val="tx1">
                  <a:lumMod val="65000"/>
                  <a:lumOff val="35000"/>
                </a:schemeClr>
              </a:solidFill>
            </a:rPr>
            <a:t>Ne</a:t>
          </a:r>
          <a:endParaRPr lang="hr-HR" sz="8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0.04762</cdr:x>
      <cdr:y>0.8</cdr:y>
    </cdr:from>
    <cdr:to>
      <cdr:x>0.14286</cdr:x>
      <cdr:y>0.89091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000" y="3352799"/>
          <a:ext cx="7620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Porezni prihod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0.15238</cdr:x>
      <cdr:y>0.8</cdr:y>
    </cdr:from>
    <cdr:to>
      <cdr:x>0.26667</cdr:x>
      <cdr:y>0.89091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219200" y="3352799"/>
          <a:ext cx="9144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Neporezni prihod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0.76667</cdr:x>
      <cdr:y>0.80455</cdr:y>
    </cdr:from>
    <cdr:to>
      <cdr:x>0.87143</cdr:x>
      <cdr:y>0.91364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134100" y="3371849"/>
          <a:ext cx="838200" cy="4572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Deponirani novac/depoziti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</cdr:x>
      <cdr:y>0.90636</cdr:y>
    </cdr:from>
    <cdr:to>
      <cdr:x>0.30476</cdr:x>
      <cdr:y>0.99727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600200" y="3798546"/>
          <a:ext cx="8382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Izravno na JRR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0.32738</cdr:x>
      <cdr:y>0.90863</cdr:y>
    </cdr:from>
    <cdr:to>
      <cdr:x>0.47024</cdr:x>
      <cdr:y>0.99954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619375" y="3808071"/>
          <a:ext cx="11430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Računi sa stanjem nula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</cdr:x>
      <cdr:y>0.92727</cdr:y>
    </cdr:from>
    <cdr:to>
      <cdr:x>0.72381</cdr:x>
      <cdr:y>0.98182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000499" y="3886199"/>
          <a:ext cx="1790701" cy="2286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Prijelazni računi sa zadrškom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0.75238</cdr:x>
      <cdr:y>0.92727</cdr:y>
    </cdr:from>
    <cdr:to>
      <cdr:x>0.97619</cdr:x>
      <cdr:y>0.98182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019800" y="3886199"/>
          <a:ext cx="1790701" cy="2286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Na zahtjev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0.17822</cdr:x>
      <cdr:y>0.13559</cdr:y>
    </cdr:from>
    <cdr:to>
      <cdr:x>0.30693</cdr:x>
      <cdr:y>0.21941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71600" y="406400"/>
          <a:ext cx="990600" cy="25121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Poslovna banka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0.17822</cdr:x>
      <cdr:y>0.44068</cdr:y>
    </cdr:from>
    <cdr:to>
      <cdr:x>0.30693</cdr:x>
      <cdr:y>0.52449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371600" y="1320800"/>
          <a:ext cx="990600" cy="25121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Središnja banka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0.0099</cdr:x>
      <cdr:y>0.72034</cdr:y>
    </cdr:from>
    <cdr:to>
      <cdr:x>0.30693</cdr:x>
      <cdr:y>0.79661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76200" y="2159000"/>
          <a:ext cx="2286000" cy="2286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r-HR" sz="900" dirty="0" smtClean="0">
              <a:solidFill>
                <a:schemeClr val="tx1">
                  <a:lumMod val="65000"/>
                  <a:lumOff val="35000"/>
                </a:schemeClr>
              </a:solidFill>
            </a:rPr>
            <a:t>Riznica izravno sudjeluje u sustavu plaćanja</a:t>
          </a:r>
          <a:endParaRPr lang="hr-HR" sz="9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0.51163</cdr:x>
      <cdr:y>0.93806</cdr:y>
    </cdr:from>
    <cdr:to>
      <cdr:x>0.5186</cdr:x>
      <cdr:y>0.95345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3352800" y="2787731"/>
          <a:ext cx="45719" cy="4571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r-Latn-RS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0.46322</cdr:x>
      <cdr:y>0.89774</cdr:y>
    </cdr:from>
    <cdr:to>
      <cdr:x>0.50574</cdr:x>
      <cdr:y>0.9537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59130" y="2462667"/>
          <a:ext cx="317570" cy="15353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700" dirty="0" smtClean="0">
              <a:solidFill>
                <a:schemeClr val="tx1">
                  <a:lumMod val="65000"/>
                  <a:lumOff val="35000"/>
                </a:schemeClr>
              </a:solidFill>
            </a:rPr>
            <a:t>Da</a:t>
          </a:r>
          <a:endParaRPr lang="hr-HR" sz="7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0.50935</cdr:x>
      <cdr:y>0.90142</cdr:y>
    </cdr:from>
    <cdr:to>
      <cdr:x>0.55188</cdr:x>
      <cdr:y>0.95739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803615" y="2472769"/>
          <a:ext cx="317570" cy="15353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700" dirty="0" smtClean="0">
              <a:solidFill>
                <a:schemeClr val="tx1">
                  <a:lumMod val="65000"/>
                  <a:lumOff val="35000"/>
                </a:schemeClr>
              </a:solidFill>
            </a:rPr>
            <a:t>Ne</a:t>
          </a:r>
          <a:endParaRPr lang="hr-HR" sz="700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0.45918</cdr:x>
      <cdr:y>0.92593</cdr:y>
    </cdr:from>
    <cdr:to>
      <cdr:x>0.46939</cdr:x>
      <cdr:y>0.9537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3429000" y="2540000"/>
          <a:ext cx="76200" cy="762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r-Latn-RS"/>
        </a:p>
      </cdr:txBody>
    </cdr:sp>
  </cdr:relSizeAnchor>
  <cdr:relSizeAnchor xmlns:cdr="http://schemas.openxmlformats.org/drawingml/2006/chartDrawing">
    <cdr:from>
      <cdr:x>0.50497</cdr:x>
      <cdr:y>0.92593</cdr:y>
    </cdr:from>
    <cdr:to>
      <cdr:x>0.51517</cdr:x>
      <cdr:y>0.9537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3770903" y="2540000"/>
          <a:ext cx="76200" cy="762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sr-Latn-R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hr-HR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3/11/2016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50726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Anketa o jedinstvenom računu riznice u zemljama članicama PEMPAL-a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smtClean="0"/>
              <a:t>Ankara, Turska</a:t>
            </a:r>
            <a:endParaRPr lang="hr-HR" dirty="0"/>
          </a:p>
          <a:p>
            <a:r>
              <a:rPr dirty="0" smtClean="0"/>
              <a:t>ožujak 2016.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280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Aranžmani sa središnjom bankom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10</a:t>
            </a:fld>
            <a:endParaRPr lang="hr-HR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7531001"/>
              </p:ext>
            </p:extLst>
          </p:nvPr>
        </p:nvGraphicFramePr>
        <p:xfrm>
          <a:off x="1617344" y="1081911"/>
          <a:ext cx="65532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95400" y="4053711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dirty="0" smtClean="0"/>
              <a:t>jednak je broj zemalja koje primaju kamate za gotovinska salda kao i onih koje ih ne primaju</a:t>
            </a:r>
          </a:p>
          <a:p>
            <a:pPr marL="285750" indent="-285750">
              <a:buFont typeface="Arial" charset="0"/>
              <a:buChar char="•"/>
            </a:pPr>
            <a:r>
              <a:rPr dirty="0" smtClean="0"/>
              <a:t>osam zemalja ima memorandum o razumijevanju sa središnjom bankom. Pretpostavlja se da četiri preostale zemlje nemaju memorandum o razumijevanu</a:t>
            </a:r>
          </a:p>
          <a:p>
            <a:pPr marL="285750" indent="-285750">
              <a:buFont typeface="Arial" charset="0"/>
              <a:buChar char="•"/>
            </a:pPr>
            <a:r>
              <a:rPr dirty="0" smtClean="0"/>
              <a:t>od njih osam, pet ih navodi naknade koje se plaćaju središnjoj banci; pretpostavlja se da ih preostale tri zemlje ne navode </a:t>
            </a:r>
            <a:endParaRPr lang="hr-HR" dirty="0"/>
          </a:p>
        </p:txBody>
      </p:sp>
      <p:sp>
        <p:nvSpPr>
          <p:cNvPr id="6" name="TextBox 1"/>
          <p:cNvSpPr txBox="1"/>
          <p:nvPr/>
        </p:nvSpPr>
        <p:spPr>
          <a:xfrm>
            <a:off x="2057400" y="3486621"/>
            <a:ext cx="1752600" cy="251215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</a:t>
            </a:r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salda se isplaćuju kamate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4114800" y="3486621"/>
            <a:ext cx="1981200" cy="251215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Postoji memorandum o razumijevanju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6210300" y="3542227"/>
            <a:ext cx="2209800" cy="251215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 memorandumu o razumijevanju navode se naknade koje se plaćaju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522469" y="3770582"/>
            <a:ext cx="430531" cy="173211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</a:t>
            </a:r>
            <a:endParaRPr lang="hr-H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 flipH="1" flipV="1">
            <a:off x="4499607" y="3850092"/>
            <a:ext cx="45723" cy="741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TextBox 1"/>
          <p:cNvSpPr txBox="1"/>
          <p:nvPr/>
        </p:nvSpPr>
        <p:spPr>
          <a:xfrm>
            <a:off x="5016866" y="3775931"/>
            <a:ext cx="457200" cy="1524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</a:t>
            </a:r>
            <a:endParaRPr lang="hr-H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95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Aranžmani s poslovnim bankama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11</a:t>
            </a:fld>
            <a:endParaRPr lang="hr-HR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841237"/>
              </p:ext>
            </p:extLst>
          </p:nvPr>
        </p:nvGraphicFramePr>
        <p:xfrm>
          <a:off x="914400" y="1117600"/>
          <a:ext cx="746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3860800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dirty="0" smtClean="0"/>
              <a:t>sedam zemalja prima kamate za gotovinska salda u poslovnim bankama. To upućuje na to da se više novčanih sredstava drži izvan jedinstvenog računa riznice nego što je o tome ranije izvješteno</a:t>
            </a:r>
          </a:p>
          <a:p>
            <a:pPr marL="285750" indent="-285750">
              <a:buFont typeface="Arial" charset="0"/>
              <a:buChar char="•"/>
            </a:pPr>
            <a:r>
              <a:rPr dirty="0" smtClean="0"/>
              <a:t>deset zemalja ima ugovor, a šest od njih utvrđuje naknade koje se plaćaju bankama</a:t>
            </a:r>
          </a:p>
          <a:p>
            <a:pPr marL="285750" indent="-285750">
              <a:buFont typeface="Arial" charset="0"/>
              <a:buChar char="•"/>
            </a:pPr>
            <a:r>
              <a:rPr dirty="0" smtClean="0"/>
              <a:t>dvije zemlje bankama dopuštaju zadržavanje novčanih sredstava. Jedna na jedan dan, a druga na tri do sedam dana. Potonji aranžman zamjenjuje plaćanje naknada </a:t>
            </a:r>
          </a:p>
          <a:p>
            <a:endParaRPr lang="hr-HR" dirty="0"/>
          </a:p>
        </p:txBody>
      </p:sp>
      <p:sp>
        <p:nvSpPr>
          <p:cNvPr id="7" name="TextBox 1"/>
          <p:cNvSpPr txBox="1"/>
          <p:nvPr/>
        </p:nvSpPr>
        <p:spPr>
          <a:xfrm>
            <a:off x="1353879" y="3339154"/>
            <a:ext cx="1752600" cy="251215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</a:t>
            </a:r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salda se isplaćuju kamate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2794591" y="3329052"/>
            <a:ext cx="1981200" cy="251215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Postoji memorandum o razumijevanju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4671237" y="3291012"/>
            <a:ext cx="2209800" cy="251215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 memorandumu o razumijevanju navode se naknade koje se plaćaju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6866860" y="3291012"/>
            <a:ext cx="2209800" cy="251215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Banka zadržava novčana sredstva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0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382000" cy="939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Izrada projekcija gotovinskih salda jedinstvenog računa riznice</a:t>
            </a:r>
            <a:endParaRPr lang="hr-HR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12</a:t>
            </a:fld>
            <a:endParaRPr lang="hr-HR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400892"/>
              </p:ext>
            </p:extLst>
          </p:nvPr>
        </p:nvGraphicFramePr>
        <p:xfrm>
          <a:off x="1066800" y="1117600"/>
          <a:ext cx="7620000" cy="299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9200" y="441960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dirty="0" smtClean="0"/>
              <a:t>pet zemalja izrađuje projekcije salda jedinstvenog računa riznice tjedan dana ili manje unaprijed</a:t>
            </a:r>
          </a:p>
          <a:p>
            <a:pPr marL="285750" indent="-285750">
              <a:buFont typeface="Arial" charset="0"/>
              <a:buChar char="•"/>
            </a:pPr>
            <a:r>
              <a:rPr dirty="0" smtClean="0"/>
              <a:t>sedam zemalja izrađuje projekcije salda mjesec ili više unaprijed</a:t>
            </a:r>
          </a:p>
          <a:p>
            <a:pPr marL="285750" indent="-285750">
              <a:buFont typeface="Arial" charset="0"/>
              <a:buChar char="•"/>
            </a:pPr>
            <a:r>
              <a:rPr dirty="0" smtClean="0"/>
              <a:t>dobra je praksa težiti kontinuiranoj tromjesečnoj projekciji dnevnih gotovinskih salda</a:t>
            </a:r>
          </a:p>
          <a:p>
            <a:r>
              <a:rPr dirty="0" smtClean="0"/>
              <a:t> 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7010400" y="1676400"/>
            <a:ext cx="1219200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 izrađuje projekcije</a:t>
            </a:r>
            <a:endParaRPr lang="hr-H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1981200"/>
            <a:ext cx="1219200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Jedan dan unaprijed</a:t>
            </a:r>
            <a:endParaRPr lang="hr-H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10400" y="2321619"/>
            <a:ext cx="1219200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Jedan tjedan unaprijed</a:t>
            </a:r>
            <a:endParaRPr lang="hr-H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10400" y="2648774"/>
            <a:ext cx="1219200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Jedan mjesec unaprijed</a:t>
            </a:r>
            <a:endParaRPr lang="hr-H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10400" y="2971800"/>
            <a:ext cx="1219200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Drugo</a:t>
            </a:r>
            <a:endParaRPr lang="hr-H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Utvrđivanje ciljnog gotovinskog salda jedinstvenog računa riznice</a:t>
            </a:r>
            <a:r>
              <a:t/>
            </a:r>
            <a:br/>
            <a:r>
              <a:rPr lang="en-US" sz="3600" dirty="0" smtClean="0"/>
              <a:t>i gotovinska rezerva</a:t>
            </a:r>
            <a:endParaRPr lang="hr-HR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13</a:t>
            </a:fld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952500" y="3962400"/>
            <a:ext cx="8115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dirty="0" smtClean="0"/>
              <a:t>osam zemalja utvrđuje ciljni gotovinski saldo jedinstvenog računa riznice, a četiri ih to ne čini</a:t>
            </a:r>
          </a:p>
          <a:p>
            <a:pPr marL="285750" indent="-285750">
              <a:buFont typeface="Arial" charset="0"/>
              <a:buChar char="•"/>
            </a:pPr>
            <a:r>
              <a:rPr dirty="0" smtClean="0"/>
              <a:t>pri utvrđivanju ciljnog salda svih se osam zemalja (te još jedna) koristi blagajničkim zapisima, a jedna se zemlja koristi i sporazumima o reotkupu</a:t>
            </a:r>
          </a:p>
          <a:p>
            <a:pPr marL="285750" indent="-285750">
              <a:buFont typeface="Arial" charset="0"/>
              <a:buChar char="•"/>
            </a:pPr>
            <a:r>
              <a:rPr dirty="0" smtClean="0"/>
              <a:t>međutim, dospijeće mnogih navedenih dužničkih instrumenata bilo je duže od tri mjeseca; općenito se ti instrumenti ne bi koristili za upravljanje likvidnošću </a:t>
            </a:r>
          </a:p>
          <a:p>
            <a:pPr marL="285750" indent="-285750">
              <a:buFont typeface="Arial" charset="0"/>
              <a:buChar char="•"/>
            </a:pPr>
            <a:r>
              <a:rPr dirty="0" smtClean="0"/>
              <a:t>osam zemalja ima i gotovinsku rezervu, a šest od njih utvrđuje i ciljni gotovinski saldo. Jedna zemlja ima rezervu, ali ne utvrđuje ciljni saldo, što se čini malo vjerojatnim </a:t>
            </a:r>
            <a:endParaRPr lang="hr-H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315" y="1361560"/>
            <a:ext cx="7810500" cy="2552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12985" y="3422403"/>
            <a:ext cx="457200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 dirty="0" smtClean="0"/>
              <a:t>Da</a:t>
            </a:r>
            <a:endParaRPr lang="hr-HR" sz="105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0" y="3447845"/>
            <a:ext cx="457200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 dirty="0" smtClean="0"/>
              <a:t>Ne</a:t>
            </a:r>
            <a:endParaRPr lang="hr-HR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6205268" y="3368275"/>
            <a:ext cx="121920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 dirty="0" smtClean="0"/>
              <a:t>Sporazumi o </a:t>
            </a:r>
            <a:r>
              <a:rPr lang="hr-HR" sz="1050" dirty="0" err="1" smtClean="0"/>
              <a:t>reotkupu</a:t>
            </a:r>
            <a:endParaRPr lang="hr-HR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7315200" y="3368275"/>
            <a:ext cx="121920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 dirty="0" smtClean="0"/>
              <a:t>Gotovinska rezerva</a:t>
            </a:r>
            <a:endParaRPr lang="hr-HR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4986068" y="3367054"/>
            <a:ext cx="121920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 dirty="0" smtClean="0"/>
              <a:t>Državni vrijednosni papiri</a:t>
            </a:r>
            <a:endParaRPr lang="hr-HR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3793825" y="3373397"/>
            <a:ext cx="121920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 dirty="0" smtClean="0"/>
              <a:t>Upotreba prekoračenja</a:t>
            </a:r>
            <a:endParaRPr lang="hr-HR" sz="1050" dirty="0"/>
          </a:p>
        </p:txBody>
      </p:sp>
    </p:spTree>
    <p:extLst>
      <p:ext uri="{BB962C8B-B14F-4D97-AF65-F5344CB8AC3E}">
        <p14:creationId xmlns:p14="http://schemas.microsoft.com/office/powerpoint/2010/main" val="172173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711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Sažetak rezultata ankete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8237316" cy="6061075"/>
          </a:xfrm>
        </p:spPr>
        <p:txBody>
          <a:bodyPr>
            <a:normAutofit fontScale="55000" lnSpcReduction="20000"/>
          </a:bodyPr>
          <a:lstStyle/>
          <a:p>
            <a:r>
              <a:rPr dirty="0" smtClean="0"/>
              <a:t>jedinstveni računi riznice uglavnom su u središnjoj banci – to se smatra najmanje rizičnim izborom</a:t>
            </a:r>
          </a:p>
          <a:p>
            <a:r>
              <a:rPr dirty="0" smtClean="0"/>
              <a:t>jedinstveni je račun riznice relativno sveobuhvatan, ali gotovo u svakoj zemlji ima još prostora za konsolidaciju</a:t>
            </a:r>
          </a:p>
          <a:p>
            <a:r>
              <a:rPr dirty="0" smtClean="0"/>
              <a:t>u znatnom broju slučajeva isplate se ne izvršavaju izravno s jedinstvenog računa riznice</a:t>
            </a:r>
          </a:p>
          <a:p>
            <a:r>
              <a:rPr dirty="0" smtClean="0"/>
              <a:t>možda će biti potrebna daljnja analiza da bi se utvrdilo doprinose li sve sredstva koja se uplaćuju na jedinstveni račun riznice i isplaćuju s njega optimalnom gotovinskom saldu</a:t>
            </a:r>
          </a:p>
          <a:p>
            <a:r>
              <a:rPr dirty="0" smtClean="0"/>
              <a:t>zemlje ne primaju uvijek naknadu od središnje banke ili poslovnih banaka za svoj novac.</a:t>
            </a:r>
          </a:p>
          <a:p>
            <a:r>
              <a:rPr dirty="0" smtClean="0"/>
              <a:t>U dva je slučaja poslovnim bankama dopušten pristup novcu u obračunu. Bilo bi važno imati objektivnu procjenu troškova u odnosu na prednosti tih aranžmana  </a:t>
            </a:r>
          </a:p>
          <a:p>
            <a:r>
              <a:rPr dirty="0" smtClean="0"/>
              <a:t>tri zemlje još uvijek imaju gotovinska plaćanja ili plaćanja čekovima. To su skuplji i rizičniji načini plaćanja za zemlje</a:t>
            </a:r>
          </a:p>
          <a:p>
            <a:r>
              <a:rPr dirty="0" smtClean="0"/>
              <a:t>iako su zemlje navele vrlo malo dodatnih bankovnih računa, sedam ih je navelo da primaju naknadu za salda u poslovnim bankama. Potrebno je dalje istražiti da bi se utvrdilo jesu li to operativni računi ili računi za ulaganja </a:t>
            </a:r>
          </a:p>
          <a:p>
            <a:r>
              <a:rPr dirty="0" smtClean="0"/>
              <a:t>šest zemalja dnevne novčane pozicije projicira jedan mjesec unaprijed, a pet ih projicira tjedan dana ili manje unaprijed. Dobra praksa preporuča da se teži kontinuiranoj tromjesečnoj projekciji dnevnih pozicija </a:t>
            </a:r>
          </a:p>
          <a:p>
            <a:r>
              <a:rPr dirty="0" smtClean="0"/>
              <a:t>osam zemalja utvrđuje ciljni gotovinski saldo jedinstvenog računa riznice, a osam ih utvrđuje i ciljnu gotovinsku rezervu. Šest zemalja čini oboje.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8805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7391400" cy="1143000"/>
          </a:xfrm>
        </p:spPr>
        <p:txBody>
          <a:bodyPr/>
          <a:lstStyle/>
          <a:p>
            <a:r>
              <a:rPr lang="en-US" b="1" dirty="0" smtClean="0"/>
              <a:t>Pozadina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644" y="1371600"/>
            <a:ext cx="5029200" cy="4525963"/>
          </a:xfrm>
        </p:spPr>
        <p:txBody>
          <a:bodyPr>
            <a:normAutofit fontScale="70000" lnSpcReduction="20000"/>
          </a:bodyPr>
          <a:lstStyle/>
          <a:p>
            <a:r>
              <a:rPr dirty="0" smtClean="0"/>
              <a:t>jedinstveni je račun riznice ključan za učinkovito upravljanje riznicom</a:t>
            </a:r>
          </a:p>
          <a:p>
            <a:r>
              <a:rPr dirty="0" smtClean="0"/>
              <a:t>ovim će se istraživanjem dobiti uvid u opseg obuhvata poslovanja jedinstvenog računa riznice u zemljama članicama </a:t>
            </a:r>
          </a:p>
          <a:p>
            <a:r>
              <a:rPr dirty="0" smtClean="0"/>
              <a:t>prethodna je anketa provedena 2010. možda će postojati prilike za usporedbu rezultata dviju anketa kako bi se utvrdilo što se promijenilo od 2010.; prezentacija će biti usmjerena na ono „opće prihvaćeno” </a:t>
            </a:r>
          </a:p>
          <a:p>
            <a:r>
              <a:rPr dirty="0" smtClean="0"/>
              <a:t>anketa se sastojala od 30 pitanja </a:t>
            </a:r>
          </a:p>
          <a:p>
            <a:r>
              <a:rPr dirty="0" smtClean="0"/>
              <a:t>12 je zemalja sudjelovalo u anketi </a:t>
            </a:r>
            <a:endParaRPr lang="hr-HR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332572"/>
              </p:ext>
            </p:extLst>
          </p:nvPr>
        </p:nvGraphicFramePr>
        <p:xfrm>
          <a:off x="6781800" y="685802"/>
          <a:ext cx="1524000" cy="49130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/>
              </a:tblGrid>
              <a:tr h="820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Albanija</a:t>
                      </a:r>
                      <a:endParaRPr lang="hr-H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94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Azerbajdžan</a:t>
                      </a:r>
                      <a:endParaRPr lang="hr-H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Bjelarus</a:t>
                      </a:r>
                      <a:endParaRPr lang="hr-H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Hrvatska</a:t>
                      </a:r>
                      <a:endParaRPr lang="hr-H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Gruzija</a:t>
                      </a:r>
                      <a:endParaRPr lang="hr-H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524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Kazahstan</a:t>
                      </a:r>
                      <a:endParaRPr lang="hr-H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524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Kirgiska Republika</a:t>
                      </a:r>
                      <a:endParaRPr lang="hr-H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Moldova</a:t>
                      </a:r>
                      <a:endParaRPr lang="hr-H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Crna Gora</a:t>
                      </a:r>
                      <a:endParaRPr lang="hr-H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Tadžikistan</a:t>
                      </a:r>
                      <a:endParaRPr lang="hr-H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524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Turska</a:t>
                      </a:r>
                      <a:endParaRPr lang="hr-H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Ukrajina</a:t>
                      </a:r>
                      <a:endParaRPr lang="hr-H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Postojanje i lokacija jedinstvenog računa riznice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3</a:t>
            </a:fld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svih je 12 zemalja navelo da ima jedinstveni račun riznice</a:t>
            </a:r>
          </a:p>
          <a:p>
            <a:r>
              <a:rPr dirty="0" smtClean="0"/>
              <a:t>isto tako svih 12 zemalja jedinstveni račun riznice ima u središnjoj banci</a:t>
            </a:r>
          </a:p>
          <a:p>
            <a:r>
              <a:rPr dirty="0" smtClean="0"/>
              <a:t>jedna je zemlja, Bjelarus, navela da lokalne razine vlasti svoje jedinstvene račune riznice imaju u poslovnim bankama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667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</a:t>
            </a:r>
            <a:r>
              <a:rPr dirty="0" err="1" smtClean="0"/>
              <a:t>buhvat</a:t>
            </a:r>
            <a:r>
              <a:rPr dirty="0" smtClean="0"/>
              <a:t> jedinstvenog računa riznice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4</a:t>
            </a:fld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743212"/>
              </p:ext>
            </p:extLst>
          </p:nvPr>
        </p:nvGraphicFramePr>
        <p:xfrm>
          <a:off x="706056" y="914400"/>
          <a:ext cx="8001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3162" y="4495800"/>
            <a:ext cx="80038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sz="1600" dirty="0" smtClean="0"/>
              <a:t>dvije zemlje dio poreznih i neporeznih prihoda drže izvan jedinstvenog računa riznice</a:t>
            </a:r>
          </a:p>
          <a:p>
            <a:pPr marL="285750" indent="-285750">
              <a:buFont typeface="Arial" charset="0"/>
              <a:buChar char="•"/>
            </a:pPr>
            <a:r>
              <a:rPr sz="1600" dirty="0" smtClean="0"/>
              <a:t>gotovo je 50 % različitih fondova (socijalnih, zdravstvenih i ostalih) bilo uključeno u jedinstveni račun riznice, a 50 % ih je bilo izvan njega</a:t>
            </a:r>
          </a:p>
          <a:p>
            <a:pPr marL="285750" indent="-285750">
              <a:buFont typeface="Arial" charset="0"/>
              <a:buChar char="•"/>
            </a:pPr>
            <a:r>
              <a:rPr sz="1600" dirty="0" smtClean="0"/>
              <a:t>iznenađujuće, sedam je zemalja navelo da se financijska sredstva od donacija drže izvan jedinstvenog računa riznice</a:t>
            </a:r>
          </a:p>
          <a:p>
            <a:pPr marL="285750" indent="-285750">
              <a:buFont typeface="Arial" charset="0"/>
              <a:buChar char="•"/>
            </a:pPr>
            <a:r>
              <a:rPr sz="1600" dirty="0" smtClean="0"/>
              <a:t>jedna je zemlja navela da su neke novčane transakcije poduzeća u državnom vlasništvu uključene u jedinstveni račun riznice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27337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Kako se novac uplaćuje na jedinstveni račun riznice?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5</a:t>
            </a:fld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269972"/>
              </p:ext>
            </p:extLst>
          </p:nvPr>
        </p:nvGraphicFramePr>
        <p:xfrm>
          <a:off x="762000" y="685801"/>
          <a:ext cx="8001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4874872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sz="1600" dirty="0" smtClean="0"/>
              <a:t>općenito, novac se na jedinstveni račun riznice uplaćuje na dan njegova primitka</a:t>
            </a:r>
          </a:p>
          <a:p>
            <a:pPr marL="285750" indent="-285750">
              <a:buFont typeface="Arial" charset="0"/>
              <a:buChar char="•"/>
            </a:pPr>
            <a:r>
              <a:rPr sz="1600" dirty="0" smtClean="0"/>
              <a:t>postoje određena odstupanja između odgovora na tu skupinu pitanja i prethodnog slajda – određen broj zemalja nije naveo kako se novac uplaćuje na jedinstveni račun riznice unatoč tome što su navele da se sredstva drže na njemu – to je potrebno dalje istražiti 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2876550" y="4038600"/>
            <a:ext cx="97155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Fond socijalnog osiguranja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4057650" y="4038600"/>
            <a:ext cx="8382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Fond zdravstvenog osiguranja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4895850" y="4057650"/>
            <a:ext cx="8382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Ostali fondovi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695950" y="4038600"/>
            <a:ext cx="1200150" cy="5334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Prihodi za posebne namjene/izvanproračunski prihodi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7791450" y="4057650"/>
            <a:ext cx="8382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Financijska sredstva od donacija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6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Izvršavaju li se plaćanja sredstava </a:t>
            </a:r>
            <a:r>
              <a:t/>
            </a:r>
            <a:br/>
            <a:r>
              <a:rPr lang="en-US" sz="3600" dirty="0" smtClean="0"/>
              <a:t>izravno s jedinstvenog računa riznice?</a:t>
            </a:r>
            <a:endParaRPr lang="hr-HR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6</a:t>
            </a:fld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01519"/>
              </p:ext>
            </p:extLst>
          </p:nvPr>
        </p:nvGraphicFramePr>
        <p:xfrm>
          <a:off x="990600" y="968096"/>
          <a:ext cx="7772400" cy="383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4782276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sz="1600" dirty="0" smtClean="0"/>
              <a:t>većina plaćanja u pogledu sveg novca na jedinstvenom računu riznice izvršavaju se izravno s jedinstvenog računa riznice</a:t>
            </a:r>
          </a:p>
          <a:p>
            <a:pPr marL="285750" indent="-285750">
              <a:buFont typeface="Arial" charset="0"/>
              <a:buChar char="•"/>
            </a:pPr>
            <a:r>
              <a:rPr sz="1600" dirty="0" smtClean="0"/>
              <a:t>međutim, znatan broj zemalja plaćanja neprihodovnih izvora sredstava izvršava s drugih računa </a:t>
            </a:r>
          </a:p>
          <a:p>
            <a:pPr marL="285750" indent="-285750">
              <a:buFont typeface="Arial" charset="0"/>
              <a:buChar char="•"/>
            </a:pPr>
            <a:r>
              <a:rPr sz="1600" dirty="0" smtClean="0"/>
              <a:t>bilo bi zanimljivo znati uključuje li to neangažirana salda na tim računima prije izvršenja plaćanja jer bi to predstavljalo praksu upravljanja novčanim sredstvima koja nije optimalna </a:t>
            </a:r>
            <a:endParaRPr lang="hr-HR" sz="1600" dirty="0"/>
          </a:p>
        </p:txBody>
      </p:sp>
      <p:sp>
        <p:nvSpPr>
          <p:cNvPr id="7" name="TextBox 1"/>
          <p:cNvSpPr txBox="1"/>
          <p:nvPr/>
        </p:nvSpPr>
        <p:spPr>
          <a:xfrm>
            <a:off x="1066800" y="1143000"/>
            <a:ext cx="15240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Financijska sredstva od donacija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723900" y="1600200"/>
            <a:ext cx="1857375" cy="2286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Deponirani novac/depoziti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800101" y="1866900"/>
            <a:ext cx="1790699" cy="3429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Prihodi za posebne namjene/izvanproračunski prihodi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1409700" y="2362200"/>
            <a:ext cx="1181100" cy="1905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Ostali fondovi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857250" y="2771775"/>
            <a:ext cx="1733550" cy="2286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Fond zdravstvenog osiguranja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1123950" y="3105150"/>
            <a:ext cx="1466850" cy="1905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Fond socijalnog osiguranja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828675" y="3505200"/>
            <a:ext cx="1733549" cy="1905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Namjenski neporezni prihodi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800101" y="3962400"/>
            <a:ext cx="1733549" cy="1905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Namjenski porezni prihodi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4419600" y="4476750"/>
            <a:ext cx="685800" cy="1905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Drugi račun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5295900" y="4505325"/>
            <a:ext cx="685800" cy="1905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5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-94934"/>
            <a:ext cx="8382000" cy="1211569"/>
          </a:xfrm>
        </p:spPr>
        <p:txBody>
          <a:bodyPr>
            <a:noAutofit/>
          </a:bodyPr>
          <a:lstStyle/>
          <a:p>
            <a:r>
              <a:rPr lang="en-US" sz="3600" dirty="0" smtClean="0"/>
              <a:t>Imate li sustav elektroničkog plaćanja?</a:t>
            </a:r>
            <a:endParaRPr lang="hr-HR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7</a:t>
            </a:fld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178878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sz="1600" dirty="0" smtClean="0"/>
              <a:t>svih 12 zemalja ima elektronička plaćanja, unatoč jednom negativnom odgovoru</a:t>
            </a:r>
          </a:p>
          <a:p>
            <a:pPr marL="285750" indent="-285750">
              <a:buFont typeface="Arial" charset="0"/>
              <a:buChar char="•"/>
            </a:pPr>
            <a:r>
              <a:rPr sz="1600" dirty="0" smtClean="0"/>
              <a:t>četiri zemlje imaju i sustav namire u stvarnom vremenu (RTGS) i drugi sustav elektroničkog plaćanja; RTGS se obično koristi za plaćanja velike vrijednosti te sva plaćanja manje vrijednosti koja se izvršavaju jednom ili dvaput dnevno u velikim skupinama – razlog tome su troškovi</a:t>
            </a:r>
            <a:endParaRPr lang="hr-HR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256667"/>
            <a:ext cx="7543800" cy="39231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186169"/>
            <a:ext cx="7543800" cy="3923175"/>
          </a:xfrm>
          <a:prstGeom prst="rect">
            <a:avLst/>
          </a:prstGeom>
        </p:spPr>
      </p:pic>
      <p:sp>
        <p:nvSpPr>
          <p:cNvPr id="7" name="TextBox 1"/>
          <p:cNvSpPr txBox="1"/>
          <p:nvPr/>
        </p:nvSpPr>
        <p:spPr>
          <a:xfrm>
            <a:off x="1800225" y="4862122"/>
            <a:ext cx="685800" cy="1905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3124200" y="4866494"/>
            <a:ext cx="685800" cy="190500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4419600" y="4866494"/>
            <a:ext cx="838200" cy="186128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Samo RTGS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562600" y="4858128"/>
            <a:ext cx="1371600" cy="251215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Drugo (navesti)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7162800" y="4862122"/>
            <a:ext cx="990600" cy="251215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Oboje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3467100" y="1256667"/>
            <a:ext cx="2628900" cy="251215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Elektronički sustav plaćanja</a:t>
            </a:r>
            <a:endParaRPr lang="hr-H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9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232494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Kako zemlje pristupaju sustavu plaćanja</a:t>
            </a:r>
            <a:endParaRPr lang="hr-HR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8</a:t>
            </a:fld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776657"/>
              </p:ext>
            </p:extLst>
          </p:nvPr>
        </p:nvGraphicFramePr>
        <p:xfrm>
          <a:off x="990600" y="1117600"/>
          <a:ext cx="7696200" cy="299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4203" y="4127339"/>
            <a:ext cx="794409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sz="1600" dirty="0" smtClean="0"/>
              <a:t>dvije su zemlje navele da obje sudjeluju u sustavu plaćanja te da mu pristupaju putem središnje banke; to je malo vjerojatno pa su ti odgovori prilagođeni središnjoj banci</a:t>
            </a:r>
          </a:p>
          <a:p>
            <a:pPr marL="285750" indent="-285750">
              <a:buFont typeface="Arial" charset="0"/>
              <a:buChar char="•"/>
            </a:pPr>
            <a:r>
              <a:rPr sz="1600" dirty="0" smtClean="0"/>
              <a:t>pet zemalja izravno sudjeluje u sustavu plaćanja, a šest ih sudjeluje preko središnje banke. Jedna se zemlja koristili i središnjom i poslovnom bankom </a:t>
            </a:r>
          </a:p>
          <a:p>
            <a:pPr marL="285750" indent="-285750">
              <a:buFont typeface="Arial" charset="0"/>
              <a:buChar char="•"/>
            </a:pPr>
            <a:r>
              <a:rPr sz="1600" dirty="0" smtClean="0"/>
              <a:t>osam zemalja sve uplate na jedinstveni račun riznice i isplate s njega izvršava elektronički. Dvije zemlje dopuštaju i gotovinsko plaćanje, a jedna zemlja dopušta i plaćanje čekovima.  To vrijedi i za središnju te za regionalne razine vlasti u svim zemljama</a:t>
            </a:r>
          </a:p>
          <a:p>
            <a:pPr marL="285750" indent="-285750">
              <a:buFont typeface="Arial" charset="0"/>
              <a:buChar char="•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403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939801"/>
          </a:xfrm>
        </p:spPr>
        <p:txBody>
          <a:bodyPr>
            <a:normAutofit fontScale="90000"/>
          </a:bodyPr>
          <a:lstStyle/>
          <a:p>
            <a:r>
              <a:rPr dirty="0" smtClean="0"/>
              <a:t>Struktura jedinstvenog računa riznice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9</a:t>
            </a:fld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277049"/>
              </p:ext>
            </p:extLst>
          </p:nvPr>
        </p:nvGraphicFramePr>
        <p:xfrm>
          <a:off x="1219200" y="914401"/>
          <a:ext cx="69342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3932952"/>
            <a:ext cx="86520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sz="1600" dirty="0" smtClean="0"/>
              <a:t>šest zemalja ima jedinstveni račun riznice koji uključuje podračune, dok ih pet ima jedan račun </a:t>
            </a:r>
          </a:p>
          <a:p>
            <a:pPr marL="285750" indent="-285750">
              <a:buFont typeface="Arial" charset="0"/>
              <a:buChar char="•"/>
            </a:pPr>
            <a:r>
              <a:rPr sz="1600" dirty="0" smtClean="0"/>
              <a:t>jedna je zemlja navela da ima korespondentni račun, to je potrebno dodatno razjasniti </a:t>
            </a:r>
          </a:p>
          <a:p>
            <a:pPr marL="285750" indent="-285750">
              <a:buFont typeface="Arial" charset="0"/>
              <a:buChar char="•"/>
            </a:pPr>
            <a:r>
              <a:rPr sz="1600" dirty="0" smtClean="0"/>
              <a:t>jedan račun ili niz konsolidiranih podračuna predstavlja dobru praksu upravljanja novčanim sredstvima</a:t>
            </a:r>
          </a:p>
          <a:p>
            <a:pPr marL="285750" indent="-285750">
              <a:buFont typeface="Arial" charset="0"/>
              <a:buChar char="•"/>
            </a:pPr>
            <a:r>
              <a:rPr sz="1600" dirty="0" smtClean="0"/>
              <a:t>anketa je uključivala i pitanja o postojanju drugih bankovnih računa. Općenito se čini da postoji vrlo malo dodatnih bankovnih računa. Jedna zemlja još uvijek ima račun za svaki proračunski subjekt, druga ima depozitne račune u poslovnim bankama, a treća račune za donacije</a:t>
            </a:r>
            <a:endParaRPr lang="hr-HR" sz="1600" dirty="0"/>
          </a:p>
        </p:txBody>
      </p:sp>
      <p:sp>
        <p:nvSpPr>
          <p:cNvPr id="7" name="TextBox 1"/>
          <p:cNvSpPr txBox="1"/>
          <p:nvPr/>
        </p:nvSpPr>
        <p:spPr>
          <a:xfrm>
            <a:off x="6362700" y="3552823"/>
            <a:ext cx="990600" cy="251215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Drugo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2857500" y="3552822"/>
            <a:ext cx="990600" cy="251215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Jedan bankovni račun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105275" y="3564122"/>
            <a:ext cx="2057400" cy="251215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Konsolidacija nekoliko </a:t>
            </a:r>
            <a:r>
              <a:rPr lang="hr-HR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podračuna</a:t>
            </a:r>
            <a:endParaRPr lang="hr-H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93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13765</TotalTime>
  <Words>1345</Words>
  <Application>Microsoft Office PowerPoint</Application>
  <PresentationFormat>On-screen Show (4:3)</PresentationFormat>
  <Paragraphs>161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PEMPAL</vt:lpstr>
      <vt:lpstr>Anketa o jedinstvenom računu riznice u zemljama članicama PEMPAL-a</vt:lpstr>
      <vt:lpstr>Pozadina</vt:lpstr>
      <vt:lpstr>Postojanje i lokacija jedinstvenog računa riznice</vt:lpstr>
      <vt:lpstr>Obuhvat jedinstvenog računa riznice</vt:lpstr>
      <vt:lpstr>Kako se novac uplaćuje na jedinstveni račun riznice?</vt:lpstr>
      <vt:lpstr>Izvršavaju li se plaćanja sredstava  izravno s jedinstvenog računa riznice?</vt:lpstr>
      <vt:lpstr>Imate li sustav elektroničkog plaćanja?</vt:lpstr>
      <vt:lpstr>Kako zemlje pristupaju sustavu plaćanja</vt:lpstr>
      <vt:lpstr>Struktura jedinstvenog računa riznice</vt:lpstr>
      <vt:lpstr>Aranžmani sa središnjom bankom</vt:lpstr>
      <vt:lpstr>Aranžmani s poslovnim bankama</vt:lpstr>
      <vt:lpstr>Izrada projekcija gotovinskih salda jedinstvenog računa riznice</vt:lpstr>
      <vt:lpstr>Utvrđivanje ciljnog gotovinskog salda jedinstvenog računa riznice i gotovinska rezerva</vt:lpstr>
      <vt:lpstr>Sažetak rezultata ankete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Ekaterina A Zaleeva</cp:lastModifiedBy>
  <cp:revision>399</cp:revision>
  <dcterms:created xsi:type="dcterms:W3CDTF">2010-10-04T16:57:49Z</dcterms:created>
  <dcterms:modified xsi:type="dcterms:W3CDTF">2016-03-11T09:10:49Z</dcterms:modified>
</cp:coreProperties>
</file>