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16"/>
  </p:notesMasterIdLst>
  <p:handoutMasterIdLst>
    <p:handoutMasterId r:id="rId17"/>
  </p:handoutMasterIdLst>
  <p:sldIdLst>
    <p:sldId id="405" r:id="rId2"/>
    <p:sldId id="406" r:id="rId3"/>
    <p:sldId id="407" r:id="rId4"/>
    <p:sldId id="408" r:id="rId5"/>
    <p:sldId id="409" r:id="rId6"/>
    <p:sldId id="410" r:id="rId7"/>
    <p:sldId id="411" r:id="rId8"/>
    <p:sldId id="412" r:id="rId9"/>
    <p:sldId id="413" r:id="rId10"/>
    <p:sldId id="414" r:id="rId11"/>
    <p:sldId id="415" r:id="rId12"/>
    <p:sldId id="416" r:id="rId13"/>
    <p:sldId id="417" r:id="rId14"/>
    <p:sldId id="41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86585" autoAdjust="0"/>
  </p:normalViewPr>
  <p:slideViewPr>
    <p:cSldViewPr>
      <p:cViewPr varScale="1">
        <p:scale>
          <a:sx n="79" d="100"/>
          <a:sy n="79" d="100"/>
        </p:scale>
        <p:origin x="1662" y="90"/>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localhost\Users\Mark\Documents\2016\PEMPAL\Ankara\Questionnaire\TCOP-TSA%20-%20list%20of%20all%20response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Graphs!$B$1</c:f>
              <c:strCache>
                <c:ptCount val="1"/>
                <c:pt idx="0">
                  <c:v>Yes</c:v>
                </c:pt>
              </c:strCache>
            </c:strRef>
          </c:tx>
          <c:spPr>
            <a:solidFill>
              <a:schemeClr val="accent1"/>
            </a:solidFill>
            <a:ln>
              <a:noFill/>
            </a:ln>
            <a:effectLst/>
          </c:spPr>
          <c:invertIfNegative val="0"/>
          <c:cat>
            <c:strRef>
              <c:f>Graphs!$A$2:$A$10</c:f>
              <c:strCache>
                <c:ptCount val="9"/>
                <c:pt idx="0">
                  <c:v>Tax Revenue</c:v>
                </c:pt>
                <c:pt idx="1">
                  <c:v>Non-Tax Revenue</c:v>
                </c:pt>
                <c:pt idx="2">
                  <c:v>Social Fund</c:v>
                </c:pt>
                <c:pt idx="3">
                  <c:v>Health Fund</c:v>
                </c:pt>
                <c:pt idx="4">
                  <c:v>Other Funds</c:v>
                </c:pt>
                <c:pt idx="5">
                  <c:v>Special Means/Extra Budgetary</c:v>
                </c:pt>
                <c:pt idx="6">
                  <c:v>Trust/Deposit Money</c:v>
                </c:pt>
                <c:pt idx="7">
                  <c:v>Donor Financing</c:v>
                </c:pt>
                <c:pt idx="8">
                  <c:v>State Owned Enterprises</c:v>
                </c:pt>
              </c:strCache>
            </c:strRef>
          </c:cat>
          <c:val>
            <c:numRef>
              <c:f>Graphs!$B$2:$B$10</c:f>
              <c:numCache>
                <c:formatCode>General</c:formatCode>
                <c:ptCount val="9"/>
                <c:pt idx="0">
                  <c:v>10</c:v>
                </c:pt>
                <c:pt idx="1">
                  <c:v>10</c:v>
                </c:pt>
                <c:pt idx="2">
                  <c:v>6</c:v>
                </c:pt>
                <c:pt idx="3">
                  <c:v>5</c:v>
                </c:pt>
                <c:pt idx="4">
                  <c:v>5</c:v>
                </c:pt>
                <c:pt idx="5">
                  <c:v>6</c:v>
                </c:pt>
                <c:pt idx="6">
                  <c:v>2</c:v>
                </c:pt>
                <c:pt idx="7">
                  <c:v>7</c:v>
                </c:pt>
                <c:pt idx="8">
                  <c:v>1</c:v>
                </c:pt>
              </c:numCache>
            </c:numRef>
          </c:val>
        </c:ser>
        <c:ser>
          <c:idx val="1"/>
          <c:order val="1"/>
          <c:tx>
            <c:strRef>
              <c:f>Graphs!$C$1</c:f>
              <c:strCache>
                <c:ptCount val="1"/>
                <c:pt idx="0">
                  <c:v>No</c:v>
                </c:pt>
              </c:strCache>
            </c:strRef>
          </c:tx>
          <c:spPr>
            <a:solidFill>
              <a:schemeClr val="accent2"/>
            </a:solidFill>
            <a:ln>
              <a:noFill/>
            </a:ln>
            <a:effectLst/>
          </c:spPr>
          <c:invertIfNegative val="0"/>
          <c:cat>
            <c:strRef>
              <c:f>Graphs!$A$2:$A$10</c:f>
              <c:strCache>
                <c:ptCount val="9"/>
                <c:pt idx="0">
                  <c:v>Tax Revenue</c:v>
                </c:pt>
                <c:pt idx="1">
                  <c:v>Non-Tax Revenue</c:v>
                </c:pt>
                <c:pt idx="2">
                  <c:v>Social Fund</c:v>
                </c:pt>
                <c:pt idx="3">
                  <c:v>Health Fund</c:v>
                </c:pt>
                <c:pt idx="4">
                  <c:v>Other Funds</c:v>
                </c:pt>
                <c:pt idx="5">
                  <c:v>Special Means/Extra Budgetary</c:v>
                </c:pt>
                <c:pt idx="6">
                  <c:v>Trust/Deposit Money</c:v>
                </c:pt>
                <c:pt idx="7">
                  <c:v>Donor Financing</c:v>
                </c:pt>
                <c:pt idx="8">
                  <c:v>State Owned Enterprises</c:v>
                </c:pt>
              </c:strCache>
            </c:strRef>
          </c:cat>
          <c:val>
            <c:numRef>
              <c:f>Graphs!$C$2:$C$10</c:f>
              <c:numCache>
                <c:formatCode>General</c:formatCode>
                <c:ptCount val="9"/>
                <c:pt idx="0">
                  <c:v>2</c:v>
                </c:pt>
                <c:pt idx="1">
                  <c:v>2</c:v>
                </c:pt>
                <c:pt idx="2">
                  <c:v>6</c:v>
                </c:pt>
                <c:pt idx="3">
                  <c:v>5</c:v>
                </c:pt>
                <c:pt idx="4">
                  <c:v>6</c:v>
                </c:pt>
                <c:pt idx="5">
                  <c:v>5</c:v>
                </c:pt>
                <c:pt idx="6">
                  <c:v>5</c:v>
                </c:pt>
                <c:pt idx="7">
                  <c:v>4</c:v>
                </c:pt>
                <c:pt idx="8">
                  <c:v>11</c:v>
                </c:pt>
              </c:numCache>
            </c:numRef>
          </c:val>
        </c:ser>
        <c:dLbls>
          <c:showLegendKey val="0"/>
          <c:showVal val="0"/>
          <c:showCatName val="0"/>
          <c:showSerName val="0"/>
          <c:showPercent val="0"/>
          <c:showBubbleSize val="0"/>
        </c:dLbls>
        <c:gapWidth val="219"/>
        <c:overlap val="-27"/>
        <c:axId val="362696456"/>
        <c:axId val="362696840"/>
      </c:barChart>
      <c:catAx>
        <c:axId val="362696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696840"/>
        <c:crosses val="autoZero"/>
        <c:auto val="1"/>
        <c:lblAlgn val="ctr"/>
        <c:lblOffset val="100"/>
        <c:noMultiLvlLbl val="0"/>
      </c:catAx>
      <c:valAx>
        <c:axId val="362696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6964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Graphs!$B$31</c:f>
              <c:strCache>
                <c:ptCount val="1"/>
                <c:pt idx="0">
                  <c:v>Directly into TSA</c:v>
                </c:pt>
              </c:strCache>
            </c:strRef>
          </c:tx>
          <c:spPr>
            <a:solidFill>
              <a:schemeClr val="accent1"/>
            </a:solidFill>
            <a:ln>
              <a:noFill/>
            </a:ln>
            <a:effectLst/>
          </c:spPr>
          <c:invertIfNegative val="0"/>
          <c:cat>
            <c:strRef>
              <c:f>Graphs!$A$32:$A$39</c:f>
              <c:strCache>
                <c:ptCount val="8"/>
                <c:pt idx="0">
                  <c:v>Tax Revenue</c:v>
                </c:pt>
                <c:pt idx="1">
                  <c:v>Non-Tax Revenue</c:v>
                </c:pt>
                <c:pt idx="2">
                  <c:v>Social Fund</c:v>
                </c:pt>
                <c:pt idx="3">
                  <c:v>Health Fund</c:v>
                </c:pt>
                <c:pt idx="4">
                  <c:v>Other Funds</c:v>
                </c:pt>
                <c:pt idx="5">
                  <c:v>Special Means/Extra Budgetary</c:v>
                </c:pt>
                <c:pt idx="6">
                  <c:v>Trust/Deposit Money</c:v>
                </c:pt>
                <c:pt idx="7">
                  <c:v>Donor Financing</c:v>
                </c:pt>
              </c:strCache>
            </c:strRef>
          </c:cat>
          <c:val>
            <c:numRef>
              <c:f>Graphs!$B$32:$B$39</c:f>
              <c:numCache>
                <c:formatCode>General</c:formatCode>
                <c:ptCount val="8"/>
                <c:pt idx="0">
                  <c:v>9</c:v>
                </c:pt>
                <c:pt idx="1">
                  <c:v>10</c:v>
                </c:pt>
                <c:pt idx="2">
                  <c:v>5</c:v>
                </c:pt>
                <c:pt idx="3">
                  <c:v>3</c:v>
                </c:pt>
                <c:pt idx="4">
                  <c:v>3</c:v>
                </c:pt>
                <c:pt idx="5">
                  <c:v>6</c:v>
                </c:pt>
                <c:pt idx="6">
                  <c:v>1</c:v>
                </c:pt>
                <c:pt idx="7">
                  <c:v>6</c:v>
                </c:pt>
              </c:numCache>
            </c:numRef>
          </c:val>
        </c:ser>
        <c:ser>
          <c:idx val="1"/>
          <c:order val="1"/>
          <c:tx>
            <c:strRef>
              <c:f>Graphs!$C$31</c:f>
              <c:strCache>
                <c:ptCount val="1"/>
                <c:pt idx="0">
                  <c:v>Zero Balance Accounts</c:v>
                </c:pt>
              </c:strCache>
            </c:strRef>
          </c:tx>
          <c:spPr>
            <a:solidFill>
              <a:schemeClr val="accent2"/>
            </a:solidFill>
            <a:ln>
              <a:noFill/>
            </a:ln>
            <a:effectLst/>
          </c:spPr>
          <c:invertIfNegative val="0"/>
          <c:cat>
            <c:strRef>
              <c:f>Graphs!$A$32:$A$39</c:f>
              <c:strCache>
                <c:ptCount val="8"/>
                <c:pt idx="0">
                  <c:v>Tax Revenue</c:v>
                </c:pt>
                <c:pt idx="1">
                  <c:v>Non-Tax Revenue</c:v>
                </c:pt>
                <c:pt idx="2">
                  <c:v>Social Fund</c:v>
                </c:pt>
                <c:pt idx="3">
                  <c:v>Health Fund</c:v>
                </c:pt>
                <c:pt idx="4">
                  <c:v>Other Funds</c:v>
                </c:pt>
                <c:pt idx="5">
                  <c:v>Special Means/Extra Budgetary</c:v>
                </c:pt>
                <c:pt idx="6">
                  <c:v>Trust/Deposit Money</c:v>
                </c:pt>
                <c:pt idx="7">
                  <c:v>Donor Financing</c:v>
                </c:pt>
              </c:strCache>
            </c:strRef>
          </c:cat>
          <c:val>
            <c:numRef>
              <c:f>Graphs!$C$32:$C$39</c:f>
              <c:numCache>
                <c:formatCode>General</c:formatCode>
                <c:ptCount val="8"/>
                <c:pt idx="0">
                  <c:v>2</c:v>
                </c:pt>
                <c:pt idx="1">
                  <c:v>1</c:v>
                </c:pt>
                <c:pt idx="2">
                  <c:v>1</c:v>
                </c:pt>
                <c:pt idx="3">
                  <c:v>2</c:v>
                </c:pt>
                <c:pt idx="4">
                  <c:v>1</c:v>
                </c:pt>
                <c:pt idx="5">
                  <c:v>1</c:v>
                </c:pt>
                <c:pt idx="6">
                  <c:v>0</c:v>
                </c:pt>
                <c:pt idx="7">
                  <c:v>0</c:v>
                </c:pt>
              </c:numCache>
            </c:numRef>
          </c:val>
        </c:ser>
        <c:ser>
          <c:idx val="2"/>
          <c:order val="2"/>
          <c:tx>
            <c:strRef>
              <c:f>Graphs!$D$31</c:f>
              <c:strCache>
                <c:ptCount val="1"/>
                <c:pt idx="0">
                  <c:v>Transitory Accounts with some Delay</c:v>
                </c:pt>
              </c:strCache>
            </c:strRef>
          </c:tx>
          <c:spPr>
            <a:solidFill>
              <a:schemeClr val="accent3"/>
            </a:solidFill>
            <a:ln>
              <a:noFill/>
            </a:ln>
            <a:effectLst/>
          </c:spPr>
          <c:invertIfNegative val="0"/>
          <c:cat>
            <c:strRef>
              <c:f>Graphs!$A$32:$A$39</c:f>
              <c:strCache>
                <c:ptCount val="8"/>
                <c:pt idx="0">
                  <c:v>Tax Revenue</c:v>
                </c:pt>
                <c:pt idx="1">
                  <c:v>Non-Tax Revenue</c:v>
                </c:pt>
                <c:pt idx="2">
                  <c:v>Social Fund</c:v>
                </c:pt>
                <c:pt idx="3">
                  <c:v>Health Fund</c:v>
                </c:pt>
                <c:pt idx="4">
                  <c:v>Other Funds</c:v>
                </c:pt>
                <c:pt idx="5">
                  <c:v>Special Means/Extra Budgetary</c:v>
                </c:pt>
                <c:pt idx="6">
                  <c:v>Trust/Deposit Money</c:v>
                </c:pt>
                <c:pt idx="7">
                  <c:v>Donor Financing</c:v>
                </c:pt>
              </c:strCache>
            </c:strRef>
          </c:cat>
          <c:val>
            <c:numRef>
              <c:f>Graphs!$D$32:$D$39</c:f>
              <c:numCache>
                <c:formatCode>General</c:formatCode>
                <c:ptCount val="8"/>
                <c:pt idx="0">
                  <c:v>1</c:v>
                </c:pt>
                <c:pt idx="1">
                  <c:v>1</c:v>
                </c:pt>
                <c:pt idx="2">
                  <c:v>0</c:v>
                </c:pt>
                <c:pt idx="3">
                  <c:v>0</c:v>
                </c:pt>
                <c:pt idx="4">
                  <c:v>1</c:v>
                </c:pt>
                <c:pt idx="5">
                  <c:v>1</c:v>
                </c:pt>
                <c:pt idx="6">
                  <c:v>2</c:v>
                </c:pt>
                <c:pt idx="7">
                  <c:v>0</c:v>
                </c:pt>
              </c:numCache>
            </c:numRef>
          </c:val>
        </c:ser>
        <c:ser>
          <c:idx val="3"/>
          <c:order val="3"/>
          <c:tx>
            <c:strRef>
              <c:f>Graphs!$E$31</c:f>
              <c:strCache>
                <c:ptCount val="1"/>
                <c:pt idx="0">
                  <c:v>On Request</c:v>
                </c:pt>
              </c:strCache>
            </c:strRef>
          </c:tx>
          <c:spPr>
            <a:solidFill>
              <a:schemeClr val="accent4"/>
            </a:solidFill>
            <a:ln>
              <a:noFill/>
            </a:ln>
            <a:effectLst/>
          </c:spPr>
          <c:invertIfNegative val="0"/>
          <c:cat>
            <c:strRef>
              <c:f>Graphs!$A$32:$A$39</c:f>
              <c:strCache>
                <c:ptCount val="8"/>
                <c:pt idx="0">
                  <c:v>Tax Revenue</c:v>
                </c:pt>
                <c:pt idx="1">
                  <c:v>Non-Tax Revenue</c:v>
                </c:pt>
                <c:pt idx="2">
                  <c:v>Social Fund</c:v>
                </c:pt>
                <c:pt idx="3">
                  <c:v>Health Fund</c:v>
                </c:pt>
                <c:pt idx="4">
                  <c:v>Other Funds</c:v>
                </c:pt>
                <c:pt idx="5">
                  <c:v>Special Means/Extra Budgetary</c:v>
                </c:pt>
                <c:pt idx="6">
                  <c:v>Trust/Deposit Money</c:v>
                </c:pt>
                <c:pt idx="7">
                  <c:v>Donor Financing</c:v>
                </c:pt>
              </c:strCache>
            </c:strRef>
          </c:cat>
          <c:val>
            <c:numRef>
              <c:f>Graphs!$E$32:$E$39</c:f>
              <c:numCache>
                <c:formatCode>General</c:formatCode>
                <c:ptCount val="8"/>
                <c:pt idx="0">
                  <c:v>0</c:v>
                </c:pt>
                <c:pt idx="1">
                  <c:v>0</c:v>
                </c:pt>
                <c:pt idx="2">
                  <c:v>0</c:v>
                </c:pt>
                <c:pt idx="3">
                  <c:v>0</c:v>
                </c:pt>
                <c:pt idx="4">
                  <c:v>1</c:v>
                </c:pt>
                <c:pt idx="5">
                  <c:v>1</c:v>
                </c:pt>
                <c:pt idx="6">
                  <c:v>0</c:v>
                </c:pt>
                <c:pt idx="7">
                  <c:v>1</c:v>
                </c:pt>
              </c:numCache>
            </c:numRef>
          </c:val>
        </c:ser>
        <c:dLbls>
          <c:showLegendKey val="0"/>
          <c:showVal val="0"/>
          <c:showCatName val="0"/>
          <c:showSerName val="0"/>
          <c:showPercent val="0"/>
          <c:showBubbleSize val="0"/>
        </c:dLbls>
        <c:gapWidth val="182"/>
        <c:axId val="362417056"/>
        <c:axId val="362417448"/>
      </c:barChart>
      <c:catAx>
        <c:axId val="362417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417448"/>
        <c:crosses val="autoZero"/>
        <c:auto val="1"/>
        <c:lblAlgn val="ctr"/>
        <c:lblOffset val="100"/>
        <c:noMultiLvlLbl val="0"/>
      </c:catAx>
      <c:valAx>
        <c:axId val="362417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4170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Graphs!$B$47</c:f>
              <c:strCache>
                <c:ptCount val="1"/>
                <c:pt idx="0">
                  <c:v>Yes</c:v>
                </c:pt>
              </c:strCache>
            </c:strRef>
          </c:tx>
          <c:spPr>
            <a:solidFill>
              <a:schemeClr val="accent1"/>
            </a:solidFill>
            <a:ln>
              <a:noFill/>
            </a:ln>
            <a:effectLst/>
          </c:spPr>
          <c:invertIfNegative val="0"/>
          <c:cat>
            <c:strRef>
              <c:f>Graphs!$A$48:$A$55</c:f>
              <c:strCache>
                <c:ptCount val="8"/>
                <c:pt idx="0">
                  <c:v>Earmarked Tax Revenue</c:v>
                </c:pt>
                <c:pt idx="1">
                  <c:v>Earmarked Non-Tax Revenue</c:v>
                </c:pt>
                <c:pt idx="2">
                  <c:v>Social Fund</c:v>
                </c:pt>
                <c:pt idx="3">
                  <c:v>Health Fund</c:v>
                </c:pt>
                <c:pt idx="4">
                  <c:v>Other Funds</c:v>
                </c:pt>
                <c:pt idx="5">
                  <c:v>Special Means/Extra Budgetary</c:v>
                </c:pt>
                <c:pt idx="6">
                  <c:v>Trust/Deposit Money</c:v>
                </c:pt>
                <c:pt idx="7">
                  <c:v>Donor Financing</c:v>
                </c:pt>
              </c:strCache>
            </c:strRef>
          </c:cat>
          <c:val>
            <c:numRef>
              <c:f>Graphs!$B$48:$B$55</c:f>
              <c:numCache>
                <c:formatCode>General</c:formatCode>
                <c:ptCount val="8"/>
                <c:pt idx="0">
                  <c:v>3</c:v>
                </c:pt>
                <c:pt idx="1">
                  <c:v>4</c:v>
                </c:pt>
                <c:pt idx="2">
                  <c:v>6</c:v>
                </c:pt>
                <c:pt idx="3">
                  <c:v>5</c:v>
                </c:pt>
                <c:pt idx="4">
                  <c:v>6</c:v>
                </c:pt>
                <c:pt idx="5">
                  <c:v>7</c:v>
                </c:pt>
                <c:pt idx="6">
                  <c:v>3</c:v>
                </c:pt>
                <c:pt idx="7">
                  <c:v>7</c:v>
                </c:pt>
              </c:numCache>
            </c:numRef>
          </c:val>
        </c:ser>
        <c:ser>
          <c:idx val="1"/>
          <c:order val="1"/>
          <c:tx>
            <c:strRef>
              <c:f>Graphs!$C$47</c:f>
              <c:strCache>
                <c:ptCount val="1"/>
                <c:pt idx="0">
                  <c:v>Other Account</c:v>
                </c:pt>
              </c:strCache>
            </c:strRef>
          </c:tx>
          <c:spPr>
            <a:solidFill>
              <a:schemeClr val="accent2"/>
            </a:solidFill>
            <a:ln>
              <a:noFill/>
            </a:ln>
            <a:effectLst/>
          </c:spPr>
          <c:invertIfNegative val="0"/>
          <c:cat>
            <c:strRef>
              <c:f>Graphs!$A$48:$A$55</c:f>
              <c:strCache>
                <c:ptCount val="8"/>
                <c:pt idx="0">
                  <c:v>Earmarked Tax Revenue</c:v>
                </c:pt>
                <c:pt idx="1">
                  <c:v>Earmarked Non-Tax Revenue</c:v>
                </c:pt>
                <c:pt idx="2">
                  <c:v>Social Fund</c:v>
                </c:pt>
                <c:pt idx="3">
                  <c:v>Health Fund</c:v>
                </c:pt>
                <c:pt idx="4">
                  <c:v>Other Funds</c:v>
                </c:pt>
                <c:pt idx="5">
                  <c:v>Special Means/Extra Budgetary</c:v>
                </c:pt>
                <c:pt idx="6">
                  <c:v>Trust/Deposit Money</c:v>
                </c:pt>
                <c:pt idx="7">
                  <c:v>Donor Financing</c:v>
                </c:pt>
              </c:strCache>
            </c:strRef>
          </c:cat>
          <c:val>
            <c:numRef>
              <c:f>Graphs!$C$48:$C$55</c:f>
              <c:numCache>
                <c:formatCode>General</c:formatCode>
                <c:ptCount val="8"/>
                <c:pt idx="0">
                  <c:v>0</c:v>
                </c:pt>
                <c:pt idx="1">
                  <c:v>0</c:v>
                </c:pt>
                <c:pt idx="2">
                  <c:v>4</c:v>
                </c:pt>
                <c:pt idx="3">
                  <c:v>4</c:v>
                </c:pt>
                <c:pt idx="4">
                  <c:v>2</c:v>
                </c:pt>
                <c:pt idx="5">
                  <c:v>2</c:v>
                </c:pt>
                <c:pt idx="6">
                  <c:v>2</c:v>
                </c:pt>
                <c:pt idx="7">
                  <c:v>3</c:v>
                </c:pt>
              </c:numCache>
            </c:numRef>
          </c:val>
        </c:ser>
        <c:dLbls>
          <c:showLegendKey val="0"/>
          <c:showVal val="0"/>
          <c:showCatName val="0"/>
          <c:showSerName val="0"/>
          <c:showPercent val="0"/>
          <c:showBubbleSize val="0"/>
        </c:dLbls>
        <c:gapWidth val="150"/>
        <c:axId val="362418232"/>
        <c:axId val="362418624"/>
      </c:barChart>
      <c:catAx>
        <c:axId val="3624182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418624"/>
        <c:crosses val="autoZero"/>
        <c:auto val="1"/>
        <c:lblAlgn val="ctr"/>
        <c:lblOffset val="100"/>
        <c:noMultiLvlLbl val="0"/>
      </c:catAx>
      <c:valAx>
        <c:axId val="3624186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4182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Sheet1!$CR$16:$CR$18</c:f>
              <c:strCache>
                <c:ptCount val="3"/>
                <c:pt idx="0">
                  <c:v>Treasury is a direct Party to the Payment System</c:v>
                </c:pt>
                <c:pt idx="1">
                  <c:v>Central Bank</c:v>
                </c:pt>
                <c:pt idx="2">
                  <c:v>Commerical Bank</c:v>
                </c:pt>
              </c:strCache>
            </c:strRef>
          </c:cat>
          <c:val>
            <c:numRef>
              <c:f>Sheet1!$CS$16:$CS$18</c:f>
              <c:numCache>
                <c:formatCode>General</c:formatCode>
                <c:ptCount val="3"/>
                <c:pt idx="0">
                  <c:v>5</c:v>
                </c:pt>
                <c:pt idx="1">
                  <c:v>6</c:v>
                </c:pt>
                <c:pt idx="2">
                  <c:v>1</c:v>
                </c:pt>
              </c:numCache>
            </c:numRef>
          </c:val>
        </c:ser>
        <c:dLbls>
          <c:showLegendKey val="0"/>
          <c:showVal val="0"/>
          <c:showCatName val="0"/>
          <c:showSerName val="0"/>
          <c:showPercent val="0"/>
          <c:showBubbleSize val="0"/>
        </c:dLbls>
        <c:gapWidth val="182"/>
        <c:axId val="362419408"/>
        <c:axId val="362419800"/>
      </c:barChart>
      <c:catAx>
        <c:axId val="362419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419800"/>
        <c:crosses val="autoZero"/>
        <c:auto val="1"/>
        <c:lblAlgn val="ctr"/>
        <c:lblOffset val="100"/>
        <c:noMultiLvlLbl val="0"/>
      </c:catAx>
      <c:valAx>
        <c:axId val="3624198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419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317500" algn="ctr" rotWithShape="0">
                  <a:prstClr val="black">
                    <a:alpha val="25000"/>
                  </a:prstClr>
                </a:outerShdw>
              </a:effectLst>
            </c:spPr>
          </c:dPt>
          <c:dPt>
            <c:idx val="1"/>
            <c:bubble3D val="0"/>
            <c:spPr>
              <a:solidFill>
                <a:schemeClr val="accent2"/>
              </a:solidFill>
              <a:ln>
                <a:noFill/>
              </a:ln>
              <a:effectLst>
                <a:outerShdw blurRad="317500" algn="ctr" rotWithShape="0">
                  <a:prstClr val="black">
                    <a:alpha val="25000"/>
                  </a:prstClr>
                </a:outerShdw>
              </a:effectLst>
            </c:spPr>
          </c:dPt>
          <c:dPt>
            <c:idx val="2"/>
            <c:bubble3D val="0"/>
            <c:spPr>
              <a:solidFill>
                <a:schemeClr val="accent3"/>
              </a:solidFill>
              <a:ln>
                <a:noFill/>
              </a:ln>
              <a:effectLst>
                <a:outerShdw blurRad="317500" algn="ctr" rotWithShape="0">
                  <a:prstClr val="black">
                    <a:alpha val="25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Sheet1!$FS$17:$FS$19</c:f>
              <c:strCache>
                <c:ptCount val="3"/>
                <c:pt idx="0">
                  <c:v>Single Bank Account</c:v>
                </c:pt>
                <c:pt idx="1">
                  <c:v>Consolidation of a number of sub-accounts</c:v>
                </c:pt>
                <c:pt idx="2">
                  <c:v>Other</c:v>
                </c:pt>
              </c:strCache>
            </c:strRef>
          </c:cat>
          <c:val>
            <c:numRef>
              <c:f>Sheet1!$FT$17:$FT$19</c:f>
              <c:numCache>
                <c:formatCode>General</c:formatCode>
                <c:ptCount val="3"/>
                <c:pt idx="0">
                  <c:v>5</c:v>
                </c:pt>
                <c:pt idx="1">
                  <c:v>6</c:v>
                </c:pt>
                <c:pt idx="2">
                  <c:v>1</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Graphs!$B$61</c:f>
              <c:strCache>
                <c:ptCount val="1"/>
                <c:pt idx="0">
                  <c:v>Yes</c:v>
                </c:pt>
              </c:strCache>
            </c:strRef>
          </c:tx>
          <c:spPr>
            <a:solidFill>
              <a:schemeClr val="accent1"/>
            </a:solidFill>
            <a:ln>
              <a:noFill/>
            </a:ln>
            <a:effectLst/>
          </c:spPr>
          <c:invertIfNegative val="0"/>
          <c:cat>
            <c:strRef>
              <c:f>Graphs!$A$62:$A$64</c:f>
              <c:strCache>
                <c:ptCount val="3"/>
                <c:pt idx="0">
                  <c:v>Interest is paid on Balances</c:v>
                </c:pt>
                <c:pt idx="1">
                  <c:v>MOU Exists</c:v>
                </c:pt>
                <c:pt idx="2">
                  <c:v>MOU describes Fees to be paid</c:v>
                </c:pt>
              </c:strCache>
            </c:strRef>
          </c:cat>
          <c:val>
            <c:numRef>
              <c:f>Graphs!$B$62:$B$64</c:f>
              <c:numCache>
                <c:formatCode>General</c:formatCode>
                <c:ptCount val="3"/>
                <c:pt idx="0">
                  <c:v>6</c:v>
                </c:pt>
                <c:pt idx="1">
                  <c:v>8</c:v>
                </c:pt>
                <c:pt idx="2">
                  <c:v>5</c:v>
                </c:pt>
              </c:numCache>
            </c:numRef>
          </c:val>
        </c:ser>
        <c:ser>
          <c:idx val="1"/>
          <c:order val="1"/>
          <c:tx>
            <c:strRef>
              <c:f>Graphs!$C$61</c:f>
              <c:strCache>
                <c:ptCount val="1"/>
                <c:pt idx="0">
                  <c:v>No</c:v>
                </c:pt>
              </c:strCache>
            </c:strRef>
          </c:tx>
          <c:spPr>
            <a:solidFill>
              <a:schemeClr val="accent2"/>
            </a:solidFill>
            <a:ln>
              <a:noFill/>
            </a:ln>
            <a:effectLst/>
          </c:spPr>
          <c:invertIfNegative val="0"/>
          <c:cat>
            <c:strRef>
              <c:f>Graphs!$A$62:$A$64</c:f>
              <c:strCache>
                <c:ptCount val="3"/>
                <c:pt idx="0">
                  <c:v>Interest is paid on Balances</c:v>
                </c:pt>
                <c:pt idx="1">
                  <c:v>MOU Exists</c:v>
                </c:pt>
                <c:pt idx="2">
                  <c:v>MOU describes Fees to be paid</c:v>
                </c:pt>
              </c:strCache>
            </c:strRef>
          </c:cat>
          <c:val>
            <c:numRef>
              <c:f>Graphs!$C$62:$C$64</c:f>
              <c:numCache>
                <c:formatCode>General</c:formatCode>
                <c:ptCount val="3"/>
                <c:pt idx="0">
                  <c:v>6</c:v>
                </c:pt>
                <c:pt idx="1">
                  <c:v>4</c:v>
                </c:pt>
                <c:pt idx="2">
                  <c:v>3</c:v>
                </c:pt>
              </c:numCache>
            </c:numRef>
          </c:val>
        </c:ser>
        <c:dLbls>
          <c:showLegendKey val="0"/>
          <c:showVal val="0"/>
          <c:showCatName val="0"/>
          <c:showSerName val="0"/>
          <c:showPercent val="0"/>
          <c:showBubbleSize val="0"/>
        </c:dLbls>
        <c:gapWidth val="219"/>
        <c:overlap val="-27"/>
        <c:axId val="362924112"/>
        <c:axId val="362924504"/>
      </c:barChart>
      <c:catAx>
        <c:axId val="36292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924504"/>
        <c:crosses val="autoZero"/>
        <c:auto val="1"/>
        <c:lblAlgn val="ctr"/>
        <c:lblOffset val="100"/>
        <c:noMultiLvlLbl val="0"/>
      </c:catAx>
      <c:valAx>
        <c:axId val="362924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9241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Graphs!$B$77</c:f>
              <c:strCache>
                <c:ptCount val="1"/>
                <c:pt idx="0">
                  <c:v>Yes</c:v>
                </c:pt>
              </c:strCache>
            </c:strRef>
          </c:tx>
          <c:spPr>
            <a:solidFill>
              <a:schemeClr val="accent1"/>
            </a:solidFill>
            <a:ln>
              <a:noFill/>
            </a:ln>
            <a:effectLst/>
          </c:spPr>
          <c:invertIfNegative val="0"/>
          <c:cat>
            <c:strRef>
              <c:f>Graphs!$A$78:$A$81</c:f>
              <c:strCache>
                <c:ptCount val="4"/>
                <c:pt idx="0">
                  <c:v>Interest is paid on Balances</c:v>
                </c:pt>
                <c:pt idx="1">
                  <c:v>Contract/MOU Exists</c:v>
                </c:pt>
                <c:pt idx="2">
                  <c:v>MOU describes Fees to be paid</c:v>
                </c:pt>
                <c:pt idx="3">
                  <c:v>Cash is with held by banks</c:v>
                </c:pt>
              </c:strCache>
            </c:strRef>
          </c:cat>
          <c:val>
            <c:numRef>
              <c:f>Graphs!$B$78:$B$81</c:f>
              <c:numCache>
                <c:formatCode>General</c:formatCode>
                <c:ptCount val="4"/>
                <c:pt idx="0">
                  <c:v>7</c:v>
                </c:pt>
                <c:pt idx="1">
                  <c:v>10</c:v>
                </c:pt>
                <c:pt idx="2">
                  <c:v>6</c:v>
                </c:pt>
                <c:pt idx="3">
                  <c:v>2</c:v>
                </c:pt>
              </c:numCache>
            </c:numRef>
          </c:val>
        </c:ser>
        <c:ser>
          <c:idx val="1"/>
          <c:order val="1"/>
          <c:tx>
            <c:strRef>
              <c:f>Graphs!$C$77</c:f>
              <c:strCache>
                <c:ptCount val="1"/>
                <c:pt idx="0">
                  <c:v>No</c:v>
                </c:pt>
              </c:strCache>
            </c:strRef>
          </c:tx>
          <c:spPr>
            <a:solidFill>
              <a:schemeClr val="accent2"/>
            </a:solidFill>
            <a:ln>
              <a:noFill/>
            </a:ln>
            <a:effectLst/>
          </c:spPr>
          <c:invertIfNegative val="0"/>
          <c:cat>
            <c:strRef>
              <c:f>Graphs!$A$78:$A$81</c:f>
              <c:strCache>
                <c:ptCount val="4"/>
                <c:pt idx="0">
                  <c:v>Interest is paid on Balances</c:v>
                </c:pt>
                <c:pt idx="1">
                  <c:v>Contract/MOU Exists</c:v>
                </c:pt>
                <c:pt idx="2">
                  <c:v>MOU describes Fees to be paid</c:v>
                </c:pt>
                <c:pt idx="3">
                  <c:v>Cash is with held by banks</c:v>
                </c:pt>
              </c:strCache>
            </c:strRef>
          </c:cat>
          <c:val>
            <c:numRef>
              <c:f>Graphs!$C$78:$C$81</c:f>
              <c:numCache>
                <c:formatCode>General</c:formatCode>
                <c:ptCount val="4"/>
                <c:pt idx="0">
                  <c:v>5</c:v>
                </c:pt>
                <c:pt idx="1">
                  <c:v>2</c:v>
                </c:pt>
                <c:pt idx="2">
                  <c:v>6</c:v>
                </c:pt>
                <c:pt idx="3">
                  <c:v>4</c:v>
                </c:pt>
              </c:numCache>
            </c:numRef>
          </c:val>
        </c:ser>
        <c:dLbls>
          <c:showLegendKey val="0"/>
          <c:showVal val="0"/>
          <c:showCatName val="0"/>
          <c:showSerName val="0"/>
          <c:showPercent val="0"/>
          <c:showBubbleSize val="0"/>
        </c:dLbls>
        <c:gapWidth val="219"/>
        <c:overlap val="-27"/>
        <c:axId val="362925288"/>
        <c:axId val="362925680"/>
      </c:barChart>
      <c:catAx>
        <c:axId val="362925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925680"/>
        <c:crosses val="autoZero"/>
        <c:auto val="1"/>
        <c:lblAlgn val="ctr"/>
        <c:lblOffset val="100"/>
        <c:noMultiLvlLbl val="0"/>
      </c:catAx>
      <c:valAx>
        <c:axId val="362925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29252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Graphs!$B$84</c:f>
              <c:strCache>
                <c:ptCount val="1"/>
                <c:pt idx="0">
                  <c:v>Number</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Graphs!$A$85:$A$89</c:f>
              <c:strCache>
                <c:ptCount val="5"/>
                <c:pt idx="0">
                  <c:v>Does not Forecast</c:v>
                </c:pt>
                <c:pt idx="1">
                  <c:v>One Day in Advance</c:v>
                </c:pt>
                <c:pt idx="2">
                  <c:v>One Week in Advance</c:v>
                </c:pt>
                <c:pt idx="3">
                  <c:v>One Month in Advance</c:v>
                </c:pt>
                <c:pt idx="4">
                  <c:v>Other</c:v>
                </c:pt>
              </c:strCache>
            </c:strRef>
          </c:cat>
          <c:val>
            <c:numRef>
              <c:f>Graphs!$B$85:$B$89</c:f>
              <c:numCache>
                <c:formatCode>General</c:formatCode>
                <c:ptCount val="5"/>
                <c:pt idx="0">
                  <c:v>1</c:v>
                </c:pt>
                <c:pt idx="1">
                  <c:v>3</c:v>
                </c:pt>
                <c:pt idx="2">
                  <c:v>1</c:v>
                </c:pt>
                <c:pt idx="3">
                  <c:v>6</c:v>
                </c:pt>
                <c:pt idx="4">
                  <c:v>1</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9966404199475096"/>
          <c:y val="0.160221206459362"/>
          <c:w val="0.28700262467191601"/>
          <c:h val="0.5397270786066999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3/6/2016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48F76-DF40-4FCB-BA1A-6E42BED63A3B}" type="slidenum">
              <a:rPr lang="en-US" smtClean="0"/>
              <a:pPr/>
              <a:t>7</a:t>
            </a:fld>
            <a:endParaRPr lang="en-US" dirty="0"/>
          </a:p>
        </p:txBody>
      </p:sp>
    </p:spTree>
    <p:extLst>
      <p:ext uri="{BB962C8B-B14F-4D97-AF65-F5344CB8AC3E}">
        <p14:creationId xmlns:p14="http://schemas.microsoft.com/office/powerpoint/2010/main" val="650726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3"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4"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PEMPAL Member Country Survey on Treasury Single Account</a:t>
            </a:r>
            <a:endParaRPr lang="en-US" dirty="0"/>
          </a:p>
        </p:txBody>
      </p:sp>
      <p:sp>
        <p:nvSpPr>
          <p:cNvPr id="3" name="Subtitle 2"/>
          <p:cNvSpPr>
            <a:spLocks noGrp="1"/>
          </p:cNvSpPr>
          <p:nvPr>
            <p:ph type="subTitle" idx="1"/>
          </p:nvPr>
        </p:nvSpPr>
        <p:spPr/>
        <p:txBody>
          <a:bodyPr/>
          <a:lstStyle/>
          <a:p>
            <a:r>
              <a:rPr lang="en-US" dirty="0" smtClean="0"/>
              <a:t>Ankara Turkey</a:t>
            </a:r>
            <a:endParaRPr lang="en-US" dirty="0"/>
          </a:p>
          <a:p>
            <a:r>
              <a:rPr lang="en-US" dirty="0" smtClean="0"/>
              <a:t>March 2016</a:t>
            </a:r>
            <a:endParaRPr lang="en-US" dirty="0"/>
          </a:p>
        </p:txBody>
      </p:sp>
    </p:spTree>
    <p:extLst>
      <p:ext uri="{BB962C8B-B14F-4D97-AF65-F5344CB8AC3E}">
        <p14:creationId xmlns:p14="http://schemas.microsoft.com/office/powerpoint/2010/main" val="227280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Bank Arrangements</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10</a:t>
            </a:fld>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950724415"/>
              </p:ext>
            </p:extLst>
          </p:nvPr>
        </p:nvGraphicFramePr>
        <p:xfrm>
          <a:off x="1600200" y="1081911"/>
          <a:ext cx="6553200" cy="29718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295400" y="4053711"/>
            <a:ext cx="7391400" cy="1477328"/>
          </a:xfrm>
          <a:prstGeom prst="rect">
            <a:avLst/>
          </a:prstGeom>
          <a:noFill/>
        </p:spPr>
        <p:txBody>
          <a:bodyPr wrap="square" rtlCol="0">
            <a:spAutoFit/>
          </a:bodyPr>
          <a:lstStyle/>
          <a:p>
            <a:pPr marL="285750" indent="-285750">
              <a:buFont typeface="Arial" charset="0"/>
              <a:buChar char="•"/>
            </a:pPr>
            <a:r>
              <a:rPr lang="en-US" dirty="0" smtClean="0"/>
              <a:t>An equal number of countries receive interest on cash balances as do not</a:t>
            </a:r>
          </a:p>
          <a:p>
            <a:pPr marL="285750" indent="-285750">
              <a:buFont typeface="Arial" charset="0"/>
              <a:buChar char="•"/>
            </a:pPr>
            <a:r>
              <a:rPr lang="en-US" dirty="0" smtClean="0"/>
              <a:t>Eight countries have an MoU with the Central Bank. It is assumed that the four other countries do not have an MOU</a:t>
            </a:r>
          </a:p>
          <a:p>
            <a:pPr marL="285750" indent="-285750">
              <a:buFont typeface="Arial" charset="0"/>
              <a:buChar char="•"/>
            </a:pPr>
            <a:r>
              <a:rPr lang="en-US" dirty="0" smtClean="0"/>
              <a:t>Of the eight, five specify fees to be paid to the Central Bank, it is assumed the other three do not specify fees. </a:t>
            </a:r>
            <a:endParaRPr lang="en-US" dirty="0"/>
          </a:p>
        </p:txBody>
      </p:sp>
    </p:spTree>
    <p:extLst>
      <p:ext uri="{BB962C8B-B14F-4D97-AF65-F5344CB8AC3E}">
        <p14:creationId xmlns:p14="http://schemas.microsoft.com/office/powerpoint/2010/main" val="2062959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Bank Arrangements</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11</a:t>
            </a:fld>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1885851"/>
              </p:ext>
            </p:extLst>
          </p:nvPr>
        </p:nvGraphicFramePr>
        <p:xfrm>
          <a:off x="914400" y="1117600"/>
          <a:ext cx="74676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066800" y="3860800"/>
            <a:ext cx="7620000" cy="2031325"/>
          </a:xfrm>
          <a:prstGeom prst="rect">
            <a:avLst/>
          </a:prstGeom>
          <a:noFill/>
        </p:spPr>
        <p:txBody>
          <a:bodyPr wrap="square" rtlCol="0">
            <a:spAutoFit/>
          </a:bodyPr>
          <a:lstStyle/>
          <a:p>
            <a:pPr marL="285750" indent="-285750">
              <a:buFont typeface="Arial" charset="0"/>
              <a:buChar char="•"/>
            </a:pPr>
            <a:r>
              <a:rPr lang="en-US" dirty="0" smtClean="0"/>
              <a:t>Seven countries receive interest on cash balances at commercial banks. This suggests more cash is held outside the TSA than earlier reported</a:t>
            </a:r>
          </a:p>
          <a:p>
            <a:pPr marL="285750" indent="-285750">
              <a:buFont typeface="Arial" charset="0"/>
              <a:buChar char="•"/>
            </a:pPr>
            <a:r>
              <a:rPr lang="en-US" dirty="0" smtClean="0"/>
              <a:t>Ten countries have a contract, and six of those define fees to be paid to the banks</a:t>
            </a:r>
          </a:p>
          <a:p>
            <a:pPr marL="285750" indent="-285750">
              <a:buFont typeface="Arial" charset="0"/>
              <a:buChar char="•"/>
            </a:pPr>
            <a:r>
              <a:rPr lang="en-US" dirty="0" smtClean="0"/>
              <a:t>Two countries allow the banks to withhold cash. One for one day, and another for 3-7 days. The later arrangement is in lieu of paying fees </a:t>
            </a:r>
          </a:p>
          <a:p>
            <a:endParaRPr lang="en-US" dirty="0"/>
          </a:p>
        </p:txBody>
      </p:sp>
    </p:spTree>
    <p:extLst>
      <p:ext uri="{BB962C8B-B14F-4D97-AF65-F5344CB8AC3E}">
        <p14:creationId xmlns:p14="http://schemas.microsoft.com/office/powerpoint/2010/main" val="187001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400"/>
            <a:ext cx="8382000" cy="939800"/>
          </a:xfrm>
        </p:spPr>
        <p:txBody>
          <a:bodyPr>
            <a:noAutofit/>
          </a:bodyPr>
          <a:lstStyle/>
          <a:p>
            <a:r>
              <a:rPr lang="en-US" sz="3600" dirty="0" smtClean="0"/>
              <a:t>Forecasting the Cash Balances of the TSA</a:t>
            </a:r>
            <a:endParaRPr lang="en-US" sz="3600"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12</a:t>
            </a:fld>
            <a:endParaRPr lang="en-US" dirty="0"/>
          </a:p>
        </p:txBody>
      </p:sp>
      <p:graphicFrame>
        <p:nvGraphicFramePr>
          <p:cNvPr id="5" name="Chart 4"/>
          <p:cNvGraphicFramePr>
            <a:graphicFrameLocks/>
          </p:cNvGraphicFramePr>
          <p:nvPr>
            <p:extLst>
              <p:ext uri="{D42A27DB-BD31-4B8C-83A1-F6EECF244321}">
                <p14:modId xmlns:p14="http://schemas.microsoft.com/office/powerpoint/2010/main" val="523400892"/>
              </p:ext>
            </p:extLst>
          </p:nvPr>
        </p:nvGraphicFramePr>
        <p:xfrm>
          <a:off x="1066800" y="1117600"/>
          <a:ext cx="7620000" cy="2997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219200" y="4419600"/>
            <a:ext cx="7315200" cy="1754326"/>
          </a:xfrm>
          <a:prstGeom prst="rect">
            <a:avLst/>
          </a:prstGeom>
          <a:noFill/>
        </p:spPr>
        <p:txBody>
          <a:bodyPr wrap="square" rtlCol="0">
            <a:spAutoFit/>
          </a:bodyPr>
          <a:lstStyle/>
          <a:p>
            <a:pPr marL="285750" indent="-285750">
              <a:buFont typeface="Arial" charset="0"/>
              <a:buChar char="•"/>
            </a:pPr>
            <a:r>
              <a:rPr lang="en-US" dirty="0" smtClean="0"/>
              <a:t>Five countries forecast the balance of the TSA one week or less in advance</a:t>
            </a:r>
          </a:p>
          <a:p>
            <a:pPr marL="285750" indent="-285750">
              <a:buFont typeface="Arial" charset="0"/>
              <a:buChar char="•"/>
            </a:pPr>
            <a:r>
              <a:rPr lang="en-US" dirty="0" smtClean="0"/>
              <a:t>Seven countries forecast the balance one month of more in advance</a:t>
            </a:r>
          </a:p>
          <a:p>
            <a:pPr marL="285750" indent="-285750">
              <a:buFont typeface="Arial" charset="0"/>
              <a:buChar char="•"/>
            </a:pPr>
            <a:r>
              <a:rPr lang="en-US" dirty="0" smtClean="0"/>
              <a:t>Good practice is to move towards a three month rolling forecast of daily cash balances</a:t>
            </a:r>
          </a:p>
          <a:p>
            <a:r>
              <a:rPr lang="en-US" dirty="0" smtClean="0"/>
              <a:t> </a:t>
            </a:r>
            <a:endParaRPr lang="en-US" dirty="0"/>
          </a:p>
        </p:txBody>
      </p:sp>
    </p:spTree>
    <p:extLst>
      <p:ext uri="{BB962C8B-B14F-4D97-AF65-F5344CB8AC3E}">
        <p14:creationId xmlns:p14="http://schemas.microsoft.com/office/powerpoint/2010/main" val="37247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Targeting Cash Balance of the TSA </a:t>
            </a:r>
            <a:br>
              <a:rPr lang="en-US" sz="3600" dirty="0" smtClean="0"/>
            </a:br>
            <a:r>
              <a:rPr lang="en-US" sz="3600" dirty="0" smtClean="0"/>
              <a:t>and a Cash Buffer</a:t>
            </a:r>
            <a:endParaRPr lang="en-US" sz="3600"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13</a:t>
            </a:fld>
            <a:endParaRPr lang="en-US" dirty="0"/>
          </a:p>
        </p:txBody>
      </p:sp>
      <p:sp>
        <p:nvSpPr>
          <p:cNvPr id="6" name="TextBox 5"/>
          <p:cNvSpPr txBox="1"/>
          <p:nvPr/>
        </p:nvSpPr>
        <p:spPr>
          <a:xfrm>
            <a:off x="952500" y="3962400"/>
            <a:ext cx="8115300" cy="2308324"/>
          </a:xfrm>
          <a:prstGeom prst="rect">
            <a:avLst/>
          </a:prstGeom>
          <a:noFill/>
        </p:spPr>
        <p:txBody>
          <a:bodyPr wrap="square" rtlCol="0">
            <a:spAutoFit/>
          </a:bodyPr>
          <a:lstStyle/>
          <a:p>
            <a:pPr marL="285750" indent="-285750">
              <a:buFont typeface="Arial" charset="0"/>
              <a:buChar char="•"/>
            </a:pPr>
            <a:r>
              <a:rPr lang="en-US" dirty="0" smtClean="0"/>
              <a:t>Eight countries target the cash balance of the TSA, four do not</a:t>
            </a:r>
          </a:p>
          <a:p>
            <a:pPr marL="285750" indent="-285750">
              <a:buFont typeface="Arial" charset="0"/>
              <a:buChar char="•"/>
            </a:pPr>
            <a:r>
              <a:rPr lang="en-US" dirty="0" smtClean="0"/>
              <a:t>In targeting the balance all eight countries (and one extra) use T-Bills, and one country also uses REPOS</a:t>
            </a:r>
          </a:p>
          <a:p>
            <a:pPr marL="285750" indent="-285750">
              <a:buFont typeface="Arial" charset="0"/>
              <a:buChar char="•"/>
            </a:pPr>
            <a:r>
              <a:rPr lang="en-US" dirty="0" smtClean="0"/>
              <a:t>However, the duration of many of the debt instruments mentioned were greater than three months – in general these instruments would not be used for liquidity management </a:t>
            </a:r>
          </a:p>
          <a:p>
            <a:pPr marL="285750" indent="-285750">
              <a:buFont typeface="Arial" charset="0"/>
              <a:buChar char="•"/>
            </a:pPr>
            <a:r>
              <a:rPr lang="en-US" dirty="0" smtClean="0"/>
              <a:t>Eight countries also have a Cash Buffer, six of these also target the cash balance. One country has a buffer but does not target the balance, which seems unlikely </a:t>
            </a:r>
            <a:endParaRPr lang="en-US" dirty="0"/>
          </a:p>
        </p:txBody>
      </p:sp>
      <p:pic>
        <p:nvPicPr>
          <p:cNvPr id="3" name="Picture 2"/>
          <p:cNvPicPr>
            <a:picLocks noChangeAspect="1"/>
          </p:cNvPicPr>
          <p:nvPr/>
        </p:nvPicPr>
        <p:blipFill>
          <a:blip r:embed="rId2"/>
          <a:stretch>
            <a:fillRect/>
          </a:stretch>
        </p:blipFill>
        <p:spPr>
          <a:xfrm>
            <a:off x="952500" y="1265579"/>
            <a:ext cx="7810500" cy="2552700"/>
          </a:xfrm>
          <a:prstGeom prst="rect">
            <a:avLst/>
          </a:prstGeom>
        </p:spPr>
      </p:pic>
    </p:spTree>
    <p:extLst>
      <p:ext uri="{BB962C8B-B14F-4D97-AF65-F5344CB8AC3E}">
        <p14:creationId xmlns:p14="http://schemas.microsoft.com/office/powerpoint/2010/main" val="1721732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400"/>
            <a:ext cx="8001000" cy="711200"/>
          </a:xfrm>
        </p:spPr>
        <p:txBody>
          <a:bodyPr>
            <a:normAutofit/>
          </a:bodyPr>
          <a:lstStyle/>
          <a:p>
            <a:r>
              <a:rPr lang="en-US" sz="3200" dirty="0" smtClean="0"/>
              <a:t>Summary of Survey Findings</a:t>
            </a:r>
            <a:endParaRPr lang="en-US" sz="3200" dirty="0"/>
          </a:p>
        </p:txBody>
      </p:sp>
      <p:sp>
        <p:nvSpPr>
          <p:cNvPr id="3" name="Content Placeholder 2"/>
          <p:cNvSpPr>
            <a:spLocks noGrp="1"/>
          </p:cNvSpPr>
          <p:nvPr>
            <p:ph idx="1"/>
          </p:nvPr>
        </p:nvSpPr>
        <p:spPr>
          <a:xfrm>
            <a:off x="914400" y="762000"/>
            <a:ext cx="8237316" cy="6061075"/>
          </a:xfrm>
        </p:spPr>
        <p:txBody>
          <a:bodyPr>
            <a:normAutofit fontScale="55000" lnSpcReduction="20000"/>
          </a:bodyPr>
          <a:lstStyle/>
          <a:p>
            <a:r>
              <a:rPr lang="en-US" dirty="0" smtClean="0"/>
              <a:t>TSAs are primarily held at the CB – this is considered the choice of least risk</a:t>
            </a:r>
          </a:p>
          <a:p>
            <a:r>
              <a:rPr lang="en-US" dirty="0" smtClean="0"/>
              <a:t>Coverage of the TSA is relatively comprehensive – but almost every country has further opportunities for consolidation</a:t>
            </a:r>
          </a:p>
          <a:p>
            <a:r>
              <a:rPr lang="en-US" dirty="0" smtClean="0"/>
              <a:t>In a significant number of instances payments are not made directly from the TSA</a:t>
            </a:r>
          </a:p>
          <a:p>
            <a:r>
              <a:rPr lang="en-US" dirty="0" smtClean="0"/>
              <a:t>Further analysis maybe required to determine whether all funds entering and leaving the TSA </a:t>
            </a:r>
            <a:r>
              <a:rPr lang="en-US" dirty="0" err="1" smtClean="0"/>
              <a:t>optimise</a:t>
            </a:r>
            <a:r>
              <a:rPr lang="en-US" dirty="0" smtClean="0"/>
              <a:t> the cash balance</a:t>
            </a:r>
          </a:p>
          <a:p>
            <a:r>
              <a:rPr lang="en-US" dirty="0" smtClean="0"/>
              <a:t>Countries are not always being remunerated for their cash by the CB or commercial banks.</a:t>
            </a:r>
          </a:p>
          <a:p>
            <a:r>
              <a:rPr lang="en-US" dirty="0" smtClean="0"/>
              <a:t>In two instances commercial banks are allowed access to the cash float. It would be important to have an objective assessment of the costs verses the benefits of these arrangements  </a:t>
            </a:r>
          </a:p>
          <a:p>
            <a:r>
              <a:rPr lang="en-US" dirty="0" smtClean="0"/>
              <a:t>Three countries still have cash or </a:t>
            </a:r>
            <a:r>
              <a:rPr lang="en-US" dirty="0" err="1" smtClean="0"/>
              <a:t>cheque</a:t>
            </a:r>
            <a:r>
              <a:rPr lang="en-US" dirty="0" smtClean="0"/>
              <a:t> payments. These are expensive and higher risk payment options for countries</a:t>
            </a:r>
          </a:p>
          <a:p>
            <a:r>
              <a:rPr lang="en-US" dirty="0" smtClean="0"/>
              <a:t>While countries indicated very few additional bank accounts, seven indicated they are remunerated on balances in commercial banks. Further investigation is required to determine whether these are operational accounts or for investment </a:t>
            </a:r>
          </a:p>
          <a:p>
            <a:r>
              <a:rPr lang="en-US" dirty="0" smtClean="0"/>
              <a:t>While six countries forecast the daily cash position one month in advance,  five forecast one week or less in advance. Good practice recommends moving towards a three month rolling daily forecast </a:t>
            </a:r>
          </a:p>
          <a:p>
            <a:r>
              <a:rPr lang="en-US" dirty="0" smtClean="0"/>
              <a:t>Eight countries target the cash balance of the TSA and eight also target a cash buffer. Six countries do both.</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14</a:t>
            </a:fld>
            <a:endParaRPr lang="en-US" dirty="0"/>
          </a:p>
        </p:txBody>
      </p:sp>
    </p:spTree>
    <p:extLst>
      <p:ext uri="{BB962C8B-B14F-4D97-AF65-F5344CB8AC3E}">
        <p14:creationId xmlns:p14="http://schemas.microsoft.com/office/powerpoint/2010/main" val="988052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400"/>
            <a:ext cx="7391400" cy="1143000"/>
          </a:xfrm>
        </p:spPr>
        <p:txBody>
          <a:bodyPr/>
          <a:lstStyle/>
          <a:p>
            <a:r>
              <a:rPr lang="en-US" b="1" dirty="0" smtClean="0"/>
              <a:t>Background</a:t>
            </a:r>
            <a:endParaRPr lang="en-US" b="1" dirty="0"/>
          </a:p>
        </p:txBody>
      </p:sp>
      <p:sp>
        <p:nvSpPr>
          <p:cNvPr id="3" name="Content Placeholder 2"/>
          <p:cNvSpPr>
            <a:spLocks noGrp="1"/>
          </p:cNvSpPr>
          <p:nvPr>
            <p:ph idx="1"/>
          </p:nvPr>
        </p:nvSpPr>
        <p:spPr>
          <a:xfrm>
            <a:off x="961644" y="1371600"/>
            <a:ext cx="5029200" cy="4525963"/>
          </a:xfrm>
        </p:spPr>
        <p:txBody>
          <a:bodyPr>
            <a:normAutofit fontScale="70000" lnSpcReduction="20000"/>
          </a:bodyPr>
          <a:lstStyle/>
          <a:p>
            <a:r>
              <a:rPr lang="en-US" dirty="0" smtClean="0"/>
              <a:t>A TSA is central to effective Treasury Management</a:t>
            </a:r>
          </a:p>
          <a:p>
            <a:r>
              <a:rPr lang="en-US" dirty="0" smtClean="0"/>
              <a:t>This survey will provide insight into the depth of coverage of TSA operations in member countries </a:t>
            </a:r>
          </a:p>
          <a:p>
            <a:r>
              <a:rPr lang="en-US" dirty="0" smtClean="0"/>
              <a:t>A previous survey took place in 2010. There maybe opportunities to compare the results from the two surveys to determine what has changed since 2010,  presentation will focus on the “generally accepted </a:t>
            </a:r>
          </a:p>
          <a:p>
            <a:r>
              <a:rPr lang="en-US" dirty="0" smtClean="0"/>
              <a:t>The survey comprised over 30 questions </a:t>
            </a:r>
          </a:p>
          <a:p>
            <a:r>
              <a:rPr lang="en-US" dirty="0" smtClean="0"/>
              <a:t>12 countries responded to the survey </a:t>
            </a:r>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3475332572"/>
              </p:ext>
            </p:extLst>
          </p:nvPr>
        </p:nvGraphicFramePr>
        <p:xfrm>
          <a:off x="6781800" y="685802"/>
          <a:ext cx="1524000" cy="4876795"/>
        </p:xfrm>
        <a:graphic>
          <a:graphicData uri="http://schemas.openxmlformats.org/drawingml/2006/table">
            <a:tbl>
              <a:tblPr firstRow="1" firstCol="1" bandRow="1">
                <a:tableStyleId>{5C22544A-7EE6-4342-B048-85BDC9FD1C3A}</a:tableStyleId>
              </a:tblPr>
              <a:tblGrid>
                <a:gridCol w="1524000"/>
              </a:tblGrid>
              <a:tr h="820858">
                <a:tc>
                  <a:txBody>
                    <a:bodyPr/>
                    <a:lstStyle/>
                    <a:p>
                      <a:pPr>
                        <a:lnSpc>
                          <a:spcPct val="115000"/>
                        </a:lnSpc>
                        <a:spcAft>
                          <a:spcPts val="0"/>
                        </a:spcAft>
                      </a:pPr>
                      <a:r>
                        <a:rPr lang="en-US" sz="1600" dirty="0">
                          <a:effectLst/>
                        </a:rPr>
                        <a:t>Albania</a:t>
                      </a:r>
                      <a:endParaRPr lang="en-US" sz="1600" dirty="0">
                        <a:effectLst/>
                        <a:latin typeface="Calibri" charset="0"/>
                        <a:ea typeface="Calibri" charset="0"/>
                        <a:cs typeface="Times New Roman" charset="0"/>
                      </a:endParaRPr>
                    </a:p>
                  </a:txBody>
                  <a:tcPr marL="68580" marR="68580" marT="0" marB="0" anchor="b"/>
                </a:tc>
              </a:tr>
              <a:tr h="494778">
                <a:tc>
                  <a:txBody>
                    <a:bodyPr/>
                    <a:lstStyle/>
                    <a:p>
                      <a:pPr>
                        <a:lnSpc>
                          <a:spcPct val="115000"/>
                        </a:lnSpc>
                        <a:spcAft>
                          <a:spcPts val="0"/>
                        </a:spcAft>
                      </a:pPr>
                      <a:r>
                        <a:rPr lang="en-US" sz="1600" dirty="0">
                          <a:effectLst/>
                        </a:rPr>
                        <a:t>Azerbaijan</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Belarus</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Croatia</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Georgia</a:t>
                      </a:r>
                      <a:endParaRPr lang="en-US" sz="1600" dirty="0">
                        <a:effectLst/>
                        <a:latin typeface="Calibri" charset="0"/>
                        <a:ea typeface="Calibri" charset="0"/>
                        <a:cs typeface="Times New Roman" charset="0"/>
                      </a:endParaRPr>
                    </a:p>
                  </a:txBody>
                  <a:tcPr marL="68580" marR="68580" marT="0" marB="0" anchor="b"/>
                </a:tc>
              </a:tr>
              <a:tr h="524608">
                <a:tc>
                  <a:txBody>
                    <a:bodyPr/>
                    <a:lstStyle/>
                    <a:p>
                      <a:pPr>
                        <a:lnSpc>
                          <a:spcPct val="115000"/>
                        </a:lnSpc>
                        <a:spcAft>
                          <a:spcPts val="0"/>
                        </a:spcAft>
                      </a:pPr>
                      <a:r>
                        <a:rPr lang="en-US" sz="1600" dirty="0">
                          <a:effectLst/>
                        </a:rPr>
                        <a:t>Kazakhstan</a:t>
                      </a:r>
                      <a:endParaRPr lang="en-US" sz="1600" dirty="0">
                        <a:effectLst/>
                        <a:latin typeface="Calibri" charset="0"/>
                        <a:ea typeface="Calibri" charset="0"/>
                        <a:cs typeface="Times New Roman" charset="0"/>
                      </a:endParaRPr>
                    </a:p>
                  </a:txBody>
                  <a:tcPr marL="68580" marR="68580" marT="0" marB="0" anchor="b"/>
                </a:tc>
              </a:tr>
              <a:tr h="524608">
                <a:tc>
                  <a:txBody>
                    <a:bodyPr/>
                    <a:lstStyle/>
                    <a:p>
                      <a:pPr>
                        <a:lnSpc>
                          <a:spcPct val="115000"/>
                        </a:lnSpc>
                        <a:spcAft>
                          <a:spcPts val="0"/>
                        </a:spcAft>
                      </a:pPr>
                      <a:r>
                        <a:rPr lang="en-US" sz="1600" dirty="0">
                          <a:effectLst/>
                        </a:rPr>
                        <a:t>Kyrgyz Republic</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Moldova</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Montenegro</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Tajikistan</a:t>
                      </a:r>
                      <a:endParaRPr lang="en-US" sz="1600" dirty="0">
                        <a:effectLst/>
                        <a:latin typeface="Calibri" charset="0"/>
                        <a:ea typeface="Calibri" charset="0"/>
                        <a:cs typeface="Times New Roman" charset="0"/>
                      </a:endParaRPr>
                    </a:p>
                  </a:txBody>
                  <a:tcPr marL="68580" marR="68580" marT="0" marB="0" anchor="b"/>
                </a:tc>
              </a:tr>
              <a:tr h="524608">
                <a:tc>
                  <a:txBody>
                    <a:bodyPr/>
                    <a:lstStyle/>
                    <a:p>
                      <a:pPr>
                        <a:lnSpc>
                          <a:spcPct val="115000"/>
                        </a:lnSpc>
                        <a:spcAft>
                          <a:spcPts val="0"/>
                        </a:spcAft>
                      </a:pPr>
                      <a:r>
                        <a:rPr lang="en-US" sz="1600" dirty="0">
                          <a:effectLst/>
                        </a:rPr>
                        <a:t>Turkey</a:t>
                      </a:r>
                      <a:endParaRPr lang="en-US" sz="1600" dirty="0">
                        <a:effectLst/>
                        <a:latin typeface="Calibri" charset="0"/>
                        <a:ea typeface="Calibri" charset="0"/>
                        <a:cs typeface="Times New Roman" charset="0"/>
                      </a:endParaRPr>
                    </a:p>
                  </a:txBody>
                  <a:tcPr marL="68580" marR="68580" marT="0" marB="0" anchor="b"/>
                </a:tc>
              </a:tr>
              <a:tr h="283905">
                <a:tc>
                  <a:txBody>
                    <a:bodyPr/>
                    <a:lstStyle/>
                    <a:p>
                      <a:pPr>
                        <a:lnSpc>
                          <a:spcPct val="115000"/>
                        </a:lnSpc>
                        <a:spcAft>
                          <a:spcPts val="0"/>
                        </a:spcAft>
                      </a:pPr>
                      <a:r>
                        <a:rPr lang="en-US" sz="1600" dirty="0">
                          <a:effectLst/>
                        </a:rPr>
                        <a:t>Ukraine</a:t>
                      </a:r>
                      <a:endParaRPr lang="en-US" sz="1600" dirty="0">
                        <a:effectLst/>
                        <a:latin typeface="Calibri" charset="0"/>
                        <a:ea typeface="Calibri" charset="0"/>
                        <a:cs typeface="Times New Roman" charset="0"/>
                      </a:endParaRPr>
                    </a:p>
                  </a:txBody>
                  <a:tcPr marL="68580" marR="68580" marT="0" marB="0" anchor="b"/>
                </a:tc>
              </a:tr>
            </a:tbl>
          </a:graphicData>
        </a:graphic>
      </p:graphicFrame>
    </p:spTree>
    <p:extLst>
      <p:ext uri="{BB962C8B-B14F-4D97-AF65-F5344CB8AC3E}">
        <p14:creationId xmlns:p14="http://schemas.microsoft.com/office/powerpoint/2010/main" val="1276490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TSA in place and the Location</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3</a:t>
            </a:fld>
            <a:endParaRPr lang="en-US" dirty="0"/>
          </a:p>
        </p:txBody>
      </p:sp>
      <p:sp>
        <p:nvSpPr>
          <p:cNvPr id="6" name="Content Placeholder 5"/>
          <p:cNvSpPr>
            <a:spLocks noGrp="1"/>
          </p:cNvSpPr>
          <p:nvPr>
            <p:ph idx="1"/>
          </p:nvPr>
        </p:nvSpPr>
        <p:spPr/>
        <p:txBody>
          <a:bodyPr/>
          <a:lstStyle/>
          <a:p>
            <a:r>
              <a:rPr lang="en-US" dirty="0" smtClean="0"/>
              <a:t>All 12 countries indicated that they have a TSA</a:t>
            </a:r>
          </a:p>
          <a:p>
            <a:r>
              <a:rPr lang="en-US" dirty="0" smtClean="0"/>
              <a:t>All 12 also have the TSA at the Central Bank</a:t>
            </a:r>
          </a:p>
          <a:p>
            <a:r>
              <a:rPr lang="en-US" dirty="0" smtClean="0"/>
              <a:t>One country, Belarus indicated that local governments have their TSA account in commercial banks  </a:t>
            </a:r>
            <a:endParaRPr lang="en-US" dirty="0"/>
          </a:p>
        </p:txBody>
      </p:sp>
    </p:spTree>
    <p:extLst>
      <p:ext uri="{BB962C8B-B14F-4D97-AF65-F5344CB8AC3E}">
        <p14:creationId xmlns:p14="http://schemas.microsoft.com/office/powerpoint/2010/main" val="216677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of the TSA</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4</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727433"/>
              </p:ext>
            </p:extLst>
          </p:nvPr>
        </p:nvGraphicFramePr>
        <p:xfrm>
          <a:off x="706056" y="914400"/>
          <a:ext cx="80010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03162" y="4784205"/>
            <a:ext cx="8003894" cy="1477328"/>
          </a:xfrm>
          <a:prstGeom prst="rect">
            <a:avLst/>
          </a:prstGeom>
          <a:noFill/>
        </p:spPr>
        <p:txBody>
          <a:bodyPr wrap="square" rtlCol="0">
            <a:spAutoFit/>
          </a:bodyPr>
          <a:lstStyle/>
          <a:p>
            <a:pPr marL="285750" indent="-285750">
              <a:buFont typeface="Arial" charset="0"/>
              <a:buChar char="•"/>
            </a:pPr>
            <a:r>
              <a:rPr lang="en-US" dirty="0" smtClean="0"/>
              <a:t>Two countries have some tax and non-tax revenue held outside the TSA</a:t>
            </a:r>
          </a:p>
          <a:p>
            <a:pPr marL="285750" indent="-285750">
              <a:buFont typeface="Arial" charset="0"/>
              <a:buChar char="•"/>
            </a:pPr>
            <a:r>
              <a:rPr lang="en-US" dirty="0" smtClean="0"/>
              <a:t>For the various funds (social</a:t>
            </a:r>
            <a:r>
              <a:rPr lang="en-US" dirty="0" smtClean="0"/>
              <a:t>, health </a:t>
            </a:r>
            <a:r>
              <a:rPr lang="en-US" dirty="0" smtClean="0"/>
              <a:t>and other) close to 50% were in the TSA and 50% outside of the TSA</a:t>
            </a:r>
          </a:p>
          <a:p>
            <a:pPr marL="285750" indent="-285750">
              <a:buFont typeface="Arial" charset="0"/>
              <a:buChar char="•"/>
            </a:pPr>
            <a:r>
              <a:rPr lang="en-US" dirty="0" smtClean="0"/>
              <a:t>Surprisingly, 7 countries indicated donor financing is held in the TSA</a:t>
            </a:r>
          </a:p>
          <a:p>
            <a:pPr marL="285750" indent="-285750">
              <a:buFont typeface="Arial" charset="0"/>
              <a:buChar char="•"/>
            </a:pPr>
            <a:r>
              <a:rPr lang="en-US" dirty="0" smtClean="0"/>
              <a:t>One country indicated that some SoE cash operations are included in the TSA</a:t>
            </a:r>
            <a:endParaRPr lang="en-US" dirty="0"/>
          </a:p>
        </p:txBody>
      </p:sp>
    </p:spTree>
    <p:extLst>
      <p:ext uri="{BB962C8B-B14F-4D97-AF65-F5344CB8AC3E}">
        <p14:creationId xmlns:p14="http://schemas.microsoft.com/office/powerpoint/2010/main" val="273375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Money Paid into the TSA?</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5</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91714700"/>
              </p:ext>
            </p:extLst>
          </p:nvPr>
        </p:nvGraphicFramePr>
        <p:xfrm>
          <a:off x="762000" y="685801"/>
          <a:ext cx="80010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90600" y="4874872"/>
            <a:ext cx="7696200" cy="1477328"/>
          </a:xfrm>
          <a:prstGeom prst="rect">
            <a:avLst/>
          </a:prstGeom>
          <a:noFill/>
        </p:spPr>
        <p:txBody>
          <a:bodyPr wrap="square" rtlCol="0">
            <a:spAutoFit/>
          </a:bodyPr>
          <a:lstStyle/>
          <a:p>
            <a:pPr marL="285750" indent="-285750">
              <a:buFont typeface="Arial" charset="0"/>
              <a:buChar char="•"/>
            </a:pPr>
            <a:r>
              <a:rPr lang="en-US" dirty="0" smtClean="0"/>
              <a:t>In general money is being paid into the TSA on the same day of receipt</a:t>
            </a:r>
          </a:p>
          <a:p>
            <a:pPr marL="285750" indent="-285750">
              <a:buFont typeface="Arial" charset="0"/>
              <a:buChar char="•"/>
            </a:pPr>
            <a:r>
              <a:rPr lang="en-US" dirty="0" smtClean="0"/>
              <a:t>There are some anomalies between the responses to this set of questions and the slide on previous slide – a number of countries did not indicate how money was paid into the TSA despite indicating that the funds were held in the TSA – this requires further investigation </a:t>
            </a:r>
          </a:p>
        </p:txBody>
      </p:sp>
    </p:spTree>
    <p:extLst>
      <p:ext uri="{BB962C8B-B14F-4D97-AF65-F5344CB8AC3E}">
        <p14:creationId xmlns:p14="http://schemas.microsoft.com/office/powerpoint/2010/main" val="13156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Are Payments for Funds Made </a:t>
            </a:r>
            <a:br>
              <a:rPr lang="en-US" sz="3600" dirty="0" smtClean="0"/>
            </a:br>
            <a:r>
              <a:rPr lang="en-US" sz="3600" dirty="0" smtClean="0"/>
              <a:t>Directly from the TSA?</a:t>
            </a:r>
            <a:endParaRPr lang="en-US" sz="3600"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6</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301519"/>
              </p:ext>
            </p:extLst>
          </p:nvPr>
        </p:nvGraphicFramePr>
        <p:xfrm>
          <a:off x="990600" y="968096"/>
          <a:ext cx="7772400" cy="3835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85800" y="4782276"/>
            <a:ext cx="8305800" cy="1754326"/>
          </a:xfrm>
          <a:prstGeom prst="rect">
            <a:avLst/>
          </a:prstGeom>
          <a:noFill/>
        </p:spPr>
        <p:txBody>
          <a:bodyPr wrap="square" rtlCol="0">
            <a:spAutoFit/>
          </a:bodyPr>
          <a:lstStyle/>
          <a:p>
            <a:pPr marL="285750" indent="-285750">
              <a:buFont typeface="Arial" charset="0"/>
              <a:buChar char="•"/>
            </a:pPr>
            <a:r>
              <a:rPr lang="en-US" dirty="0" smtClean="0"/>
              <a:t>Most payments for all money held in the TSA are paid directly from the TSA</a:t>
            </a:r>
          </a:p>
          <a:p>
            <a:pPr marL="285750" indent="-285750">
              <a:buFont typeface="Arial" charset="0"/>
              <a:buChar char="•"/>
            </a:pPr>
            <a:r>
              <a:rPr lang="en-US" dirty="0" smtClean="0"/>
              <a:t>However, a significant number of countries make payments for non revenue fund sources from other accounts </a:t>
            </a:r>
          </a:p>
          <a:p>
            <a:pPr marL="285750" indent="-285750">
              <a:buFont typeface="Arial" charset="0"/>
              <a:buChar char="•"/>
            </a:pPr>
            <a:r>
              <a:rPr lang="en-US" dirty="0" smtClean="0"/>
              <a:t>It would be interesting to know whether this involves idol balances on those other accounts before payments are made as this would represent sub-optimal cash management practice </a:t>
            </a:r>
            <a:endParaRPr lang="en-US" dirty="0"/>
          </a:p>
        </p:txBody>
      </p:sp>
    </p:spTree>
    <p:extLst>
      <p:ext uri="{BB962C8B-B14F-4D97-AF65-F5344CB8AC3E}">
        <p14:creationId xmlns:p14="http://schemas.microsoft.com/office/powerpoint/2010/main" val="2022458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4934"/>
            <a:ext cx="8382000" cy="1211569"/>
          </a:xfrm>
        </p:spPr>
        <p:txBody>
          <a:bodyPr>
            <a:noAutofit/>
          </a:bodyPr>
          <a:lstStyle/>
          <a:p>
            <a:r>
              <a:rPr lang="en-US" sz="3600" dirty="0" smtClean="0"/>
              <a:t>Do You Have an Electronic Payment System?</a:t>
            </a:r>
            <a:endParaRPr lang="en-US" sz="3600"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7</a:t>
            </a:fld>
            <a:endParaRPr lang="en-US" dirty="0"/>
          </a:p>
        </p:txBody>
      </p:sp>
      <p:sp>
        <p:nvSpPr>
          <p:cNvPr id="8" name="TextBox 7"/>
          <p:cNvSpPr txBox="1"/>
          <p:nvPr/>
        </p:nvSpPr>
        <p:spPr>
          <a:xfrm>
            <a:off x="990600" y="5178878"/>
            <a:ext cx="7696200" cy="1200329"/>
          </a:xfrm>
          <a:prstGeom prst="rect">
            <a:avLst/>
          </a:prstGeom>
          <a:noFill/>
        </p:spPr>
        <p:txBody>
          <a:bodyPr wrap="square" rtlCol="0">
            <a:spAutoFit/>
          </a:bodyPr>
          <a:lstStyle/>
          <a:p>
            <a:pPr marL="285750" indent="-285750">
              <a:buFont typeface="Arial" charset="0"/>
              <a:buChar char="•"/>
            </a:pPr>
            <a:r>
              <a:rPr lang="en-US" dirty="0" smtClean="0"/>
              <a:t>All 12 countries have electronic payments, despite the one no answer</a:t>
            </a:r>
          </a:p>
          <a:p>
            <a:pPr marL="285750" indent="-285750">
              <a:buFont typeface="Arial" charset="0"/>
              <a:buChar char="•"/>
            </a:pPr>
            <a:r>
              <a:rPr lang="en-US" dirty="0" smtClean="0"/>
              <a:t>Four countries have both RTGS and another electronic payment system – this is usual with RTGS used for high value payments, and all lower value payments made once or twice a day in large files – this is driven by costs</a:t>
            </a:r>
            <a:endParaRPr lang="en-US" dirty="0"/>
          </a:p>
        </p:txBody>
      </p:sp>
      <p:pic>
        <p:nvPicPr>
          <p:cNvPr id="9" name="Picture 8"/>
          <p:cNvPicPr>
            <a:picLocks noChangeAspect="1"/>
          </p:cNvPicPr>
          <p:nvPr/>
        </p:nvPicPr>
        <p:blipFill>
          <a:blip r:embed="rId3"/>
          <a:stretch>
            <a:fillRect/>
          </a:stretch>
        </p:blipFill>
        <p:spPr>
          <a:xfrm>
            <a:off x="990600" y="1256667"/>
            <a:ext cx="7543800" cy="3923175"/>
          </a:xfrm>
          <a:prstGeom prst="rect">
            <a:avLst/>
          </a:prstGeom>
        </p:spPr>
      </p:pic>
      <p:pic>
        <p:nvPicPr>
          <p:cNvPr id="10" name="Picture 9"/>
          <p:cNvPicPr>
            <a:picLocks noChangeAspect="1"/>
          </p:cNvPicPr>
          <p:nvPr/>
        </p:nvPicPr>
        <p:blipFill>
          <a:blip r:embed="rId3"/>
          <a:stretch>
            <a:fillRect/>
          </a:stretch>
        </p:blipFill>
        <p:spPr>
          <a:xfrm>
            <a:off x="990600" y="1186169"/>
            <a:ext cx="7543800" cy="3923175"/>
          </a:xfrm>
          <a:prstGeom prst="rect">
            <a:avLst/>
          </a:prstGeom>
        </p:spPr>
      </p:pic>
    </p:spTree>
    <p:extLst>
      <p:ext uri="{BB962C8B-B14F-4D97-AF65-F5344CB8AC3E}">
        <p14:creationId xmlns:p14="http://schemas.microsoft.com/office/powerpoint/2010/main" val="1413962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400"/>
            <a:ext cx="8232494" cy="1143000"/>
          </a:xfrm>
        </p:spPr>
        <p:txBody>
          <a:bodyPr>
            <a:noAutofit/>
          </a:bodyPr>
          <a:lstStyle/>
          <a:p>
            <a:r>
              <a:rPr lang="en-US" sz="3600" dirty="0" smtClean="0"/>
              <a:t>How Countries Access the Payment System</a:t>
            </a:r>
            <a:endParaRPr lang="en-US" sz="3600"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8</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84400305"/>
              </p:ext>
            </p:extLst>
          </p:nvPr>
        </p:nvGraphicFramePr>
        <p:xfrm>
          <a:off x="990600" y="1117600"/>
          <a:ext cx="7696200" cy="2997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74203" y="4127339"/>
            <a:ext cx="7944091" cy="2585323"/>
          </a:xfrm>
          <a:prstGeom prst="rect">
            <a:avLst/>
          </a:prstGeom>
          <a:noFill/>
        </p:spPr>
        <p:txBody>
          <a:bodyPr wrap="square" rtlCol="0">
            <a:spAutoFit/>
          </a:bodyPr>
          <a:lstStyle/>
          <a:p>
            <a:pPr marL="285750" indent="-285750">
              <a:buFont typeface="Arial" charset="0"/>
              <a:buChar char="•"/>
            </a:pPr>
            <a:r>
              <a:rPr lang="en-US" dirty="0" smtClean="0"/>
              <a:t>Two countries indicated that they are both party to the payment system and access it through the Central Bank – this is unlikely so those responses have been adjusted to the Central Bank</a:t>
            </a:r>
          </a:p>
          <a:p>
            <a:pPr marL="285750" indent="-285750">
              <a:buFont typeface="Arial" charset="0"/>
              <a:buChar char="•"/>
            </a:pPr>
            <a:r>
              <a:rPr lang="en-US" dirty="0" smtClean="0"/>
              <a:t>Five countries are a direct party to the payment system, six through the Central Bank. One country uses both the Central Bank and a commercial bank </a:t>
            </a:r>
          </a:p>
          <a:p>
            <a:pPr marL="285750" indent="-285750">
              <a:buFont typeface="Arial" charset="0"/>
              <a:buChar char="•"/>
            </a:pPr>
            <a:r>
              <a:rPr lang="en-US" dirty="0" smtClean="0"/>
              <a:t>Eight countries make all TSA payments electronically. Two countries also still permit cash payment and one country permits payment by cheques.  This is the same for both central and subnational governments in all countries</a:t>
            </a:r>
          </a:p>
          <a:p>
            <a:pPr marL="285750" indent="-285750">
              <a:buFont typeface="Arial" charset="0"/>
              <a:buChar char="•"/>
            </a:pPr>
            <a:endParaRPr lang="en-US" dirty="0"/>
          </a:p>
        </p:txBody>
      </p:sp>
    </p:spTree>
    <p:extLst>
      <p:ext uri="{BB962C8B-B14F-4D97-AF65-F5344CB8AC3E}">
        <p14:creationId xmlns:p14="http://schemas.microsoft.com/office/powerpoint/2010/main" val="1274038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400"/>
            <a:ext cx="8001000" cy="939801"/>
          </a:xfrm>
        </p:spPr>
        <p:txBody>
          <a:bodyPr/>
          <a:lstStyle/>
          <a:p>
            <a:r>
              <a:rPr lang="en-US" dirty="0" smtClean="0"/>
              <a:t>Structure of the TSA</a:t>
            </a:r>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9</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40277049"/>
              </p:ext>
            </p:extLst>
          </p:nvPr>
        </p:nvGraphicFramePr>
        <p:xfrm>
          <a:off x="1219200" y="914401"/>
          <a:ext cx="6934200" cy="2971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85800" y="3932952"/>
            <a:ext cx="8652076" cy="2585323"/>
          </a:xfrm>
          <a:prstGeom prst="rect">
            <a:avLst/>
          </a:prstGeom>
          <a:noFill/>
        </p:spPr>
        <p:txBody>
          <a:bodyPr wrap="square" rtlCol="0">
            <a:spAutoFit/>
          </a:bodyPr>
          <a:lstStyle/>
          <a:p>
            <a:pPr marL="285750" indent="-285750">
              <a:buFont typeface="Arial" charset="0"/>
              <a:buChar char="•"/>
            </a:pPr>
            <a:r>
              <a:rPr lang="en-US" dirty="0" smtClean="0"/>
              <a:t>Six countries have a TSA which includes sub-accounts, while five have a single account. </a:t>
            </a:r>
          </a:p>
          <a:p>
            <a:pPr marL="285750" indent="-285750">
              <a:buFont typeface="Arial" charset="0"/>
              <a:buChar char="•"/>
            </a:pPr>
            <a:r>
              <a:rPr lang="en-US" dirty="0" smtClean="0"/>
              <a:t>One country indicated that it was a correspondent account, this needs further clarification </a:t>
            </a:r>
          </a:p>
          <a:p>
            <a:pPr marL="285750" indent="-285750">
              <a:buFont typeface="Arial" charset="0"/>
              <a:buChar char="•"/>
            </a:pPr>
            <a:r>
              <a:rPr lang="en-US" dirty="0" smtClean="0"/>
              <a:t>Either a single account or consolidated set of sub-accounts represent good practice in cash management</a:t>
            </a:r>
          </a:p>
          <a:p>
            <a:pPr marL="285750" indent="-285750">
              <a:buFont typeface="Arial" charset="0"/>
              <a:buChar char="•"/>
            </a:pPr>
            <a:r>
              <a:rPr lang="en-US" dirty="0" smtClean="0"/>
              <a:t>The survey also asked questions regarding whether other bank accounts exist. It generally appears that very few additional bank accounts are in existence. One country still has an account for each budget entity, another deposit accounts in commercial banks and a third some donor accounts</a:t>
            </a:r>
            <a:endParaRPr lang="en-US" dirty="0"/>
          </a:p>
        </p:txBody>
      </p:sp>
    </p:spTree>
    <p:extLst>
      <p:ext uri="{BB962C8B-B14F-4D97-AF65-F5344CB8AC3E}">
        <p14:creationId xmlns:p14="http://schemas.microsoft.com/office/powerpoint/2010/main" val="186393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13705</TotalTime>
  <Words>1124</Words>
  <Application>Microsoft Office PowerPoint</Application>
  <PresentationFormat>On-screen Show (4:3)</PresentationFormat>
  <Paragraphs>91</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PEMPAL</vt:lpstr>
      <vt:lpstr>PEMPAL Member Country Survey on Treasury Single Account</vt:lpstr>
      <vt:lpstr>Background</vt:lpstr>
      <vt:lpstr>TSA in place and the Location</vt:lpstr>
      <vt:lpstr>Coverage of the TSA</vt:lpstr>
      <vt:lpstr>How is Money Paid into the TSA?</vt:lpstr>
      <vt:lpstr>Are Payments for Funds Made  Directly from the TSA?</vt:lpstr>
      <vt:lpstr>Do You Have an Electronic Payment System?</vt:lpstr>
      <vt:lpstr>How Countries Access the Payment System</vt:lpstr>
      <vt:lpstr>Structure of the TSA</vt:lpstr>
      <vt:lpstr>Central Bank Arrangements</vt:lpstr>
      <vt:lpstr>Commercial Bank Arrangements</vt:lpstr>
      <vt:lpstr>Forecasting the Cash Balances of the TSA</vt:lpstr>
      <vt:lpstr>Targeting Cash Balance of the TSA  and a Cash Buffer</vt:lpstr>
      <vt:lpstr>Summary of Survey Findings</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Elena Nikulina</cp:lastModifiedBy>
  <cp:revision>390</cp:revision>
  <dcterms:created xsi:type="dcterms:W3CDTF">2010-10-04T16:57:49Z</dcterms:created>
  <dcterms:modified xsi:type="dcterms:W3CDTF">2016-03-06T17:06:01Z</dcterms:modified>
</cp:coreProperties>
</file>