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405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88" autoAdjust="0"/>
    <p:restoredTop sz="68389" autoAdjust="0"/>
  </p:normalViewPr>
  <p:slideViewPr>
    <p:cSldViewPr>
      <p:cViewPr varScale="1">
        <p:scale>
          <a:sx n="32" d="100"/>
          <a:sy n="32" d="100"/>
        </p:scale>
        <p:origin x="187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/>
              <a:t>Охват ЕКС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Graphs!$B$2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Graphs!$A$3:$A$11</c:f>
              <c:strCache>
                <c:ptCount val="9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Социальный фонд</c:v>
                </c:pt>
                <c:pt idx="3">
                  <c:v>Медицинский фонд</c:v>
                </c:pt>
                <c:pt idx="4">
                  <c:v>Другие фонды</c:v>
                </c:pt>
                <c:pt idx="5">
                  <c:v>Специальные средства/Вне бюджетные</c:v>
                </c:pt>
                <c:pt idx="6">
                  <c:v>Депозиты</c:v>
                </c:pt>
                <c:pt idx="7">
                  <c:v>Средства доноров</c:v>
                </c:pt>
                <c:pt idx="8">
                  <c:v>Государственные предприятия</c:v>
                </c:pt>
              </c:strCache>
            </c:strRef>
          </c:cat>
          <c:val>
            <c:numRef>
              <c:f>Graphs!$B$3:$B$11</c:f>
              <c:numCache>
                <c:formatCode>General</c:formatCode>
                <c:ptCount val="9"/>
                <c:pt idx="0">
                  <c:v>10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2</c:v>
                </c:pt>
                <c:pt idx="7">
                  <c:v>7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Graphs!$C$2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Graphs!$A$3:$A$11</c:f>
              <c:strCache>
                <c:ptCount val="9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Социальный фонд</c:v>
                </c:pt>
                <c:pt idx="3">
                  <c:v>Медицинский фонд</c:v>
                </c:pt>
                <c:pt idx="4">
                  <c:v>Другие фонды</c:v>
                </c:pt>
                <c:pt idx="5">
                  <c:v>Специальные средства/Вне бюджетные</c:v>
                </c:pt>
                <c:pt idx="6">
                  <c:v>Депозиты</c:v>
                </c:pt>
                <c:pt idx="7">
                  <c:v>Средства доноров</c:v>
                </c:pt>
                <c:pt idx="8">
                  <c:v>Государственные предприятия</c:v>
                </c:pt>
              </c:strCache>
            </c:strRef>
          </c:cat>
          <c:val>
            <c:numRef>
              <c:f>Graphs!$C$3:$C$11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289680"/>
        <c:axId val="477290072"/>
      </c:barChart>
      <c:catAx>
        <c:axId val="47728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0072"/>
        <c:crosses val="autoZero"/>
        <c:auto val="1"/>
        <c:lblAlgn val="ctr"/>
        <c:lblOffset val="100"/>
        <c:noMultiLvlLbl val="0"/>
      </c:catAx>
      <c:valAx>
        <c:axId val="47729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8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</c:dPt>
          <c:cat>
            <c:strRef>
              <c:f>Graphs!$B$94:$G$94</c:f>
              <c:strCache>
                <c:ptCount val="6"/>
                <c:pt idx="0">
                  <c:v>Да</c:v>
                </c:pt>
                <c:pt idx="1">
                  <c:v>Нет</c:v>
                </c:pt>
                <c:pt idx="2">
                  <c:v>Овердрафты</c:v>
                </c:pt>
                <c:pt idx="3">
                  <c:v>Казначейские ценные бумаги</c:v>
                </c:pt>
                <c:pt idx="4">
                  <c:v>Repos</c:v>
                </c:pt>
                <c:pt idx="5">
                  <c:v>Целевой уровень кассовых средств</c:v>
                </c:pt>
              </c:strCache>
            </c:strRef>
          </c:cat>
          <c:val>
            <c:numRef>
              <c:f>Graphs!$B$95:$G$95</c:f>
              <c:numCache>
                <c:formatCode>General</c:formatCode>
                <c:ptCount val="6"/>
                <c:pt idx="0">
                  <c:v>8</c:v>
                </c:pt>
                <c:pt idx="1">
                  <c:v>4</c:v>
                </c:pt>
                <c:pt idx="2">
                  <c:v>0</c:v>
                </c:pt>
                <c:pt idx="3">
                  <c:v>9</c:v>
                </c:pt>
                <c:pt idx="4">
                  <c:v>1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275280"/>
        <c:axId val="480168784"/>
      </c:barChart>
      <c:catAx>
        <c:axId val="47927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0168784"/>
        <c:crosses val="autoZero"/>
        <c:auto val="1"/>
        <c:lblAlgn val="ctr"/>
        <c:lblOffset val="100"/>
        <c:noMultiLvlLbl val="0"/>
      </c:catAx>
      <c:valAx>
        <c:axId val="48016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75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1"/>
                </a:solidFill>
              </a:rPr>
              <a:t>.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Graphs!$B$31</c:f>
              <c:strCache>
                <c:ptCount val="1"/>
                <c:pt idx="0">
                  <c:v>Непосредственно на ЕКС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Налоговые доходы</c:v>
                </c:pt>
                <c:pt idx="1">
                  <c:v>Не-налоговые доходы</c:v>
                </c:pt>
                <c:pt idx="2">
                  <c:v>Социальный фонд</c:v>
                </c:pt>
                <c:pt idx="3">
                  <c:v>Медицинский фонд </c:v>
                </c:pt>
                <c:pt idx="4">
                  <c:v>Другие фонды</c:v>
                </c:pt>
                <c:pt idx="5">
                  <c:v>Спеыиальные средства/ Вне бюджетные</c:v>
                </c:pt>
                <c:pt idx="6">
                  <c:v>Депозиты</c:v>
                </c:pt>
                <c:pt idx="7">
                  <c:v>Средства доноров</c:v>
                </c:pt>
              </c:strCache>
            </c:strRef>
          </c:cat>
          <c:val>
            <c:numRef>
              <c:f>Graphs!$B$32:$B$39</c:f>
              <c:numCache>
                <c:formatCode>General</c:formatCode>
                <c:ptCount val="8"/>
                <c:pt idx="0">
                  <c:v>9</c:v>
                </c:pt>
                <c:pt idx="1">
                  <c:v>10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6</c:v>
                </c:pt>
                <c:pt idx="6">
                  <c:v>1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Graphs!$C$31</c:f>
              <c:strCache>
                <c:ptCount val="1"/>
                <c:pt idx="0">
                  <c:v>Промежуточные счета с нулевым балансом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Налоговые доходы</c:v>
                </c:pt>
                <c:pt idx="1">
                  <c:v>Не-налоговые доходы</c:v>
                </c:pt>
                <c:pt idx="2">
                  <c:v>Социальный фонд</c:v>
                </c:pt>
                <c:pt idx="3">
                  <c:v>Медицинский фонд </c:v>
                </c:pt>
                <c:pt idx="4">
                  <c:v>Другие фонды</c:v>
                </c:pt>
                <c:pt idx="5">
                  <c:v>Спеыиальные средства/ Вне бюджетные</c:v>
                </c:pt>
                <c:pt idx="6">
                  <c:v>Депозиты</c:v>
                </c:pt>
                <c:pt idx="7">
                  <c:v>Средства доноров</c:v>
                </c:pt>
              </c:strCache>
            </c:strRef>
          </c:cat>
          <c:val>
            <c:numRef>
              <c:f>Graphs!$C$32:$C$39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Graphs!$D$31</c:f>
              <c:strCache>
                <c:ptCount val="1"/>
                <c:pt idx="0">
                  <c:v>Промежуточные счета с некоторой задержкой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Налоговые доходы</c:v>
                </c:pt>
                <c:pt idx="1">
                  <c:v>Не-налоговые доходы</c:v>
                </c:pt>
                <c:pt idx="2">
                  <c:v>Социальный фонд</c:v>
                </c:pt>
                <c:pt idx="3">
                  <c:v>Медицинский фонд </c:v>
                </c:pt>
                <c:pt idx="4">
                  <c:v>Другие фонды</c:v>
                </c:pt>
                <c:pt idx="5">
                  <c:v>Спеыиальные средства/ Вне бюджетные</c:v>
                </c:pt>
                <c:pt idx="6">
                  <c:v>Депозиты</c:v>
                </c:pt>
                <c:pt idx="7">
                  <c:v>Средства доноров</c:v>
                </c:pt>
              </c:strCache>
            </c:strRef>
          </c:cat>
          <c:val>
            <c:numRef>
              <c:f>Graphs!$D$32:$D$39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Graphs!$E$31</c:f>
              <c:strCache>
                <c:ptCount val="1"/>
                <c:pt idx="0">
                  <c:v>По требованию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Graphs!$A$32:$A$39</c:f>
              <c:strCache>
                <c:ptCount val="8"/>
                <c:pt idx="0">
                  <c:v>Налоговые доходы</c:v>
                </c:pt>
                <c:pt idx="1">
                  <c:v>Не-налоговые доходы</c:v>
                </c:pt>
                <c:pt idx="2">
                  <c:v>Социальный фонд</c:v>
                </c:pt>
                <c:pt idx="3">
                  <c:v>Медицинский фонд </c:v>
                </c:pt>
                <c:pt idx="4">
                  <c:v>Другие фонды</c:v>
                </c:pt>
                <c:pt idx="5">
                  <c:v>Спеыиальные средства/ Вне бюджетные</c:v>
                </c:pt>
                <c:pt idx="6">
                  <c:v>Депозиты</c:v>
                </c:pt>
                <c:pt idx="7">
                  <c:v>Средства доноров</c:v>
                </c:pt>
              </c:strCache>
            </c:strRef>
          </c:cat>
          <c:val>
            <c:numRef>
              <c:f>Graphs!$E$32:$E$39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7290856"/>
        <c:axId val="477291248"/>
      </c:barChart>
      <c:catAx>
        <c:axId val="47729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1248"/>
        <c:crosses val="autoZero"/>
        <c:auto val="1"/>
        <c:lblAlgn val="ctr"/>
        <c:lblOffset val="100"/>
        <c:noMultiLvlLbl val="0"/>
      </c:catAx>
      <c:valAx>
        <c:axId val="47729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Graphs!$B$47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Graphs!$A$48:$A$55</c:f>
              <c:strCache>
                <c:ptCount val="8"/>
                <c:pt idx="0">
                  <c:v>Налоговые поступления</c:v>
                </c:pt>
                <c:pt idx="1">
                  <c:v>Не-налоговые поступления</c:v>
                </c:pt>
                <c:pt idx="2">
                  <c:v>Социальный фонд</c:v>
                </c:pt>
                <c:pt idx="3">
                  <c:v>Медицинский фонд</c:v>
                </c:pt>
                <c:pt idx="4">
                  <c:v>Другие фонды</c:v>
                </c:pt>
                <c:pt idx="5">
                  <c:v>Специальные средства/Внебюджетные </c:v>
                </c:pt>
                <c:pt idx="6">
                  <c:v>Депозиты</c:v>
                </c:pt>
                <c:pt idx="7">
                  <c:v>Средства доноров</c:v>
                </c:pt>
              </c:strCache>
            </c:strRef>
          </c:cat>
          <c:val>
            <c:numRef>
              <c:f>Graphs!$B$48:$B$55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3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Graphs!$C$47</c:f>
              <c:strCache>
                <c:ptCount val="1"/>
                <c:pt idx="0">
                  <c:v>С другого счета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Graphs!$A$48:$A$55</c:f>
              <c:strCache>
                <c:ptCount val="8"/>
                <c:pt idx="0">
                  <c:v>Налоговые поступления</c:v>
                </c:pt>
                <c:pt idx="1">
                  <c:v>Не-налоговые поступления</c:v>
                </c:pt>
                <c:pt idx="2">
                  <c:v>Социальный фонд</c:v>
                </c:pt>
                <c:pt idx="3">
                  <c:v>Медицинский фонд</c:v>
                </c:pt>
                <c:pt idx="4">
                  <c:v>Другие фонды</c:v>
                </c:pt>
                <c:pt idx="5">
                  <c:v>Специальные средства/Внебюджетные </c:v>
                </c:pt>
                <c:pt idx="6">
                  <c:v>Депозиты</c:v>
                </c:pt>
                <c:pt idx="7">
                  <c:v>Средства доноров</c:v>
                </c:pt>
              </c:strCache>
            </c:strRef>
          </c:cat>
          <c:val>
            <c:numRef>
              <c:f>Graphs!$C$48:$C$55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7292032"/>
        <c:axId val="477292424"/>
      </c:barChart>
      <c:catAx>
        <c:axId val="47729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2424"/>
        <c:crosses val="autoZero"/>
        <c:auto val="1"/>
        <c:lblAlgn val="ctr"/>
        <c:lblOffset val="100"/>
        <c:noMultiLvlLbl val="0"/>
      </c:catAx>
      <c:valAx>
        <c:axId val="477292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Sheet1!$CL$17</c:f>
              <c:strCache>
                <c:ptCount val="1"/>
                <c:pt idx="0">
                  <c:v>Electronic Payment System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/>
            </c:spPr>
          </c:dPt>
          <c:cat>
            <c:strRef>
              <c:f>Sheet1!$CM$16:$CQ$16</c:f>
              <c:strCache>
                <c:ptCount val="5"/>
                <c:pt idx="0">
                  <c:v>ДА</c:v>
                </c:pt>
                <c:pt idx="1">
                  <c:v>НЕТ</c:v>
                </c:pt>
                <c:pt idx="2">
                  <c:v>RTGS only</c:v>
                </c:pt>
                <c:pt idx="3">
                  <c:v>Другие</c:v>
                </c:pt>
                <c:pt idx="4">
                  <c:v>Обе</c:v>
                </c:pt>
              </c:strCache>
            </c:strRef>
          </c:cat>
          <c:val>
            <c:numRef>
              <c:f>Sheet1!$CM$17:$CQ$17</c:f>
              <c:numCache>
                <c:formatCode>General</c:formatCode>
                <c:ptCount val="5"/>
                <c:pt idx="0">
                  <c:v>11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293208"/>
        <c:axId val="477293600"/>
      </c:barChart>
      <c:catAx>
        <c:axId val="47729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3600"/>
        <c:crosses val="autoZero"/>
        <c:auto val="1"/>
        <c:lblAlgn val="ctr"/>
        <c:lblOffset val="100"/>
        <c:noMultiLvlLbl val="0"/>
      </c:catAx>
      <c:valAx>
        <c:axId val="47729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3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Sheet1!$CR$16:$CR$18</c:f>
              <c:strCache>
                <c:ptCount val="3"/>
                <c:pt idx="0">
                  <c:v>Казначейство является участником платежной системы</c:v>
                </c:pt>
                <c:pt idx="1">
                  <c:v>Центральный банк</c:v>
                </c:pt>
                <c:pt idx="2">
                  <c:v>Коммерческий Банк</c:v>
                </c:pt>
              </c:strCache>
            </c:strRef>
          </c:cat>
          <c:val>
            <c:numRef>
              <c:f>Sheet1!$CS$16:$CS$18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7294384"/>
        <c:axId val="477294776"/>
      </c:barChart>
      <c:catAx>
        <c:axId val="477294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4776"/>
        <c:crosses val="autoZero"/>
        <c:auto val="1"/>
        <c:lblAlgn val="ctr"/>
        <c:lblOffset val="100"/>
        <c:noMultiLvlLbl val="0"/>
      </c:catAx>
      <c:valAx>
        <c:axId val="477294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29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chemeClr val="bg1"/>
                </a:solidFill>
              </a:rPr>
              <a:t>.</a:t>
            </a:r>
            <a:endParaRPr lang="en-US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Sheet1!$FS$17:$FS$19</c:f>
              <c:strCache>
                <c:ptCount val="3"/>
                <c:pt idx="0">
                  <c:v>Единый банковский счет</c:v>
                </c:pt>
                <c:pt idx="1">
                  <c:v>Несколько субсчетов</c:v>
                </c:pt>
                <c:pt idx="2">
                  <c:v>Другое</c:v>
                </c:pt>
              </c:strCache>
            </c:strRef>
          </c:cat>
          <c:val>
            <c:numRef>
              <c:f>Sheet1!$FT$17:$FT$19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chemeClr val="bg1"/>
                </a:solidFill>
              </a:rPr>
              <a:t>.</a:t>
            </a:r>
            <a:endParaRPr lang="en-US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Graphs!$B$61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Graphs!$A$62:$A$64</c:f>
              <c:strCache>
                <c:ptCount val="3"/>
                <c:pt idx="0">
                  <c:v>Процентный доход по остаткам на счету</c:v>
                </c:pt>
                <c:pt idx="1">
                  <c:v>Меморандум с ЦБ существует</c:v>
                </c:pt>
                <c:pt idx="2">
                  <c:v>Меморандум предусматривает комиссионные</c:v>
                </c:pt>
              </c:strCache>
            </c:strRef>
          </c:cat>
          <c:val>
            <c:numRef>
              <c:f>Graphs!$B$62:$B$64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Graphs!$C$61</c:f>
              <c:strCache>
                <c:ptCount val="1"/>
                <c:pt idx="0">
                  <c:v>Нет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Graphs!$A$62:$A$64</c:f>
              <c:strCache>
                <c:ptCount val="3"/>
                <c:pt idx="0">
                  <c:v>Процентный доход по остаткам на счету</c:v>
                </c:pt>
                <c:pt idx="1">
                  <c:v>Меморандум с ЦБ существует</c:v>
                </c:pt>
                <c:pt idx="2">
                  <c:v>Меморандум предусматривает комиссионные</c:v>
                </c:pt>
              </c:strCache>
            </c:strRef>
          </c:cat>
          <c:val>
            <c:numRef>
              <c:f>Graphs!$C$62:$C$64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271752"/>
        <c:axId val="479272144"/>
      </c:barChart>
      <c:catAx>
        <c:axId val="47927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72144"/>
        <c:crosses val="autoZero"/>
        <c:auto val="1"/>
        <c:lblAlgn val="ctr"/>
        <c:lblOffset val="100"/>
        <c:noMultiLvlLbl val="0"/>
      </c:catAx>
      <c:valAx>
        <c:axId val="47927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7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chemeClr val="bg1"/>
                </a:solidFill>
              </a:rPr>
              <a:t>.</a:t>
            </a:r>
            <a:endParaRPr lang="en-US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Graphs!$B$77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Graphs!$A$78:$A$81</c:f>
              <c:strCache>
                <c:ptCount val="4"/>
                <c:pt idx="0">
                  <c:v>Проценты оплачиваются по остаткам</c:v>
                </c:pt>
                <c:pt idx="1">
                  <c:v>Меморандум с ЦБ существует</c:v>
                </c:pt>
                <c:pt idx="2">
                  <c:v>Меморандум предусматривает комиссионные</c:v>
                </c:pt>
                <c:pt idx="3">
                  <c:v>Банкам разрешено "придерживать" средства</c:v>
                </c:pt>
              </c:strCache>
            </c:strRef>
          </c:cat>
          <c:val>
            <c:numRef>
              <c:f>Graphs!$B$78:$B$81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Graphs!$C$77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Graphs!$A$78:$A$81</c:f>
              <c:strCache>
                <c:ptCount val="4"/>
                <c:pt idx="0">
                  <c:v>Проценты оплачиваются по остаткам</c:v>
                </c:pt>
                <c:pt idx="1">
                  <c:v>Меморандум с ЦБ существует</c:v>
                </c:pt>
                <c:pt idx="2">
                  <c:v>Меморандум предусматривает комиссионные</c:v>
                </c:pt>
                <c:pt idx="3">
                  <c:v>Банкам разрешено "придерживать" средства</c:v>
                </c:pt>
              </c:strCache>
            </c:strRef>
          </c:cat>
          <c:val>
            <c:numRef>
              <c:f>Graphs!$C$78:$C$81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9272928"/>
        <c:axId val="479273320"/>
      </c:barChart>
      <c:catAx>
        <c:axId val="47927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73320"/>
        <c:crosses val="autoZero"/>
        <c:auto val="1"/>
        <c:lblAlgn val="ctr"/>
        <c:lblOffset val="100"/>
        <c:noMultiLvlLbl val="0"/>
      </c:catAx>
      <c:valAx>
        <c:axId val="479273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27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Graphs!$B$84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Graphs!$A$85:$A$89</c:f>
              <c:strCache>
                <c:ptCount val="5"/>
                <c:pt idx="0">
                  <c:v>Не прогнозируются</c:v>
                </c:pt>
                <c:pt idx="1">
                  <c:v>На один день вперед</c:v>
                </c:pt>
                <c:pt idx="2">
                  <c:v>На одну неделю вперед</c:v>
                </c:pt>
                <c:pt idx="3">
                  <c:v>На один месяц вперед</c:v>
                </c:pt>
                <c:pt idx="4">
                  <c:v>Другое</c:v>
                </c:pt>
              </c:strCache>
            </c:strRef>
          </c:cat>
          <c:val>
            <c:numRef>
              <c:f>Graphs!$B$85:$B$89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Налоговые поступления</a:t>
            </a:r>
          </a:p>
          <a:p>
            <a:r>
              <a:rPr lang="ru-RU" dirty="0" smtClean="0"/>
              <a:t>Неналоговые</a:t>
            </a:r>
            <a:r>
              <a:rPr lang="ru-RU" baseline="0" dirty="0" smtClean="0"/>
              <a:t> поступления</a:t>
            </a:r>
          </a:p>
          <a:p>
            <a:r>
              <a:rPr lang="ru-RU" baseline="0" dirty="0" smtClean="0"/>
              <a:t>Социальный фонд</a:t>
            </a:r>
          </a:p>
          <a:p>
            <a:r>
              <a:rPr lang="ru-RU" baseline="0" dirty="0" smtClean="0"/>
              <a:t>Фонд здравоохранения</a:t>
            </a:r>
          </a:p>
          <a:p>
            <a:r>
              <a:rPr lang="ru-RU" baseline="0" dirty="0" smtClean="0"/>
              <a:t>Другие фонды</a:t>
            </a:r>
          </a:p>
          <a:p>
            <a:r>
              <a:rPr lang="ru-RU" baseline="0" dirty="0" smtClean="0"/>
              <a:t>Специальные средства/внебюджетные</a:t>
            </a:r>
          </a:p>
          <a:p>
            <a:r>
              <a:rPr lang="ru-RU" baseline="0" dirty="0" smtClean="0"/>
              <a:t>Деньги трастов/депозитов</a:t>
            </a:r>
          </a:p>
          <a:p>
            <a:r>
              <a:rPr lang="ru-RU" baseline="0" dirty="0" smtClean="0"/>
              <a:t>Финансирование от доноров</a:t>
            </a:r>
          </a:p>
          <a:p>
            <a:r>
              <a:rPr lang="ru-RU" baseline="0" dirty="0" smtClean="0"/>
              <a:t>Госпредприятия </a:t>
            </a:r>
          </a:p>
          <a:p>
            <a:endParaRPr lang="ru-RU" baseline="0" dirty="0" smtClean="0"/>
          </a:p>
          <a:p>
            <a:r>
              <a:rPr lang="ru-RU" baseline="0" dirty="0" smtClean="0"/>
              <a:t>Да    Нет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67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</a:t>
            </a:r>
          </a:p>
          <a:p>
            <a:r>
              <a:rPr lang="ru-RU" dirty="0" smtClean="0"/>
              <a:t>Нет</a:t>
            </a:r>
          </a:p>
          <a:p>
            <a:r>
              <a:rPr lang="ru-RU" dirty="0" smtClean="0"/>
              <a:t>Применяют</a:t>
            </a:r>
            <a:r>
              <a:rPr lang="ru-RU" baseline="0" dirty="0" smtClean="0"/>
              <a:t> овердрафт</a:t>
            </a:r>
          </a:p>
          <a:p>
            <a:r>
              <a:rPr lang="ru-RU" baseline="0" dirty="0" smtClean="0"/>
              <a:t>Казначейские векселя</a:t>
            </a:r>
          </a:p>
          <a:p>
            <a:r>
              <a:rPr lang="ru-RU" baseline="0" dirty="0" smtClean="0"/>
              <a:t>РЕПО</a:t>
            </a:r>
          </a:p>
          <a:p>
            <a:r>
              <a:rPr lang="ru-RU" baseline="0" dirty="0" smtClean="0"/>
              <a:t>Резерв ликвидности</a:t>
            </a:r>
          </a:p>
          <a:p>
            <a:endParaRPr lang="ru-RU" baseline="0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913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Налоговые поступления</a:t>
            </a:r>
          </a:p>
          <a:p>
            <a:r>
              <a:rPr lang="ru-RU" dirty="0" smtClean="0"/>
              <a:t>Неналоговые</a:t>
            </a:r>
            <a:r>
              <a:rPr lang="ru-RU" baseline="0" dirty="0" smtClean="0"/>
              <a:t> поступления</a:t>
            </a:r>
          </a:p>
          <a:p>
            <a:r>
              <a:rPr lang="ru-RU" baseline="0" dirty="0" smtClean="0"/>
              <a:t>Социальный фонд</a:t>
            </a:r>
          </a:p>
          <a:p>
            <a:r>
              <a:rPr lang="ru-RU" baseline="0" dirty="0" smtClean="0"/>
              <a:t>Фонд здравоохранения</a:t>
            </a:r>
          </a:p>
          <a:p>
            <a:r>
              <a:rPr lang="ru-RU" baseline="0" dirty="0" smtClean="0"/>
              <a:t>Другие фонды</a:t>
            </a:r>
          </a:p>
          <a:p>
            <a:r>
              <a:rPr lang="ru-RU" baseline="0" dirty="0" smtClean="0"/>
              <a:t>Специальные средства/внебюджетные</a:t>
            </a:r>
          </a:p>
          <a:p>
            <a:r>
              <a:rPr lang="ru-RU" baseline="0" dirty="0" smtClean="0"/>
              <a:t>Деньги трастов/депозитов</a:t>
            </a:r>
          </a:p>
          <a:p>
            <a:r>
              <a:rPr lang="ru-RU" baseline="0" dirty="0" smtClean="0"/>
              <a:t>Финансирование от доноров</a:t>
            </a:r>
          </a:p>
          <a:p>
            <a:endParaRPr lang="ru-RU" dirty="0" smtClean="0"/>
          </a:p>
          <a:p>
            <a:r>
              <a:rPr lang="ru-RU" dirty="0" smtClean="0"/>
              <a:t>Непосредственно</a:t>
            </a:r>
            <a:r>
              <a:rPr lang="ru-RU" baseline="0" dirty="0" smtClean="0"/>
              <a:t> на ЕКС</a:t>
            </a:r>
          </a:p>
          <a:p>
            <a:r>
              <a:rPr lang="ru-RU" baseline="0" dirty="0" smtClean="0"/>
              <a:t>Счета с нулевым балансом</a:t>
            </a:r>
          </a:p>
          <a:p>
            <a:r>
              <a:rPr lang="ru-RU" baseline="0" dirty="0" smtClean="0"/>
              <a:t>Транзитные счета с некоторой задержкой</a:t>
            </a:r>
          </a:p>
          <a:p>
            <a:r>
              <a:rPr lang="ru-RU" baseline="0" dirty="0" smtClean="0"/>
              <a:t>По требованию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3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Финансирование от доноров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Деньги трастов/депозитов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Специальные средства/внебюджетные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Другие фонды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Фонд здравоохранения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Социальный фонд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Целевые неналоговые</a:t>
            </a:r>
            <a:r>
              <a:rPr lang="ru-RU" baseline="0" dirty="0" smtClean="0"/>
              <a:t> поступления</a:t>
            </a:r>
          </a:p>
          <a:p>
            <a:r>
              <a:rPr lang="ru-RU" dirty="0" smtClean="0"/>
              <a:t>Целевые налоговые поступления</a:t>
            </a:r>
          </a:p>
          <a:p>
            <a:endParaRPr lang="ru-RU" dirty="0" smtClean="0"/>
          </a:p>
          <a:p>
            <a:r>
              <a:rPr lang="ru-RU" dirty="0" smtClean="0"/>
              <a:t>Другой счёт</a:t>
            </a:r>
            <a:r>
              <a:rPr lang="ru-RU" baseline="0" dirty="0" smtClean="0"/>
              <a:t>      Да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39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Электронная</a:t>
            </a:r>
            <a:r>
              <a:rPr lang="ru-RU" baseline="0" dirty="0" smtClean="0"/>
              <a:t> платёжная система</a:t>
            </a:r>
          </a:p>
          <a:p>
            <a:endParaRPr lang="ru-RU" baseline="0" dirty="0" smtClean="0"/>
          </a:p>
          <a:p>
            <a:r>
              <a:rPr lang="ru-RU" baseline="0" dirty="0" smtClean="0"/>
              <a:t>Да</a:t>
            </a:r>
          </a:p>
          <a:p>
            <a:r>
              <a:rPr lang="ru-RU" baseline="0" dirty="0" smtClean="0"/>
              <a:t>Нет</a:t>
            </a:r>
          </a:p>
          <a:p>
            <a:r>
              <a:rPr lang="ru-RU" baseline="0" dirty="0" smtClean="0"/>
              <a:t>Только </a:t>
            </a:r>
            <a:r>
              <a:rPr lang="en-US" baseline="0" dirty="0" smtClean="0"/>
              <a:t>RTGS </a:t>
            </a:r>
            <a:r>
              <a:rPr lang="ru-RU" baseline="0" dirty="0" smtClean="0"/>
              <a:t>(для валовых расчетов в реальном времени)</a:t>
            </a:r>
          </a:p>
          <a:p>
            <a:r>
              <a:rPr lang="ru-RU" baseline="0" dirty="0" smtClean="0"/>
              <a:t>Другие (укажите, какие)</a:t>
            </a:r>
          </a:p>
          <a:p>
            <a:r>
              <a:rPr lang="ru-RU" baseline="0" dirty="0" smtClean="0"/>
              <a:t>Обе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26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Коммерческий банк</a:t>
            </a:r>
          </a:p>
          <a:p>
            <a:r>
              <a:rPr lang="ru-RU" dirty="0" smtClean="0"/>
              <a:t>Центральный банк</a:t>
            </a:r>
          </a:p>
          <a:p>
            <a:r>
              <a:rPr lang="ru-RU" dirty="0" smtClean="0"/>
              <a:t>Казначейство</a:t>
            </a:r>
            <a:r>
              <a:rPr lang="ru-RU" baseline="0" dirty="0" smtClean="0"/>
              <a:t> является участником (стороной) платёжной системы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80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Единый банковский счет</a:t>
            </a:r>
          </a:p>
          <a:p>
            <a:r>
              <a:rPr lang="ru-RU" dirty="0" smtClean="0"/>
              <a:t>Консолидация нескольких </a:t>
            </a:r>
            <a:r>
              <a:rPr lang="ru-RU" dirty="0" err="1" smtClean="0"/>
              <a:t>субсчетов</a:t>
            </a:r>
            <a:endParaRPr lang="ru-RU" dirty="0" smtClean="0"/>
          </a:p>
          <a:p>
            <a:r>
              <a:rPr lang="ru-RU" dirty="0" smtClean="0"/>
              <a:t>Другое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64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Процент уплачивается</a:t>
            </a:r>
            <a:r>
              <a:rPr lang="ru-RU" baseline="0" dirty="0" smtClean="0"/>
              <a:t> на остаток</a:t>
            </a:r>
          </a:p>
          <a:p>
            <a:r>
              <a:rPr lang="ru-RU" baseline="0" dirty="0" smtClean="0"/>
              <a:t>Существует Меморандум о взаимопонимании</a:t>
            </a:r>
          </a:p>
          <a:p>
            <a:r>
              <a:rPr lang="ru-RU" baseline="0" dirty="0" smtClean="0"/>
              <a:t>В Меморандуме указаны подлежащие уплате комиссионные</a:t>
            </a:r>
          </a:p>
          <a:p>
            <a:endParaRPr lang="ru-RU" baseline="0" dirty="0" smtClean="0"/>
          </a:p>
          <a:p>
            <a:r>
              <a:rPr lang="ru-RU" baseline="0" dirty="0" smtClean="0"/>
              <a:t>Да   Нет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18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Процент уплачивается</a:t>
            </a:r>
            <a:r>
              <a:rPr lang="ru-RU" baseline="0" dirty="0" smtClean="0"/>
              <a:t> на остатки</a:t>
            </a:r>
          </a:p>
          <a:p>
            <a:r>
              <a:rPr lang="ru-RU" baseline="0" dirty="0" smtClean="0"/>
              <a:t>Существует Меморандум о взаимопонимании/Контракт</a:t>
            </a:r>
          </a:p>
          <a:p>
            <a:r>
              <a:rPr lang="ru-RU" baseline="0" dirty="0" smtClean="0"/>
              <a:t>В Меморандуме указаны подлежащие уплате комиссионные</a:t>
            </a:r>
          </a:p>
          <a:p>
            <a:r>
              <a:rPr lang="ru-RU" baseline="0" dirty="0" smtClean="0"/>
              <a:t>Банки «придерживают» наличность</a:t>
            </a:r>
          </a:p>
          <a:p>
            <a:endParaRPr lang="ru-RU" baseline="0" dirty="0" smtClean="0"/>
          </a:p>
          <a:p>
            <a:r>
              <a:rPr lang="ru-RU" baseline="0" dirty="0" smtClean="0"/>
              <a:t>Да   Нет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79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 прогнозируют</a:t>
            </a:r>
          </a:p>
          <a:p>
            <a:r>
              <a:rPr lang="ru-RU" dirty="0" smtClean="0"/>
              <a:t>На</a:t>
            </a:r>
            <a:r>
              <a:rPr lang="ru-RU" baseline="0" dirty="0" smtClean="0"/>
              <a:t> день вперед</a:t>
            </a:r>
          </a:p>
          <a:p>
            <a:r>
              <a:rPr lang="ru-RU" baseline="0" dirty="0" smtClean="0"/>
              <a:t>На неделю вперед</a:t>
            </a:r>
          </a:p>
          <a:p>
            <a:r>
              <a:rPr lang="ru-RU" baseline="0" dirty="0" smtClean="0"/>
              <a:t>Не месяц вперед</a:t>
            </a:r>
          </a:p>
          <a:p>
            <a:r>
              <a:rPr lang="ru-RU" baseline="0" dirty="0" smtClean="0"/>
              <a:t>Другое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498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Опрос стран-участниц </a:t>
            </a:r>
            <a:r>
              <a:rPr lang="en-US" dirty="0" smtClean="0"/>
              <a:t>PEMPAL </a:t>
            </a:r>
            <a:r>
              <a:rPr lang="ru-RU" dirty="0" smtClean="0"/>
              <a:t>в отношении Единого казначейского счёта</a:t>
            </a:r>
            <a:r>
              <a:rPr lang="en-US" dirty="0" smtClean="0"/>
              <a:t> (</a:t>
            </a:r>
            <a:r>
              <a:rPr lang="ru-RU" dirty="0" smtClean="0"/>
              <a:t>ЕКС)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Анкара, Турция</a:t>
            </a:r>
            <a:endParaRPr lang="en-US" dirty="0"/>
          </a:p>
          <a:p>
            <a:r>
              <a:rPr lang="ru-RU" dirty="0" smtClean="0"/>
              <a:t>март</a:t>
            </a:r>
            <a:r>
              <a:rPr lang="en-US" dirty="0" smtClean="0"/>
              <a:t> 2016</a:t>
            </a:r>
            <a:r>
              <a:rPr lang="ru-RU" dirty="0" smtClean="0"/>
              <a:t>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0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Отношения с центральным банком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4053711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 smtClean="0"/>
              <a:t>Количество стран, получающих проценты по кассовым остаткам, равно количеству стран, таких процентов не получающих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У восьми стран подписан Меморандум о взаимопонимании с Центральным банком.  Мы поняли, что у четырех остальных стран такого меморандума нет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Из восьми стран пять указали на комиссионные, уплачиваемые центральному банку, и мы понимаем так, что у трех других такие комиссионные не указываются</a:t>
            </a:r>
            <a:r>
              <a:rPr lang="en-US" dirty="0" smtClean="0"/>
              <a:t>. 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44437"/>
              </p:ext>
            </p:extLst>
          </p:nvPr>
        </p:nvGraphicFramePr>
        <p:xfrm>
          <a:off x="1295400" y="1066800"/>
          <a:ext cx="6858000" cy="2986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29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Отношения с коммерческим банком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3860800"/>
            <a:ext cx="762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 smtClean="0"/>
              <a:t>Семь стран получают проценты на кассовые остатки в коммерческих банках. Из этого можно предположить, что вне ЕКС находится больше денег, чем сообщалось ранее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У десяти стран имеются контракты, а шесть из них указали на комиссионные, выплачиваемые банкам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Две страны разрешают банкам «придерживать» средства.  В одной – на один день, а в другой – на 3-7 дней.  Последнее разрешается вместо выплаты комиссионных.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514614"/>
              </p:ext>
            </p:extLst>
          </p:nvPr>
        </p:nvGraphicFramePr>
        <p:xfrm>
          <a:off x="1371600" y="914400"/>
          <a:ext cx="6705600" cy="284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0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382000" cy="9398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Прогнозирование кассовых остатков ЕКС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4196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 smtClean="0"/>
              <a:t>Пять стран прогнозируют остаток на ЕКС на неделю или меньше вперед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Семь стран прогнозируют кассовый остаток на месяц и более вперед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Хорошей практикой считается переход на прогнозирование скользящих ежедневных кассовых остатков на три месяца вперед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368072"/>
              </p:ext>
            </p:extLst>
          </p:nvPr>
        </p:nvGraphicFramePr>
        <p:xfrm>
          <a:off x="1219200" y="914400"/>
          <a:ext cx="6858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4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Поддержание целевого уровня остатков на ЕКС и резерва ликвидности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2500" y="3962400"/>
            <a:ext cx="8115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Восемь стран поддерживают целевой уровень остатков на ЕКС, а четыре – нет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При поддержании целевого уровня остатков все восемь стран (и ещё одна) используют казначейские векселя, а одна страна также применяет механизм РЕПО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Однако срок действия многих упомянутых долговых инструментов превышает три месяца – в целом такие инструменты не должны применяться для </a:t>
            </a:r>
            <a:r>
              <a:rPr lang="ru-RU" sz="1600" dirty="0"/>
              <a:t>у</a:t>
            </a:r>
            <a:r>
              <a:rPr lang="ru-RU" sz="1600" dirty="0" smtClean="0"/>
              <a:t>правления ликвидностью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У восьми стран есть резерв ликвидности, шесть из них также поддерживают целевой уровень кассовых остатков. У одной страны резерв ликвидности есть, но целевой уровень остатков она не поддерживает, что представляется маловероятным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721722"/>
              </p:ext>
            </p:extLst>
          </p:nvPr>
        </p:nvGraphicFramePr>
        <p:xfrm>
          <a:off x="1295400" y="1066800"/>
          <a:ext cx="6781800" cy="268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173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711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Краткое изложение итогов опроса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237316" cy="6061075"/>
          </a:xfrm>
        </p:spPr>
        <p:txBody>
          <a:bodyPr>
            <a:noAutofit/>
          </a:bodyPr>
          <a:lstStyle/>
          <a:p>
            <a:r>
              <a:rPr lang="ru-RU" sz="1600" dirty="0" smtClean="0"/>
              <a:t>ЕКС чаще всего открыты в ЦБ – такой вариант считается наименее рискованным</a:t>
            </a:r>
            <a:endParaRPr lang="en-US" sz="1600" dirty="0" smtClean="0"/>
          </a:p>
          <a:p>
            <a:r>
              <a:rPr lang="ru-RU" sz="1600" dirty="0" smtClean="0"/>
              <a:t>Охват ЕКС довольно широк – но почти у всех стран есть возможности для дальнейшей консолидации</a:t>
            </a:r>
            <a:endParaRPr lang="en-US" sz="1600" dirty="0" smtClean="0"/>
          </a:p>
          <a:p>
            <a:r>
              <a:rPr lang="ru-RU" sz="1600" dirty="0" smtClean="0"/>
              <a:t>В заметном числе примеров платежи не осуществляются напрямую с ЕКС</a:t>
            </a:r>
            <a:endParaRPr lang="en-US" sz="1600" dirty="0" smtClean="0"/>
          </a:p>
          <a:p>
            <a:r>
              <a:rPr lang="ru-RU" sz="1600" dirty="0" smtClean="0"/>
              <a:t>Может потребоваться дальнейший анализ, чтобы определить, все ли поступающие на ЕКС и выплачиваемые с ЕКС средства оптимизируют кассовые остатки</a:t>
            </a:r>
            <a:endParaRPr lang="en-US" sz="1600" dirty="0" smtClean="0"/>
          </a:p>
          <a:p>
            <a:r>
              <a:rPr lang="ru-RU" sz="1600" dirty="0" smtClean="0"/>
              <a:t>Страны не всегда получают вознаграждение за свои наличные средства от ЦБ или коммерческих банков</a:t>
            </a:r>
            <a:r>
              <a:rPr lang="en-US" sz="1600" dirty="0" smtClean="0"/>
              <a:t>.</a:t>
            </a:r>
          </a:p>
          <a:p>
            <a:r>
              <a:rPr lang="ru-RU" sz="1600" dirty="0" smtClean="0"/>
              <a:t>В двух случаях коммерческие банки не имеют доступа к движению наличности.  Важно получить объективную оценку затрат и выгод такой организации дел</a:t>
            </a:r>
            <a:endParaRPr lang="en-US" sz="1600" dirty="0" smtClean="0"/>
          </a:p>
          <a:p>
            <a:r>
              <a:rPr lang="ru-RU" sz="1600" dirty="0" smtClean="0"/>
              <a:t>В трех странах по-прежнему практикуют наличные или чековые платежи.  Это дорогостоящие и более рискованные варианты платежей для стран</a:t>
            </a:r>
            <a:endParaRPr lang="en-US" sz="1600" dirty="0" smtClean="0"/>
          </a:p>
          <a:p>
            <a:r>
              <a:rPr lang="ru-RU" sz="1600" dirty="0" smtClean="0"/>
              <a:t>Хотя страны отметили очень эпизодическое использование дополнительных банковских счетов, семь из них указали на получение вознаграждения за кассовые остатки в коммерческих банках. Необходимо дополнительно изучить вопрос, чтобы понять идет ли речь о текущих или инвестиционных счетах.</a:t>
            </a:r>
          </a:p>
          <a:p>
            <a:r>
              <a:rPr lang="ru-RU" sz="1600" dirty="0" smtClean="0"/>
              <a:t>Шесть стран прогнозируют ежедневные кассовые остатки на месяц вперед, пять – на неделю и меньше.  Но передовая практика рекомендует перейти к прогнозированию скользящих ежедневных кассовых остатков на три месяца вперёд.</a:t>
            </a:r>
            <a:endParaRPr lang="en-US" sz="1600" dirty="0" smtClean="0"/>
          </a:p>
          <a:p>
            <a:r>
              <a:rPr lang="ru-RU" sz="1600" dirty="0" smtClean="0"/>
              <a:t>Восемь стран поддерживают целевой уровень кассовых остатков на ЕКС, а восемь также поддерживают резерв ликвидности.  </a:t>
            </a:r>
            <a:r>
              <a:rPr lang="en-US" sz="1600" dirty="0" smtClean="0"/>
              <a:t> </a:t>
            </a:r>
            <a:r>
              <a:rPr lang="ru-RU" sz="1600" dirty="0" smtClean="0"/>
              <a:t>Шесть стран делают и то, и другое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0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7391400" cy="1143000"/>
          </a:xfrm>
        </p:spPr>
        <p:txBody>
          <a:bodyPr/>
          <a:lstStyle/>
          <a:p>
            <a:r>
              <a:rPr lang="ru-RU" b="1" dirty="0" smtClean="0"/>
              <a:t>Исходная информация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644" y="1371600"/>
            <a:ext cx="50292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ЕКС играет главную роль в обеспечении эффективной работы казначейства</a:t>
            </a:r>
            <a:endParaRPr lang="en-US" sz="2000" dirty="0" smtClean="0"/>
          </a:p>
          <a:p>
            <a:r>
              <a:rPr lang="ru-RU" sz="2000" dirty="0" smtClean="0"/>
              <a:t>Этот опрос даст возможность понять глубину охвата операциями ЕКС в странах-участницах</a:t>
            </a:r>
            <a:endParaRPr lang="en-US" sz="2000" dirty="0" smtClean="0"/>
          </a:p>
          <a:p>
            <a:r>
              <a:rPr lang="ru-RU" sz="2000" dirty="0" smtClean="0"/>
              <a:t>Предыдущее исследование проводилось в </a:t>
            </a:r>
            <a:r>
              <a:rPr lang="en-US" sz="2000" dirty="0" smtClean="0"/>
              <a:t>2010</a:t>
            </a:r>
            <a:r>
              <a:rPr lang="ru-RU" sz="2000" dirty="0" smtClean="0"/>
              <a:t> г</a:t>
            </a:r>
            <a:r>
              <a:rPr lang="en-US" sz="2000" dirty="0" smtClean="0"/>
              <a:t>. </a:t>
            </a:r>
            <a:r>
              <a:rPr lang="ru-RU" sz="2000" dirty="0" smtClean="0"/>
              <a:t>Можно сравнить результаты этих двух исследований, чтобы понять произошедшие с 2010 года перемены, а в презентации будут отражены «общепринятые»  результаты</a:t>
            </a:r>
            <a:endParaRPr lang="en-US" sz="2000" dirty="0" smtClean="0"/>
          </a:p>
          <a:p>
            <a:r>
              <a:rPr lang="ru-RU" sz="2000" dirty="0" smtClean="0"/>
              <a:t>В анкету вошли более </a:t>
            </a:r>
            <a:r>
              <a:rPr lang="en-US" sz="2000" dirty="0" smtClean="0"/>
              <a:t>30 </a:t>
            </a:r>
            <a:r>
              <a:rPr lang="ru-RU" sz="2000" dirty="0" smtClean="0"/>
              <a:t>вопросов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12 </a:t>
            </a:r>
            <a:r>
              <a:rPr lang="ru-RU" sz="2000" dirty="0" smtClean="0"/>
              <a:t>стран ответили на вопросы анкеты</a:t>
            </a:r>
            <a:endParaRPr lang="en-US" sz="2000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953924"/>
              </p:ext>
            </p:extLst>
          </p:nvPr>
        </p:nvGraphicFramePr>
        <p:xfrm>
          <a:off x="6781800" y="685802"/>
          <a:ext cx="1524000" cy="4913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/>
              </a:tblGrid>
              <a:tr h="820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Албания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94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Азербайджан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Беларусь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Хорватия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Грузия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52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Казахстан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52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Кыргызская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Республика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Молдова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Черногория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Таджикистан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524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Турция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28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Украина</a:t>
                      </a:r>
                      <a:endParaRPr lang="en-US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49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Наличие ЕКС и его место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</a:t>
            </a:r>
            <a:r>
              <a:rPr lang="en-US" dirty="0" smtClean="0"/>
              <a:t> 12 </a:t>
            </a:r>
            <a:r>
              <a:rPr lang="ru-RU" dirty="0" smtClean="0"/>
              <a:t>стран указали, что у них есть ЕКС</a:t>
            </a:r>
            <a:endParaRPr lang="en-US" dirty="0" smtClean="0"/>
          </a:p>
          <a:p>
            <a:r>
              <a:rPr lang="ru-RU" dirty="0" smtClean="0"/>
              <a:t>Во всех</a:t>
            </a:r>
            <a:r>
              <a:rPr lang="en-US" dirty="0" smtClean="0"/>
              <a:t> 12 </a:t>
            </a:r>
            <a:r>
              <a:rPr lang="ru-RU" dirty="0" smtClean="0"/>
              <a:t>странах ЕКС открыт в Центральном банке (ЦБ)</a:t>
            </a:r>
            <a:endParaRPr lang="en-US" dirty="0" smtClean="0"/>
          </a:p>
          <a:p>
            <a:r>
              <a:rPr lang="ru-RU" dirty="0" smtClean="0"/>
              <a:t>Одна страна, Беларусь, отметила, что местные органы власти имеют свои ЕКС в коммерческих банках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7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572000"/>
            <a:ext cx="80038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В двух странах некоторые налоговые и неналоговые поступления размещаются вне ЕКС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Что касается различных фондов (социального, здравоохранения и других), то около 50% размещаются на ЕКС, и 50% - вне ЕКС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Что удивительно</a:t>
            </a:r>
            <a:r>
              <a:rPr lang="en-US" sz="1600" dirty="0" smtClean="0"/>
              <a:t>, 7 </a:t>
            </a:r>
            <a:r>
              <a:rPr lang="ru-RU" sz="1600" dirty="0" smtClean="0"/>
              <a:t>стран указали, что размещают на ЕКС средства доноров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Одна страна указала, что некоторые наличные операции по расходным ведомостям включены в ЕКС</a:t>
            </a:r>
            <a:endParaRPr lang="en-US" sz="16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410500"/>
              </p:ext>
            </p:extLst>
          </p:nvPr>
        </p:nvGraphicFramePr>
        <p:xfrm>
          <a:off x="914400" y="304801"/>
          <a:ext cx="8001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3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деньги поступают на ЕКС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4874872"/>
            <a:ext cx="769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 smtClean="0"/>
              <a:t>Как правило, деньги поступают на ЕКС в день получения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Имеется некоторая нестыковка между ответом на этот вопрос и предыдущим слайдом</a:t>
            </a:r>
            <a:r>
              <a:rPr lang="en-US" dirty="0" smtClean="0"/>
              <a:t>– </a:t>
            </a:r>
            <a:r>
              <a:rPr lang="ru-RU" dirty="0" smtClean="0"/>
              <a:t>ряд стран не сообщили, как поступают деньги на ЕКС, хотя отметили, что средства фондов размещены на ЕКС – необходимо дальнейшее изучение вопроса</a:t>
            </a:r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613851"/>
              </p:ext>
            </p:extLst>
          </p:nvPr>
        </p:nvGraphicFramePr>
        <p:xfrm>
          <a:off x="996538" y="914401"/>
          <a:ext cx="8001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56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Вносятся ли платежи в фонды непосредственно с ЕКС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4702393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Большинство платежей по всем денежным средствам, размещенным на ЕКС, осуществляется непосредственно с ЕКС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Однако заметное число стран осуществляют платежи в не приносящие доходов фонды с других счетов</a:t>
            </a:r>
            <a:endParaRPr lang="en-US" sz="16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Было бы интересно узнать, не связано ли это с наличием неиспользуемых остатков на этих других счетах до производства платежей, так как это может быть примером не совсем оптимальной практики управления ликвидностью</a:t>
            </a:r>
            <a:endParaRPr lang="en-US" sz="1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447015"/>
              </p:ext>
            </p:extLst>
          </p:nvPr>
        </p:nvGraphicFramePr>
        <p:xfrm>
          <a:off x="1028700" y="1219200"/>
          <a:ext cx="7620000" cy="333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24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94934"/>
            <a:ext cx="8382000" cy="1211569"/>
          </a:xfrm>
        </p:spPr>
        <p:txBody>
          <a:bodyPr>
            <a:noAutofit/>
          </a:bodyPr>
          <a:lstStyle/>
          <a:p>
            <a:r>
              <a:rPr lang="ru-RU" sz="3600" dirty="0" smtClean="0"/>
              <a:t>Имеется ли у вас система электронных платежей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178878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У всех 12 стран имеются электронные платежи, хотя одна страна ответила «нет»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600" dirty="0" smtClean="0"/>
              <a:t>В четырех странах есть и система валовых расчетов в режиме реального времени (</a:t>
            </a:r>
            <a:r>
              <a:rPr lang="en-US" sz="1600" dirty="0" smtClean="0"/>
              <a:t>RTGS</a:t>
            </a:r>
            <a:r>
              <a:rPr lang="ru-RU" sz="1600" dirty="0" smtClean="0"/>
              <a:t>)</a:t>
            </a:r>
            <a:r>
              <a:rPr lang="en-US" sz="1600" dirty="0" smtClean="0"/>
              <a:t> </a:t>
            </a:r>
            <a:r>
              <a:rPr lang="ru-RU" sz="1600" dirty="0" smtClean="0"/>
              <a:t>и еще одна система электронных платежей </a:t>
            </a:r>
            <a:r>
              <a:rPr lang="en-US" sz="1600" dirty="0" smtClean="0"/>
              <a:t>– </a:t>
            </a:r>
            <a:r>
              <a:rPr lang="ru-RU" sz="1600" dirty="0" smtClean="0"/>
              <a:t>обычно </a:t>
            </a:r>
            <a:r>
              <a:rPr lang="en-US" sz="1600" dirty="0" smtClean="0"/>
              <a:t>RTGS </a:t>
            </a:r>
            <a:r>
              <a:rPr lang="ru-RU" sz="1600" dirty="0" smtClean="0"/>
              <a:t>используется для крупных сумм</a:t>
            </a:r>
            <a:r>
              <a:rPr lang="en-US" sz="1600" dirty="0" smtClean="0"/>
              <a:t>, </a:t>
            </a:r>
            <a:r>
              <a:rPr lang="ru-RU" sz="1600" dirty="0" smtClean="0"/>
              <a:t>а все платежи на мелкие суммы выполняются большими файлами раз или два в день – в целях экономии затрат</a:t>
            </a:r>
            <a:endParaRPr lang="en-US" sz="1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472821"/>
              </p:ext>
            </p:extLst>
          </p:nvPr>
        </p:nvGraphicFramePr>
        <p:xfrm>
          <a:off x="1143000" y="1295400"/>
          <a:ext cx="7239000" cy="377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39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232494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страны осуществляют доступ к платёжным системам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3599" y="3872567"/>
            <a:ext cx="794409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700" dirty="0" smtClean="0"/>
              <a:t>Две страны отметили, что являются участницами платёжной системы и получают доступ к ней через свой центральный банк – что является маловероятным, поэтому ответы считаются как доступ через ЦБ</a:t>
            </a:r>
            <a:endParaRPr lang="en-US" sz="17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700" dirty="0" smtClean="0"/>
              <a:t>Пять стран являются непосредственными участницами платежной системы, шесть через ЦБ. Одна страна осуществляет доступ и через ЦБ, и через коммерческий банк</a:t>
            </a:r>
            <a:endParaRPr lang="en-US" sz="1700" dirty="0" smtClean="0"/>
          </a:p>
          <a:p>
            <a:pPr marL="285750" indent="-285750">
              <a:buFont typeface="Arial" charset="0"/>
              <a:buChar char="•"/>
            </a:pPr>
            <a:r>
              <a:rPr lang="ru-RU" sz="1700" dirty="0" smtClean="0"/>
              <a:t>Восемь стран все платежи с/на ЕКС проводят в электронном виде.  Две страны всё ещё допускают наличные платежи, и одна страна разрешает оплату чеками</a:t>
            </a:r>
            <a:r>
              <a:rPr lang="en-US" sz="1700" dirty="0" smtClean="0"/>
              <a:t>.  </a:t>
            </a:r>
            <a:r>
              <a:rPr lang="ru-RU" sz="1700" dirty="0" smtClean="0"/>
              <a:t>Во всех странах ситуация одинаковая для центральных и субнациональных органов власти. </a:t>
            </a:r>
            <a:endParaRPr lang="en-US" sz="1700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255090"/>
              </p:ext>
            </p:extLst>
          </p:nvPr>
        </p:nvGraphicFramePr>
        <p:xfrm>
          <a:off x="1002505" y="1219200"/>
          <a:ext cx="7086600" cy="2653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403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939801"/>
          </a:xfrm>
        </p:spPr>
        <p:txBody>
          <a:bodyPr/>
          <a:lstStyle/>
          <a:p>
            <a:r>
              <a:rPr lang="ru-RU" dirty="0" smtClean="0"/>
              <a:t>Структура ЕКС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932952"/>
            <a:ext cx="86520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dirty="0" smtClean="0"/>
              <a:t>В шести странах имеется ЕКС с </a:t>
            </a:r>
            <a:r>
              <a:rPr lang="ru-RU" dirty="0" err="1" smtClean="0"/>
              <a:t>субсчетами</a:t>
            </a:r>
            <a:r>
              <a:rPr lang="ru-RU" dirty="0" smtClean="0"/>
              <a:t>, а у пяти только единый счет</a:t>
            </a:r>
            <a:r>
              <a:rPr lang="en-US" dirty="0" smtClean="0"/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Одна страна отметила, что это корреспондентский счет, и данный факт требует пояснений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Как единый счет, так и консолидированный набор </a:t>
            </a:r>
            <a:r>
              <a:rPr lang="ru-RU" dirty="0" err="1" smtClean="0"/>
              <a:t>субсчетов</a:t>
            </a:r>
            <a:r>
              <a:rPr lang="ru-RU" dirty="0" smtClean="0"/>
              <a:t> являются хорошей практикой в управлении ликвидностью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ru-RU" dirty="0" smtClean="0"/>
              <a:t>В анкете также был вопрос о наличии других </a:t>
            </a:r>
            <a:r>
              <a:rPr lang="ru-RU" dirty="0"/>
              <a:t>б</a:t>
            </a:r>
            <a:r>
              <a:rPr lang="ru-RU" dirty="0" smtClean="0"/>
              <a:t>анковских счетов</a:t>
            </a:r>
            <a:r>
              <a:rPr lang="en-US" dirty="0" smtClean="0"/>
              <a:t>. </a:t>
            </a:r>
            <a:r>
              <a:rPr lang="ru-RU" dirty="0" smtClean="0"/>
              <a:t>Похоже, что других банковских счетов немного.  У одной страны по-прежнему есть отдельный счет у каждого бюджетного учреждения, у другой есть депозитные счета в коммерческих банках</a:t>
            </a:r>
            <a:r>
              <a:rPr lang="en-US" dirty="0" smtClean="0"/>
              <a:t>, </a:t>
            </a:r>
            <a:r>
              <a:rPr lang="ru-RU" dirty="0" smtClean="0"/>
              <a:t>а у третьей есть несколько счетов для размещения донорских средств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472582"/>
              </p:ext>
            </p:extLst>
          </p:nvPr>
        </p:nvGraphicFramePr>
        <p:xfrm>
          <a:off x="1295400" y="826276"/>
          <a:ext cx="7239000" cy="310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39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14248</TotalTime>
  <Words>1298</Words>
  <Application>Microsoft Office PowerPoint</Application>
  <PresentationFormat>On-screen Show (4:3)</PresentationFormat>
  <Paragraphs>173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PEMPAL</vt:lpstr>
      <vt:lpstr>Опрос стран-участниц PEMPAL в отношении Единого казначейского счёта (ЕКС)</vt:lpstr>
      <vt:lpstr>Исходная информация</vt:lpstr>
      <vt:lpstr>Наличие ЕКС и его место</vt:lpstr>
      <vt:lpstr>PowerPoint Presentation</vt:lpstr>
      <vt:lpstr>Как деньги поступают на ЕКС?</vt:lpstr>
      <vt:lpstr>Вносятся ли платежи в фонды непосредственно с ЕКС?</vt:lpstr>
      <vt:lpstr>Имеется ли у вас система электронных платежей?</vt:lpstr>
      <vt:lpstr>Как страны осуществляют доступ к платёжным системам </vt:lpstr>
      <vt:lpstr>Структура ЕКС</vt:lpstr>
      <vt:lpstr>Отношения с центральным банком</vt:lpstr>
      <vt:lpstr>Отношения с коммерческим банком</vt:lpstr>
      <vt:lpstr>Прогнозирование кассовых остатков ЕКС</vt:lpstr>
      <vt:lpstr>Поддержание целевого уровня остатков на ЕКС и резерва ликвидности</vt:lpstr>
      <vt:lpstr>Краткое изложение итогов опроса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420</cp:revision>
  <dcterms:created xsi:type="dcterms:W3CDTF">2010-10-04T16:57:49Z</dcterms:created>
  <dcterms:modified xsi:type="dcterms:W3CDTF">2016-03-13T16:47:23Z</dcterms:modified>
</cp:coreProperties>
</file>