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1"/>
  </p:notesMasterIdLst>
  <p:handoutMasterIdLst>
    <p:handoutMasterId r:id="rId12"/>
  </p:handoutMasterIdLst>
  <p:sldIdLst>
    <p:sldId id="256" r:id="rId2"/>
    <p:sldId id="378" r:id="rId3"/>
    <p:sldId id="380" r:id="rId4"/>
    <p:sldId id="388" r:id="rId5"/>
    <p:sldId id="389" r:id="rId6"/>
    <p:sldId id="384" r:id="rId7"/>
    <p:sldId id="385" r:id="rId8"/>
    <p:sldId id="381" r:id="rId9"/>
    <p:sldId id="386" r:id="rId10"/>
  </p:sldIdLst>
  <p:sldSz cx="9144000" cy="6858000" type="screen4x3"/>
  <p:notesSz cx="6797675" cy="9928225"/>
  <p:defaultTextStyle>
    <a:defPPr>
      <a:defRPr lang="en-US"/>
    </a:defPPr>
    <a:lvl1pPr algn="l" rtl="0" fontAlgn="base">
      <a:spcBef>
        <a:spcPct val="20000"/>
      </a:spcBef>
      <a:spcAft>
        <a:spcPct val="0"/>
      </a:spcAft>
      <a:buClr>
        <a:schemeClr val="accent1"/>
      </a:buClr>
      <a:buFont typeface="Arial" charset="0"/>
      <a:buChar char="•"/>
      <a:defRPr sz="2200" kern="1200">
        <a:solidFill>
          <a:schemeClr val="tx1"/>
        </a:solidFill>
        <a:latin typeface="Arial" charset="0"/>
        <a:ea typeface="+mn-ea"/>
        <a:cs typeface="Arial" charset="0"/>
      </a:defRPr>
    </a:lvl1pPr>
    <a:lvl2pPr marL="457200" algn="l" rtl="0" fontAlgn="base">
      <a:spcBef>
        <a:spcPct val="20000"/>
      </a:spcBef>
      <a:spcAft>
        <a:spcPct val="0"/>
      </a:spcAft>
      <a:buClr>
        <a:schemeClr val="accent1"/>
      </a:buClr>
      <a:buFont typeface="Arial" charset="0"/>
      <a:buChar char="•"/>
      <a:defRPr sz="2200" kern="1200">
        <a:solidFill>
          <a:schemeClr val="tx1"/>
        </a:solidFill>
        <a:latin typeface="Arial" charset="0"/>
        <a:ea typeface="+mn-ea"/>
        <a:cs typeface="Arial" charset="0"/>
      </a:defRPr>
    </a:lvl2pPr>
    <a:lvl3pPr marL="914400" algn="l" rtl="0" fontAlgn="base">
      <a:spcBef>
        <a:spcPct val="20000"/>
      </a:spcBef>
      <a:spcAft>
        <a:spcPct val="0"/>
      </a:spcAft>
      <a:buClr>
        <a:schemeClr val="accent1"/>
      </a:buClr>
      <a:buFont typeface="Arial" charset="0"/>
      <a:buChar char="•"/>
      <a:defRPr sz="2200" kern="1200">
        <a:solidFill>
          <a:schemeClr val="tx1"/>
        </a:solidFill>
        <a:latin typeface="Arial" charset="0"/>
        <a:ea typeface="+mn-ea"/>
        <a:cs typeface="Arial" charset="0"/>
      </a:defRPr>
    </a:lvl3pPr>
    <a:lvl4pPr marL="1371600" algn="l" rtl="0" fontAlgn="base">
      <a:spcBef>
        <a:spcPct val="20000"/>
      </a:spcBef>
      <a:spcAft>
        <a:spcPct val="0"/>
      </a:spcAft>
      <a:buClr>
        <a:schemeClr val="accent1"/>
      </a:buClr>
      <a:buFont typeface="Arial" charset="0"/>
      <a:buChar char="•"/>
      <a:defRPr sz="2200" kern="1200">
        <a:solidFill>
          <a:schemeClr val="tx1"/>
        </a:solidFill>
        <a:latin typeface="Arial" charset="0"/>
        <a:ea typeface="+mn-ea"/>
        <a:cs typeface="Arial" charset="0"/>
      </a:defRPr>
    </a:lvl4pPr>
    <a:lvl5pPr marL="1828800" algn="l" rtl="0" fontAlgn="base">
      <a:spcBef>
        <a:spcPct val="20000"/>
      </a:spcBef>
      <a:spcAft>
        <a:spcPct val="0"/>
      </a:spcAft>
      <a:buClr>
        <a:schemeClr val="accent1"/>
      </a:buClr>
      <a:buFont typeface="Arial" charset="0"/>
      <a:buChar char="•"/>
      <a:defRPr sz="2200" kern="1200">
        <a:solidFill>
          <a:schemeClr val="tx1"/>
        </a:solidFill>
        <a:latin typeface="Arial" charset="0"/>
        <a:ea typeface="+mn-ea"/>
        <a:cs typeface="Arial" charset="0"/>
      </a:defRPr>
    </a:lvl5pPr>
    <a:lvl6pPr marL="2286000" algn="l" defTabSz="914400" rtl="0" eaLnBrk="1" latinLnBrk="0" hangingPunct="1">
      <a:defRPr sz="2200" kern="1200">
        <a:solidFill>
          <a:schemeClr val="tx1"/>
        </a:solidFill>
        <a:latin typeface="Arial" charset="0"/>
        <a:ea typeface="+mn-ea"/>
        <a:cs typeface="Arial" charset="0"/>
      </a:defRPr>
    </a:lvl6pPr>
    <a:lvl7pPr marL="2743200" algn="l" defTabSz="914400" rtl="0" eaLnBrk="1" latinLnBrk="0" hangingPunct="1">
      <a:defRPr sz="2200" kern="1200">
        <a:solidFill>
          <a:schemeClr val="tx1"/>
        </a:solidFill>
        <a:latin typeface="Arial" charset="0"/>
        <a:ea typeface="+mn-ea"/>
        <a:cs typeface="Arial" charset="0"/>
      </a:defRPr>
    </a:lvl7pPr>
    <a:lvl8pPr marL="3200400" algn="l" defTabSz="914400" rtl="0" eaLnBrk="1" latinLnBrk="0" hangingPunct="1">
      <a:defRPr sz="2200" kern="1200">
        <a:solidFill>
          <a:schemeClr val="tx1"/>
        </a:solidFill>
        <a:latin typeface="Arial" charset="0"/>
        <a:ea typeface="+mn-ea"/>
        <a:cs typeface="Arial" charset="0"/>
      </a:defRPr>
    </a:lvl8pPr>
    <a:lvl9pPr marL="3657600" algn="l" defTabSz="914400" rtl="0" eaLnBrk="1" latinLnBrk="0" hangingPunct="1">
      <a:defRPr sz="22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AEC5"/>
    <a:srgbClr val="C2CBE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27" autoAdjust="0"/>
    <p:restoredTop sz="94722" autoAdjust="0"/>
  </p:normalViewPr>
  <p:slideViewPr>
    <p:cSldViewPr>
      <p:cViewPr>
        <p:scale>
          <a:sx n="66" d="100"/>
          <a:sy n="66" d="100"/>
        </p:scale>
        <p:origin x="-2052" y="-558"/>
      </p:cViewPr>
      <p:guideLst>
        <p:guide orient="horz" pos="2160"/>
        <p:guide pos="2880"/>
      </p:guideLst>
    </p:cSldViewPr>
  </p:slideViewPr>
  <p:outlineViewPr>
    <p:cViewPr>
      <p:scale>
        <a:sx n="33" d="100"/>
        <a:sy n="33" d="100"/>
      </p:scale>
      <p:origin x="54" y="0"/>
    </p:cViewPr>
  </p:outlineViewPr>
  <p:notesTextViewPr>
    <p:cViewPr>
      <p:scale>
        <a:sx n="100" d="100"/>
        <a:sy n="100" d="100"/>
      </p:scale>
      <p:origin x="0" y="0"/>
    </p:cViewPr>
  </p:notesTextViewPr>
  <p:notesViewPr>
    <p:cSldViewPr>
      <p:cViewPr varScale="1">
        <p:scale>
          <a:sx n="76" d="100"/>
          <a:sy n="76" d="100"/>
        </p:scale>
        <p:origin x="-2214" y="-96"/>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3177" tIns="46589" rIns="93177" bIns="46589" rtlCol="0"/>
          <a:lstStyle>
            <a:lvl1pPr algn="l" fontAlgn="auto">
              <a:spcBef>
                <a:spcPts val="0"/>
              </a:spcBef>
              <a:spcAft>
                <a:spcPts val="0"/>
              </a:spcAft>
              <a:buClrTx/>
              <a:buFontTx/>
              <a:buNone/>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3177" tIns="46589" rIns="93177" bIns="46589" rtlCol="0"/>
          <a:lstStyle>
            <a:lvl1pPr algn="r" fontAlgn="auto">
              <a:spcBef>
                <a:spcPts val="0"/>
              </a:spcBef>
              <a:spcAft>
                <a:spcPts val="0"/>
              </a:spcAft>
              <a:buClrTx/>
              <a:buFontTx/>
              <a:buNone/>
              <a:defRPr sz="1200">
                <a:latin typeface="+mn-lt"/>
                <a:cs typeface="+mn-cs"/>
              </a:defRPr>
            </a:lvl1pPr>
          </a:lstStyle>
          <a:p>
            <a:pPr>
              <a:defRPr/>
            </a:pPr>
            <a:fld id="{2AFA0693-9AD0-4DD5-B900-EE4A24720CD3}" type="datetimeFigureOut">
              <a:rPr lang="en-US"/>
              <a:pPr>
                <a:defRPr/>
              </a:pPr>
              <a:t>10/4/2015</a:t>
            </a:fld>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3177" tIns="46589" rIns="93177" bIns="46589" rtlCol="0" anchor="b"/>
          <a:lstStyle>
            <a:lvl1pPr algn="r" fontAlgn="auto">
              <a:spcBef>
                <a:spcPts val="0"/>
              </a:spcBef>
              <a:spcAft>
                <a:spcPts val="0"/>
              </a:spcAft>
              <a:buClrTx/>
              <a:buFontTx/>
              <a:buNone/>
              <a:defRPr sz="1200">
                <a:latin typeface="+mn-lt"/>
                <a:cs typeface="+mn-cs"/>
              </a:defRPr>
            </a:lvl1pPr>
          </a:lstStyle>
          <a:p>
            <a:pPr>
              <a:defRPr/>
            </a:pPr>
            <a:fld id="{79B99605-94B0-4272-B467-CA8205260315}" type="slidenum">
              <a:rPr lang="en-US"/>
              <a:pPr>
                <a:defRPr/>
              </a:pPr>
              <a:t>‹#›</a:t>
            </a:fld>
            <a:endParaRPr lang="en-US"/>
          </a:p>
        </p:txBody>
      </p:sp>
    </p:spTree>
    <p:extLst>
      <p:ext uri="{BB962C8B-B14F-4D97-AF65-F5344CB8AC3E}">
        <p14:creationId xmlns:p14="http://schemas.microsoft.com/office/powerpoint/2010/main" val="276549623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buClrTx/>
              <a:buFontTx/>
              <a:buNone/>
              <a:defRPr sz="1200">
                <a:latin typeface="+mn-lt"/>
                <a:cs typeface="+mn-cs"/>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buClrTx/>
              <a:buFontTx/>
              <a:buNone/>
              <a:defRPr sz="1200">
                <a:latin typeface="+mn-lt"/>
                <a:cs typeface="+mn-cs"/>
              </a:defRPr>
            </a:lvl1pPr>
          </a:lstStyle>
          <a:p>
            <a:pPr>
              <a:defRPr/>
            </a:pPr>
            <a:fld id="{6C246B0D-82AA-4577-8262-FEDCBE361930}" type="datetimeFigureOut">
              <a:rPr lang="en-US"/>
              <a:pPr>
                <a:defRPr/>
              </a:pPr>
              <a:t>10/4/2015</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1038" y="4716463"/>
            <a:ext cx="5435600" cy="44672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fontAlgn="auto">
              <a:spcBef>
                <a:spcPts val="0"/>
              </a:spcBef>
              <a:spcAft>
                <a:spcPts val="0"/>
              </a:spcAft>
              <a:buClrTx/>
              <a:buFontTx/>
              <a:buNone/>
              <a:defRPr sz="1200">
                <a:latin typeface="+mn-lt"/>
                <a:cs typeface="+mn-cs"/>
              </a:defRPr>
            </a:lvl1pPr>
          </a:lstStyle>
          <a:p>
            <a:pPr>
              <a:defRPr/>
            </a:pPr>
            <a:r>
              <a:rPr lang="en-US"/>
              <a:t>*** TASLAK ***</a:t>
            </a:r>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fontAlgn="auto">
              <a:spcBef>
                <a:spcPts val="0"/>
              </a:spcBef>
              <a:spcAft>
                <a:spcPts val="0"/>
              </a:spcAft>
              <a:buClrTx/>
              <a:buFontTx/>
              <a:buNone/>
              <a:defRPr sz="1200">
                <a:latin typeface="+mn-lt"/>
                <a:cs typeface="+mn-cs"/>
              </a:defRPr>
            </a:lvl1pPr>
          </a:lstStyle>
          <a:p>
            <a:pPr>
              <a:defRPr/>
            </a:pPr>
            <a:fld id="{F5639773-59B8-4179-A58F-F2A7FFB4C3EE}" type="slidenum">
              <a:rPr lang="en-US"/>
              <a:pPr>
                <a:defRPr/>
              </a:pPr>
              <a:t>‹#›</a:t>
            </a:fld>
            <a:endParaRPr lang="en-US"/>
          </a:p>
        </p:txBody>
      </p:sp>
    </p:spTree>
    <p:extLst>
      <p:ext uri="{BB962C8B-B14F-4D97-AF65-F5344CB8AC3E}">
        <p14:creationId xmlns:p14="http://schemas.microsoft.com/office/powerpoint/2010/main" val="24460304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ayt Görüntüsü Yer Tutucusu 1"/>
          <p:cNvSpPr>
            <a:spLocks noGrp="1" noRot="1" noChangeAspect="1"/>
          </p:cNvSpPr>
          <p:nvPr>
            <p:ph type="sldImg"/>
          </p:nvPr>
        </p:nvSpPr>
        <p:spPr bwMode="auto">
          <a:noFill/>
          <a:ln>
            <a:solidFill>
              <a:srgbClr val="000000"/>
            </a:solidFill>
            <a:miter lim="800000"/>
            <a:headEnd/>
            <a:tailEnd/>
          </a:ln>
        </p:spPr>
      </p:sp>
      <p:sp>
        <p:nvSpPr>
          <p:cNvPr id="16386"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6387" name="Altbilgi Yer Tutucusu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a:cs typeface="Arial" charset="0"/>
              </a:rPr>
              <a:t>*** TASLAK ***</a:t>
            </a:r>
          </a:p>
        </p:txBody>
      </p:sp>
      <p:sp>
        <p:nvSpPr>
          <p:cNvPr id="16388" name="Slayt Numarası Yer Tutucusu 4"/>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B725DF4-5A10-480E-971E-75653D8C85FE}" type="slidenum">
              <a:rPr lang="en-US">
                <a:cs typeface="Arial" charset="0"/>
              </a:rPr>
              <a:pPr fontAlgn="base">
                <a:spcBef>
                  <a:spcPct val="0"/>
                </a:spcBef>
                <a:spcAft>
                  <a:spcPct val="0"/>
                </a:spcAft>
                <a:defRPr/>
              </a:pPr>
              <a:t>1</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ayt Görüntüsü Yer Tutucusu 1"/>
          <p:cNvSpPr>
            <a:spLocks noGrp="1" noRot="1" noChangeAspect="1"/>
          </p:cNvSpPr>
          <p:nvPr>
            <p:ph type="sldImg"/>
          </p:nvPr>
        </p:nvSpPr>
        <p:spPr bwMode="auto">
          <a:noFill/>
          <a:ln>
            <a:solidFill>
              <a:srgbClr val="000000"/>
            </a:solidFill>
            <a:miter lim="800000"/>
            <a:headEnd/>
            <a:tailEnd/>
          </a:ln>
        </p:spPr>
      </p:sp>
      <p:sp>
        <p:nvSpPr>
          <p:cNvPr id="18434"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8435" name="Altbilgi Yer Tutucusu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a:cs typeface="Arial" charset="0"/>
              </a:rPr>
              <a:t>*** TASLAK ***</a:t>
            </a:r>
          </a:p>
        </p:txBody>
      </p:sp>
      <p:sp>
        <p:nvSpPr>
          <p:cNvPr id="18436" name="Slayt Numarası Yer Tutucusu 4"/>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560BC98-FEC0-4918-99A6-8AEEE80B38F4}" type="slidenum">
              <a:rPr lang="en-US">
                <a:cs typeface="Arial" charset="0"/>
              </a:rPr>
              <a:pPr fontAlgn="base">
                <a:spcBef>
                  <a:spcPct val="0"/>
                </a:spcBef>
                <a:spcAft>
                  <a:spcPct val="0"/>
                </a:spcAft>
                <a:defRPr/>
              </a:pPr>
              <a:t>2</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20482" name="Slayt Numarası Yer Tutucus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53CC0F3-511F-48A1-A843-496E05EC90F1}" type="slidenum">
              <a:rPr lang="tr-TR">
                <a:cs typeface="Arial" charset="0"/>
              </a:rPr>
              <a:pPr fontAlgn="base">
                <a:spcBef>
                  <a:spcPct val="0"/>
                </a:spcBef>
                <a:spcAft>
                  <a:spcPct val="0"/>
                </a:spcAft>
                <a:defRPr/>
              </a:pPr>
              <a:t>3</a:t>
            </a:fld>
            <a:endParaRPr lang="tr-TR">
              <a:cs typeface="Arial" charset="0"/>
            </a:endParaRPr>
          </a:p>
        </p:txBody>
      </p:sp>
      <p:sp>
        <p:nvSpPr>
          <p:cNvPr id="20483" name="Not Yer Tutucusu 1"/>
          <p:cNvSpPr>
            <a:spLocks noGrp="1"/>
          </p:cNvSpPr>
          <p:nvPr/>
        </p:nvSpPr>
        <p:spPr bwMode="auto">
          <a:xfrm>
            <a:off x="679450" y="4716463"/>
            <a:ext cx="5438775" cy="4467225"/>
          </a:xfrm>
          <a:prstGeom prst="rect">
            <a:avLst/>
          </a:prstGeom>
          <a:noFill/>
          <a:ln w="9525">
            <a:noFill/>
            <a:miter lim="800000"/>
            <a:headEnd/>
            <a:tailEnd/>
          </a:ln>
        </p:spPr>
        <p:txBody>
          <a:bodyPr/>
          <a:lstStyle/>
          <a:p>
            <a:pPr>
              <a:spcBef>
                <a:spcPct val="30000"/>
              </a:spcBef>
              <a:buClrTx/>
              <a:buFontTx/>
              <a:buNone/>
            </a:pPr>
            <a:endParaRPr kumimoji="1" lang="tr-TR" sz="120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TextEdit="1"/>
          </p:cNvSpPr>
          <p:nvPr>
            <p:ph type="sldImg"/>
          </p:nvPr>
        </p:nvSpPr>
        <p:spPr bwMode="auto">
          <a:noFill/>
          <a:ln>
            <a:solidFill>
              <a:srgbClr val="000000"/>
            </a:solidFill>
            <a:miter lim="800000"/>
            <a:headEnd/>
            <a:tailEnd/>
          </a:ln>
        </p:spPr>
      </p:sp>
      <p:sp>
        <p:nvSpPr>
          <p:cNvPr id="2662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p:spPr>
      </p:sp>
      <p:sp>
        <p:nvSpPr>
          <p:cNvPr id="2867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TextEdit="1"/>
          </p:cNvSpPr>
          <p:nvPr>
            <p:ph type="sldImg"/>
          </p:nvPr>
        </p:nvSpPr>
        <p:spPr bwMode="auto">
          <a:noFill/>
          <a:ln>
            <a:solidFill>
              <a:srgbClr val="000000"/>
            </a:solidFill>
            <a:miter lim="800000"/>
            <a:headEnd/>
            <a:tailEnd/>
          </a:ln>
        </p:spPr>
      </p:sp>
      <p:sp>
        <p:nvSpPr>
          <p:cNvPr id="2969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TextEdit="1"/>
          </p:cNvSpPr>
          <p:nvPr>
            <p:ph type="sldImg"/>
          </p:nvPr>
        </p:nvSpPr>
        <p:spPr bwMode="auto">
          <a:noFill/>
          <a:ln>
            <a:solidFill>
              <a:srgbClr val="000000"/>
            </a:solidFill>
            <a:miter lim="800000"/>
            <a:headEnd/>
            <a:tailEnd/>
          </a:ln>
        </p:spPr>
      </p:sp>
      <p:sp>
        <p:nvSpPr>
          <p:cNvPr id="3072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D69CD4FD-F00E-481D-B607-2E5B695B5117}"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İş Yönetim Modeli --- TASLAK</a:t>
            </a:r>
          </a:p>
        </p:txBody>
      </p:sp>
      <p:sp>
        <p:nvSpPr>
          <p:cNvPr id="6" name="Date Placeholder 3"/>
          <p:cNvSpPr>
            <a:spLocks noGrp="1"/>
          </p:cNvSpPr>
          <p:nvPr>
            <p:ph type="dt" sz="half" idx="12"/>
          </p:nvPr>
        </p:nvSpPr>
        <p:spPr/>
        <p:txBody>
          <a:bodyPr/>
          <a:lstStyle>
            <a:lvl1pPr>
              <a:defRPr/>
            </a:lvl1pPr>
          </a:lstStyle>
          <a:p>
            <a:pPr>
              <a:defRPr/>
            </a:pPr>
            <a:fld id="{69096077-4E15-408C-B63B-44368B777107}" type="datetime1">
              <a:rPr lang="en-US"/>
              <a:pPr>
                <a:defRPr/>
              </a:pPr>
              <a:t>10/4/2015</a:t>
            </a:fld>
            <a:endParaRPr lang="en-US"/>
          </a:p>
        </p:txBody>
      </p:sp>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ED75297F-3E64-436C-9478-2CB16CB6E80C}"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İş Yönetim Modeli --- TASLAK</a:t>
            </a:r>
          </a:p>
        </p:txBody>
      </p:sp>
      <p:sp>
        <p:nvSpPr>
          <p:cNvPr id="6" name="Date Placeholder 3"/>
          <p:cNvSpPr>
            <a:spLocks noGrp="1"/>
          </p:cNvSpPr>
          <p:nvPr>
            <p:ph type="dt" sz="half" idx="12"/>
          </p:nvPr>
        </p:nvSpPr>
        <p:spPr/>
        <p:txBody>
          <a:bodyPr/>
          <a:lstStyle>
            <a:lvl1pPr>
              <a:defRPr/>
            </a:lvl1pPr>
          </a:lstStyle>
          <a:p>
            <a:pPr>
              <a:defRPr/>
            </a:pPr>
            <a:fld id="{DDC1B933-E3C6-4D91-8C4B-901DD8D32655}" type="datetime1">
              <a:rPr lang="en-US"/>
              <a:pPr>
                <a:defRPr/>
              </a:pPr>
              <a:t>10/4/2015</a:t>
            </a:fld>
            <a:endParaRPr lang="en-US"/>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A7586237-6EFD-4E44-B499-35DD46ADCEE9}"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İş Yönetim Modeli --- TASLAK</a:t>
            </a:r>
          </a:p>
        </p:txBody>
      </p:sp>
      <p:sp>
        <p:nvSpPr>
          <p:cNvPr id="6" name="Date Placeholder 3"/>
          <p:cNvSpPr>
            <a:spLocks noGrp="1"/>
          </p:cNvSpPr>
          <p:nvPr>
            <p:ph type="dt" sz="half" idx="12"/>
          </p:nvPr>
        </p:nvSpPr>
        <p:spPr/>
        <p:txBody>
          <a:bodyPr/>
          <a:lstStyle>
            <a:lvl1pPr>
              <a:defRPr/>
            </a:lvl1pPr>
          </a:lstStyle>
          <a:p>
            <a:pPr>
              <a:defRPr/>
            </a:pPr>
            <a:fld id="{1B1346D2-B422-46D6-AE16-789CB2C75D9D}" type="datetime1">
              <a:rPr lang="en-US"/>
              <a:pPr>
                <a:defRPr/>
              </a:pPr>
              <a:t>10/4/2015</a:t>
            </a:fld>
            <a:endParaRPr lang="en-US"/>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C09D7D43-1A1F-4389-AE52-30DE36C87B8F}"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İş Yönetim Modeli --- TASLAK</a:t>
            </a:r>
          </a:p>
        </p:txBody>
      </p:sp>
      <p:sp>
        <p:nvSpPr>
          <p:cNvPr id="6" name="Date Placeholder 3"/>
          <p:cNvSpPr>
            <a:spLocks noGrp="1"/>
          </p:cNvSpPr>
          <p:nvPr>
            <p:ph type="dt" sz="half" idx="12"/>
          </p:nvPr>
        </p:nvSpPr>
        <p:spPr/>
        <p:txBody>
          <a:bodyPr/>
          <a:lstStyle>
            <a:lvl1pPr>
              <a:defRPr/>
            </a:lvl1pPr>
          </a:lstStyle>
          <a:p>
            <a:pPr>
              <a:defRPr/>
            </a:pPr>
            <a:fld id="{A1444C0B-94EF-4C6A-B310-B22E04438913}" type="datetime1">
              <a:rPr lang="en-US"/>
              <a:pPr>
                <a:defRPr/>
              </a:pPr>
              <a:t>10/4/2015</a:t>
            </a:fld>
            <a:endParaRPr lang="en-US"/>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Slide Number Placeholder 5"/>
          <p:cNvSpPr>
            <a:spLocks noGrp="1"/>
          </p:cNvSpPr>
          <p:nvPr>
            <p:ph type="sldNum" sz="quarter" idx="10"/>
          </p:nvPr>
        </p:nvSpPr>
        <p:spPr>
          <a:ln/>
        </p:spPr>
        <p:txBody>
          <a:bodyPr/>
          <a:lstStyle>
            <a:lvl1pPr>
              <a:defRPr/>
            </a:lvl1pPr>
          </a:lstStyle>
          <a:p>
            <a:pPr>
              <a:defRPr/>
            </a:pPr>
            <a:fld id="{28A62DC5-9A90-464E-BEFF-AB99344B4628}"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İş Yönetim Modeli --- TASLAK</a:t>
            </a:r>
          </a:p>
        </p:txBody>
      </p:sp>
      <p:sp>
        <p:nvSpPr>
          <p:cNvPr id="6" name="Date Placeholder 3"/>
          <p:cNvSpPr>
            <a:spLocks noGrp="1"/>
          </p:cNvSpPr>
          <p:nvPr>
            <p:ph type="dt" sz="half" idx="12"/>
          </p:nvPr>
        </p:nvSpPr>
        <p:spPr/>
        <p:txBody>
          <a:bodyPr/>
          <a:lstStyle>
            <a:lvl1pPr>
              <a:defRPr/>
            </a:lvl1pPr>
          </a:lstStyle>
          <a:p>
            <a:pPr>
              <a:defRPr/>
            </a:pPr>
            <a:fld id="{B88B2325-4AF0-405B-A2BD-87610A25B99D}" type="datetime1">
              <a:rPr lang="en-US"/>
              <a:pPr>
                <a:defRPr/>
              </a:pPr>
              <a:t>10/4/2015</a:t>
            </a:fld>
            <a:endParaRPr lang="en-US"/>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010A9D87-6B41-479F-AEAF-2C3F8DD01325}"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İş Yönetim Modeli --- TASLAK</a:t>
            </a:r>
          </a:p>
        </p:txBody>
      </p:sp>
      <p:sp>
        <p:nvSpPr>
          <p:cNvPr id="7" name="Date Placeholder 3"/>
          <p:cNvSpPr>
            <a:spLocks noGrp="1"/>
          </p:cNvSpPr>
          <p:nvPr>
            <p:ph type="dt" sz="half" idx="12"/>
          </p:nvPr>
        </p:nvSpPr>
        <p:spPr/>
        <p:txBody>
          <a:bodyPr/>
          <a:lstStyle>
            <a:lvl1pPr>
              <a:defRPr/>
            </a:lvl1pPr>
          </a:lstStyle>
          <a:p>
            <a:pPr>
              <a:defRPr/>
            </a:pPr>
            <a:fld id="{88842B5F-39B2-4196-94FC-909C8774568F}" type="datetime1">
              <a:rPr lang="en-US"/>
              <a:pPr>
                <a:defRPr/>
              </a:pPr>
              <a:t>10/4/2015</a:t>
            </a:fld>
            <a:endParaRPr lang="en-US"/>
          </a:p>
        </p:txBody>
      </p:sp>
    </p:spTree>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1A5AABFC-8431-44AB-AA2F-8C9FD565A6EE}" type="slidenum">
              <a:rPr lang="en-US"/>
              <a:pPr>
                <a:defRPr/>
              </a:pPr>
              <a:t>‹#›</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İş Yönetim Modeli --- TASLAK</a:t>
            </a:r>
          </a:p>
        </p:txBody>
      </p:sp>
      <p:sp>
        <p:nvSpPr>
          <p:cNvPr id="9" name="Date Placeholder 3"/>
          <p:cNvSpPr>
            <a:spLocks noGrp="1"/>
          </p:cNvSpPr>
          <p:nvPr>
            <p:ph type="dt" sz="half" idx="12"/>
          </p:nvPr>
        </p:nvSpPr>
        <p:spPr/>
        <p:txBody>
          <a:bodyPr/>
          <a:lstStyle>
            <a:lvl1pPr>
              <a:defRPr/>
            </a:lvl1pPr>
          </a:lstStyle>
          <a:p>
            <a:pPr>
              <a:defRPr/>
            </a:pPr>
            <a:fld id="{838BA369-753A-41FE-AB91-662BEBDA2ED4}" type="datetime1">
              <a:rPr lang="en-US"/>
              <a:pPr>
                <a:defRPr/>
              </a:pPr>
              <a:t>10/4/2015</a:t>
            </a:fld>
            <a:endParaRPr lang="en-US"/>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04F79338-20CE-4798-A3EA-D0BB94863000}" type="slidenum">
              <a:rPr lang="en-US"/>
              <a:pPr>
                <a:defRPr/>
              </a:pPr>
              <a:t>‹#›</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İş Yönetim Modeli --- TASLAK</a:t>
            </a:r>
          </a:p>
        </p:txBody>
      </p:sp>
      <p:sp>
        <p:nvSpPr>
          <p:cNvPr id="5" name="Date Placeholder 3"/>
          <p:cNvSpPr>
            <a:spLocks noGrp="1"/>
          </p:cNvSpPr>
          <p:nvPr>
            <p:ph type="dt" sz="half" idx="12"/>
          </p:nvPr>
        </p:nvSpPr>
        <p:spPr/>
        <p:txBody>
          <a:bodyPr/>
          <a:lstStyle>
            <a:lvl1pPr>
              <a:defRPr/>
            </a:lvl1pPr>
          </a:lstStyle>
          <a:p>
            <a:pPr>
              <a:defRPr/>
            </a:pPr>
            <a:fld id="{DBB40146-B23E-4081-98A6-FF118176B856}" type="datetime1">
              <a:rPr lang="en-US"/>
              <a:pPr>
                <a:defRPr/>
              </a:pPr>
              <a:t>10/4/2015</a:t>
            </a:fld>
            <a:endParaRPr lang="en-US"/>
          </a:p>
        </p:txBody>
      </p:sp>
    </p:spTree>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03D47F28-11C8-41BD-9984-8608F4A48334}" type="slidenum">
              <a:rPr lang="en-US"/>
              <a:pPr>
                <a:defRPr/>
              </a:pPr>
              <a:t>‹#›</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İş Yönetim Modeli --- TASLAK</a:t>
            </a:r>
          </a:p>
        </p:txBody>
      </p:sp>
      <p:sp>
        <p:nvSpPr>
          <p:cNvPr id="4" name="Date Placeholder 3"/>
          <p:cNvSpPr>
            <a:spLocks noGrp="1"/>
          </p:cNvSpPr>
          <p:nvPr>
            <p:ph type="dt" sz="half" idx="12"/>
          </p:nvPr>
        </p:nvSpPr>
        <p:spPr/>
        <p:txBody>
          <a:bodyPr/>
          <a:lstStyle>
            <a:lvl1pPr>
              <a:defRPr/>
            </a:lvl1pPr>
          </a:lstStyle>
          <a:p>
            <a:pPr>
              <a:defRPr/>
            </a:pPr>
            <a:fld id="{6F17DBDC-DEE8-4B6E-A5EE-04B07CCE4EB8}" type="datetime1">
              <a:rPr lang="en-US"/>
              <a:pPr>
                <a:defRPr/>
              </a:pPr>
              <a:t>10/4/2015</a:t>
            </a:fld>
            <a:endParaRPr lang="en-US"/>
          </a:p>
        </p:txBody>
      </p:sp>
    </p:spTree>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F7350426-1F23-400E-BE01-2DAE428DA2D8}" type="slidenum">
              <a:rPr lang="en-US"/>
              <a:pPr>
                <a:defRPr/>
              </a:pPr>
              <a:t>‹#›</a:t>
            </a:fld>
            <a:endParaRPr lang="en-US"/>
          </a:p>
        </p:txBody>
      </p:sp>
      <p:sp>
        <p:nvSpPr>
          <p:cNvPr id="6" name="Footer Placeholder 4"/>
          <p:cNvSpPr>
            <a:spLocks noGrp="1"/>
          </p:cNvSpPr>
          <p:nvPr>
            <p:ph type="ftr" sz="quarter" idx="15"/>
          </p:nvPr>
        </p:nvSpPr>
        <p:spPr/>
        <p:txBody>
          <a:bodyPr/>
          <a:lstStyle>
            <a:lvl1pPr>
              <a:defRPr/>
            </a:lvl1pPr>
          </a:lstStyle>
          <a:p>
            <a:pPr>
              <a:defRPr/>
            </a:pPr>
            <a:r>
              <a:rPr lang="en-US"/>
              <a:t>İş Yönetim Modeli --- TASLAK</a:t>
            </a:r>
          </a:p>
        </p:txBody>
      </p:sp>
      <p:sp>
        <p:nvSpPr>
          <p:cNvPr id="7" name="Date Placeholder 3"/>
          <p:cNvSpPr>
            <a:spLocks noGrp="1"/>
          </p:cNvSpPr>
          <p:nvPr>
            <p:ph type="dt" sz="half" idx="16"/>
          </p:nvPr>
        </p:nvSpPr>
        <p:spPr/>
        <p:txBody>
          <a:bodyPr/>
          <a:lstStyle>
            <a:lvl1pPr>
              <a:defRPr/>
            </a:lvl1pPr>
          </a:lstStyle>
          <a:p>
            <a:pPr>
              <a:defRPr/>
            </a:pPr>
            <a:fld id="{D16B9CF9-8D21-415A-B4D8-780A9936A7D0}" type="datetime1">
              <a:rPr lang="en-US"/>
              <a:pPr>
                <a:defRPr/>
              </a:pPr>
              <a:t>10/4/2015</a:t>
            </a:fld>
            <a:endParaRPr lang="en-US"/>
          </a:p>
        </p:txBody>
      </p:sp>
    </p:spTree>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Slide Number Placeholder 5"/>
          <p:cNvSpPr>
            <a:spLocks noGrp="1"/>
          </p:cNvSpPr>
          <p:nvPr>
            <p:ph type="sldNum" sz="quarter" idx="10"/>
          </p:nvPr>
        </p:nvSpPr>
        <p:spPr>
          <a:ln/>
        </p:spPr>
        <p:txBody>
          <a:bodyPr/>
          <a:lstStyle>
            <a:lvl1pPr>
              <a:defRPr/>
            </a:lvl1pPr>
          </a:lstStyle>
          <a:p>
            <a:pPr>
              <a:defRPr/>
            </a:pPr>
            <a:fld id="{F6EF7C1E-6EAC-47C1-A2E4-16F4F817F55B}"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İş Yönetim Modeli --- TASLAK</a:t>
            </a:r>
          </a:p>
        </p:txBody>
      </p:sp>
      <p:sp>
        <p:nvSpPr>
          <p:cNvPr id="7" name="Date Placeholder 3"/>
          <p:cNvSpPr>
            <a:spLocks noGrp="1"/>
          </p:cNvSpPr>
          <p:nvPr>
            <p:ph type="dt" sz="half" idx="12"/>
          </p:nvPr>
        </p:nvSpPr>
        <p:spPr/>
        <p:txBody>
          <a:bodyPr/>
          <a:lstStyle>
            <a:lvl1pPr>
              <a:defRPr/>
            </a:lvl1pPr>
          </a:lstStyle>
          <a:p>
            <a:pPr>
              <a:defRPr/>
            </a:pPr>
            <a:fld id="{2E64EB3D-D58E-4667-91B8-554D97C9DF25}" type="datetime1">
              <a:rPr lang="en-US"/>
              <a:pPr>
                <a:defRPr/>
              </a:pPr>
              <a:t>10/4/2015</a:t>
            </a:fld>
            <a:endParaRPr lang="en-US"/>
          </a:p>
        </p:txBody>
      </p:sp>
    </p:spTree>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ClrTx/>
              <a:buFontTx/>
              <a:buNone/>
              <a:defRPr/>
            </a:pPr>
            <a:endParaRPr lang="en-US" sz="180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ClrTx/>
              <a:buFontTx/>
              <a:buNone/>
              <a:defRPr/>
            </a:pPr>
            <a:endParaRPr lang="en-US" sz="1800"/>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fontAlgn="auto">
              <a:spcBef>
                <a:spcPts val="0"/>
              </a:spcBef>
              <a:spcAft>
                <a:spcPts val="0"/>
              </a:spcAft>
              <a:buClrTx/>
              <a:buFontTx/>
              <a:buNone/>
              <a:defRPr sz="1800">
                <a:solidFill>
                  <a:srgbClr val="FFFFFF"/>
                </a:solidFill>
                <a:latin typeface="+mn-lt"/>
                <a:cs typeface="+mn-cs"/>
              </a:defRPr>
            </a:lvl1pPr>
          </a:lstStyle>
          <a:p>
            <a:pPr>
              <a:defRPr/>
            </a:pPr>
            <a:fld id="{17F4C286-63DB-4E83-B482-2EC0E826A4F9}" type="slidenum">
              <a:rPr lang="en-US"/>
              <a:pPr>
                <a:defRPr/>
              </a:pPr>
              <a:t>‹#›</a:t>
            </a:fld>
            <a:endParaRPr lang="en-US"/>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fontAlgn="auto">
              <a:spcBef>
                <a:spcPts val="0"/>
              </a:spcBef>
              <a:spcAft>
                <a:spcPts val="0"/>
              </a:spcAft>
              <a:buClrTx/>
              <a:buFontTx/>
              <a:buNone/>
              <a:defRPr sz="1200">
                <a:solidFill>
                  <a:schemeClr val="bg2"/>
                </a:solidFill>
                <a:latin typeface="+mn-lt"/>
                <a:cs typeface="+mn-cs"/>
              </a:defRPr>
            </a:lvl1pPr>
          </a:lstStyle>
          <a:p>
            <a:pPr>
              <a:defRPr/>
            </a:pPr>
            <a:r>
              <a:rPr lang="en-US"/>
              <a:t>İş Yönetim Modeli --- TASLAK</a:t>
            </a:r>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fontAlgn="auto">
              <a:spcBef>
                <a:spcPts val="0"/>
              </a:spcBef>
              <a:spcAft>
                <a:spcPts val="0"/>
              </a:spcAft>
              <a:buClrTx/>
              <a:buFontTx/>
              <a:buNone/>
              <a:defRPr sz="1200">
                <a:solidFill>
                  <a:schemeClr val="bg2"/>
                </a:solidFill>
                <a:latin typeface="+mn-lt"/>
                <a:cs typeface="+mn-cs"/>
              </a:defRPr>
            </a:lvl1pPr>
          </a:lstStyle>
          <a:p>
            <a:pPr>
              <a:defRPr/>
            </a:pPr>
            <a:fld id="{7C7AF61E-10F1-4F2F-9EDD-B99C5B4EDC24}" type="datetime1">
              <a:rPr lang="en-US"/>
              <a:pPr>
                <a:defRPr/>
              </a:pPr>
              <a:t>10/4/2015</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hf hdr="0" dt="0"/>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B32C16"/>
        </a:buClr>
        <a:buFont typeface="Arial"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F5CD2D"/>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AEBAD5"/>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838200"/>
            <a:ext cx="6889750" cy="1981200"/>
          </a:xfrm>
        </p:spPr>
        <p:txBody>
          <a:bodyPr wrap="square" numCol="1" anchorCtr="0" compatLnSpc="1">
            <a:prstTxWarp prst="textNoShape">
              <a:avLst/>
            </a:prstTxWarp>
            <a:normAutofit/>
          </a:bodyPr>
          <a:lstStyle/>
          <a:p>
            <a:pPr algn="ctr" eaLnBrk="1" hangingPunct="1"/>
            <a:r>
              <a:rPr lang="en-US" sz="6000" smtClean="0"/>
              <a:t>Introduction</a:t>
            </a:r>
            <a:r>
              <a:rPr lang="tr-TR" sz="6000" smtClean="0"/>
              <a:t> of the SGB.net</a:t>
            </a:r>
            <a:r>
              <a:rPr lang="en-US" sz="6000" smtClean="0"/>
              <a:t> System</a:t>
            </a:r>
            <a:endParaRPr lang="tr-TR" sz="6000" b="1" smtClean="0">
              <a:solidFill>
                <a:srgbClr val="FF0000"/>
              </a:solidFill>
            </a:endParaRPr>
          </a:p>
        </p:txBody>
      </p:sp>
      <p:pic>
        <p:nvPicPr>
          <p:cNvPr id="15362" name="Picture 4"/>
          <p:cNvPicPr>
            <a:picLocks noChangeAspect="1"/>
          </p:cNvPicPr>
          <p:nvPr/>
        </p:nvPicPr>
        <p:blipFill>
          <a:blip r:embed="rId3"/>
          <a:srcRect/>
          <a:stretch>
            <a:fillRect/>
          </a:stretch>
        </p:blipFill>
        <p:spPr bwMode="auto">
          <a:xfrm>
            <a:off x="412750" y="3352800"/>
            <a:ext cx="8042275" cy="2370138"/>
          </a:xfrm>
          <a:prstGeom prst="rect">
            <a:avLst/>
          </a:prstGeom>
          <a:noFill/>
          <a:ln w="9525">
            <a:noFill/>
            <a:miter lim="800000"/>
            <a:headEnd/>
            <a:tailEnd/>
          </a:ln>
        </p:spPr>
      </p:pic>
      <p:sp>
        <p:nvSpPr>
          <p:cNvPr id="6" name="Alt Başlık 2"/>
          <p:cNvSpPr>
            <a:spLocks noGrp="1"/>
          </p:cNvSpPr>
          <p:nvPr>
            <p:ph type="subTitle" idx="1"/>
          </p:nvPr>
        </p:nvSpPr>
        <p:spPr>
          <a:xfrm>
            <a:off x="1828800" y="5562600"/>
            <a:ext cx="4425950" cy="922338"/>
          </a:xfrm>
        </p:spPr>
        <p:txBody>
          <a:bodyPr rtlCol="0">
            <a:normAutofit fontScale="40000" lnSpcReduction="20000"/>
          </a:bodyPr>
          <a:lstStyle/>
          <a:p>
            <a:pPr eaLnBrk="1" fontAlgn="auto" hangingPunct="1">
              <a:spcAft>
                <a:spcPts val="0"/>
              </a:spcAft>
              <a:buFont typeface="Arial" pitchFamily="34" charset="0"/>
              <a:buNone/>
              <a:defRPr/>
            </a:pPr>
            <a:endParaRPr lang="tr-TR" dirty="0" smtClean="0"/>
          </a:p>
          <a:p>
            <a:pPr eaLnBrk="1" fontAlgn="auto" hangingPunct="1">
              <a:spcAft>
                <a:spcPts val="0"/>
              </a:spcAft>
              <a:buFont typeface="Arial" pitchFamily="34" charset="0"/>
              <a:buNone/>
              <a:defRPr/>
            </a:pPr>
            <a:endParaRPr lang="tr-TR" sz="2200" b="1" dirty="0" smtClean="0">
              <a:solidFill>
                <a:srgbClr val="002060"/>
              </a:solidFill>
            </a:endParaRPr>
          </a:p>
          <a:p>
            <a:pPr algn="ctr" eaLnBrk="1" fontAlgn="auto" hangingPunct="1">
              <a:spcAft>
                <a:spcPts val="0"/>
              </a:spcAft>
              <a:buFont typeface="Arial" pitchFamily="34" charset="0"/>
              <a:buNone/>
              <a:defRPr/>
            </a:pPr>
            <a:r>
              <a:rPr lang="tr-TR" sz="4000" b="1" dirty="0" smtClean="0">
                <a:solidFill>
                  <a:srgbClr val="002060"/>
                </a:solidFill>
              </a:rPr>
              <a:t>Atilla ÇAKIR </a:t>
            </a:r>
          </a:p>
          <a:p>
            <a:pPr algn="ctr" eaLnBrk="1" fontAlgn="auto" hangingPunct="1">
              <a:spcAft>
                <a:spcPts val="0"/>
              </a:spcAft>
              <a:buFont typeface="Arial" pitchFamily="34" charset="0"/>
              <a:buNone/>
              <a:defRPr/>
            </a:pPr>
            <a:r>
              <a:rPr lang="tr-TR" sz="4000" b="1" dirty="0" smtClean="0">
                <a:solidFill>
                  <a:srgbClr val="002060"/>
                </a:solidFill>
              </a:rPr>
              <a:t>Ezgi DÜLGER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229600" cy="590550"/>
          </a:xfrm>
        </p:spPr>
        <p:txBody>
          <a:bodyPr/>
          <a:lstStyle/>
          <a:p>
            <a:pPr algn="ctr" eaLnBrk="1" fontAlgn="auto" hangingPunct="1">
              <a:spcAft>
                <a:spcPts val="0"/>
              </a:spcAft>
              <a:defRPr/>
            </a:pPr>
            <a:r>
              <a:rPr lang="tr-TR" sz="4400" dirty="0" err="1" smtClean="0">
                <a:solidFill>
                  <a:srgbClr val="FF0000"/>
                </a:solidFill>
              </a:rPr>
              <a:t>Overview</a:t>
            </a:r>
            <a:endParaRPr lang="en-US" sz="4400" dirty="0">
              <a:solidFill>
                <a:srgbClr val="FF0000"/>
              </a:solidFill>
            </a:endParaRPr>
          </a:p>
        </p:txBody>
      </p:sp>
      <p:sp>
        <p:nvSpPr>
          <p:cNvPr id="17410" name="Content Placeholder 2"/>
          <p:cNvSpPr>
            <a:spLocks noGrp="1"/>
          </p:cNvSpPr>
          <p:nvPr>
            <p:ph idx="1"/>
          </p:nvPr>
        </p:nvSpPr>
        <p:spPr>
          <a:xfrm>
            <a:off x="457200" y="1219200"/>
            <a:ext cx="7620000" cy="4800600"/>
          </a:xfrm>
        </p:spPr>
        <p:txBody>
          <a:bodyPr/>
          <a:lstStyle/>
          <a:p>
            <a:pPr eaLnBrk="1" hangingPunct="1">
              <a:buFont typeface="Wingdings" pitchFamily="2" charset="2"/>
              <a:buChar char="Ø"/>
            </a:pPr>
            <a:r>
              <a:rPr lang="en-US" sz="1800" smtClean="0">
                <a:latin typeface="Arial" charset="0"/>
                <a:cs typeface="Times New Roman" pitchFamily="18" charset="0"/>
              </a:rPr>
              <a:t>Sgb.net</a:t>
            </a:r>
          </a:p>
          <a:p>
            <a:pPr eaLnBrk="1" hangingPunct="1"/>
            <a:r>
              <a:rPr lang="en-US" sz="1800" smtClean="0">
                <a:latin typeface="Arial" charset="0"/>
                <a:cs typeface="Times New Roman" pitchFamily="18" charset="0"/>
              </a:rPr>
              <a:t>is a web-based </a:t>
            </a:r>
            <a:r>
              <a:rPr lang="tr-TR" sz="1800" smtClean="0">
                <a:latin typeface="Arial" charset="0"/>
                <a:cs typeface="Times New Roman" pitchFamily="18" charset="0"/>
              </a:rPr>
              <a:t>s</a:t>
            </a:r>
            <a:r>
              <a:rPr lang="en-US" sz="1800" smtClean="0">
                <a:latin typeface="Arial" charset="0"/>
                <a:cs typeface="Times New Roman" pitchFamily="18" charset="0"/>
              </a:rPr>
              <a:t>ystem;</a:t>
            </a:r>
          </a:p>
          <a:p>
            <a:pPr eaLnBrk="1" hangingPunct="1"/>
            <a:r>
              <a:rPr lang="en-US" sz="1800" smtClean="0">
                <a:latin typeface="Arial" charset="0"/>
                <a:cs typeface="Times New Roman" pitchFamily="18" charset="0"/>
              </a:rPr>
              <a:t>is written in C# language on Asp.net framework</a:t>
            </a:r>
          </a:p>
          <a:p>
            <a:pPr eaLnBrk="1" hangingPunct="1"/>
            <a:r>
              <a:rPr lang="en-US" sz="1800" smtClean="0">
                <a:latin typeface="Arial" charset="0"/>
                <a:cs typeface="Times New Roman" pitchFamily="18" charset="0"/>
              </a:rPr>
              <a:t>compatible with all data bases.</a:t>
            </a:r>
          </a:p>
          <a:p>
            <a:pPr eaLnBrk="1" hangingPunct="1"/>
            <a:r>
              <a:rPr lang="en-US" sz="1800" smtClean="0">
                <a:latin typeface="Arial" charset="0"/>
                <a:cs typeface="Times New Roman" pitchFamily="18" charset="0"/>
              </a:rPr>
              <a:t>uses outsourced software development, and in-house expertise.</a:t>
            </a:r>
          </a:p>
          <a:p>
            <a:pPr eaLnBrk="1" hangingPunct="1"/>
            <a:r>
              <a:rPr lang="en-US" sz="1800" smtClean="0">
                <a:latin typeface="Arial" charset="0"/>
                <a:cs typeface="Times New Roman" pitchFamily="18" charset="0"/>
              </a:rPr>
              <a:t>can serve centrally, but was transferred to individual institutions.</a:t>
            </a:r>
          </a:p>
          <a:p>
            <a:pPr eaLnBrk="1" hangingPunct="1"/>
            <a:r>
              <a:rPr lang="en-US" sz="1800" smtClean="0">
                <a:latin typeface="Arial" charset="0"/>
                <a:cs typeface="Times New Roman" pitchFamily="18" charset="0"/>
              </a:rPr>
              <a:t>is used in the central and provincial units of the Ministry of Finance.</a:t>
            </a:r>
          </a:p>
          <a:p>
            <a:pPr eaLnBrk="1" hangingPunct="1"/>
            <a:r>
              <a:rPr lang="en-US" sz="1800" smtClean="0">
                <a:latin typeface="Arial" charset="0"/>
                <a:cs typeface="Times New Roman" pitchFamily="18" charset="0"/>
              </a:rPr>
              <a:t>as used in 81 provincial and 980 district units; and was transferred via protocols to 175 public administrations.</a:t>
            </a:r>
          </a:p>
          <a:p>
            <a:pPr eaLnBrk="1" hangingPunct="1">
              <a:buFont typeface="Wingdings" pitchFamily="2" charset="2"/>
              <a:buChar char="Ø"/>
            </a:pPr>
            <a:r>
              <a:rPr lang="en-US" sz="1800" smtClean="0">
                <a:latin typeface="Arial" charset="0"/>
                <a:cs typeface="Times New Roman" pitchFamily="18" charset="0"/>
              </a:rPr>
              <a:t>The Ministry of Finance of Turkey uses SQL server.</a:t>
            </a:r>
          </a:p>
          <a:p>
            <a:pPr eaLnBrk="1" hangingPunct="1">
              <a:buFont typeface="Wingdings" pitchFamily="2" charset="2"/>
              <a:buChar char="Ø"/>
            </a:pPr>
            <a:r>
              <a:rPr lang="en-US" sz="1800" smtClean="0">
                <a:latin typeface="Arial" charset="0"/>
                <a:cs typeface="Times New Roman" pitchFamily="18" charset="0"/>
              </a:rPr>
              <a:t>About 11,000 operators use this system in the Ministry of Finance.</a:t>
            </a:r>
          </a:p>
          <a:p>
            <a:pPr eaLnBrk="1" hangingPunct="1">
              <a:buFont typeface="Wingdings" pitchFamily="2" charset="2"/>
              <a:buChar char="Ø"/>
            </a:pPr>
            <a:r>
              <a:rPr lang="en-US" sz="1800" smtClean="0">
                <a:latin typeface="Arial" charset="0"/>
                <a:cs typeface="Times New Roman" pitchFamily="18" charset="0"/>
              </a:rPr>
              <a:t>Disaster recovery service is provided by the Turkish Telecom company.</a:t>
            </a:r>
          </a:p>
        </p:txBody>
      </p:sp>
      <p:sp>
        <p:nvSpPr>
          <p:cNvPr id="17411" name="Slide Number Placeholder 4"/>
          <p:cNvSpPr>
            <a:spLocks noGrp="1"/>
          </p:cNvSpPr>
          <p:nvPr>
            <p:ph type="sldNum" sz="quarter" idx="10"/>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FDB0C9D4-2684-479B-A70A-C8E597CED230}" type="slidenum">
              <a:rPr lang="en-US">
                <a:cs typeface="Arial" charset="0"/>
              </a:rPr>
              <a:pPr fontAlgn="base">
                <a:spcBef>
                  <a:spcPct val="0"/>
                </a:spcBef>
                <a:spcAft>
                  <a:spcPct val="0"/>
                </a:spcAft>
                <a:defRPr/>
              </a:pPr>
              <a:t>2</a:t>
            </a:fld>
            <a:endParaRPr lang="en-US">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35 Dikdörtgen"/>
          <p:cNvSpPr>
            <a:spLocks noChangeArrowheads="1"/>
          </p:cNvSpPr>
          <p:nvPr/>
        </p:nvSpPr>
        <p:spPr bwMode="auto">
          <a:xfrm>
            <a:off x="642938" y="1000125"/>
            <a:ext cx="7500937" cy="366713"/>
          </a:xfrm>
          <a:prstGeom prst="rect">
            <a:avLst/>
          </a:prstGeom>
          <a:noFill/>
          <a:ln w="9525">
            <a:noFill/>
            <a:miter lim="800000"/>
            <a:headEnd/>
            <a:tailEnd/>
          </a:ln>
        </p:spPr>
        <p:txBody>
          <a:bodyPr>
            <a:spAutoFit/>
          </a:bodyPr>
          <a:lstStyle/>
          <a:p>
            <a:pPr>
              <a:spcBef>
                <a:spcPct val="0"/>
              </a:spcBef>
              <a:buClrTx/>
              <a:buFontTx/>
              <a:buNone/>
            </a:pPr>
            <a:r>
              <a:rPr lang="en-US" sz="1800" b="1">
                <a:solidFill>
                  <a:schemeClr val="accent1"/>
                </a:solidFill>
                <a:latin typeface="Calibri" pitchFamily="34" charset="0"/>
              </a:rPr>
              <a:t>Comprehensive approach rather than separate systems</a:t>
            </a:r>
            <a:r>
              <a:rPr lang="tr-TR" sz="1800" b="1">
                <a:solidFill>
                  <a:schemeClr val="accent1"/>
                </a:solidFill>
                <a:latin typeface="Calibri" pitchFamily="34" charset="0"/>
              </a:rPr>
              <a:t>.</a:t>
            </a:r>
          </a:p>
        </p:txBody>
      </p:sp>
      <p:sp>
        <p:nvSpPr>
          <p:cNvPr id="19458" name="Rectangle 2"/>
          <p:cNvSpPr>
            <a:spLocks noChangeArrowheads="1"/>
          </p:cNvSpPr>
          <p:nvPr/>
        </p:nvSpPr>
        <p:spPr bwMode="gray">
          <a:xfrm>
            <a:off x="971550" y="428625"/>
            <a:ext cx="6470650" cy="487363"/>
          </a:xfrm>
          <a:prstGeom prst="rect">
            <a:avLst/>
          </a:prstGeom>
          <a:noFill/>
          <a:ln w="9525">
            <a:noFill/>
            <a:miter lim="800000"/>
            <a:headEnd/>
            <a:tailEnd/>
          </a:ln>
        </p:spPr>
        <p:txBody>
          <a:bodyPr anchor="ctr"/>
          <a:lstStyle/>
          <a:p>
            <a:pPr>
              <a:spcBef>
                <a:spcPct val="0"/>
              </a:spcBef>
              <a:buClrTx/>
              <a:buFontTx/>
              <a:buNone/>
            </a:pPr>
            <a:r>
              <a:rPr lang="tr-TR" sz="3200">
                <a:solidFill>
                  <a:srgbClr val="FF0000"/>
                </a:solidFill>
                <a:latin typeface="Calibri" pitchFamily="34" charset="0"/>
              </a:rPr>
              <a:t>SGB.net </a:t>
            </a:r>
            <a:r>
              <a:rPr lang="en-US" sz="3200">
                <a:solidFill>
                  <a:srgbClr val="FF0000"/>
                </a:solidFill>
                <a:latin typeface="Calibri" pitchFamily="34" charset="0"/>
              </a:rPr>
              <a:t>Functions</a:t>
            </a:r>
            <a:endParaRPr lang="tr-TR" sz="3200">
              <a:solidFill>
                <a:srgbClr val="FF0000"/>
              </a:solidFill>
              <a:latin typeface="Calibri" pitchFamily="34" charset="0"/>
            </a:endParaRPr>
          </a:p>
        </p:txBody>
      </p:sp>
      <p:grpSp>
        <p:nvGrpSpPr>
          <p:cNvPr id="19459" name="37 Grup"/>
          <p:cNvGrpSpPr>
            <a:grpSpLocks/>
          </p:cNvGrpSpPr>
          <p:nvPr/>
        </p:nvGrpSpPr>
        <p:grpSpPr bwMode="auto">
          <a:xfrm>
            <a:off x="1476375" y="1341438"/>
            <a:ext cx="5692775" cy="5072062"/>
            <a:chOff x="1306315" y="1214422"/>
            <a:chExt cx="5710435" cy="5284787"/>
          </a:xfrm>
        </p:grpSpPr>
        <p:sp>
          <p:nvSpPr>
            <p:cNvPr id="19461" name="Rectangle 4"/>
            <p:cNvSpPr>
              <a:spLocks noChangeArrowheads="1"/>
            </p:cNvSpPr>
            <p:nvPr/>
          </p:nvSpPr>
          <p:spPr bwMode="auto">
            <a:xfrm>
              <a:off x="2773363" y="2484438"/>
              <a:ext cx="247650" cy="366712"/>
            </a:xfrm>
            <a:prstGeom prst="rect">
              <a:avLst/>
            </a:prstGeom>
            <a:noFill/>
            <a:ln w="9525">
              <a:noFill/>
              <a:miter lim="800000"/>
              <a:headEnd/>
              <a:tailEnd/>
            </a:ln>
          </p:spPr>
          <p:txBody>
            <a:bodyPr wrap="none">
              <a:spAutoFit/>
            </a:bodyPr>
            <a:lstStyle/>
            <a:p>
              <a:pPr>
                <a:spcBef>
                  <a:spcPct val="0"/>
                </a:spcBef>
                <a:buClrTx/>
                <a:buFontTx/>
                <a:buNone/>
              </a:pPr>
              <a:r>
                <a:rPr lang="tr-TR" sz="1800"/>
                <a:t> </a:t>
              </a:r>
            </a:p>
          </p:txBody>
        </p:sp>
        <p:sp>
          <p:nvSpPr>
            <p:cNvPr id="19462" name="Rectangle 5"/>
            <p:cNvSpPr>
              <a:spLocks noChangeArrowheads="1"/>
            </p:cNvSpPr>
            <p:nvPr/>
          </p:nvSpPr>
          <p:spPr bwMode="auto">
            <a:xfrm>
              <a:off x="4429125" y="4500563"/>
              <a:ext cx="247650" cy="366712"/>
            </a:xfrm>
            <a:prstGeom prst="rect">
              <a:avLst/>
            </a:prstGeom>
            <a:noFill/>
            <a:ln w="9525">
              <a:noFill/>
              <a:miter lim="800000"/>
              <a:headEnd/>
              <a:tailEnd/>
            </a:ln>
          </p:spPr>
          <p:txBody>
            <a:bodyPr wrap="none">
              <a:spAutoFit/>
            </a:bodyPr>
            <a:lstStyle/>
            <a:p>
              <a:pPr>
                <a:spcBef>
                  <a:spcPct val="0"/>
                </a:spcBef>
                <a:buClrTx/>
                <a:buFontTx/>
                <a:buNone/>
              </a:pPr>
              <a:r>
                <a:rPr lang="tr-TR" sz="1800"/>
                <a:t> </a:t>
              </a:r>
            </a:p>
          </p:txBody>
        </p:sp>
        <p:sp>
          <p:nvSpPr>
            <p:cNvPr id="19463" name="Text Box 7"/>
            <p:cNvSpPr txBox="1">
              <a:spLocks noChangeArrowheads="1"/>
            </p:cNvSpPr>
            <p:nvPr/>
          </p:nvSpPr>
          <p:spPr bwMode="auto">
            <a:xfrm flipH="1">
              <a:off x="1785635" y="3131501"/>
              <a:ext cx="845577" cy="382093"/>
            </a:xfrm>
            <a:prstGeom prst="rect">
              <a:avLst/>
            </a:prstGeom>
            <a:noFill/>
            <a:ln w="9525">
              <a:noFill/>
              <a:miter lim="800000"/>
              <a:headEnd/>
              <a:tailEnd/>
            </a:ln>
          </p:spPr>
          <p:txBody>
            <a:bodyPr>
              <a:spAutoFit/>
            </a:bodyPr>
            <a:lstStyle/>
            <a:p>
              <a:pPr>
                <a:spcBef>
                  <a:spcPct val="0"/>
                </a:spcBef>
                <a:buClrTx/>
                <a:buFontTx/>
                <a:buNone/>
              </a:pPr>
              <a:endParaRPr lang="tr-TR" sz="1800"/>
            </a:p>
          </p:txBody>
        </p:sp>
        <p:grpSp>
          <p:nvGrpSpPr>
            <p:cNvPr id="19464" name="Group 89"/>
            <p:cNvGrpSpPr>
              <a:grpSpLocks/>
            </p:cNvGrpSpPr>
            <p:nvPr/>
          </p:nvGrpSpPr>
          <p:grpSpPr bwMode="auto">
            <a:xfrm>
              <a:off x="1643042" y="1214422"/>
              <a:ext cx="5272088" cy="5284787"/>
              <a:chOff x="1153" y="428"/>
              <a:chExt cx="3321" cy="3329"/>
            </a:xfrm>
          </p:grpSpPr>
          <p:grpSp>
            <p:nvGrpSpPr>
              <p:cNvPr id="19483" name="Group 88"/>
              <p:cNvGrpSpPr>
                <a:grpSpLocks/>
              </p:cNvGrpSpPr>
              <p:nvPr/>
            </p:nvGrpSpPr>
            <p:grpSpPr bwMode="auto">
              <a:xfrm>
                <a:off x="1153" y="428"/>
                <a:ext cx="3321" cy="3329"/>
                <a:chOff x="1153" y="428"/>
                <a:chExt cx="3321" cy="3329"/>
              </a:xfrm>
            </p:grpSpPr>
            <p:pic>
              <p:nvPicPr>
                <p:cNvPr id="19488" name="Picture 85" descr="sgb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153" y="428"/>
                  <a:ext cx="3321" cy="3329"/>
                </a:xfrm>
                <a:prstGeom prst="rect">
                  <a:avLst/>
                </a:prstGeom>
                <a:noFill/>
                <a:ln w="9525">
                  <a:noFill/>
                  <a:miter lim="800000"/>
                  <a:headEnd/>
                  <a:tailEnd/>
                </a:ln>
              </p:spPr>
            </p:pic>
            <p:sp>
              <p:nvSpPr>
                <p:cNvPr id="98" name="Line 80"/>
                <p:cNvSpPr>
                  <a:spLocks noChangeShapeType="1"/>
                </p:cNvSpPr>
                <p:nvPr/>
              </p:nvSpPr>
              <p:spPr bwMode="auto">
                <a:xfrm flipV="1">
                  <a:off x="3213" y="600"/>
                  <a:ext cx="227" cy="499"/>
                </a:xfrm>
                <a:prstGeom prst="line">
                  <a:avLst/>
                </a:prstGeom>
                <a:noFill/>
                <a:ln w="19050">
                  <a:solidFill>
                    <a:srgbClr val="E96610"/>
                  </a:solidFill>
                  <a:round/>
                  <a:headEnd/>
                  <a:tailEnd/>
                </a:ln>
              </p:spPr>
              <p:txBody>
                <a:bodyPr/>
                <a:lstStyle/>
                <a:p>
                  <a:pPr fontAlgn="auto">
                    <a:spcBef>
                      <a:spcPts val="0"/>
                    </a:spcBef>
                    <a:spcAft>
                      <a:spcPts val="0"/>
                    </a:spcAft>
                    <a:buClrTx/>
                    <a:buFontTx/>
                    <a:buNone/>
                    <a:defRPr/>
                  </a:pPr>
                  <a:endParaRPr lang="tr-TR" sz="1800">
                    <a:effectLst>
                      <a:outerShdw blurRad="38100" dist="38100" dir="2700000" algn="tl">
                        <a:srgbClr val="000000">
                          <a:alpha val="43137"/>
                        </a:srgbClr>
                      </a:outerShdw>
                    </a:effectLst>
                    <a:cs typeface="+mn-cs"/>
                  </a:endParaRPr>
                </a:p>
              </p:txBody>
            </p:sp>
            <p:sp>
              <p:nvSpPr>
                <p:cNvPr id="99" name="Line 77"/>
                <p:cNvSpPr>
                  <a:spLocks noChangeShapeType="1"/>
                </p:cNvSpPr>
                <p:nvPr/>
              </p:nvSpPr>
              <p:spPr bwMode="auto">
                <a:xfrm flipV="1">
                  <a:off x="3833" y="1706"/>
                  <a:ext cx="495" cy="176"/>
                </a:xfrm>
                <a:prstGeom prst="line">
                  <a:avLst/>
                </a:prstGeom>
                <a:noFill/>
                <a:ln w="19050">
                  <a:solidFill>
                    <a:srgbClr val="E96610"/>
                  </a:solidFill>
                  <a:round/>
                  <a:headEnd/>
                  <a:tailEnd/>
                </a:ln>
              </p:spPr>
              <p:txBody>
                <a:bodyPr/>
                <a:lstStyle/>
                <a:p>
                  <a:pPr fontAlgn="auto">
                    <a:spcBef>
                      <a:spcPts val="0"/>
                    </a:spcBef>
                    <a:spcAft>
                      <a:spcPts val="0"/>
                    </a:spcAft>
                    <a:buClrTx/>
                    <a:buFontTx/>
                    <a:buNone/>
                    <a:defRPr/>
                  </a:pPr>
                  <a:endParaRPr lang="tr-TR" sz="1800">
                    <a:effectLst>
                      <a:outerShdw blurRad="38100" dist="38100" dir="2700000" algn="tl">
                        <a:srgbClr val="000000">
                          <a:alpha val="43137"/>
                        </a:srgbClr>
                      </a:outerShdw>
                    </a:effectLst>
                    <a:cs typeface="+mn-cs"/>
                  </a:endParaRPr>
                </a:p>
              </p:txBody>
            </p:sp>
            <p:sp>
              <p:nvSpPr>
                <p:cNvPr id="100" name="Line 86"/>
                <p:cNvSpPr>
                  <a:spLocks noChangeShapeType="1"/>
                </p:cNvSpPr>
                <p:nvPr/>
              </p:nvSpPr>
              <p:spPr bwMode="auto">
                <a:xfrm flipV="1">
                  <a:off x="3560" y="935"/>
                  <a:ext cx="363" cy="403"/>
                </a:xfrm>
                <a:prstGeom prst="line">
                  <a:avLst/>
                </a:prstGeom>
                <a:noFill/>
                <a:ln w="19050">
                  <a:solidFill>
                    <a:srgbClr val="E96610"/>
                  </a:solidFill>
                  <a:round/>
                  <a:headEnd/>
                  <a:tailEnd/>
                </a:ln>
              </p:spPr>
              <p:txBody>
                <a:bodyPr/>
                <a:lstStyle/>
                <a:p>
                  <a:pPr fontAlgn="auto">
                    <a:spcBef>
                      <a:spcPts val="0"/>
                    </a:spcBef>
                    <a:spcAft>
                      <a:spcPts val="0"/>
                    </a:spcAft>
                    <a:buClrTx/>
                    <a:buFontTx/>
                    <a:buNone/>
                    <a:defRPr/>
                  </a:pPr>
                  <a:endParaRPr lang="tr-TR" sz="1800">
                    <a:effectLst>
                      <a:outerShdw blurRad="38100" dist="38100" dir="2700000" algn="tl">
                        <a:srgbClr val="000000">
                          <a:alpha val="43137"/>
                        </a:srgbClr>
                      </a:outerShdw>
                    </a:effectLst>
                    <a:cs typeface="+mn-cs"/>
                  </a:endParaRPr>
                </a:p>
              </p:txBody>
            </p:sp>
            <p:sp>
              <p:nvSpPr>
                <p:cNvPr id="101" name="Line 87"/>
                <p:cNvSpPr>
                  <a:spLocks noChangeShapeType="1"/>
                </p:cNvSpPr>
                <p:nvPr/>
              </p:nvSpPr>
              <p:spPr bwMode="auto">
                <a:xfrm flipV="1">
                  <a:off x="3742" y="1344"/>
                  <a:ext cx="453" cy="272"/>
                </a:xfrm>
                <a:prstGeom prst="line">
                  <a:avLst/>
                </a:prstGeom>
                <a:noFill/>
                <a:ln w="19050">
                  <a:solidFill>
                    <a:srgbClr val="E96610"/>
                  </a:solidFill>
                  <a:round/>
                  <a:headEnd/>
                  <a:tailEnd/>
                </a:ln>
              </p:spPr>
              <p:txBody>
                <a:bodyPr/>
                <a:lstStyle/>
                <a:p>
                  <a:pPr fontAlgn="auto">
                    <a:spcBef>
                      <a:spcPts val="0"/>
                    </a:spcBef>
                    <a:spcAft>
                      <a:spcPts val="0"/>
                    </a:spcAft>
                    <a:buClrTx/>
                    <a:buFontTx/>
                    <a:buNone/>
                    <a:defRPr/>
                  </a:pPr>
                  <a:endParaRPr lang="tr-TR" sz="1800">
                    <a:effectLst>
                      <a:outerShdw blurRad="38100" dist="38100" dir="2700000" algn="tl">
                        <a:srgbClr val="000000">
                          <a:alpha val="43137"/>
                        </a:srgbClr>
                      </a:outerShdw>
                    </a:effectLst>
                    <a:cs typeface="+mn-cs"/>
                  </a:endParaRPr>
                </a:p>
              </p:txBody>
            </p:sp>
          </p:grpSp>
          <p:grpSp>
            <p:nvGrpSpPr>
              <p:cNvPr id="19484" name="Group 71"/>
              <p:cNvGrpSpPr>
                <a:grpSpLocks/>
              </p:cNvGrpSpPr>
              <p:nvPr/>
            </p:nvGrpSpPr>
            <p:grpSpPr bwMode="auto">
              <a:xfrm>
                <a:off x="2414" y="1625"/>
                <a:ext cx="796" cy="796"/>
                <a:chOff x="2604" y="1679"/>
                <a:chExt cx="796" cy="796"/>
              </a:xfrm>
            </p:grpSpPr>
            <p:sp>
              <p:nvSpPr>
                <p:cNvPr id="19485" name="Oval 15"/>
                <p:cNvSpPr>
                  <a:spLocks noChangeArrowheads="1"/>
                </p:cNvSpPr>
                <p:nvPr/>
              </p:nvSpPr>
              <p:spPr bwMode="gray">
                <a:xfrm>
                  <a:off x="2604" y="1679"/>
                  <a:ext cx="796" cy="796"/>
                </a:xfrm>
                <a:prstGeom prst="ellipse">
                  <a:avLst/>
                </a:prstGeom>
                <a:gradFill rotWithShape="1">
                  <a:gsLst>
                    <a:gs pos="0">
                      <a:srgbClr val="CADDB9"/>
                    </a:gs>
                    <a:gs pos="100000">
                      <a:srgbClr val="93A187"/>
                    </a:gs>
                  </a:gsLst>
                  <a:lin ang="2700000" scaled="1"/>
                </a:gradFill>
                <a:ln w="9525" algn="ctr">
                  <a:noFill/>
                  <a:round/>
                  <a:headEnd/>
                  <a:tailEnd/>
                </a:ln>
              </p:spPr>
              <p:txBody>
                <a:bodyPr vert="eaVert" wrap="none" anchor="ctr"/>
                <a:lstStyle/>
                <a:p>
                  <a:pPr>
                    <a:spcBef>
                      <a:spcPct val="0"/>
                    </a:spcBef>
                    <a:buClrTx/>
                    <a:buFontTx/>
                    <a:buNone/>
                  </a:pPr>
                  <a:endParaRPr lang="tr-TR" sz="1800"/>
                </a:p>
              </p:txBody>
            </p:sp>
            <p:sp>
              <p:nvSpPr>
                <p:cNvPr id="19486" name="Oval 17"/>
                <p:cNvSpPr>
                  <a:spLocks noChangeArrowheads="1"/>
                </p:cNvSpPr>
                <p:nvPr/>
              </p:nvSpPr>
              <p:spPr bwMode="gray">
                <a:xfrm>
                  <a:off x="2700" y="1775"/>
                  <a:ext cx="612" cy="618"/>
                </a:xfrm>
                <a:prstGeom prst="ellipse">
                  <a:avLst/>
                </a:prstGeom>
                <a:gradFill rotWithShape="1">
                  <a:gsLst>
                    <a:gs pos="0">
                      <a:srgbClr val="CADDB9"/>
                    </a:gs>
                    <a:gs pos="100000">
                      <a:srgbClr val="75806B"/>
                    </a:gs>
                  </a:gsLst>
                  <a:lin ang="2700000" scaled="1"/>
                </a:gradFill>
                <a:ln w="9525" algn="ctr">
                  <a:noFill/>
                  <a:round/>
                  <a:headEnd/>
                  <a:tailEnd/>
                </a:ln>
              </p:spPr>
              <p:txBody>
                <a:bodyPr vert="eaVert" wrap="none" anchor="ctr"/>
                <a:lstStyle/>
                <a:p>
                  <a:pPr>
                    <a:spcBef>
                      <a:spcPct val="0"/>
                    </a:spcBef>
                    <a:buClrTx/>
                    <a:buFontTx/>
                    <a:buNone/>
                  </a:pPr>
                  <a:endParaRPr lang="tr-TR" sz="1800"/>
                </a:p>
              </p:txBody>
            </p:sp>
            <p:sp>
              <p:nvSpPr>
                <p:cNvPr id="96" name="Text Box 69"/>
                <p:cNvSpPr txBox="1">
                  <a:spLocks noChangeArrowheads="1"/>
                </p:cNvSpPr>
                <p:nvPr/>
              </p:nvSpPr>
              <p:spPr bwMode="auto">
                <a:xfrm>
                  <a:off x="2663" y="1979"/>
                  <a:ext cx="684" cy="231"/>
                </a:xfrm>
                <a:prstGeom prst="rect">
                  <a:avLst/>
                </a:prstGeom>
                <a:noFill/>
                <a:ln w="9525">
                  <a:noFill/>
                  <a:miter lim="800000"/>
                  <a:headEnd/>
                  <a:tailEnd/>
                </a:ln>
                <a:effectLst/>
              </p:spPr>
              <p:txBody>
                <a:bodyPr wrap="none">
                  <a:spAutoFit/>
                </a:bodyPr>
                <a:lstStyle/>
                <a:p>
                  <a:pPr fontAlgn="auto">
                    <a:spcBef>
                      <a:spcPts val="0"/>
                    </a:spcBef>
                    <a:spcAft>
                      <a:spcPts val="0"/>
                    </a:spcAft>
                    <a:buClrTx/>
                    <a:buFontTx/>
                    <a:buNone/>
                    <a:defRPr/>
                  </a:pPr>
                  <a:r>
                    <a:rPr lang="tr-TR" sz="1800" b="1">
                      <a:effectLst>
                        <a:outerShdw blurRad="38100" dist="38100" dir="2700000" algn="tl">
                          <a:srgbClr val="C0C0C0"/>
                        </a:outerShdw>
                      </a:effectLst>
                      <a:cs typeface="+mn-cs"/>
                    </a:rPr>
                    <a:t>SGB.net</a:t>
                  </a:r>
                </a:p>
              </p:txBody>
            </p:sp>
          </p:grpSp>
        </p:grpSp>
        <p:sp>
          <p:nvSpPr>
            <p:cNvPr id="19465" name="Text Box 20"/>
            <p:cNvSpPr txBox="1">
              <a:spLocks noChangeArrowheads="1"/>
            </p:cNvSpPr>
            <p:nvPr/>
          </p:nvSpPr>
          <p:spPr bwMode="auto">
            <a:xfrm rot="-2789601">
              <a:off x="3073402" y="2748399"/>
              <a:ext cx="1019177" cy="308690"/>
            </a:xfrm>
            <a:prstGeom prst="rect">
              <a:avLst/>
            </a:prstGeom>
            <a:noFill/>
            <a:ln w="9525">
              <a:noFill/>
              <a:miter lim="800000"/>
              <a:headEnd/>
              <a:tailEnd/>
            </a:ln>
          </p:spPr>
          <p:txBody>
            <a:bodyPr wrap="none">
              <a:spAutoFit/>
            </a:bodyPr>
            <a:lstStyle/>
            <a:p>
              <a:pPr>
                <a:spcBef>
                  <a:spcPct val="0"/>
                </a:spcBef>
                <a:buClrTx/>
                <a:buFontTx/>
                <a:buNone/>
              </a:pPr>
              <a:r>
                <a:rPr lang="en-US" sz="1400" b="1">
                  <a:latin typeface="Tahoma" pitchFamily="34" charset="0"/>
                </a:rPr>
                <a:t>Planning</a:t>
              </a:r>
              <a:endParaRPr lang="tr-TR" sz="1400" b="1">
                <a:latin typeface="Tahoma" pitchFamily="34" charset="0"/>
              </a:endParaRPr>
            </a:p>
          </p:txBody>
        </p:sp>
        <p:sp>
          <p:nvSpPr>
            <p:cNvPr id="19466" name="Text Box 27"/>
            <p:cNvSpPr txBox="1">
              <a:spLocks noChangeArrowheads="1"/>
            </p:cNvSpPr>
            <p:nvPr/>
          </p:nvSpPr>
          <p:spPr bwMode="auto">
            <a:xfrm rot="2700000">
              <a:off x="4547423" y="2742844"/>
              <a:ext cx="954037" cy="308690"/>
            </a:xfrm>
            <a:prstGeom prst="rect">
              <a:avLst/>
            </a:prstGeom>
            <a:noFill/>
            <a:ln w="9525">
              <a:noFill/>
              <a:miter lim="800000"/>
              <a:headEnd/>
              <a:tailEnd/>
            </a:ln>
          </p:spPr>
          <p:txBody>
            <a:bodyPr wrap="none">
              <a:spAutoFit/>
            </a:bodyPr>
            <a:lstStyle/>
            <a:p>
              <a:pPr>
                <a:spcBef>
                  <a:spcPct val="0"/>
                </a:spcBef>
                <a:buClrTx/>
                <a:buFontTx/>
                <a:buNone/>
              </a:pPr>
              <a:r>
                <a:rPr lang="en-US" sz="1400" b="1">
                  <a:latin typeface="Tahoma" pitchFamily="34" charset="0"/>
                </a:rPr>
                <a:t>Practice</a:t>
              </a:r>
              <a:endParaRPr lang="tr-TR" sz="1400">
                <a:latin typeface="Tahoma" pitchFamily="34" charset="0"/>
              </a:endParaRPr>
            </a:p>
          </p:txBody>
        </p:sp>
        <p:sp>
          <p:nvSpPr>
            <p:cNvPr id="19467" name="Text Box 28"/>
            <p:cNvSpPr txBox="1">
              <a:spLocks noChangeArrowheads="1"/>
            </p:cNvSpPr>
            <p:nvPr/>
          </p:nvSpPr>
          <p:spPr bwMode="auto">
            <a:xfrm rot="2130976">
              <a:off x="3091687" y="4240208"/>
              <a:ext cx="852435" cy="320685"/>
            </a:xfrm>
            <a:prstGeom prst="rect">
              <a:avLst/>
            </a:prstGeom>
            <a:noFill/>
            <a:ln w="9525">
              <a:noFill/>
              <a:miter lim="800000"/>
              <a:headEnd/>
              <a:tailEnd/>
            </a:ln>
          </p:spPr>
          <p:txBody>
            <a:bodyPr wrap="none">
              <a:spAutoFit/>
            </a:bodyPr>
            <a:lstStyle/>
            <a:p>
              <a:pPr>
                <a:spcBef>
                  <a:spcPct val="0"/>
                </a:spcBef>
                <a:buClrTx/>
                <a:buFontTx/>
                <a:buNone/>
              </a:pPr>
              <a:r>
                <a:rPr lang="en-US" sz="1400" b="1">
                  <a:latin typeface="Tahoma" pitchFamily="34" charset="0"/>
                </a:rPr>
                <a:t>Control</a:t>
              </a:r>
              <a:endParaRPr lang="tr-TR" sz="1400" b="1">
                <a:latin typeface="Tahoma" pitchFamily="34" charset="0"/>
              </a:endParaRPr>
            </a:p>
          </p:txBody>
        </p:sp>
        <p:sp>
          <p:nvSpPr>
            <p:cNvPr id="19468" name="Text Box 29"/>
            <p:cNvSpPr txBox="1">
              <a:spLocks noChangeArrowheads="1"/>
            </p:cNvSpPr>
            <p:nvPr/>
          </p:nvSpPr>
          <p:spPr bwMode="auto">
            <a:xfrm rot="-2563374">
              <a:off x="4141788" y="4127969"/>
              <a:ext cx="1992312" cy="545164"/>
            </a:xfrm>
            <a:prstGeom prst="rect">
              <a:avLst/>
            </a:prstGeom>
            <a:noFill/>
            <a:ln w="9525">
              <a:noFill/>
              <a:miter lim="800000"/>
              <a:headEnd/>
              <a:tailEnd/>
            </a:ln>
          </p:spPr>
          <p:txBody>
            <a:bodyPr>
              <a:spAutoFit/>
            </a:bodyPr>
            <a:lstStyle/>
            <a:p>
              <a:pPr>
                <a:spcBef>
                  <a:spcPct val="0"/>
                </a:spcBef>
                <a:buClrTx/>
                <a:buFontTx/>
                <a:buNone/>
              </a:pPr>
              <a:r>
                <a:rPr lang="en-US" sz="1400" b="1">
                  <a:latin typeface="Tahoma" pitchFamily="34" charset="0"/>
                </a:rPr>
                <a:t>Monitoring</a:t>
              </a:r>
              <a:endParaRPr lang="tr-TR" sz="1400" b="1">
                <a:latin typeface="Tahoma" pitchFamily="34" charset="0"/>
              </a:endParaRPr>
            </a:p>
            <a:p>
              <a:pPr>
                <a:spcBef>
                  <a:spcPct val="0"/>
                </a:spcBef>
                <a:buClrTx/>
                <a:buFontTx/>
                <a:buNone/>
              </a:pPr>
              <a:r>
                <a:rPr lang="en-US" sz="1400" b="1">
                  <a:latin typeface="Tahoma" pitchFamily="34" charset="0"/>
                </a:rPr>
                <a:t>Assessment</a:t>
              </a:r>
              <a:endParaRPr lang="tr-TR" sz="1400">
                <a:latin typeface="Tahoma" pitchFamily="34" charset="0"/>
              </a:endParaRPr>
            </a:p>
          </p:txBody>
        </p:sp>
        <p:sp>
          <p:nvSpPr>
            <p:cNvPr id="19469" name="Text Box 30"/>
            <p:cNvSpPr txBox="1">
              <a:spLocks noChangeArrowheads="1"/>
            </p:cNvSpPr>
            <p:nvPr/>
          </p:nvSpPr>
          <p:spPr bwMode="auto">
            <a:xfrm>
              <a:off x="5557838" y="2319338"/>
              <a:ext cx="1028700" cy="577233"/>
            </a:xfrm>
            <a:prstGeom prst="rect">
              <a:avLst/>
            </a:prstGeom>
            <a:noFill/>
            <a:ln w="9525">
              <a:noFill/>
              <a:miter lim="800000"/>
              <a:headEnd/>
              <a:tailEnd/>
            </a:ln>
          </p:spPr>
          <p:txBody>
            <a:bodyPr>
              <a:spAutoFit/>
            </a:bodyPr>
            <a:lstStyle/>
            <a:p>
              <a:pPr>
                <a:spcBef>
                  <a:spcPct val="0"/>
                </a:spcBef>
                <a:buClrTx/>
                <a:buFontTx/>
                <a:buNone/>
              </a:pPr>
              <a:r>
                <a:rPr lang="en-US" sz="1000" b="1">
                  <a:latin typeface="Tahoma" pitchFamily="34" charset="0"/>
                </a:rPr>
                <a:t>Performance based budget</a:t>
              </a:r>
              <a:endParaRPr lang="tr-TR" sz="1000" b="1">
                <a:latin typeface="Tahoma" pitchFamily="34" charset="0"/>
              </a:endParaRPr>
            </a:p>
          </p:txBody>
        </p:sp>
        <p:sp>
          <p:nvSpPr>
            <p:cNvPr id="19470" name="Text Box 31"/>
            <p:cNvSpPr txBox="1">
              <a:spLocks noChangeArrowheads="1"/>
            </p:cNvSpPr>
            <p:nvPr/>
          </p:nvSpPr>
          <p:spPr bwMode="auto">
            <a:xfrm>
              <a:off x="4340225" y="1479550"/>
              <a:ext cx="873125" cy="481027"/>
            </a:xfrm>
            <a:prstGeom prst="rect">
              <a:avLst/>
            </a:prstGeom>
            <a:noFill/>
            <a:ln w="9525">
              <a:noFill/>
              <a:miter lim="800000"/>
              <a:headEnd/>
              <a:tailEnd/>
            </a:ln>
          </p:spPr>
          <p:txBody>
            <a:bodyPr>
              <a:spAutoFit/>
            </a:bodyPr>
            <a:lstStyle/>
            <a:p>
              <a:pPr>
                <a:spcBef>
                  <a:spcPct val="0"/>
                </a:spcBef>
                <a:buClrTx/>
                <a:buFontTx/>
                <a:buNone/>
              </a:pPr>
              <a:r>
                <a:rPr lang="en-US" sz="800" b="1">
                  <a:latin typeface="Tahoma" pitchFamily="34" charset="0"/>
                </a:rPr>
                <a:t>Management of expenditures</a:t>
              </a:r>
              <a:endParaRPr lang="tr-TR" sz="800" b="1">
                <a:latin typeface="Tahoma" pitchFamily="34" charset="0"/>
              </a:endParaRPr>
            </a:p>
          </p:txBody>
        </p:sp>
        <p:sp>
          <p:nvSpPr>
            <p:cNvPr id="19471" name="Text Box 33"/>
            <p:cNvSpPr txBox="1">
              <a:spLocks noChangeArrowheads="1"/>
            </p:cNvSpPr>
            <p:nvPr/>
          </p:nvSpPr>
          <p:spPr bwMode="auto">
            <a:xfrm>
              <a:off x="6018212" y="2824163"/>
              <a:ext cx="790732" cy="481027"/>
            </a:xfrm>
            <a:prstGeom prst="rect">
              <a:avLst/>
            </a:prstGeom>
            <a:noFill/>
            <a:ln w="9525">
              <a:noFill/>
              <a:miter lim="800000"/>
              <a:headEnd/>
              <a:tailEnd/>
            </a:ln>
          </p:spPr>
          <p:txBody>
            <a:bodyPr>
              <a:spAutoFit/>
            </a:bodyPr>
            <a:lstStyle/>
            <a:p>
              <a:pPr>
                <a:spcBef>
                  <a:spcPct val="0"/>
                </a:spcBef>
                <a:buClrTx/>
                <a:buFontTx/>
                <a:buNone/>
              </a:pPr>
              <a:r>
                <a:rPr lang="en-US" sz="800" b="1">
                  <a:latin typeface="Tahoma" pitchFamily="34" charset="0"/>
                </a:rPr>
                <a:t>Control over cash collection</a:t>
              </a:r>
              <a:endParaRPr lang="tr-TR" sz="800" b="1">
                <a:latin typeface="Tahoma" pitchFamily="34" charset="0"/>
              </a:endParaRPr>
            </a:p>
          </p:txBody>
        </p:sp>
        <p:sp>
          <p:nvSpPr>
            <p:cNvPr id="19472" name="Text Box 34"/>
            <p:cNvSpPr txBox="1">
              <a:spLocks noChangeArrowheads="1"/>
            </p:cNvSpPr>
            <p:nvPr/>
          </p:nvSpPr>
          <p:spPr bwMode="auto">
            <a:xfrm>
              <a:off x="5937250" y="3284538"/>
              <a:ext cx="1079500" cy="352753"/>
            </a:xfrm>
            <a:prstGeom prst="rect">
              <a:avLst/>
            </a:prstGeom>
            <a:noFill/>
            <a:ln w="9525">
              <a:noFill/>
              <a:miter lim="800000"/>
              <a:headEnd/>
              <a:tailEnd/>
            </a:ln>
          </p:spPr>
          <p:txBody>
            <a:bodyPr>
              <a:spAutoFit/>
            </a:bodyPr>
            <a:lstStyle/>
            <a:p>
              <a:pPr>
                <a:spcBef>
                  <a:spcPct val="0"/>
                </a:spcBef>
                <a:buClrTx/>
                <a:buFontTx/>
                <a:buNone/>
              </a:pPr>
              <a:r>
                <a:rPr lang="en-US" sz="800" b="1">
                  <a:latin typeface="Tahoma" pitchFamily="34" charset="0"/>
                </a:rPr>
                <a:t>Transfer of allocations</a:t>
              </a:r>
              <a:endParaRPr lang="tr-TR" sz="800" b="1">
                <a:latin typeface="Tahoma" pitchFamily="34" charset="0"/>
              </a:endParaRPr>
            </a:p>
          </p:txBody>
        </p:sp>
        <p:sp>
          <p:nvSpPr>
            <p:cNvPr id="19473" name="Text Box 32"/>
            <p:cNvSpPr txBox="1">
              <a:spLocks noChangeArrowheads="1"/>
            </p:cNvSpPr>
            <p:nvPr/>
          </p:nvSpPr>
          <p:spPr bwMode="auto">
            <a:xfrm>
              <a:off x="5005388" y="1754188"/>
              <a:ext cx="1052512" cy="577233"/>
            </a:xfrm>
            <a:prstGeom prst="rect">
              <a:avLst/>
            </a:prstGeom>
            <a:noFill/>
            <a:ln w="9525">
              <a:noFill/>
              <a:miter lim="800000"/>
              <a:headEnd/>
              <a:tailEnd/>
            </a:ln>
          </p:spPr>
          <p:txBody>
            <a:bodyPr>
              <a:spAutoFit/>
            </a:bodyPr>
            <a:lstStyle/>
            <a:p>
              <a:pPr>
                <a:spcBef>
                  <a:spcPct val="0"/>
                </a:spcBef>
                <a:buClrTx/>
                <a:buFontTx/>
                <a:buNone/>
              </a:pPr>
              <a:r>
                <a:rPr lang="en-US" sz="1000" b="1">
                  <a:latin typeface="Tahoma" pitchFamily="34" charset="0"/>
                </a:rPr>
                <a:t>Management of movable property</a:t>
              </a:r>
              <a:endParaRPr lang="tr-TR" sz="1000" b="1">
                <a:latin typeface="Tahoma" pitchFamily="34" charset="0"/>
              </a:endParaRPr>
            </a:p>
          </p:txBody>
        </p:sp>
        <p:sp>
          <p:nvSpPr>
            <p:cNvPr id="19474" name="Text Box 37"/>
            <p:cNvSpPr txBox="1">
              <a:spLocks noChangeArrowheads="1"/>
            </p:cNvSpPr>
            <p:nvPr/>
          </p:nvSpPr>
          <p:spPr bwMode="auto">
            <a:xfrm>
              <a:off x="1764025" y="3852863"/>
              <a:ext cx="1009339" cy="391235"/>
            </a:xfrm>
            <a:prstGeom prst="rect">
              <a:avLst/>
            </a:prstGeom>
            <a:noFill/>
            <a:ln w="9525">
              <a:noFill/>
              <a:miter lim="800000"/>
              <a:headEnd/>
              <a:tailEnd/>
            </a:ln>
          </p:spPr>
          <p:txBody>
            <a:bodyPr>
              <a:spAutoFit/>
            </a:bodyPr>
            <a:lstStyle/>
            <a:p>
              <a:pPr>
                <a:lnSpc>
                  <a:spcPct val="115000"/>
                </a:lnSpc>
                <a:spcBef>
                  <a:spcPct val="0"/>
                </a:spcBef>
                <a:buClr>
                  <a:srgbClr val="003300"/>
                </a:buClr>
                <a:buFont typeface="Wingdings" pitchFamily="2" charset="2"/>
                <a:buNone/>
              </a:pPr>
              <a:r>
                <a:rPr lang="en-US" sz="800" b="1">
                  <a:latin typeface="Tahoma" pitchFamily="34" charset="0"/>
                </a:rPr>
                <a:t>Reports on activity</a:t>
              </a:r>
              <a:endParaRPr lang="tr-TR" sz="800" b="1">
                <a:latin typeface="Tahoma" pitchFamily="34" charset="0"/>
              </a:endParaRPr>
            </a:p>
          </p:txBody>
        </p:sp>
        <p:sp>
          <p:nvSpPr>
            <p:cNvPr id="19475" name="Text Box 38"/>
            <p:cNvSpPr txBox="1">
              <a:spLocks noChangeArrowheads="1"/>
            </p:cNvSpPr>
            <p:nvPr/>
          </p:nvSpPr>
          <p:spPr bwMode="auto">
            <a:xfrm>
              <a:off x="2124253" y="4860925"/>
              <a:ext cx="1252767" cy="416891"/>
            </a:xfrm>
            <a:prstGeom prst="rect">
              <a:avLst/>
            </a:prstGeom>
            <a:noFill/>
            <a:ln w="9525">
              <a:noFill/>
              <a:miter lim="800000"/>
              <a:headEnd/>
              <a:tailEnd/>
            </a:ln>
          </p:spPr>
          <p:txBody>
            <a:bodyPr wrap="none">
              <a:spAutoFit/>
            </a:bodyPr>
            <a:lstStyle/>
            <a:p>
              <a:pPr>
                <a:spcBef>
                  <a:spcPct val="0"/>
                </a:spcBef>
                <a:buClrTx/>
                <a:buFontTx/>
                <a:buNone/>
              </a:pPr>
              <a:r>
                <a:rPr lang="en-US" sz="1000" b="1">
                  <a:latin typeface="Tahoma" pitchFamily="34" charset="0"/>
                </a:rPr>
                <a:t>Preliminary</a:t>
              </a:r>
              <a:endParaRPr lang="ru-RU" sz="1000" b="1">
                <a:latin typeface="Tahoma" pitchFamily="34" charset="0"/>
              </a:endParaRPr>
            </a:p>
            <a:p>
              <a:pPr>
                <a:spcBef>
                  <a:spcPct val="0"/>
                </a:spcBef>
                <a:buClrTx/>
                <a:buFontTx/>
                <a:buNone/>
              </a:pPr>
              <a:r>
                <a:rPr lang="en-US" sz="1000" b="1">
                  <a:latin typeface="Tahoma" pitchFamily="34" charset="0"/>
                </a:rPr>
                <a:t>Financial control</a:t>
              </a:r>
              <a:endParaRPr lang="tr-TR" sz="1000" b="1">
                <a:latin typeface="Tahoma" pitchFamily="34" charset="0"/>
              </a:endParaRPr>
            </a:p>
          </p:txBody>
        </p:sp>
        <p:sp>
          <p:nvSpPr>
            <p:cNvPr id="19476" name="Text Box 39"/>
            <p:cNvSpPr txBox="1">
              <a:spLocks noChangeArrowheads="1"/>
            </p:cNvSpPr>
            <p:nvPr/>
          </p:nvSpPr>
          <p:spPr bwMode="auto">
            <a:xfrm>
              <a:off x="3421063" y="5508625"/>
              <a:ext cx="751146" cy="416891"/>
            </a:xfrm>
            <a:prstGeom prst="rect">
              <a:avLst/>
            </a:prstGeom>
            <a:noFill/>
            <a:ln w="9525">
              <a:noFill/>
              <a:miter lim="800000"/>
              <a:headEnd/>
              <a:tailEnd/>
            </a:ln>
          </p:spPr>
          <p:txBody>
            <a:bodyPr wrap="none">
              <a:spAutoFit/>
            </a:bodyPr>
            <a:lstStyle/>
            <a:p>
              <a:pPr>
                <a:spcBef>
                  <a:spcPct val="0"/>
                </a:spcBef>
                <a:buClrTx/>
                <a:buFontTx/>
                <a:buNone/>
              </a:pPr>
              <a:r>
                <a:rPr lang="en-US" sz="1000" b="1">
                  <a:latin typeface="Tahoma" pitchFamily="34" charset="0"/>
                </a:rPr>
                <a:t>Internal </a:t>
              </a:r>
            </a:p>
            <a:p>
              <a:pPr>
                <a:spcBef>
                  <a:spcPct val="0"/>
                </a:spcBef>
                <a:buClrTx/>
                <a:buFontTx/>
                <a:buNone/>
              </a:pPr>
              <a:r>
                <a:rPr lang="en-US" sz="1000" b="1">
                  <a:latin typeface="Tahoma" pitchFamily="34" charset="0"/>
                </a:rPr>
                <a:t>control</a:t>
              </a:r>
              <a:endParaRPr lang="tr-TR" sz="1000" b="1">
                <a:latin typeface="Tahoma" pitchFamily="34" charset="0"/>
              </a:endParaRPr>
            </a:p>
          </p:txBody>
        </p:sp>
        <p:sp>
          <p:nvSpPr>
            <p:cNvPr id="19477" name="Text Box 41"/>
            <p:cNvSpPr txBox="1">
              <a:spLocks noChangeArrowheads="1"/>
            </p:cNvSpPr>
            <p:nvPr/>
          </p:nvSpPr>
          <p:spPr bwMode="auto">
            <a:xfrm>
              <a:off x="5764711" y="3924300"/>
              <a:ext cx="878159" cy="352753"/>
            </a:xfrm>
            <a:prstGeom prst="rect">
              <a:avLst/>
            </a:prstGeom>
            <a:noFill/>
            <a:ln w="9525">
              <a:noFill/>
              <a:miter lim="800000"/>
              <a:headEnd/>
              <a:tailEnd/>
            </a:ln>
          </p:spPr>
          <p:txBody>
            <a:bodyPr wrap="none">
              <a:spAutoFit/>
            </a:bodyPr>
            <a:lstStyle/>
            <a:p>
              <a:pPr>
                <a:spcBef>
                  <a:spcPct val="0"/>
                </a:spcBef>
                <a:buClrTx/>
                <a:buFontTx/>
                <a:buNone/>
              </a:pPr>
              <a:r>
                <a:rPr lang="en-US" sz="800" b="1">
                  <a:latin typeface="Tahoma" pitchFamily="34" charset="0"/>
                </a:rPr>
                <a:t>Performance </a:t>
              </a:r>
            </a:p>
            <a:p>
              <a:pPr>
                <a:spcBef>
                  <a:spcPct val="0"/>
                </a:spcBef>
                <a:buClrTx/>
                <a:buFontTx/>
                <a:buNone/>
              </a:pPr>
              <a:r>
                <a:rPr lang="en-US" sz="800" b="1">
                  <a:latin typeface="Tahoma" pitchFamily="34" charset="0"/>
                </a:rPr>
                <a:t>\reporting</a:t>
              </a:r>
              <a:endParaRPr lang="tr-TR" sz="800" b="1">
                <a:latin typeface="Tahoma" pitchFamily="34" charset="0"/>
              </a:endParaRPr>
            </a:p>
          </p:txBody>
        </p:sp>
        <p:sp>
          <p:nvSpPr>
            <p:cNvPr id="19478" name="Text Box 42"/>
            <p:cNvSpPr txBox="1">
              <a:spLocks noChangeArrowheads="1"/>
            </p:cNvSpPr>
            <p:nvPr/>
          </p:nvSpPr>
          <p:spPr bwMode="auto">
            <a:xfrm>
              <a:off x="5217325" y="4851400"/>
              <a:ext cx="1177203" cy="280599"/>
            </a:xfrm>
            <a:prstGeom prst="rect">
              <a:avLst/>
            </a:prstGeom>
            <a:noFill/>
            <a:ln w="9525">
              <a:noFill/>
              <a:miter lim="800000"/>
              <a:headEnd/>
              <a:tailEnd/>
            </a:ln>
          </p:spPr>
          <p:txBody>
            <a:bodyPr wrap="none">
              <a:spAutoFit/>
            </a:bodyPr>
            <a:lstStyle/>
            <a:p>
              <a:pPr>
                <a:lnSpc>
                  <a:spcPct val="115000"/>
                </a:lnSpc>
                <a:spcBef>
                  <a:spcPct val="0"/>
                </a:spcBef>
                <a:buClr>
                  <a:srgbClr val="003300"/>
                </a:buClr>
                <a:buFont typeface="Wingdings" pitchFamily="2" charset="2"/>
                <a:buNone/>
              </a:pPr>
              <a:r>
                <a:rPr lang="en-US" sz="1000" b="1">
                  <a:latin typeface="Tahoma" pitchFamily="34" charset="0"/>
                </a:rPr>
                <a:t>Activity reports</a:t>
              </a:r>
              <a:endParaRPr lang="tr-TR" sz="1000" b="1">
                <a:latin typeface="Tahoma" pitchFamily="34" charset="0"/>
              </a:endParaRPr>
            </a:p>
          </p:txBody>
        </p:sp>
        <p:sp>
          <p:nvSpPr>
            <p:cNvPr id="19479" name="Text Box 43"/>
            <p:cNvSpPr txBox="1">
              <a:spLocks noChangeArrowheads="1"/>
            </p:cNvSpPr>
            <p:nvPr/>
          </p:nvSpPr>
          <p:spPr bwMode="auto">
            <a:xfrm>
              <a:off x="4329113" y="5437188"/>
              <a:ext cx="1108075" cy="416891"/>
            </a:xfrm>
            <a:prstGeom prst="rect">
              <a:avLst/>
            </a:prstGeom>
            <a:noFill/>
            <a:ln w="9525">
              <a:noFill/>
              <a:miter lim="800000"/>
              <a:headEnd/>
              <a:tailEnd/>
            </a:ln>
          </p:spPr>
          <p:txBody>
            <a:bodyPr>
              <a:spAutoFit/>
            </a:bodyPr>
            <a:lstStyle/>
            <a:p>
              <a:pPr>
                <a:spcBef>
                  <a:spcPct val="0"/>
                </a:spcBef>
                <a:buClrTx/>
                <a:buFontTx/>
                <a:buNone/>
              </a:pPr>
              <a:r>
                <a:rPr lang="en-US" sz="1000" b="1">
                  <a:latin typeface="Tahoma" pitchFamily="34" charset="0"/>
                </a:rPr>
                <a:t>Financial reports</a:t>
              </a:r>
              <a:endParaRPr lang="tr-TR" sz="1000" b="1">
                <a:latin typeface="Tahoma" pitchFamily="34" charset="0"/>
              </a:endParaRPr>
            </a:p>
          </p:txBody>
        </p:sp>
        <p:sp>
          <p:nvSpPr>
            <p:cNvPr id="19480" name="Text Box 24"/>
            <p:cNvSpPr txBox="1">
              <a:spLocks noChangeArrowheads="1"/>
            </p:cNvSpPr>
            <p:nvPr/>
          </p:nvSpPr>
          <p:spPr bwMode="auto">
            <a:xfrm>
              <a:off x="2181790" y="2065338"/>
              <a:ext cx="1156301" cy="416891"/>
            </a:xfrm>
            <a:prstGeom prst="rect">
              <a:avLst/>
            </a:prstGeom>
            <a:noFill/>
            <a:ln w="9525">
              <a:noFill/>
              <a:miter lim="800000"/>
              <a:headEnd/>
              <a:tailEnd/>
            </a:ln>
          </p:spPr>
          <p:txBody>
            <a:bodyPr wrap="none">
              <a:spAutoFit/>
            </a:bodyPr>
            <a:lstStyle/>
            <a:p>
              <a:pPr>
                <a:spcBef>
                  <a:spcPct val="0"/>
                </a:spcBef>
                <a:buClrTx/>
                <a:buFontTx/>
                <a:buNone/>
              </a:pPr>
              <a:r>
                <a:rPr lang="en-US" sz="1000" b="1">
                  <a:latin typeface="Tahoma" pitchFamily="34" charset="0"/>
                </a:rPr>
                <a:t>Performance </a:t>
              </a:r>
            </a:p>
            <a:p>
              <a:pPr>
                <a:spcBef>
                  <a:spcPct val="0"/>
                </a:spcBef>
                <a:buClrTx/>
                <a:buFontTx/>
                <a:buNone/>
              </a:pPr>
              <a:r>
                <a:rPr lang="en-US" sz="1000" b="1">
                  <a:latin typeface="Tahoma" pitchFamily="34" charset="0"/>
                </a:rPr>
                <a:t>based program</a:t>
              </a:r>
              <a:endParaRPr lang="tr-TR" sz="1000" b="1">
                <a:latin typeface="Tahoma" pitchFamily="34" charset="0"/>
              </a:endParaRPr>
            </a:p>
          </p:txBody>
        </p:sp>
        <p:sp>
          <p:nvSpPr>
            <p:cNvPr id="19481" name="Text Box 23"/>
            <p:cNvSpPr txBox="1">
              <a:spLocks noChangeArrowheads="1"/>
            </p:cNvSpPr>
            <p:nvPr/>
          </p:nvSpPr>
          <p:spPr bwMode="auto">
            <a:xfrm>
              <a:off x="3112159" y="1489075"/>
              <a:ext cx="1085560" cy="256548"/>
            </a:xfrm>
            <a:prstGeom prst="rect">
              <a:avLst/>
            </a:prstGeom>
            <a:noFill/>
            <a:ln w="9525">
              <a:noFill/>
              <a:miter lim="800000"/>
              <a:headEnd/>
              <a:tailEnd/>
            </a:ln>
          </p:spPr>
          <p:txBody>
            <a:bodyPr wrap="none">
              <a:spAutoFit/>
            </a:bodyPr>
            <a:lstStyle/>
            <a:p>
              <a:pPr>
                <a:spcBef>
                  <a:spcPct val="0"/>
                </a:spcBef>
                <a:buClrTx/>
                <a:buFontTx/>
                <a:buNone/>
              </a:pPr>
              <a:r>
                <a:rPr lang="en-US" sz="1000" b="1">
                  <a:latin typeface="Tahoma" pitchFamily="34" charset="0"/>
                </a:rPr>
                <a:t>Strategic plan</a:t>
              </a:r>
              <a:endParaRPr lang="tr-TR" sz="1000" b="1">
                <a:latin typeface="Tahoma" pitchFamily="34" charset="0"/>
              </a:endParaRPr>
            </a:p>
          </p:txBody>
        </p:sp>
        <p:sp>
          <p:nvSpPr>
            <p:cNvPr id="19482" name="Text Box 25"/>
            <p:cNvSpPr txBox="1">
              <a:spLocks noChangeArrowheads="1"/>
            </p:cNvSpPr>
            <p:nvPr/>
          </p:nvSpPr>
          <p:spPr bwMode="auto">
            <a:xfrm>
              <a:off x="1306315" y="2855913"/>
              <a:ext cx="1960180" cy="256548"/>
            </a:xfrm>
            <a:prstGeom prst="rect">
              <a:avLst/>
            </a:prstGeom>
            <a:noFill/>
            <a:ln w="9525">
              <a:noFill/>
              <a:miter lim="800000"/>
              <a:headEnd/>
              <a:tailEnd/>
            </a:ln>
          </p:spPr>
          <p:txBody>
            <a:bodyPr wrap="none">
              <a:spAutoFit/>
            </a:bodyPr>
            <a:lstStyle/>
            <a:p>
              <a:pPr>
                <a:spcBef>
                  <a:spcPct val="0"/>
                </a:spcBef>
                <a:buClrTx/>
                <a:buFontTx/>
                <a:buNone/>
              </a:pPr>
              <a:r>
                <a:rPr lang="en-US" sz="1000" b="1">
                  <a:latin typeface="Tahoma" pitchFamily="34" charset="0"/>
                </a:rPr>
                <a:t>Financial plans and reports </a:t>
              </a:r>
              <a:endParaRPr lang="tr-TR" sz="1000" b="1">
                <a:latin typeface="Tahoma" pitchFamily="34" charset="0"/>
              </a:endParaRPr>
            </a:p>
          </p:txBody>
        </p:sp>
      </p:grpSp>
      <p:sp>
        <p:nvSpPr>
          <p:cNvPr id="19460" name="Slayt Numarası Yer Tutucusu 1"/>
          <p:cNvSpPr>
            <a:spLocks noGrp="1"/>
          </p:cNvSpPr>
          <p:nvPr>
            <p:ph type="sldNum" sz="quarter" idx="10"/>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02BD803E-5DEF-4D93-A590-C9E790CA78AB}" type="slidenum">
              <a:rPr lang="tr-TR">
                <a:cs typeface="Arial" charset="0"/>
              </a:rPr>
              <a:pPr fontAlgn="base">
                <a:spcBef>
                  <a:spcPct val="0"/>
                </a:spcBef>
                <a:spcAft>
                  <a:spcPct val="0"/>
                </a:spcAft>
                <a:defRPr/>
              </a:pPr>
              <a:t>3</a:t>
            </a:fld>
            <a:endParaRPr lang="tr-TR">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50" name="Picture 6" descr="organizasyonSemasi-EN1"/>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1752" name="Oval 8"/>
          <p:cNvSpPr>
            <a:spLocks noChangeArrowheads="1"/>
          </p:cNvSpPr>
          <p:nvPr/>
        </p:nvSpPr>
        <p:spPr bwMode="auto">
          <a:xfrm>
            <a:off x="1981200" y="2590800"/>
            <a:ext cx="1524000" cy="2438400"/>
          </a:xfrm>
          <a:prstGeom prst="ellipse">
            <a:avLst/>
          </a:prstGeom>
          <a:noFill/>
          <a:ln w="9525" algn="ctr">
            <a:noFill/>
            <a:round/>
            <a:headEnd/>
            <a:tailEnd/>
          </a:ln>
          <a:effectLst/>
        </p:spPr>
        <p:txBody>
          <a:bodyPr wrap="none" anchor="ctr"/>
          <a:lstStyle/>
          <a:p>
            <a:endParaRPr 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bwMode="auto">
          <a:xfrm>
            <a:off x="457200" y="274638"/>
            <a:ext cx="7620000" cy="715962"/>
          </a:xfrm>
          <a:noFill/>
        </p:spPr>
        <p:txBody>
          <a:bodyPr wrap="square" numCol="1" anchorCtr="0" compatLnSpc="1">
            <a:prstTxWarp prst="textNoShape">
              <a:avLst/>
            </a:prstTxWarp>
          </a:bodyPr>
          <a:lstStyle/>
          <a:p>
            <a:pPr eaLnBrk="1" hangingPunct="1"/>
            <a:r>
              <a:rPr lang="tr-TR" sz="3600" smtClean="0">
                <a:solidFill>
                  <a:srgbClr val="FF0000"/>
                </a:solidFill>
                <a:latin typeface="Calibri" pitchFamily="34" charset="0"/>
                <a:cs typeface="Arial" charset="0"/>
              </a:rPr>
              <a:t>Organization of IT Support Function</a:t>
            </a:r>
            <a:endParaRPr lang="en-US" sz="3600" smtClean="0">
              <a:solidFill>
                <a:srgbClr val="FF0000"/>
              </a:solidFill>
              <a:latin typeface="Calibri" pitchFamily="34" charset="0"/>
              <a:cs typeface="Arial" charset="0"/>
            </a:endParaRPr>
          </a:p>
        </p:txBody>
      </p:sp>
      <p:sp>
        <p:nvSpPr>
          <p:cNvPr id="32771" name="Rectangle 3"/>
          <p:cNvSpPr>
            <a:spLocks noGrp="1"/>
          </p:cNvSpPr>
          <p:nvPr>
            <p:ph type="body" idx="1"/>
          </p:nvPr>
        </p:nvSpPr>
        <p:spPr>
          <a:xfrm>
            <a:off x="304800" y="1295400"/>
            <a:ext cx="7620000" cy="4800600"/>
          </a:xfrm>
        </p:spPr>
        <p:txBody>
          <a:bodyPr/>
          <a:lstStyle/>
          <a:p>
            <a:pPr algn="just">
              <a:lnSpc>
                <a:spcPct val="80000"/>
              </a:lnSpc>
            </a:pPr>
            <a:r>
              <a:rPr lang="tr-TR" sz="2000" smtClean="0"/>
              <a:t>General Directorates such as DG Public Accounts, DG Budget and Fiscal Management, Chief Legal Advisory and Directorate General of  Proceedings and DG National Property have their own ICT units, which are respectively operating in the fields of State Accounting Records and Reporting, Budget Preparation and Execution, Legal Proceedings concerning the State, and  State Properties Transactions. </a:t>
            </a:r>
          </a:p>
          <a:p>
            <a:pPr algn="just">
              <a:lnSpc>
                <a:spcPct val="80000"/>
              </a:lnSpc>
            </a:pPr>
            <a:r>
              <a:rPr lang="tr-TR" sz="2000" smtClean="0"/>
              <a:t>These general directorates conduct their own policy making, implementation and technical support processes. </a:t>
            </a:r>
          </a:p>
          <a:p>
            <a:pPr algn="just">
              <a:lnSpc>
                <a:spcPct val="80000"/>
              </a:lnSpc>
            </a:pPr>
            <a:r>
              <a:rPr lang="tr-TR" sz="2000" smtClean="0"/>
              <a:t>These ICT units have centralized structure. </a:t>
            </a:r>
          </a:p>
          <a:p>
            <a:pPr algn="just">
              <a:lnSpc>
                <a:spcPct val="80000"/>
              </a:lnSpc>
            </a:pPr>
            <a:r>
              <a:rPr lang="tr-TR" sz="2000" smtClean="0"/>
              <a:t>The total number of ICT officials is around 300 personnel. </a:t>
            </a:r>
          </a:p>
          <a:p>
            <a:pPr algn="just">
              <a:lnSpc>
                <a:spcPct val="80000"/>
              </a:lnSpc>
            </a:pPr>
            <a:r>
              <a:rPr lang="en-US" sz="2000" smtClean="0"/>
              <a:t>There is not a single and all-encompassing ICT unit is present in the ministry.  </a:t>
            </a:r>
          </a:p>
          <a:p>
            <a:pPr algn="just">
              <a:lnSpc>
                <a:spcPct val="80000"/>
              </a:lnSpc>
            </a:pPr>
            <a:r>
              <a:rPr lang="en-US" sz="2000" smtClean="0"/>
              <a:t>It was understood that this causes a problem, and studies have been initiated this year to address this.</a:t>
            </a:r>
          </a:p>
          <a:p>
            <a:pPr algn="just">
              <a:lnSpc>
                <a:spcPct val="80000"/>
              </a:lnSpc>
            </a:pPr>
            <a:r>
              <a:rPr lang="en-US" sz="2000" smtClean="0"/>
              <a:t>The aim is to create a single ICT unit within the ministry and ensure that it works in coordination with other units.</a:t>
            </a:r>
          </a:p>
          <a:p>
            <a:pPr algn="just">
              <a:lnSpc>
                <a:spcPct val="80000"/>
              </a:lnSpc>
            </a:pPr>
            <a:endParaRPr lang="en-US" sz="20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bwMode="auto"/>
        <p:txBody>
          <a:bodyPr wrap="square" numCol="1" anchorCtr="0" compatLnSpc="1">
            <a:prstTxWarp prst="textNoShape">
              <a:avLst/>
            </a:prstTxWarp>
          </a:bodyPr>
          <a:lstStyle/>
          <a:p>
            <a:pPr eaLnBrk="1" hangingPunct="1"/>
            <a:r>
              <a:rPr lang="tr-TR" sz="3200" smtClean="0">
                <a:solidFill>
                  <a:srgbClr val="FF0000"/>
                </a:solidFill>
                <a:latin typeface="Calibri" pitchFamily="34" charset="0"/>
                <a:cs typeface="Arial" charset="0"/>
              </a:rPr>
              <a:t>ICT Unit in Strategy Development Unit (SDU)</a:t>
            </a:r>
          </a:p>
        </p:txBody>
      </p:sp>
      <p:sp>
        <p:nvSpPr>
          <p:cNvPr id="21506" name="Rectangle 3"/>
          <p:cNvSpPr>
            <a:spLocks noGrp="1"/>
          </p:cNvSpPr>
          <p:nvPr>
            <p:ph type="body" idx="1"/>
          </p:nvPr>
        </p:nvSpPr>
        <p:spPr>
          <a:xfrm>
            <a:off x="457200" y="1524000"/>
            <a:ext cx="7620000" cy="4110038"/>
          </a:xfrm>
        </p:spPr>
        <p:txBody>
          <a:bodyPr anchor="ctr">
            <a:spAutoFit/>
          </a:bodyPr>
          <a:lstStyle/>
          <a:p>
            <a:pPr eaLnBrk="1" hangingPunct="1"/>
            <a:r>
              <a:rPr lang="en-US" smtClean="0">
                <a:latin typeface="Arial" charset="0"/>
              </a:rPr>
              <a:t>Sgb.net support</a:t>
            </a:r>
            <a:r>
              <a:rPr lang="tr-TR" smtClean="0">
                <a:latin typeface="Arial" charset="0"/>
              </a:rPr>
              <a:t> </a:t>
            </a:r>
            <a:r>
              <a:rPr lang="en-US" smtClean="0">
                <a:latin typeface="Arial" charset="0"/>
              </a:rPr>
              <a:t>unit is located in the </a:t>
            </a:r>
            <a:r>
              <a:rPr lang="tr-TR" smtClean="0">
                <a:latin typeface="Arial" charset="0"/>
              </a:rPr>
              <a:t>M</a:t>
            </a:r>
            <a:r>
              <a:rPr lang="en-US" smtClean="0">
                <a:latin typeface="Arial" charset="0"/>
              </a:rPr>
              <a:t>inistry</a:t>
            </a:r>
            <a:r>
              <a:rPr lang="tr-TR" smtClean="0">
                <a:latin typeface="Arial" charset="0"/>
              </a:rPr>
              <a:t> of Finance</a:t>
            </a:r>
            <a:r>
              <a:rPr lang="en-US" smtClean="0">
                <a:latin typeface="Arial" charset="0"/>
              </a:rPr>
              <a:t>.</a:t>
            </a:r>
          </a:p>
          <a:p>
            <a:pPr eaLnBrk="1" hangingPunct="1"/>
            <a:r>
              <a:rPr lang="en-US" smtClean="0">
                <a:latin typeface="Arial" charset="0"/>
              </a:rPr>
              <a:t>Software development is outsourced.</a:t>
            </a:r>
          </a:p>
          <a:p>
            <a:pPr eaLnBrk="1" hangingPunct="1"/>
            <a:r>
              <a:rPr lang="en-US" smtClean="0">
                <a:latin typeface="Arial" charset="0"/>
              </a:rPr>
              <a:t>The ICT unit is under a department reporting to the Strategy Development Unit.</a:t>
            </a:r>
          </a:p>
          <a:p>
            <a:pPr eaLnBrk="1" hangingPunct="1"/>
            <a:r>
              <a:rPr lang="en-US" smtClean="0">
                <a:latin typeface="Arial" charset="0"/>
              </a:rPr>
              <a:t>The expert staff of the department determines the policy, and the technical team conducts technical, security and support services.</a:t>
            </a:r>
          </a:p>
          <a:p>
            <a:pPr eaLnBrk="1" hangingPunct="1"/>
            <a:r>
              <a:rPr lang="en-US" smtClean="0">
                <a:latin typeface="Arial" charset="0"/>
              </a:rPr>
              <a:t>The ICT unit and its function are carried out centrally.</a:t>
            </a:r>
          </a:p>
          <a:p>
            <a:pPr eaLnBrk="1" hangingPunct="1"/>
            <a:r>
              <a:rPr lang="en-US" smtClean="0">
                <a:latin typeface="Arial" charset="0"/>
              </a:rPr>
              <a:t>8 experts, 3 statisticians and 5 IT personnel are employed in-house. Also, certain software services are outsourced.</a:t>
            </a:r>
          </a:p>
        </p:txBody>
      </p:sp>
      <p:sp>
        <p:nvSpPr>
          <p:cNvPr id="19460" name="Slayt Numarası Yer Tutucusu 1"/>
          <p:cNvSpPr txBox="1">
            <a:spLocks noGrp="1"/>
          </p:cNvSpPr>
          <p:nvPr/>
        </p:nvSpPr>
        <p:spPr bwMode="auto">
          <a:xfrm>
            <a:off x="8531225" y="5648325"/>
            <a:ext cx="549275" cy="396875"/>
          </a:xfrm>
          <a:prstGeom prst="bracketPair">
            <a:avLst>
              <a:gd name="adj" fmla="val 17949"/>
            </a:avLst>
          </a:prstGeom>
          <a:noFill/>
          <a:ln w="19050">
            <a:solidFill>
              <a:srgbClr val="FFFFFF"/>
            </a:solidFill>
            <a:round/>
            <a:headEnd/>
            <a:tailEnd/>
          </a:ln>
        </p:spPr>
        <p:txBody>
          <a:bodyPr lIns="0" tIns="0" rIns="0" bIns="0" anchor="ctr"/>
          <a:lstStyle/>
          <a:p>
            <a:pPr algn="ctr">
              <a:spcBef>
                <a:spcPct val="0"/>
              </a:spcBef>
              <a:buClrTx/>
              <a:buFontTx/>
              <a:buNone/>
              <a:defRPr/>
            </a:pPr>
            <a:fld id="{E7A182CC-CCFB-4313-B9D7-1360DFE1E1DC}" type="slidenum">
              <a:rPr lang="tr-TR" sz="1800">
                <a:solidFill>
                  <a:srgbClr val="FFFFFF"/>
                </a:solidFill>
                <a:latin typeface="+mn-lt"/>
              </a:rPr>
              <a:pPr algn="ctr">
                <a:spcBef>
                  <a:spcPct val="0"/>
                </a:spcBef>
                <a:buClrTx/>
                <a:buFontTx/>
                <a:buNone/>
                <a:defRPr/>
              </a:pPr>
              <a:t>6</a:t>
            </a:fld>
            <a:endParaRPr lang="tr-TR" sz="1800">
              <a:solidFill>
                <a:srgbClr val="FFFFFF"/>
              </a:solidFill>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bwMode="auto"/>
        <p:txBody>
          <a:bodyPr wrap="square" numCol="1" anchorCtr="0" compatLnSpc="1">
            <a:prstTxWarp prst="textNoShape">
              <a:avLst/>
            </a:prstTxWarp>
          </a:bodyPr>
          <a:lstStyle/>
          <a:p>
            <a:pPr eaLnBrk="1" hangingPunct="1"/>
            <a:r>
              <a:rPr lang="en-US" sz="3200" smtClean="0">
                <a:solidFill>
                  <a:srgbClr val="FF0000"/>
                </a:solidFill>
                <a:latin typeface="Calibri" pitchFamily="34" charset="0"/>
                <a:cs typeface="Arial" charset="0"/>
              </a:rPr>
              <a:t>Problem Management</a:t>
            </a:r>
          </a:p>
        </p:txBody>
      </p:sp>
      <p:sp>
        <p:nvSpPr>
          <p:cNvPr id="22530" name="Rectangle 3"/>
          <p:cNvSpPr>
            <a:spLocks noGrp="1"/>
          </p:cNvSpPr>
          <p:nvPr>
            <p:ph type="body" idx="1"/>
          </p:nvPr>
        </p:nvSpPr>
        <p:spPr/>
        <p:txBody>
          <a:bodyPr/>
          <a:lstStyle/>
          <a:p>
            <a:pPr eaLnBrk="1" hangingPunct="1"/>
            <a:r>
              <a:rPr lang="en-US" smtClean="0">
                <a:latin typeface="Arial" charset="0"/>
              </a:rPr>
              <a:t>A call center has been established in order to ad</a:t>
            </a:r>
            <a:r>
              <a:rPr lang="tr-TR" smtClean="0">
                <a:latin typeface="Arial" charset="0"/>
              </a:rPr>
              <a:t>d</a:t>
            </a:r>
            <a:r>
              <a:rPr lang="en-US" smtClean="0">
                <a:latin typeface="Arial" charset="0"/>
              </a:rPr>
              <a:t>ress the technical and non-technical problems of users.</a:t>
            </a:r>
          </a:p>
          <a:p>
            <a:pPr eaLnBrk="1" hangingPunct="1"/>
            <a:r>
              <a:rPr lang="en-US" smtClean="0">
                <a:latin typeface="Arial" charset="0"/>
              </a:rPr>
              <a:t>Problems are conveyed to the center and resolved by call center officials.</a:t>
            </a:r>
          </a:p>
          <a:p>
            <a:pPr eaLnBrk="1" hangingPunct="1"/>
            <a:r>
              <a:rPr lang="en-US" smtClean="0">
                <a:latin typeface="Arial" charset="0"/>
              </a:rPr>
              <a:t>The officials convey the questions they could not answer to the expert team.</a:t>
            </a:r>
          </a:p>
          <a:p>
            <a:pPr eaLnBrk="1" hangingPunct="1"/>
            <a:r>
              <a:rPr lang="en-US" smtClean="0">
                <a:latin typeface="Arial" charset="0"/>
              </a:rPr>
              <a:t>Software problems are evaluated by the technical team and necessary solution proposals are developed..</a:t>
            </a:r>
          </a:p>
          <a:p>
            <a:pPr eaLnBrk="1" hangingPunct="1"/>
            <a:r>
              <a:rPr lang="en-US" smtClean="0">
                <a:latin typeface="Arial" charset="0"/>
              </a:rPr>
              <a:t>Proposals regarding emerging needs are evaluated and resolved by the expert team.</a:t>
            </a:r>
          </a:p>
          <a:p>
            <a:pPr eaLnBrk="1" hangingPunct="1"/>
            <a:endParaRPr lang="en-US" smtClean="0">
              <a:latin typeface="Arial" charset="0"/>
            </a:endParaRPr>
          </a:p>
        </p:txBody>
      </p:sp>
      <p:sp>
        <p:nvSpPr>
          <p:cNvPr id="19460" name="Slayt Numarası Yer Tutucusu 1"/>
          <p:cNvSpPr txBox="1">
            <a:spLocks noGrp="1"/>
          </p:cNvSpPr>
          <p:nvPr/>
        </p:nvSpPr>
        <p:spPr bwMode="auto">
          <a:xfrm>
            <a:off x="8531225" y="5648325"/>
            <a:ext cx="549275" cy="396875"/>
          </a:xfrm>
          <a:prstGeom prst="bracketPair">
            <a:avLst>
              <a:gd name="adj" fmla="val 17949"/>
            </a:avLst>
          </a:prstGeom>
          <a:noFill/>
          <a:ln w="19050">
            <a:solidFill>
              <a:srgbClr val="FFFFFF"/>
            </a:solidFill>
            <a:round/>
            <a:headEnd/>
            <a:tailEnd/>
          </a:ln>
        </p:spPr>
        <p:txBody>
          <a:bodyPr lIns="0" tIns="0" rIns="0" bIns="0" anchor="ctr"/>
          <a:lstStyle/>
          <a:p>
            <a:pPr algn="ctr">
              <a:spcBef>
                <a:spcPct val="0"/>
              </a:spcBef>
              <a:buClrTx/>
              <a:buFontTx/>
              <a:buNone/>
              <a:defRPr/>
            </a:pPr>
            <a:fld id="{0E71A277-61C3-436D-8DF8-24B27518F572}" type="slidenum">
              <a:rPr lang="tr-TR" sz="1800">
                <a:solidFill>
                  <a:srgbClr val="FFFFFF"/>
                </a:solidFill>
                <a:latin typeface="+mn-lt"/>
              </a:rPr>
              <a:pPr algn="ctr">
                <a:spcBef>
                  <a:spcPct val="0"/>
                </a:spcBef>
                <a:buClrTx/>
                <a:buFontTx/>
                <a:buNone/>
                <a:defRPr/>
              </a:pPr>
              <a:t>7</a:t>
            </a:fld>
            <a:endParaRPr lang="tr-TR" sz="1800">
              <a:solidFill>
                <a:srgbClr val="FFFFFF"/>
              </a:solidFill>
              <a:latin typeface="+mn-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850"/>
            <a:ext cx="8229600" cy="708025"/>
          </a:xfrm>
        </p:spPr>
        <p:txBody>
          <a:bodyPr wrap="square" numCol="1" anchorCtr="0" compatLnSpc="1">
            <a:prstTxWarp prst="textNoShape">
              <a:avLst/>
            </a:prstTxWarp>
            <a:normAutofit/>
          </a:bodyPr>
          <a:lstStyle/>
          <a:p>
            <a:pPr eaLnBrk="1" hangingPunct="1"/>
            <a:r>
              <a:rPr lang="en-US" sz="3200" smtClean="0">
                <a:solidFill>
                  <a:srgbClr val="FF0000"/>
                </a:solidFill>
                <a:latin typeface="Calibri" pitchFamily="34" charset="0"/>
                <a:cs typeface="Arial" charset="0"/>
              </a:rPr>
              <a:t>Security of the system</a:t>
            </a:r>
            <a:endParaRPr lang="tr-TR" sz="3200" smtClean="0">
              <a:solidFill>
                <a:srgbClr val="FF0000"/>
              </a:solidFill>
              <a:latin typeface="Calibri" pitchFamily="34" charset="0"/>
              <a:cs typeface="Arial" charset="0"/>
            </a:endParaRPr>
          </a:p>
        </p:txBody>
      </p:sp>
      <p:sp>
        <p:nvSpPr>
          <p:cNvPr id="23554" name="İçerik Yer Tutucusu 2"/>
          <p:cNvSpPr>
            <a:spLocks noGrp="1"/>
          </p:cNvSpPr>
          <p:nvPr>
            <p:ph idx="1"/>
          </p:nvPr>
        </p:nvSpPr>
        <p:spPr>
          <a:xfrm>
            <a:off x="457200" y="1557338"/>
            <a:ext cx="8229600" cy="4767262"/>
          </a:xfrm>
        </p:spPr>
        <p:txBody>
          <a:bodyPr/>
          <a:lstStyle/>
          <a:p>
            <a:pPr eaLnBrk="1" hangingPunct="1"/>
            <a:r>
              <a:rPr lang="en-US" smtClean="0">
                <a:latin typeface="Cambria" pitchFamily="18" charset="0"/>
              </a:rPr>
              <a:t>The security of the </a:t>
            </a:r>
            <a:r>
              <a:rPr lang="tr-TR" smtClean="0">
                <a:latin typeface="Cambria" pitchFamily="18" charset="0"/>
              </a:rPr>
              <a:t>SGB.net </a:t>
            </a:r>
            <a:r>
              <a:rPr lang="en-US" smtClean="0">
                <a:latin typeface="Cambria" pitchFamily="18" charset="0"/>
              </a:rPr>
              <a:t>system is controlled by </a:t>
            </a:r>
            <a:r>
              <a:rPr lang="fr-FR" smtClean="0">
                <a:latin typeface="Cambria" pitchFamily="18" charset="0"/>
              </a:rPr>
              <a:t>hardware firewall</a:t>
            </a:r>
            <a:r>
              <a:rPr lang="ru-RU" smtClean="0">
                <a:latin typeface="Cambria" pitchFamily="18" charset="0"/>
              </a:rPr>
              <a:t> / </a:t>
            </a:r>
            <a:r>
              <a:rPr lang="en-US" smtClean="0">
                <a:latin typeface="Cambria" pitchFamily="18" charset="0"/>
              </a:rPr>
              <a:t>virus alerts</a:t>
            </a:r>
            <a:r>
              <a:rPr lang="ru-RU" smtClean="0">
                <a:latin typeface="Cambria" pitchFamily="18" charset="0"/>
              </a:rPr>
              <a:t> </a:t>
            </a:r>
            <a:r>
              <a:rPr lang="tr-TR" smtClean="0">
                <a:latin typeface="Cambria" pitchFamily="18" charset="0"/>
              </a:rPr>
              <a:t>(IPS-IDS</a:t>
            </a:r>
            <a:r>
              <a:rPr lang="ru-RU" smtClean="0">
                <a:latin typeface="Cambria" pitchFamily="18" charset="0"/>
              </a:rPr>
              <a:t>), </a:t>
            </a:r>
            <a:r>
              <a:rPr lang="en-US" smtClean="0">
                <a:latin typeface="Cambria" pitchFamily="18" charset="0"/>
              </a:rPr>
              <a:t>security gaps scanner</a:t>
            </a:r>
            <a:r>
              <a:rPr lang="ru-RU" smtClean="0">
                <a:latin typeface="Cambria" pitchFamily="18" charset="0"/>
              </a:rPr>
              <a:t>, </a:t>
            </a:r>
            <a:r>
              <a:rPr lang="en-US" smtClean="0">
                <a:latin typeface="Cambria" pitchFamily="18" charset="0"/>
              </a:rPr>
              <a:t>report</a:t>
            </a:r>
            <a:r>
              <a:rPr lang="ru-RU" smtClean="0">
                <a:latin typeface="Cambria" pitchFamily="18" charset="0"/>
              </a:rPr>
              <a:t>/</a:t>
            </a:r>
            <a:r>
              <a:rPr lang="en-US" smtClean="0">
                <a:latin typeface="Cambria" pitchFamily="18" charset="0"/>
              </a:rPr>
              <a:t>monitoring log</a:t>
            </a:r>
            <a:r>
              <a:rPr lang="ru-RU" smtClean="0">
                <a:latin typeface="Cambria" pitchFamily="18" charset="0"/>
              </a:rPr>
              <a:t>.</a:t>
            </a:r>
          </a:p>
          <a:p>
            <a:pPr eaLnBrk="1" hangingPunct="1"/>
            <a:r>
              <a:rPr lang="en-US" smtClean="0">
                <a:latin typeface="Cambria" pitchFamily="18" charset="0"/>
              </a:rPr>
              <a:t>Communication between operators and the system is ensured by robust </a:t>
            </a:r>
            <a:r>
              <a:rPr lang="tr-TR" smtClean="0">
                <a:latin typeface="Cambria" pitchFamily="18" charset="0"/>
              </a:rPr>
              <a:t>SSL</a:t>
            </a:r>
            <a:r>
              <a:rPr lang="en-US" smtClean="0">
                <a:latin typeface="Cambria" pitchFamily="18" charset="0"/>
              </a:rPr>
              <a:t> certificates</a:t>
            </a:r>
            <a:r>
              <a:rPr lang="tr-TR" smtClean="0">
                <a:latin typeface="Cambria" pitchFamily="18" charset="0"/>
              </a:rPr>
              <a:t>. </a:t>
            </a:r>
          </a:p>
          <a:p>
            <a:pPr eaLnBrk="1" hangingPunct="1"/>
            <a:r>
              <a:rPr lang="en-US" smtClean="0">
                <a:latin typeface="Cambria" pitchFamily="18" charset="0"/>
              </a:rPr>
              <a:t>System control is performed in line with Turkish Standard Institute</a:t>
            </a:r>
            <a:r>
              <a:rPr lang="ru-RU" smtClean="0">
                <a:latin typeface="Cambria" pitchFamily="18" charset="0"/>
              </a:rPr>
              <a:t> (</a:t>
            </a:r>
            <a:r>
              <a:rPr lang="tr-TR" smtClean="0">
                <a:latin typeface="Cambria" pitchFamily="18" charset="0"/>
              </a:rPr>
              <a:t>TSE</a:t>
            </a:r>
            <a:r>
              <a:rPr lang="ru-RU" smtClean="0">
                <a:latin typeface="Cambria" pitchFamily="18" charset="0"/>
              </a:rPr>
              <a:t>) </a:t>
            </a:r>
            <a:r>
              <a:rPr lang="en-US" smtClean="0">
                <a:latin typeface="Cambria" pitchFamily="18" charset="0"/>
              </a:rPr>
              <a:t>on the basis of </a:t>
            </a:r>
            <a:r>
              <a:rPr lang="tr-TR" smtClean="0">
                <a:latin typeface="Cambria" pitchFamily="18" charset="0"/>
              </a:rPr>
              <a:t>ISO 27001 </a:t>
            </a:r>
            <a:r>
              <a:rPr lang="ru-RU" smtClean="0">
                <a:latin typeface="Cambria" pitchFamily="18" charset="0"/>
              </a:rPr>
              <a:t>(</a:t>
            </a:r>
            <a:r>
              <a:rPr lang="en-US" smtClean="0">
                <a:latin typeface="Cambria" pitchFamily="18" charset="0"/>
              </a:rPr>
              <a:t>penetration tests</a:t>
            </a:r>
            <a:r>
              <a:rPr lang="tr-TR" smtClean="0">
                <a:latin typeface="Cambria" pitchFamily="18" charset="0"/>
              </a:rPr>
              <a:t>, </a:t>
            </a:r>
            <a:r>
              <a:rPr lang="en-US" smtClean="0">
                <a:latin typeface="Cambria" pitchFamily="18" charset="0"/>
              </a:rPr>
              <a:t>physical security</a:t>
            </a:r>
            <a:r>
              <a:rPr lang="tr-TR" smtClean="0">
                <a:latin typeface="Cambria" pitchFamily="18" charset="0"/>
              </a:rPr>
              <a:t>, </a:t>
            </a:r>
            <a:r>
              <a:rPr lang="en-US" smtClean="0">
                <a:latin typeface="Cambria" pitchFamily="18" charset="0"/>
              </a:rPr>
              <a:t>passwords security and etc.</a:t>
            </a:r>
            <a:endParaRPr lang="tr-TR" smtClean="0">
              <a:latin typeface="Cambria" pitchFamily="18" charset="0"/>
            </a:endParaRPr>
          </a:p>
          <a:p>
            <a:pPr eaLnBrk="1" hangingPunct="1">
              <a:buFont typeface="Arial" charset="0"/>
              <a:buNone/>
            </a:pPr>
            <a:endParaRPr lang="tr-TR" smtClean="0"/>
          </a:p>
          <a:p>
            <a:pPr eaLnBrk="1" hangingPunct="1">
              <a:buFont typeface="Arial" charset="0"/>
              <a:buNone/>
            </a:pPr>
            <a:endParaRPr lang="tr-TR" smtClean="0"/>
          </a:p>
          <a:p>
            <a:pPr eaLnBrk="1" hangingPunct="1"/>
            <a:endParaRPr lang="tr-TR" smtClean="0">
              <a:solidFill>
                <a:srgbClr val="FF0000"/>
              </a:solidFill>
            </a:endParaRPr>
          </a:p>
        </p:txBody>
      </p:sp>
      <p:sp>
        <p:nvSpPr>
          <p:cNvPr id="21507" name="Slayt Numarası Yer Tutucusu 3"/>
          <p:cNvSpPr>
            <a:spLocks noGrp="1"/>
          </p:cNvSpPr>
          <p:nvPr>
            <p:ph type="sldNum" sz="quarter" idx="10"/>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F6A30ED9-9871-4318-A294-6D5F0317E696}" type="slidenum">
              <a:rPr lang="tr-TR">
                <a:cs typeface="Arial" charset="0"/>
              </a:rPr>
              <a:pPr fontAlgn="base">
                <a:spcBef>
                  <a:spcPct val="0"/>
                </a:spcBef>
                <a:spcAft>
                  <a:spcPct val="0"/>
                </a:spcAft>
                <a:defRPr/>
              </a:pPr>
              <a:t>8</a:t>
            </a:fld>
            <a:endParaRPr lang="tr-TR">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p:cNvSpPr>
          <p:nvPr>
            <p:ph type="body" idx="1"/>
          </p:nvPr>
        </p:nvSpPr>
        <p:spPr>
          <a:xfrm>
            <a:off x="457200" y="1600200"/>
            <a:ext cx="7620000" cy="3429000"/>
          </a:xfrm>
        </p:spPr>
        <p:txBody>
          <a:bodyPr anchor="b"/>
          <a:lstStyle/>
          <a:p>
            <a:pPr eaLnBrk="1" hangingPunct="1">
              <a:buFont typeface="Arial" charset="0"/>
              <a:buNone/>
            </a:pPr>
            <a:r>
              <a:rPr lang="en-US" smtClean="0">
                <a:latin typeface="Arial" charset="0"/>
              </a:rPr>
              <a:t>Kind regards,</a:t>
            </a:r>
          </a:p>
        </p:txBody>
      </p:sp>
      <p:sp>
        <p:nvSpPr>
          <p:cNvPr id="19460" name="Slayt Numarası Yer Tutucusu 1"/>
          <p:cNvSpPr txBox="1">
            <a:spLocks noGrp="1"/>
          </p:cNvSpPr>
          <p:nvPr/>
        </p:nvSpPr>
        <p:spPr bwMode="auto">
          <a:xfrm>
            <a:off x="8531225" y="5648325"/>
            <a:ext cx="549275" cy="396875"/>
          </a:xfrm>
          <a:prstGeom prst="bracketPair">
            <a:avLst>
              <a:gd name="adj" fmla="val 17949"/>
            </a:avLst>
          </a:prstGeom>
          <a:noFill/>
          <a:ln w="19050">
            <a:solidFill>
              <a:srgbClr val="FFFFFF"/>
            </a:solidFill>
            <a:round/>
            <a:headEnd/>
            <a:tailEnd/>
          </a:ln>
        </p:spPr>
        <p:txBody>
          <a:bodyPr lIns="0" tIns="0" rIns="0" bIns="0" anchor="ctr"/>
          <a:lstStyle/>
          <a:p>
            <a:pPr algn="ctr">
              <a:spcBef>
                <a:spcPct val="0"/>
              </a:spcBef>
              <a:buClrTx/>
              <a:buFontTx/>
              <a:buNone/>
              <a:defRPr/>
            </a:pPr>
            <a:fld id="{69729EBE-192F-4DB1-9AA1-ECAA4C97BD16}" type="slidenum">
              <a:rPr lang="tr-TR" sz="1800">
                <a:solidFill>
                  <a:srgbClr val="FFFFFF"/>
                </a:solidFill>
                <a:latin typeface="+mn-lt"/>
              </a:rPr>
              <a:pPr algn="ctr">
                <a:spcBef>
                  <a:spcPct val="0"/>
                </a:spcBef>
                <a:buClrTx/>
                <a:buFontTx/>
                <a:buNone/>
                <a:defRPr/>
              </a:pPr>
              <a:t>9</a:t>
            </a:fld>
            <a:endParaRPr lang="tr-TR" sz="1800">
              <a:solidFill>
                <a:srgbClr val="FFFFFF"/>
              </a:solidFill>
              <a:latin typeface="+mn-l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1792</TotalTime>
  <Words>598</Words>
  <Application>Microsoft Office PowerPoint</Application>
  <PresentationFormat>On-screen Show (4:3)</PresentationFormat>
  <Paragraphs>83</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Bitişiklik</vt:lpstr>
      <vt:lpstr>Introduction of the SGB.net System</vt:lpstr>
      <vt:lpstr>Overview</vt:lpstr>
      <vt:lpstr>PowerPoint Presentation</vt:lpstr>
      <vt:lpstr>PowerPoint Presentation</vt:lpstr>
      <vt:lpstr>Organization of IT Support Function</vt:lpstr>
      <vt:lpstr>ICT Unit in Strategy Development Unit (SDU)</vt:lpstr>
      <vt:lpstr>Problem Management</vt:lpstr>
      <vt:lpstr>Security of the system</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BÜTÇE KAMU MALİ YÖNETİMİNDE BİR İŞ YÖNETİM MODELİ ÖNERİSİ</dc:title>
  <dc:creator>nusret.guclu</dc:creator>
  <cp:lastModifiedBy>Ion Chicu</cp:lastModifiedBy>
  <cp:revision>375</cp:revision>
  <cp:lastPrinted>2014-02-26T15:01:44Z</cp:lastPrinted>
  <dcterms:created xsi:type="dcterms:W3CDTF">2013-09-01T09:24:07Z</dcterms:created>
  <dcterms:modified xsi:type="dcterms:W3CDTF">2015-10-04T10:57:00Z</dcterms:modified>
</cp:coreProperties>
</file>