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56" r:id="rId2"/>
    <p:sldId id="271" r:id="rId3"/>
    <p:sldId id="278" r:id="rId4"/>
    <p:sldId id="277" r:id="rId5"/>
    <p:sldId id="270" r:id="rId6"/>
    <p:sldId id="279" r:id="rId7"/>
    <p:sldId id="267" r:id="rId8"/>
  </p:sldIdLst>
  <p:sldSz cx="9144000" cy="6858000" type="screen4x3"/>
  <p:notesSz cx="9926638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D313"/>
    <a:srgbClr val="21EB21"/>
    <a:srgbClr val="FFD54F"/>
    <a:srgbClr val="69D8FF"/>
    <a:srgbClr val="A3E7FF"/>
    <a:srgbClr val="0088B8"/>
    <a:srgbClr val="477B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857" autoAdjust="0"/>
  </p:normalViewPr>
  <p:slideViewPr>
    <p:cSldViewPr>
      <p:cViewPr>
        <p:scale>
          <a:sx n="82" d="100"/>
          <a:sy n="82" d="100"/>
        </p:scale>
        <p:origin x="-16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ABC664-6130-4BB2-9A0B-9FEAEC1E273E}" type="doc">
      <dgm:prSet loTypeId="urn:microsoft.com/office/officeart/2009/3/layout/StepUpProcess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B268B1B-D25C-4380-9E74-322891E20CFE}">
      <dgm:prSet phldrT="[Metin]" custT="1"/>
      <dgm:spPr/>
      <dgm:t>
        <a:bodyPr/>
        <a:lstStyle/>
        <a:p>
          <a:r>
            <a:rPr lang="tr-TR" sz="2000"/>
            <a:t>Project on Accounting Reform on </a:t>
          </a:r>
          <a:r>
            <a:rPr lang="tr-TR" sz="2000" err="1"/>
            <a:t>Accrual</a:t>
          </a:r>
          <a:r>
            <a:rPr lang="tr-TR" sz="2000"/>
            <a:t> </a:t>
          </a:r>
          <a:r>
            <a:rPr lang="tr-TR" sz="2000" err="1"/>
            <a:t>Basis</a:t>
          </a:r>
          <a:r>
            <a:rPr lang="tr-TR" sz="2000"/>
            <a:t> </a:t>
          </a:r>
          <a:r>
            <a:rPr lang="tr-TR" sz="2000" err="1"/>
            <a:t>sponsored</a:t>
          </a:r>
          <a:r>
            <a:rPr lang="tr-TR" sz="2000"/>
            <a:t> </a:t>
          </a:r>
          <a:r>
            <a:rPr lang="tr-TR" sz="2000" err="1"/>
            <a:t>by</a:t>
          </a:r>
          <a:r>
            <a:rPr lang="tr-TR" sz="2000"/>
            <a:t> World Bank </a:t>
          </a:r>
        </a:p>
      </dgm:t>
    </dgm:pt>
    <dgm:pt modelId="{207226E9-73C8-437C-85E5-5BC176563919}" type="parTrans" cxnId="{7F4F02AF-7AE1-49BE-8EA9-C9FA4FCC7ECE}">
      <dgm:prSet/>
      <dgm:spPr/>
      <dgm:t>
        <a:bodyPr/>
        <a:lstStyle/>
        <a:p>
          <a:endParaRPr lang="tr-TR"/>
        </a:p>
      </dgm:t>
    </dgm:pt>
    <dgm:pt modelId="{8C34337A-B4BA-469A-9870-144A3F5444E3}" type="sibTrans" cxnId="{7F4F02AF-7AE1-49BE-8EA9-C9FA4FCC7ECE}">
      <dgm:prSet/>
      <dgm:spPr/>
      <dgm:t>
        <a:bodyPr/>
        <a:lstStyle/>
        <a:p>
          <a:endParaRPr lang="tr-TR"/>
        </a:p>
      </dgm:t>
    </dgm:pt>
    <dgm:pt modelId="{0AAA2EFF-E375-4CD5-844A-88EB05A91A4C}">
      <dgm:prSet phldrT="[Metin]" custT="1"/>
      <dgm:spPr/>
      <dgm:t>
        <a:bodyPr/>
        <a:lstStyle/>
        <a:p>
          <a:r>
            <a:rPr lang="tr-TR" sz="2000" kern="1200" err="1">
              <a:solidFill>
                <a:schemeClr val="tx1"/>
              </a:solidFill>
              <a:latin typeface="+mn-lt"/>
              <a:ea typeface="+mn-ea"/>
              <a:cs typeface="+mn-cs"/>
            </a:rPr>
            <a:t>The</a:t>
          </a:r>
          <a:r>
            <a:rPr lang="tr-TR" sz="2000" kern="1200">
              <a:solidFill>
                <a:schemeClr val="tx1"/>
              </a:solidFill>
              <a:latin typeface="+mn-lt"/>
              <a:ea typeface="+mn-ea"/>
              <a:cs typeface="+mn-cs"/>
            </a:rPr>
            <a:t> Public Financial </a:t>
          </a:r>
          <a:r>
            <a:rPr lang="tr-TR" sz="1800" kern="1200">
              <a:solidFill>
                <a:schemeClr val="tx1"/>
              </a:solidFill>
              <a:latin typeface="+mn-lt"/>
              <a:ea typeface="+mn-ea"/>
              <a:cs typeface="+mn-cs"/>
            </a:rPr>
            <a:t>Management </a:t>
          </a:r>
          <a:r>
            <a:rPr lang="tr-TR" sz="2000" kern="1200" err="1">
              <a:solidFill>
                <a:schemeClr val="tx1"/>
              </a:solidFill>
              <a:latin typeface="+mn-lt"/>
              <a:ea typeface="+mn-ea"/>
              <a:cs typeface="+mn-cs"/>
            </a:rPr>
            <a:t>and</a:t>
          </a:r>
          <a:r>
            <a:rPr lang="tr-TR" sz="2000" kern="1200">
              <a:solidFill>
                <a:schemeClr val="tx1"/>
              </a:solidFill>
              <a:latin typeface="+mn-lt"/>
              <a:ea typeface="+mn-ea"/>
              <a:cs typeface="+mn-cs"/>
            </a:rPr>
            <a:t> Control </a:t>
          </a:r>
          <a:r>
            <a:rPr lang="tr-TR" sz="2000" kern="1200" err="1">
              <a:solidFill>
                <a:schemeClr val="tx1"/>
              </a:solidFill>
              <a:latin typeface="+mn-lt"/>
              <a:ea typeface="+mn-ea"/>
              <a:cs typeface="+mn-cs"/>
            </a:rPr>
            <a:t>Law</a:t>
          </a:r>
          <a:r>
            <a:rPr lang="tr-TR" sz="2000" kern="120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</a:p>
      </dgm:t>
    </dgm:pt>
    <dgm:pt modelId="{062C969B-9C90-4FAE-AB68-C8E7B42C8926}" type="parTrans" cxnId="{B6E48726-6182-4232-9925-C772C962A4EE}">
      <dgm:prSet/>
      <dgm:spPr/>
      <dgm:t>
        <a:bodyPr/>
        <a:lstStyle/>
        <a:p>
          <a:endParaRPr lang="tr-TR"/>
        </a:p>
      </dgm:t>
    </dgm:pt>
    <dgm:pt modelId="{BD4E6D7E-0069-4C59-BDE7-7E2EB1DD411A}" type="sibTrans" cxnId="{B6E48726-6182-4232-9925-C772C962A4EE}">
      <dgm:prSet/>
      <dgm:spPr/>
      <dgm:t>
        <a:bodyPr/>
        <a:lstStyle/>
        <a:p>
          <a:endParaRPr lang="tr-TR"/>
        </a:p>
      </dgm:t>
    </dgm:pt>
    <dgm:pt modelId="{8AB021FB-2C31-4F2B-AC97-C426BE19FB32}">
      <dgm:prSet phldrT="[Metin]" custT="1"/>
      <dgm:spPr/>
      <dgm:t>
        <a:bodyPr/>
        <a:lstStyle/>
        <a:p>
          <a:r>
            <a:rPr lang="tr-TR" sz="2000" err="1"/>
            <a:t>Accrual</a:t>
          </a:r>
          <a:r>
            <a:rPr lang="tr-TR" sz="2000"/>
            <a:t> </a:t>
          </a:r>
          <a:r>
            <a:rPr lang="tr-TR" sz="2000" err="1"/>
            <a:t>base</a:t>
          </a:r>
          <a:r>
            <a:rPr lang="tr-TR" sz="2000"/>
            <a:t> </a:t>
          </a:r>
          <a:r>
            <a:rPr lang="tr-TR" sz="2000" err="1"/>
            <a:t>accounting</a:t>
          </a:r>
          <a:r>
            <a:rPr lang="tr-TR" sz="2000"/>
            <a:t> </a:t>
          </a:r>
          <a:r>
            <a:rPr lang="tr-TR" sz="2000" err="1"/>
            <a:t>was</a:t>
          </a:r>
          <a:r>
            <a:rPr lang="tr-TR" sz="2000"/>
            <a:t> </a:t>
          </a:r>
          <a:r>
            <a:rPr lang="tr-TR" sz="2000" err="1"/>
            <a:t>started</a:t>
          </a:r>
          <a:endParaRPr lang="tr-TR" sz="2000"/>
        </a:p>
      </dgm:t>
    </dgm:pt>
    <dgm:pt modelId="{37B33C4A-C016-49F0-AA0E-15B7F4EEF7E8}" type="parTrans" cxnId="{902430FE-2CCE-4372-8D8A-32BADD733071}">
      <dgm:prSet/>
      <dgm:spPr/>
      <dgm:t>
        <a:bodyPr/>
        <a:lstStyle/>
        <a:p>
          <a:endParaRPr lang="tr-TR"/>
        </a:p>
      </dgm:t>
    </dgm:pt>
    <dgm:pt modelId="{BD4F03F6-E858-4E60-9DD6-468D81F3B743}" type="sibTrans" cxnId="{902430FE-2CCE-4372-8D8A-32BADD733071}">
      <dgm:prSet/>
      <dgm:spPr/>
      <dgm:t>
        <a:bodyPr/>
        <a:lstStyle/>
        <a:p>
          <a:endParaRPr lang="tr-TR"/>
        </a:p>
      </dgm:t>
    </dgm:pt>
    <dgm:pt modelId="{66A827A9-6A00-4357-8AC5-07C144FB0D76}">
      <dgm:prSet phldrT="[Metin]"/>
      <dgm:spPr/>
      <dgm:t>
        <a:bodyPr/>
        <a:lstStyle/>
        <a:p>
          <a:endParaRPr lang="tr-TR"/>
        </a:p>
      </dgm:t>
    </dgm:pt>
    <dgm:pt modelId="{7A4A9B69-6CC6-4BAF-A3D6-A3AFD1323AA4}" type="parTrans" cxnId="{EA50E3F7-5BCF-45E8-A36B-B2C3996DC272}">
      <dgm:prSet/>
      <dgm:spPr/>
      <dgm:t>
        <a:bodyPr/>
        <a:lstStyle/>
        <a:p>
          <a:endParaRPr lang="tr-TR"/>
        </a:p>
      </dgm:t>
    </dgm:pt>
    <dgm:pt modelId="{535DC569-0A5C-474C-B6EF-D9778379C852}" type="sibTrans" cxnId="{EA50E3F7-5BCF-45E8-A36B-B2C3996DC272}">
      <dgm:prSet/>
      <dgm:spPr/>
      <dgm:t>
        <a:bodyPr/>
        <a:lstStyle/>
        <a:p>
          <a:endParaRPr lang="tr-TR"/>
        </a:p>
      </dgm:t>
    </dgm:pt>
    <dgm:pt modelId="{61B556DA-30E1-4F2F-8C27-95285A57AD6D}">
      <dgm:prSet phldrT="[Metin]"/>
      <dgm:spPr/>
      <dgm:t>
        <a:bodyPr/>
        <a:lstStyle/>
        <a:p>
          <a:endParaRPr lang="tr-TR"/>
        </a:p>
      </dgm:t>
    </dgm:pt>
    <dgm:pt modelId="{BA0439CA-18DD-495B-8FA3-D6F6ED6C608F}" type="parTrans" cxnId="{F227FBB1-B285-42F9-83BE-73910575DECA}">
      <dgm:prSet/>
      <dgm:spPr/>
      <dgm:t>
        <a:bodyPr/>
        <a:lstStyle/>
        <a:p>
          <a:endParaRPr lang="tr-TR"/>
        </a:p>
      </dgm:t>
    </dgm:pt>
    <dgm:pt modelId="{6F9B2DFB-FB01-4404-A844-0E6E56AC8120}" type="sibTrans" cxnId="{F227FBB1-B285-42F9-83BE-73910575DECA}">
      <dgm:prSet/>
      <dgm:spPr/>
      <dgm:t>
        <a:bodyPr/>
        <a:lstStyle/>
        <a:p>
          <a:endParaRPr lang="tr-TR"/>
        </a:p>
      </dgm:t>
    </dgm:pt>
    <dgm:pt modelId="{07CCEE47-D14A-48D4-B1C4-C27720669C77}">
      <dgm:prSet phldrT="[Metin]"/>
      <dgm:spPr/>
      <dgm:t>
        <a:bodyPr/>
        <a:lstStyle/>
        <a:p>
          <a:endParaRPr lang="tr-TR"/>
        </a:p>
      </dgm:t>
    </dgm:pt>
    <dgm:pt modelId="{4EEF4F32-FB3C-4162-BC83-F27CA289A1A0}" type="parTrans" cxnId="{A955D717-B57E-45AC-BF33-105DDA8B764E}">
      <dgm:prSet/>
      <dgm:spPr/>
      <dgm:t>
        <a:bodyPr/>
        <a:lstStyle/>
        <a:p>
          <a:endParaRPr lang="tr-TR"/>
        </a:p>
      </dgm:t>
    </dgm:pt>
    <dgm:pt modelId="{1CF20AD6-0079-4610-B614-39B4A2B0683C}" type="sibTrans" cxnId="{A955D717-B57E-45AC-BF33-105DDA8B764E}">
      <dgm:prSet/>
      <dgm:spPr/>
      <dgm:t>
        <a:bodyPr/>
        <a:lstStyle/>
        <a:p>
          <a:endParaRPr lang="tr-TR"/>
        </a:p>
      </dgm:t>
    </dgm:pt>
    <dgm:pt modelId="{4559111B-01D3-4608-86FA-500906A64978}" type="pres">
      <dgm:prSet presAssocID="{2FABC664-6130-4BB2-9A0B-9FEAEC1E273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3F856C4-F377-4CED-AD9A-CF338D144EB6}" type="pres">
      <dgm:prSet presAssocID="{4B268B1B-D25C-4380-9E74-322891E20CFE}" presName="composite" presStyleCnt="0"/>
      <dgm:spPr/>
    </dgm:pt>
    <dgm:pt modelId="{EF6496A7-8F46-470D-9BC5-9DC5947AB890}" type="pres">
      <dgm:prSet presAssocID="{4B268B1B-D25C-4380-9E74-322891E20CFE}" presName="LShape" presStyleLbl="alignNode1" presStyleIdx="0" presStyleCnt="11"/>
      <dgm:spPr>
        <a:solidFill>
          <a:srgbClr val="00B0F0"/>
        </a:solidFill>
      </dgm:spPr>
    </dgm:pt>
    <dgm:pt modelId="{A6018FE5-F924-46DA-BEEE-4C5D0182C428}" type="pres">
      <dgm:prSet presAssocID="{4B268B1B-D25C-4380-9E74-322891E20CFE}" presName="ParentText" presStyleLbl="revTx" presStyleIdx="0" presStyleCnt="6" custScaleX="119637" custLinFactNeighborX="6156" custLinFactNeighborY="-40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027481-CF3A-427D-81B0-08E13F2BC63B}" type="pres">
      <dgm:prSet presAssocID="{4B268B1B-D25C-4380-9E74-322891E20CFE}" presName="Triangle" presStyleLbl="alignNode1" presStyleIdx="1" presStyleCnt="11"/>
      <dgm:spPr>
        <a:solidFill>
          <a:srgbClr val="00B0F0"/>
        </a:solidFill>
      </dgm:spPr>
    </dgm:pt>
    <dgm:pt modelId="{3DB9506C-48AA-4BD0-97D0-1155844A0185}" type="pres">
      <dgm:prSet presAssocID="{8C34337A-B4BA-469A-9870-144A3F5444E3}" presName="sibTrans" presStyleCnt="0"/>
      <dgm:spPr/>
    </dgm:pt>
    <dgm:pt modelId="{C78009CA-F782-4280-A45E-2273324D19A2}" type="pres">
      <dgm:prSet presAssocID="{8C34337A-B4BA-469A-9870-144A3F5444E3}" presName="space" presStyleCnt="0"/>
      <dgm:spPr/>
    </dgm:pt>
    <dgm:pt modelId="{4E0BAFA2-E48A-488A-B9ED-8140320F90AC}" type="pres">
      <dgm:prSet presAssocID="{0AAA2EFF-E375-4CD5-844A-88EB05A91A4C}" presName="composite" presStyleCnt="0"/>
      <dgm:spPr/>
    </dgm:pt>
    <dgm:pt modelId="{F314A65E-D096-4274-B908-0BC52A35064E}" type="pres">
      <dgm:prSet presAssocID="{0AAA2EFF-E375-4CD5-844A-88EB05A91A4C}" presName="LShape" presStyleLbl="alignNode1" presStyleIdx="2" presStyleCnt="11"/>
      <dgm:spPr>
        <a:solidFill>
          <a:srgbClr val="00B0F0"/>
        </a:solidFill>
      </dgm:spPr>
    </dgm:pt>
    <dgm:pt modelId="{9C3E9025-8E05-4A38-B982-F675C433111F}" type="pres">
      <dgm:prSet presAssocID="{0AAA2EFF-E375-4CD5-844A-88EB05A91A4C}" presName="ParentText" presStyleLbl="revTx" presStyleIdx="1" presStyleCnt="6" custScaleX="134112" custLinFactX="42093" custLinFactNeighborX="100000" custLinFactNeighborY="-345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2713F9-8F8B-4775-9AAD-5ACAAD860422}" type="pres">
      <dgm:prSet presAssocID="{0AAA2EFF-E375-4CD5-844A-88EB05A91A4C}" presName="Triangle" presStyleLbl="alignNode1" presStyleIdx="3" presStyleCnt="11"/>
      <dgm:spPr>
        <a:solidFill>
          <a:srgbClr val="00B0F0"/>
        </a:solidFill>
      </dgm:spPr>
    </dgm:pt>
    <dgm:pt modelId="{FBDFDA67-C399-4E1A-8D61-3BBD358045EA}" type="pres">
      <dgm:prSet presAssocID="{BD4E6D7E-0069-4C59-BDE7-7E2EB1DD411A}" presName="sibTrans" presStyleCnt="0"/>
      <dgm:spPr/>
    </dgm:pt>
    <dgm:pt modelId="{8DD088B2-569E-4331-A8DA-6D835BB89BE2}" type="pres">
      <dgm:prSet presAssocID="{BD4E6D7E-0069-4C59-BDE7-7E2EB1DD411A}" presName="space" presStyleCnt="0"/>
      <dgm:spPr/>
    </dgm:pt>
    <dgm:pt modelId="{82447949-8F82-4341-BF4C-D36BF8796DE5}" type="pres">
      <dgm:prSet presAssocID="{8AB021FB-2C31-4F2B-AC97-C426BE19FB32}" presName="composite" presStyleCnt="0"/>
      <dgm:spPr/>
    </dgm:pt>
    <dgm:pt modelId="{31618AC8-0A30-452B-A2FD-6D1EC5B41FD7}" type="pres">
      <dgm:prSet presAssocID="{8AB021FB-2C31-4F2B-AC97-C426BE19FB32}" presName="LShape" presStyleLbl="alignNode1" presStyleIdx="4" presStyleCnt="11"/>
      <dgm:spPr>
        <a:solidFill>
          <a:srgbClr val="00B0F0"/>
        </a:solidFill>
      </dgm:spPr>
    </dgm:pt>
    <dgm:pt modelId="{B6B9168D-382B-4465-A54D-77BE56D67659}" type="pres">
      <dgm:prSet presAssocID="{8AB021FB-2C31-4F2B-AC97-C426BE19FB32}" presName="ParentText" presStyleLbl="revTx" presStyleIdx="2" presStyleCnt="6" custScaleX="126715" custLinFactX="-23988" custLinFactNeighborX="-100000" custLinFactNeighborY="389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19BFD3-55DD-4A6E-B7FE-F898FC63FCD1}" type="pres">
      <dgm:prSet presAssocID="{8AB021FB-2C31-4F2B-AC97-C426BE19FB32}" presName="Triangle" presStyleLbl="alignNode1" presStyleIdx="5" presStyleCnt="11"/>
      <dgm:spPr>
        <a:solidFill>
          <a:srgbClr val="00B0F0"/>
        </a:solidFill>
      </dgm:spPr>
    </dgm:pt>
    <dgm:pt modelId="{C810C3C5-F867-497B-8D9F-4558D67BAEFC}" type="pres">
      <dgm:prSet presAssocID="{BD4F03F6-E858-4E60-9DD6-468D81F3B743}" presName="sibTrans" presStyleCnt="0"/>
      <dgm:spPr/>
    </dgm:pt>
    <dgm:pt modelId="{59B962D6-1D07-440F-A735-55A5E169E9FD}" type="pres">
      <dgm:prSet presAssocID="{BD4F03F6-E858-4E60-9DD6-468D81F3B743}" presName="space" presStyleCnt="0"/>
      <dgm:spPr/>
    </dgm:pt>
    <dgm:pt modelId="{4C8E046F-7DBB-4DCE-854C-49B3C48CE18D}" type="pres">
      <dgm:prSet presAssocID="{66A827A9-6A00-4357-8AC5-07C144FB0D76}" presName="composite" presStyleCnt="0"/>
      <dgm:spPr/>
    </dgm:pt>
    <dgm:pt modelId="{3CDD3D5E-8FCB-48AD-969C-BCC85012B926}" type="pres">
      <dgm:prSet presAssocID="{66A827A9-6A00-4357-8AC5-07C144FB0D76}" presName="LShape" presStyleLbl="alignNode1" presStyleIdx="6" presStyleCnt="11"/>
      <dgm:spPr>
        <a:solidFill>
          <a:srgbClr val="00B0F0"/>
        </a:solidFill>
      </dgm:spPr>
    </dgm:pt>
    <dgm:pt modelId="{6BE22876-93C4-46BE-9A88-9D537F4A39AA}" type="pres">
      <dgm:prSet presAssocID="{66A827A9-6A00-4357-8AC5-07C144FB0D76}" presName="ParentText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5532CD-2FF0-49C5-A4AF-D90295C90FC0}" type="pres">
      <dgm:prSet presAssocID="{66A827A9-6A00-4357-8AC5-07C144FB0D76}" presName="Triangle" presStyleLbl="alignNode1" presStyleIdx="7" presStyleCnt="11"/>
      <dgm:spPr>
        <a:solidFill>
          <a:srgbClr val="00B0F0"/>
        </a:solidFill>
      </dgm:spPr>
    </dgm:pt>
    <dgm:pt modelId="{B334E182-F8CB-4E48-8124-79F0BF31194A}" type="pres">
      <dgm:prSet presAssocID="{535DC569-0A5C-474C-B6EF-D9778379C852}" presName="sibTrans" presStyleCnt="0"/>
      <dgm:spPr/>
    </dgm:pt>
    <dgm:pt modelId="{9EC8D5BD-E6F0-47B8-9B42-0044417EE8FC}" type="pres">
      <dgm:prSet presAssocID="{535DC569-0A5C-474C-B6EF-D9778379C852}" presName="space" presStyleCnt="0"/>
      <dgm:spPr/>
    </dgm:pt>
    <dgm:pt modelId="{BE961023-D649-4B7B-995F-334972C9A8EA}" type="pres">
      <dgm:prSet presAssocID="{07CCEE47-D14A-48D4-B1C4-C27720669C77}" presName="composite" presStyleCnt="0"/>
      <dgm:spPr/>
    </dgm:pt>
    <dgm:pt modelId="{311FFFB7-8A8D-42CD-8BE3-6EB0A6DE4187}" type="pres">
      <dgm:prSet presAssocID="{07CCEE47-D14A-48D4-B1C4-C27720669C77}" presName="LShape" presStyleLbl="alignNode1" presStyleIdx="8" presStyleCnt="11"/>
      <dgm:spPr>
        <a:solidFill>
          <a:srgbClr val="00B0F0"/>
        </a:solidFill>
      </dgm:spPr>
    </dgm:pt>
    <dgm:pt modelId="{B08C1A45-2476-4300-9439-A56B40C709B3}" type="pres">
      <dgm:prSet presAssocID="{07CCEE47-D14A-48D4-B1C4-C27720669C77}" presName="ParentText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AA3E12-4688-4A16-BF48-AB14764C2CEA}" type="pres">
      <dgm:prSet presAssocID="{07CCEE47-D14A-48D4-B1C4-C27720669C77}" presName="Triangle" presStyleLbl="alignNode1" presStyleIdx="9" presStyleCnt="11"/>
      <dgm:spPr>
        <a:solidFill>
          <a:srgbClr val="00B0F0"/>
        </a:solidFill>
      </dgm:spPr>
    </dgm:pt>
    <dgm:pt modelId="{D0668EC1-55D9-4D0B-9EA8-F91B03D4A5FB}" type="pres">
      <dgm:prSet presAssocID="{1CF20AD6-0079-4610-B614-39B4A2B0683C}" presName="sibTrans" presStyleCnt="0"/>
      <dgm:spPr/>
    </dgm:pt>
    <dgm:pt modelId="{FD920885-0B1A-4507-A52A-F778DB662A55}" type="pres">
      <dgm:prSet presAssocID="{1CF20AD6-0079-4610-B614-39B4A2B0683C}" presName="space" presStyleCnt="0"/>
      <dgm:spPr/>
    </dgm:pt>
    <dgm:pt modelId="{87FC9066-FFE3-490E-AF63-AC70D4EDDD98}" type="pres">
      <dgm:prSet presAssocID="{61B556DA-30E1-4F2F-8C27-95285A57AD6D}" presName="composite" presStyleCnt="0"/>
      <dgm:spPr/>
    </dgm:pt>
    <dgm:pt modelId="{BA66F629-A5C2-46B4-987F-A0D4CA56BA4F}" type="pres">
      <dgm:prSet presAssocID="{61B556DA-30E1-4F2F-8C27-95285A57AD6D}" presName="LShape" presStyleLbl="alignNode1" presStyleIdx="10" presStyleCnt="11"/>
      <dgm:spPr>
        <a:solidFill>
          <a:srgbClr val="C00000"/>
        </a:solidFill>
        <a:ln>
          <a:solidFill>
            <a:srgbClr val="C00000"/>
          </a:solidFill>
        </a:ln>
      </dgm:spPr>
    </dgm:pt>
    <dgm:pt modelId="{4128C49E-C367-4C22-9E7A-33291E4CD12A}" type="pres">
      <dgm:prSet presAssocID="{61B556DA-30E1-4F2F-8C27-95285A57AD6D}" presName="ParentText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8BA733-C4E5-4226-940D-85D52478139A}" type="presOf" srcId="{8AB021FB-2C31-4F2B-AC97-C426BE19FB32}" destId="{B6B9168D-382B-4465-A54D-77BE56D67659}" srcOrd="0" destOrd="0" presId="urn:microsoft.com/office/officeart/2009/3/layout/StepUpProcess"/>
    <dgm:cxn modelId="{3E2D5B23-4553-42F0-94DE-09DBFFD2C9B7}" type="presOf" srcId="{66A827A9-6A00-4357-8AC5-07C144FB0D76}" destId="{6BE22876-93C4-46BE-9A88-9D537F4A39AA}" srcOrd="0" destOrd="0" presId="urn:microsoft.com/office/officeart/2009/3/layout/StepUpProcess"/>
    <dgm:cxn modelId="{A955D717-B57E-45AC-BF33-105DDA8B764E}" srcId="{2FABC664-6130-4BB2-9A0B-9FEAEC1E273E}" destId="{07CCEE47-D14A-48D4-B1C4-C27720669C77}" srcOrd="4" destOrd="0" parTransId="{4EEF4F32-FB3C-4162-BC83-F27CA289A1A0}" sibTransId="{1CF20AD6-0079-4610-B614-39B4A2B0683C}"/>
    <dgm:cxn modelId="{A74C47FC-94AA-4589-BCA0-7CF4F0A99E6F}" type="presOf" srcId="{0AAA2EFF-E375-4CD5-844A-88EB05A91A4C}" destId="{9C3E9025-8E05-4A38-B982-F675C433111F}" srcOrd="0" destOrd="0" presId="urn:microsoft.com/office/officeart/2009/3/layout/StepUpProcess"/>
    <dgm:cxn modelId="{8B39E071-8978-42A2-979E-17CD2082958F}" type="presOf" srcId="{07CCEE47-D14A-48D4-B1C4-C27720669C77}" destId="{B08C1A45-2476-4300-9439-A56B40C709B3}" srcOrd="0" destOrd="0" presId="urn:microsoft.com/office/officeart/2009/3/layout/StepUpProcess"/>
    <dgm:cxn modelId="{2BA0C431-0978-4B43-B838-65D8EAE58652}" type="presOf" srcId="{2FABC664-6130-4BB2-9A0B-9FEAEC1E273E}" destId="{4559111B-01D3-4608-86FA-500906A64978}" srcOrd="0" destOrd="0" presId="urn:microsoft.com/office/officeart/2009/3/layout/StepUpProcess"/>
    <dgm:cxn modelId="{3CCE6D7B-542F-4B1A-8DBA-D6554F983C5B}" type="presOf" srcId="{61B556DA-30E1-4F2F-8C27-95285A57AD6D}" destId="{4128C49E-C367-4C22-9E7A-33291E4CD12A}" srcOrd="0" destOrd="0" presId="urn:microsoft.com/office/officeart/2009/3/layout/StepUpProcess"/>
    <dgm:cxn modelId="{EA50E3F7-5BCF-45E8-A36B-B2C3996DC272}" srcId="{2FABC664-6130-4BB2-9A0B-9FEAEC1E273E}" destId="{66A827A9-6A00-4357-8AC5-07C144FB0D76}" srcOrd="3" destOrd="0" parTransId="{7A4A9B69-6CC6-4BAF-A3D6-A3AFD1323AA4}" sibTransId="{535DC569-0A5C-474C-B6EF-D9778379C852}"/>
    <dgm:cxn modelId="{B6E48726-6182-4232-9925-C772C962A4EE}" srcId="{2FABC664-6130-4BB2-9A0B-9FEAEC1E273E}" destId="{0AAA2EFF-E375-4CD5-844A-88EB05A91A4C}" srcOrd="1" destOrd="0" parTransId="{062C969B-9C90-4FAE-AB68-C8E7B42C8926}" sibTransId="{BD4E6D7E-0069-4C59-BDE7-7E2EB1DD411A}"/>
    <dgm:cxn modelId="{7F4F02AF-7AE1-49BE-8EA9-C9FA4FCC7ECE}" srcId="{2FABC664-6130-4BB2-9A0B-9FEAEC1E273E}" destId="{4B268B1B-D25C-4380-9E74-322891E20CFE}" srcOrd="0" destOrd="0" parTransId="{207226E9-73C8-437C-85E5-5BC176563919}" sibTransId="{8C34337A-B4BA-469A-9870-144A3F5444E3}"/>
    <dgm:cxn modelId="{07430AE1-E799-4299-8D49-E02FF4D96040}" type="presOf" srcId="{4B268B1B-D25C-4380-9E74-322891E20CFE}" destId="{A6018FE5-F924-46DA-BEEE-4C5D0182C428}" srcOrd="0" destOrd="0" presId="urn:microsoft.com/office/officeart/2009/3/layout/StepUpProcess"/>
    <dgm:cxn modelId="{902430FE-2CCE-4372-8D8A-32BADD733071}" srcId="{2FABC664-6130-4BB2-9A0B-9FEAEC1E273E}" destId="{8AB021FB-2C31-4F2B-AC97-C426BE19FB32}" srcOrd="2" destOrd="0" parTransId="{37B33C4A-C016-49F0-AA0E-15B7F4EEF7E8}" sibTransId="{BD4F03F6-E858-4E60-9DD6-468D81F3B743}"/>
    <dgm:cxn modelId="{F227FBB1-B285-42F9-83BE-73910575DECA}" srcId="{2FABC664-6130-4BB2-9A0B-9FEAEC1E273E}" destId="{61B556DA-30E1-4F2F-8C27-95285A57AD6D}" srcOrd="5" destOrd="0" parTransId="{BA0439CA-18DD-495B-8FA3-D6F6ED6C608F}" sibTransId="{6F9B2DFB-FB01-4404-A844-0E6E56AC8120}"/>
    <dgm:cxn modelId="{3163D65A-B407-4662-8621-1E795D3482B6}" type="presParOf" srcId="{4559111B-01D3-4608-86FA-500906A64978}" destId="{A3F856C4-F377-4CED-AD9A-CF338D144EB6}" srcOrd="0" destOrd="0" presId="urn:microsoft.com/office/officeart/2009/3/layout/StepUpProcess"/>
    <dgm:cxn modelId="{2A422D32-149D-4D7A-BBAF-668E2A3BC294}" type="presParOf" srcId="{A3F856C4-F377-4CED-AD9A-CF338D144EB6}" destId="{EF6496A7-8F46-470D-9BC5-9DC5947AB890}" srcOrd="0" destOrd="0" presId="urn:microsoft.com/office/officeart/2009/3/layout/StepUpProcess"/>
    <dgm:cxn modelId="{B038E566-4244-4580-90C2-A170AF06FC6A}" type="presParOf" srcId="{A3F856C4-F377-4CED-AD9A-CF338D144EB6}" destId="{A6018FE5-F924-46DA-BEEE-4C5D0182C428}" srcOrd="1" destOrd="0" presId="urn:microsoft.com/office/officeart/2009/3/layout/StepUpProcess"/>
    <dgm:cxn modelId="{789B3001-DDC1-4D31-9454-019BFF0F0A5E}" type="presParOf" srcId="{A3F856C4-F377-4CED-AD9A-CF338D144EB6}" destId="{A8027481-CF3A-427D-81B0-08E13F2BC63B}" srcOrd="2" destOrd="0" presId="urn:microsoft.com/office/officeart/2009/3/layout/StepUpProcess"/>
    <dgm:cxn modelId="{9DF73A5C-384A-4BC6-849E-CB3F5143A65C}" type="presParOf" srcId="{4559111B-01D3-4608-86FA-500906A64978}" destId="{3DB9506C-48AA-4BD0-97D0-1155844A0185}" srcOrd="1" destOrd="0" presId="urn:microsoft.com/office/officeart/2009/3/layout/StepUpProcess"/>
    <dgm:cxn modelId="{ECD8660D-4B32-422D-8C0D-AB94A9A731EE}" type="presParOf" srcId="{3DB9506C-48AA-4BD0-97D0-1155844A0185}" destId="{C78009CA-F782-4280-A45E-2273324D19A2}" srcOrd="0" destOrd="0" presId="urn:microsoft.com/office/officeart/2009/3/layout/StepUpProcess"/>
    <dgm:cxn modelId="{F08CE2F8-C1BA-4929-86D9-1D5D9318EA96}" type="presParOf" srcId="{4559111B-01D3-4608-86FA-500906A64978}" destId="{4E0BAFA2-E48A-488A-B9ED-8140320F90AC}" srcOrd="2" destOrd="0" presId="urn:microsoft.com/office/officeart/2009/3/layout/StepUpProcess"/>
    <dgm:cxn modelId="{6FF89AA3-F914-4572-A721-A510495ACA9E}" type="presParOf" srcId="{4E0BAFA2-E48A-488A-B9ED-8140320F90AC}" destId="{F314A65E-D096-4274-B908-0BC52A35064E}" srcOrd="0" destOrd="0" presId="urn:microsoft.com/office/officeart/2009/3/layout/StepUpProcess"/>
    <dgm:cxn modelId="{2E090EB1-DF5B-44BD-90B6-5120CF89284E}" type="presParOf" srcId="{4E0BAFA2-E48A-488A-B9ED-8140320F90AC}" destId="{9C3E9025-8E05-4A38-B982-F675C433111F}" srcOrd="1" destOrd="0" presId="urn:microsoft.com/office/officeart/2009/3/layout/StepUpProcess"/>
    <dgm:cxn modelId="{9E2D6770-C1B4-4A3D-AFC8-2F65EBC694CA}" type="presParOf" srcId="{4E0BAFA2-E48A-488A-B9ED-8140320F90AC}" destId="{3C2713F9-8F8B-4775-9AAD-5ACAAD860422}" srcOrd="2" destOrd="0" presId="urn:microsoft.com/office/officeart/2009/3/layout/StepUpProcess"/>
    <dgm:cxn modelId="{2824A520-0FF6-407C-BCE7-5B47489D94A4}" type="presParOf" srcId="{4559111B-01D3-4608-86FA-500906A64978}" destId="{FBDFDA67-C399-4E1A-8D61-3BBD358045EA}" srcOrd="3" destOrd="0" presId="urn:microsoft.com/office/officeart/2009/3/layout/StepUpProcess"/>
    <dgm:cxn modelId="{E6EBEA04-7928-470E-B2F1-71B1BF23C568}" type="presParOf" srcId="{FBDFDA67-C399-4E1A-8D61-3BBD358045EA}" destId="{8DD088B2-569E-4331-A8DA-6D835BB89BE2}" srcOrd="0" destOrd="0" presId="urn:microsoft.com/office/officeart/2009/3/layout/StepUpProcess"/>
    <dgm:cxn modelId="{2A3CFA3D-6E39-444F-B884-A57968A9F8F4}" type="presParOf" srcId="{4559111B-01D3-4608-86FA-500906A64978}" destId="{82447949-8F82-4341-BF4C-D36BF8796DE5}" srcOrd="4" destOrd="0" presId="urn:microsoft.com/office/officeart/2009/3/layout/StepUpProcess"/>
    <dgm:cxn modelId="{C72F9C8B-9EE0-4969-A873-B86BDB41ED6D}" type="presParOf" srcId="{82447949-8F82-4341-BF4C-D36BF8796DE5}" destId="{31618AC8-0A30-452B-A2FD-6D1EC5B41FD7}" srcOrd="0" destOrd="0" presId="urn:microsoft.com/office/officeart/2009/3/layout/StepUpProcess"/>
    <dgm:cxn modelId="{8D420133-ED4A-43BE-BAA7-0C1435AC645F}" type="presParOf" srcId="{82447949-8F82-4341-BF4C-D36BF8796DE5}" destId="{B6B9168D-382B-4465-A54D-77BE56D67659}" srcOrd="1" destOrd="0" presId="urn:microsoft.com/office/officeart/2009/3/layout/StepUpProcess"/>
    <dgm:cxn modelId="{8AB283BE-1215-49DD-8652-BD6DDAD69BE3}" type="presParOf" srcId="{82447949-8F82-4341-BF4C-D36BF8796DE5}" destId="{4C19BFD3-55DD-4A6E-B7FE-F898FC63FCD1}" srcOrd="2" destOrd="0" presId="urn:microsoft.com/office/officeart/2009/3/layout/StepUpProcess"/>
    <dgm:cxn modelId="{9634A6E6-50AA-48F6-AC82-ABED3001006D}" type="presParOf" srcId="{4559111B-01D3-4608-86FA-500906A64978}" destId="{C810C3C5-F867-497B-8D9F-4558D67BAEFC}" srcOrd="5" destOrd="0" presId="urn:microsoft.com/office/officeart/2009/3/layout/StepUpProcess"/>
    <dgm:cxn modelId="{50BE8FDD-0DAE-4F1B-A20D-049A289E73F9}" type="presParOf" srcId="{C810C3C5-F867-497B-8D9F-4558D67BAEFC}" destId="{59B962D6-1D07-440F-A735-55A5E169E9FD}" srcOrd="0" destOrd="0" presId="urn:microsoft.com/office/officeart/2009/3/layout/StepUpProcess"/>
    <dgm:cxn modelId="{1E97D413-0A8C-4452-9C77-7EFB2C9EDCF4}" type="presParOf" srcId="{4559111B-01D3-4608-86FA-500906A64978}" destId="{4C8E046F-7DBB-4DCE-854C-49B3C48CE18D}" srcOrd="6" destOrd="0" presId="urn:microsoft.com/office/officeart/2009/3/layout/StepUpProcess"/>
    <dgm:cxn modelId="{A63C4BA4-5E64-4322-A170-3B6DFB8B4E2C}" type="presParOf" srcId="{4C8E046F-7DBB-4DCE-854C-49B3C48CE18D}" destId="{3CDD3D5E-8FCB-48AD-969C-BCC85012B926}" srcOrd="0" destOrd="0" presId="urn:microsoft.com/office/officeart/2009/3/layout/StepUpProcess"/>
    <dgm:cxn modelId="{FBB52096-DF78-4711-9B98-64AEBB312103}" type="presParOf" srcId="{4C8E046F-7DBB-4DCE-854C-49B3C48CE18D}" destId="{6BE22876-93C4-46BE-9A88-9D537F4A39AA}" srcOrd="1" destOrd="0" presId="urn:microsoft.com/office/officeart/2009/3/layout/StepUpProcess"/>
    <dgm:cxn modelId="{B4B56C24-8774-4B47-BF50-774F5E1CEC56}" type="presParOf" srcId="{4C8E046F-7DBB-4DCE-854C-49B3C48CE18D}" destId="{855532CD-2FF0-49C5-A4AF-D90295C90FC0}" srcOrd="2" destOrd="0" presId="urn:microsoft.com/office/officeart/2009/3/layout/StepUpProcess"/>
    <dgm:cxn modelId="{5E9FBB51-E9B3-4133-A0BE-A2B42D950E5B}" type="presParOf" srcId="{4559111B-01D3-4608-86FA-500906A64978}" destId="{B334E182-F8CB-4E48-8124-79F0BF31194A}" srcOrd="7" destOrd="0" presId="urn:microsoft.com/office/officeart/2009/3/layout/StepUpProcess"/>
    <dgm:cxn modelId="{5960896D-5AB6-4F84-A92B-9F073716A1AB}" type="presParOf" srcId="{B334E182-F8CB-4E48-8124-79F0BF31194A}" destId="{9EC8D5BD-E6F0-47B8-9B42-0044417EE8FC}" srcOrd="0" destOrd="0" presId="urn:microsoft.com/office/officeart/2009/3/layout/StepUpProcess"/>
    <dgm:cxn modelId="{4488F5BF-9FAD-4BA7-9313-1EB1A84648EC}" type="presParOf" srcId="{4559111B-01D3-4608-86FA-500906A64978}" destId="{BE961023-D649-4B7B-995F-334972C9A8EA}" srcOrd="8" destOrd="0" presId="urn:microsoft.com/office/officeart/2009/3/layout/StepUpProcess"/>
    <dgm:cxn modelId="{9B251D53-AA72-4AEF-B321-999C203C9234}" type="presParOf" srcId="{BE961023-D649-4B7B-995F-334972C9A8EA}" destId="{311FFFB7-8A8D-42CD-8BE3-6EB0A6DE4187}" srcOrd="0" destOrd="0" presId="urn:microsoft.com/office/officeart/2009/3/layout/StepUpProcess"/>
    <dgm:cxn modelId="{EF0D4E03-CAF9-4711-91C9-61E00C94A5D8}" type="presParOf" srcId="{BE961023-D649-4B7B-995F-334972C9A8EA}" destId="{B08C1A45-2476-4300-9439-A56B40C709B3}" srcOrd="1" destOrd="0" presId="urn:microsoft.com/office/officeart/2009/3/layout/StepUpProcess"/>
    <dgm:cxn modelId="{7EDBBA18-AB61-46B3-9AF5-C53FACEA80B4}" type="presParOf" srcId="{BE961023-D649-4B7B-995F-334972C9A8EA}" destId="{7DAA3E12-4688-4A16-BF48-AB14764C2CEA}" srcOrd="2" destOrd="0" presId="urn:microsoft.com/office/officeart/2009/3/layout/StepUpProcess"/>
    <dgm:cxn modelId="{A6021D0B-8E9D-4C2B-9DD3-5825A959D028}" type="presParOf" srcId="{4559111B-01D3-4608-86FA-500906A64978}" destId="{D0668EC1-55D9-4D0B-9EA8-F91B03D4A5FB}" srcOrd="9" destOrd="0" presId="urn:microsoft.com/office/officeart/2009/3/layout/StepUpProcess"/>
    <dgm:cxn modelId="{13702479-583B-4506-AE98-5341747F0275}" type="presParOf" srcId="{D0668EC1-55D9-4D0B-9EA8-F91B03D4A5FB}" destId="{FD920885-0B1A-4507-A52A-F778DB662A55}" srcOrd="0" destOrd="0" presId="urn:microsoft.com/office/officeart/2009/3/layout/StepUpProcess"/>
    <dgm:cxn modelId="{239FB05B-29DC-497F-936D-7512C15D6769}" type="presParOf" srcId="{4559111B-01D3-4608-86FA-500906A64978}" destId="{87FC9066-FFE3-490E-AF63-AC70D4EDDD98}" srcOrd="10" destOrd="0" presId="urn:microsoft.com/office/officeart/2009/3/layout/StepUpProcess"/>
    <dgm:cxn modelId="{14489E63-2941-4675-B088-59C06ED7C025}" type="presParOf" srcId="{87FC9066-FFE3-490E-AF63-AC70D4EDDD98}" destId="{BA66F629-A5C2-46B4-987F-A0D4CA56BA4F}" srcOrd="0" destOrd="0" presId="urn:microsoft.com/office/officeart/2009/3/layout/StepUpProcess"/>
    <dgm:cxn modelId="{84E56BE1-F700-466B-9D01-CAC9E099A1D5}" type="presParOf" srcId="{87FC9066-FFE3-490E-AF63-AC70D4EDDD98}" destId="{4128C49E-C367-4C22-9E7A-33291E4CD12A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496A7-8F46-470D-9BC5-9DC5947AB890}">
      <dsp:nvSpPr>
        <dsp:cNvPr id="0" name=""/>
        <dsp:cNvSpPr/>
      </dsp:nvSpPr>
      <dsp:spPr>
        <a:xfrm rot="5400000">
          <a:off x="249509" y="1467051"/>
          <a:ext cx="751089" cy="1249795"/>
        </a:xfrm>
        <a:prstGeom prst="corner">
          <a:avLst>
            <a:gd name="adj1" fmla="val 16120"/>
            <a:gd name="adj2" fmla="val 1611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6018FE5-F924-46DA-BEEE-4C5D0182C428}">
      <dsp:nvSpPr>
        <dsp:cNvPr id="0" name=""/>
        <dsp:cNvSpPr/>
      </dsp:nvSpPr>
      <dsp:spPr>
        <a:xfrm>
          <a:off x="82809" y="1800533"/>
          <a:ext cx="1349890" cy="989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/>
            <a:t>Project on Accounting Reform on </a:t>
          </a:r>
          <a:r>
            <a:rPr lang="tr-TR" sz="2000" kern="1200" err="1"/>
            <a:t>Accrual</a:t>
          </a:r>
          <a:r>
            <a:rPr lang="tr-TR" sz="2000" kern="1200"/>
            <a:t> </a:t>
          </a:r>
          <a:r>
            <a:rPr lang="tr-TR" sz="2000" kern="1200" err="1"/>
            <a:t>Basis</a:t>
          </a:r>
          <a:r>
            <a:rPr lang="tr-TR" sz="2000" kern="1200"/>
            <a:t> </a:t>
          </a:r>
          <a:r>
            <a:rPr lang="tr-TR" sz="2000" kern="1200" err="1"/>
            <a:t>sponsored</a:t>
          </a:r>
          <a:r>
            <a:rPr lang="tr-TR" sz="2000" kern="1200"/>
            <a:t> </a:t>
          </a:r>
          <a:r>
            <a:rPr lang="tr-TR" sz="2000" kern="1200" err="1"/>
            <a:t>by</a:t>
          </a:r>
          <a:r>
            <a:rPr lang="tr-TR" sz="2000" kern="1200"/>
            <a:t> World Bank </a:t>
          </a:r>
        </a:p>
      </dsp:txBody>
      <dsp:txXfrm>
        <a:off x="82809" y="1800533"/>
        <a:ext cx="1349890" cy="989040"/>
      </dsp:txXfrm>
    </dsp:sp>
    <dsp:sp modelId="{A8027481-CF3A-427D-81B0-08E13F2BC63B}">
      <dsp:nvSpPr>
        <dsp:cNvPr id="0" name=""/>
        <dsp:cNvSpPr/>
      </dsp:nvSpPr>
      <dsp:spPr>
        <a:xfrm>
          <a:off x="1039565" y="1375040"/>
          <a:ext cx="212890" cy="212890"/>
        </a:xfrm>
        <a:prstGeom prst="triangle">
          <a:avLst>
            <a:gd name="adj" fmla="val 10000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314A65E-D096-4274-B908-0BC52A35064E}">
      <dsp:nvSpPr>
        <dsp:cNvPr id="0" name=""/>
        <dsp:cNvSpPr/>
      </dsp:nvSpPr>
      <dsp:spPr>
        <a:xfrm rot="5400000">
          <a:off x="1810049" y="1125250"/>
          <a:ext cx="751089" cy="1249795"/>
        </a:xfrm>
        <a:prstGeom prst="corner">
          <a:avLst>
            <a:gd name="adj1" fmla="val 16120"/>
            <a:gd name="adj2" fmla="val 1611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C3E9025-8E05-4A38-B982-F675C433111F}">
      <dsp:nvSpPr>
        <dsp:cNvPr id="0" name=""/>
        <dsp:cNvSpPr/>
      </dsp:nvSpPr>
      <dsp:spPr>
        <a:xfrm>
          <a:off x="3095494" y="1156679"/>
          <a:ext cx="1513215" cy="989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err="1">
              <a:solidFill>
                <a:schemeClr val="tx1"/>
              </a:solidFill>
              <a:latin typeface="+mn-lt"/>
              <a:ea typeface="+mn-ea"/>
              <a:cs typeface="+mn-cs"/>
            </a:rPr>
            <a:t>The</a:t>
          </a:r>
          <a:r>
            <a:rPr lang="tr-TR" sz="2000" kern="1200">
              <a:solidFill>
                <a:schemeClr val="tx1"/>
              </a:solidFill>
              <a:latin typeface="+mn-lt"/>
              <a:ea typeface="+mn-ea"/>
              <a:cs typeface="+mn-cs"/>
            </a:rPr>
            <a:t> Public Financial </a:t>
          </a:r>
          <a:r>
            <a:rPr lang="tr-TR" sz="1800" kern="1200">
              <a:solidFill>
                <a:schemeClr val="tx1"/>
              </a:solidFill>
              <a:latin typeface="+mn-lt"/>
              <a:ea typeface="+mn-ea"/>
              <a:cs typeface="+mn-cs"/>
            </a:rPr>
            <a:t>Management </a:t>
          </a:r>
          <a:r>
            <a:rPr lang="tr-TR" sz="2000" kern="1200" err="1">
              <a:solidFill>
                <a:schemeClr val="tx1"/>
              </a:solidFill>
              <a:latin typeface="+mn-lt"/>
              <a:ea typeface="+mn-ea"/>
              <a:cs typeface="+mn-cs"/>
            </a:rPr>
            <a:t>and</a:t>
          </a:r>
          <a:r>
            <a:rPr lang="tr-TR" sz="2000" kern="1200">
              <a:solidFill>
                <a:schemeClr val="tx1"/>
              </a:solidFill>
              <a:latin typeface="+mn-lt"/>
              <a:ea typeface="+mn-ea"/>
              <a:cs typeface="+mn-cs"/>
            </a:rPr>
            <a:t> Control </a:t>
          </a:r>
          <a:r>
            <a:rPr lang="tr-TR" sz="2000" kern="1200" err="1">
              <a:solidFill>
                <a:schemeClr val="tx1"/>
              </a:solidFill>
              <a:latin typeface="+mn-lt"/>
              <a:ea typeface="+mn-ea"/>
              <a:cs typeface="+mn-cs"/>
            </a:rPr>
            <a:t>Law</a:t>
          </a:r>
          <a:r>
            <a:rPr lang="tr-TR" sz="2000" kern="120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</a:p>
      </dsp:txBody>
      <dsp:txXfrm>
        <a:off x="3095494" y="1156679"/>
        <a:ext cx="1513215" cy="989040"/>
      </dsp:txXfrm>
    </dsp:sp>
    <dsp:sp modelId="{3C2713F9-8F8B-4775-9AAD-5ACAAD860422}">
      <dsp:nvSpPr>
        <dsp:cNvPr id="0" name=""/>
        <dsp:cNvSpPr/>
      </dsp:nvSpPr>
      <dsp:spPr>
        <a:xfrm>
          <a:off x="2600105" y="1033239"/>
          <a:ext cx="212890" cy="212890"/>
        </a:xfrm>
        <a:prstGeom prst="triangle">
          <a:avLst>
            <a:gd name="adj" fmla="val 10000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1618AC8-0A30-452B-A2FD-6D1EC5B41FD7}">
      <dsp:nvSpPr>
        <dsp:cNvPr id="0" name=""/>
        <dsp:cNvSpPr/>
      </dsp:nvSpPr>
      <dsp:spPr>
        <a:xfrm rot="5400000">
          <a:off x="3260389" y="783449"/>
          <a:ext cx="751089" cy="1249795"/>
        </a:xfrm>
        <a:prstGeom prst="corner">
          <a:avLst>
            <a:gd name="adj1" fmla="val 16120"/>
            <a:gd name="adj2" fmla="val 1611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6B9168D-382B-4465-A54D-77BE56D67659}">
      <dsp:nvSpPr>
        <dsp:cNvPr id="0" name=""/>
        <dsp:cNvSpPr/>
      </dsp:nvSpPr>
      <dsp:spPr>
        <a:xfrm>
          <a:off x="1585314" y="1542496"/>
          <a:ext cx="1429753" cy="989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err="1"/>
            <a:t>Accrual</a:t>
          </a:r>
          <a:r>
            <a:rPr lang="tr-TR" sz="2000" kern="1200"/>
            <a:t> </a:t>
          </a:r>
          <a:r>
            <a:rPr lang="tr-TR" sz="2000" kern="1200" err="1"/>
            <a:t>base</a:t>
          </a:r>
          <a:r>
            <a:rPr lang="tr-TR" sz="2000" kern="1200"/>
            <a:t> </a:t>
          </a:r>
          <a:r>
            <a:rPr lang="tr-TR" sz="2000" kern="1200" err="1"/>
            <a:t>accounting</a:t>
          </a:r>
          <a:r>
            <a:rPr lang="tr-TR" sz="2000" kern="1200"/>
            <a:t> </a:t>
          </a:r>
          <a:r>
            <a:rPr lang="tr-TR" sz="2000" kern="1200" err="1"/>
            <a:t>was</a:t>
          </a:r>
          <a:r>
            <a:rPr lang="tr-TR" sz="2000" kern="1200"/>
            <a:t> </a:t>
          </a:r>
          <a:r>
            <a:rPr lang="tr-TR" sz="2000" kern="1200" err="1"/>
            <a:t>started</a:t>
          </a:r>
          <a:endParaRPr lang="tr-TR" sz="2000" kern="1200"/>
        </a:p>
      </dsp:txBody>
      <dsp:txXfrm>
        <a:off x="1585314" y="1542496"/>
        <a:ext cx="1429753" cy="989040"/>
      </dsp:txXfrm>
    </dsp:sp>
    <dsp:sp modelId="{4C19BFD3-55DD-4A6E-B7FE-F898FC63FCD1}">
      <dsp:nvSpPr>
        <dsp:cNvPr id="0" name=""/>
        <dsp:cNvSpPr/>
      </dsp:nvSpPr>
      <dsp:spPr>
        <a:xfrm>
          <a:off x="4050445" y="691438"/>
          <a:ext cx="212890" cy="212890"/>
        </a:xfrm>
        <a:prstGeom prst="triangle">
          <a:avLst>
            <a:gd name="adj" fmla="val 10000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CDD3D5E-8FCB-48AD-969C-BCC85012B926}">
      <dsp:nvSpPr>
        <dsp:cNvPr id="0" name=""/>
        <dsp:cNvSpPr/>
      </dsp:nvSpPr>
      <dsp:spPr>
        <a:xfrm rot="5400000">
          <a:off x="4725722" y="441648"/>
          <a:ext cx="751089" cy="1249795"/>
        </a:xfrm>
        <a:prstGeom prst="corner">
          <a:avLst>
            <a:gd name="adj1" fmla="val 16120"/>
            <a:gd name="adj2" fmla="val 1611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BE22876-93C4-46BE-9A88-9D537F4A39AA}">
      <dsp:nvSpPr>
        <dsp:cNvPr id="0" name=""/>
        <dsp:cNvSpPr/>
      </dsp:nvSpPr>
      <dsp:spPr>
        <a:xfrm>
          <a:off x="4600347" y="815068"/>
          <a:ext cx="1128322" cy="989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4500" kern="1200"/>
        </a:p>
      </dsp:txBody>
      <dsp:txXfrm>
        <a:off x="4600347" y="815068"/>
        <a:ext cx="1128322" cy="989040"/>
      </dsp:txXfrm>
    </dsp:sp>
    <dsp:sp modelId="{855532CD-2FF0-49C5-A4AF-D90295C90FC0}">
      <dsp:nvSpPr>
        <dsp:cNvPr id="0" name=""/>
        <dsp:cNvSpPr/>
      </dsp:nvSpPr>
      <dsp:spPr>
        <a:xfrm>
          <a:off x="5515778" y="349637"/>
          <a:ext cx="212890" cy="212890"/>
        </a:xfrm>
        <a:prstGeom prst="triangle">
          <a:avLst>
            <a:gd name="adj" fmla="val 10000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11FFFB7-8A8D-42CD-8BE3-6EB0A6DE4187}">
      <dsp:nvSpPr>
        <dsp:cNvPr id="0" name=""/>
        <dsp:cNvSpPr/>
      </dsp:nvSpPr>
      <dsp:spPr>
        <a:xfrm rot="5400000">
          <a:off x="6217793" y="99848"/>
          <a:ext cx="751089" cy="1249795"/>
        </a:xfrm>
        <a:prstGeom prst="corner">
          <a:avLst>
            <a:gd name="adj1" fmla="val 16120"/>
            <a:gd name="adj2" fmla="val 1611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08C1A45-2476-4300-9439-A56B40C709B3}">
      <dsp:nvSpPr>
        <dsp:cNvPr id="0" name=""/>
        <dsp:cNvSpPr/>
      </dsp:nvSpPr>
      <dsp:spPr>
        <a:xfrm>
          <a:off x="6092418" y="473267"/>
          <a:ext cx="1128322" cy="989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4500" kern="1200"/>
        </a:p>
      </dsp:txBody>
      <dsp:txXfrm>
        <a:off x="6092418" y="473267"/>
        <a:ext cx="1128322" cy="989040"/>
      </dsp:txXfrm>
    </dsp:sp>
    <dsp:sp modelId="{7DAA3E12-4688-4A16-BF48-AB14764C2CEA}">
      <dsp:nvSpPr>
        <dsp:cNvPr id="0" name=""/>
        <dsp:cNvSpPr/>
      </dsp:nvSpPr>
      <dsp:spPr>
        <a:xfrm>
          <a:off x="7007849" y="7836"/>
          <a:ext cx="212890" cy="212890"/>
        </a:xfrm>
        <a:prstGeom prst="triangle">
          <a:avLst>
            <a:gd name="adj" fmla="val 10000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A66F629-A5C2-46B4-987F-A0D4CA56BA4F}">
      <dsp:nvSpPr>
        <dsp:cNvPr id="0" name=""/>
        <dsp:cNvSpPr/>
      </dsp:nvSpPr>
      <dsp:spPr>
        <a:xfrm rot="5400000">
          <a:off x="7709865" y="-241952"/>
          <a:ext cx="751089" cy="1249795"/>
        </a:xfrm>
        <a:prstGeom prst="corner">
          <a:avLst>
            <a:gd name="adj1" fmla="val 16120"/>
            <a:gd name="adj2" fmla="val 16110"/>
          </a:avLst>
        </a:prstGeom>
        <a:solidFill>
          <a:srgbClr val="C00000"/>
        </a:solidFill>
        <a:ln w="9525" cap="flat" cmpd="sng" algn="ctr">
          <a:solidFill>
            <a:srgbClr val="C0000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128C49E-C367-4C22-9E7A-33291E4CD12A}">
      <dsp:nvSpPr>
        <dsp:cNvPr id="0" name=""/>
        <dsp:cNvSpPr/>
      </dsp:nvSpPr>
      <dsp:spPr>
        <a:xfrm>
          <a:off x="7584489" y="131466"/>
          <a:ext cx="1128322" cy="989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4500" kern="1200"/>
        </a:p>
      </dsp:txBody>
      <dsp:txXfrm>
        <a:off x="7584489" y="131466"/>
        <a:ext cx="1128322" cy="989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DBB58-52B1-432D-A962-962BA7C0DC14}" type="datetimeFigureOut">
              <a:rPr lang="tr-TR" smtClean="0"/>
              <a:t>02.10.2016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622798" y="651391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647A0-968D-4091-9D72-B3B6DCC4FC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521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0BFD5-FD34-4B37-BFB8-1EA8CE4D4D84}" type="datetimeFigureOut">
              <a:rPr lang="tr-TR" smtClean="0"/>
              <a:t>02.10.2016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248025" y="514350"/>
            <a:ext cx="343058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92664" y="3257550"/>
            <a:ext cx="794131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622798" y="651391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129218-AC11-4EFE-806D-7D7D5EFCCC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3076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29218-AC11-4EFE-806D-7D7D5EFCCC21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4093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29218-AC11-4EFE-806D-7D7D5EFCCC21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7804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29218-AC11-4EFE-806D-7D7D5EFCCC21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3898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29218-AC11-4EFE-806D-7D7D5EFCCC21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0375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29218-AC11-4EFE-806D-7D7D5EFCCC21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7804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29218-AC11-4EFE-806D-7D7D5EFCCC21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7804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29218-AC11-4EFE-806D-7D7D5EFCCC21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7804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651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1097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620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700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907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723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6287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1917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5999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16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48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02.10.2016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4195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232247"/>
          </a:xfrm>
        </p:spPr>
        <p:txBody>
          <a:bodyPr>
            <a:normAutofit/>
          </a:bodyPr>
          <a:lstStyle/>
          <a:p>
            <a:r>
              <a:rPr lang="tr-TR" sz="4000" b="1">
                <a:solidFill>
                  <a:schemeClr val="tx2"/>
                </a:solidFill>
              </a:rPr>
              <a:t>Turkish Public Accounting System</a:t>
            </a:r>
            <a:r>
              <a:rPr lang="tr-TR" b="1">
                <a:solidFill>
                  <a:schemeClr val="tx2"/>
                </a:solidFill>
              </a:rPr>
              <a:t/>
            </a:r>
            <a:br>
              <a:rPr lang="tr-TR" b="1">
                <a:solidFill>
                  <a:schemeClr val="tx2"/>
                </a:solidFill>
              </a:rPr>
            </a:br>
            <a:endParaRPr lang="tr-TR" b="1">
              <a:solidFill>
                <a:schemeClr val="tx2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-122" y="2276873"/>
            <a:ext cx="9144122" cy="2520280"/>
          </a:xfrm>
          <a:solidFill>
            <a:srgbClr val="00B0F0"/>
          </a:solidFill>
        </p:spPr>
        <p:txBody>
          <a:bodyPr>
            <a:normAutofit fontScale="55000" lnSpcReduction="20000"/>
          </a:bodyPr>
          <a:lstStyle/>
          <a:p>
            <a:endParaRPr lang="tr-TR"/>
          </a:p>
          <a:p>
            <a:r>
              <a:rPr lang="en-US" sz="2600">
                <a:solidFill>
                  <a:schemeClr val="bg1"/>
                </a:solidFill>
              </a:rPr>
              <a:t> </a:t>
            </a:r>
            <a:r>
              <a:rPr lang="tr-TR" sz="8000" b="1">
                <a:solidFill>
                  <a:schemeClr val="bg1"/>
                </a:solidFill>
              </a:rPr>
              <a:t>PEMPAL TCOP </a:t>
            </a:r>
          </a:p>
          <a:p>
            <a:r>
              <a:rPr lang="tr-TR" sz="8000" b="1">
                <a:solidFill>
                  <a:schemeClr val="bg1"/>
                </a:solidFill>
              </a:rPr>
              <a:t>Thematic Group Workshop</a:t>
            </a:r>
          </a:p>
          <a:p>
            <a:endParaRPr lang="en-US" sz="6900" b="1">
              <a:solidFill>
                <a:schemeClr val="bg1"/>
              </a:solidFill>
            </a:endParaRPr>
          </a:p>
          <a:p>
            <a:r>
              <a:rPr lang="tr-TR" b="1">
                <a:solidFill>
                  <a:schemeClr val="bg1"/>
                </a:solidFill>
              </a:rPr>
              <a:t>Minsk, 2 October 2016 </a:t>
            </a: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1259632" y="3429000"/>
            <a:ext cx="6400800" cy="1008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  <a:p>
            <a:endParaRPr lang="tr-TR"/>
          </a:p>
          <a:p>
            <a:r>
              <a:rPr lang="en-US"/>
              <a:t> </a:t>
            </a:r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462146" y="5373543"/>
            <a:ext cx="69127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300" b="1">
                <a:solidFill>
                  <a:schemeClr val="tx2"/>
                </a:solidFill>
              </a:rPr>
              <a:t>T.R. MINISTRY of FINANCE </a:t>
            </a:r>
            <a:br>
              <a:rPr lang="tr-TR" sz="2300" b="1">
                <a:solidFill>
                  <a:schemeClr val="tx2"/>
                </a:solidFill>
              </a:rPr>
            </a:br>
            <a:r>
              <a:rPr lang="tr-TR" sz="2300" b="1">
                <a:solidFill>
                  <a:schemeClr val="tx2"/>
                </a:solidFill>
              </a:rPr>
              <a:t>GENERAL DIRECTORATE of PUBLIC ACCOUNTS</a:t>
            </a:r>
            <a:endParaRPr lang="tr-TR" sz="2300"/>
          </a:p>
        </p:txBody>
      </p:sp>
    </p:spTree>
    <p:extLst>
      <p:ext uri="{BB962C8B-B14F-4D97-AF65-F5344CB8AC3E}">
        <p14:creationId xmlns:p14="http://schemas.microsoft.com/office/powerpoint/2010/main" val="345620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75782"/>
            <a:ext cx="9144000" cy="908719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tr-TR" sz="3600" b="1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395536" y="630932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>
                <a:solidFill>
                  <a:srgbClr val="A3E7FF"/>
                </a:solidFill>
              </a:rPr>
              <a:t>Turkish Ministry of Finance, General Directorate of Public Accounts   - 2 October 2016 </a:t>
            </a:r>
            <a:endParaRPr lang="tr-TR">
              <a:solidFill>
                <a:srgbClr val="A3E7FF"/>
              </a:solidFill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8502482"/>
              </p:ext>
            </p:extLst>
          </p:nvPr>
        </p:nvGraphicFramePr>
        <p:xfrm>
          <a:off x="215516" y="1600200"/>
          <a:ext cx="8712968" cy="2836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0" y="2914436"/>
            <a:ext cx="13610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/>
              <a:t>1995-2003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1907704" y="2513622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/>
              <a:t>  </a:t>
            </a:r>
            <a:r>
              <a:rPr lang="tr-TR" sz="2000"/>
              <a:t>2004</a:t>
            </a:r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3443726" y="2197835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/>
              <a:t>2006</a:t>
            </a:r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4827982" y="1798242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/>
              <a:t>2007</a:t>
            </a:r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6298002" y="1526357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/>
              <a:t>2015</a:t>
            </a:r>
            <a:endParaRPr lang="tr-TR"/>
          </a:p>
        </p:txBody>
      </p:sp>
      <p:sp>
        <p:nvSpPr>
          <p:cNvPr id="12" name="Metin kutusu 11"/>
          <p:cNvSpPr txBox="1"/>
          <p:nvPr/>
        </p:nvSpPr>
        <p:spPr>
          <a:xfrm>
            <a:off x="4790741" y="2449893"/>
            <a:ext cx="13779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/>
              <a:t>Public Accounting </a:t>
            </a:r>
            <a:r>
              <a:rPr lang="tr-TR" sz="2000" err="1"/>
              <a:t>Standards</a:t>
            </a:r>
            <a:r>
              <a:rPr lang="tr-TR" sz="2000"/>
              <a:t> Board </a:t>
            </a:r>
            <a:r>
              <a:rPr lang="tr-TR" sz="2000" err="1"/>
              <a:t>was</a:t>
            </a:r>
            <a:r>
              <a:rPr lang="tr-TR" sz="2000"/>
              <a:t> </a:t>
            </a:r>
            <a:r>
              <a:rPr lang="tr-TR" sz="2000" err="1"/>
              <a:t>established</a:t>
            </a:r>
            <a:r>
              <a:rPr lang="tr-TR" sz="2000"/>
              <a:t> </a:t>
            </a:r>
            <a:r>
              <a:rPr lang="tr-TR" sz="2000" err="1"/>
              <a:t>under</a:t>
            </a:r>
            <a:r>
              <a:rPr lang="tr-TR" sz="2000"/>
              <a:t> </a:t>
            </a:r>
            <a:r>
              <a:rPr lang="tr-TR" sz="2000" err="1"/>
              <a:t>MoF</a:t>
            </a:r>
            <a:endParaRPr lang="tr-TR" sz="2000"/>
          </a:p>
        </p:txBody>
      </p:sp>
      <p:sp>
        <p:nvSpPr>
          <p:cNvPr id="13" name="Metin kutusu 12"/>
          <p:cNvSpPr txBox="1"/>
          <p:nvPr/>
        </p:nvSpPr>
        <p:spPr>
          <a:xfrm>
            <a:off x="7812360" y="1169167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/>
              <a:t>2016</a:t>
            </a:r>
            <a:endParaRPr lang="tr-TR"/>
          </a:p>
        </p:txBody>
      </p:sp>
      <p:sp>
        <p:nvSpPr>
          <p:cNvPr id="14" name="Metin kutusu 13"/>
          <p:cNvSpPr txBox="1"/>
          <p:nvPr/>
        </p:nvSpPr>
        <p:spPr>
          <a:xfrm>
            <a:off x="6298002" y="2050536"/>
            <a:ext cx="13781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/>
              <a:t>25 </a:t>
            </a:r>
            <a:r>
              <a:rPr lang="tr-TR" sz="2000" err="1"/>
              <a:t>National</a:t>
            </a:r>
            <a:r>
              <a:rPr lang="tr-TR" sz="2000"/>
              <a:t> </a:t>
            </a:r>
            <a:r>
              <a:rPr lang="tr-TR" sz="2000" err="1"/>
              <a:t>Standarts</a:t>
            </a:r>
            <a:r>
              <a:rPr lang="tr-TR" sz="2000"/>
              <a:t> </a:t>
            </a:r>
            <a:r>
              <a:rPr lang="tr-TR" sz="2000" err="1"/>
              <a:t>was</a:t>
            </a:r>
            <a:r>
              <a:rPr lang="tr-TR" sz="2000"/>
              <a:t> </a:t>
            </a:r>
            <a:r>
              <a:rPr lang="tr-TR" sz="2000" err="1"/>
              <a:t>published</a:t>
            </a:r>
            <a:r>
              <a:rPr lang="tr-TR" sz="2000"/>
              <a:t> </a:t>
            </a:r>
            <a:r>
              <a:rPr lang="tr-TR" sz="2000" err="1"/>
              <a:t>based</a:t>
            </a:r>
            <a:r>
              <a:rPr lang="tr-TR" sz="2000"/>
              <a:t> on </a:t>
            </a:r>
            <a:r>
              <a:rPr lang="tr-TR" sz="2000" err="1"/>
              <a:t>IPSASs</a:t>
            </a:r>
            <a:endParaRPr lang="tr-TR" sz="2000"/>
          </a:p>
        </p:txBody>
      </p:sp>
      <p:sp>
        <p:nvSpPr>
          <p:cNvPr id="15" name="Metin kutusu 14"/>
          <p:cNvSpPr txBox="1"/>
          <p:nvPr/>
        </p:nvSpPr>
        <p:spPr>
          <a:xfrm>
            <a:off x="7812360" y="1748588"/>
            <a:ext cx="11521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err="1"/>
              <a:t>Ongoing</a:t>
            </a:r>
            <a:r>
              <a:rPr lang="tr-TR" sz="2000"/>
              <a:t> </a:t>
            </a:r>
            <a:r>
              <a:rPr lang="tr-TR" sz="2000" err="1"/>
              <a:t>works</a:t>
            </a:r>
            <a:r>
              <a:rPr lang="tr-TR" sz="2000"/>
              <a:t> on </a:t>
            </a:r>
            <a:r>
              <a:rPr lang="tr-TR" sz="2000" err="1"/>
              <a:t>other</a:t>
            </a:r>
            <a:r>
              <a:rPr lang="tr-TR" sz="2000"/>
              <a:t> </a:t>
            </a:r>
            <a:r>
              <a:rPr lang="tr-TR" sz="2000" err="1"/>
              <a:t>IPSASs</a:t>
            </a:r>
            <a:endParaRPr lang="tr-TR" sz="2000"/>
          </a:p>
        </p:txBody>
      </p:sp>
      <p:sp>
        <p:nvSpPr>
          <p:cNvPr id="3" name="Metin kutusu 2"/>
          <p:cNvSpPr txBox="1"/>
          <p:nvPr/>
        </p:nvSpPr>
        <p:spPr>
          <a:xfrm>
            <a:off x="539552" y="984501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/>
              <a:t>Overview</a:t>
            </a:r>
            <a:r>
              <a:rPr lang="tr-TR" sz="2400" b="1" dirty="0"/>
              <a:t> of </a:t>
            </a:r>
            <a:r>
              <a:rPr lang="tr-TR" sz="2400" b="1" dirty="0" err="1"/>
              <a:t>the</a:t>
            </a:r>
            <a:r>
              <a:rPr lang="tr-TR" sz="2400" b="1" dirty="0"/>
              <a:t> </a:t>
            </a:r>
            <a:r>
              <a:rPr lang="tr-TR" sz="2400" b="1" dirty="0" err="1"/>
              <a:t>Turkish</a:t>
            </a:r>
            <a:r>
              <a:rPr lang="tr-TR" sz="2400" b="1" dirty="0"/>
              <a:t> </a:t>
            </a:r>
            <a:r>
              <a:rPr lang="tr-TR" sz="2400" b="1" dirty="0" err="1"/>
              <a:t>Public</a:t>
            </a:r>
            <a:r>
              <a:rPr lang="tr-TR" sz="2400" b="1" dirty="0"/>
              <a:t> Accounting </a:t>
            </a:r>
            <a:r>
              <a:rPr lang="tr-TR" sz="2400" b="1" dirty="0" err="1"/>
              <a:t>System</a:t>
            </a:r>
            <a:r>
              <a:rPr lang="tr-TR" sz="2400" b="1" dirty="0"/>
              <a:t>:</a:t>
            </a:r>
          </a:p>
          <a:p>
            <a:r>
              <a:rPr lang="tr-TR" sz="2400" b="1" dirty="0"/>
              <a:t> </a:t>
            </a:r>
            <a:endParaRPr lang="tr-TR" sz="2400" dirty="0"/>
          </a:p>
        </p:txBody>
      </p:sp>
      <p:sp>
        <p:nvSpPr>
          <p:cNvPr id="5" name="Dik Üçgen 4"/>
          <p:cNvSpPr/>
          <p:nvPr/>
        </p:nvSpPr>
        <p:spPr>
          <a:xfrm rot="16200000">
            <a:off x="8379780" y="6101942"/>
            <a:ext cx="620688" cy="891428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tr-TR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2719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5" y="1357168"/>
            <a:ext cx="9036495" cy="2191737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2000">
                <a:latin typeface="Times New Roman" charset="0"/>
              </a:rPr>
              <a:t>To prepare a framework chart of accounts and to adapt the internationally accepted accounting and reporting standards,</a:t>
            </a:r>
            <a:endParaRPr lang="tr-TR" sz="2000">
              <a:latin typeface="Times New Roman" charset="0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2000">
                <a:latin typeface="Times New Roman" charset="0"/>
              </a:rPr>
              <a:t>To record and report fixed assets in the accounting system,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2000">
                <a:latin typeface="Times New Roman" charset="0"/>
              </a:rPr>
              <a:t> To use time separated accounts to show  short-term &amp; long-term assets </a:t>
            </a:r>
            <a:r>
              <a:rPr lang="tr-TR" sz="2000">
                <a:latin typeface="Times New Roman" charset="0"/>
              </a:rPr>
              <a:t>&amp; </a:t>
            </a:r>
            <a:r>
              <a:rPr lang="en-US" sz="2000">
                <a:latin typeface="Times New Roman" charset="0"/>
              </a:rPr>
              <a:t>liabilities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2000">
                <a:latin typeface="Times New Roman" charset="0"/>
              </a:rPr>
              <a:t> To use computer technology(say2000i) effectively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2000">
                <a:latin typeface="Times New Roman" charset="0"/>
              </a:rPr>
              <a:t>To provide </a:t>
            </a:r>
            <a:r>
              <a:rPr lang="tr-TR" sz="2000">
                <a:latin typeface="Times New Roman" charset="0"/>
              </a:rPr>
              <a:t>prompt </a:t>
            </a:r>
            <a:r>
              <a:rPr lang="en-US" sz="2000">
                <a:latin typeface="Times New Roman" charset="0"/>
              </a:rPr>
              <a:t>information to related parties in predetermined periods</a:t>
            </a:r>
            <a:endParaRPr lang="en-US" sz="1400">
              <a:latin typeface="Times New Roman" charset="0"/>
            </a:endParaRP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75782"/>
            <a:ext cx="9144000" cy="908719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600" b="1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79895" y="4015793"/>
            <a:ext cx="39480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r-TR" b="1"/>
              <a:t> Scope :</a:t>
            </a:r>
            <a:endParaRPr lang="en-US" b="1" dirty="0">
              <a:latin typeface="Times New Roman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6453336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>
                <a:solidFill>
                  <a:srgbClr val="A3E7FF"/>
                </a:solidFill>
              </a:rPr>
              <a:t>Turkish</a:t>
            </a:r>
            <a:r>
              <a:rPr lang="tr-TR" b="1" dirty="0">
                <a:solidFill>
                  <a:srgbClr val="A3E7FF"/>
                </a:solidFill>
              </a:rPr>
              <a:t> </a:t>
            </a:r>
            <a:r>
              <a:rPr lang="tr-TR" b="1" dirty="0" err="1">
                <a:solidFill>
                  <a:srgbClr val="A3E7FF"/>
                </a:solidFill>
              </a:rPr>
              <a:t>Ministry</a:t>
            </a:r>
            <a:r>
              <a:rPr lang="tr-TR" b="1" dirty="0">
                <a:solidFill>
                  <a:srgbClr val="A3E7FF"/>
                </a:solidFill>
              </a:rPr>
              <a:t> of Finance, General </a:t>
            </a:r>
            <a:r>
              <a:rPr lang="tr-TR" b="1" dirty="0" err="1">
                <a:solidFill>
                  <a:srgbClr val="A3E7FF"/>
                </a:solidFill>
              </a:rPr>
              <a:t>Directorate</a:t>
            </a:r>
            <a:r>
              <a:rPr lang="tr-TR" b="1" dirty="0">
                <a:solidFill>
                  <a:srgbClr val="A3E7FF"/>
                </a:solidFill>
              </a:rPr>
              <a:t> of </a:t>
            </a:r>
            <a:r>
              <a:rPr lang="tr-TR" b="1" dirty="0" err="1">
                <a:solidFill>
                  <a:srgbClr val="A3E7FF"/>
                </a:solidFill>
              </a:rPr>
              <a:t>Public</a:t>
            </a:r>
            <a:r>
              <a:rPr lang="tr-TR" b="1" dirty="0">
                <a:solidFill>
                  <a:srgbClr val="A3E7FF"/>
                </a:solidFill>
              </a:rPr>
              <a:t> </a:t>
            </a:r>
            <a:r>
              <a:rPr lang="tr-TR" b="1" dirty="0" err="1">
                <a:solidFill>
                  <a:srgbClr val="A3E7FF"/>
                </a:solidFill>
              </a:rPr>
              <a:t>Accounts</a:t>
            </a:r>
            <a:r>
              <a:rPr lang="tr-TR" b="1" dirty="0">
                <a:solidFill>
                  <a:srgbClr val="A3E7FF"/>
                </a:solidFill>
              </a:rPr>
              <a:t>   - 2 </a:t>
            </a:r>
            <a:r>
              <a:rPr lang="tr-TR" b="1" dirty="0" err="1">
                <a:solidFill>
                  <a:srgbClr val="A3E7FF"/>
                </a:solidFill>
              </a:rPr>
              <a:t>October</a:t>
            </a:r>
            <a:r>
              <a:rPr lang="tr-TR" b="1" dirty="0">
                <a:solidFill>
                  <a:srgbClr val="A3E7FF"/>
                </a:solidFill>
              </a:rPr>
              <a:t> 2016 </a:t>
            </a:r>
            <a:endParaRPr lang="tr-TR" dirty="0">
              <a:solidFill>
                <a:srgbClr val="A3E7FF"/>
              </a:solidFill>
            </a:endParaRPr>
          </a:p>
        </p:txBody>
      </p:sp>
      <p:grpSp>
        <p:nvGrpSpPr>
          <p:cNvPr id="32" name="Grup 31"/>
          <p:cNvGrpSpPr/>
          <p:nvPr/>
        </p:nvGrpSpPr>
        <p:grpSpPr>
          <a:xfrm>
            <a:off x="323194" y="4077072"/>
            <a:ext cx="8569284" cy="2383985"/>
            <a:chOff x="21642" y="3907454"/>
            <a:chExt cx="8569284" cy="2383985"/>
          </a:xfrm>
        </p:grpSpPr>
        <p:sp>
          <p:nvSpPr>
            <p:cNvPr id="11" name="Yuvarlatılmış Dikdörtgen 10"/>
            <p:cNvSpPr/>
            <p:nvPr/>
          </p:nvSpPr>
          <p:spPr>
            <a:xfrm>
              <a:off x="21642" y="4716147"/>
              <a:ext cx="2118060" cy="75143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altLang="tr-TR" sz="2000" b="1"/>
                <a:t>General</a:t>
              </a:r>
              <a:r>
                <a:rPr lang="tr-TR" altLang="tr-TR" sz="2000" b="1">
                  <a:solidFill>
                    <a:srgbClr val="FF0000"/>
                  </a:solidFill>
                </a:rPr>
                <a:t> </a:t>
              </a:r>
              <a:r>
                <a:rPr lang="en-GB" altLang="tr-TR" sz="2000" b="1"/>
                <a:t>Government</a:t>
              </a:r>
              <a:r>
                <a:rPr lang="tr-TR" altLang="tr-TR" sz="2000" b="1"/>
                <a:t> </a:t>
              </a:r>
              <a:endParaRPr lang="tr-TR" sz="2000"/>
            </a:p>
          </p:txBody>
        </p:sp>
        <p:sp>
          <p:nvSpPr>
            <p:cNvPr id="12" name="Yuvarlatılmış Dikdörtgen 11"/>
            <p:cNvSpPr/>
            <p:nvPr/>
          </p:nvSpPr>
          <p:spPr>
            <a:xfrm>
              <a:off x="2457039" y="3907454"/>
              <a:ext cx="2016224" cy="702651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altLang="tr-TR" sz="20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Central Government</a:t>
              </a:r>
              <a:endParaRPr lang="tr-TR" sz="20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3" name="Yuvarlatılmış Dikdörtgen 12"/>
            <p:cNvSpPr/>
            <p:nvPr/>
          </p:nvSpPr>
          <p:spPr>
            <a:xfrm>
              <a:off x="4846511" y="4142482"/>
              <a:ext cx="3744415" cy="310414"/>
            </a:xfrm>
            <a:prstGeom prst="roundRect">
              <a:avLst/>
            </a:prstGeom>
            <a:solidFill>
              <a:srgbClr val="FFD54F"/>
            </a:solidFill>
            <a:ln>
              <a:solidFill>
                <a:srgbClr val="FFC000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altLang="tr-TR" sz="2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Special Budget </a:t>
              </a:r>
              <a:r>
                <a:rPr lang="tr-TR" altLang="tr-TR" sz="2000" dirty="0" err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Institution</a:t>
              </a:r>
              <a:endParaRPr lang="tr-TR" sz="2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2457039" y="4782493"/>
              <a:ext cx="2016224" cy="70265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altLang="tr-TR" sz="20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Social Security Institution</a:t>
              </a:r>
              <a:endParaRPr lang="tr-TR" sz="20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Yuvarlatılmış Dikdörtgen 14"/>
            <p:cNvSpPr/>
            <p:nvPr/>
          </p:nvSpPr>
          <p:spPr>
            <a:xfrm>
              <a:off x="2472203" y="5588789"/>
              <a:ext cx="2016224" cy="70265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altLang="tr-TR" sz="20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Local Governments</a:t>
              </a:r>
              <a:endParaRPr lang="tr-TR" sz="20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1" name="Dik Üçgen 30"/>
          <p:cNvSpPr/>
          <p:nvPr/>
        </p:nvSpPr>
        <p:spPr>
          <a:xfrm rot="16200000">
            <a:off x="8379780" y="6101942"/>
            <a:ext cx="620688" cy="891428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tr-TR"/>
              <a:t>2</a:t>
            </a:r>
          </a:p>
        </p:txBody>
      </p:sp>
      <p:sp>
        <p:nvSpPr>
          <p:cNvPr id="41" name="Yuvarlatılmış Dikdörtgen 40"/>
          <p:cNvSpPr/>
          <p:nvPr/>
        </p:nvSpPr>
        <p:spPr>
          <a:xfrm>
            <a:off x="5148064" y="3910413"/>
            <a:ext cx="3744414" cy="333421"/>
          </a:xfrm>
          <a:prstGeom prst="roundRect">
            <a:avLst/>
          </a:prstGeom>
          <a:solidFill>
            <a:srgbClr val="FFD54F"/>
          </a:solidFill>
          <a:ln>
            <a:solidFill>
              <a:srgbClr val="FFC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altLang="tr-T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tr-TR" altLang="tr-T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tr-TR" altLang="tr-T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General Budget</a:t>
            </a:r>
          </a:p>
          <a:p>
            <a:pPr algn="ctr"/>
            <a:endParaRPr lang="tr-T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tr-T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Yuvarlatılmış Dikdörtgen 20"/>
          <p:cNvSpPr/>
          <p:nvPr/>
        </p:nvSpPr>
        <p:spPr>
          <a:xfrm>
            <a:off x="5167032" y="4725144"/>
            <a:ext cx="3725447" cy="352727"/>
          </a:xfrm>
          <a:prstGeom prst="roundRect">
            <a:avLst/>
          </a:prstGeom>
          <a:solidFill>
            <a:srgbClr val="FFD54F"/>
          </a:solidFill>
          <a:ln>
            <a:solidFill>
              <a:srgbClr val="FFC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tr-T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Regulatory</a:t>
            </a:r>
            <a:r>
              <a:rPr lang="tr-TR" altLang="tr-T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&amp; </a:t>
            </a:r>
            <a:r>
              <a:rPr lang="tr-TR" altLang="tr-T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Supervisory</a:t>
            </a:r>
            <a:r>
              <a:rPr lang="tr-TR" altLang="tr-T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tr-TR" altLang="tr-T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Institution</a:t>
            </a:r>
            <a:endParaRPr lang="tr-T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Yuvarlatılmış Dikdörtgen 21"/>
          <p:cNvSpPr/>
          <p:nvPr/>
        </p:nvSpPr>
        <p:spPr>
          <a:xfrm>
            <a:off x="5220070" y="5957995"/>
            <a:ext cx="3096346" cy="351325"/>
          </a:xfrm>
          <a:prstGeom prst="roundRect">
            <a:avLst/>
          </a:prstGeom>
          <a:solidFill>
            <a:srgbClr val="FFD54F"/>
          </a:solidFill>
          <a:ln>
            <a:solidFill>
              <a:srgbClr val="FFC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altLang="tr-TR" sz="20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tr-TR" altLang="tr-TR" sz="20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tr-TR" altLang="tr-TR" sz="2000">
                <a:solidFill>
                  <a:schemeClr val="tx1">
                    <a:lumMod val="85000"/>
                    <a:lumOff val="15000"/>
                  </a:schemeClr>
                </a:solidFill>
              </a:rPr>
              <a:t>Municipalities</a:t>
            </a:r>
          </a:p>
          <a:p>
            <a:pPr algn="ctr"/>
            <a:endParaRPr lang="tr-TR" sz="20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tr-TR" sz="2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5" name="Düz Bağlayıcı 4"/>
          <p:cNvCxnSpPr/>
          <p:nvPr/>
        </p:nvCxnSpPr>
        <p:spPr>
          <a:xfrm>
            <a:off x="2555776" y="4428397"/>
            <a:ext cx="42608" cy="1736906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7"/>
          <p:cNvCxnSpPr/>
          <p:nvPr/>
        </p:nvCxnSpPr>
        <p:spPr>
          <a:xfrm>
            <a:off x="2441254" y="5301208"/>
            <a:ext cx="11452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>
            <a:endCxn id="12" idx="1"/>
          </p:cNvCxnSpPr>
          <p:nvPr/>
        </p:nvCxnSpPr>
        <p:spPr>
          <a:xfrm>
            <a:off x="2555776" y="4428397"/>
            <a:ext cx="202815" cy="1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/>
          <p:nvPr/>
        </p:nvCxnSpPr>
        <p:spPr>
          <a:xfrm>
            <a:off x="2555776" y="5301207"/>
            <a:ext cx="202815" cy="1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/>
          <p:cNvCxnSpPr/>
          <p:nvPr/>
        </p:nvCxnSpPr>
        <p:spPr>
          <a:xfrm>
            <a:off x="2598384" y="6151479"/>
            <a:ext cx="258724" cy="1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Düz Bağlayıcı 35"/>
          <p:cNvCxnSpPr/>
          <p:nvPr/>
        </p:nvCxnSpPr>
        <p:spPr>
          <a:xfrm>
            <a:off x="4932040" y="4077072"/>
            <a:ext cx="0" cy="808693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Düz Bağlayıcı 37"/>
          <p:cNvCxnSpPr/>
          <p:nvPr/>
        </p:nvCxnSpPr>
        <p:spPr>
          <a:xfrm>
            <a:off x="4817518" y="4437112"/>
            <a:ext cx="114522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Düz Ok Bağlayıcısı 38"/>
          <p:cNvCxnSpPr/>
          <p:nvPr/>
        </p:nvCxnSpPr>
        <p:spPr>
          <a:xfrm>
            <a:off x="4932040" y="4077072"/>
            <a:ext cx="202815" cy="1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Düz Ok Bağlayıcısı 39"/>
          <p:cNvCxnSpPr/>
          <p:nvPr/>
        </p:nvCxnSpPr>
        <p:spPr>
          <a:xfrm>
            <a:off x="4932040" y="4437111"/>
            <a:ext cx="202815" cy="1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Düz Ok Bağlayıcısı 41"/>
          <p:cNvCxnSpPr/>
          <p:nvPr/>
        </p:nvCxnSpPr>
        <p:spPr>
          <a:xfrm>
            <a:off x="4932040" y="4869159"/>
            <a:ext cx="202815" cy="1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Düz Ok Bağlayıcısı 42"/>
          <p:cNvCxnSpPr/>
          <p:nvPr/>
        </p:nvCxnSpPr>
        <p:spPr>
          <a:xfrm flipV="1">
            <a:off x="4817518" y="6151479"/>
            <a:ext cx="402552" cy="13824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Dikdörtgen 44"/>
          <p:cNvSpPr/>
          <p:nvPr/>
        </p:nvSpPr>
        <p:spPr>
          <a:xfrm>
            <a:off x="323194" y="987836"/>
            <a:ext cx="39480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r-TR" b="1"/>
              <a:t> Objectives :</a:t>
            </a:r>
            <a:endParaRPr lang="en-US" b="1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762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251520" y="644404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>
                <a:solidFill>
                  <a:srgbClr val="A3E7FF"/>
                </a:solidFill>
              </a:rPr>
              <a:t>Turkish</a:t>
            </a:r>
            <a:r>
              <a:rPr lang="tr-TR" b="1" dirty="0">
                <a:solidFill>
                  <a:srgbClr val="A3E7FF"/>
                </a:solidFill>
              </a:rPr>
              <a:t> </a:t>
            </a:r>
            <a:r>
              <a:rPr lang="tr-TR" b="1" dirty="0" err="1">
                <a:solidFill>
                  <a:srgbClr val="A3E7FF"/>
                </a:solidFill>
              </a:rPr>
              <a:t>Ministry</a:t>
            </a:r>
            <a:r>
              <a:rPr lang="tr-TR" b="1" dirty="0">
                <a:solidFill>
                  <a:srgbClr val="A3E7FF"/>
                </a:solidFill>
              </a:rPr>
              <a:t> of Finance, General </a:t>
            </a:r>
            <a:r>
              <a:rPr lang="tr-TR" b="1" dirty="0" err="1">
                <a:solidFill>
                  <a:srgbClr val="A3E7FF"/>
                </a:solidFill>
              </a:rPr>
              <a:t>Directorate</a:t>
            </a:r>
            <a:r>
              <a:rPr lang="tr-TR" b="1" dirty="0">
                <a:solidFill>
                  <a:srgbClr val="A3E7FF"/>
                </a:solidFill>
              </a:rPr>
              <a:t> of </a:t>
            </a:r>
            <a:r>
              <a:rPr lang="tr-TR" b="1" dirty="0" err="1">
                <a:solidFill>
                  <a:srgbClr val="A3E7FF"/>
                </a:solidFill>
              </a:rPr>
              <a:t>Public</a:t>
            </a:r>
            <a:r>
              <a:rPr lang="tr-TR" b="1" dirty="0">
                <a:solidFill>
                  <a:srgbClr val="A3E7FF"/>
                </a:solidFill>
              </a:rPr>
              <a:t> </a:t>
            </a:r>
            <a:r>
              <a:rPr lang="tr-TR" b="1" dirty="0" err="1">
                <a:solidFill>
                  <a:srgbClr val="A3E7FF"/>
                </a:solidFill>
              </a:rPr>
              <a:t>Accounts</a:t>
            </a:r>
            <a:r>
              <a:rPr lang="tr-TR" b="1" dirty="0">
                <a:solidFill>
                  <a:srgbClr val="A3E7FF"/>
                </a:solidFill>
              </a:rPr>
              <a:t>   - 2 </a:t>
            </a:r>
            <a:r>
              <a:rPr lang="tr-TR" b="1" dirty="0" err="1">
                <a:solidFill>
                  <a:srgbClr val="A3E7FF"/>
                </a:solidFill>
              </a:rPr>
              <a:t>October</a:t>
            </a:r>
            <a:r>
              <a:rPr lang="tr-TR" b="1" dirty="0">
                <a:solidFill>
                  <a:srgbClr val="A3E7FF"/>
                </a:solidFill>
              </a:rPr>
              <a:t> 2016 </a:t>
            </a:r>
            <a:endParaRPr lang="tr-TR" dirty="0">
              <a:solidFill>
                <a:srgbClr val="A3E7FF"/>
              </a:solidFill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0" y="75782"/>
            <a:ext cx="9144000" cy="908719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600" b="1">
                <a:solidFill>
                  <a:schemeClr val="bg1"/>
                </a:solidFill>
              </a:rPr>
              <a:t>APPROACH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3" t="5154" r="1081" b="3664"/>
          <a:stretch/>
        </p:blipFill>
        <p:spPr bwMode="auto">
          <a:xfrm>
            <a:off x="0" y="984501"/>
            <a:ext cx="9062863" cy="5365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ik Üçgen 7"/>
          <p:cNvSpPr/>
          <p:nvPr/>
        </p:nvSpPr>
        <p:spPr>
          <a:xfrm rot="16200000">
            <a:off x="8379780" y="6101942"/>
            <a:ext cx="620688" cy="891428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tr-TR"/>
              <a:t>3</a:t>
            </a:r>
          </a:p>
        </p:txBody>
      </p:sp>
      <p:sp>
        <p:nvSpPr>
          <p:cNvPr id="2" name="Ok: Yukarı Aşağı 1"/>
          <p:cNvSpPr/>
          <p:nvPr/>
        </p:nvSpPr>
        <p:spPr>
          <a:xfrm>
            <a:off x="3995936" y="3717032"/>
            <a:ext cx="288032" cy="360040"/>
          </a:xfrm>
          <a:prstGeom prst="upDownArrow">
            <a:avLst/>
          </a:prstGeom>
          <a:solidFill>
            <a:srgbClr val="21EB21"/>
          </a:solidFill>
          <a:ln>
            <a:solidFill>
              <a:srgbClr val="13D313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1602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808" y="116632"/>
            <a:ext cx="9118029" cy="115212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tr-TR" sz="3600" b="1" dirty="0" err="1">
                <a:solidFill>
                  <a:schemeClr val="bg1"/>
                </a:solidFill>
              </a:rPr>
              <a:t>Remaining</a:t>
            </a:r>
            <a:r>
              <a:rPr lang="tr-TR" sz="3600" b="1" dirty="0">
                <a:solidFill>
                  <a:schemeClr val="tx2"/>
                </a:solidFill>
              </a:rPr>
              <a:t> </a:t>
            </a:r>
            <a:r>
              <a:rPr lang="tr-TR" sz="3600" b="1" dirty="0">
                <a:solidFill>
                  <a:schemeClr val="bg1"/>
                </a:solidFill>
              </a:rPr>
              <a:t>Main </a:t>
            </a:r>
            <a:r>
              <a:rPr lang="tr-TR" sz="3600" b="1" dirty="0" err="1">
                <a:solidFill>
                  <a:schemeClr val="bg1"/>
                </a:solidFill>
              </a:rPr>
              <a:t>Challenges</a:t>
            </a:r>
            <a:endParaRPr lang="tr-TR" sz="4000" dirty="0">
              <a:solidFill>
                <a:schemeClr val="bg1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231438" y="1717481"/>
            <a:ext cx="837301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tr-TR" sz="2400" dirty="0" err="1">
                <a:solidFill>
                  <a:schemeClr val="tx2"/>
                </a:solidFill>
              </a:rPr>
              <a:t>Valuation</a:t>
            </a:r>
            <a:r>
              <a:rPr lang="tr-TR" sz="2400" dirty="0">
                <a:solidFill>
                  <a:schemeClr val="tx2"/>
                </a:solidFill>
              </a:rPr>
              <a:t> &amp; </a:t>
            </a:r>
            <a:r>
              <a:rPr lang="tr-TR" sz="2400" dirty="0" err="1">
                <a:solidFill>
                  <a:schemeClr val="tx2"/>
                </a:solidFill>
              </a:rPr>
              <a:t>recognition</a:t>
            </a:r>
            <a:r>
              <a:rPr lang="tr-TR" sz="2400" dirty="0">
                <a:solidFill>
                  <a:schemeClr val="tx2"/>
                </a:solidFill>
              </a:rPr>
              <a:t> of </a:t>
            </a:r>
            <a:r>
              <a:rPr lang="tr-TR" sz="2400" dirty="0" err="1">
                <a:solidFill>
                  <a:schemeClr val="tx2"/>
                </a:solidFill>
              </a:rPr>
              <a:t>some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dirty="0" err="1">
                <a:solidFill>
                  <a:schemeClr val="tx2"/>
                </a:solidFill>
              </a:rPr>
              <a:t>immovables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dirty="0" err="1">
                <a:solidFill>
                  <a:schemeClr val="tx2"/>
                </a:solidFill>
              </a:rPr>
              <a:t>within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dirty="0" err="1">
                <a:solidFill>
                  <a:schemeClr val="tx2"/>
                </a:solidFill>
              </a:rPr>
              <a:t>the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dirty="0" err="1">
                <a:solidFill>
                  <a:schemeClr val="tx2"/>
                </a:solidFill>
              </a:rPr>
              <a:t>scope</a:t>
            </a:r>
            <a:r>
              <a:rPr lang="tr-TR" sz="2400" dirty="0">
                <a:solidFill>
                  <a:schemeClr val="tx2"/>
                </a:solidFill>
              </a:rPr>
              <a:t> of </a:t>
            </a:r>
            <a:r>
              <a:rPr lang="tr-TR" sz="2400" dirty="0" err="1">
                <a:solidFill>
                  <a:schemeClr val="tx2"/>
                </a:solidFill>
              </a:rPr>
              <a:t>PPSs</a:t>
            </a:r>
            <a:endParaRPr lang="tr-TR" sz="2400" dirty="0">
              <a:solidFill>
                <a:schemeClr val="tx2"/>
              </a:solidFill>
            </a:endParaRPr>
          </a:p>
          <a:p>
            <a:pPr marL="285750" indent="-285750" algn="just">
              <a:spcBef>
                <a:spcPts val="1200"/>
              </a:spcBef>
              <a:buFont typeface="Arial" pitchFamily="34" charset="0"/>
              <a:buChar char="•"/>
            </a:pPr>
            <a:endParaRPr lang="tr-TR" sz="2400" dirty="0">
              <a:solidFill>
                <a:schemeClr val="tx2"/>
              </a:solidFill>
            </a:endParaRPr>
          </a:p>
          <a:p>
            <a:pPr marL="285750" indent="-28575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tr-TR" sz="2400" dirty="0" err="1">
                <a:solidFill>
                  <a:schemeClr val="tx2"/>
                </a:solidFill>
              </a:rPr>
              <a:t>Valuation</a:t>
            </a:r>
            <a:r>
              <a:rPr lang="tr-TR" sz="2400" dirty="0">
                <a:solidFill>
                  <a:schemeClr val="tx2"/>
                </a:solidFill>
              </a:rPr>
              <a:t> &amp; </a:t>
            </a:r>
            <a:r>
              <a:rPr lang="tr-TR" sz="2400" dirty="0" err="1">
                <a:solidFill>
                  <a:schemeClr val="tx2"/>
                </a:solidFill>
              </a:rPr>
              <a:t>recognition</a:t>
            </a:r>
            <a:r>
              <a:rPr lang="tr-TR" sz="2400" dirty="0">
                <a:solidFill>
                  <a:schemeClr val="tx2"/>
                </a:solidFill>
              </a:rPr>
              <a:t> of underground </a:t>
            </a:r>
            <a:r>
              <a:rPr lang="tr-TR" sz="2400" dirty="0" err="1">
                <a:solidFill>
                  <a:schemeClr val="tx2"/>
                </a:solidFill>
              </a:rPr>
              <a:t>resources</a:t>
            </a:r>
            <a:endParaRPr lang="tr-TR" sz="2400" dirty="0">
              <a:solidFill>
                <a:schemeClr val="tx2"/>
              </a:solidFill>
            </a:endParaRPr>
          </a:p>
          <a:p>
            <a:pPr marL="285750" indent="-285750" algn="just">
              <a:spcBef>
                <a:spcPts val="1200"/>
              </a:spcBef>
              <a:buFont typeface="Arial" pitchFamily="34" charset="0"/>
              <a:buChar char="•"/>
            </a:pPr>
            <a:endParaRPr lang="tr-TR" sz="2400" dirty="0">
              <a:solidFill>
                <a:schemeClr val="tx2"/>
              </a:solidFill>
            </a:endParaRPr>
          </a:p>
          <a:p>
            <a:pPr marL="285750" indent="-28575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tr-TR" sz="2400" dirty="0" err="1">
                <a:solidFill>
                  <a:schemeClr val="tx2"/>
                </a:solidFill>
              </a:rPr>
              <a:t>Preparation</a:t>
            </a:r>
            <a:r>
              <a:rPr lang="tr-TR" sz="2400" dirty="0">
                <a:solidFill>
                  <a:schemeClr val="tx2"/>
                </a:solidFill>
              </a:rPr>
              <a:t> of Financial </a:t>
            </a:r>
            <a:r>
              <a:rPr lang="tr-TR" sz="2400" dirty="0" err="1">
                <a:solidFill>
                  <a:schemeClr val="tx2"/>
                </a:solidFill>
              </a:rPr>
              <a:t>Statements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dirty="0" err="1">
                <a:solidFill>
                  <a:schemeClr val="tx2"/>
                </a:solidFill>
              </a:rPr>
              <a:t>regarding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dirty="0" err="1">
                <a:solidFill>
                  <a:schemeClr val="tx2"/>
                </a:solidFill>
              </a:rPr>
              <a:t>each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dirty="0" err="1">
                <a:solidFill>
                  <a:schemeClr val="tx2"/>
                </a:solidFill>
              </a:rPr>
              <a:t>unit</a:t>
            </a:r>
            <a:r>
              <a:rPr lang="tr-TR" sz="2400" dirty="0">
                <a:solidFill>
                  <a:schemeClr val="tx2"/>
                </a:solidFill>
              </a:rPr>
              <a:t> in general </a:t>
            </a:r>
            <a:r>
              <a:rPr lang="tr-TR" sz="2400" dirty="0" err="1">
                <a:solidFill>
                  <a:schemeClr val="tx2"/>
                </a:solidFill>
              </a:rPr>
              <a:t>budget</a:t>
            </a:r>
            <a:r>
              <a:rPr lang="tr-TR" sz="2400" dirty="0">
                <a:solidFill>
                  <a:schemeClr val="tx2"/>
                </a:solidFill>
              </a:rPr>
              <a:t>.</a:t>
            </a:r>
          </a:p>
          <a:p>
            <a:pPr marL="285750" indent="-285750" algn="just">
              <a:spcBef>
                <a:spcPts val="1200"/>
              </a:spcBef>
              <a:buFont typeface="Arial" pitchFamily="34" charset="0"/>
              <a:buChar char="•"/>
            </a:pPr>
            <a:endParaRPr lang="tr-TR" sz="2400" dirty="0">
              <a:solidFill>
                <a:schemeClr val="tx2"/>
              </a:solidFill>
            </a:endParaRPr>
          </a:p>
          <a:p>
            <a:endParaRPr lang="tr-TR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251520" y="644404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>
                <a:solidFill>
                  <a:srgbClr val="A3E7FF"/>
                </a:solidFill>
              </a:rPr>
              <a:t>Turkish Ministry of Finance, General Directorate of Public Accounts   - 2 October 2016 </a:t>
            </a:r>
            <a:endParaRPr lang="tr-TR">
              <a:solidFill>
                <a:srgbClr val="A3E7FF"/>
              </a:solidFill>
            </a:endParaRPr>
          </a:p>
        </p:txBody>
      </p:sp>
      <p:sp>
        <p:nvSpPr>
          <p:cNvPr id="7" name="Dik Üçgen 6"/>
          <p:cNvSpPr/>
          <p:nvPr/>
        </p:nvSpPr>
        <p:spPr>
          <a:xfrm rot="16200000">
            <a:off x="8379780" y="6101942"/>
            <a:ext cx="620688" cy="891428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tr-TR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26807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/>
          <p:cNvSpPr txBox="1"/>
          <p:nvPr/>
        </p:nvSpPr>
        <p:spPr>
          <a:xfrm>
            <a:off x="251520" y="1700808"/>
            <a:ext cx="862104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endParaRPr lang="tr-TR" dirty="0">
              <a:solidFill>
                <a:schemeClr val="tx2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tr-TR" sz="2400" dirty="0">
                <a:solidFill>
                  <a:schemeClr val="tx2"/>
                </a:solidFill>
              </a:rPr>
              <a:t>3-year Project </a:t>
            </a:r>
            <a:r>
              <a:rPr lang="tr-TR" sz="2400" dirty="0" err="1">
                <a:solidFill>
                  <a:schemeClr val="tx2"/>
                </a:solidFill>
              </a:rPr>
              <a:t>about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dirty="0" err="1">
                <a:solidFill>
                  <a:schemeClr val="tx2"/>
                </a:solidFill>
              </a:rPr>
              <a:t>reconciliation</a:t>
            </a:r>
            <a:r>
              <a:rPr lang="tr-TR" sz="2400" dirty="0">
                <a:solidFill>
                  <a:schemeClr val="tx2"/>
                </a:solidFill>
              </a:rPr>
              <a:t> of </a:t>
            </a:r>
            <a:r>
              <a:rPr lang="tr-TR" sz="2400" dirty="0" err="1">
                <a:solidFill>
                  <a:schemeClr val="tx2"/>
                </a:solidFill>
              </a:rPr>
              <a:t>the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dirty="0" err="1">
                <a:solidFill>
                  <a:schemeClr val="tx2"/>
                </a:solidFill>
              </a:rPr>
              <a:t>national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dirty="0" err="1">
                <a:solidFill>
                  <a:schemeClr val="tx2"/>
                </a:solidFill>
              </a:rPr>
              <a:t>accounts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dirty="0" err="1">
                <a:solidFill>
                  <a:schemeClr val="tx2"/>
                </a:solidFill>
              </a:rPr>
              <a:t>to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dirty="0" err="1">
                <a:solidFill>
                  <a:schemeClr val="tx2"/>
                </a:solidFill>
              </a:rPr>
              <a:t>IPSASs</a:t>
            </a:r>
            <a:endParaRPr lang="tr-TR" sz="2400" dirty="0">
              <a:solidFill>
                <a:schemeClr val="tx2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tr-TR" sz="2400" dirty="0">
              <a:solidFill>
                <a:schemeClr val="tx2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tr-TR" sz="2400" dirty="0" err="1">
                <a:solidFill>
                  <a:schemeClr val="tx2"/>
                </a:solidFill>
              </a:rPr>
              <a:t>Expected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dirty="0" err="1">
                <a:solidFill>
                  <a:schemeClr val="tx2"/>
                </a:solidFill>
              </a:rPr>
              <a:t>gains</a:t>
            </a:r>
            <a:r>
              <a:rPr lang="tr-TR" sz="2400" dirty="0">
                <a:solidFill>
                  <a:schemeClr val="tx2"/>
                </a:solidFill>
              </a:rPr>
              <a:t> of </a:t>
            </a:r>
            <a:r>
              <a:rPr lang="tr-TR" sz="2400" dirty="0" err="1">
                <a:solidFill>
                  <a:schemeClr val="tx2"/>
                </a:solidFill>
              </a:rPr>
              <a:t>the</a:t>
            </a:r>
            <a:r>
              <a:rPr lang="tr-TR" sz="2400" dirty="0">
                <a:solidFill>
                  <a:schemeClr val="tx2"/>
                </a:solidFill>
              </a:rPr>
              <a:t> Project:</a:t>
            </a:r>
          </a:p>
          <a:p>
            <a:pPr algn="just"/>
            <a:endParaRPr lang="tr-TR" sz="2400" dirty="0">
              <a:solidFill>
                <a:schemeClr val="tx2"/>
              </a:solidFill>
            </a:endParaRPr>
          </a:p>
          <a:p>
            <a:pPr marL="742950" lvl="1" indent="-285750" algn="just">
              <a:buFontTx/>
              <a:buChar char="-"/>
            </a:pPr>
            <a:r>
              <a:rPr lang="tr-TR" sz="2400" dirty="0" err="1">
                <a:solidFill>
                  <a:schemeClr val="tx2"/>
                </a:solidFill>
              </a:rPr>
              <a:t>Valuation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dirty="0" err="1">
                <a:solidFill>
                  <a:schemeClr val="tx2"/>
                </a:solidFill>
              </a:rPr>
              <a:t>and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dirty="0" err="1">
                <a:solidFill>
                  <a:schemeClr val="tx2"/>
                </a:solidFill>
              </a:rPr>
              <a:t>recognition</a:t>
            </a:r>
            <a:r>
              <a:rPr lang="tr-TR" sz="2400" dirty="0">
                <a:solidFill>
                  <a:schemeClr val="tx2"/>
                </a:solidFill>
              </a:rPr>
              <a:t> of </a:t>
            </a:r>
            <a:r>
              <a:rPr lang="tr-TR" sz="2400" dirty="0" err="1">
                <a:solidFill>
                  <a:schemeClr val="tx2"/>
                </a:solidFill>
              </a:rPr>
              <a:t>some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dirty="0" err="1">
                <a:solidFill>
                  <a:schemeClr val="tx2"/>
                </a:solidFill>
              </a:rPr>
              <a:t>immovables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dirty="0" err="1">
                <a:solidFill>
                  <a:schemeClr val="tx2"/>
                </a:solidFill>
              </a:rPr>
              <a:t>within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dirty="0" err="1">
                <a:solidFill>
                  <a:schemeClr val="tx2"/>
                </a:solidFill>
              </a:rPr>
              <a:t>the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dirty="0" err="1">
                <a:solidFill>
                  <a:schemeClr val="tx2"/>
                </a:solidFill>
              </a:rPr>
              <a:t>scope</a:t>
            </a:r>
            <a:r>
              <a:rPr lang="tr-TR" sz="2400" dirty="0">
                <a:solidFill>
                  <a:schemeClr val="tx2"/>
                </a:solidFill>
              </a:rPr>
              <a:t> of </a:t>
            </a:r>
            <a:r>
              <a:rPr lang="tr-TR" sz="2400" dirty="0" err="1">
                <a:solidFill>
                  <a:schemeClr val="tx2"/>
                </a:solidFill>
              </a:rPr>
              <a:t>PPSs</a:t>
            </a:r>
            <a:endParaRPr lang="tr-TR" sz="2400" dirty="0">
              <a:solidFill>
                <a:schemeClr val="tx2"/>
              </a:solidFill>
            </a:endParaRPr>
          </a:p>
          <a:p>
            <a:pPr lvl="1" algn="just"/>
            <a:endParaRPr lang="tr-TR" sz="2400" dirty="0">
              <a:solidFill>
                <a:schemeClr val="tx2"/>
              </a:solidFill>
            </a:endParaRPr>
          </a:p>
          <a:p>
            <a:pPr marL="742950" lvl="1" indent="-285750" algn="just">
              <a:buFontTx/>
              <a:buChar char="-"/>
            </a:pPr>
            <a:r>
              <a:rPr lang="tr-TR" sz="2400" dirty="0" err="1">
                <a:solidFill>
                  <a:schemeClr val="tx2"/>
                </a:solidFill>
              </a:rPr>
              <a:t>Preparation</a:t>
            </a:r>
            <a:r>
              <a:rPr lang="tr-TR" sz="2400" dirty="0">
                <a:solidFill>
                  <a:schemeClr val="tx2"/>
                </a:solidFill>
              </a:rPr>
              <a:t> of Financial </a:t>
            </a:r>
            <a:r>
              <a:rPr lang="tr-TR" sz="2400" dirty="0" err="1">
                <a:solidFill>
                  <a:schemeClr val="tx2"/>
                </a:solidFill>
              </a:rPr>
              <a:t>Statements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dirty="0" err="1">
                <a:solidFill>
                  <a:schemeClr val="tx2"/>
                </a:solidFill>
              </a:rPr>
              <a:t>regarding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dirty="0" err="1">
                <a:solidFill>
                  <a:schemeClr val="tx2"/>
                </a:solidFill>
              </a:rPr>
              <a:t>each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dirty="0" err="1">
                <a:solidFill>
                  <a:schemeClr val="tx2"/>
                </a:solidFill>
              </a:rPr>
              <a:t>unit</a:t>
            </a:r>
            <a:r>
              <a:rPr lang="tr-TR" sz="2400" dirty="0">
                <a:solidFill>
                  <a:schemeClr val="tx2"/>
                </a:solidFill>
              </a:rPr>
              <a:t> in general </a:t>
            </a:r>
            <a:r>
              <a:rPr lang="tr-TR" sz="2400" dirty="0" err="1">
                <a:solidFill>
                  <a:schemeClr val="tx2"/>
                </a:solidFill>
              </a:rPr>
              <a:t>budget</a:t>
            </a:r>
            <a:r>
              <a:rPr lang="tr-TR" sz="2000" dirty="0">
                <a:solidFill>
                  <a:schemeClr val="tx2"/>
                </a:solidFill>
              </a:rPr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tr-TR" dirty="0">
              <a:solidFill>
                <a:schemeClr val="tx2"/>
              </a:solidFill>
            </a:endParaRPr>
          </a:p>
          <a:p>
            <a:endParaRPr lang="tr-TR" dirty="0"/>
          </a:p>
        </p:txBody>
      </p:sp>
      <p:sp>
        <p:nvSpPr>
          <p:cNvPr id="9" name="Başlık 1"/>
          <p:cNvSpPr txBox="1">
            <a:spLocks/>
          </p:cNvSpPr>
          <p:nvPr/>
        </p:nvSpPr>
        <p:spPr>
          <a:xfrm>
            <a:off x="74239" y="116632"/>
            <a:ext cx="9061599" cy="108012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600" b="1">
                <a:solidFill>
                  <a:schemeClr val="bg1"/>
                </a:solidFill>
              </a:rPr>
              <a:t>Solutions</a:t>
            </a:r>
            <a:endParaRPr lang="tr-TR" sz="4000">
              <a:solidFill>
                <a:schemeClr val="bg1"/>
              </a:solidFill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251520" y="644404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>
                <a:solidFill>
                  <a:srgbClr val="A3E7FF"/>
                </a:solidFill>
              </a:rPr>
              <a:t>Turkish Ministry of Finance, General Directorate of Public Accounts   - 2 October 2016 </a:t>
            </a:r>
            <a:endParaRPr lang="tr-TR">
              <a:solidFill>
                <a:srgbClr val="A3E7FF"/>
              </a:solidFill>
            </a:endParaRPr>
          </a:p>
        </p:txBody>
      </p:sp>
      <p:sp>
        <p:nvSpPr>
          <p:cNvPr id="7" name="Dik Üçgen 6"/>
          <p:cNvSpPr/>
          <p:nvPr/>
        </p:nvSpPr>
        <p:spPr>
          <a:xfrm rot="16200000">
            <a:off x="8379780" y="6101942"/>
            <a:ext cx="620688" cy="891428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tr-TR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85159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78457" y="2708920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tr-TR" b="1" err="1">
                <a:solidFill>
                  <a:schemeClr val="tx2"/>
                </a:solidFill>
              </a:rPr>
              <a:t>Thank</a:t>
            </a:r>
            <a:r>
              <a:rPr lang="tr-TR" b="1">
                <a:solidFill>
                  <a:schemeClr val="tx2"/>
                </a:solidFill>
              </a:rPr>
              <a:t> </a:t>
            </a:r>
            <a:r>
              <a:rPr lang="tr-TR" b="1" err="1">
                <a:solidFill>
                  <a:schemeClr val="tx2"/>
                </a:solidFill>
              </a:rPr>
              <a:t>You</a:t>
            </a:r>
            <a:r>
              <a:rPr lang="tr-TR" b="1">
                <a:solidFill>
                  <a:schemeClr val="tx2"/>
                </a:solidFill>
              </a:rPr>
              <a:t> </a:t>
            </a:r>
            <a:br>
              <a:rPr lang="tr-TR" b="1">
                <a:solidFill>
                  <a:schemeClr val="tx2"/>
                </a:solidFill>
              </a:rPr>
            </a:br>
            <a:r>
              <a:rPr lang="tr-TR" b="1" err="1">
                <a:solidFill>
                  <a:schemeClr val="tx2"/>
                </a:solidFill>
              </a:rPr>
              <a:t>for</a:t>
            </a:r>
            <a:r>
              <a:rPr lang="tr-TR" b="1">
                <a:solidFill>
                  <a:schemeClr val="tx2"/>
                </a:solidFill>
              </a:rPr>
              <a:t> </a:t>
            </a:r>
            <a:r>
              <a:rPr lang="tr-TR" b="1" err="1">
                <a:solidFill>
                  <a:schemeClr val="tx2"/>
                </a:solidFill>
              </a:rPr>
              <a:t>Your</a:t>
            </a:r>
            <a:r>
              <a:rPr lang="tr-TR" b="1">
                <a:solidFill>
                  <a:schemeClr val="tx2"/>
                </a:solidFill>
              </a:rPr>
              <a:t> </a:t>
            </a:r>
            <a:r>
              <a:rPr lang="tr-TR" b="1" err="1">
                <a:solidFill>
                  <a:schemeClr val="tx2"/>
                </a:solidFill>
              </a:rPr>
              <a:t>Attention</a:t>
            </a:r>
            <a:endParaRPr lang="tr-TR" b="1">
              <a:solidFill>
                <a:schemeClr val="tx2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1257" y="2515755"/>
            <a:ext cx="9144000" cy="19316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21257" y="4221088"/>
            <a:ext cx="9144000" cy="21602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273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1786</TotalTime>
  <Words>323</Words>
  <Application>Microsoft Office PowerPoint</Application>
  <PresentationFormat>On-screen Show (4:3)</PresentationFormat>
  <Paragraphs>79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Ofis Teması</vt:lpstr>
      <vt:lpstr>Turkish Public Accounting System </vt:lpstr>
      <vt:lpstr>BACKGROUND</vt:lpstr>
      <vt:lpstr>PowerPoint Presentation</vt:lpstr>
      <vt:lpstr>PowerPoint Presentation</vt:lpstr>
      <vt:lpstr>Remaining Main Challenges</vt:lpstr>
      <vt:lpstr>PowerPoint Presentation</vt:lpstr>
      <vt:lpstr>Thank You 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Gönül Köklü Öztürk</dc:creator>
  <cp:lastModifiedBy>Ion Chicu</cp:lastModifiedBy>
  <cp:revision>155</cp:revision>
  <cp:lastPrinted>2016-09-30T11:16:28Z</cp:lastPrinted>
  <dcterms:created xsi:type="dcterms:W3CDTF">2016-03-17T11:49:22Z</dcterms:created>
  <dcterms:modified xsi:type="dcterms:W3CDTF">2016-10-02T15:15:38Z</dcterms:modified>
</cp:coreProperties>
</file>