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2" r:id="rId4"/>
    <p:sldId id="263" r:id="rId5"/>
    <p:sldId id="264" r:id="rId6"/>
    <p:sldId id="265" r:id="rId7"/>
    <p:sldId id="266" r:id="rId8"/>
    <p:sldId id="270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6B639-CD53-454B-A057-950918EFC99F}" type="datetimeFigureOut">
              <a:rPr lang="tr-TR" smtClean="0"/>
              <a:pPr/>
              <a:t>04.03.2016</a:t>
            </a:fld>
            <a:endParaRPr lang="hr-HR" dirty="0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1E115-2A2B-49C5-8666-992CDFA3D63F}" type="slidenum">
              <a:rPr lang="tr-T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93608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dirty="0" smtClean="0"/>
              <a:t>82,61</a:t>
            </a:r>
            <a:endParaRPr lang="hr-H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1E115-2A2B-49C5-8666-992CDFA3D63F}" type="slidenum">
              <a:rPr lang="tr-T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04.03.2016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04.03.2016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04.03.2016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04.03.2016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04.03.2016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04.03.2016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04.03.2016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04.03.2016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04.03.2016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04.03.2016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04.03.2016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04.03.2016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TURSKI SUSTAV OPOREZIVANJA </a:t>
            </a:r>
            <a:endParaRPr lang="hr-H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 smtClean="0"/>
              <a:t>(OPĆENITO)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116631"/>
            <a:ext cx="8229600" cy="1014605"/>
          </a:xfrm>
        </p:spPr>
        <p:txBody>
          <a:bodyPr>
            <a:normAutofit fontScale="90000"/>
          </a:bodyPr>
          <a:lstStyle/>
          <a:p>
            <a:r>
              <a:rPr dirty="0" smtClean="0"/>
              <a:t>Projekt automatizacije poreznih ureda (VEDOP)</a:t>
            </a:r>
            <a:endParaRPr lang="hr-H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464496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dirty="0" smtClean="0"/>
              <a:t> VEDOP okuplja velik broj projekata.</a:t>
            </a:r>
          </a:p>
          <a:p>
            <a:pPr marL="0" indent="0" algn="just">
              <a:buNone/>
            </a:pPr>
            <a:endParaRPr lang="hr-HR" sz="2400" dirty="0" smtClean="0"/>
          </a:p>
          <a:p>
            <a:pPr marL="0" indent="0" algn="just">
              <a:buNone/>
            </a:pPr>
            <a:r>
              <a:rPr dirty="0" smtClean="0"/>
              <a:t>Ti su projekti:</a:t>
            </a:r>
          </a:p>
          <a:p>
            <a:pPr marL="355600" indent="185738">
              <a:tabLst>
                <a:tab pos="541338" algn="l"/>
              </a:tabLst>
            </a:pPr>
            <a:r>
              <a:rPr dirty="0" smtClean="0"/>
              <a:t>elektronička automatizacija poreznih ureda (E-vdo)</a:t>
            </a:r>
            <a:endParaRPr lang="hr-HR" sz="2400" dirty="0" smtClean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internetski porezni ured</a:t>
            </a:r>
            <a:endParaRPr lang="hr-H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e-prijava poreza</a:t>
            </a:r>
            <a:endParaRPr lang="hr-H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e-naplata</a:t>
            </a:r>
            <a:endParaRPr lang="hr-HR" sz="2400" dirty="0"/>
          </a:p>
          <a:p>
            <a:pPr marL="355600" indent="185738">
              <a:tabLst>
                <a:tab pos="541338" algn="l"/>
              </a:tabLst>
            </a:pPr>
            <a:r>
              <a:rPr dirty="0" smtClean="0"/>
              <a:t>plaćanje virtualnim POS-om</a:t>
            </a:r>
            <a:endParaRPr lang="hr-H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intranet Porezne uprave (GİB)</a:t>
            </a:r>
            <a:endParaRPr lang="hr-H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e-založno pravo</a:t>
            </a:r>
            <a:endParaRPr lang="hr-H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internetske usluge</a:t>
            </a:r>
            <a:endParaRPr lang="hr-HR" sz="2400" dirty="0"/>
          </a:p>
          <a:p>
            <a:pPr marL="355600" indent="185738">
              <a:tabLst>
                <a:tab pos="541338" algn="l"/>
              </a:tabLst>
            </a:pPr>
            <a:r>
              <a:rPr dirty="0" smtClean="0"/>
              <a:t>analiza rizika povrata PDV-a</a:t>
            </a:r>
            <a:endParaRPr lang="hr-H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e-račun</a:t>
            </a:r>
            <a:endParaRPr lang="hr-H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e-knjige</a:t>
            </a:r>
            <a:endParaRPr lang="hr-H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e-karte</a:t>
            </a:r>
            <a:endParaRPr lang="hr-H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e-arhiv</a:t>
            </a:r>
            <a:endParaRPr lang="hr-HR" sz="2400" dirty="0"/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e-obavijesti</a:t>
            </a:r>
          </a:p>
          <a:p>
            <a:pPr marL="355600" indent="185738">
              <a:tabLst>
                <a:tab pos="541338" algn="l"/>
              </a:tabLst>
            </a:pPr>
            <a:r>
              <a:rPr lang="tr-TR" sz="2400" dirty="0" smtClean="0"/>
              <a:t>projekt elektroničke bankovne naplate (EBTIS)</a:t>
            </a:r>
            <a:endParaRPr lang="hr-HR" sz="2400" dirty="0"/>
          </a:p>
          <a:p>
            <a:pPr marL="0" indent="0">
              <a:buNone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61265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smtClean="0"/>
              <a:t>IZVJEŠTAJI KOJI SE IZRAĐUJU U OKVIRU VEDOP-A</a:t>
            </a:r>
            <a:endParaRPr lang="hr-H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r>
              <a:rPr dirty="0" smtClean="0"/>
              <a:t>o obračunu</a:t>
            </a:r>
            <a:endParaRPr lang="hr-HR" dirty="0"/>
          </a:p>
          <a:p>
            <a:pPr marL="0" indent="0">
              <a:lnSpc>
                <a:spcPct val="80000"/>
              </a:lnSpc>
              <a:buNone/>
            </a:pPr>
            <a:endParaRPr lang="hr-HR" dirty="0"/>
          </a:p>
          <a:p>
            <a:pPr>
              <a:lnSpc>
                <a:spcPct val="80000"/>
              </a:lnSpc>
            </a:pPr>
            <a:r>
              <a:rPr dirty="0" smtClean="0"/>
              <a:t>o naplati</a:t>
            </a:r>
            <a:endParaRPr lang="hr-HR" dirty="0"/>
          </a:p>
          <a:p>
            <a:pPr marL="457200" indent="169863">
              <a:lnSpc>
                <a:spcPct val="90000"/>
              </a:lnSpc>
            </a:pPr>
            <a:r>
              <a:rPr dirty="0" smtClean="0"/>
              <a:t>gotovinom</a:t>
            </a:r>
            <a:endParaRPr lang="hr-HR" dirty="0"/>
          </a:p>
          <a:p>
            <a:pPr marL="457200" indent="169863">
              <a:lnSpc>
                <a:spcPct val="90000"/>
              </a:lnSpc>
            </a:pPr>
            <a:r>
              <a:rPr dirty="0" smtClean="0"/>
              <a:t>bankovnim prijenosom </a:t>
            </a:r>
            <a:endParaRPr lang="hr-HR" dirty="0"/>
          </a:p>
          <a:p>
            <a:pPr marL="457200" indent="169863">
              <a:lnSpc>
                <a:spcPct val="90000"/>
              </a:lnSpc>
            </a:pPr>
            <a:r>
              <a:rPr dirty="0" smtClean="0"/>
              <a:t>putem Turske pošte (PTT)  </a:t>
            </a:r>
            <a:endParaRPr lang="hr-HR" dirty="0"/>
          </a:p>
          <a:p>
            <a:pPr marL="457200" indent="169863">
              <a:lnSpc>
                <a:spcPct val="90000"/>
              </a:lnSpc>
            </a:pPr>
            <a:r>
              <a:rPr dirty="0" smtClean="0"/>
              <a:t>kreditnim karticama</a:t>
            </a:r>
            <a:endParaRPr lang="hr-HR" dirty="0"/>
          </a:p>
          <a:p>
            <a:pPr marL="457200" indent="169863">
              <a:lnSpc>
                <a:spcPct val="90000"/>
              </a:lnSpc>
            </a:pPr>
            <a:r>
              <a:rPr dirty="0" smtClean="0"/>
              <a:t>prema vrsti poreza</a:t>
            </a:r>
            <a:endParaRPr lang="hr-HR" dirty="0"/>
          </a:p>
          <a:p>
            <a:r>
              <a:rPr dirty="0" smtClean="0"/>
              <a:t>o sektoru</a:t>
            </a:r>
            <a:endParaRPr lang="hr-HR" dirty="0"/>
          </a:p>
          <a:p>
            <a:pPr marL="0" indent="0">
              <a:buNone/>
            </a:pPr>
            <a:r>
              <a:rPr dirty="0" smtClean="0"/>
              <a:t>     na temelju analize poreznih obveznika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r>
              <a:rPr dirty="0" smtClean="0"/>
              <a:t>o podacima procjene rizika</a:t>
            </a:r>
          </a:p>
          <a:p>
            <a:r>
              <a:rPr dirty="0" smtClean="0"/>
              <a:t>interaktivno izvješćivanje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dirty="0" smtClean="0"/>
              <a:t>Time su odmah dostupne statističke informacije.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06078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smtClean="0"/>
              <a:t>POREZI PREMA GOSPODARSKIM RESURSIMA</a:t>
            </a:r>
            <a:endParaRPr lang="hr-H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 smtClean="0"/>
              <a:t>porezi na dohodak</a:t>
            </a:r>
            <a:endParaRPr lang="hr-HR" dirty="0" smtClean="0"/>
          </a:p>
          <a:p>
            <a:pPr lvl="1"/>
            <a:r>
              <a:rPr dirty="0" smtClean="0"/>
              <a:t>porez na dohodak, porez na dobit</a:t>
            </a:r>
            <a:endParaRPr lang="hr-HR" dirty="0" smtClean="0"/>
          </a:p>
          <a:p>
            <a:r>
              <a:rPr dirty="0" smtClean="0"/>
              <a:t>porezi na kapital</a:t>
            </a:r>
            <a:endParaRPr lang="hr-HR" dirty="0" smtClean="0"/>
          </a:p>
          <a:p>
            <a:pPr lvl="1"/>
            <a:r>
              <a:rPr dirty="0" smtClean="0"/>
              <a:t>porez na imovinu, porez na cestovna motorna vozila (MVT), porez na nasljedstva i darove (IGT) </a:t>
            </a:r>
            <a:endParaRPr lang="hr-HR" dirty="0" smtClean="0"/>
          </a:p>
          <a:p>
            <a:r>
              <a:rPr dirty="0" smtClean="0"/>
              <a:t>trošarine</a:t>
            </a:r>
            <a:endParaRPr lang="hr-HR" dirty="0" smtClean="0"/>
          </a:p>
          <a:p>
            <a:pPr lvl="1"/>
            <a:r>
              <a:rPr dirty="0" smtClean="0"/>
              <a:t>porez na dodanu vrijednost, poseban porez na potrošnju (SCT), porez na bankarske transakcije i transakcije osiguranja (BIT) </a:t>
            </a: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smtClean="0"/>
              <a:t>UTVRĐIVANJE obveze  I NAPLATA PREMA VRSTI POREZA </a:t>
            </a:r>
            <a:endParaRPr lang="hr-H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1800" dirty="0" smtClean="0"/>
              <a:t>VRSTA POREZA               UTVRĐIVANJE obveze (u milijardama)     STOPA NAPLATE (%)</a:t>
            </a:r>
          </a:p>
          <a:p>
            <a:pPr>
              <a:buNone/>
            </a:pPr>
            <a:r>
              <a:rPr lang="tr-TR" sz="1800" dirty="0" smtClean="0"/>
              <a:t>POREZ </a:t>
            </a:r>
            <a:r>
              <a:rPr lang="tr-TR" sz="1800" dirty="0" err="1" smtClean="0"/>
              <a:t>NA</a:t>
            </a:r>
            <a:r>
              <a:rPr lang="tr-TR" sz="1800" dirty="0" smtClean="0"/>
              <a:t> </a:t>
            </a:r>
            <a:r>
              <a:rPr lang="tr-TR" sz="1800" dirty="0" err="1" smtClean="0"/>
              <a:t>DOHODAK</a:t>
            </a:r>
            <a:r>
              <a:rPr lang="hr-HR" sz="1800" dirty="0"/>
              <a:t>	</a:t>
            </a:r>
            <a:r>
              <a:rPr lang="hr-HR" sz="1800" dirty="0" smtClean="0"/>
              <a:t>	 </a:t>
            </a:r>
            <a:r>
              <a:rPr lang="tr-TR" sz="1800" dirty="0" smtClean="0"/>
              <a:t>5,3                           </a:t>
            </a:r>
            <a:r>
              <a:rPr lang="hr-HR" sz="1800" dirty="0" smtClean="0"/>
              <a:t>	         </a:t>
            </a:r>
            <a:r>
              <a:rPr lang="tr-TR" sz="1800" dirty="0" smtClean="0"/>
              <a:t>82,61</a:t>
            </a:r>
            <a:endParaRPr lang="tr-TR" sz="1800" dirty="0" smtClean="0"/>
          </a:p>
          <a:p>
            <a:pPr>
              <a:buNone/>
            </a:pPr>
            <a:r>
              <a:rPr lang="tr-TR" sz="1800" dirty="0" err="1" smtClean="0"/>
              <a:t>POREZ</a:t>
            </a:r>
            <a:r>
              <a:rPr lang="hr-HR" sz="1800" dirty="0"/>
              <a:t>	</a:t>
            </a:r>
            <a:r>
              <a:rPr lang="hr-HR" sz="1800" dirty="0" smtClean="0"/>
              <a:t>			 </a:t>
            </a:r>
            <a:r>
              <a:rPr lang="tr-TR" sz="1800" dirty="0" smtClean="0"/>
              <a:t>2,7                                     </a:t>
            </a:r>
            <a:r>
              <a:rPr lang="hr-HR" sz="1800" dirty="0" smtClean="0"/>
              <a:t> </a:t>
            </a:r>
            <a:r>
              <a:rPr lang="tr-TR" sz="1800" dirty="0" smtClean="0"/>
              <a:t>59,33</a:t>
            </a:r>
            <a:endParaRPr lang="tr-TR" sz="1800" dirty="0" smtClean="0"/>
          </a:p>
          <a:p>
            <a:pPr>
              <a:buNone/>
            </a:pPr>
            <a:r>
              <a:rPr lang="tr-TR" sz="1800" dirty="0" smtClean="0"/>
              <a:t>NA DOBIT                       </a:t>
            </a:r>
          </a:p>
          <a:p>
            <a:pPr>
              <a:buNone/>
            </a:pPr>
            <a:r>
              <a:rPr lang="tr-TR" sz="1800" dirty="0" err="1" smtClean="0"/>
              <a:t>MVT</a:t>
            </a:r>
            <a:r>
              <a:rPr lang="tr-TR" sz="1800" dirty="0" smtClean="0"/>
              <a:t>                                    </a:t>
            </a:r>
            <a:r>
              <a:rPr lang="hr-HR" sz="1800" dirty="0" smtClean="0"/>
              <a:t>		</a:t>
            </a:r>
            <a:r>
              <a:rPr lang="tr-TR" sz="1800" dirty="0" smtClean="0"/>
              <a:t>  </a:t>
            </a:r>
            <a:r>
              <a:rPr lang="tr-TR" sz="1800" dirty="0" smtClean="0"/>
              <a:t>9,5                                      93,74</a:t>
            </a:r>
          </a:p>
          <a:p>
            <a:pPr>
              <a:buNone/>
            </a:pPr>
            <a:r>
              <a:rPr lang="tr-TR" sz="1800" dirty="0" err="1" smtClean="0"/>
              <a:t>SCT</a:t>
            </a:r>
            <a:r>
              <a:rPr lang="tr-TR" sz="1800" dirty="0" smtClean="0"/>
              <a:t>                                     </a:t>
            </a:r>
            <a:r>
              <a:rPr lang="hr-HR" sz="1800" dirty="0" smtClean="0"/>
              <a:t>		</a:t>
            </a:r>
            <a:r>
              <a:rPr lang="tr-TR" sz="1800" dirty="0" smtClean="0"/>
              <a:t>87,2                                    </a:t>
            </a:r>
            <a:r>
              <a:rPr lang="hr-HR" sz="1800" dirty="0" smtClean="0"/>
              <a:t>  </a:t>
            </a:r>
            <a:r>
              <a:rPr lang="tr-TR" sz="1800" dirty="0" smtClean="0"/>
              <a:t>98,26</a:t>
            </a:r>
            <a:endParaRPr lang="tr-TR" sz="1800" dirty="0" smtClean="0"/>
          </a:p>
          <a:p>
            <a:pPr>
              <a:buNone/>
            </a:pPr>
            <a:r>
              <a:rPr lang="tr-TR" sz="1800" dirty="0" err="1" smtClean="0"/>
              <a:t>IGT</a:t>
            </a:r>
            <a:r>
              <a:rPr lang="tr-TR" sz="1800" dirty="0" smtClean="0"/>
              <a:t>                                     </a:t>
            </a:r>
            <a:r>
              <a:rPr lang="hr-HR" sz="1800" dirty="0" smtClean="0"/>
              <a:t>	               </a:t>
            </a:r>
            <a:r>
              <a:rPr lang="tr-TR" sz="1800" dirty="0" smtClean="0"/>
              <a:t>467 </a:t>
            </a:r>
            <a:r>
              <a:rPr lang="tr-TR" sz="1800" dirty="0" smtClean="0"/>
              <a:t>mil.                       </a:t>
            </a:r>
            <a:r>
              <a:rPr lang="hr-HR" sz="1800" dirty="0"/>
              <a:t> </a:t>
            </a:r>
            <a:r>
              <a:rPr lang="hr-HR" sz="1800" dirty="0" smtClean="0"/>
              <a:t>          </a:t>
            </a:r>
            <a:r>
              <a:rPr lang="tr-TR" sz="1800" dirty="0" smtClean="0"/>
              <a:t>83,79</a:t>
            </a:r>
            <a:endParaRPr lang="tr-TR" sz="1800" dirty="0" smtClean="0"/>
          </a:p>
          <a:p>
            <a:pPr>
              <a:buNone/>
            </a:pPr>
            <a:r>
              <a:rPr lang="tr-TR" sz="1800" dirty="0" err="1" smtClean="0"/>
              <a:t>PDV</a:t>
            </a:r>
            <a:r>
              <a:rPr lang="tr-TR" sz="1800" dirty="0" smtClean="0"/>
              <a:t>                                   </a:t>
            </a:r>
            <a:r>
              <a:rPr lang="hr-HR" sz="1800" dirty="0" smtClean="0"/>
              <a:t>		</a:t>
            </a:r>
            <a:r>
              <a:rPr lang="tr-TR" sz="1800" dirty="0" smtClean="0"/>
              <a:t> 81,1                                    </a:t>
            </a:r>
            <a:r>
              <a:rPr lang="hr-HR" sz="1800" dirty="0" smtClean="0"/>
              <a:t> </a:t>
            </a:r>
            <a:r>
              <a:rPr lang="tr-TR" sz="1800" dirty="0" smtClean="0"/>
              <a:t>90,59                                    </a:t>
            </a:r>
            <a:endParaRPr lang="tr-TR" sz="1800" dirty="0" smtClean="0"/>
          </a:p>
          <a:p>
            <a:pPr>
              <a:buNone/>
            </a:pPr>
            <a:r>
              <a:rPr lang="tr-TR" sz="1800" dirty="0" err="1" smtClean="0"/>
              <a:t>BIT</a:t>
            </a:r>
            <a:r>
              <a:rPr lang="tr-TR" sz="1800" dirty="0" smtClean="0"/>
              <a:t>                                      </a:t>
            </a:r>
            <a:r>
              <a:rPr lang="hr-HR" sz="1800" dirty="0" smtClean="0"/>
              <a:t>		</a:t>
            </a:r>
            <a:r>
              <a:rPr lang="tr-TR" sz="1800" dirty="0" smtClean="0"/>
              <a:t>  </a:t>
            </a:r>
            <a:r>
              <a:rPr lang="hr-HR" sz="1800" dirty="0" smtClean="0"/>
              <a:t> </a:t>
            </a:r>
            <a:r>
              <a:rPr lang="tr-TR" sz="1800" dirty="0" smtClean="0"/>
              <a:t>8                                       100</a:t>
            </a:r>
            <a:endParaRPr lang="tr-TR" sz="1800" dirty="0" smtClean="0"/>
          </a:p>
          <a:p>
            <a:pPr>
              <a:buNone/>
            </a:pPr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POREZNI KALENDAR</a:t>
            </a:r>
            <a:endParaRPr lang="hr-H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dirty="0" smtClean="0"/>
              <a:t>Porezni kalendar izrađuje Porezna uprava (GİB), a u njemu se nalaze informacije o zakonskim rokovima za prijavu i plaćanje poreza. Objavljuje se na internetu te izdaje u obliku brošure u prosincu svake godine.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dirty="0" smtClean="0"/>
              <a:t>Metode naplate poreza </a:t>
            </a:r>
          </a:p>
        </p:txBody>
      </p:sp>
    </p:spTree>
    <p:extLst>
      <p:ext uri="{BB962C8B-B14F-4D97-AF65-F5344CB8AC3E}">
        <p14:creationId xmlns:p14="http://schemas.microsoft.com/office/powerpoint/2010/main" val="262093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smtClean="0"/>
              <a:t>Davanja građana koje naplaćuje  Porezna uprava (GİB)</a:t>
            </a:r>
            <a:endParaRPr lang="hr-H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dirty="0" smtClean="0"/>
              <a:t>Više od 300 različitih vrsta tražbina kao što su:</a:t>
            </a:r>
            <a:endParaRPr lang="hr-HR" sz="2400" dirty="0"/>
          </a:p>
          <a:p>
            <a:r>
              <a:rPr lang="tr-TR" sz="2400" dirty="0" smtClean="0"/>
              <a:t>porezi, naknade i pristojbe</a:t>
            </a:r>
            <a:endParaRPr lang="hr-HR" sz="2400" dirty="0" smtClean="0"/>
          </a:p>
          <a:p>
            <a:r>
              <a:rPr lang="tr-TR" sz="2400" dirty="0" smtClean="0"/>
              <a:t>porezne sankcije</a:t>
            </a:r>
            <a:endParaRPr lang="hr-HR" sz="2400" dirty="0" smtClean="0"/>
          </a:p>
          <a:p>
            <a:r>
              <a:rPr dirty="0" smtClean="0"/>
              <a:t>upravne novčane kazne</a:t>
            </a:r>
            <a:endParaRPr lang="hr-HR" sz="2400" dirty="0" smtClean="0"/>
          </a:p>
          <a:p>
            <a:r>
              <a:rPr dirty="0" smtClean="0"/>
              <a:t>sudske novčane kazne</a:t>
            </a:r>
            <a:endParaRPr lang="hr-HR" sz="2400" dirty="0" smtClean="0"/>
          </a:p>
          <a:p>
            <a:r>
              <a:rPr lang="tr-TR" sz="2400" dirty="0" smtClean="0"/>
              <a:t>troškovi pravne zaštite</a:t>
            </a:r>
            <a:endParaRPr lang="hr-HR" sz="2400" dirty="0" smtClean="0"/>
          </a:p>
          <a:p>
            <a:r>
              <a:rPr dirty="0" smtClean="0"/>
              <a:t>javne tražbine</a:t>
            </a:r>
            <a:endParaRPr lang="hr-HR" sz="2400" dirty="0" smtClean="0"/>
          </a:p>
          <a:p>
            <a:r>
              <a:rPr dirty="0" smtClean="0"/>
              <a:t>naknade za kašnjenja </a:t>
            </a:r>
          </a:p>
          <a:p>
            <a:pPr marL="0" indent="0">
              <a:buNone/>
            </a:pPr>
            <a:r>
              <a:rPr dirty="0" smtClean="0"/>
              <a:t> </a:t>
            </a:r>
            <a:r>
              <a:rPr lang="tr-TR" sz="2400" dirty="0" smtClean="0"/>
              <a:t>Porezna uprava (GİB)                 porezni uredi</a:t>
            </a:r>
            <a:endParaRPr lang="hr-HR" sz="2400" dirty="0" smtClean="0"/>
          </a:p>
          <a:p>
            <a:pPr marL="0" indent="0">
              <a:buNone/>
            </a:pPr>
            <a:r>
              <a:rPr lang="tr-TR" sz="2400" dirty="0" smtClean="0"/>
              <a:t> </a:t>
            </a:r>
            <a:r>
              <a:rPr dirty="0" smtClean="0"/>
              <a:t>Glavna uprava za javne financije</a:t>
            </a:r>
            <a:r>
              <a:rPr lang="tr-TR" sz="2400" dirty="0"/>
              <a:t>                fis</a:t>
            </a:r>
            <a:r>
              <a:rPr lang="tr-TR" sz="2400" dirty="0" smtClean="0"/>
              <a:t>kalne uprave</a:t>
            </a:r>
            <a:r>
              <a:rPr dirty="0" smtClean="0"/>
              <a:t>    </a:t>
            </a:r>
          </a:p>
          <a:p>
            <a:pPr marL="0" indent="0">
              <a:buNone/>
            </a:pPr>
            <a:r>
              <a:rPr dirty="0" smtClean="0"/>
              <a:t> imaju pravo pokrenuti postupak naplate tih potraživanja.</a:t>
            </a:r>
            <a:r>
              <a:rPr lang="tr-TR" sz="2400" dirty="0" smtClean="0"/>
              <a:t> </a:t>
            </a:r>
            <a:endParaRPr lang="hr-HR" sz="2400" dirty="0"/>
          </a:p>
        </p:txBody>
      </p:sp>
      <p:sp>
        <p:nvSpPr>
          <p:cNvPr id="4" name="Sağ Ok 3"/>
          <p:cNvSpPr/>
          <p:nvPr/>
        </p:nvSpPr>
        <p:spPr>
          <a:xfrm>
            <a:off x="4512927" y="5150249"/>
            <a:ext cx="779153" cy="900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4920302" y="5661248"/>
            <a:ext cx="779153" cy="900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7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116631"/>
            <a:ext cx="8229600" cy="1014605"/>
          </a:xfrm>
        </p:spPr>
        <p:txBody>
          <a:bodyPr/>
          <a:lstStyle/>
          <a:p>
            <a:r>
              <a:rPr dirty="0" smtClean="0"/>
              <a:t>Metode plaćanja</a:t>
            </a:r>
            <a:endParaRPr lang="hr-H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/>
              <a:t>    </a:t>
            </a:r>
            <a:r>
              <a:rPr sz="2400" dirty="0" smtClean="0"/>
              <a:t>Metode koje se moraju primjenjivati pri naplati javnih  </a:t>
            </a:r>
          </a:p>
          <a:p>
            <a:pPr marL="0" indent="0">
              <a:buNone/>
            </a:pPr>
            <a:r>
              <a:rPr sz="2400" dirty="0" smtClean="0"/>
              <a:t>     </a:t>
            </a:r>
            <a:r>
              <a:rPr lang="tr-TR" sz="2400" dirty="0" smtClean="0"/>
              <a:t>davanja.</a:t>
            </a:r>
          </a:p>
          <a:p>
            <a:pPr marL="0" indent="0">
              <a:buNone/>
            </a:pPr>
            <a:r>
              <a:rPr lang="tr-TR" sz="2400" dirty="0" smtClean="0"/>
              <a:t>     </a:t>
            </a:r>
            <a:r>
              <a:rPr sz="2400" dirty="0" smtClean="0"/>
              <a:t>Gotovinsko plaćanje ili plaćanje čekom na šalteru za naplatu </a:t>
            </a:r>
          </a:p>
          <a:p>
            <a:pPr marL="0" indent="0">
              <a:buNone/>
            </a:pPr>
            <a:r>
              <a:rPr sz="2400" dirty="0" smtClean="0"/>
              <a:t> </a:t>
            </a:r>
            <a:r>
              <a:rPr lang="tr-TR" sz="2400" dirty="0" smtClean="0"/>
              <a:t>    uobičajena je metoda plaćanja</a:t>
            </a:r>
          </a:p>
          <a:p>
            <a:pPr marL="0" indent="0">
              <a:buNone/>
            </a:pPr>
            <a:r>
              <a:rPr sz="2400" dirty="0" smtClean="0"/>
              <a:t> </a:t>
            </a:r>
            <a:r>
              <a:rPr lang="tr-TR" sz="2400" dirty="0" smtClean="0"/>
              <a:t>    Posebne metode plaćanja</a:t>
            </a:r>
          </a:p>
          <a:p>
            <a:pPr lvl="0" algn="just" fontAlgn="base">
              <a:spcAft>
                <a:spcPct val="0"/>
              </a:spcAft>
            </a:pPr>
            <a:r>
              <a:rPr sz="2400" dirty="0" smtClean="0"/>
              <a:t>bankovno plaćanje</a:t>
            </a:r>
            <a:endParaRPr lang="hr-HR" sz="2400" dirty="0"/>
          </a:p>
          <a:p>
            <a:pPr lvl="0" algn="just" fontAlgn="base">
              <a:spcAft>
                <a:spcPct val="0"/>
              </a:spcAft>
            </a:pPr>
            <a:r>
              <a:rPr sz="2400" dirty="0" smtClean="0"/>
              <a:t>plaćanje čekom </a:t>
            </a:r>
          </a:p>
          <a:p>
            <a:pPr lvl="0" algn="just" fontAlgn="base">
              <a:spcAft>
                <a:spcPct val="0"/>
              </a:spcAft>
            </a:pPr>
            <a:r>
              <a:rPr lang="tr-TR" sz="2400" dirty="0" smtClean="0"/>
              <a:t>plaćanjem u poštanskom uredu</a:t>
            </a:r>
          </a:p>
          <a:p>
            <a:pPr lvl="0" algn="just" fontAlgn="base">
              <a:spcAft>
                <a:spcPct val="0"/>
              </a:spcAft>
            </a:pPr>
            <a:r>
              <a:rPr sz="2400" dirty="0" smtClean="0"/>
              <a:t>plaćanje doznakom</a:t>
            </a:r>
            <a:endParaRPr lang="hr-HR" sz="2400" dirty="0"/>
          </a:p>
          <a:p>
            <a:pPr lvl="0" algn="just" fontAlgn="base">
              <a:spcAft>
                <a:spcPct val="0"/>
              </a:spcAft>
            </a:pPr>
            <a:r>
              <a:rPr sz="2400" dirty="0" smtClean="0"/>
              <a:t>plaćanje kreditnom ili bankovnom karticom i drugo.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14603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84176"/>
          </a:xfrm>
        </p:spPr>
        <p:txBody>
          <a:bodyPr>
            <a:normAutofit fontScale="90000"/>
          </a:bodyPr>
          <a:lstStyle/>
          <a:p>
            <a:r>
              <a:rPr dirty="0" smtClean="0"/>
              <a:t>POLAGANJE IZNOSA KOJE SU NAPLATILI POREZNI UREDI NA RAČUN RIZNICE</a:t>
            </a:r>
            <a:r>
              <a:rPr lang="tr-TR" sz="3600" dirty="0" smtClean="0"/>
              <a:t> </a:t>
            </a:r>
            <a:endParaRPr lang="hr-H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0" indent="0">
              <a:buNone/>
            </a:pPr>
            <a:r>
              <a:rPr dirty="0" smtClean="0"/>
              <a:t>1. Svaki porezni ured na kraju dana polaže sredstva u podružnici banke Ziraatbank</a:t>
            </a:r>
          </a:p>
          <a:p>
            <a:pPr marL="0" indent="0">
              <a:buNone/>
            </a:pPr>
            <a:r>
              <a:rPr dirty="0" smtClean="0"/>
              <a:t>2. Podružnice </a:t>
            </a:r>
            <a:r>
              <a:rPr dirty="0" err="1" smtClean="0"/>
              <a:t>banke</a:t>
            </a:r>
            <a:r>
              <a:rPr dirty="0" smtClean="0"/>
              <a:t> </a:t>
            </a:r>
            <a:r>
              <a:rPr dirty="0" err="1" smtClean="0"/>
              <a:t>Ziraatbank</a:t>
            </a:r>
            <a:r>
              <a:rPr dirty="0" smtClean="0"/>
              <a:t>            </a:t>
            </a:r>
            <a:r>
              <a:rPr dirty="0" smtClean="0"/>
              <a:t>središnja podružnica u Ankari           račun Riznice za unutarnja plaćanja </a:t>
            </a:r>
          </a:p>
          <a:p>
            <a:pPr marL="0" indent="0">
              <a:buNone/>
            </a:pPr>
            <a:r>
              <a:rPr dirty="0" smtClean="0"/>
              <a:t>3. Račun Riznice za unutarnja plaćanja     Središnja banka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Sağ Ok 3"/>
          <p:cNvSpPr/>
          <p:nvPr/>
        </p:nvSpPr>
        <p:spPr>
          <a:xfrm>
            <a:off x="5940152" y="3057734"/>
            <a:ext cx="792088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3851920" y="3606161"/>
            <a:ext cx="792088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Sağ Ok 5"/>
          <p:cNvSpPr/>
          <p:nvPr/>
        </p:nvSpPr>
        <p:spPr>
          <a:xfrm>
            <a:off x="6876256" y="4653136"/>
            <a:ext cx="792088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dirty="0" smtClean="0"/>
              <a:t>   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2337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 smtClean="0"/>
              <a:t>PROTOKOLI USTANOVLJENI NAŠIM PREDSJEDNIŠTVOM I NJIHOV RADNI POSTUPAK </a:t>
            </a:r>
            <a:endParaRPr lang="hr-H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spcBef>
                <a:spcPts val="0"/>
              </a:spcBef>
            </a:pPr>
            <a:r>
              <a:rPr dirty="0" smtClean="0"/>
              <a:t> Banka na temelju potraživanja ima pravo naplate: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 smtClean="0"/>
              <a:t>		</a:t>
            </a:r>
            <a:endParaRPr lang="hr-HR" sz="2000" dirty="0" smtClean="0"/>
          </a:p>
          <a:p>
            <a:pPr marL="0" lvl="1" indent="0" algn="just">
              <a:spcBef>
                <a:spcPts val="0"/>
              </a:spcBef>
              <a:buClr>
                <a:schemeClr val="tx2"/>
              </a:buClr>
              <a:buSzPct val="73000"/>
              <a:buNone/>
              <a:tabLst>
                <a:tab pos="180975" algn="l"/>
              </a:tabLst>
            </a:pPr>
            <a:r>
              <a:rPr lang="tr-TR" sz="2000" dirty="0" smtClean="0"/>
              <a:t>                                     u gotovini                                                   3, 7 dana</a:t>
            </a:r>
            <a:endParaRPr lang="hr-HR" sz="2000" dirty="0"/>
          </a:p>
          <a:p>
            <a:pPr marL="0" lvl="1" indent="0" algn="just">
              <a:spcBef>
                <a:spcPts val="0"/>
              </a:spcBef>
              <a:buClr>
                <a:schemeClr val="tx2"/>
              </a:buClr>
              <a:buSzPct val="73000"/>
              <a:buNone/>
              <a:tabLst>
                <a:tab pos="180975" algn="l"/>
              </a:tabLst>
            </a:pPr>
            <a:endParaRPr lang="hr-HR" sz="2000" dirty="0" smtClean="0"/>
          </a:p>
          <a:p>
            <a:pPr marL="0" lvl="1" indent="0" algn="just">
              <a:spcBef>
                <a:spcPts val="0"/>
              </a:spcBef>
              <a:buClr>
                <a:schemeClr val="tx2"/>
              </a:buClr>
              <a:buSzPct val="73000"/>
              <a:buNone/>
              <a:tabLst>
                <a:tab pos="180975" algn="l"/>
              </a:tabLst>
            </a:pPr>
            <a:r>
              <a:rPr dirty="0" smtClean="0"/>
              <a:t> </a:t>
            </a:r>
            <a:r>
              <a:rPr lang="tr-TR" sz="2000" dirty="0" smtClean="0"/>
              <a:t>                                    kreditnom </a:t>
            </a:r>
            <a:r>
              <a:rPr lang="tr-TR" sz="2000" dirty="0" err="1" smtClean="0"/>
              <a:t>karticom</a:t>
            </a:r>
            <a:r>
              <a:rPr lang="tr-TR" sz="2000" dirty="0" smtClean="0"/>
              <a:t>                                 </a:t>
            </a:r>
            <a:r>
              <a:rPr lang="tr-TR" sz="2000" dirty="0" smtClean="0"/>
              <a:t>20 </a:t>
            </a:r>
            <a:r>
              <a:rPr lang="tr-TR" sz="2000" dirty="0" smtClean="0"/>
              <a:t>dana</a:t>
            </a:r>
            <a:endParaRPr lang="hr-HR" sz="2000" dirty="0"/>
          </a:p>
          <a:p>
            <a:pPr marL="0" lvl="1" algn="just">
              <a:spcBef>
                <a:spcPts val="0"/>
              </a:spcBef>
              <a:buClr>
                <a:schemeClr val="tx2"/>
              </a:buClr>
              <a:buSzPct val="73000"/>
              <a:tabLst>
                <a:tab pos="180975" algn="l"/>
              </a:tabLst>
            </a:pPr>
            <a:endParaRPr lang="hr-HR" sz="2000" dirty="0"/>
          </a:p>
          <a:p>
            <a:pPr marL="0" lvl="1" indent="0" algn="just">
              <a:spcBef>
                <a:spcPts val="0"/>
              </a:spcBef>
              <a:buClr>
                <a:schemeClr val="tx2"/>
              </a:buClr>
              <a:buSzPct val="73000"/>
              <a:buNone/>
              <a:tabLst>
                <a:tab pos="180975" algn="l"/>
              </a:tabLst>
            </a:pPr>
            <a:r>
              <a:rPr dirty="0" smtClean="0"/>
              <a:t>         prijenosa na račun Riznice.</a:t>
            </a:r>
            <a:endParaRPr lang="hr-HR" sz="2000" dirty="0"/>
          </a:p>
          <a:p>
            <a:pPr marL="0" lvl="1" algn="just">
              <a:spcBef>
                <a:spcPts val="0"/>
              </a:spcBef>
              <a:buClr>
                <a:schemeClr val="tx2"/>
              </a:buClr>
              <a:buSzPct val="73000"/>
              <a:tabLst>
                <a:tab pos="180975" algn="l"/>
              </a:tabLst>
            </a:pPr>
            <a:endParaRPr lang="hr-HR" sz="2000" dirty="0"/>
          </a:p>
          <a:p>
            <a:pPr marL="0" lvl="1" algn="just">
              <a:spcBef>
                <a:spcPts val="0"/>
              </a:spcBef>
              <a:buClr>
                <a:schemeClr val="tx2"/>
              </a:buClr>
              <a:buSzPct val="73000"/>
              <a:tabLst>
                <a:tab pos="180975" algn="l"/>
              </a:tabLst>
            </a:pPr>
            <a:r>
              <a:rPr dirty="0" smtClean="0"/>
              <a:t>  bez naknade, pristojbe, kamata itd.</a:t>
            </a:r>
            <a:r>
              <a:rPr lang="tr-TR" sz="2000" dirty="0" smtClean="0"/>
              <a:t> </a:t>
            </a:r>
          </a:p>
          <a:p>
            <a:pPr marL="0" lvl="1" indent="0" algn="just">
              <a:spcBef>
                <a:spcPts val="0"/>
              </a:spcBef>
              <a:buClr>
                <a:schemeClr val="tx2"/>
              </a:buClr>
              <a:buSzPct val="73000"/>
              <a:buNone/>
              <a:tabLst>
                <a:tab pos="180975" algn="l"/>
              </a:tabLst>
            </a:pPr>
            <a:endParaRPr lang="hr-HR" sz="2000" dirty="0"/>
          </a:p>
          <a:p>
            <a:pPr marL="3175" lvl="1" indent="-3175" algn="just">
              <a:spcBef>
                <a:spcPts val="0"/>
              </a:spcBef>
              <a:buClr>
                <a:schemeClr val="tx2"/>
              </a:buClr>
              <a:buSzPct val="73000"/>
              <a:buFont typeface="Wingdings 2"/>
              <a:buChar char=""/>
              <a:tabLst>
                <a:tab pos="180975" algn="l"/>
              </a:tabLst>
              <a:defRPr/>
            </a:pPr>
            <a:r>
              <a:rPr lang="tr-TR" sz="2000" dirty="0"/>
              <a:t> </a:t>
            </a:r>
            <a:r>
              <a:rPr dirty="0" smtClean="0"/>
              <a:t>iznosi koje napati Glavna uprava Turske pošte (PTT) prenose se na </a:t>
            </a:r>
            <a:endParaRPr lang="hr-HR" sz="2000" dirty="0" smtClean="0"/>
          </a:p>
          <a:p>
            <a:pPr marL="0" lvl="1" indent="0" algn="just">
              <a:spcBef>
                <a:spcPts val="0"/>
              </a:spcBef>
              <a:buClr>
                <a:schemeClr val="tx2"/>
              </a:buClr>
              <a:buSzPct val="73000"/>
              <a:buNone/>
              <a:tabLst>
                <a:tab pos="180975" algn="l"/>
              </a:tabLst>
              <a:defRPr/>
            </a:pPr>
            <a:r>
              <a:rPr dirty="0" smtClean="0"/>
              <a:t>    račun Riznice za 3 do 7 dana</a:t>
            </a:r>
            <a:endParaRPr lang="hr-HR" sz="20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tr-TR" sz="2000" dirty="0"/>
              <a:t> </a:t>
            </a:r>
            <a:endParaRPr lang="hr-HR" sz="2000" dirty="0" smtClean="0"/>
          </a:p>
          <a:p>
            <a:pPr algn="just">
              <a:spcBef>
                <a:spcPts val="0"/>
              </a:spcBef>
            </a:pPr>
            <a:r>
              <a:rPr dirty="0" smtClean="0"/>
              <a:t>banka Poreznoj upravi (GİB) putem interneta dostavlja informacije o naplati u gotovini, na račun ili kreditnom karticom sljedećeg dana do 12:00 h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0016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409</Words>
  <Application>Microsoft Office PowerPoint</Application>
  <PresentationFormat>On-screen Show (4:3)</PresentationFormat>
  <Paragraphs>104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Ofis Teması</vt:lpstr>
      <vt:lpstr>TURSKI SUSTAV OPOREZIVANJA </vt:lpstr>
      <vt:lpstr>POREZI PREMA GOSPODARSKIM RESURSIMA</vt:lpstr>
      <vt:lpstr>UTVRĐIVANJE obveze  I NAPLATA PREMA VRSTI POREZA </vt:lpstr>
      <vt:lpstr>POREZNI KALENDAR</vt:lpstr>
      <vt:lpstr>PowerPoint Presentation</vt:lpstr>
      <vt:lpstr>Davanja građana koje naplaćuje  Porezna uprava (GİB)</vt:lpstr>
      <vt:lpstr>Metode plaćanja</vt:lpstr>
      <vt:lpstr>POLAGANJE IZNOSA KOJE SU NAPLATILI POREZNI UREDI NA RAČUN RIZNICE </vt:lpstr>
      <vt:lpstr>PROTOKOLI USTANOVLJENI NAŠIM PREDSJEDNIŠTVOM I NJIHOV RADNI POSTUPAK </vt:lpstr>
      <vt:lpstr>Projekt automatizacije poreznih ureda (VEDOP)</vt:lpstr>
      <vt:lpstr>IZVJEŠTAJI KOJI SE IZRAĐUJU U OKVIRU VEDOP-A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TURKISH TAXATION SYSTEM </dc:title>
  <dc:creator>faruk</dc:creator>
  <cp:lastModifiedBy>RENATA</cp:lastModifiedBy>
  <cp:revision>59</cp:revision>
  <dcterms:created xsi:type="dcterms:W3CDTF">2016-02-22T16:15:17Z</dcterms:created>
  <dcterms:modified xsi:type="dcterms:W3CDTF">2016-03-04T14:40:30Z</dcterms:modified>
</cp:coreProperties>
</file>