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62" r:id="rId4"/>
    <p:sldId id="263" r:id="rId5"/>
    <p:sldId id="264" r:id="rId6"/>
    <p:sldId id="265" r:id="rId7"/>
    <p:sldId id="266" r:id="rId8"/>
    <p:sldId id="270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16B639-CD53-454B-A057-950918EFC99F}" type="datetimeFigureOut">
              <a:rPr lang="tr-TR" smtClean="0"/>
              <a:pPr/>
              <a:t>09.03.2016</a:t>
            </a:fld>
            <a:endParaRPr lang="tr-TR" dirty="0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11E115-2A2B-49C5-8666-992CDFA3D63F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3608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82,61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1E115-2A2B-49C5-8666-992CDFA3D63F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09.03.2016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09.03.2016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09.03.2016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09.03.2016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09.03.2016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09.03.2016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09.03.2016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09.03.2016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09.03.2016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09.03.2016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09.03.2016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09.03.2016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TURKISH TAXATION SYSTEM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(</a:t>
            </a:r>
            <a:r>
              <a:rPr lang="en-GB" dirty="0" smtClean="0"/>
              <a:t>I</a:t>
            </a:r>
            <a:r>
              <a:rPr lang="tr-TR" dirty="0" smtClean="0"/>
              <a:t>N GENERAL)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116631"/>
            <a:ext cx="8229600" cy="1014605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Tax</a:t>
            </a:r>
            <a:r>
              <a:rPr lang="tr-TR" dirty="0" smtClean="0"/>
              <a:t>  </a:t>
            </a:r>
            <a:r>
              <a:rPr lang="tr-TR" dirty="0" err="1" smtClean="0"/>
              <a:t>Offices</a:t>
            </a:r>
            <a:r>
              <a:rPr lang="tr-TR" dirty="0" smtClean="0"/>
              <a:t> </a:t>
            </a:r>
            <a:r>
              <a:rPr lang="tr-TR" dirty="0" err="1" smtClean="0"/>
              <a:t>Automation</a:t>
            </a:r>
            <a:r>
              <a:rPr lang="tr-TR" dirty="0"/>
              <a:t> </a:t>
            </a:r>
            <a:r>
              <a:rPr lang="tr-TR" dirty="0" smtClean="0"/>
              <a:t>Project (VEDOP)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464496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tr-TR" sz="2400" dirty="0" smtClean="0"/>
              <a:t> </a:t>
            </a:r>
            <a:r>
              <a:rPr lang="tr-TR" sz="2400" dirty="0"/>
              <a:t>VEDOP is a</a:t>
            </a:r>
            <a:r>
              <a:rPr lang="en-US" sz="2400" dirty="0"/>
              <a:t> </a:t>
            </a:r>
            <a:r>
              <a:rPr lang="tr-TR" sz="2400" dirty="0" err="1"/>
              <a:t>collection</a:t>
            </a:r>
            <a:r>
              <a:rPr lang="tr-TR" sz="2400" dirty="0"/>
              <a:t> of </a:t>
            </a:r>
            <a:r>
              <a:rPr lang="tr-TR" sz="2400" dirty="0" err="1"/>
              <a:t>projects</a:t>
            </a:r>
            <a:r>
              <a:rPr lang="tr-TR" sz="2400" dirty="0"/>
              <a:t> holding </a:t>
            </a:r>
            <a:r>
              <a:rPr lang="en-US" sz="2400" dirty="0"/>
              <a:t>large number of projects</a:t>
            </a:r>
            <a:r>
              <a:rPr lang="tr-TR" sz="2400" dirty="0" smtClean="0"/>
              <a:t>.</a:t>
            </a:r>
          </a:p>
          <a:p>
            <a:pPr marL="0" indent="0" algn="just">
              <a:buNone/>
            </a:pPr>
            <a:endParaRPr lang="tr-TR" sz="2400" dirty="0" smtClean="0"/>
          </a:p>
          <a:p>
            <a:pPr marL="0" indent="0" algn="just">
              <a:buNone/>
            </a:pPr>
            <a:r>
              <a:rPr lang="tr-TR" sz="2400" dirty="0" err="1" smtClean="0"/>
              <a:t>These</a:t>
            </a:r>
            <a:r>
              <a:rPr lang="tr-TR" sz="2400" dirty="0" smtClean="0"/>
              <a:t> </a:t>
            </a:r>
            <a:r>
              <a:rPr lang="tr-TR" sz="2400" dirty="0" err="1" smtClean="0"/>
              <a:t>projects</a:t>
            </a:r>
            <a:r>
              <a:rPr lang="tr-TR" sz="2400" dirty="0" smtClean="0"/>
              <a:t>;</a:t>
            </a:r>
          </a:p>
          <a:p>
            <a:pPr marL="355600" indent="185738">
              <a:tabLst>
                <a:tab pos="541338" algn="l"/>
              </a:tabLst>
            </a:pPr>
            <a:r>
              <a:rPr lang="tr-TR" sz="2400" dirty="0" smtClean="0"/>
              <a:t>Electronic </a:t>
            </a:r>
            <a:r>
              <a:rPr lang="tr-TR" sz="2400" dirty="0" err="1" smtClean="0"/>
              <a:t>Tax</a:t>
            </a:r>
            <a:r>
              <a:rPr lang="tr-TR" sz="2400" dirty="0" smtClean="0"/>
              <a:t> </a:t>
            </a:r>
            <a:r>
              <a:rPr lang="tr-TR" sz="2400" dirty="0" err="1" smtClean="0"/>
              <a:t>Offices</a:t>
            </a:r>
            <a:r>
              <a:rPr lang="tr-TR" sz="2400" dirty="0" smtClean="0"/>
              <a:t> </a:t>
            </a:r>
            <a:r>
              <a:rPr lang="tr-TR" sz="2400" dirty="0" err="1" smtClean="0"/>
              <a:t>Automation</a:t>
            </a:r>
            <a:r>
              <a:rPr lang="tr-TR" sz="2400" dirty="0" smtClean="0"/>
              <a:t> (E-</a:t>
            </a:r>
            <a:r>
              <a:rPr lang="tr-TR" sz="2400" dirty="0" err="1" smtClean="0"/>
              <a:t>vdo</a:t>
            </a:r>
            <a:r>
              <a:rPr lang="tr-TR" sz="2400" dirty="0" smtClean="0"/>
              <a:t>)</a:t>
            </a:r>
          </a:p>
          <a:p>
            <a:pPr marL="355600" indent="185738">
              <a:tabLst>
                <a:tab pos="541338" algn="l"/>
              </a:tabLst>
            </a:pPr>
            <a:r>
              <a:rPr lang="tr-TR" sz="2400" dirty="0" smtClean="0"/>
              <a:t>İnternet </a:t>
            </a:r>
            <a:r>
              <a:rPr lang="tr-TR" sz="2400" dirty="0" err="1" smtClean="0"/>
              <a:t>Tax</a:t>
            </a:r>
            <a:r>
              <a:rPr lang="tr-TR" sz="2400" dirty="0" smtClean="0"/>
              <a:t> Office</a:t>
            </a:r>
            <a:endParaRPr lang="tr-TR" sz="2400" dirty="0"/>
          </a:p>
          <a:p>
            <a:pPr marL="355600" indent="185738">
              <a:tabLst>
                <a:tab pos="541338" algn="l"/>
              </a:tabLst>
            </a:pPr>
            <a:r>
              <a:rPr lang="tr-TR" sz="2400" dirty="0" smtClean="0"/>
              <a:t>E-</a:t>
            </a:r>
            <a:r>
              <a:rPr lang="tr-TR" sz="2400" dirty="0" err="1" smtClean="0"/>
              <a:t>Declaration</a:t>
            </a:r>
            <a:endParaRPr lang="tr-TR" sz="2400" dirty="0"/>
          </a:p>
          <a:p>
            <a:pPr marL="355600" indent="185738">
              <a:tabLst>
                <a:tab pos="541338" algn="l"/>
              </a:tabLst>
            </a:pPr>
            <a:r>
              <a:rPr lang="tr-TR" sz="2400" dirty="0" smtClean="0"/>
              <a:t>E-Collection</a:t>
            </a:r>
            <a:endParaRPr lang="tr-TR" sz="2400" dirty="0"/>
          </a:p>
          <a:p>
            <a:pPr marL="355600" indent="185738">
              <a:tabLst>
                <a:tab pos="541338" algn="l"/>
              </a:tabLst>
            </a:pPr>
            <a:r>
              <a:rPr lang="tr-TR" sz="2400" dirty="0" err="1" smtClean="0"/>
              <a:t>Payment</a:t>
            </a:r>
            <a:r>
              <a:rPr lang="tr-TR" sz="2400" dirty="0" smtClean="0"/>
              <a:t> </a:t>
            </a:r>
            <a:r>
              <a:rPr lang="tr-TR" sz="2400" dirty="0" err="1" smtClean="0"/>
              <a:t>by</a:t>
            </a:r>
            <a:r>
              <a:rPr lang="tr-TR" sz="2400" dirty="0" smtClean="0"/>
              <a:t> Virtual POS</a:t>
            </a:r>
            <a:endParaRPr lang="tr-TR" sz="2400" dirty="0"/>
          </a:p>
          <a:p>
            <a:pPr marL="355600" indent="185738">
              <a:tabLst>
                <a:tab pos="541338" algn="l"/>
              </a:tabLst>
            </a:pPr>
            <a:r>
              <a:rPr lang="tr-TR" sz="2400" dirty="0" smtClean="0"/>
              <a:t>Administration (GİB) İntranet</a:t>
            </a:r>
            <a:endParaRPr lang="tr-TR" sz="2400" dirty="0"/>
          </a:p>
          <a:p>
            <a:pPr marL="355600" indent="185738">
              <a:tabLst>
                <a:tab pos="541338" algn="l"/>
              </a:tabLst>
            </a:pPr>
            <a:r>
              <a:rPr lang="tr-TR" sz="2400" dirty="0" smtClean="0"/>
              <a:t>E- </a:t>
            </a:r>
            <a:r>
              <a:rPr lang="tr-TR" sz="2400" dirty="0" err="1" smtClean="0"/>
              <a:t>Lien</a:t>
            </a:r>
            <a:endParaRPr lang="tr-TR" sz="2400" dirty="0"/>
          </a:p>
          <a:p>
            <a:pPr marL="355600" indent="185738">
              <a:tabLst>
                <a:tab pos="541338" algn="l"/>
              </a:tabLst>
            </a:pPr>
            <a:r>
              <a:rPr lang="tr-TR" sz="2400" dirty="0" smtClean="0"/>
              <a:t>İnternet Services</a:t>
            </a:r>
            <a:endParaRPr lang="tr-TR" sz="2400" dirty="0"/>
          </a:p>
          <a:p>
            <a:pPr marL="355600" indent="185738">
              <a:tabLst>
                <a:tab pos="541338" algn="l"/>
              </a:tabLst>
            </a:pPr>
            <a:r>
              <a:rPr lang="tr-TR" sz="2400" dirty="0" smtClean="0"/>
              <a:t>Value </a:t>
            </a:r>
            <a:r>
              <a:rPr lang="tr-TR" sz="2400" dirty="0" err="1" smtClean="0"/>
              <a:t>Added</a:t>
            </a:r>
            <a:r>
              <a:rPr lang="tr-TR" sz="2400" dirty="0" smtClean="0"/>
              <a:t> </a:t>
            </a:r>
            <a:r>
              <a:rPr lang="tr-TR" sz="2400" dirty="0" err="1"/>
              <a:t>T</a:t>
            </a:r>
            <a:r>
              <a:rPr lang="tr-TR" sz="2400" dirty="0" err="1" smtClean="0"/>
              <a:t>ax</a:t>
            </a:r>
            <a:r>
              <a:rPr lang="tr-TR" sz="2400" dirty="0" smtClean="0"/>
              <a:t> </a:t>
            </a:r>
            <a:r>
              <a:rPr lang="tr-TR" sz="2400" dirty="0" err="1"/>
              <a:t>R</a:t>
            </a:r>
            <a:r>
              <a:rPr lang="tr-TR" sz="2400" dirty="0" err="1" smtClean="0"/>
              <a:t>efund</a:t>
            </a:r>
            <a:r>
              <a:rPr lang="tr-TR" sz="2400" dirty="0" smtClean="0"/>
              <a:t> Risk Analysis</a:t>
            </a:r>
            <a:endParaRPr lang="tr-TR" sz="2400" dirty="0"/>
          </a:p>
          <a:p>
            <a:pPr marL="355600" indent="185738">
              <a:tabLst>
                <a:tab pos="541338" algn="l"/>
              </a:tabLst>
            </a:pPr>
            <a:r>
              <a:rPr lang="tr-TR" sz="2400" dirty="0" smtClean="0"/>
              <a:t>E- </a:t>
            </a:r>
            <a:r>
              <a:rPr lang="tr-TR" sz="2400" dirty="0" err="1" smtClean="0"/>
              <a:t>İnvoice</a:t>
            </a:r>
            <a:endParaRPr lang="tr-TR" sz="2400" dirty="0"/>
          </a:p>
          <a:p>
            <a:pPr marL="355600" indent="185738">
              <a:tabLst>
                <a:tab pos="541338" algn="l"/>
              </a:tabLst>
            </a:pPr>
            <a:r>
              <a:rPr lang="tr-TR" sz="2400" dirty="0" smtClean="0"/>
              <a:t>E-</a:t>
            </a:r>
            <a:r>
              <a:rPr lang="tr-TR" sz="2400" dirty="0" err="1" smtClean="0"/>
              <a:t>Book</a:t>
            </a:r>
            <a:endParaRPr lang="tr-TR" sz="2400" dirty="0"/>
          </a:p>
          <a:p>
            <a:pPr marL="355600" indent="185738">
              <a:tabLst>
                <a:tab pos="541338" algn="l"/>
              </a:tabLst>
            </a:pPr>
            <a:r>
              <a:rPr lang="tr-TR" sz="2400" dirty="0" smtClean="0"/>
              <a:t>E-</a:t>
            </a:r>
            <a:r>
              <a:rPr lang="tr-TR" sz="2400" dirty="0" err="1" smtClean="0"/>
              <a:t>Ticket</a:t>
            </a:r>
            <a:endParaRPr lang="tr-TR" sz="2400" dirty="0"/>
          </a:p>
          <a:p>
            <a:pPr marL="355600" indent="185738">
              <a:tabLst>
                <a:tab pos="541338" algn="l"/>
              </a:tabLst>
            </a:pPr>
            <a:r>
              <a:rPr lang="tr-TR" sz="2400" dirty="0" smtClean="0"/>
              <a:t>E- Archive</a:t>
            </a:r>
            <a:endParaRPr lang="tr-TR" sz="2400" dirty="0"/>
          </a:p>
          <a:p>
            <a:pPr marL="355600" indent="185738">
              <a:tabLst>
                <a:tab pos="541338" algn="l"/>
              </a:tabLst>
            </a:pPr>
            <a:r>
              <a:rPr lang="tr-TR" sz="2400" dirty="0" smtClean="0"/>
              <a:t>E- Notification</a:t>
            </a:r>
          </a:p>
          <a:p>
            <a:pPr marL="355600" indent="185738">
              <a:tabLst>
                <a:tab pos="541338" algn="l"/>
              </a:tabLst>
            </a:pPr>
            <a:r>
              <a:rPr lang="tr-TR" sz="2400" dirty="0" smtClean="0"/>
              <a:t>EBTİS</a:t>
            </a:r>
            <a:endParaRPr lang="tr-TR" sz="2400" dirty="0"/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61265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T</a:t>
            </a:r>
            <a:r>
              <a:rPr lang="tr-TR" sz="4000" dirty="0" smtClean="0"/>
              <a:t>HE</a:t>
            </a:r>
            <a:r>
              <a:rPr lang="en-US" sz="4000" dirty="0" smtClean="0"/>
              <a:t> </a:t>
            </a:r>
            <a:r>
              <a:rPr lang="tr-TR" sz="4000" dirty="0" smtClean="0"/>
              <a:t>REPORTS</a:t>
            </a:r>
            <a:r>
              <a:rPr lang="en-US" sz="4000" dirty="0" smtClean="0"/>
              <a:t> </a:t>
            </a:r>
            <a:r>
              <a:rPr lang="tr-TR" sz="4000" dirty="0" smtClean="0"/>
              <a:t>PRODUCED</a:t>
            </a:r>
            <a:r>
              <a:rPr lang="en-US" sz="4000" dirty="0" smtClean="0"/>
              <a:t> </a:t>
            </a:r>
            <a:r>
              <a:rPr lang="tr-TR" sz="4000" dirty="0" smtClean="0"/>
              <a:t>UNDER</a:t>
            </a:r>
            <a:r>
              <a:rPr lang="en-US" sz="4000" dirty="0" smtClean="0"/>
              <a:t> </a:t>
            </a:r>
            <a:r>
              <a:rPr lang="en-US" sz="4000" dirty="0"/>
              <a:t>VEDOP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</a:pPr>
            <a:r>
              <a:rPr lang="tr-TR" dirty="0" err="1" smtClean="0"/>
              <a:t>Accrual</a:t>
            </a:r>
            <a:r>
              <a:rPr lang="tr-TR" dirty="0" smtClean="0"/>
              <a:t>,</a:t>
            </a:r>
            <a:endParaRPr lang="tr-TR" dirty="0"/>
          </a:p>
          <a:p>
            <a:pPr marL="0" indent="0">
              <a:lnSpc>
                <a:spcPct val="80000"/>
              </a:lnSpc>
              <a:buNone/>
            </a:pPr>
            <a:endParaRPr lang="tr-TR" dirty="0"/>
          </a:p>
          <a:p>
            <a:pPr>
              <a:lnSpc>
                <a:spcPct val="80000"/>
              </a:lnSpc>
            </a:pPr>
            <a:r>
              <a:rPr lang="tr-TR" dirty="0" smtClean="0"/>
              <a:t>Collection,</a:t>
            </a:r>
            <a:endParaRPr lang="tr-TR" dirty="0"/>
          </a:p>
          <a:p>
            <a:pPr marL="457200" indent="169863">
              <a:lnSpc>
                <a:spcPct val="90000"/>
              </a:lnSpc>
            </a:pPr>
            <a:r>
              <a:rPr lang="tr-TR" dirty="0" smtClean="0"/>
              <a:t>Cash</a:t>
            </a:r>
            <a:endParaRPr lang="tr-TR" dirty="0"/>
          </a:p>
          <a:p>
            <a:pPr marL="457200" indent="169863">
              <a:lnSpc>
                <a:spcPct val="90000"/>
              </a:lnSpc>
            </a:pPr>
            <a:r>
              <a:rPr lang="tr-TR" dirty="0" smtClean="0"/>
              <a:t>Bank </a:t>
            </a:r>
            <a:endParaRPr lang="tr-TR" dirty="0"/>
          </a:p>
          <a:p>
            <a:pPr marL="457200" indent="169863">
              <a:lnSpc>
                <a:spcPct val="90000"/>
              </a:lnSpc>
            </a:pPr>
            <a:r>
              <a:rPr lang="tr-TR" dirty="0" smtClean="0"/>
              <a:t>T</a:t>
            </a:r>
            <a:r>
              <a:rPr lang="en-US" dirty="0" err="1"/>
              <a:t>urkish</a:t>
            </a:r>
            <a:r>
              <a:rPr lang="en-US" dirty="0"/>
              <a:t> </a:t>
            </a:r>
            <a:r>
              <a:rPr lang="tr-TR" dirty="0"/>
              <a:t>P</a:t>
            </a:r>
            <a:r>
              <a:rPr lang="en-US" dirty="0" err="1" smtClean="0"/>
              <a:t>ost</a:t>
            </a:r>
            <a:r>
              <a:rPr lang="tr-TR" dirty="0" smtClean="0"/>
              <a:t> (PTT) </a:t>
            </a:r>
            <a:r>
              <a:rPr lang="en-US" dirty="0" smtClean="0"/>
              <a:t> </a:t>
            </a:r>
            <a:endParaRPr lang="tr-TR" dirty="0"/>
          </a:p>
          <a:p>
            <a:pPr marL="457200" indent="169863">
              <a:lnSpc>
                <a:spcPct val="90000"/>
              </a:lnSpc>
            </a:pPr>
            <a:r>
              <a:rPr lang="tr-TR" dirty="0" err="1" smtClean="0"/>
              <a:t>Credit</a:t>
            </a:r>
            <a:r>
              <a:rPr lang="tr-TR" dirty="0" smtClean="0"/>
              <a:t> </a:t>
            </a:r>
            <a:r>
              <a:rPr lang="tr-TR" dirty="0" err="1" smtClean="0"/>
              <a:t>Card</a:t>
            </a:r>
            <a:endParaRPr lang="tr-TR" dirty="0"/>
          </a:p>
          <a:p>
            <a:pPr marL="457200" indent="169863">
              <a:lnSpc>
                <a:spcPct val="90000"/>
              </a:lnSpc>
            </a:pPr>
            <a:r>
              <a:rPr lang="tr-TR" dirty="0" err="1" smtClean="0"/>
              <a:t>Tax</a:t>
            </a:r>
            <a:r>
              <a:rPr lang="tr-TR" dirty="0" smtClean="0"/>
              <a:t> </a:t>
            </a:r>
            <a:r>
              <a:rPr lang="tr-TR" dirty="0" err="1" smtClean="0"/>
              <a:t>Type</a:t>
            </a:r>
            <a:endParaRPr lang="tr-TR" dirty="0"/>
          </a:p>
          <a:p>
            <a:r>
              <a:rPr lang="tr-TR" dirty="0" err="1" smtClean="0"/>
              <a:t>Sector</a:t>
            </a:r>
            <a:r>
              <a:rPr lang="tr-TR" dirty="0" smtClean="0"/>
              <a:t>,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    </a:t>
            </a:r>
            <a:r>
              <a:rPr lang="tr-TR" dirty="0" err="1" smtClean="0"/>
              <a:t>based</a:t>
            </a:r>
            <a:r>
              <a:rPr lang="tr-TR" dirty="0" smtClean="0"/>
              <a:t> on </a:t>
            </a:r>
            <a:r>
              <a:rPr lang="tr-TR" dirty="0" err="1" smtClean="0"/>
              <a:t>taxpayer</a:t>
            </a:r>
            <a:r>
              <a:rPr lang="tr-TR" dirty="0" smtClean="0"/>
              <a:t> </a:t>
            </a:r>
            <a:r>
              <a:rPr lang="tr-TR" dirty="0" err="1" smtClean="0"/>
              <a:t>analysis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Risk </a:t>
            </a:r>
            <a:r>
              <a:rPr lang="tr-TR" dirty="0" err="1"/>
              <a:t>assessment</a:t>
            </a:r>
            <a:r>
              <a:rPr lang="tr-TR" dirty="0"/>
              <a:t> data</a:t>
            </a:r>
          </a:p>
          <a:p>
            <a:r>
              <a:rPr lang="tr-TR" dirty="0" err="1" smtClean="0"/>
              <a:t>interactive</a:t>
            </a:r>
            <a:r>
              <a:rPr lang="tr-TR" dirty="0" smtClean="0"/>
              <a:t> </a:t>
            </a:r>
            <a:r>
              <a:rPr lang="tr-TR" dirty="0" err="1"/>
              <a:t>reporting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/>
              <a:t>This</a:t>
            </a:r>
            <a:r>
              <a:rPr lang="en-US" dirty="0" smtClean="0"/>
              <a:t> </a:t>
            </a:r>
            <a:r>
              <a:rPr lang="en-US" dirty="0"/>
              <a:t>offers instant statistical information.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6078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TAXES ACCORDING TO ECONOMIC RESOURCES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Taxes</a:t>
            </a:r>
            <a:r>
              <a:rPr lang="tr-TR" dirty="0" smtClean="0"/>
              <a:t> on </a:t>
            </a:r>
            <a:r>
              <a:rPr lang="tr-TR" dirty="0" err="1" smtClean="0"/>
              <a:t>Income</a:t>
            </a:r>
            <a:endParaRPr lang="tr-TR" dirty="0" smtClean="0"/>
          </a:p>
          <a:p>
            <a:pPr lvl="1"/>
            <a:r>
              <a:rPr lang="tr-TR" dirty="0" err="1"/>
              <a:t>Income</a:t>
            </a:r>
            <a:r>
              <a:rPr lang="tr-TR" dirty="0"/>
              <a:t> </a:t>
            </a:r>
            <a:r>
              <a:rPr lang="tr-TR" dirty="0" err="1" smtClean="0"/>
              <a:t>tax</a:t>
            </a:r>
            <a:r>
              <a:rPr lang="tr-TR" dirty="0" smtClean="0"/>
              <a:t>, </a:t>
            </a:r>
            <a:r>
              <a:rPr lang="tr-TR" dirty="0" err="1"/>
              <a:t>Corporate</a:t>
            </a:r>
            <a:r>
              <a:rPr lang="tr-TR" dirty="0"/>
              <a:t> </a:t>
            </a:r>
            <a:r>
              <a:rPr lang="tr-TR" dirty="0" err="1" smtClean="0"/>
              <a:t>income</a:t>
            </a:r>
            <a:r>
              <a:rPr lang="tr-TR" dirty="0" smtClean="0"/>
              <a:t> </a:t>
            </a:r>
            <a:r>
              <a:rPr lang="tr-TR" dirty="0" err="1" smtClean="0"/>
              <a:t>tax</a:t>
            </a:r>
            <a:endParaRPr lang="tr-TR" dirty="0" smtClean="0"/>
          </a:p>
          <a:p>
            <a:r>
              <a:rPr lang="tr-TR" dirty="0" err="1" smtClean="0"/>
              <a:t>Taxes</a:t>
            </a:r>
            <a:r>
              <a:rPr lang="tr-TR" dirty="0" smtClean="0"/>
              <a:t> on </a:t>
            </a:r>
            <a:r>
              <a:rPr lang="tr-TR" dirty="0" err="1" smtClean="0"/>
              <a:t>Capital</a:t>
            </a:r>
            <a:endParaRPr lang="tr-TR" dirty="0" smtClean="0"/>
          </a:p>
          <a:p>
            <a:pPr lvl="1"/>
            <a:r>
              <a:rPr lang="tr-TR" dirty="0" err="1"/>
              <a:t>Property</a:t>
            </a:r>
            <a:r>
              <a:rPr lang="tr-TR" dirty="0"/>
              <a:t> </a:t>
            </a:r>
            <a:r>
              <a:rPr lang="tr-TR" dirty="0" err="1" smtClean="0"/>
              <a:t>Tax</a:t>
            </a:r>
            <a:r>
              <a:rPr lang="tr-TR" dirty="0" smtClean="0"/>
              <a:t>, </a:t>
            </a:r>
            <a:r>
              <a:rPr lang="tr-TR" dirty="0"/>
              <a:t>Motor </a:t>
            </a:r>
            <a:r>
              <a:rPr lang="tr-TR" dirty="0" err="1"/>
              <a:t>Vehicle</a:t>
            </a:r>
            <a:r>
              <a:rPr lang="tr-TR" dirty="0"/>
              <a:t> </a:t>
            </a:r>
            <a:r>
              <a:rPr lang="tr-TR" dirty="0" err="1"/>
              <a:t>Tax</a:t>
            </a:r>
            <a:r>
              <a:rPr lang="tr-TR" dirty="0"/>
              <a:t> </a:t>
            </a:r>
            <a:r>
              <a:rPr lang="tr-TR" dirty="0" smtClean="0"/>
              <a:t>,</a:t>
            </a:r>
            <a:r>
              <a:rPr lang="tr-TR" dirty="0"/>
              <a:t> </a:t>
            </a:r>
            <a:r>
              <a:rPr lang="tr-TR" dirty="0" err="1"/>
              <a:t>Inheritance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gift</a:t>
            </a:r>
            <a:r>
              <a:rPr lang="tr-TR" dirty="0"/>
              <a:t> </a:t>
            </a:r>
            <a:r>
              <a:rPr lang="tr-TR" dirty="0" err="1"/>
              <a:t>tax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err="1" smtClean="0"/>
              <a:t>Excise</a:t>
            </a:r>
            <a:r>
              <a:rPr lang="tr-TR" dirty="0" smtClean="0"/>
              <a:t> </a:t>
            </a:r>
            <a:r>
              <a:rPr lang="tr-TR" dirty="0" err="1" smtClean="0"/>
              <a:t>Tax</a:t>
            </a:r>
            <a:endParaRPr lang="tr-TR" dirty="0" smtClean="0"/>
          </a:p>
          <a:p>
            <a:pPr lvl="1"/>
            <a:r>
              <a:rPr lang="tr-TR" dirty="0"/>
              <a:t>Value </a:t>
            </a:r>
            <a:r>
              <a:rPr lang="tr-TR" dirty="0" err="1"/>
              <a:t>Added</a:t>
            </a:r>
            <a:r>
              <a:rPr lang="tr-TR" dirty="0"/>
              <a:t> </a:t>
            </a:r>
            <a:r>
              <a:rPr lang="tr-TR" dirty="0" err="1" smtClean="0"/>
              <a:t>Tax</a:t>
            </a:r>
            <a:r>
              <a:rPr lang="tr-TR" dirty="0" smtClean="0"/>
              <a:t>, </a:t>
            </a:r>
            <a:r>
              <a:rPr lang="tr-TR" dirty="0"/>
              <a:t>Special </a:t>
            </a:r>
            <a:r>
              <a:rPr lang="tr-TR" dirty="0" err="1"/>
              <a:t>Consumption</a:t>
            </a:r>
            <a:r>
              <a:rPr lang="tr-TR" dirty="0"/>
              <a:t> </a:t>
            </a:r>
            <a:r>
              <a:rPr lang="tr-TR" dirty="0" err="1"/>
              <a:t>Tax</a:t>
            </a:r>
            <a:r>
              <a:rPr lang="tr-TR" dirty="0"/>
              <a:t> </a:t>
            </a:r>
            <a:r>
              <a:rPr lang="tr-TR" dirty="0" smtClean="0"/>
              <a:t>, </a:t>
            </a:r>
            <a:r>
              <a:rPr lang="tr-TR" dirty="0" err="1"/>
              <a:t>Banking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Insurance</a:t>
            </a:r>
            <a:r>
              <a:rPr lang="tr-TR" dirty="0"/>
              <a:t> </a:t>
            </a:r>
            <a:r>
              <a:rPr lang="tr-TR" dirty="0" err="1"/>
              <a:t>Transactions</a:t>
            </a:r>
            <a:r>
              <a:rPr lang="tr-TR" dirty="0"/>
              <a:t> </a:t>
            </a:r>
            <a:r>
              <a:rPr lang="tr-TR" dirty="0" err="1"/>
              <a:t>Tax</a:t>
            </a:r>
            <a:r>
              <a:rPr lang="tr-TR" dirty="0"/>
              <a:t> 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ASSESSMENT AND COLLECTION ON THE BASİS OF TAX TYPE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400" dirty="0" smtClean="0"/>
              <a:t>TAX TYPE               ASSESSMENT (</a:t>
            </a:r>
            <a:r>
              <a:rPr lang="tr-TR" sz="2400" dirty="0" err="1" smtClean="0"/>
              <a:t>Billion</a:t>
            </a:r>
            <a:r>
              <a:rPr lang="tr-TR" sz="2400" dirty="0" smtClean="0"/>
              <a:t>)     COLLECTION RATIO (%)</a:t>
            </a:r>
          </a:p>
          <a:p>
            <a:pPr>
              <a:buNone/>
            </a:pPr>
            <a:r>
              <a:rPr lang="tr-TR" sz="2400" dirty="0" smtClean="0"/>
              <a:t>INCOME TAX                       5,3                                     82,61</a:t>
            </a:r>
          </a:p>
          <a:p>
            <a:pPr>
              <a:buNone/>
            </a:pPr>
            <a:r>
              <a:rPr lang="tr-TR" sz="2400" dirty="0" smtClean="0"/>
              <a:t>CORPORATION                   2,7                                      59,33</a:t>
            </a:r>
          </a:p>
          <a:p>
            <a:pPr>
              <a:buNone/>
            </a:pPr>
            <a:r>
              <a:rPr lang="tr-TR" sz="2400" dirty="0" smtClean="0"/>
              <a:t>INCOME TAX                       </a:t>
            </a:r>
          </a:p>
          <a:p>
            <a:pPr>
              <a:buNone/>
            </a:pPr>
            <a:r>
              <a:rPr lang="tr-TR" sz="2400" dirty="0" smtClean="0"/>
              <a:t>MVT                                      9,5                                      93,74</a:t>
            </a:r>
          </a:p>
          <a:p>
            <a:pPr>
              <a:buNone/>
            </a:pPr>
            <a:r>
              <a:rPr lang="tr-TR" sz="2400" dirty="0" smtClean="0"/>
              <a:t>SCT                                        87,2                                    98,26</a:t>
            </a:r>
          </a:p>
          <a:p>
            <a:pPr>
              <a:buNone/>
            </a:pPr>
            <a:r>
              <a:rPr lang="tr-TR" sz="2400" dirty="0" smtClean="0"/>
              <a:t>IGT                                        467 </a:t>
            </a:r>
            <a:r>
              <a:rPr lang="tr-TR" sz="2400" dirty="0" err="1" smtClean="0"/>
              <a:t>million</a:t>
            </a:r>
            <a:r>
              <a:rPr lang="tr-TR" sz="2400" dirty="0" smtClean="0"/>
              <a:t>                       83,79</a:t>
            </a:r>
          </a:p>
          <a:p>
            <a:pPr>
              <a:buNone/>
            </a:pPr>
            <a:r>
              <a:rPr lang="tr-TR" sz="2400" dirty="0" smtClean="0"/>
              <a:t>VAT                                       81,1                                    90,59                                    </a:t>
            </a:r>
          </a:p>
          <a:p>
            <a:pPr>
              <a:buNone/>
            </a:pPr>
            <a:r>
              <a:rPr lang="tr-TR" sz="2400" dirty="0" smtClean="0"/>
              <a:t>BIT                                        8                                           100</a:t>
            </a:r>
          </a:p>
          <a:p>
            <a:pPr>
              <a:buNone/>
            </a:pP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TAX CALENDAR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dirty="0" smtClean="0"/>
              <a:t>The Tax Calendar prepared by Revenue Administration (GİB) in which information about legal terms of tax return and payment is published on internet and printed </a:t>
            </a:r>
            <a:r>
              <a:rPr lang="tr-TR" dirty="0"/>
              <a:t>as a brochure </a:t>
            </a:r>
            <a:r>
              <a:rPr lang="tr-TR" dirty="0" smtClean="0"/>
              <a:t>in December of each year.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sz="4800" dirty="0" err="1" smtClean="0"/>
              <a:t>Methods</a:t>
            </a:r>
            <a:r>
              <a:rPr lang="tr-TR" sz="4800" dirty="0" smtClean="0"/>
              <a:t> </a:t>
            </a:r>
            <a:r>
              <a:rPr lang="tr-TR" sz="4800" dirty="0"/>
              <a:t>of Tax Collection</a:t>
            </a: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093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Public</a:t>
            </a:r>
            <a:r>
              <a:rPr lang="tr-TR" dirty="0" smtClean="0"/>
              <a:t> </a:t>
            </a:r>
            <a:r>
              <a:rPr lang="tr-TR" dirty="0" err="1"/>
              <a:t>R</a:t>
            </a:r>
            <a:r>
              <a:rPr lang="tr-TR" dirty="0" err="1" smtClean="0"/>
              <a:t>eceivables</a:t>
            </a:r>
            <a:r>
              <a:rPr lang="tr-TR" dirty="0" smtClean="0"/>
              <a:t> </a:t>
            </a:r>
            <a:r>
              <a:rPr lang="tr-TR" dirty="0" err="1" smtClean="0"/>
              <a:t>Collected</a:t>
            </a:r>
            <a:r>
              <a:rPr lang="tr-TR" dirty="0" smtClean="0"/>
              <a:t> by Revenue Administration (GİB)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err="1" smtClean="0"/>
              <a:t>More</a:t>
            </a:r>
            <a:r>
              <a:rPr lang="tr-TR" sz="2400" dirty="0" smtClean="0"/>
              <a:t> </a:t>
            </a:r>
            <a:r>
              <a:rPr lang="tr-TR" sz="2400" dirty="0" err="1" smtClean="0"/>
              <a:t>than</a:t>
            </a:r>
            <a:r>
              <a:rPr lang="tr-TR" sz="2400" dirty="0" smtClean="0"/>
              <a:t> 300 </a:t>
            </a:r>
            <a:r>
              <a:rPr lang="tr-TR" sz="2400" dirty="0" err="1" smtClean="0"/>
              <a:t>different</a:t>
            </a:r>
            <a:r>
              <a:rPr lang="tr-TR" sz="2400" dirty="0" smtClean="0"/>
              <a:t> </a:t>
            </a:r>
            <a:r>
              <a:rPr lang="tr-TR" sz="2400" dirty="0" err="1" smtClean="0"/>
              <a:t>types</a:t>
            </a:r>
            <a:r>
              <a:rPr lang="tr-TR" sz="2400" dirty="0" smtClean="0"/>
              <a:t> of </a:t>
            </a:r>
            <a:r>
              <a:rPr lang="tr-TR" sz="2400" dirty="0" err="1" smtClean="0"/>
              <a:t>claims</a:t>
            </a:r>
            <a:r>
              <a:rPr lang="tr-TR" sz="2400" dirty="0" smtClean="0"/>
              <a:t> </a:t>
            </a:r>
            <a:r>
              <a:rPr lang="tr-TR" sz="2400" dirty="0" err="1" smtClean="0"/>
              <a:t>such</a:t>
            </a:r>
            <a:r>
              <a:rPr lang="tr-TR" sz="2400" dirty="0" smtClean="0"/>
              <a:t> as;</a:t>
            </a:r>
            <a:endParaRPr lang="tr-TR" sz="2400" dirty="0"/>
          </a:p>
          <a:p>
            <a:r>
              <a:rPr lang="tr-TR" sz="2400" dirty="0" err="1" smtClean="0"/>
              <a:t>Taxes</a:t>
            </a:r>
            <a:r>
              <a:rPr lang="tr-TR" sz="2400" dirty="0"/>
              <a:t>, </a:t>
            </a:r>
            <a:r>
              <a:rPr lang="tr-TR" sz="2400" dirty="0" err="1"/>
              <a:t>duties</a:t>
            </a:r>
            <a:r>
              <a:rPr lang="tr-TR" sz="2400" dirty="0"/>
              <a:t> and </a:t>
            </a:r>
            <a:r>
              <a:rPr lang="tr-TR" sz="2400" dirty="0" err="1" smtClean="0"/>
              <a:t>charges</a:t>
            </a:r>
            <a:endParaRPr lang="tr-TR" sz="2400" dirty="0" smtClean="0"/>
          </a:p>
          <a:p>
            <a:r>
              <a:rPr lang="tr-TR" sz="2400" dirty="0" smtClean="0"/>
              <a:t>Tax </a:t>
            </a:r>
            <a:r>
              <a:rPr lang="tr-TR" sz="2400" dirty="0" err="1" smtClean="0"/>
              <a:t>penalties</a:t>
            </a:r>
            <a:endParaRPr lang="tr-TR" sz="2400" dirty="0" smtClean="0"/>
          </a:p>
          <a:p>
            <a:r>
              <a:rPr lang="tr-TR" sz="2400" dirty="0" err="1"/>
              <a:t>A</a:t>
            </a:r>
            <a:r>
              <a:rPr lang="tr-TR" sz="2400" dirty="0" err="1" smtClean="0"/>
              <a:t>dministrative</a:t>
            </a:r>
            <a:r>
              <a:rPr lang="tr-TR" sz="2400" dirty="0" smtClean="0"/>
              <a:t> </a:t>
            </a:r>
            <a:r>
              <a:rPr lang="tr-TR" sz="2400" dirty="0" err="1" smtClean="0"/>
              <a:t>fines</a:t>
            </a:r>
            <a:endParaRPr lang="tr-TR" sz="2400" dirty="0" smtClean="0"/>
          </a:p>
          <a:p>
            <a:r>
              <a:rPr lang="tr-TR" sz="2400" dirty="0" err="1" smtClean="0"/>
              <a:t>Judicial</a:t>
            </a:r>
            <a:r>
              <a:rPr lang="tr-TR" sz="2400" dirty="0" smtClean="0"/>
              <a:t> </a:t>
            </a:r>
            <a:r>
              <a:rPr lang="tr-TR" sz="2400" dirty="0" err="1" smtClean="0"/>
              <a:t>fines</a:t>
            </a:r>
            <a:endParaRPr lang="tr-TR" sz="2400" dirty="0" smtClean="0"/>
          </a:p>
          <a:p>
            <a:r>
              <a:rPr lang="tr-TR" sz="2400" dirty="0" smtClean="0"/>
              <a:t>Legal </a:t>
            </a:r>
            <a:r>
              <a:rPr lang="tr-TR" sz="2400" dirty="0" err="1" smtClean="0"/>
              <a:t>expenses</a:t>
            </a:r>
            <a:endParaRPr lang="tr-TR" sz="2400" dirty="0" smtClean="0"/>
          </a:p>
          <a:p>
            <a:r>
              <a:rPr lang="tr-TR" sz="2400" dirty="0" err="1" smtClean="0"/>
              <a:t>Public</a:t>
            </a:r>
            <a:r>
              <a:rPr lang="tr-TR" sz="2400" dirty="0" smtClean="0"/>
              <a:t> </a:t>
            </a:r>
            <a:r>
              <a:rPr lang="tr-TR" sz="2400" dirty="0" err="1" smtClean="0"/>
              <a:t>claims</a:t>
            </a:r>
            <a:endParaRPr lang="tr-TR" sz="2400" dirty="0" smtClean="0"/>
          </a:p>
          <a:p>
            <a:r>
              <a:rPr lang="tr-TR" sz="2400" dirty="0" err="1" smtClean="0"/>
              <a:t>Late</a:t>
            </a:r>
            <a:r>
              <a:rPr lang="tr-TR" sz="2400" dirty="0" smtClean="0"/>
              <a:t> </a:t>
            </a:r>
            <a:r>
              <a:rPr lang="tr-TR" sz="2400" dirty="0" err="1" smtClean="0"/>
              <a:t>fees</a:t>
            </a:r>
            <a:r>
              <a:rPr lang="tr-TR" sz="2400" dirty="0" smtClean="0"/>
              <a:t> </a:t>
            </a:r>
          </a:p>
          <a:p>
            <a:pPr marL="0" indent="0">
              <a:buNone/>
            </a:pPr>
            <a:r>
              <a:rPr lang="tr-TR" sz="2400" dirty="0"/>
              <a:t> </a:t>
            </a:r>
            <a:r>
              <a:rPr lang="tr-TR" sz="2400" dirty="0" smtClean="0"/>
              <a:t>Revenue Administration (GİB)                 Tax </a:t>
            </a:r>
            <a:r>
              <a:rPr lang="tr-TR" sz="2400" dirty="0" err="1" smtClean="0"/>
              <a:t>offices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 General </a:t>
            </a:r>
            <a:r>
              <a:rPr lang="tr-TR" sz="2400" dirty="0" err="1" smtClean="0"/>
              <a:t>Directorate</a:t>
            </a:r>
            <a:r>
              <a:rPr lang="tr-TR" sz="2400" dirty="0" smtClean="0"/>
              <a:t> </a:t>
            </a:r>
            <a:r>
              <a:rPr lang="tr-TR" sz="2400" dirty="0"/>
              <a:t>of </a:t>
            </a:r>
            <a:r>
              <a:rPr lang="tr-TR" sz="2400" dirty="0" smtClean="0"/>
              <a:t>Accounting                </a:t>
            </a:r>
            <a:r>
              <a:rPr lang="tr-TR" sz="2400" dirty="0" err="1" smtClean="0"/>
              <a:t>fiscal</a:t>
            </a:r>
            <a:r>
              <a:rPr lang="tr-TR" sz="2400" dirty="0" smtClean="0"/>
              <a:t> </a:t>
            </a:r>
            <a:r>
              <a:rPr lang="tr-TR" sz="2400" dirty="0" err="1" smtClean="0"/>
              <a:t>directorate</a:t>
            </a:r>
            <a:r>
              <a:rPr lang="tr-TR" sz="2400" dirty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   </a:t>
            </a:r>
          </a:p>
          <a:p>
            <a:pPr marL="0" indent="0">
              <a:buNone/>
            </a:pPr>
            <a:r>
              <a:rPr lang="tr-TR" sz="2400" dirty="0"/>
              <a:t> </a:t>
            </a:r>
            <a:r>
              <a:rPr lang="tr-TR" sz="2400" dirty="0" err="1" smtClean="0"/>
              <a:t>entitled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prosecution</a:t>
            </a:r>
            <a:r>
              <a:rPr lang="tr-TR" sz="2400" dirty="0" smtClean="0"/>
              <a:t> </a:t>
            </a:r>
            <a:r>
              <a:rPr lang="tr-TR" sz="2400" dirty="0" err="1"/>
              <a:t>these</a:t>
            </a:r>
            <a:r>
              <a:rPr lang="tr-TR" sz="2400" dirty="0"/>
              <a:t> </a:t>
            </a:r>
            <a:r>
              <a:rPr lang="tr-TR" sz="2400" dirty="0" err="1" smtClean="0"/>
              <a:t>claims</a:t>
            </a:r>
            <a:r>
              <a:rPr lang="tr-TR" sz="2400" dirty="0" smtClean="0"/>
              <a:t> </a:t>
            </a:r>
            <a:r>
              <a:rPr lang="tr-TR" sz="2400" dirty="0" err="1" smtClean="0"/>
              <a:t>collected</a:t>
            </a:r>
            <a:r>
              <a:rPr lang="tr-TR" sz="2400" dirty="0" smtClean="0"/>
              <a:t>. </a:t>
            </a:r>
            <a:endParaRPr lang="tr-TR" sz="2400" dirty="0"/>
          </a:p>
        </p:txBody>
      </p:sp>
      <p:sp>
        <p:nvSpPr>
          <p:cNvPr id="4" name="Sağ Ok 3"/>
          <p:cNvSpPr/>
          <p:nvPr/>
        </p:nvSpPr>
        <p:spPr>
          <a:xfrm>
            <a:off x="4512927" y="5150249"/>
            <a:ext cx="779153" cy="900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Sağ Ok 4"/>
          <p:cNvSpPr/>
          <p:nvPr/>
        </p:nvSpPr>
        <p:spPr>
          <a:xfrm>
            <a:off x="4920302" y="5661248"/>
            <a:ext cx="779153" cy="900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77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116631"/>
            <a:ext cx="8229600" cy="1014605"/>
          </a:xfrm>
        </p:spPr>
        <p:txBody>
          <a:bodyPr/>
          <a:lstStyle/>
          <a:p>
            <a:r>
              <a:rPr lang="tr-TR" dirty="0" err="1" smtClean="0"/>
              <a:t>Methods</a:t>
            </a:r>
            <a:r>
              <a:rPr lang="tr-TR" dirty="0" smtClean="0"/>
              <a:t> of Payment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smtClean="0"/>
              <a:t>    Which </a:t>
            </a:r>
            <a:r>
              <a:rPr lang="tr-TR" sz="2400" dirty="0" err="1" smtClean="0"/>
              <a:t>methods</a:t>
            </a:r>
            <a:r>
              <a:rPr lang="tr-TR" sz="2400" dirty="0" smtClean="0"/>
              <a:t> </a:t>
            </a:r>
            <a:r>
              <a:rPr lang="tr-TR" sz="2400" dirty="0" err="1" smtClean="0"/>
              <a:t>must</a:t>
            </a:r>
            <a:r>
              <a:rPr lang="tr-TR" sz="2400" dirty="0" smtClean="0"/>
              <a:t> be </a:t>
            </a:r>
            <a:r>
              <a:rPr lang="tr-TR" sz="2400" dirty="0" err="1" smtClean="0"/>
              <a:t>apply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collection</a:t>
            </a:r>
            <a:r>
              <a:rPr lang="tr-TR" sz="2400" dirty="0" smtClean="0"/>
              <a:t> of </a:t>
            </a:r>
            <a:r>
              <a:rPr lang="tr-TR" sz="2400" dirty="0" err="1" smtClean="0"/>
              <a:t>public</a:t>
            </a:r>
            <a:r>
              <a:rPr lang="tr-TR" sz="2400" dirty="0" smtClean="0"/>
              <a:t>  </a:t>
            </a:r>
          </a:p>
          <a:p>
            <a:pPr marL="0" indent="0">
              <a:buNone/>
            </a:pPr>
            <a:r>
              <a:rPr lang="tr-TR" sz="2400" dirty="0"/>
              <a:t> </a:t>
            </a:r>
            <a:r>
              <a:rPr lang="tr-TR" sz="2400" dirty="0" smtClean="0"/>
              <a:t>    </a:t>
            </a:r>
            <a:r>
              <a:rPr lang="tr-TR" sz="2400" dirty="0" err="1" smtClean="0"/>
              <a:t>receivables</a:t>
            </a:r>
            <a:r>
              <a:rPr lang="tr-TR" sz="2400" dirty="0" smtClean="0"/>
              <a:t> is </a:t>
            </a:r>
            <a:r>
              <a:rPr lang="tr-TR" sz="2400" dirty="0" err="1" smtClean="0"/>
              <a:t>enacted</a:t>
            </a:r>
            <a:r>
              <a:rPr lang="tr-TR" sz="2400" dirty="0" smtClean="0"/>
              <a:t>.</a:t>
            </a:r>
          </a:p>
          <a:p>
            <a:pPr marL="0" indent="0">
              <a:buNone/>
            </a:pPr>
            <a:r>
              <a:rPr lang="tr-TR" sz="2400" dirty="0" smtClean="0"/>
              <a:t>     Cash payment </a:t>
            </a:r>
            <a:r>
              <a:rPr lang="tr-TR" sz="2400" dirty="0" err="1" smtClean="0"/>
              <a:t>or</a:t>
            </a:r>
            <a:r>
              <a:rPr lang="tr-TR" sz="2400" dirty="0" smtClean="0"/>
              <a:t> payment </a:t>
            </a:r>
            <a:r>
              <a:rPr lang="tr-TR" sz="2400" dirty="0" err="1"/>
              <a:t>with</a:t>
            </a:r>
            <a:r>
              <a:rPr lang="tr-TR" sz="2400" dirty="0"/>
              <a:t> </a:t>
            </a:r>
            <a:r>
              <a:rPr lang="tr-TR" sz="2400" dirty="0" err="1" smtClean="0"/>
              <a:t>cheque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pay </a:t>
            </a:r>
            <a:r>
              <a:rPr lang="tr-TR" sz="2400" dirty="0" err="1" smtClean="0"/>
              <a:t>desk</a:t>
            </a:r>
            <a:r>
              <a:rPr lang="tr-TR" sz="2400" dirty="0" smtClean="0"/>
              <a:t> is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</a:p>
          <a:p>
            <a:pPr marL="0" indent="0">
              <a:buNone/>
            </a:pPr>
            <a:r>
              <a:rPr lang="tr-TR" sz="2400" dirty="0"/>
              <a:t> </a:t>
            </a:r>
            <a:r>
              <a:rPr lang="tr-TR" sz="2400" dirty="0" smtClean="0"/>
              <a:t>    general </a:t>
            </a:r>
            <a:r>
              <a:rPr lang="tr-TR" sz="2400" dirty="0" err="1" smtClean="0"/>
              <a:t>method</a:t>
            </a:r>
            <a:r>
              <a:rPr lang="tr-TR" sz="2400" dirty="0" smtClean="0"/>
              <a:t> of payment.</a:t>
            </a:r>
          </a:p>
          <a:p>
            <a:pPr marL="0" indent="0">
              <a:buNone/>
            </a:pPr>
            <a:r>
              <a:rPr lang="tr-TR" sz="2400" dirty="0"/>
              <a:t> </a:t>
            </a:r>
            <a:r>
              <a:rPr lang="tr-TR" sz="2400" dirty="0" smtClean="0"/>
              <a:t>    Special </a:t>
            </a:r>
            <a:r>
              <a:rPr lang="tr-TR" sz="2400" dirty="0" err="1" smtClean="0"/>
              <a:t>me</a:t>
            </a:r>
            <a:r>
              <a:rPr lang="tr-TR" sz="2400" dirty="0" err="1"/>
              <a:t>thods</a:t>
            </a:r>
            <a:r>
              <a:rPr lang="tr-TR" sz="2400" dirty="0"/>
              <a:t> of payment</a:t>
            </a:r>
          </a:p>
          <a:p>
            <a:pPr lvl="0" algn="just" fontAlgn="base">
              <a:spcAft>
                <a:spcPct val="0"/>
              </a:spcAft>
            </a:pPr>
            <a:r>
              <a:rPr lang="tr-TR" sz="2400" dirty="0" err="1" smtClean="0"/>
              <a:t>Paying</a:t>
            </a:r>
            <a:r>
              <a:rPr lang="tr-TR" sz="2400" dirty="0" smtClean="0"/>
              <a:t> </a:t>
            </a:r>
            <a:r>
              <a:rPr lang="tr-TR" sz="2400" dirty="0" err="1"/>
              <a:t>through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smtClean="0"/>
              <a:t>bank</a:t>
            </a:r>
            <a:endParaRPr lang="tr-TR" sz="2400" dirty="0"/>
          </a:p>
          <a:p>
            <a:pPr lvl="0" algn="just" fontAlgn="base">
              <a:spcAft>
                <a:spcPct val="0"/>
              </a:spcAft>
            </a:pPr>
            <a:r>
              <a:rPr lang="tr-TR" sz="2400" dirty="0" smtClean="0"/>
              <a:t>Payment </a:t>
            </a:r>
            <a:r>
              <a:rPr lang="tr-TR" sz="2400" dirty="0" err="1"/>
              <a:t>with</a:t>
            </a:r>
            <a:r>
              <a:rPr lang="tr-TR" sz="2400" dirty="0"/>
              <a:t> </a:t>
            </a:r>
            <a:r>
              <a:rPr lang="tr-TR" sz="2400" dirty="0" err="1"/>
              <a:t>cheque</a:t>
            </a:r>
            <a:r>
              <a:rPr lang="tr-TR" sz="2400" dirty="0"/>
              <a:t> </a:t>
            </a:r>
          </a:p>
          <a:p>
            <a:pPr lvl="0" algn="just" fontAlgn="base">
              <a:spcAft>
                <a:spcPct val="0"/>
              </a:spcAft>
            </a:pPr>
            <a:r>
              <a:rPr lang="tr-TR" sz="2400" dirty="0" smtClean="0"/>
              <a:t>Payment </a:t>
            </a:r>
            <a:r>
              <a:rPr lang="tr-TR" sz="2400" dirty="0" err="1" smtClean="0"/>
              <a:t>through</a:t>
            </a:r>
            <a:r>
              <a:rPr lang="tr-TR" sz="2400" dirty="0" smtClean="0"/>
              <a:t> post </a:t>
            </a:r>
            <a:r>
              <a:rPr lang="tr-TR" sz="2400" dirty="0" err="1" smtClean="0"/>
              <a:t>office</a:t>
            </a:r>
            <a:r>
              <a:rPr lang="tr-TR" sz="2400" dirty="0" smtClean="0"/>
              <a:t>.</a:t>
            </a:r>
          </a:p>
          <a:p>
            <a:pPr lvl="0" algn="just" fontAlgn="base">
              <a:spcAft>
                <a:spcPct val="0"/>
              </a:spcAft>
            </a:pPr>
            <a:r>
              <a:rPr lang="tr-TR" sz="2400" dirty="0" smtClean="0"/>
              <a:t>Payment </a:t>
            </a:r>
            <a:r>
              <a:rPr lang="tr-TR" sz="2400" dirty="0" err="1" smtClean="0"/>
              <a:t>via</a:t>
            </a:r>
            <a:r>
              <a:rPr lang="tr-TR" sz="2400" dirty="0" smtClean="0"/>
              <a:t> </a:t>
            </a:r>
            <a:r>
              <a:rPr lang="tr-TR" sz="2400" dirty="0" err="1" smtClean="0"/>
              <a:t>making</a:t>
            </a:r>
            <a:r>
              <a:rPr lang="tr-TR" sz="2400" dirty="0" smtClean="0"/>
              <a:t> </a:t>
            </a:r>
            <a:r>
              <a:rPr lang="tr-TR" sz="2400" dirty="0"/>
              <a:t>a </a:t>
            </a:r>
            <a:r>
              <a:rPr lang="tr-TR" sz="2400" dirty="0" err="1" smtClean="0"/>
              <a:t>remittance</a:t>
            </a:r>
            <a:r>
              <a:rPr lang="tr-TR" sz="2400" dirty="0" smtClean="0"/>
              <a:t>.</a:t>
            </a:r>
            <a:endParaRPr lang="tr-TR" sz="2400" dirty="0"/>
          </a:p>
          <a:p>
            <a:pPr lvl="0" algn="just" fontAlgn="base">
              <a:spcAft>
                <a:spcPct val="0"/>
              </a:spcAft>
            </a:pPr>
            <a:r>
              <a:rPr lang="tr-TR" sz="2400" dirty="0" smtClean="0"/>
              <a:t>Payment by </a:t>
            </a:r>
            <a:r>
              <a:rPr lang="tr-TR" sz="2400" dirty="0" err="1" smtClean="0"/>
              <a:t>credit</a:t>
            </a:r>
            <a:r>
              <a:rPr lang="tr-TR" sz="2400" dirty="0" smtClean="0"/>
              <a:t> </a:t>
            </a:r>
            <a:r>
              <a:rPr lang="tr-TR" sz="2400" dirty="0" err="1" smtClean="0"/>
              <a:t>card</a:t>
            </a:r>
            <a:r>
              <a:rPr lang="tr-TR" sz="2400" dirty="0" smtClean="0"/>
              <a:t>, bank </a:t>
            </a:r>
            <a:r>
              <a:rPr lang="tr-TR" sz="2400" dirty="0" err="1" smtClean="0"/>
              <a:t>card</a:t>
            </a:r>
            <a:r>
              <a:rPr lang="tr-TR" sz="2400" dirty="0" smtClean="0"/>
              <a:t> and </a:t>
            </a:r>
            <a:r>
              <a:rPr lang="tr-TR" sz="2400" dirty="0" err="1" smtClean="0"/>
              <a:t>others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14603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584176"/>
          </a:xfrm>
        </p:spPr>
        <p:txBody>
          <a:bodyPr>
            <a:normAutofit/>
          </a:bodyPr>
          <a:lstStyle/>
          <a:p>
            <a:r>
              <a:rPr lang="tr-TR" sz="3600" dirty="0" smtClean="0"/>
              <a:t>DEPOSITING OF THE COLLECTIONS BY TAX OFFICES INTO</a:t>
            </a:r>
            <a:r>
              <a:rPr lang="en-US" sz="3600" dirty="0" smtClean="0"/>
              <a:t> </a:t>
            </a:r>
            <a:r>
              <a:rPr lang="tr-TR" sz="3600" dirty="0" smtClean="0"/>
              <a:t>THE</a:t>
            </a:r>
            <a:r>
              <a:rPr lang="en-US" sz="3600" dirty="0" smtClean="0"/>
              <a:t> </a:t>
            </a:r>
            <a:r>
              <a:rPr lang="tr-TR" sz="3600" dirty="0" smtClean="0"/>
              <a:t>ACOUNT OF TREASURY 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1 -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each</a:t>
            </a:r>
            <a:r>
              <a:rPr lang="tr-TR" dirty="0" smtClean="0"/>
              <a:t> of </a:t>
            </a:r>
            <a:r>
              <a:rPr lang="tr-TR" dirty="0" err="1" smtClean="0"/>
              <a:t>tax</a:t>
            </a:r>
            <a:r>
              <a:rPr lang="tr-TR" dirty="0" smtClean="0"/>
              <a:t> </a:t>
            </a:r>
            <a:r>
              <a:rPr lang="tr-TR" dirty="0" err="1" smtClean="0"/>
              <a:t>offices</a:t>
            </a:r>
            <a:r>
              <a:rPr lang="tr-TR" dirty="0" smtClean="0"/>
              <a:t> </a:t>
            </a:r>
            <a:r>
              <a:rPr lang="en-US" dirty="0" smtClean="0"/>
              <a:t>by </a:t>
            </a:r>
            <a:r>
              <a:rPr lang="en-US" dirty="0"/>
              <a:t>the end of the </a:t>
            </a:r>
            <a:r>
              <a:rPr lang="en-US" dirty="0" smtClean="0"/>
              <a:t>day</a:t>
            </a:r>
            <a:r>
              <a:rPr lang="tr-TR" dirty="0" smtClean="0"/>
              <a:t> –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branch</a:t>
            </a:r>
            <a:r>
              <a:rPr lang="tr-TR" dirty="0" smtClean="0"/>
              <a:t> </a:t>
            </a:r>
            <a:r>
              <a:rPr lang="tr-TR" dirty="0" err="1" smtClean="0"/>
              <a:t>Ziraatbank</a:t>
            </a:r>
            <a:r>
              <a:rPr lang="tr-TR" dirty="0" smtClean="0"/>
              <a:t>,</a:t>
            </a:r>
          </a:p>
          <a:p>
            <a:pPr marL="0" indent="0">
              <a:buNone/>
            </a:pPr>
            <a:r>
              <a:rPr lang="tr-TR" dirty="0" smtClean="0"/>
              <a:t>2 - </a:t>
            </a:r>
            <a:r>
              <a:rPr lang="tr-TR" dirty="0" err="1" smtClean="0"/>
              <a:t>Branches</a:t>
            </a:r>
            <a:r>
              <a:rPr lang="tr-TR" dirty="0" smtClean="0"/>
              <a:t> </a:t>
            </a:r>
            <a:r>
              <a:rPr lang="tr-TR" dirty="0" err="1" smtClean="0"/>
              <a:t>Ziraatbank</a:t>
            </a:r>
            <a:r>
              <a:rPr lang="tr-TR" dirty="0" smtClean="0"/>
              <a:t>            Central </a:t>
            </a:r>
            <a:r>
              <a:rPr lang="tr-TR" dirty="0" err="1" smtClean="0"/>
              <a:t>Branch</a:t>
            </a:r>
            <a:r>
              <a:rPr lang="tr-TR" dirty="0" smtClean="0"/>
              <a:t> of Ankara            </a:t>
            </a:r>
            <a:r>
              <a:rPr lang="tr-TR" dirty="0" err="1" smtClean="0"/>
              <a:t>Internal</a:t>
            </a:r>
            <a:r>
              <a:rPr lang="tr-TR" dirty="0" smtClean="0"/>
              <a:t> </a:t>
            </a:r>
            <a:r>
              <a:rPr lang="tr-TR" dirty="0" err="1" smtClean="0"/>
              <a:t>Payment</a:t>
            </a:r>
            <a:r>
              <a:rPr lang="tr-TR" dirty="0" smtClean="0"/>
              <a:t> </a:t>
            </a:r>
            <a:r>
              <a:rPr lang="tr-TR" dirty="0" err="1" smtClean="0"/>
              <a:t>Account</a:t>
            </a:r>
            <a:r>
              <a:rPr lang="tr-TR" dirty="0" smtClean="0"/>
              <a:t> of </a:t>
            </a:r>
            <a:r>
              <a:rPr lang="tr-TR" dirty="0" err="1" smtClean="0"/>
              <a:t>Treasury</a:t>
            </a:r>
            <a:r>
              <a:rPr lang="tr-TR" dirty="0" smtClean="0"/>
              <a:t>, </a:t>
            </a:r>
          </a:p>
          <a:p>
            <a:pPr marL="0" indent="0">
              <a:buNone/>
            </a:pPr>
            <a:r>
              <a:rPr lang="tr-TR" dirty="0" smtClean="0"/>
              <a:t>3 - </a:t>
            </a:r>
            <a:r>
              <a:rPr lang="tr-TR" dirty="0" err="1" smtClean="0"/>
              <a:t>Internal</a:t>
            </a:r>
            <a:r>
              <a:rPr lang="tr-TR" dirty="0" smtClean="0"/>
              <a:t> </a:t>
            </a:r>
            <a:r>
              <a:rPr lang="tr-TR" dirty="0" err="1"/>
              <a:t>Payment</a:t>
            </a:r>
            <a:r>
              <a:rPr lang="tr-TR" dirty="0"/>
              <a:t> </a:t>
            </a:r>
            <a:r>
              <a:rPr lang="tr-TR" dirty="0" err="1"/>
              <a:t>Account</a:t>
            </a:r>
            <a:r>
              <a:rPr lang="tr-TR" dirty="0"/>
              <a:t> of </a:t>
            </a:r>
            <a:r>
              <a:rPr lang="tr-TR" dirty="0" err="1"/>
              <a:t>Treasury</a:t>
            </a:r>
            <a:r>
              <a:rPr lang="tr-TR" dirty="0"/>
              <a:t> </a:t>
            </a:r>
            <a:r>
              <a:rPr lang="tr-TR" dirty="0" smtClean="0"/>
              <a:t>    Central Bank.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ağ Ok 3"/>
          <p:cNvSpPr/>
          <p:nvPr/>
        </p:nvSpPr>
        <p:spPr>
          <a:xfrm>
            <a:off x="4572000" y="3094777"/>
            <a:ext cx="792088" cy="121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Sağ Ok 4"/>
          <p:cNvSpPr/>
          <p:nvPr/>
        </p:nvSpPr>
        <p:spPr>
          <a:xfrm>
            <a:off x="1835696" y="3573016"/>
            <a:ext cx="792088" cy="121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Sağ Ok 5"/>
          <p:cNvSpPr/>
          <p:nvPr/>
        </p:nvSpPr>
        <p:spPr>
          <a:xfrm>
            <a:off x="7452320" y="4674339"/>
            <a:ext cx="792088" cy="121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337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dirty="0" smtClean="0"/>
              <a:t>PROTOCOLS MADE BY OUR PRESİDENCY AND THEIR WORKING PROCESS 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spcBef>
                <a:spcPts val="0"/>
              </a:spcBef>
            </a:pPr>
            <a:r>
              <a:rPr lang="tr-TR" dirty="0"/>
              <a:t> </a:t>
            </a:r>
            <a:r>
              <a:rPr lang="tr-TR" sz="2000" dirty="0" smtClean="0"/>
              <a:t>A bank, on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basis</a:t>
            </a:r>
            <a:r>
              <a:rPr lang="tr-TR" sz="2000" dirty="0" smtClean="0"/>
              <a:t> of </a:t>
            </a:r>
            <a:r>
              <a:rPr lang="tr-TR" sz="2000" dirty="0" err="1" smtClean="0"/>
              <a:t>claims</a:t>
            </a:r>
            <a:r>
              <a:rPr lang="tr-TR" sz="2000" dirty="0" smtClean="0"/>
              <a:t> </a:t>
            </a:r>
            <a:r>
              <a:rPr lang="tr-TR" sz="2000" dirty="0" err="1" smtClean="0"/>
              <a:t>entitled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collect</a:t>
            </a:r>
            <a:r>
              <a:rPr lang="tr-TR" sz="2000" dirty="0"/>
              <a:t>;</a:t>
            </a:r>
            <a:r>
              <a:rPr lang="tr-TR" sz="2000" dirty="0" smtClean="0"/>
              <a:t>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tr-TR" sz="2000" dirty="0"/>
              <a:t>		</a:t>
            </a:r>
            <a:endParaRPr lang="tr-TR" sz="2000" dirty="0" smtClean="0"/>
          </a:p>
          <a:p>
            <a:pPr marL="0" lvl="1" indent="0" algn="just">
              <a:spcBef>
                <a:spcPts val="0"/>
              </a:spcBef>
              <a:buClr>
                <a:schemeClr val="tx2"/>
              </a:buClr>
              <a:buSzPct val="73000"/>
              <a:buNone/>
              <a:tabLst>
                <a:tab pos="180975" algn="l"/>
              </a:tabLst>
            </a:pPr>
            <a:r>
              <a:rPr lang="tr-TR" sz="2000" dirty="0" smtClean="0"/>
              <a:t>                                     Cash                                                   3,7 </a:t>
            </a:r>
            <a:r>
              <a:rPr lang="tr-TR" sz="2000" dirty="0" err="1" smtClean="0"/>
              <a:t>days</a:t>
            </a:r>
            <a:endParaRPr lang="tr-TR" sz="2000" dirty="0"/>
          </a:p>
          <a:p>
            <a:pPr marL="0" lvl="1" indent="0" algn="just">
              <a:spcBef>
                <a:spcPts val="0"/>
              </a:spcBef>
              <a:buClr>
                <a:schemeClr val="tx2"/>
              </a:buClr>
              <a:buSzPct val="73000"/>
              <a:buNone/>
              <a:tabLst>
                <a:tab pos="180975" algn="l"/>
              </a:tabLst>
            </a:pPr>
            <a:endParaRPr lang="tr-TR" sz="2000" dirty="0" smtClean="0"/>
          </a:p>
          <a:p>
            <a:pPr marL="0" lvl="1" indent="0" algn="just">
              <a:spcBef>
                <a:spcPts val="0"/>
              </a:spcBef>
              <a:buClr>
                <a:schemeClr val="tx2"/>
              </a:buClr>
              <a:buSzPct val="73000"/>
              <a:buNone/>
              <a:tabLst>
                <a:tab pos="180975" algn="l"/>
              </a:tabLst>
            </a:pPr>
            <a:r>
              <a:rPr lang="tr-TR" sz="2000" dirty="0"/>
              <a:t> </a:t>
            </a:r>
            <a:r>
              <a:rPr lang="tr-TR" sz="2000" dirty="0" smtClean="0"/>
              <a:t>                                    Collection </a:t>
            </a:r>
            <a:r>
              <a:rPr lang="tr-TR" sz="2000" dirty="0" err="1" smtClean="0"/>
              <a:t>by</a:t>
            </a:r>
            <a:r>
              <a:rPr lang="tr-TR" sz="2000" dirty="0" smtClean="0"/>
              <a:t> </a:t>
            </a:r>
            <a:r>
              <a:rPr lang="tr-TR" sz="2000" dirty="0" err="1" smtClean="0"/>
              <a:t>credit</a:t>
            </a:r>
            <a:r>
              <a:rPr lang="tr-TR" sz="2000" dirty="0" smtClean="0"/>
              <a:t> </a:t>
            </a:r>
            <a:r>
              <a:rPr lang="tr-TR" sz="2000" dirty="0" err="1" smtClean="0"/>
              <a:t>card</a:t>
            </a:r>
            <a:r>
              <a:rPr lang="tr-TR" sz="2000" dirty="0" smtClean="0"/>
              <a:t>                20 </a:t>
            </a:r>
            <a:r>
              <a:rPr lang="tr-TR" sz="2000" dirty="0" err="1" smtClean="0"/>
              <a:t>th</a:t>
            </a:r>
            <a:r>
              <a:rPr lang="tr-TR" sz="2000" dirty="0" smtClean="0"/>
              <a:t> </a:t>
            </a:r>
            <a:r>
              <a:rPr lang="tr-TR" sz="2000" dirty="0" err="1" smtClean="0"/>
              <a:t>day</a:t>
            </a:r>
            <a:endParaRPr lang="tr-TR" sz="2000" dirty="0"/>
          </a:p>
          <a:p>
            <a:pPr marL="0" lvl="1" algn="just">
              <a:spcBef>
                <a:spcPts val="0"/>
              </a:spcBef>
              <a:buClr>
                <a:schemeClr val="tx2"/>
              </a:buClr>
              <a:buSzPct val="73000"/>
              <a:tabLst>
                <a:tab pos="180975" algn="l"/>
              </a:tabLst>
            </a:pPr>
            <a:endParaRPr lang="tr-TR" sz="2000" dirty="0"/>
          </a:p>
          <a:p>
            <a:pPr marL="0" lvl="1" indent="0" algn="just">
              <a:spcBef>
                <a:spcPts val="0"/>
              </a:spcBef>
              <a:buClr>
                <a:schemeClr val="tx2"/>
              </a:buClr>
              <a:buSzPct val="73000"/>
              <a:buNone/>
              <a:tabLst>
                <a:tab pos="180975" algn="l"/>
              </a:tabLst>
            </a:pPr>
            <a:r>
              <a:rPr lang="tr-TR" sz="2000" dirty="0" smtClean="0"/>
              <a:t>         </a:t>
            </a:r>
            <a:r>
              <a:rPr lang="tr-TR" sz="2000" dirty="0" err="1" smtClean="0"/>
              <a:t>transfers</a:t>
            </a:r>
            <a:r>
              <a:rPr lang="tr-TR" sz="2000" dirty="0" smtClean="0"/>
              <a:t> </a:t>
            </a:r>
            <a:r>
              <a:rPr lang="tr-TR" sz="2000" dirty="0" err="1"/>
              <a:t>into</a:t>
            </a:r>
            <a:r>
              <a:rPr lang="tr-TR" sz="2000" dirty="0"/>
              <a:t> </a:t>
            </a:r>
            <a:r>
              <a:rPr lang="tr-TR" sz="2000" dirty="0" err="1"/>
              <a:t>account</a:t>
            </a:r>
            <a:r>
              <a:rPr lang="tr-TR" sz="2000" dirty="0"/>
              <a:t> of </a:t>
            </a:r>
            <a:r>
              <a:rPr lang="tr-TR" sz="2000" dirty="0" err="1" smtClean="0"/>
              <a:t>Treasury</a:t>
            </a:r>
            <a:r>
              <a:rPr lang="tr-TR" sz="2000" dirty="0" smtClean="0"/>
              <a:t>.</a:t>
            </a:r>
            <a:endParaRPr lang="tr-TR" sz="2000" dirty="0"/>
          </a:p>
          <a:p>
            <a:pPr marL="0" lvl="1" algn="just">
              <a:spcBef>
                <a:spcPts val="0"/>
              </a:spcBef>
              <a:buClr>
                <a:schemeClr val="tx2"/>
              </a:buClr>
              <a:buSzPct val="73000"/>
              <a:tabLst>
                <a:tab pos="180975" algn="l"/>
              </a:tabLst>
            </a:pPr>
            <a:endParaRPr lang="tr-TR" sz="2000" dirty="0"/>
          </a:p>
          <a:p>
            <a:pPr marL="0" lvl="1" algn="just">
              <a:spcBef>
                <a:spcPts val="0"/>
              </a:spcBef>
              <a:buClr>
                <a:schemeClr val="tx2"/>
              </a:buClr>
              <a:buSzPct val="73000"/>
              <a:tabLst>
                <a:tab pos="180975" algn="l"/>
              </a:tabLst>
            </a:pPr>
            <a:r>
              <a:rPr lang="tr-TR" sz="2000" dirty="0"/>
              <a:t>  </a:t>
            </a:r>
            <a:r>
              <a:rPr lang="tr-TR" sz="2000" dirty="0" smtClean="0"/>
              <a:t>No </a:t>
            </a:r>
            <a:r>
              <a:rPr lang="tr-TR" sz="2000" dirty="0" err="1" smtClean="0"/>
              <a:t>fee</a:t>
            </a:r>
            <a:r>
              <a:rPr lang="tr-TR" sz="2000" dirty="0" smtClean="0"/>
              <a:t>, </a:t>
            </a:r>
            <a:r>
              <a:rPr lang="tr-TR" sz="2000" dirty="0" err="1" smtClean="0"/>
              <a:t>commission</a:t>
            </a:r>
            <a:r>
              <a:rPr lang="tr-TR" sz="2000" dirty="0" smtClean="0"/>
              <a:t>, </a:t>
            </a:r>
            <a:r>
              <a:rPr lang="tr-TR" sz="2000" dirty="0" err="1" smtClean="0"/>
              <a:t>interest</a:t>
            </a:r>
            <a:r>
              <a:rPr lang="tr-TR" sz="2000" dirty="0" smtClean="0"/>
              <a:t> </a:t>
            </a:r>
            <a:r>
              <a:rPr lang="tr-TR" sz="2000" dirty="0" err="1" smtClean="0"/>
              <a:t>etc</a:t>
            </a:r>
            <a:r>
              <a:rPr lang="tr-TR" sz="2000" dirty="0" smtClean="0"/>
              <a:t>. </a:t>
            </a:r>
          </a:p>
          <a:p>
            <a:pPr marL="0" lvl="1" indent="0" algn="just">
              <a:spcBef>
                <a:spcPts val="0"/>
              </a:spcBef>
              <a:buClr>
                <a:schemeClr val="tx2"/>
              </a:buClr>
              <a:buSzPct val="73000"/>
              <a:buNone/>
              <a:tabLst>
                <a:tab pos="180975" algn="l"/>
              </a:tabLst>
            </a:pPr>
            <a:endParaRPr lang="tr-TR" sz="2000" dirty="0"/>
          </a:p>
          <a:p>
            <a:pPr marL="3175" lvl="1" indent="-3175" algn="just">
              <a:spcBef>
                <a:spcPts val="0"/>
              </a:spcBef>
              <a:buClr>
                <a:schemeClr val="tx2"/>
              </a:buClr>
              <a:buSzPct val="73000"/>
              <a:buFont typeface="Wingdings 2"/>
              <a:buChar char=""/>
              <a:tabLst>
                <a:tab pos="180975" algn="l"/>
              </a:tabLst>
              <a:defRPr/>
            </a:pPr>
            <a:r>
              <a:rPr lang="tr-TR" sz="2000" dirty="0"/>
              <a:t> </a:t>
            </a:r>
            <a:r>
              <a:rPr lang="tr-TR" sz="2000" dirty="0" smtClean="0"/>
              <a:t>Collection </a:t>
            </a:r>
            <a:r>
              <a:rPr lang="tr-TR" sz="2000" dirty="0" err="1" smtClean="0"/>
              <a:t>by</a:t>
            </a:r>
            <a:r>
              <a:rPr lang="tr-TR" sz="2000" dirty="0" smtClean="0"/>
              <a:t> G</a:t>
            </a:r>
            <a:r>
              <a:rPr lang="en-US" sz="2000" dirty="0" err="1" smtClean="0"/>
              <a:t>eneral</a:t>
            </a:r>
            <a:r>
              <a:rPr lang="en-US" sz="2000" dirty="0" smtClean="0"/>
              <a:t> </a:t>
            </a:r>
            <a:r>
              <a:rPr lang="tr-TR" sz="2000" dirty="0" smtClean="0"/>
              <a:t>D</a:t>
            </a:r>
            <a:r>
              <a:rPr lang="en-US" sz="2000" dirty="0" err="1" smtClean="0"/>
              <a:t>irectorate</a:t>
            </a:r>
            <a:r>
              <a:rPr lang="en-US" sz="2000" dirty="0" smtClean="0"/>
              <a:t> </a:t>
            </a:r>
            <a:r>
              <a:rPr lang="en-US" sz="2000" dirty="0"/>
              <a:t>of </a:t>
            </a:r>
            <a:r>
              <a:rPr lang="tr-TR" sz="2000" dirty="0" smtClean="0"/>
              <a:t>T</a:t>
            </a:r>
            <a:r>
              <a:rPr lang="en-US" sz="2000" dirty="0" err="1" smtClean="0"/>
              <a:t>urkish</a:t>
            </a:r>
            <a:r>
              <a:rPr lang="en-US" sz="2000" dirty="0" smtClean="0"/>
              <a:t> </a:t>
            </a:r>
            <a:r>
              <a:rPr lang="tr-TR" sz="2000" dirty="0" smtClean="0"/>
              <a:t>P</a:t>
            </a:r>
            <a:r>
              <a:rPr lang="en-US" sz="2000" dirty="0" err="1" smtClean="0"/>
              <a:t>ost</a:t>
            </a:r>
            <a:r>
              <a:rPr lang="en-US" sz="2000" dirty="0" smtClean="0"/>
              <a:t> </a:t>
            </a:r>
            <a:r>
              <a:rPr lang="tr-TR" sz="2000" dirty="0" smtClean="0"/>
              <a:t>(PTT)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transfered</a:t>
            </a:r>
            <a:r>
              <a:rPr lang="tr-TR" sz="2000" dirty="0" smtClean="0"/>
              <a:t> </a:t>
            </a:r>
            <a:r>
              <a:rPr lang="tr-TR" sz="2000" dirty="0" err="1"/>
              <a:t>into</a:t>
            </a:r>
            <a:r>
              <a:rPr lang="tr-TR" sz="2000" dirty="0"/>
              <a:t> </a:t>
            </a:r>
            <a:endParaRPr lang="tr-TR" sz="2000" dirty="0" smtClean="0"/>
          </a:p>
          <a:p>
            <a:pPr marL="0" lvl="1" indent="0" algn="just">
              <a:spcBef>
                <a:spcPts val="0"/>
              </a:spcBef>
              <a:buClr>
                <a:schemeClr val="tx2"/>
              </a:buClr>
              <a:buSzPct val="73000"/>
              <a:buNone/>
              <a:tabLst>
                <a:tab pos="180975" algn="l"/>
              </a:tabLst>
              <a:defRPr/>
            </a:pPr>
            <a:r>
              <a:rPr lang="tr-TR" sz="2000" dirty="0"/>
              <a:t> </a:t>
            </a:r>
            <a:r>
              <a:rPr lang="tr-TR" sz="2000" dirty="0" smtClean="0"/>
              <a:t>   </a:t>
            </a:r>
            <a:r>
              <a:rPr lang="tr-TR" sz="2000" dirty="0" err="1" smtClean="0"/>
              <a:t>account</a:t>
            </a:r>
            <a:r>
              <a:rPr lang="tr-TR" sz="2000" dirty="0" smtClean="0"/>
              <a:t> </a:t>
            </a:r>
            <a:r>
              <a:rPr lang="tr-TR" sz="2000" dirty="0"/>
              <a:t>of </a:t>
            </a:r>
            <a:r>
              <a:rPr lang="tr-TR" sz="2000" dirty="0" err="1" smtClean="0"/>
              <a:t>Treasury</a:t>
            </a:r>
            <a:r>
              <a:rPr lang="tr-TR" sz="2000" dirty="0"/>
              <a:t> </a:t>
            </a:r>
            <a:r>
              <a:rPr lang="tr-TR" sz="2000" dirty="0" smtClean="0"/>
              <a:t>3,7 </a:t>
            </a:r>
            <a:r>
              <a:rPr lang="tr-TR" sz="2000" dirty="0" err="1"/>
              <a:t>days</a:t>
            </a:r>
            <a:endParaRPr lang="tr-TR" sz="20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tr-TR" sz="2000" dirty="0"/>
              <a:t> </a:t>
            </a:r>
            <a:endParaRPr lang="tr-TR" sz="2000" dirty="0" smtClean="0"/>
          </a:p>
          <a:p>
            <a:pPr algn="just">
              <a:spcBef>
                <a:spcPts val="0"/>
              </a:spcBef>
            </a:pPr>
            <a:r>
              <a:rPr lang="tr-TR" sz="2000" dirty="0" smtClean="0"/>
              <a:t>A Bank </a:t>
            </a:r>
            <a:r>
              <a:rPr lang="tr-TR" sz="2000" dirty="0" err="1" smtClean="0"/>
              <a:t>transfers</a:t>
            </a:r>
            <a:r>
              <a:rPr lang="tr-TR" sz="2000" dirty="0" smtClean="0"/>
              <a:t> </a:t>
            </a:r>
            <a:r>
              <a:rPr lang="tr-TR" sz="2000" dirty="0" err="1" smtClean="0"/>
              <a:t>information</a:t>
            </a:r>
            <a:r>
              <a:rPr lang="tr-TR" sz="2000" dirty="0" smtClean="0"/>
              <a:t> </a:t>
            </a:r>
            <a:r>
              <a:rPr lang="tr-TR" sz="2000" dirty="0" err="1" smtClean="0"/>
              <a:t>about</a:t>
            </a:r>
            <a:r>
              <a:rPr lang="tr-TR" sz="2000" dirty="0" smtClean="0"/>
              <a:t> </a:t>
            </a:r>
            <a:r>
              <a:rPr lang="tr-TR" sz="2000" dirty="0" err="1" smtClean="0"/>
              <a:t>collection</a:t>
            </a:r>
            <a:r>
              <a:rPr lang="tr-TR" sz="2000" dirty="0" smtClean="0"/>
              <a:t> in </a:t>
            </a:r>
            <a:r>
              <a:rPr lang="tr-TR" sz="2000" dirty="0" err="1" smtClean="0"/>
              <a:t>cash</a:t>
            </a:r>
            <a:r>
              <a:rPr lang="tr-TR" sz="2000" dirty="0" smtClean="0"/>
              <a:t>, </a:t>
            </a:r>
            <a:r>
              <a:rPr lang="tr-TR" sz="2000" dirty="0" err="1" smtClean="0"/>
              <a:t>account</a:t>
            </a:r>
            <a:r>
              <a:rPr lang="tr-TR" sz="2000" dirty="0" smtClean="0"/>
              <a:t> </a:t>
            </a:r>
            <a:r>
              <a:rPr lang="tr-TR" sz="2000" dirty="0" err="1" smtClean="0"/>
              <a:t>or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</a:t>
            </a:r>
            <a:r>
              <a:rPr lang="tr-TR" sz="2000" dirty="0" err="1" smtClean="0"/>
              <a:t>credit</a:t>
            </a:r>
            <a:r>
              <a:rPr lang="tr-TR" sz="2000" dirty="0" smtClean="0"/>
              <a:t> </a:t>
            </a:r>
            <a:r>
              <a:rPr lang="tr-TR" sz="2000" dirty="0" err="1" smtClean="0"/>
              <a:t>card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Revenue</a:t>
            </a:r>
            <a:r>
              <a:rPr lang="tr-TR" sz="2000" dirty="0" smtClean="0"/>
              <a:t> Administration (GİB) on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following</a:t>
            </a:r>
            <a:r>
              <a:rPr lang="tr-TR" sz="2000" dirty="0" smtClean="0"/>
              <a:t> </a:t>
            </a:r>
            <a:r>
              <a:rPr lang="tr-TR" sz="2000" dirty="0" err="1" smtClean="0"/>
              <a:t>day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/>
              <a:t> 12:00 </a:t>
            </a:r>
            <a:r>
              <a:rPr lang="tr-TR" sz="2000" dirty="0" err="1"/>
              <a:t>send</a:t>
            </a:r>
            <a:r>
              <a:rPr lang="tr-TR" sz="2000" dirty="0"/>
              <a:t> </a:t>
            </a:r>
            <a:r>
              <a:rPr lang="tr-TR" sz="2000" dirty="0" err="1" smtClean="0"/>
              <a:t>via</a:t>
            </a:r>
            <a:r>
              <a:rPr lang="tr-TR" sz="2000" dirty="0" smtClean="0"/>
              <a:t> internet.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016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437</Words>
  <Application>Microsoft Office PowerPoint</Application>
  <PresentationFormat>On-screen Show (4:3)</PresentationFormat>
  <Paragraphs>104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Ofis Teması</vt:lpstr>
      <vt:lpstr>TURKISH TAXATION SYSTEM </vt:lpstr>
      <vt:lpstr>TAXES ACCORDING TO ECONOMIC RESOURCES</vt:lpstr>
      <vt:lpstr>ASSESSMENT AND COLLECTION ON THE BASİS OF TAX TYPE </vt:lpstr>
      <vt:lpstr>TAX CALENDAR</vt:lpstr>
      <vt:lpstr>PowerPoint Presentation</vt:lpstr>
      <vt:lpstr>Public Receivables Collected by Revenue Administration (GİB)</vt:lpstr>
      <vt:lpstr>Methods of Payment</vt:lpstr>
      <vt:lpstr>DEPOSITING OF THE COLLECTIONS BY TAX OFFICES INTO THE ACOUNT OF TREASURY </vt:lpstr>
      <vt:lpstr>PROTOCOLS MADE BY OUR PRESİDENCY AND THEIR WORKING PROCESS </vt:lpstr>
      <vt:lpstr>Tax  Offices Automation Project (VEDOP)</vt:lpstr>
      <vt:lpstr>THE REPORTS PRODUCED UNDER VEDOP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TURKISH TAXATION SYSTEM</dc:title>
  <dc:creator>faruk</dc:creator>
  <cp:lastModifiedBy>Ion Chicu</cp:lastModifiedBy>
  <cp:revision>59</cp:revision>
  <dcterms:created xsi:type="dcterms:W3CDTF">2016-02-22T16:15:17Z</dcterms:created>
  <dcterms:modified xsi:type="dcterms:W3CDTF">2016-03-09T21:15:11Z</dcterms:modified>
</cp:coreProperties>
</file>