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39" r:id="rId1"/>
  </p:sldMasterIdLst>
  <p:notesMasterIdLst>
    <p:notesMasterId r:id="rId24"/>
  </p:notesMasterIdLst>
  <p:handoutMasterIdLst>
    <p:handoutMasterId r:id="rId25"/>
  </p:handoutMasterIdLst>
  <p:sldIdLst>
    <p:sldId id="285" r:id="rId2"/>
    <p:sldId id="458" r:id="rId3"/>
    <p:sldId id="428" r:id="rId4"/>
    <p:sldId id="441" r:id="rId5"/>
    <p:sldId id="459" r:id="rId6"/>
    <p:sldId id="403" r:id="rId7"/>
    <p:sldId id="431" r:id="rId8"/>
    <p:sldId id="433" r:id="rId9"/>
    <p:sldId id="439" r:id="rId10"/>
    <p:sldId id="440" r:id="rId11"/>
    <p:sldId id="445" r:id="rId12"/>
    <p:sldId id="447" r:id="rId13"/>
    <p:sldId id="467" r:id="rId14"/>
    <p:sldId id="474" r:id="rId15"/>
    <p:sldId id="475" r:id="rId16"/>
    <p:sldId id="450" r:id="rId17"/>
    <p:sldId id="449" r:id="rId18"/>
    <p:sldId id="464" r:id="rId19"/>
    <p:sldId id="363" r:id="rId20"/>
    <p:sldId id="452" r:id="rId21"/>
    <p:sldId id="476" r:id="rId22"/>
    <p:sldId id="438" r:id="rId23"/>
  </p:sldIdLst>
  <p:sldSz cx="9144000" cy="6858000" type="screen4x3"/>
  <p:notesSz cx="6669088" cy="99266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3399"/>
    <a:srgbClr val="CCFF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81" autoAdjust="0"/>
    <p:restoredTop sz="94689" autoAdjust="0"/>
  </p:normalViewPr>
  <p:slideViewPr>
    <p:cSldViewPr>
      <p:cViewPr>
        <p:scale>
          <a:sx n="80" d="100"/>
          <a:sy n="80" d="100"/>
        </p:scale>
        <p:origin x="-1074" y="102"/>
      </p:cViewPr>
      <p:guideLst>
        <p:guide orient="horz" pos="2160"/>
        <p:guide pos="2880"/>
      </p:guideLst>
    </p:cSldViewPr>
  </p:slideViewPr>
  <p:outlineViewPr>
    <p:cViewPr>
      <p:scale>
        <a:sx n="33" d="100"/>
        <a:sy n="33" d="100"/>
      </p:scale>
      <p:origin x="48" y="34752"/>
    </p:cViewPr>
  </p:outlineViewPr>
  <p:notesTextViewPr>
    <p:cViewPr>
      <p:scale>
        <a:sx n="100" d="100"/>
        <a:sy n="100" d="100"/>
      </p:scale>
      <p:origin x="0" y="0"/>
    </p:cViewPr>
  </p:notesTextViewPr>
  <p:sorterViewPr>
    <p:cViewPr>
      <p:scale>
        <a:sx n="66" d="100"/>
        <a:sy n="66" d="100"/>
      </p:scale>
      <p:origin x="0" y="73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h_botsman\Local%20Settings\Temporary%20Internet%20Files\Content.IE5\1FOZAR2V\&#1044;_&#1072;&#1075;&#1088;&#1072;&#1084;&#1072;%20&#1087;&#1086;%20&#1079;&#1072;&#1083;&#1091;&#1095;%20&#1082;&#1088;&#1077;&#1076;%20&#1088;&#1077;&#1089;&#1091;&#1088;&#1089;_&#1074;.XLT"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0.19870774963694482"/>
          <c:y val="2.0100514842593599E-2"/>
          <c:w val="0.58804569811258811"/>
          <c:h val="0.76633212837388165"/>
        </c:manualLayout>
      </c:layout>
      <c:barChart>
        <c:barDir val="col"/>
        <c:grouping val="clustered"/>
        <c:ser>
          <c:idx val="0"/>
          <c:order val="0"/>
          <c:tx>
            <c:strRef>
              <c:f>Лист1!$C$9</c:f>
              <c:strCache>
                <c:ptCount val="1"/>
                <c:pt idx="0">
                  <c:v>Международный банк реконструкции и развития</c:v>
                </c:pt>
              </c:strCache>
            </c:strRef>
          </c:tx>
          <c:spPr>
            <a:solidFill>
              <a:srgbClr val="FF0000"/>
            </a:solidFill>
            <a:ln w="12700">
              <a:solidFill>
                <a:srgbClr val="000000"/>
              </a:solidFill>
              <a:prstDash val="solid"/>
            </a:ln>
          </c:spPr>
          <c:dLbls>
            <c:dLbl>
              <c:idx val="0"/>
              <c:layout/>
              <c:tx>
                <c:rich>
                  <a:bodyPr/>
                  <a:lstStyle/>
                  <a:p>
                    <a:r>
                      <a:rPr lang="en-US"/>
                      <a:t>3 335 </a:t>
                    </a:r>
                    <a:r>
                      <a:rPr lang="en-US" smtClean="0"/>
                      <a:t>431.60</a:t>
                    </a:r>
                    <a:endParaRPr lang="en-US"/>
                  </a:p>
                </c:rich>
              </c:tx>
              <c:showVal val="1"/>
            </c:dLbl>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ru-RU"/>
              </a:p>
            </c:txPr>
            <c:showVal val="1"/>
          </c:dLbls>
          <c:val>
            <c:numRef>
              <c:f>Лист1!$D$9</c:f>
              <c:numCache>
                <c:formatCode>#,##0.00</c:formatCode>
                <c:ptCount val="1"/>
                <c:pt idx="0">
                  <c:v>3335431.6</c:v>
                </c:pt>
              </c:numCache>
            </c:numRef>
          </c:val>
        </c:ser>
        <c:ser>
          <c:idx val="1"/>
          <c:order val="1"/>
          <c:tx>
            <c:strRef>
              <c:f>Лист1!$C$10</c:f>
              <c:strCache>
                <c:ptCount val="1"/>
                <c:pt idx="0">
                  <c:v>Европейский банк реконструкции и развития</c:v>
                </c:pt>
              </c:strCache>
            </c:strRef>
          </c:tx>
          <c:spPr>
            <a:solidFill>
              <a:srgbClr val="0000FF"/>
            </a:solidFill>
            <a:ln w="12700">
              <a:solidFill>
                <a:srgbClr val="000000"/>
              </a:solidFill>
              <a:prstDash val="solid"/>
            </a:ln>
          </c:spPr>
          <c:dLbls>
            <c:dLbl>
              <c:idx val="0"/>
              <c:layout/>
              <c:tx>
                <c:rich>
                  <a:bodyPr/>
                  <a:lstStyle/>
                  <a:p>
                    <a:r>
                      <a:rPr lang="en-US"/>
                      <a:t>848 </a:t>
                    </a:r>
                    <a:r>
                      <a:rPr lang="en-US" smtClean="0"/>
                      <a:t>103.40</a:t>
                    </a:r>
                    <a:endParaRPr lang="en-US" dirty="0"/>
                  </a:p>
                </c:rich>
              </c:tx>
              <c:showVal val="1"/>
            </c:dLbl>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ru-RU"/>
              </a:p>
            </c:txPr>
            <c:showVal val="1"/>
          </c:dLbls>
          <c:val>
            <c:numRef>
              <c:f>Лист1!$D$10</c:f>
              <c:numCache>
                <c:formatCode>#,##0.00</c:formatCode>
                <c:ptCount val="1"/>
                <c:pt idx="0">
                  <c:v>848103.4</c:v>
                </c:pt>
              </c:numCache>
            </c:numRef>
          </c:val>
        </c:ser>
        <c:ser>
          <c:idx val="2"/>
          <c:order val="2"/>
          <c:tx>
            <c:strRef>
              <c:f>Лист1!$C$11</c:f>
              <c:strCache>
                <c:ptCount val="1"/>
                <c:pt idx="0">
                  <c:v>Европейский инвестиционный банк</c:v>
                </c:pt>
              </c:strCache>
            </c:strRef>
          </c:tx>
          <c:spPr>
            <a:solidFill>
              <a:srgbClr val="00FF00"/>
            </a:solidFill>
            <a:ln w="12700">
              <a:solidFill>
                <a:srgbClr val="000000"/>
              </a:solidFill>
              <a:prstDash val="solid"/>
            </a:ln>
          </c:spPr>
          <c:dLbls>
            <c:dLbl>
              <c:idx val="0"/>
              <c:layout/>
              <c:tx>
                <c:rich>
                  <a:bodyPr/>
                  <a:lstStyle/>
                  <a:p>
                    <a:r>
                      <a:rPr lang="en-US"/>
                      <a:t>737 </a:t>
                    </a:r>
                    <a:r>
                      <a:rPr lang="en-US" smtClean="0"/>
                      <a:t>829.30</a:t>
                    </a:r>
                    <a:endParaRPr lang="en-US"/>
                  </a:p>
                </c:rich>
              </c:tx>
              <c:showVal val="1"/>
            </c:dLbl>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ru-RU"/>
              </a:p>
            </c:txPr>
            <c:showVal val="1"/>
          </c:dLbls>
          <c:val>
            <c:numRef>
              <c:f>Лист1!$D$11</c:f>
              <c:numCache>
                <c:formatCode>#,##0.00</c:formatCode>
                <c:ptCount val="1"/>
                <c:pt idx="0">
                  <c:v>737829.3</c:v>
                </c:pt>
              </c:numCache>
            </c:numRef>
          </c:val>
        </c:ser>
        <c:ser>
          <c:idx val="3"/>
          <c:order val="3"/>
          <c:tx>
            <c:strRef>
              <c:f>Лист1!$C$12</c:f>
              <c:strCache>
                <c:ptCount val="1"/>
                <c:pt idx="0">
                  <c:v>Японский банк международного сотрудничества</c:v>
                </c:pt>
              </c:strCache>
            </c:strRef>
          </c:tx>
          <c:spPr>
            <a:solidFill>
              <a:srgbClr val="FFFF00"/>
            </a:solidFill>
            <a:ln w="12700">
              <a:solidFill>
                <a:srgbClr val="000000"/>
              </a:solidFill>
              <a:prstDash val="solid"/>
            </a:ln>
          </c:spPr>
          <c:dLbls>
            <c:dLbl>
              <c:idx val="0"/>
              <c:layout/>
              <c:tx>
                <c:rich>
                  <a:bodyPr/>
                  <a:lstStyle/>
                  <a:p>
                    <a:r>
                      <a:rPr lang="en-US"/>
                      <a:t>180 </a:t>
                    </a:r>
                    <a:r>
                      <a:rPr lang="en-US" smtClean="0"/>
                      <a:t>000.00</a:t>
                    </a:r>
                    <a:endParaRPr lang="en-US"/>
                  </a:p>
                </c:rich>
              </c:tx>
              <c:showVal val="1"/>
            </c:dLbl>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ru-RU"/>
              </a:p>
            </c:txPr>
            <c:showVal val="1"/>
          </c:dLbls>
          <c:val>
            <c:numRef>
              <c:f>Лист1!$D$12</c:f>
              <c:numCache>
                <c:formatCode>#,##0.00</c:formatCode>
                <c:ptCount val="1"/>
                <c:pt idx="0">
                  <c:v>180000</c:v>
                </c:pt>
              </c:numCache>
            </c:numRef>
          </c:val>
        </c:ser>
        <c:ser>
          <c:idx val="4"/>
          <c:order val="4"/>
          <c:tx>
            <c:strRef>
              <c:f>Лист1!$C$13</c:f>
              <c:strCache>
                <c:ptCount val="1"/>
                <c:pt idx="0">
                  <c:v>Кредитное учреждение для восстановления</c:v>
                </c:pt>
              </c:strCache>
            </c:strRef>
          </c:tx>
          <c:spPr>
            <a:solidFill>
              <a:srgbClr val="00CCFF"/>
            </a:solidFill>
            <a:ln w="12700">
              <a:solidFill>
                <a:srgbClr val="000000"/>
              </a:solidFill>
              <a:prstDash val="solid"/>
            </a:ln>
          </c:spPr>
          <c:dLbls>
            <c:dLbl>
              <c:idx val="0"/>
              <c:layout/>
              <c:tx>
                <c:rich>
                  <a:bodyPr/>
                  <a:lstStyle/>
                  <a:p>
                    <a:r>
                      <a:rPr lang="en-US"/>
                      <a:t>30 </a:t>
                    </a:r>
                    <a:r>
                      <a:rPr lang="en-US" smtClean="0"/>
                      <a:t>560.00</a:t>
                    </a:r>
                    <a:endParaRPr lang="en-US"/>
                  </a:p>
                </c:rich>
              </c:tx>
              <c:showVal val="1"/>
            </c:dLbl>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ru-RU"/>
              </a:p>
            </c:txPr>
            <c:showVal val="1"/>
          </c:dLbls>
          <c:val>
            <c:numRef>
              <c:f>Лист1!$D$13</c:f>
              <c:numCache>
                <c:formatCode>#,##0.00</c:formatCode>
                <c:ptCount val="1"/>
                <c:pt idx="0">
                  <c:v>30560</c:v>
                </c:pt>
              </c:numCache>
            </c:numRef>
          </c:val>
        </c:ser>
        <c:dLbls>
          <c:showVal val="1"/>
        </c:dLbls>
        <c:axId val="69305856"/>
        <c:axId val="69307392"/>
      </c:barChart>
      <c:catAx>
        <c:axId val="69305856"/>
        <c:scaling>
          <c:orientation val="minMax"/>
        </c:scaling>
        <c:axPos val="b"/>
        <c:numFmt formatCode="General" sourceLinked="1"/>
        <c:tickLblPos val="nextTo"/>
        <c:spPr>
          <a:ln w="3175">
            <a:solidFill>
              <a:srgbClr val="000000"/>
            </a:solidFill>
            <a:prstDash val="solid"/>
          </a:ln>
        </c:spPr>
        <c:txPr>
          <a:bodyPr rot="0" vert="horz"/>
          <a:lstStyle/>
          <a:p>
            <a:pPr>
              <a:defRPr sz="950" b="0" i="0" u="none" strike="noStrike" baseline="0">
                <a:solidFill>
                  <a:srgbClr val="000000"/>
                </a:solidFill>
                <a:latin typeface="Times New Roman"/>
                <a:ea typeface="Times New Roman"/>
                <a:cs typeface="Times New Roman"/>
              </a:defRPr>
            </a:pPr>
            <a:endParaRPr lang="ru-RU"/>
          </a:p>
        </c:txPr>
        <c:crossAx val="69307392"/>
        <c:crosses val="autoZero"/>
        <c:auto val="1"/>
        <c:lblAlgn val="ctr"/>
        <c:lblOffset val="100"/>
        <c:tickLblSkip val="1"/>
        <c:tickMarkSkip val="1"/>
      </c:catAx>
      <c:valAx>
        <c:axId val="69307392"/>
        <c:scaling>
          <c:orientation val="minMax"/>
        </c:scaling>
        <c:axPos val="l"/>
        <c:numFmt formatCode="#,##0.00" sourceLinked="1"/>
        <c:tickLblPos val="nextTo"/>
        <c:spPr>
          <a:ln w="3175">
            <a:solidFill>
              <a:srgbClr val="000000"/>
            </a:solidFill>
            <a:prstDash val="solid"/>
          </a:ln>
        </c:spPr>
        <c:txPr>
          <a:bodyPr rot="0" vert="horz"/>
          <a:lstStyle/>
          <a:p>
            <a:pPr>
              <a:defRPr sz="950" b="0" i="0" u="none" strike="noStrike" baseline="0">
                <a:solidFill>
                  <a:srgbClr val="000000"/>
                </a:solidFill>
                <a:latin typeface="Times New Roman"/>
                <a:ea typeface="Times New Roman"/>
                <a:cs typeface="Times New Roman"/>
              </a:defRPr>
            </a:pPr>
            <a:endParaRPr lang="ru-RU"/>
          </a:p>
        </c:txPr>
        <c:crossAx val="69305856"/>
        <c:crosses val="autoZero"/>
        <c:crossBetween val="between"/>
      </c:valAx>
      <c:spPr>
        <a:noFill/>
        <a:ln w="25400">
          <a:noFill/>
        </a:ln>
      </c:spPr>
    </c:plotArea>
    <c:plotVisOnly val="1"/>
    <c:dispBlanksAs val="gap"/>
  </c:chart>
  <c:spPr>
    <a:solidFill>
      <a:srgbClr val="FFFFFF"/>
    </a:solidFill>
    <a:ln w="3175">
      <a:noFill/>
      <a:prstDash val="solid"/>
    </a:ln>
  </c:spPr>
  <c:txPr>
    <a:bodyPr/>
    <a:lstStyle/>
    <a:p>
      <a:pPr>
        <a:defRPr sz="950" b="0" i="0" u="none" strike="noStrike" baseline="0">
          <a:solidFill>
            <a:srgbClr val="000000"/>
          </a:solidFill>
          <a:latin typeface="Times New Roman"/>
          <a:ea typeface="Times New Roman"/>
          <a:cs typeface="Times New Roman"/>
        </a:defRPr>
      </a:pPr>
      <a:endParaRPr lang="ru-RU"/>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ru-RU"/>
          </a:p>
        </p:txBody>
      </p:sp>
      <p:sp>
        <p:nvSpPr>
          <p:cNvPr id="171011" name="Rectangle 3"/>
          <p:cNvSpPr>
            <a:spLocks noGrp="1" noChangeArrowheads="1"/>
          </p:cNvSpPr>
          <p:nvPr>
            <p:ph type="dt" sz="quarter" idx="1"/>
          </p:nvPr>
        </p:nvSpPr>
        <p:spPr bwMode="auto">
          <a:xfrm>
            <a:off x="3776663"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ru-RU"/>
          </a:p>
        </p:txBody>
      </p:sp>
      <p:sp>
        <p:nvSpPr>
          <p:cNvPr id="171012" name="Rectangle 4"/>
          <p:cNvSpPr>
            <a:spLocks noGrp="1" noChangeArrowheads="1"/>
          </p:cNvSpPr>
          <p:nvPr>
            <p:ph type="ftr" sz="quarter" idx="2"/>
          </p:nvPr>
        </p:nvSpPr>
        <p:spPr bwMode="auto">
          <a:xfrm>
            <a:off x="0" y="9428163"/>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ru-RU"/>
              <a:t>Державне казначейство України</a:t>
            </a:r>
          </a:p>
        </p:txBody>
      </p:sp>
      <p:sp>
        <p:nvSpPr>
          <p:cNvPr id="171013" name="Rectangle 5"/>
          <p:cNvSpPr>
            <a:spLocks noGrp="1" noChangeArrowheads="1"/>
          </p:cNvSpPr>
          <p:nvPr>
            <p:ph type="sldNum" sz="quarter" idx="3"/>
          </p:nvPr>
        </p:nvSpPr>
        <p:spPr bwMode="auto">
          <a:xfrm>
            <a:off x="3776663" y="9428163"/>
            <a:ext cx="289083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C5C45828-C8B2-4AF7-B7F4-9D74CE5E09E1}"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ru-RU"/>
          </a:p>
        </p:txBody>
      </p:sp>
      <p:sp>
        <p:nvSpPr>
          <p:cNvPr id="129027" name="Rectangle 3"/>
          <p:cNvSpPr>
            <a:spLocks noGrp="1" noChangeArrowheads="1"/>
          </p:cNvSpPr>
          <p:nvPr>
            <p:ph type="dt" idx="1"/>
          </p:nvPr>
        </p:nvSpPr>
        <p:spPr bwMode="auto">
          <a:xfrm>
            <a:off x="3776663"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ru-RU"/>
          </a:p>
        </p:txBody>
      </p:sp>
      <p:sp>
        <p:nvSpPr>
          <p:cNvPr id="25604" name="Rectangle 4"/>
          <p:cNvSpPr>
            <a:spLocks noGrp="1" noRot="1" noChangeAspect="1" noChangeArrowheads="1" noTextEdit="1"/>
          </p:cNvSpPr>
          <p:nvPr>
            <p:ph type="sldImg" idx="2"/>
          </p:nvPr>
        </p:nvSpPr>
        <p:spPr bwMode="auto">
          <a:xfrm>
            <a:off x="854075" y="744538"/>
            <a:ext cx="4962525" cy="3722687"/>
          </a:xfrm>
          <a:prstGeom prst="rect">
            <a:avLst/>
          </a:prstGeom>
          <a:noFill/>
          <a:ln w="9525">
            <a:solidFill>
              <a:srgbClr val="000000"/>
            </a:solidFill>
            <a:miter lim="800000"/>
            <a:headEnd/>
            <a:tailEnd/>
          </a:ln>
        </p:spPr>
      </p:sp>
      <p:sp>
        <p:nvSpPr>
          <p:cNvPr id="129029"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29030" name="Rectangle 6"/>
          <p:cNvSpPr>
            <a:spLocks noGrp="1" noChangeArrowheads="1"/>
          </p:cNvSpPr>
          <p:nvPr>
            <p:ph type="ftr" sz="quarter" idx="4"/>
          </p:nvPr>
        </p:nvSpPr>
        <p:spPr bwMode="auto">
          <a:xfrm>
            <a:off x="0" y="9428163"/>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ru-RU"/>
              <a:t>Державне казначейство України</a:t>
            </a:r>
          </a:p>
        </p:txBody>
      </p:sp>
      <p:sp>
        <p:nvSpPr>
          <p:cNvPr id="129031" name="Rectangle 7"/>
          <p:cNvSpPr>
            <a:spLocks noGrp="1" noChangeArrowheads="1"/>
          </p:cNvSpPr>
          <p:nvPr>
            <p:ph type="sldNum" sz="quarter" idx="5"/>
          </p:nvPr>
        </p:nvSpPr>
        <p:spPr bwMode="auto">
          <a:xfrm>
            <a:off x="3776663" y="9428163"/>
            <a:ext cx="289083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57AD04C-C616-4746-84E6-CDE8F1EFC38C}" type="slidenum">
              <a:rPr lang="ru-RU"/>
              <a:pPr>
                <a:defRPr/>
              </a:pPr>
              <a:t>‹#›</a:t>
            </a:fld>
            <a:endParaRPr lang="ru-RU"/>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15</a:t>
            </a:fld>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16</a:t>
            </a:fld>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17</a:t>
            </a:fld>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18</a:t>
            </a:fld>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5ADCAA5-0694-49BF-97FC-438B0DD60382}" type="slidenum">
              <a:rPr lang="ru-RU" smtClean="0"/>
              <a:pPr/>
              <a:t>19</a:t>
            </a:fld>
            <a:endParaRPr lang="ru-RU"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2</a:t>
            </a:fld>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20</a:t>
            </a:fld>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21</a:t>
            </a:fld>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22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00CFB7C-5526-4E9A-9671-454B7490E2C7}" type="slidenum">
              <a:rPr lang="ru-RU" smtClean="0"/>
              <a:pPr/>
              <a:t>7</a:t>
            </a:fld>
            <a:endParaRPr lang="ru-RU"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ижний колонтитул 3"/>
          <p:cNvSpPr>
            <a:spLocks noGrp="1"/>
          </p:cNvSpPr>
          <p:nvPr>
            <p:ph type="ftr" sz="quarter" idx="10"/>
          </p:nvPr>
        </p:nvSpPr>
        <p:spPr/>
        <p:txBody>
          <a:bodyPr/>
          <a:lstStyle/>
          <a:p>
            <a:pPr>
              <a:defRPr/>
            </a:pPr>
            <a:r>
              <a:rPr lang="ru-RU" smtClean="0"/>
              <a:t>Державне казначейство України</a:t>
            </a:r>
            <a:endParaRPr lang="ru-RU"/>
          </a:p>
        </p:txBody>
      </p:sp>
      <p:sp>
        <p:nvSpPr>
          <p:cNvPr id="5" name="Номер слайда 4"/>
          <p:cNvSpPr>
            <a:spLocks noGrp="1"/>
          </p:cNvSpPr>
          <p:nvPr>
            <p:ph type="sldNum" sz="quarter" idx="11"/>
          </p:nvPr>
        </p:nvSpPr>
        <p:spPr/>
        <p:txBody>
          <a:bodyPr/>
          <a:lstStyle/>
          <a:p>
            <a:pPr>
              <a:defRPr/>
            </a:pPr>
            <a:fld id="{157AD04C-C616-4746-84E6-CDE8F1EFC38C}" type="slidenum">
              <a:rPr lang="ru-RU" smtClean="0"/>
              <a:pPr>
                <a:defRPr/>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ectangle 44"/>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grpSp>
        <p:nvGrpSpPr>
          <p:cNvPr id="5" name="Group 43"/>
          <p:cNvGrpSpPr>
            <a:grpSpLocks/>
          </p:cNvGrpSpPr>
          <p:nvPr/>
        </p:nvGrpSpPr>
        <p:grpSpPr bwMode="auto">
          <a:xfrm>
            <a:off x="0" y="2268538"/>
            <a:ext cx="4191000" cy="4589462"/>
            <a:chOff x="-1" y="1600199"/>
            <a:chExt cx="4501019" cy="5257801"/>
          </a:xfrm>
        </p:grpSpPr>
        <p:sp>
          <p:nvSpPr>
            <p:cNvPr id="6" name="Freeform 7"/>
            <p:cNvSpPr>
              <a:spLocks/>
            </p:cNvSpPr>
            <p:nvPr userDrawn="1"/>
          </p:nvSpPr>
          <p:spPr bwMode="auto">
            <a:xfrm>
              <a:off x="-1" y="1600199"/>
              <a:ext cx="4127640" cy="2515233"/>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eaLnBrk="0" hangingPunct="0">
                <a:defRPr/>
              </a:pPr>
              <a:endParaRPr lang="en-US"/>
            </a:p>
          </p:txBody>
        </p:sp>
        <p:sp>
          <p:nvSpPr>
            <p:cNvPr id="7" name="Freeform 8"/>
            <p:cNvSpPr>
              <a:spLocks/>
            </p:cNvSpPr>
            <p:nvPr userDrawn="1"/>
          </p:nvSpPr>
          <p:spPr bwMode="auto">
            <a:xfrm>
              <a:off x="-1" y="3580740"/>
              <a:ext cx="1600931" cy="3277260"/>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eaLnBrk="0" hangingPunct="0">
                <a:defRPr/>
              </a:pPr>
              <a:endParaRPr lang="en-US"/>
            </a:p>
          </p:txBody>
        </p:sp>
        <p:sp>
          <p:nvSpPr>
            <p:cNvPr id="8" name="Freeform 9"/>
            <p:cNvSpPr>
              <a:spLocks/>
            </p:cNvSpPr>
            <p:nvPr userDrawn="1"/>
          </p:nvSpPr>
          <p:spPr bwMode="auto">
            <a:xfrm>
              <a:off x="-1" y="2438610"/>
              <a:ext cx="2894974" cy="2153316"/>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eaLnBrk="0" hangingPunct="0">
                <a:defRPr/>
              </a:pPr>
              <a:endParaRPr lang="en-US"/>
            </a:p>
          </p:txBody>
        </p:sp>
        <p:sp>
          <p:nvSpPr>
            <p:cNvPr id="9" name="Freeform 10"/>
            <p:cNvSpPr>
              <a:spLocks/>
            </p:cNvSpPr>
            <p:nvPr userDrawn="1"/>
          </p:nvSpPr>
          <p:spPr bwMode="auto">
            <a:xfrm>
              <a:off x="1224140" y="3886278"/>
              <a:ext cx="3276878" cy="2971722"/>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eaLnBrk="0" hangingPunct="0">
                <a:defRPr/>
              </a:pPr>
              <a:endParaRPr lang="en-US"/>
            </a:p>
          </p:txBody>
        </p:sp>
        <p:sp>
          <p:nvSpPr>
            <p:cNvPr id="10" name="Freeform 11"/>
            <p:cNvSpPr>
              <a:spLocks/>
            </p:cNvSpPr>
            <p:nvPr userDrawn="1"/>
          </p:nvSpPr>
          <p:spPr bwMode="auto">
            <a:xfrm>
              <a:off x="876334" y="3993581"/>
              <a:ext cx="1720276" cy="2864419"/>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eaLnBrk="0" hangingPunct="0">
                <a:defRPr/>
              </a:pPr>
              <a:endParaRPr lang="en-US"/>
            </a:p>
          </p:txBody>
        </p:sp>
      </p:grpSp>
      <p:sp>
        <p:nvSpPr>
          <p:cNvPr id="11" name="Freeform 46"/>
          <p:cNvSpPr>
            <a:spLocks/>
          </p:cNvSpPr>
          <p:nvPr/>
        </p:nvSpPr>
        <p:spPr bwMode="auto">
          <a:xfrm>
            <a:off x="7543800" y="0"/>
            <a:ext cx="1600200"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a:lstStyle/>
          <a:p>
            <a:pPr eaLnBrk="0" hangingPunct="0">
              <a:defRPr/>
            </a:pPr>
            <a:endParaRPr lang="en-US"/>
          </a:p>
        </p:txBody>
      </p:sp>
      <p:sp>
        <p:nvSpPr>
          <p:cNvPr id="12" name="Freeform 47"/>
          <p:cNvSpPr>
            <a:spLocks/>
          </p:cNvSpPr>
          <p:nvPr/>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eaLnBrk="0" hangingPunct="0">
              <a:defRPr/>
            </a:pPr>
            <a:endParaRPr lang="en-US"/>
          </a:p>
        </p:txBody>
      </p:sp>
      <p:sp>
        <p:nvSpPr>
          <p:cNvPr id="2" name="Title 1"/>
          <p:cNvSpPr>
            <a:spLocks noGrp="1"/>
          </p:cNvSpPr>
          <p:nvPr>
            <p:ph type="ctrTitle"/>
          </p:nvPr>
        </p:nvSpPr>
        <p:spPr>
          <a:xfrm>
            <a:off x="990600" y="1116449"/>
            <a:ext cx="6858000" cy="707886"/>
          </a:xfrm>
        </p:spPr>
        <p:txBody>
          <a:bodyPr>
            <a:spAutoFit/>
          </a:bodyPr>
          <a:lstStyle>
            <a:lvl1pPr algn="r">
              <a:defRPr sz="4000">
                <a:solidFill>
                  <a:schemeClr val="accent2">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990600" y="1900535"/>
            <a:ext cx="6858000" cy="461665"/>
          </a:xfrm>
        </p:spPr>
        <p:txBody>
          <a:bodyPr>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3"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14"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15" name="Slide Number Placeholder 5"/>
          <p:cNvSpPr>
            <a:spLocks noGrp="1"/>
          </p:cNvSpPr>
          <p:nvPr>
            <p:ph type="sldNum" sz="quarter" idx="12"/>
          </p:nvPr>
        </p:nvSpPr>
        <p:spPr/>
        <p:txBody>
          <a:bodyPr/>
          <a:lstStyle>
            <a:lvl1pPr>
              <a:defRPr/>
            </a:lvl1pPr>
          </a:lstStyle>
          <a:p>
            <a:pPr>
              <a:defRPr/>
            </a:pPr>
            <a:fld id="{EF51B7BC-8637-4AEE-A0D0-29ADDE05F88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5"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6" name="Slide Number Placeholder 5"/>
          <p:cNvSpPr>
            <a:spLocks noGrp="1"/>
          </p:cNvSpPr>
          <p:nvPr>
            <p:ph type="sldNum" sz="quarter" idx="12"/>
          </p:nvPr>
        </p:nvSpPr>
        <p:spPr/>
        <p:txBody>
          <a:bodyPr/>
          <a:lstStyle>
            <a:lvl1pPr>
              <a:defRPr/>
            </a:lvl1pPr>
          </a:lstStyle>
          <a:p>
            <a:pPr>
              <a:defRPr/>
            </a:pPr>
            <a:fld id="{9314A22E-2CE1-4482-8D98-C2422B0A23A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5"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6" name="Slide Number Placeholder 5"/>
          <p:cNvSpPr>
            <a:spLocks noGrp="1"/>
          </p:cNvSpPr>
          <p:nvPr>
            <p:ph type="sldNum" sz="quarter" idx="12"/>
          </p:nvPr>
        </p:nvSpPr>
        <p:spPr/>
        <p:txBody>
          <a:bodyPr/>
          <a:lstStyle>
            <a:lvl1pPr>
              <a:defRPr/>
            </a:lvl1pPr>
          </a:lstStyle>
          <a:p>
            <a:pPr>
              <a:defRPr/>
            </a:pPr>
            <a:fld id="{185AA039-949A-43AD-8901-AA12F4FA769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5"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6" name="Slide Number Placeholder 5"/>
          <p:cNvSpPr>
            <a:spLocks noGrp="1"/>
          </p:cNvSpPr>
          <p:nvPr>
            <p:ph type="sldNum" sz="quarter" idx="12"/>
          </p:nvPr>
        </p:nvSpPr>
        <p:spPr/>
        <p:txBody>
          <a:bodyPr/>
          <a:lstStyle>
            <a:lvl1pPr>
              <a:defRPr/>
            </a:lvl1pPr>
          </a:lstStyle>
          <a:p>
            <a:pPr>
              <a:defRPr/>
            </a:pPr>
            <a:fld id="{5AB97BF9-D8DD-4085-BC25-64A8AC20E12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5"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6" name="Slide Number Placeholder 5"/>
          <p:cNvSpPr>
            <a:spLocks noGrp="1"/>
          </p:cNvSpPr>
          <p:nvPr>
            <p:ph type="sldNum" sz="quarter" idx="12"/>
          </p:nvPr>
        </p:nvSpPr>
        <p:spPr/>
        <p:txBody>
          <a:bodyPr/>
          <a:lstStyle>
            <a:lvl1pPr>
              <a:defRPr/>
            </a:lvl1pPr>
          </a:lstStyle>
          <a:p>
            <a:pPr>
              <a:defRPr/>
            </a:pPr>
            <a:fld id="{D5A6E85E-FCB7-448A-8249-B0FFF0DB5E0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6"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7" name="Slide Number Placeholder 5"/>
          <p:cNvSpPr>
            <a:spLocks noGrp="1"/>
          </p:cNvSpPr>
          <p:nvPr>
            <p:ph type="sldNum" sz="quarter" idx="12"/>
          </p:nvPr>
        </p:nvSpPr>
        <p:spPr/>
        <p:txBody>
          <a:bodyPr/>
          <a:lstStyle>
            <a:lvl1pPr>
              <a:defRPr/>
            </a:lvl1pPr>
          </a:lstStyle>
          <a:p>
            <a:pPr>
              <a:defRPr/>
            </a:pPr>
            <a:fld id="{F5BB9A9F-D502-4D30-AE29-D6430C8575E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8"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9" name="Slide Number Placeholder 5"/>
          <p:cNvSpPr>
            <a:spLocks noGrp="1"/>
          </p:cNvSpPr>
          <p:nvPr>
            <p:ph type="sldNum" sz="quarter" idx="12"/>
          </p:nvPr>
        </p:nvSpPr>
        <p:spPr/>
        <p:txBody>
          <a:bodyPr/>
          <a:lstStyle>
            <a:lvl1pPr>
              <a:defRPr/>
            </a:lvl1pPr>
          </a:lstStyle>
          <a:p>
            <a:pPr>
              <a:defRPr/>
            </a:pPr>
            <a:fld id="{5E6B7534-C70C-4209-B6A8-1B7EBEDAEEA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4"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5" name="Slide Number Placeholder 5"/>
          <p:cNvSpPr>
            <a:spLocks noGrp="1"/>
          </p:cNvSpPr>
          <p:nvPr>
            <p:ph type="sldNum" sz="quarter" idx="12"/>
          </p:nvPr>
        </p:nvSpPr>
        <p:spPr/>
        <p:txBody>
          <a:bodyPr/>
          <a:lstStyle>
            <a:lvl1pPr>
              <a:defRPr/>
            </a:lvl1pPr>
          </a:lstStyle>
          <a:p>
            <a:pPr>
              <a:defRPr/>
            </a:pPr>
            <a:fld id="{C84F8414-C72A-4608-9557-66BAA33E36F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3"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4" name="Slide Number Placeholder 5"/>
          <p:cNvSpPr>
            <a:spLocks noGrp="1"/>
          </p:cNvSpPr>
          <p:nvPr>
            <p:ph type="sldNum" sz="quarter" idx="12"/>
          </p:nvPr>
        </p:nvSpPr>
        <p:spPr/>
        <p:txBody>
          <a:bodyPr/>
          <a:lstStyle>
            <a:lvl1pPr>
              <a:defRPr/>
            </a:lvl1pPr>
          </a:lstStyle>
          <a:p>
            <a:pPr>
              <a:defRPr/>
            </a:pPr>
            <a:fld id="{58A609B3-8789-4BC6-B4EB-D94554F08FF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6"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7" name="Slide Number Placeholder 5"/>
          <p:cNvSpPr>
            <a:spLocks noGrp="1"/>
          </p:cNvSpPr>
          <p:nvPr>
            <p:ph type="sldNum" sz="quarter" idx="12"/>
          </p:nvPr>
        </p:nvSpPr>
        <p:spPr/>
        <p:txBody>
          <a:bodyPr/>
          <a:lstStyle>
            <a:lvl1pPr>
              <a:defRPr/>
            </a:lvl1pPr>
          </a:lstStyle>
          <a:p>
            <a:pPr>
              <a:defRPr/>
            </a:pPr>
            <a:fld id="{1A5B5E3E-05CD-40C5-B0D9-4EE19B76582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r>
              <a:rPr lang="ru-RU"/>
              <a:t>03-05 октября 2007 года</a:t>
            </a:r>
          </a:p>
        </p:txBody>
      </p:sp>
      <p:sp>
        <p:nvSpPr>
          <p:cNvPr id="6" name="Footer Placeholder 4"/>
          <p:cNvSpPr>
            <a:spLocks noGrp="1"/>
          </p:cNvSpPr>
          <p:nvPr>
            <p:ph type="ftr" sz="quarter" idx="11"/>
          </p:nvPr>
        </p:nvSpPr>
        <p:spPr/>
        <p:txBody>
          <a:bodyPr/>
          <a:lstStyle>
            <a:lvl1pPr>
              <a:defRPr/>
            </a:lvl1pPr>
          </a:lstStyle>
          <a:p>
            <a:pPr>
              <a:defRPr/>
            </a:pPr>
            <a:r>
              <a:rPr lang="ru-RU"/>
              <a:t>PEM PAL, г. Любляна, 18-22 апреля 2011 г.</a:t>
            </a:r>
          </a:p>
        </p:txBody>
      </p:sp>
      <p:sp>
        <p:nvSpPr>
          <p:cNvPr id="7" name="Slide Number Placeholder 5"/>
          <p:cNvSpPr>
            <a:spLocks noGrp="1"/>
          </p:cNvSpPr>
          <p:nvPr>
            <p:ph type="sldNum" sz="quarter" idx="12"/>
          </p:nvPr>
        </p:nvSpPr>
        <p:spPr/>
        <p:txBody>
          <a:bodyPr/>
          <a:lstStyle>
            <a:lvl1pPr>
              <a:defRPr/>
            </a:lvl1pPr>
          </a:lstStyle>
          <a:p>
            <a:pPr>
              <a:defRPr/>
            </a:pPr>
            <a:fld id="{BC8692B4-9078-4B5E-A9AC-7825AF47845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defRPr>
            </a:lvl1pPr>
          </a:lstStyle>
          <a:p>
            <a:pPr>
              <a:defRPr/>
            </a:pPr>
            <a:r>
              <a:rPr lang="ru-RU"/>
              <a:t>03-05 октября 2007 года</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defRPr>
            </a:lvl1pPr>
          </a:lstStyle>
          <a:p>
            <a:pPr>
              <a:defRPr/>
            </a:pPr>
            <a:r>
              <a:rPr lang="ru-RU"/>
              <a:t>PEM PAL, г. Любляна, 18-22 апреля 2011 г.</a:t>
            </a:r>
          </a:p>
        </p:txBody>
      </p:sp>
      <p:grpSp>
        <p:nvGrpSpPr>
          <p:cNvPr id="1028" name="Group 32"/>
          <p:cNvGrpSpPr>
            <a:grpSpLocks/>
          </p:cNvGrpSpPr>
          <p:nvPr/>
        </p:nvGrpSpPr>
        <p:grpSpPr bwMode="auto">
          <a:xfrm>
            <a:off x="0" y="0"/>
            <a:ext cx="9144000" cy="6858000"/>
            <a:chOff x="0" y="0"/>
            <a:chExt cx="9144001" cy="6858000"/>
          </a:xfrm>
        </p:grpSpPr>
        <p:sp>
          <p:nvSpPr>
            <p:cNvPr id="8" name="Rectangle 7"/>
            <p:cNvSpPr/>
            <p:nvPr userDrawn="1"/>
          </p:nvSpPr>
          <p:spPr>
            <a:xfrm>
              <a:off x="0"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0" name="Freeform 9"/>
            <p:cNvSpPr>
              <a:spLocks/>
            </p:cNvSpPr>
            <p:nvPr userDrawn="1"/>
          </p:nvSpPr>
          <p:spPr bwMode="auto">
            <a:xfrm>
              <a:off x="7543801" y="0"/>
              <a:ext cx="1600200"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a:lstStyle/>
            <a:p>
              <a:pPr eaLnBrk="0" hangingPunct="0">
                <a:defRPr/>
              </a:pPr>
              <a:endParaRPr lang="en-US"/>
            </a:p>
          </p:txBody>
        </p:sp>
        <p:sp>
          <p:nvSpPr>
            <p:cNvPr id="11" name="Freeform 10"/>
            <p:cNvSpPr>
              <a:spLocks/>
            </p:cNvSpPr>
            <p:nvPr userDrawn="1"/>
          </p:nvSpPr>
          <p:spPr bwMode="auto">
            <a:xfrm>
              <a:off x="3733800" y="5715000"/>
              <a:ext cx="5029201"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a:lstStyle/>
            <a:p>
              <a:pPr eaLnBrk="0" hangingPunct="0">
                <a:defRPr/>
              </a:pPr>
              <a:endParaRPr lang="en-US"/>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defRPr>
            </a:lvl1pPr>
          </a:lstStyle>
          <a:p>
            <a:pPr>
              <a:defRPr/>
            </a:pPr>
            <a:fld id="{7B5242EB-5ABE-4296-8F5F-29E2D1CD7C86}" type="slidenum">
              <a:rPr lang="ru-RU"/>
              <a:pPr>
                <a:defRPr/>
              </a:pPr>
              <a:t>‹#›</a:t>
            </a:fld>
            <a:endParaRPr lang="ru-RU"/>
          </a:p>
        </p:txBody>
      </p:sp>
      <p:sp>
        <p:nvSpPr>
          <p:cNvPr id="103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3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grpSp>
        <p:nvGrpSpPr>
          <p:cNvPr id="1032" name="Group 11"/>
          <p:cNvGrpSpPr>
            <a:grpSpLocks/>
          </p:cNvGrpSpPr>
          <p:nvPr/>
        </p:nvGrpSpPr>
        <p:grpSpPr bwMode="auto">
          <a:xfrm>
            <a:off x="0" y="2854325"/>
            <a:ext cx="3581400" cy="4003675"/>
            <a:chOff x="0" y="2533588"/>
            <a:chExt cx="8022336" cy="8966516"/>
          </a:xfrm>
        </p:grpSpPr>
        <p:sp>
          <p:nvSpPr>
            <p:cNvPr id="13" name="Freeform 7"/>
            <p:cNvSpPr>
              <a:spLocks/>
            </p:cNvSpPr>
            <p:nvPr userDrawn="1"/>
          </p:nvSpPr>
          <p:spPr bwMode="auto">
            <a:xfrm>
              <a:off x="0" y="2533588"/>
              <a:ext cx="4128517" cy="2513612"/>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a:lstStyle/>
            <a:p>
              <a:pPr eaLnBrk="0" hangingPunct="0">
                <a:defRPr/>
              </a:pPr>
              <a:endParaRPr lang="en-US"/>
            </a:p>
          </p:txBody>
        </p:sp>
        <p:sp>
          <p:nvSpPr>
            <p:cNvPr id="14" name="Freeform 8"/>
            <p:cNvSpPr>
              <a:spLocks/>
            </p:cNvSpPr>
            <p:nvPr userDrawn="1"/>
          </p:nvSpPr>
          <p:spPr bwMode="auto">
            <a:xfrm>
              <a:off x="0" y="4979648"/>
              <a:ext cx="3182621" cy="6520456"/>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a:lstStyle/>
            <a:p>
              <a:pPr eaLnBrk="0" hangingPunct="0">
                <a:defRPr/>
              </a:pPr>
              <a:endParaRPr lang="en-US"/>
            </a:p>
          </p:txBody>
        </p:sp>
        <p:sp>
          <p:nvSpPr>
            <p:cNvPr id="15" name="Freeform 9"/>
            <p:cNvSpPr>
              <a:spLocks/>
            </p:cNvSpPr>
            <p:nvPr userDrawn="1"/>
          </p:nvSpPr>
          <p:spPr bwMode="auto">
            <a:xfrm>
              <a:off x="0" y="3372643"/>
              <a:ext cx="2894584" cy="2154524"/>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a:lstStyle/>
            <a:p>
              <a:pPr eaLnBrk="0" hangingPunct="0">
                <a:defRPr/>
              </a:pPr>
              <a:endParaRPr lang="en-US"/>
            </a:p>
          </p:txBody>
        </p:sp>
        <p:sp>
          <p:nvSpPr>
            <p:cNvPr id="16" name="Freeform 10"/>
            <p:cNvSpPr>
              <a:spLocks/>
            </p:cNvSpPr>
            <p:nvPr userDrawn="1"/>
          </p:nvSpPr>
          <p:spPr bwMode="auto">
            <a:xfrm>
              <a:off x="1504189" y="5587609"/>
              <a:ext cx="6518147" cy="5912495"/>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a:lstStyle/>
            <a:p>
              <a:pPr eaLnBrk="0" hangingPunct="0">
                <a:defRPr/>
              </a:pPr>
              <a:endParaRPr lang="en-US"/>
            </a:p>
          </p:txBody>
        </p:sp>
        <p:sp>
          <p:nvSpPr>
            <p:cNvPr id="17" name="Freeform 11"/>
            <p:cNvSpPr>
              <a:spLocks/>
            </p:cNvSpPr>
            <p:nvPr userDrawn="1"/>
          </p:nvSpPr>
          <p:spPr bwMode="auto">
            <a:xfrm>
              <a:off x="1155701" y="5800928"/>
              <a:ext cx="3420872" cy="5699176"/>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a:lstStyle/>
            <a:p>
              <a:pP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4634" r:id="rId1"/>
    <p:sldLayoutId id="2147484624" r:id="rId2"/>
    <p:sldLayoutId id="2147484625" r:id="rId3"/>
    <p:sldLayoutId id="2147484626" r:id="rId4"/>
    <p:sldLayoutId id="2147484627" r:id="rId5"/>
    <p:sldLayoutId id="2147484628" r:id="rId6"/>
    <p:sldLayoutId id="2147484629" r:id="rId7"/>
    <p:sldLayoutId id="2147484630" r:id="rId8"/>
    <p:sldLayoutId id="2147484631" r:id="rId9"/>
    <p:sldLayoutId id="2147484632" r:id="rId10"/>
    <p:sldLayoutId id="2147484633" r:id="rId11"/>
  </p:sldLayoutIdLst>
  <p:hf hdr="0" dt="0"/>
  <p:txStyles>
    <p:titleStyle>
      <a:lvl1pPr algn="l" rtl="0" eaLnBrk="0" fontAlgn="base" hangingPunct="0">
        <a:spcBef>
          <a:spcPct val="0"/>
        </a:spcBef>
        <a:spcAft>
          <a:spcPct val="0"/>
        </a:spcAft>
        <a:defRPr sz="4000" kern="1200">
          <a:solidFill>
            <a:srgbClr val="768D5A"/>
          </a:solidFill>
          <a:latin typeface="+mj-lt"/>
          <a:ea typeface="+mj-ea"/>
          <a:cs typeface="+mj-cs"/>
        </a:defRPr>
      </a:lvl1pPr>
      <a:lvl2pPr algn="l" rtl="0" eaLnBrk="0" fontAlgn="base" hangingPunct="0">
        <a:spcBef>
          <a:spcPct val="0"/>
        </a:spcBef>
        <a:spcAft>
          <a:spcPct val="0"/>
        </a:spcAft>
        <a:defRPr sz="4000">
          <a:solidFill>
            <a:srgbClr val="768D5A"/>
          </a:solidFill>
          <a:latin typeface="Calibri" pitchFamily="34" charset="0"/>
        </a:defRPr>
      </a:lvl2pPr>
      <a:lvl3pPr algn="l" rtl="0" eaLnBrk="0" fontAlgn="base" hangingPunct="0">
        <a:spcBef>
          <a:spcPct val="0"/>
        </a:spcBef>
        <a:spcAft>
          <a:spcPct val="0"/>
        </a:spcAft>
        <a:defRPr sz="4000">
          <a:solidFill>
            <a:srgbClr val="768D5A"/>
          </a:solidFill>
          <a:latin typeface="Calibri" pitchFamily="34" charset="0"/>
        </a:defRPr>
      </a:lvl3pPr>
      <a:lvl4pPr algn="l" rtl="0" eaLnBrk="0" fontAlgn="base" hangingPunct="0">
        <a:spcBef>
          <a:spcPct val="0"/>
        </a:spcBef>
        <a:spcAft>
          <a:spcPct val="0"/>
        </a:spcAft>
        <a:defRPr sz="4000">
          <a:solidFill>
            <a:srgbClr val="768D5A"/>
          </a:solidFill>
          <a:latin typeface="Calibri" pitchFamily="34" charset="0"/>
        </a:defRPr>
      </a:lvl4pPr>
      <a:lvl5pPr algn="l" rtl="0" eaLnBrk="0" fontAlgn="base" hangingPunct="0">
        <a:spcBef>
          <a:spcPct val="0"/>
        </a:spcBef>
        <a:spcAft>
          <a:spcPct val="0"/>
        </a:spcAft>
        <a:defRPr sz="4000">
          <a:solidFill>
            <a:srgbClr val="768D5A"/>
          </a:solidFill>
          <a:latin typeface="Calibri" pitchFamily="34" charset="0"/>
        </a:defRPr>
      </a:lvl5pPr>
      <a:lvl6pPr marL="457200" algn="l" rtl="0" fontAlgn="base">
        <a:spcBef>
          <a:spcPct val="0"/>
        </a:spcBef>
        <a:spcAft>
          <a:spcPct val="0"/>
        </a:spcAft>
        <a:defRPr sz="4000">
          <a:solidFill>
            <a:srgbClr val="768D5A"/>
          </a:solidFill>
          <a:latin typeface="Calibri" pitchFamily="34" charset="0"/>
        </a:defRPr>
      </a:lvl6pPr>
      <a:lvl7pPr marL="914400" algn="l" rtl="0" fontAlgn="base">
        <a:spcBef>
          <a:spcPct val="0"/>
        </a:spcBef>
        <a:spcAft>
          <a:spcPct val="0"/>
        </a:spcAft>
        <a:defRPr sz="4000">
          <a:solidFill>
            <a:srgbClr val="768D5A"/>
          </a:solidFill>
          <a:latin typeface="Calibri" pitchFamily="34" charset="0"/>
        </a:defRPr>
      </a:lvl7pPr>
      <a:lvl8pPr marL="1371600" algn="l" rtl="0" fontAlgn="base">
        <a:spcBef>
          <a:spcPct val="0"/>
        </a:spcBef>
        <a:spcAft>
          <a:spcPct val="0"/>
        </a:spcAft>
        <a:defRPr sz="4000">
          <a:solidFill>
            <a:srgbClr val="768D5A"/>
          </a:solidFill>
          <a:latin typeface="Calibri" pitchFamily="34" charset="0"/>
        </a:defRPr>
      </a:lvl8pPr>
      <a:lvl9pPr marL="1828800" algn="l" rtl="0" fontAlgn="base">
        <a:spcBef>
          <a:spcPct val="0"/>
        </a:spcBef>
        <a:spcAft>
          <a:spcPct val="0"/>
        </a:spcAft>
        <a:defRPr sz="4000">
          <a:solidFill>
            <a:srgbClr val="768D5A"/>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AF9738"/>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rgbClr val="AF9738"/>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AF9738"/>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rgbClr val="AF9738"/>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AF973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idx="4294967295"/>
          </p:nvPr>
        </p:nvSpPr>
        <p:spPr>
          <a:xfrm>
            <a:off x="714375" y="1500188"/>
            <a:ext cx="8429625" cy="2714625"/>
          </a:xfrm>
        </p:spPr>
        <p:txBody>
          <a:bodyPr rtlCol="0">
            <a:noAutofit/>
          </a:bodyPr>
          <a:lstStyle/>
          <a:p>
            <a:pPr algn="ctr" eaLnBrk="1" fontAlgn="auto" hangingPunct="1">
              <a:spcAft>
                <a:spcPts val="0"/>
              </a:spcAft>
              <a:defRPr/>
            </a:pPr>
            <a:r>
              <a:rPr lang="en-US" sz="4400" b="1" dirty="0" smtClean="0">
                <a:solidFill>
                  <a:schemeClr val="accent2">
                    <a:lumMod val="50000"/>
                  </a:schemeClr>
                </a:solidFill>
              </a:rPr>
              <a:t>Ukraine - Externally financed project funds management, accounting and reporting</a:t>
            </a:r>
            <a:endParaRPr lang="ru-RU" sz="4400" dirty="0" smtClean="0">
              <a:solidFill>
                <a:schemeClr val="accent2">
                  <a:lumMod val="50000"/>
                </a:schemeClr>
              </a:solidFill>
            </a:endParaRPr>
          </a:p>
        </p:txBody>
      </p:sp>
      <p:sp>
        <p:nvSpPr>
          <p:cNvPr id="3075" name="Rectangle 5"/>
          <p:cNvSpPr>
            <a:spLocks noGrp="1" noChangeArrowheads="1"/>
          </p:cNvSpPr>
          <p:nvPr>
            <p:ph type="subTitle" idx="4294967295"/>
          </p:nvPr>
        </p:nvSpPr>
        <p:spPr>
          <a:xfrm>
            <a:off x="1617663" y="4000500"/>
            <a:ext cx="7526337" cy="2360613"/>
          </a:xfrm>
        </p:spPr>
        <p:txBody>
          <a:bodyPr rtlCol="0">
            <a:normAutofit/>
          </a:bodyPr>
          <a:lstStyle/>
          <a:p>
            <a:pPr marL="3683000" indent="0" eaLnBrk="1" fontAlgn="auto" hangingPunct="1">
              <a:spcAft>
                <a:spcPts val="0"/>
              </a:spcAft>
              <a:buFont typeface="Wingdings" pitchFamily="2" charset="2"/>
              <a:buNone/>
              <a:defRPr/>
            </a:pPr>
            <a:endParaRPr lang="ru-RU" sz="2500" dirty="0">
              <a:solidFill>
                <a:schemeClr val="accent1">
                  <a:lumMod val="75000"/>
                </a:schemeClr>
              </a:solidFill>
            </a:endParaRPr>
          </a:p>
          <a:p>
            <a:pPr marL="2336800" indent="0" eaLnBrk="1" fontAlgn="auto" hangingPunct="1">
              <a:spcAft>
                <a:spcPts val="0"/>
              </a:spcAft>
              <a:buFont typeface="Wingdings" pitchFamily="2" charset="2"/>
              <a:buNone/>
              <a:defRPr/>
            </a:pPr>
            <a:r>
              <a:rPr lang="en-US" b="1" dirty="0" smtClean="0">
                <a:solidFill>
                  <a:schemeClr val="tx1">
                    <a:lumMod val="75000"/>
                    <a:lumOff val="25000"/>
                  </a:schemeClr>
                </a:solidFill>
                <a:latin typeface="Arial" charset="0"/>
              </a:rPr>
              <a:t>State Treasury Service of Ukraine</a:t>
            </a:r>
            <a:endParaRPr lang="ru-RU" sz="800" b="1" dirty="0">
              <a:solidFill>
                <a:schemeClr val="tx1">
                  <a:lumMod val="75000"/>
                  <a:lumOff val="25000"/>
                </a:schemeClr>
              </a:solidFill>
              <a:latin typeface="Arial" charset="0"/>
            </a:endParaRPr>
          </a:p>
          <a:p>
            <a:pPr marL="2336800" indent="0" eaLnBrk="1" fontAlgn="auto" hangingPunct="1">
              <a:spcAft>
                <a:spcPts val="0"/>
              </a:spcAft>
              <a:buNone/>
              <a:defRPr/>
            </a:pPr>
            <a:r>
              <a:rPr lang="en-US" sz="1600" b="1" dirty="0" smtClean="0">
                <a:solidFill>
                  <a:schemeClr val="tx1">
                    <a:lumMod val="75000"/>
                    <a:lumOff val="25000"/>
                  </a:schemeClr>
                </a:solidFill>
                <a:latin typeface="Arial" charset="0"/>
              </a:rPr>
              <a:t>Director of Department of Methodology Service Budgeting, Accounting and Reporting</a:t>
            </a:r>
            <a:r>
              <a:rPr lang="ru-RU" sz="1600" b="1" dirty="0" smtClean="0">
                <a:solidFill>
                  <a:schemeClr val="tx1">
                    <a:lumMod val="75000"/>
                    <a:lumOff val="25000"/>
                  </a:schemeClr>
                </a:solidFill>
                <a:latin typeface="Arial" charset="0"/>
              </a:rPr>
              <a:t> </a:t>
            </a:r>
            <a:endParaRPr lang="ru-RU" sz="1600" b="1" dirty="0">
              <a:solidFill>
                <a:schemeClr val="tx1">
                  <a:lumMod val="75000"/>
                  <a:lumOff val="25000"/>
                </a:schemeClr>
              </a:solidFill>
              <a:latin typeface="Arial" charset="0"/>
            </a:endParaRPr>
          </a:p>
          <a:p>
            <a:pPr marL="2336800" indent="0" eaLnBrk="1" fontAlgn="auto" hangingPunct="1">
              <a:spcAft>
                <a:spcPts val="0"/>
              </a:spcAft>
              <a:buNone/>
              <a:defRPr/>
            </a:pPr>
            <a:r>
              <a:rPr lang="en-US" sz="1600" b="1" dirty="0" smtClean="0">
                <a:solidFill>
                  <a:schemeClr val="tx1">
                    <a:lumMod val="75000"/>
                    <a:lumOff val="25000"/>
                  </a:schemeClr>
                </a:solidFill>
                <a:latin typeface="Arial" charset="0"/>
              </a:rPr>
              <a:t>Natalia </a:t>
            </a:r>
            <a:r>
              <a:rPr lang="en-US" sz="1600" b="1" dirty="0" err="1" smtClean="0">
                <a:solidFill>
                  <a:schemeClr val="tx1">
                    <a:lumMod val="75000"/>
                    <a:lumOff val="25000"/>
                  </a:schemeClr>
                </a:solidFill>
                <a:latin typeface="Arial" charset="0"/>
              </a:rPr>
              <a:t>Sushko</a:t>
            </a:r>
            <a:r>
              <a:rPr lang="ru-RU" sz="1600" b="1" dirty="0" smtClean="0">
                <a:solidFill>
                  <a:schemeClr val="tx1">
                    <a:lumMod val="75000"/>
                    <a:lumOff val="25000"/>
                  </a:schemeClr>
                </a:solidFill>
                <a:latin typeface="Arial" charset="0"/>
              </a:rPr>
              <a:t> </a:t>
            </a:r>
            <a:endParaRPr lang="ru-RU" sz="1600" b="1" dirty="0">
              <a:solidFill>
                <a:schemeClr val="tx1">
                  <a:lumMod val="75000"/>
                  <a:lumOff val="25000"/>
                </a:schemeClr>
              </a:solidFill>
              <a:latin typeface="Arial" charset="0"/>
            </a:endParaRPr>
          </a:p>
        </p:txBody>
      </p:sp>
      <p:pic>
        <p:nvPicPr>
          <p:cNvPr id="5" name="Picture 4"/>
          <p:cNvPicPr>
            <a:picLocks noChangeAspect="1" noChangeArrowheads="1"/>
          </p:cNvPicPr>
          <p:nvPr/>
        </p:nvPicPr>
        <p:blipFill>
          <a:blip r:embed="rId3" cstate="print"/>
          <a:srcRect/>
          <a:stretch>
            <a:fillRect/>
          </a:stretch>
        </p:blipFill>
        <p:spPr bwMode="auto">
          <a:xfrm>
            <a:off x="7429520" y="214290"/>
            <a:ext cx="1357322" cy="1363211"/>
          </a:xfrm>
          <a:prstGeom prst="roundRect">
            <a:avLst>
              <a:gd name="adj" fmla="val 50000"/>
            </a:avLst>
          </a:prstGeom>
          <a:noFill/>
          <a:ln w="9525">
            <a:noFill/>
            <a:round/>
            <a:headEnd/>
            <a:tailEnd/>
          </a:ln>
        </p:spPr>
      </p:pic>
      <p:pic>
        <p:nvPicPr>
          <p:cNvPr id="3077" name="Picture 5"/>
          <p:cNvPicPr>
            <a:picLocks noChangeAspect="1" noChangeArrowheads="1"/>
          </p:cNvPicPr>
          <p:nvPr/>
        </p:nvPicPr>
        <p:blipFill>
          <a:blip r:embed="rId4"/>
          <a:srcRect/>
          <a:stretch>
            <a:fillRect/>
          </a:stretch>
        </p:blipFill>
        <p:spPr bwMode="auto">
          <a:xfrm>
            <a:off x="0" y="0"/>
            <a:ext cx="4071938" cy="15716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22533" name="Номер слайда 4"/>
          <p:cNvSpPr>
            <a:spLocks noGrp="1"/>
          </p:cNvSpPr>
          <p:nvPr>
            <p:ph type="sldNum" sz="quarter" idx="12"/>
          </p:nvPr>
        </p:nvSpPr>
        <p:spPr/>
        <p:txBody>
          <a:bodyPr/>
          <a:lstStyle/>
          <a:p>
            <a:pPr>
              <a:defRPr/>
            </a:pPr>
            <a:fld id="{FA8472E8-4E3F-4EB1-8C17-0CD7BA1CB014}" type="slidenum">
              <a:rPr lang="ru-RU"/>
              <a:pPr>
                <a:defRPr/>
              </a:pPr>
              <a:t>10</a:t>
            </a:fld>
            <a:endParaRPr lang="ru-RU"/>
          </a:p>
        </p:txBody>
      </p:sp>
      <p:sp>
        <p:nvSpPr>
          <p:cNvPr id="12292" name="Rectangle 2"/>
          <p:cNvSpPr>
            <a:spLocks noGrp="1" noChangeArrowheads="1"/>
          </p:cNvSpPr>
          <p:nvPr>
            <p:ph type="title" idx="4294967295"/>
          </p:nvPr>
        </p:nvSpPr>
        <p:spPr>
          <a:xfrm>
            <a:off x="928688" y="500063"/>
            <a:ext cx="8072437" cy="1214437"/>
          </a:xfrm>
        </p:spPr>
        <p:txBody>
          <a:bodyPr/>
          <a:lstStyle/>
          <a:p>
            <a:pPr eaLnBrk="1" hangingPunct="1"/>
            <a:r>
              <a:rPr lang="en-US" sz="3200" b="1" dirty="0" smtClean="0"/>
              <a:t>Treasury services for IBRD investment projects</a:t>
            </a:r>
            <a:endParaRPr lang="ru-RU" sz="3200" b="1" dirty="0" smtClean="0"/>
          </a:p>
        </p:txBody>
      </p:sp>
      <p:sp>
        <p:nvSpPr>
          <p:cNvPr id="12293" name="Rectangle 3"/>
          <p:cNvSpPr>
            <a:spLocks noGrp="1" noChangeArrowheads="1"/>
          </p:cNvSpPr>
          <p:nvPr>
            <p:ph type="body" idx="4294967295"/>
          </p:nvPr>
        </p:nvSpPr>
        <p:spPr>
          <a:xfrm>
            <a:off x="1000125" y="1785938"/>
            <a:ext cx="7929563" cy="4286250"/>
          </a:xfrm>
        </p:spPr>
        <p:txBody>
          <a:bodyPr anchor="ctr"/>
          <a:lstStyle/>
          <a:p>
            <a:pPr algn="just" eaLnBrk="1" hangingPunct="1"/>
            <a:r>
              <a:rPr lang="en-US" sz="2600" dirty="0" smtClean="0">
                <a:solidFill>
                  <a:schemeClr val="tx1"/>
                </a:solidFill>
              </a:rPr>
              <a:t>Ministry of Finance notifies the Treasury of the necessity to open a foreign account at an authorized bank</a:t>
            </a:r>
            <a:endParaRPr lang="ru-RU" sz="2600" dirty="0" smtClean="0">
              <a:solidFill>
                <a:schemeClr val="tx1"/>
              </a:solidFill>
            </a:endParaRPr>
          </a:p>
          <a:p>
            <a:pPr algn="just" eaLnBrk="1" hangingPunct="1"/>
            <a:endParaRPr lang="ru-RU" sz="2600" dirty="0" smtClean="0">
              <a:solidFill>
                <a:schemeClr val="tx1"/>
              </a:solidFill>
            </a:endParaRPr>
          </a:p>
          <a:p>
            <a:pPr algn="just" eaLnBrk="1" hangingPunct="1"/>
            <a:r>
              <a:rPr lang="en-US" sz="2600" dirty="0" smtClean="0">
                <a:solidFill>
                  <a:schemeClr val="tx1"/>
                </a:solidFill>
              </a:rPr>
              <a:t>The bank authorized to operate foreign accounts with IBRD loan funds is assigned jointly by the Treasury and IBRD</a:t>
            </a:r>
            <a:endParaRPr lang="ru-RU" sz="2600" dirty="0" smtClean="0">
              <a:solidFill>
                <a:schemeClr val="tx1"/>
              </a:solidFill>
            </a:endParaRPr>
          </a:p>
          <a:p>
            <a:pPr algn="just" eaLnBrk="1" hangingPunct="1"/>
            <a:endParaRPr lang="ru-RU" sz="2600"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24581" name="Номер слайда 4"/>
          <p:cNvSpPr>
            <a:spLocks noGrp="1"/>
          </p:cNvSpPr>
          <p:nvPr>
            <p:ph type="sldNum" sz="quarter" idx="12"/>
          </p:nvPr>
        </p:nvSpPr>
        <p:spPr/>
        <p:txBody>
          <a:bodyPr/>
          <a:lstStyle/>
          <a:p>
            <a:pPr>
              <a:defRPr/>
            </a:pPr>
            <a:fld id="{8675D904-76E0-4496-9C6B-5CD1F3768548}" type="slidenum">
              <a:rPr lang="ru-RU"/>
              <a:pPr>
                <a:defRPr/>
              </a:pPr>
              <a:t>11</a:t>
            </a:fld>
            <a:endParaRPr lang="ru-RU"/>
          </a:p>
        </p:txBody>
      </p:sp>
      <p:sp>
        <p:nvSpPr>
          <p:cNvPr id="13316" name="Rectangle 2"/>
          <p:cNvSpPr>
            <a:spLocks noGrp="1" noChangeArrowheads="1"/>
          </p:cNvSpPr>
          <p:nvPr>
            <p:ph type="title" idx="4294967295"/>
          </p:nvPr>
        </p:nvSpPr>
        <p:spPr>
          <a:xfrm>
            <a:off x="714375" y="571500"/>
            <a:ext cx="8215313" cy="863600"/>
          </a:xfrm>
        </p:spPr>
        <p:txBody>
          <a:bodyPr/>
          <a:lstStyle/>
          <a:p>
            <a:pPr eaLnBrk="1" hangingPunct="1"/>
            <a:r>
              <a:rPr lang="en-US" sz="2600" b="1" dirty="0" smtClean="0"/>
              <a:t>Functions of Treasury in IBRD investment loans operations</a:t>
            </a:r>
            <a:endParaRPr lang="ru-RU" sz="2600" b="1" dirty="0" smtClean="0"/>
          </a:p>
        </p:txBody>
      </p:sp>
      <p:sp>
        <p:nvSpPr>
          <p:cNvPr id="13317" name="Rectangle 3"/>
          <p:cNvSpPr>
            <a:spLocks noGrp="1" noChangeArrowheads="1"/>
          </p:cNvSpPr>
          <p:nvPr>
            <p:ph type="body" idx="4294967295"/>
          </p:nvPr>
        </p:nvSpPr>
        <p:spPr>
          <a:xfrm>
            <a:off x="714375" y="1357313"/>
            <a:ext cx="8286750" cy="5000625"/>
          </a:xfrm>
        </p:spPr>
        <p:txBody>
          <a:bodyPr/>
          <a:lstStyle/>
          <a:p>
            <a:pPr algn="just" eaLnBrk="1" hangingPunct="1"/>
            <a:r>
              <a:rPr lang="en-US" sz="1700" dirty="0" smtClean="0">
                <a:solidFill>
                  <a:schemeClr val="tx1"/>
                </a:solidFill>
              </a:rPr>
              <a:t>opens specified foreign accounts in authorized banks for crediting of funds loaned for realization of projects and for the benefit of key spending authorities</a:t>
            </a:r>
            <a:endParaRPr lang="ru-RU" sz="1700" dirty="0" smtClean="0">
              <a:solidFill>
                <a:schemeClr val="tx1"/>
              </a:solidFill>
            </a:endParaRPr>
          </a:p>
          <a:p>
            <a:pPr algn="just" eaLnBrk="1" hangingPunct="1"/>
            <a:r>
              <a:rPr lang="en-US" sz="1700" dirty="0" smtClean="0">
                <a:solidFill>
                  <a:schemeClr val="tx1"/>
                </a:solidFill>
              </a:rPr>
              <a:t>upon application of the main spending authority of budgetary funds credits the equivalent amount of loaned funds in the national currency to the corresponding account of the specified fund opened in the Treasury</a:t>
            </a:r>
            <a:endParaRPr lang="ru-RU" sz="1700" dirty="0" smtClean="0">
              <a:solidFill>
                <a:schemeClr val="tx1"/>
              </a:solidFill>
            </a:endParaRPr>
          </a:p>
          <a:p>
            <a:pPr algn="just" eaLnBrk="1" hangingPunct="1"/>
            <a:r>
              <a:rPr lang="en-US" sz="1700" dirty="0" smtClean="0">
                <a:solidFill>
                  <a:schemeClr val="tx1"/>
                </a:solidFill>
              </a:rPr>
              <a:t>allows fund allocation to spending authorities</a:t>
            </a:r>
            <a:endParaRPr lang="ru-RU" sz="1700" dirty="0" smtClean="0">
              <a:solidFill>
                <a:schemeClr val="tx1"/>
              </a:solidFill>
            </a:endParaRPr>
          </a:p>
          <a:p>
            <a:pPr algn="just" eaLnBrk="1" hangingPunct="1"/>
            <a:r>
              <a:rPr lang="en-US" sz="1700" dirty="0" smtClean="0">
                <a:solidFill>
                  <a:schemeClr val="tx1"/>
                </a:solidFill>
              </a:rPr>
              <a:t>controls availability of all confirming documents when registering beneficiaries’ obligations and payments</a:t>
            </a:r>
            <a:endParaRPr lang="ru-RU" sz="1700" dirty="0" smtClean="0">
              <a:solidFill>
                <a:schemeClr val="tx1"/>
              </a:solidFill>
            </a:endParaRPr>
          </a:p>
          <a:p>
            <a:pPr algn="just" eaLnBrk="1" hangingPunct="1"/>
            <a:r>
              <a:rPr lang="en-US" sz="1700" dirty="0" smtClean="0">
                <a:solidFill>
                  <a:schemeClr val="tx1"/>
                </a:solidFill>
              </a:rPr>
              <a:t>makes payments in the national currency on the basis of payment orders from spending authorities of budgetary funds</a:t>
            </a:r>
            <a:endParaRPr lang="ru-RU" sz="1700" dirty="0" smtClean="0">
              <a:solidFill>
                <a:schemeClr val="tx1"/>
              </a:solidFill>
            </a:endParaRPr>
          </a:p>
          <a:p>
            <a:pPr algn="just" eaLnBrk="1" hangingPunct="1"/>
            <a:r>
              <a:rPr lang="en-US" sz="1700" dirty="0" smtClean="0">
                <a:solidFill>
                  <a:schemeClr val="tx1"/>
                </a:solidFill>
              </a:rPr>
              <a:t>transfers foreign currency to the foreign account of a beneficiary opened in an authorized bank in case the beneficiary is willing to use the funds in a foreign currency</a:t>
            </a:r>
            <a:endParaRPr lang="ru-RU" sz="1700" dirty="0" smtClean="0">
              <a:solidFill>
                <a:schemeClr val="tx1"/>
              </a:solidFill>
            </a:endParaRPr>
          </a:p>
          <a:p>
            <a:pPr algn="just" eaLnBrk="1" hangingPunct="1"/>
            <a:r>
              <a:rPr lang="en-US" sz="1700" dirty="0" smtClean="0">
                <a:solidFill>
                  <a:schemeClr val="tx1"/>
                </a:solidFill>
              </a:rPr>
              <a:t>reports to Ministry of Finance the amount of appropriations and submits copies of cash flow statements</a:t>
            </a:r>
            <a:endParaRPr lang="ru-RU" sz="1700"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26629" name="Номер слайда 4"/>
          <p:cNvSpPr>
            <a:spLocks noGrp="1"/>
          </p:cNvSpPr>
          <p:nvPr>
            <p:ph type="sldNum" sz="quarter" idx="12"/>
          </p:nvPr>
        </p:nvSpPr>
        <p:spPr/>
        <p:txBody>
          <a:bodyPr/>
          <a:lstStyle/>
          <a:p>
            <a:pPr>
              <a:defRPr/>
            </a:pPr>
            <a:fld id="{46384ACE-B4E6-41D1-97BB-5C5E4B42AC04}" type="slidenum">
              <a:rPr lang="ru-RU"/>
              <a:pPr>
                <a:defRPr/>
              </a:pPr>
              <a:t>12</a:t>
            </a:fld>
            <a:endParaRPr lang="ru-RU"/>
          </a:p>
        </p:txBody>
      </p:sp>
      <p:sp>
        <p:nvSpPr>
          <p:cNvPr id="27650" name="Rectangle 2"/>
          <p:cNvSpPr>
            <a:spLocks noGrp="1" noChangeArrowheads="1"/>
          </p:cNvSpPr>
          <p:nvPr>
            <p:ph type="title" idx="4294967295"/>
          </p:nvPr>
        </p:nvSpPr>
        <p:spPr>
          <a:xfrm>
            <a:off x="714375" y="500063"/>
            <a:ext cx="8429625" cy="1000125"/>
          </a:xfrm>
        </p:spPr>
        <p:txBody>
          <a:bodyPr rtlCol="0">
            <a:normAutofit/>
          </a:bodyPr>
          <a:lstStyle/>
          <a:p>
            <a:pPr eaLnBrk="1" fontAlgn="auto" hangingPunct="1">
              <a:spcAft>
                <a:spcPts val="0"/>
              </a:spcAft>
              <a:defRPr/>
            </a:pPr>
            <a:r>
              <a:rPr lang="en-US" sz="2600" b="1" dirty="0" smtClean="0">
                <a:solidFill>
                  <a:schemeClr val="accent2">
                    <a:lumMod val="75000"/>
                  </a:schemeClr>
                </a:solidFill>
              </a:rPr>
              <a:t>Functions of a spending authority in Treasury controlled funds management</a:t>
            </a:r>
            <a:endParaRPr lang="ru-RU" sz="2600" b="1" dirty="0" smtClean="0">
              <a:solidFill>
                <a:schemeClr val="accent2">
                  <a:lumMod val="75000"/>
                </a:schemeClr>
              </a:solidFill>
            </a:endParaRPr>
          </a:p>
        </p:txBody>
      </p:sp>
      <p:sp>
        <p:nvSpPr>
          <p:cNvPr id="14341" name="Rectangle 3"/>
          <p:cNvSpPr>
            <a:spLocks noGrp="1" noChangeArrowheads="1"/>
          </p:cNvSpPr>
          <p:nvPr>
            <p:ph type="body" idx="4294967295"/>
          </p:nvPr>
        </p:nvSpPr>
        <p:spPr>
          <a:xfrm>
            <a:off x="785813" y="1357313"/>
            <a:ext cx="8215312" cy="5000625"/>
          </a:xfrm>
        </p:spPr>
        <p:txBody>
          <a:bodyPr/>
          <a:lstStyle/>
          <a:p>
            <a:pPr algn="just" eaLnBrk="1" hangingPunct="1"/>
            <a:r>
              <a:rPr lang="en-US" sz="1700" dirty="0" smtClean="0">
                <a:solidFill>
                  <a:schemeClr val="tx1"/>
                </a:solidFill>
              </a:rPr>
              <a:t>submits to </a:t>
            </a:r>
            <a:r>
              <a:rPr lang="en-US" sz="1700" dirty="0" err="1" smtClean="0">
                <a:solidFill>
                  <a:schemeClr val="tx1"/>
                </a:solidFill>
              </a:rPr>
              <a:t>MoF</a:t>
            </a:r>
            <a:r>
              <a:rPr lang="en-US" sz="1700" dirty="0" smtClean="0">
                <a:solidFill>
                  <a:schemeClr val="tx1"/>
                </a:solidFill>
              </a:rPr>
              <a:t> project a implementation plan and procurement plan agreed with IBRD</a:t>
            </a:r>
            <a:endParaRPr lang="ru-RU" sz="1700" dirty="0" smtClean="0">
              <a:solidFill>
                <a:schemeClr val="tx1"/>
              </a:solidFill>
            </a:endParaRPr>
          </a:p>
          <a:p>
            <a:pPr algn="just" eaLnBrk="1" hangingPunct="1"/>
            <a:r>
              <a:rPr lang="en-US" sz="1700" dirty="0" smtClean="0">
                <a:solidFill>
                  <a:schemeClr val="tx1"/>
                </a:solidFill>
              </a:rPr>
              <a:t>opens accounts in the Treasury for settlements in the national currency within separate budget programmes</a:t>
            </a:r>
            <a:endParaRPr lang="ru-RU" sz="1700" dirty="0" smtClean="0">
              <a:solidFill>
                <a:schemeClr val="tx1"/>
              </a:solidFill>
            </a:endParaRPr>
          </a:p>
          <a:p>
            <a:pPr algn="just" eaLnBrk="1" hangingPunct="1"/>
            <a:r>
              <a:rPr lang="en-US" sz="1700" dirty="0" smtClean="0">
                <a:solidFill>
                  <a:schemeClr val="tx1"/>
                </a:solidFill>
              </a:rPr>
              <a:t>opens foreign accounts in authorized banks designated by the Treasury for settlements in a foreign currency</a:t>
            </a:r>
            <a:endParaRPr lang="ru-RU" sz="1700" dirty="0" smtClean="0">
              <a:solidFill>
                <a:schemeClr val="tx1"/>
              </a:solidFill>
            </a:endParaRPr>
          </a:p>
          <a:p>
            <a:pPr algn="just" eaLnBrk="1" hangingPunct="1"/>
            <a:r>
              <a:rPr lang="en-US" sz="1700" dirty="0" smtClean="0">
                <a:solidFill>
                  <a:schemeClr val="tx1"/>
                </a:solidFill>
              </a:rPr>
              <a:t>credits funds in a foreign currency to specified accounts opened in an authorized bank in favor of the Treasury</a:t>
            </a:r>
            <a:endParaRPr lang="ru-RU" sz="1700" dirty="0" smtClean="0">
              <a:solidFill>
                <a:schemeClr val="tx1"/>
              </a:solidFill>
            </a:endParaRPr>
          </a:p>
          <a:p>
            <a:pPr algn="just" eaLnBrk="1" hangingPunct="1"/>
            <a:r>
              <a:rPr lang="en-US" sz="1700" dirty="0" smtClean="0">
                <a:solidFill>
                  <a:schemeClr val="tx1"/>
                </a:solidFill>
              </a:rPr>
              <a:t>procures goods and services in accordance with the procurement plan, norms and regulations set by the IBRD and enters into corresponding agreements</a:t>
            </a:r>
            <a:endParaRPr lang="ru-RU" sz="1700" dirty="0" smtClean="0">
              <a:solidFill>
                <a:schemeClr val="tx1"/>
              </a:solidFill>
            </a:endParaRPr>
          </a:p>
          <a:p>
            <a:pPr algn="just" eaLnBrk="1" hangingPunct="1"/>
            <a:r>
              <a:rPr lang="en-US" sz="1700" dirty="0" smtClean="0">
                <a:solidFill>
                  <a:schemeClr val="tx1"/>
                </a:solidFill>
              </a:rPr>
              <a:t>submits to the Treasury a registry of obligations for further registration and reporting</a:t>
            </a:r>
            <a:endParaRPr lang="ru-RU" sz="1700" dirty="0" smtClean="0">
              <a:solidFill>
                <a:schemeClr val="tx1"/>
              </a:solidFill>
            </a:endParaRPr>
          </a:p>
          <a:p>
            <a:pPr algn="just" eaLnBrk="1" hangingPunct="1"/>
            <a:r>
              <a:rPr lang="en-US" sz="1700" dirty="0" smtClean="0">
                <a:solidFill>
                  <a:schemeClr val="tx1"/>
                </a:solidFill>
              </a:rPr>
              <a:t>makes payments from the loan account for procured goods and services during a project period</a:t>
            </a:r>
            <a:endParaRPr lang="ru-RU" sz="1700" dirty="0" smtClean="0">
              <a:solidFill>
                <a:schemeClr val="tx1"/>
              </a:solidFill>
            </a:endParaRPr>
          </a:p>
          <a:p>
            <a:pPr algn="just" eaLnBrk="1" hangingPunct="1"/>
            <a:r>
              <a:rPr lang="en-US" sz="1700" dirty="0" smtClean="0">
                <a:solidFill>
                  <a:schemeClr val="tx1"/>
                </a:solidFill>
              </a:rPr>
              <a:t>settles payments in foreign and national currencies while fulfilling its obligations to suppliers (contractors)</a:t>
            </a:r>
            <a:endParaRPr lang="ru-RU" sz="1700"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Нижний колонтитул 4"/>
          <p:cNvSpPr>
            <a:spLocks noGrp="1"/>
          </p:cNvSpPr>
          <p:nvPr>
            <p:ph type="ftr" sz="quarter" idx="11"/>
          </p:nvPr>
        </p:nvSpPr>
        <p:spPr>
          <a:xfrm>
            <a:off x="2749550" y="6492875"/>
            <a:ext cx="3644900" cy="365125"/>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10245" name="Номер слайда 4"/>
          <p:cNvSpPr>
            <a:spLocks noGrp="1"/>
          </p:cNvSpPr>
          <p:nvPr>
            <p:ph type="sldNum" sz="quarter" idx="12"/>
          </p:nvPr>
        </p:nvSpPr>
        <p:spPr/>
        <p:txBody>
          <a:bodyPr/>
          <a:lstStyle/>
          <a:p>
            <a:pPr>
              <a:defRPr/>
            </a:pPr>
            <a:fld id="{15A45D3A-F2CA-484C-A8C9-3E8E47F6E2FD}" type="slidenum">
              <a:rPr lang="ru-RU"/>
              <a:pPr>
                <a:defRPr/>
              </a:pPr>
              <a:t>13</a:t>
            </a:fld>
            <a:endParaRPr lang="ru-RU"/>
          </a:p>
        </p:txBody>
      </p:sp>
      <p:sp>
        <p:nvSpPr>
          <p:cNvPr id="15364" name="AutoShape 2"/>
          <p:cNvSpPr>
            <a:spLocks noGrp="1" noChangeArrowheads="1"/>
          </p:cNvSpPr>
          <p:nvPr>
            <p:ph type="title" idx="4294967295"/>
          </p:nvPr>
        </p:nvSpPr>
        <p:spPr>
          <a:xfrm>
            <a:off x="642938" y="500063"/>
            <a:ext cx="8501062" cy="1071562"/>
          </a:xfrm>
        </p:spPr>
        <p:txBody>
          <a:bodyPr/>
          <a:lstStyle/>
          <a:p>
            <a:pPr eaLnBrk="1" hangingPunct="1"/>
            <a:r>
              <a:rPr lang="en-US" sz="2000" b="1" dirty="0" smtClean="0"/>
              <a:t>Organizational structure of project management as applied in </a:t>
            </a:r>
            <a:r>
              <a:rPr lang="ru-RU" sz="2000" b="1" dirty="0" smtClean="0"/>
              <a:t>«</a:t>
            </a:r>
            <a:r>
              <a:rPr lang="en-US" sz="2000" b="1" dirty="0" smtClean="0"/>
              <a:t>The</a:t>
            </a:r>
            <a:r>
              <a:rPr lang="en-US" sz="2000" dirty="0" smtClean="0"/>
              <a:t> </a:t>
            </a:r>
            <a:r>
              <a:rPr lang="en-US" sz="2000" b="1" dirty="0" smtClean="0"/>
              <a:t>Ukraine Public Finance Modernization Project</a:t>
            </a:r>
            <a:r>
              <a:rPr lang="ru-RU" sz="2000" b="1" dirty="0" smtClean="0"/>
              <a:t>», </a:t>
            </a:r>
            <a:r>
              <a:rPr lang="en-US" sz="2000" b="1" dirty="0" smtClean="0"/>
              <a:t>financed by the IBRD</a:t>
            </a:r>
            <a:endParaRPr lang="ru-RU" sz="2000" dirty="0" smtClean="0"/>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grpSp>
        <p:nvGrpSpPr>
          <p:cNvPr id="15367" name="Group 34"/>
          <p:cNvGrpSpPr>
            <a:grpSpLocks/>
          </p:cNvGrpSpPr>
          <p:nvPr/>
        </p:nvGrpSpPr>
        <p:grpSpPr bwMode="auto">
          <a:xfrm>
            <a:off x="714375" y="1643063"/>
            <a:ext cx="8143875" cy="4646612"/>
            <a:chOff x="-369" y="1555"/>
            <a:chExt cx="12528" cy="7317"/>
          </a:xfrm>
        </p:grpSpPr>
        <p:sp>
          <p:nvSpPr>
            <p:cNvPr id="15368" name="AutoShape 35"/>
            <p:cNvSpPr>
              <a:spLocks noChangeArrowheads="1"/>
            </p:cNvSpPr>
            <p:nvPr/>
          </p:nvSpPr>
          <p:spPr bwMode="auto">
            <a:xfrm>
              <a:off x="3063" y="1555"/>
              <a:ext cx="5278" cy="2143"/>
            </a:xfrm>
            <a:prstGeom prst="roundRect">
              <a:avLst>
                <a:gd name="adj" fmla="val 16667"/>
              </a:avLst>
            </a:prstGeom>
            <a:solidFill>
              <a:srgbClr val="FABF8F"/>
            </a:solidFill>
            <a:ln w="9525">
              <a:solidFill>
                <a:srgbClr val="000000"/>
              </a:solidFill>
              <a:round/>
              <a:headEnd/>
              <a:tailEnd/>
            </a:ln>
          </p:spPr>
          <p:txBody>
            <a:bodyPr/>
            <a:lstStyle/>
            <a:p>
              <a:pPr algn="ctr" eaLnBrk="0" hangingPunct="0"/>
              <a:r>
                <a:rPr lang="en-US" sz="1000" b="1" dirty="0">
                  <a:solidFill>
                    <a:srgbClr val="000000"/>
                  </a:solidFill>
                  <a:latin typeface="Calibri" pitchFamily="34" charset="0"/>
                </a:rPr>
                <a:t>I</a:t>
              </a:r>
              <a:r>
                <a:rPr lang="en-US" sz="1000" b="1" dirty="0" smtClean="0">
                  <a:solidFill>
                    <a:srgbClr val="000000"/>
                  </a:solidFill>
                  <a:latin typeface="Calibri" pitchFamily="34" charset="0"/>
                </a:rPr>
                <a:t>nteragency task force </a:t>
              </a:r>
              <a:r>
                <a:rPr lang="ru-RU" sz="1000" b="1" dirty="0" smtClean="0">
                  <a:solidFill>
                    <a:srgbClr val="000000"/>
                  </a:solidFill>
                  <a:latin typeface="Calibri" pitchFamily="34" charset="0"/>
                </a:rPr>
                <a:t>(</a:t>
              </a:r>
              <a:r>
                <a:rPr lang="en-US" sz="1000" b="1" dirty="0" smtClean="0">
                  <a:solidFill>
                    <a:srgbClr val="000000"/>
                  </a:solidFill>
                  <a:latin typeface="Calibri" pitchFamily="34" charset="0"/>
                </a:rPr>
                <a:t>ITF</a:t>
              </a:r>
              <a:r>
                <a:rPr lang="ru-RU" sz="1000" b="1" dirty="0" smtClean="0">
                  <a:solidFill>
                    <a:srgbClr val="000000"/>
                  </a:solidFill>
                  <a:latin typeface="Calibri" pitchFamily="34" charset="0"/>
                </a:rPr>
                <a:t>)</a:t>
              </a:r>
              <a:endParaRPr lang="ru-RU" sz="1000" b="1" dirty="0">
                <a:solidFill>
                  <a:srgbClr val="000000"/>
                </a:solidFill>
                <a:latin typeface="Calibri" pitchFamily="34" charset="0"/>
              </a:endParaRPr>
            </a:p>
            <a:p>
              <a:pPr algn="ctr" eaLnBrk="0" hangingPunct="0"/>
              <a:endParaRPr lang="ru-RU" sz="1200" i="1" dirty="0">
                <a:solidFill>
                  <a:srgbClr val="000000"/>
                </a:solidFill>
                <a:latin typeface="Calibri" pitchFamily="34" charset="0"/>
              </a:endParaRPr>
            </a:p>
            <a:p>
              <a:pPr algn="ctr" eaLnBrk="0" hangingPunct="0"/>
              <a:r>
                <a:rPr lang="en-US" sz="900" i="1" dirty="0" smtClean="0">
                  <a:solidFill>
                    <a:srgbClr val="000000"/>
                  </a:solidFill>
                  <a:latin typeface="Calibri" pitchFamily="34" charset="0"/>
                </a:rPr>
                <a:t>Head - the Minister of Finance</a:t>
              </a:r>
              <a:endParaRPr lang="ru-RU" sz="900" i="1" dirty="0">
                <a:solidFill>
                  <a:srgbClr val="000000"/>
                </a:solidFill>
                <a:latin typeface="Calibri" pitchFamily="34" charset="0"/>
              </a:endParaRPr>
            </a:p>
            <a:p>
              <a:pPr algn="ctr" eaLnBrk="0" hangingPunct="0"/>
              <a:r>
                <a:rPr lang="en-US" sz="900" i="1" dirty="0" smtClean="0">
                  <a:solidFill>
                    <a:srgbClr val="000000"/>
                  </a:solidFill>
                  <a:latin typeface="Calibri" pitchFamily="34" charset="0"/>
                </a:rPr>
                <a:t>Deputy Head </a:t>
              </a:r>
              <a:r>
                <a:rPr lang="ru-RU" sz="900" i="1" dirty="0" smtClean="0">
                  <a:solidFill>
                    <a:srgbClr val="000000"/>
                  </a:solidFill>
                  <a:latin typeface="Calibri" pitchFamily="34" charset="0"/>
                </a:rPr>
                <a:t>– </a:t>
              </a:r>
              <a:r>
                <a:rPr lang="en-US" sz="900" i="1" dirty="0" smtClean="0">
                  <a:solidFill>
                    <a:srgbClr val="000000"/>
                  </a:solidFill>
                  <a:latin typeface="Calibri" pitchFamily="34" charset="0"/>
                </a:rPr>
                <a:t>Deputy Minister</a:t>
              </a:r>
              <a:endParaRPr lang="ru-RU" sz="900" i="1" dirty="0">
                <a:solidFill>
                  <a:srgbClr val="000000"/>
                </a:solidFill>
                <a:latin typeface="Times New Roman" pitchFamily="18" charset="0"/>
              </a:endParaRPr>
            </a:p>
            <a:p>
              <a:pPr algn="ctr" eaLnBrk="0" hangingPunct="0"/>
              <a:r>
                <a:rPr lang="en-US" sz="800" dirty="0" smtClean="0">
                  <a:solidFill>
                    <a:srgbClr val="000000"/>
                  </a:solidFill>
                  <a:latin typeface="Calibri" pitchFamily="34" charset="0"/>
                </a:rPr>
                <a:t>ITF approves a yearly plan and considers reports on project implementation;</a:t>
              </a:r>
              <a:endParaRPr lang="ru-RU" sz="800" dirty="0">
                <a:solidFill>
                  <a:srgbClr val="000000"/>
                </a:solidFill>
                <a:latin typeface="Calibri" pitchFamily="34" charset="0"/>
              </a:endParaRPr>
            </a:p>
            <a:p>
              <a:pPr algn="ctr" eaLnBrk="0" hangingPunct="0"/>
              <a:r>
                <a:rPr lang="en-US" sz="800" dirty="0">
                  <a:solidFill>
                    <a:srgbClr val="000000"/>
                  </a:solidFill>
                  <a:latin typeface="Calibri" pitchFamily="34" charset="0"/>
                </a:rPr>
                <a:t>c</a:t>
              </a:r>
              <a:r>
                <a:rPr lang="en-US" sz="800" dirty="0" smtClean="0">
                  <a:solidFill>
                    <a:srgbClr val="000000"/>
                  </a:solidFill>
                  <a:latin typeface="Calibri" pitchFamily="34" charset="0"/>
                </a:rPr>
                <a:t>onsiders general matters concerning project implementation</a:t>
              </a:r>
              <a:endParaRPr lang="ru-RU" sz="800" dirty="0">
                <a:solidFill>
                  <a:srgbClr val="000000"/>
                </a:solidFill>
                <a:latin typeface="Times New Roman" pitchFamily="18" charset="0"/>
              </a:endParaRPr>
            </a:p>
            <a:p>
              <a:pPr eaLnBrk="0" hangingPunct="0"/>
              <a:endParaRPr lang="ru-RU" dirty="0"/>
            </a:p>
          </p:txBody>
        </p:sp>
        <p:cxnSp>
          <p:nvCxnSpPr>
            <p:cNvPr id="15369" name="AutoShape 36"/>
            <p:cNvCxnSpPr>
              <a:cxnSpLocks noChangeShapeType="1"/>
            </p:cNvCxnSpPr>
            <p:nvPr/>
          </p:nvCxnSpPr>
          <p:spPr bwMode="auto">
            <a:xfrm>
              <a:off x="5830" y="3698"/>
              <a:ext cx="0" cy="419"/>
            </a:xfrm>
            <a:prstGeom prst="straightConnector1">
              <a:avLst/>
            </a:prstGeom>
            <a:noFill/>
            <a:ln w="25400">
              <a:solidFill>
                <a:srgbClr val="000000"/>
              </a:solidFill>
              <a:round/>
              <a:headEnd/>
              <a:tailEnd/>
            </a:ln>
          </p:spPr>
        </p:cxnSp>
        <p:sp>
          <p:nvSpPr>
            <p:cNvPr id="15370" name="AutoShape 37"/>
            <p:cNvSpPr>
              <a:spLocks noChangeArrowheads="1"/>
            </p:cNvSpPr>
            <p:nvPr/>
          </p:nvSpPr>
          <p:spPr bwMode="auto">
            <a:xfrm>
              <a:off x="3435" y="4117"/>
              <a:ext cx="4705" cy="1356"/>
            </a:xfrm>
            <a:prstGeom prst="roundRect">
              <a:avLst>
                <a:gd name="adj" fmla="val 16667"/>
              </a:avLst>
            </a:prstGeom>
            <a:solidFill>
              <a:srgbClr val="92D050"/>
            </a:solidFill>
            <a:ln w="9525">
              <a:solidFill>
                <a:srgbClr val="000000"/>
              </a:solidFill>
              <a:round/>
              <a:headEnd/>
              <a:tailEnd/>
            </a:ln>
          </p:spPr>
          <p:txBody>
            <a:bodyPr/>
            <a:lstStyle/>
            <a:p>
              <a:pPr algn="ctr" eaLnBrk="0" hangingPunct="0"/>
              <a:r>
                <a:rPr lang="en-US" sz="1000" b="1" dirty="0" smtClean="0">
                  <a:solidFill>
                    <a:srgbClr val="000000"/>
                  </a:solidFill>
                  <a:latin typeface="Calibri" pitchFamily="34" charset="0"/>
                </a:rPr>
                <a:t>Project manager assigned by </a:t>
              </a:r>
              <a:r>
                <a:rPr lang="en-US" sz="1000" b="1" dirty="0" err="1" smtClean="0">
                  <a:solidFill>
                    <a:srgbClr val="000000"/>
                  </a:solidFill>
                  <a:latin typeface="Calibri" pitchFamily="34" charset="0"/>
                </a:rPr>
                <a:t>MoF</a:t>
              </a:r>
              <a:endParaRPr lang="ru-RU" sz="1000" dirty="0">
                <a:solidFill>
                  <a:srgbClr val="000000"/>
                </a:solidFill>
                <a:latin typeface="Calibri" pitchFamily="34" charset="0"/>
              </a:endParaRPr>
            </a:p>
            <a:p>
              <a:pPr algn="ctr" eaLnBrk="0" hangingPunct="0"/>
              <a:endParaRPr lang="ru-RU" sz="1000" i="1" dirty="0">
                <a:solidFill>
                  <a:srgbClr val="000000"/>
                </a:solidFill>
                <a:latin typeface="Times New Roman" pitchFamily="18" charset="0"/>
              </a:endParaRPr>
            </a:p>
            <a:p>
              <a:pPr algn="ctr" eaLnBrk="0" hangingPunct="0"/>
              <a:r>
                <a:rPr lang="en-US" sz="900" i="1" dirty="0" smtClean="0">
                  <a:solidFill>
                    <a:srgbClr val="000000"/>
                  </a:solidFill>
                  <a:latin typeface="Calibri" pitchFamily="34" charset="0"/>
                </a:rPr>
                <a:t>Authority level – Deputy Minister</a:t>
              </a:r>
              <a:endParaRPr lang="ru-RU" sz="900" i="1" dirty="0">
                <a:solidFill>
                  <a:srgbClr val="000000"/>
                </a:solidFill>
                <a:latin typeface="Times New Roman" pitchFamily="18" charset="0"/>
              </a:endParaRPr>
            </a:p>
            <a:p>
              <a:pPr algn="ctr" eaLnBrk="0" hangingPunct="0"/>
              <a:r>
                <a:rPr lang="en-US" sz="800" dirty="0" smtClean="0">
                  <a:solidFill>
                    <a:srgbClr val="000000"/>
                  </a:solidFill>
                  <a:latin typeface="Calibri" pitchFamily="34" charset="0"/>
                </a:rPr>
                <a:t>Submits reports in the status of project implementation</a:t>
              </a:r>
              <a:r>
                <a:rPr lang="ru-RU" sz="800" dirty="0" smtClean="0">
                  <a:solidFill>
                    <a:srgbClr val="000000"/>
                  </a:solidFill>
                  <a:latin typeface="Calibri" pitchFamily="34" charset="0"/>
                </a:rPr>
                <a:t>, </a:t>
              </a:r>
              <a:r>
                <a:rPr lang="en-US" sz="800" dirty="0" smtClean="0">
                  <a:solidFill>
                    <a:srgbClr val="000000"/>
                  </a:solidFill>
                  <a:latin typeface="Calibri" pitchFamily="34" charset="0"/>
                </a:rPr>
                <a:t>allocation of funds, procurement activity and financial management</a:t>
              </a:r>
              <a:endParaRPr lang="ru-RU" sz="800" dirty="0">
                <a:solidFill>
                  <a:srgbClr val="000000"/>
                </a:solidFill>
                <a:latin typeface="Times New Roman" pitchFamily="18" charset="0"/>
              </a:endParaRPr>
            </a:p>
            <a:p>
              <a:pPr eaLnBrk="0" hangingPunct="0"/>
              <a:endParaRPr lang="ru-RU" dirty="0"/>
            </a:p>
          </p:txBody>
        </p:sp>
        <p:cxnSp>
          <p:nvCxnSpPr>
            <p:cNvPr id="15371" name="AutoShape 38"/>
            <p:cNvCxnSpPr>
              <a:cxnSpLocks noChangeShapeType="1"/>
            </p:cNvCxnSpPr>
            <p:nvPr/>
          </p:nvCxnSpPr>
          <p:spPr bwMode="auto">
            <a:xfrm>
              <a:off x="5830" y="5473"/>
              <a:ext cx="0" cy="385"/>
            </a:xfrm>
            <a:prstGeom prst="straightConnector1">
              <a:avLst/>
            </a:prstGeom>
            <a:noFill/>
            <a:ln w="25400">
              <a:solidFill>
                <a:srgbClr val="000000"/>
              </a:solidFill>
              <a:round/>
              <a:headEnd/>
              <a:tailEnd/>
            </a:ln>
          </p:spPr>
        </p:cxnSp>
        <p:cxnSp>
          <p:nvCxnSpPr>
            <p:cNvPr id="15372" name="AutoShape 39"/>
            <p:cNvCxnSpPr>
              <a:cxnSpLocks noChangeShapeType="1"/>
            </p:cNvCxnSpPr>
            <p:nvPr/>
          </p:nvCxnSpPr>
          <p:spPr bwMode="auto">
            <a:xfrm>
              <a:off x="1091" y="5858"/>
              <a:ext cx="9575" cy="17"/>
            </a:xfrm>
            <a:prstGeom prst="straightConnector1">
              <a:avLst/>
            </a:prstGeom>
            <a:noFill/>
            <a:ln w="25400">
              <a:solidFill>
                <a:srgbClr val="000000"/>
              </a:solidFill>
              <a:round/>
              <a:headEnd/>
              <a:tailEnd/>
            </a:ln>
          </p:spPr>
        </p:cxnSp>
        <p:cxnSp>
          <p:nvCxnSpPr>
            <p:cNvPr id="15373" name="AutoShape 40"/>
            <p:cNvCxnSpPr>
              <a:cxnSpLocks noChangeShapeType="1"/>
            </p:cNvCxnSpPr>
            <p:nvPr/>
          </p:nvCxnSpPr>
          <p:spPr bwMode="auto">
            <a:xfrm>
              <a:off x="1091" y="5875"/>
              <a:ext cx="0" cy="419"/>
            </a:xfrm>
            <a:prstGeom prst="straightConnector1">
              <a:avLst/>
            </a:prstGeom>
            <a:noFill/>
            <a:ln w="25400">
              <a:solidFill>
                <a:srgbClr val="000000"/>
              </a:solidFill>
              <a:round/>
              <a:headEnd/>
              <a:tailEnd/>
            </a:ln>
          </p:spPr>
        </p:cxnSp>
        <p:cxnSp>
          <p:nvCxnSpPr>
            <p:cNvPr id="15374" name="AutoShape 41"/>
            <p:cNvCxnSpPr>
              <a:cxnSpLocks noChangeShapeType="1"/>
            </p:cNvCxnSpPr>
            <p:nvPr/>
          </p:nvCxnSpPr>
          <p:spPr bwMode="auto">
            <a:xfrm>
              <a:off x="4338" y="5858"/>
              <a:ext cx="1" cy="419"/>
            </a:xfrm>
            <a:prstGeom prst="straightConnector1">
              <a:avLst/>
            </a:prstGeom>
            <a:noFill/>
            <a:ln w="25400">
              <a:solidFill>
                <a:srgbClr val="000000"/>
              </a:solidFill>
              <a:round/>
              <a:headEnd/>
              <a:tailEnd/>
            </a:ln>
          </p:spPr>
        </p:cxnSp>
        <p:cxnSp>
          <p:nvCxnSpPr>
            <p:cNvPr id="15375" name="AutoShape 42"/>
            <p:cNvCxnSpPr>
              <a:cxnSpLocks noChangeShapeType="1"/>
            </p:cNvCxnSpPr>
            <p:nvPr/>
          </p:nvCxnSpPr>
          <p:spPr bwMode="auto">
            <a:xfrm>
              <a:off x="7501" y="5858"/>
              <a:ext cx="0" cy="436"/>
            </a:xfrm>
            <a:prstGeom prst="straightConnector1">
              <a:avLst/>
            </a:prstGeom>
            <a:noFill/>
            <a:ln w="25400">
              <a:solidFill>
                <a:srgbClr val="000000"/>
              </a:solidFill>
              <a:round/>
              <a:headEnd/>
              <a:tailEnd/>
            </a:ln>
          </p:spPr>
        </p:cxnSp>
        <p:cxnSp>
          <p:nvCxnSpPr>
            <p:cNvPr id="15376" name="AutoShape 43"/>
            <p:cNvCxnSpPr>
              <a:cxnSpLocks noChangeShapeType="1"/>
            </p:cNvCxnSpPr>
            <p:nvPr/>
          </p:nvCxnSpPr>
          <p:spPr bwMode="auto">
            <a:xfrm>
              <a:off x="10666" y="5858"/>
              <a:ext cx="0" cy="401"/>
            </a:xfrm>
            <a:prstGeom prst="straightConnector1">
              <a:avLst/>
            </a:prstGeom>
            <a:noFill/>
            <a:ln w="25400">
              <a:solidFill>
                <a:srgbClr val="000000"/>
              </a:solidFill>
              <a:round/>
              <a:headEnd/>
              <a:tailEnd/>
            </a:ln>
          </p:spPr>
        </p:cxnSp>
        <p:sp>
          <p:nvSpPr>
            <p:cNvPr id="15377" name="Rectangle 44"/>
            <p:cNvSpPr>
              <a:spLocks noChangeArrowheads="1"/>
            </p:cNvSpPr>
            <p:nvPr/>
          </p:nvSpPr>
          <p:spPr bwMode="auto">
            <a:xfrm>
              <a:off x="2698" y="6009"/>
              <a:ext cx="6380" cy="2863"/>
            </a:xfrm>
            <a:prstGeom prst="rect">
              <a:avLst/>
            </a:prstGeom>
            <a:noFill/>
            <a:ln w="9525">
              <a:solidFill>
                <a:srgbClr val="000000"/>
              </a:solidFill>
              <a:prstDash val="dash"/>
              <a:miter lim="800000"/>
              <a:headEnd/>
              <a:tailEnd/>
            </a:ln>
          </p:spPr>
          <p:txBody>
            <a:bodyPr/>
            <a:lstStyle/>
            <a:p>
              <a:pPr eaLnBrk="0" hangingPunct="0">
                <a:spcAft>
                  <a:spcPts val="1000"/>
                </a:spcAft>
              </a:pPr>
              <a:r>
                <a:rPr lang="en-US" sz="900" dirty="0" smtClean="0">
                  <a:latin typeface="Calibri" pitchFamily="34" charset="0"/>
                </a:rPr>
                <a:t>Back office</a:t>
              </a:r>
              <a:endParaRPr lang="ru-RU" dirty="0"/>
            </a:p>
          </p:txBody>
        </p:sp>
        <p:sp>
          <p:nvSpPr>
            <p:cNvPr id="15378" name="AutoShape 45"/>
            <p:cNvSpPr>
              <a:spLocks noChangeArrowheads="1"/>
            </p:cNvSpPr>
            <p:nvPr/>
          </p:nvSpPr>
          <p:spPr bwMode="auto">
            <a:xfrm>
              <a:off x="-369" y="6277"/>
              <a:ext cx="2964" cy="2508"/>
            </a:xfrm>
            <a:prstGeom prst="roundRect">
              <a:avLst>
                <a:gd name="adj" fmla="val 16667"/>
              </a:avLst>
            </a:prstGeom>
            <a:solidFill>
              <a:srgbClr val="FFFFCC"/>
            </a:solidFill>
            <a:ln w="9525">
              <a:solidFill>
                <a:srgbClr val="000000"/>
              </a:solidFill>
              <a:round/>
              <a:headEnd/>
              <a:tailEnd/>
            </a:ln>
          </p:spPr>
          <p:txBody>
            <a:bodyPr/>
            <a:lstStyle/>
            <a:p>
              <a:pPr algn="ctr" eaLnBrk="0" hangingPunct="0"/>
              <a:r>
                <a:rPr lang="en-US" sz="1000" b="1" dirty="0" smtClean="0">
                  <a:solidFill>
                    <a:srgbClr val="000000"/>
                  </a:solidFill>
                  <a:latin typeface="Calibri" pitchFamily="34" charset="0"/>
                </a:rPr>
                <a:t>Component leaders </a:t>
              </a:r>
              <a:r>
                <a:rPr lang="ru-RU" sz="1000" b="1" dirty="0" smtClean="0">
                  <a:solidFill>
                    <a:srgbClr val="000000"/>
                  </a:solidFill>
                  <a:latin typeface="Calibri" pitchFamily="34" charset="0"/>
                </a:rPr>
                <a:t>(</a:t>
              </a:r>
              <a:r>
                <a:rPr lang="en-US" sz="1000" b="1" dirty="0" smtClean="0">
                  <a:solidFill>
                    <a:srgbClr val="000000"/>
                  </a:solidFill>
                  <a:latin typeface="Calibri" pitchFamily="34" charset="0"/>
                </a:rPr>
                <a:t>CL</a:t>
              </a:r>
              <a:r>
                <a:rPr lang="ru-RU" sz="1000" b="1" dirty="0" smtClean="0">
                  <a:solidFill>
                    <a:srgbClr val="000000"/>
                  </a:solidFill>
                  <a:latin typeface="Calibri" pitchFamily="34" charset="0"/>
                </a:rPr>
                <a:t>)</a:t>
              </a:r>
              <a:endParaRPr lang="ru-RU" sz="1000" i="1" dirty="0">
                <a:solidFill>
                  <a:srgbClr val="000000"/>
                </a:solidFill>
                <a:latin typeface="Times New Roman" pitchFamily="18" charset="0"/>
              </a:endParaRPr>
            </a:p>
            <a:p>
              <a:pPr algn="ctr" eaLnBrk="0" hangingPunct="0"/>
              <a:endParaRPr lang="ru-RU" sz="600" i="1" dirty="0">
                <a:solidFill>
                  <a:srgbClr val="000000"/>
                </a:solidFill>
                <a:latin typeface="Times New Roman" pitchFamily="18" charset="0"/>
              </a:endParaRPr>
            </a:p>
            <a:p>
              <a:pPr algn="ctr" eaLnBrk="0" hangingPunct="0"/>
              <a:r>
                <a:rPr lang="en-US" sz="900" i="1" dirty="0" smtClean="0">
                  <a:solidFill>
                    <a:srgbClr val="000000"/>
                  </a:solidFill>
                  <a:latin typeface="Calibri" pitchFamily="34" charset="0"/>
                </a:rPr>
                <a:t>Heads of </a:t>
              </a:r>
              <a:r>
                <a:rPr lang="en-US" sz="900" i="1" dirty="0" err="1" smtClean="0">
                  <a:solidFill>
                    <a:srgbClr val="000000"/>
                  </a:solidFill>
                  <a:latin typeface="Calibri" pitchFamily="34" charset="0"/>
                </a:rPr>
                <a:t>MoF</a:t>
              </a:r>
              <a:r>
                <a:rPr lang="en-US" sz="900" i="1" dirty="0" smtClean="0">
                  <a:solidFill>
                    <a:srgbClr val="000000"/>
                  </a:solidFill>
                  <a:latin typeface="Calibri" pitchFamily="34" charset="0"/>
                </a:rPr>
                <a:t> departments</a:t>
              </a:r>
              <a:r>
                <a:rPr lang="ru-RU" sz="900" i="1" dirty="0" smtClean="0">
                  <a:solidFill>
                    <a:srgbClr val="000000"/>
                  </a:solidFill>
                  <a:latin typeface="Calibri" pitchFamily="34" charset="0"/>
                </a:rPr>
                <a:t>,</a:t>
              </a:r>
              <a:r>
                <a:rPr lang="en-US" sz="900" i="1" dirty="0" smtClean="0">
                  <a:solidFill>
                    <a:srgbClr val="000000"/>
                  </a:solidFill>
                  <a:latin typeface="Calibri" pitchFamily="34" charset="0"/>
                </a:rPr>
                <a:t> Treasury, Financial Inspection </a:t>
              </a:r>
            </a:p>
            <a:p>
              <a:pPr algn="ctr" eaLnBrk="0" hangingPunct="0"/>
              <a:r>
                <a:rPr lang="en-US" sz="900" i="1" dirty="0" smtClean="0">
                  <a:solidFill>
                    <a:srgbClr val="000000"/>
                  </a:solidFill>
                  <a:latin typeface="Calibri" pitchFamily="34" charset="0"/>
                </a:rPr>
                <a:t>Supervise execution of separate project stages and submit corresponding reports</a:t>
              </a:r>
              <a:endParaRPr lang="ru-RU" sz="800" dirty="0">
                <a:solidFill>
                  <a:srgbClr val="000000"/>
                </a:solidFill>
              </a:endParaRPr>
            </a:p>
            <a:p>
              <a:pPr algn="ctr" eaLnBrk="0" hangingPunct="0"/>
              <a:endParaRPr lang="ru-RU" sz="1000" dirty="0">
                <a:solidFill>
                  <a:srgbClr val="000000"/>
                </a:solidFill>
                <a:latin typeface="Times New Roman" pitchFamily="18" charset="0"/>
              </a:endParaRPr>
            </a:p>
            <a:p>
              <a:pPr eaLnBrk="0" hangingPunct="0"/>
              <a:endParaRPr lang="ru-RU" dirty="0"/>
            </a:p>
          </p:txBody>
        </p:sp>
        <p:sp>
          <p:nvSpPr>
            <p:cNvPr id="15379" name="AutoShape 46"/>
            <p:cNvSpPr>
              <a:spLocks noChangeArrowheads="1"/>
            </p:cNvSpPr>
            <p:nvPr/>
          </p:nvSpPr>
          <p:spPr bwMode="auto">
            <a:xfrm>
              <a:off x="2698" y="6297"/>
              <a:ext cx="2981" cy="2488"/>
            </a:xfrm>
            <a:prstGeom prst="roundRect">
              <a:avLst>
                <a:gd name="adj" fmla="val 16667"/>
              </a:avLst>
            </a:prstGeom>
            <a:solidFill>
              <a:srgbClr val="FFFFCC"/>
            </a:solidFill>
            <a:ln w="9525">
              <a:solidFill>
                <a:srgbClr val="000000"/>
              </a:solidFill>
              <a:round/>
              <a:headEnd/>
              <a:tailEnd/>
            </a:ln>
          </p:spPr>
          <p:txBody>
            <a:bodyPr/>
            <a:lstStyle/>
            <a:p>
              <a:pPr algn="ctr" eaLnBrk="0" hangingPunct="0"/>
              <a:r>
                <a:rPr lang="en-US" sz="1000" b="1" dirty="0" smtClean="0">
                  <a:solidFill>
                    <a:srgbClr val="000000"/>
                  </a:solidFill>
                  <a:latin typeface="Calibri" pitchFamily="34" charset="0"/>
                </a:rPr>
                <a:t>IT coordination group </a:t>
              </a:r>
              <a:r>
                <a:rPr lang="ru-RU" sz="1000" b="1" dirty="0" smtClean="0">
                  <a:solidFill>
                    <a:srgbClr val="000000"/>
                  </a:solidFill>
                  <a:latin typeface="Calibri" pitchFamily="34" charset="0"/>
                </a:rPr>
                <a:t>(</a:t>
              </a:r>
              <a:r>
                <a:rPr lang="en-US" sz="1000" b="1" dirty="0" smtClean="0">
                  <a:solidFill>
                    <a:srgbClr val="000000"/>
                  </a:solidFill>
                  <a:latin typeface="Calibri" pitchFamily="34" charset="0"/>
                </a:rPr>
                <a:t>IT CG</a:t>
              </a:r>
              <a:r>
                <a:rPr lang="ru-RU" sz="1000" b="1" dirty="0" smtClean="0">
                  <a:solidFill>
                    <a:srgbClr val="000000"/>
                  </a:solidFill>
                  <a:latin typeface="Calibri" pitchFamily="34" charset="0"/>
                </a:rPr>
                <a:t>)</a:t>
              </a:r>
              <a:endParaRPr lang="ru-RU" sz="1000" b="1" dirty="0">
                <a:solidFill>
                  <a:srgbClr val="000000"/>
                </a:solidFill>
                <a:latin typeface="Calibri" pitchFamily="34" charset="0"/>
              </a:endParaRPr>
            </a:p>
            <a:p>
              <a:pPr algn="ctr" eaLnBrk="0" hangingPunct="0"/>
              <a:endParaRPr lang="ru-RU" sz="1000" b="1" dirty="0">
                <a:solidFill>
                  <a:srgbClr val="000000"/>
                </a:solidFill>
                <a:latin typeface="Calibri" pitchFamily="34" charset="0"/>
              </a:endParaRPr>
            </a:p>
            <a:p>
              <a:pPr algn="ctr" eaLnBrk="0" hangingPunct="0"/>
              <a:r>
                <a:rPr lang="en-US" sz="900" i="1" dirty="0" smtClean="0">
                  <a:solidFill>
                    <a:srgbClr val="000000"/>
                  </a:solidFill>
                  <a:latin typeface="Calibri" pitchFamily="34" charset="0"/>
                </a:rPr>
                <a:t>Head of IT departments at </a:t>
              </a:r>
              <a:r>
                <a:rPr lang="en-US" sz="900" i="1" dirty="0" err="1" smtClean="0">
                  <a:solidFill>
                    <a:srgbClr val="000000"/>
                  </a:solidFill>
                  <a:latin typeface="Calibri" pitchFamily="34" charset="0"/>
                </a:rPr>
                <a:t>MoF</a:t>
              </a:r>
              <a:r>
                <a:rPr lang="en-US" sz="900" i="1" dirty="0" smtClean="0">
                  <a:solidFill>
                    <a:srgbClr val="000000"/>
                  </a:solidFill>
                  <a:latin typeface="Calibri" pitchFamily="34" charset="0"/>
                </a:rPr>
                <a:t>, Treasury, Financial Inspection</a:t>
              </a:r>
              <a:endParaRPr lang="ru-RU" sz="900" i="1" dirty="0">
                <a:solidFill>
                  <a:srgbClr val="000000"/>
                </a:solidFill>
                <a:latin typeface="Calibri" pitchFamily="34" charset="0"/>
              </a:endParaRPr>
            </a:p>
            <a:p>
              <a:pPr algn="ctr" eaLnBrk="0" hangingPunct="0"/>
              <a:r>
                <a:rPr lang="en-US" sz="800" dirty="0" smtClean="0">
                  <a:solidFill>
                    <a:srgbClr val="000000"/>
                  </a:solidFill>
                  <a:latin typeface="Calibri" pitchFamily="34" charset="0"/>
                </a:rPr>
                <a:t>Ensure coordination and consult on IT application  within project components</a:t>
              </a:r>
              <a:endParaRPr lang="ru-RU" dirty="0"/>
            </a:p>
          </p:txBody>
        </p:sp>
        <p:sp>
          <p:nvSpPr>
            <p:cNvPr id="15380" name="AutoShape 47"/>
            <p:cNvSpPr>
              <a:spLocks noChangeArrowheads="1"/>
            </p:cNvSpPr>
            <p:nvPr/>
          </p:nvSpPr>
          <p:spPr bwMode="auto">
            <a:xfrm>
              <a:off x="5830" y="6280"/>
              <a:ext cx="3164" cy="2488"/>
            </a:xfrm>
            <a:prstGeom prst="roundRect">
              <a:avLst>
                <a:gd name="adj" fmla="val 16667"/>
              </a:avLst>
            </a:prstGeom>
            <a:solidFill>
              <a:srgbClr val="FFFFCC"/>
            </a:solidFill>
            <a:ln w="9525">
              <a:solidFill>
                <a:srgbClr val="000000"/>
              </a:solidFill>
              <a:round/>
              <a:headEnd/>
              <a:tailEnd/>
            </a:ln>
          </p:spPr>
          <p:txBody>
            <a:bodyPr/>
            <a:lstStyle/>
            <a:p>
              <a:pPr algn="ctr" eaLnBrk="0" hangingPunct="0">
                <a:spcAft>
                  <a:spcPts val="1000"/>
                </a:spcAft>
              </a:pPr>
              <a:r>
                <a:rPr lang="en-US" sz="1000" b="1" dirty="0" smtClean="0">
                  <a:solidFill>
                    <a:srgbClr val="000000"/>
                  </a:solidFill>
                  <a:latin typeface="Calibri" pitchFamily="34" charset="0"/>
                </a:rPr>
                <a:t>Ministry of Finance support unit</a:t>
              </a:r>
            </a:p>
            <a:p>
              <a:pPr algn="ctr" eaLnBrk="0" hangingPunct="0">
                <a:spcAft>
                  <a:spcPts val="1000"/>
                </a:spcAft>
              </a:pPr>
              <a:r>
                <a:rPr lang="en-US" sz="800" dirty="0" smtClean="0">
                  <a:solidFill>
                    <a:srgbClr val="000000"/>
                  </a:solidFill>
                  <a:latin typeface="Calibri" pitchFamily="34" charset="0"/>
                </a:rPr>
                <a:t>Facilitates project manager and component leaders in administration management, procurement finance and accounting</a:t>
              </a:r>
              <a:endParaRPr lang="ru-RU" sz="800" dirty="0">
                <a:solidFill>
                  <a:srgbClr val="000000"/>
                </a:solidFill>
                <a:latin typeface="Calibri" pitchFamily="34" charset="0"/>
              </a:endParaRPr>
            </a:p>
            <a:p>
              <a:pPr algn="ctr" eaLnBrk="0" hangingPunct="0">
                <a:spcAft>
                  <a:spcPts val="1000"/>
                </a:spcAft>
              </a:pPr>
              <a:endParaRPr lang="en-US" sz="900" i="1" dirty="0" smtClean="0">
                <a:solidFill>
                  <a:srgbClr val="000000"/>
                </a:solidFill>
                <a:latin typeface="Calibri" pitchFamily="34" charset="0"/>
              </a:endParaRPr>
            </a:p>
            <a:p>
              <a:pPr algn="ctr" eaLnBrk="0" hangingPunct="0">
                <a:spcAft>
                  <a:spcPts val="1000"/>
                </a:spcAft>
              </a:pPr>
              <a:endParaRPr lang="en-US" sz="900" i="1" dirty="0" smtClean="0">
                <a:solidFill>
                  <a:srgbClr val="000000"/>
                </a:solidFill>
                <a:latin typeface="Calibri" pitchFamily="34" charset="0"/>
              </a:endParaRPr>
            </a:p>
            <a:p>
              <a:pPr algn="ctr" eaLnBrk="0" hangingPunct="0">
                <a:spcAft>
                  <a:spcPts val="1000"/>
                </a:spcAft>
              </a:pPr>
              <a:r>
                <a:rPr lang="en-US" sz="900" i="1" dirty="0" smtClean="0">
                  <a:solidFill>
                    <a:srgbClr val="000000"/>
                  </a:solidFill>
                  <a:latin typeface="Calibri" pitchFamily="34" charset="0"/>
                </a:rPr>
                <a:t>accounting</a:t>
              </a:r>
              <a:endParaRPr lang="ru-RU" sz="900" i="1" dirty="0">
                <a:solidFill>
                  <a:srgbClr val="000000"/>
                </a:solidFill>
                <a:latin typeface="Calibri" pitchFamily="34" charset="0"/>
              </a:endParaRPr>
            </a:p>
            <a:p>
              <a:pPr eaLnBrk="0" hangingPunct="0"/>
              <a:endParaRPr lang="ru-RU" dirty="0"/>
            </a:p>
          </p:txBody>
        </p:sp>
        <p:sp>
          <p:nvSpPr>
            <p:cNvPr id="15381" name="AutoShape 48"/>
            <p:cNvSpPr>
              <a:spLocks noChangeArrowheads="1"/>
            </p:cNvSpPr>
            <p:nvPr/>
          </p:nvSpPr>
          <p:spPr bwMode="auto">
            <a:xfrm>
              <a:off x="9195" y="6259"/>
              <a:ext cx="2964" cy="2509"/>
            </a:xfrm>
            <a:prstGeom prst="roundRect">
              <a:avLst>
                <a:gd name="adj" fmla="val 16667"/>
              </a:avLst>
            </a:prstGeom>
            <a:solidFill>
              <a:srgbClr val="FFFFCC"/>
            </a:solidFill>
            <a:ln w="9525">
              <a:solidFill>
                <a:srgbClr val="000000"/>
              </a:solidFill>
              <a:round/>
              <a:headEnd/>
              <a:tailEnd/>
            </a:ln>
          </p:spPr>
          <p:txBody>
            <a:bodyPr/>
            <a:lstStyle/>
            <a:p>
              <a:pPr algn="ctr" eaLnBrk="0" hangingPunct="0"/>
              <a:r>
                <a:rPr lang="en-US" sz="1000" b="1" dirty="0" smtClean="0">
                  <a:solidFill>
                    <a:srgbClr val="000000"/>
                  </a:solidFill>
                  <a:latin typeface="Calibri" pitchFamily="34" charset="0"/>
                </a:rPr>
                <a:t>Donor support coordination group </a:t>
              </a:r>
              <a:r>
                <a:rPr lang="ru-RU" sz="1000" b="1" dirty="0" smtClean="0">
                  <a:solidFill>
                    <a:srgbClr val="000000"/>
                  </a:solidFill>
                  <a:latin typeface="Calibri" pitchFamily="34" charset="0"/>
                </a:rPr>
                <a:t>(</a:t>
              </a:r>
              <a:r>
                <a:rPr lang="en-US" sz="1000" b="1" dirty="0" smtClean="0">
                  <a:solidFill>
                    <a:srgbClr val="000000"/>
                  </a:solidFill>
                  <a:latin typeface="Calibri" pitchFamily="34" charset="0"/>
                </a:rPr>
                <a:t>DSCG</a:t>
              </a:r>
              <a:r>
                <a:rPr lang="ru-RU" sz="1000" b="1" dirty="0" smtClean="0">
                  <a:solidFill>
                    <a:srgbClr val="000000"/>
                  </a:solidFill>
                  <a:latin typeface="Calibri" pitchFamily="34" charset="0"/>
                </a:rPr>
                <a:t>)</a:t>
              </a:r>
              <a:endParaRPr lang="ru-RU" sz="1000" b="1" dirty="0">
                <a:solidFill>
                  <a:srgbClr val="000000"/>
                </a:solidFill>
                <a:latin typeface="Calibri" pitchFamily="34" charset="0"/>
              </a:endParaRPr>
            </a:p>
            <a:p>
              <a:pPr algn="ctr" eaLnBrk="0" hangingPunct="0"/>
              <a:endParaRPr lang="ru-RU" sz="1000" b="1" dirty="0">
                <a:solidFill>
                  <a:srgbClr val="000000"/>
                </a:solidFill>
                <a:latin typeface="Calibri" pitchFamily="34" charset="0"/>
              </a:endParaRPr>
            </a:p>
            <a:p>
              <a:pPr algn="ctr" eaLnBrk="0" hangingPunct="0"/>
              <a:r>
                <a:rPr lang="en-US" sz="800" dirty="0" smtClean="0">
                  <a:solidFill>
                    <a:srgbClr val="000000"/>
                  </a:solidFill>
                  <a:latin typeface="Calibri" pitchFamily="34" charset="0"/>
                </a:rPr>
                <a:t>Ensures consistency of actions concerning technical assistance from donors</a:t>
              </a:r>
              <a:endParaRPr lang="ru-RU" sz="800" dirty="0">
                <a:solidFill>
                  <a:srgbClr val="000000"/>
                </a:solidFill>
                <a:latin typeface="Calibri" pitchFamily="34" charset="0"/>
              </a:endParaRPr>
            </a:p>
            <a:p>
              <a:pPr algn="ctr" eaLnBrk="0" hangingPunct="0"/>
              <a:endParaRPr lang="ru-RU" sz="800" dirty="0">
                <a:solidFill>
                  <a:srgbClr val="000000"/>
                </a:solidFill>
                <a:latin typeface="Calibri" pitchFamily="34" charset="0"/>
              </a:endParaRPr>
            </a:p>
            <a:p>
              <a:pPr eaLnBrk="0" hangingPunct="0"/>
              <a:endParaRPr lang="ru-RU" dirty="0"/>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5"/>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defRPr/>
            </a:pPr>
            <a:fld id="{4FE78FC3-9AED-467F-B0DD-9C4A0E7E50BB}" type="slidenum">
              <a:rPr lang="ru-RU" sz="1200">
                <a:solidFill>
                  <a:schemeClr val="bg1">
                    <a:lumMod val="50000"/>
                  </a:schemeClr>
                </a:solidFill>
                <a:latin typeface="Verdana" pitchFamily="34" charset="0"/>
              </a:rPr>
              <a:pPr algn="r">
                <a:defRPr/>
              </a:pPr>
              <a:t>14</a:t>
            </a:fld>
            <a:endParaRPr lang="ru-RU" sz="1200" dirty="0">
              <a:solidFill>
                <a:schemeClr val="bg1">
                  <a:lumMod val="50000"/>
                </a:schemeClr>
              </a:solidFill>
              <a:latin typeface="Verdana" pitchFamily="34" charset="0"/>
            </a:endParaRPr>
          </a:p>
        </p:txBody>
      </p:sp>
      <p:sp>
        <p:nvSpPr>
          <p:cNvPr id="17413" name="Нижний колонтитул 4"/>
          <p:cNvSpPr>
            <a:spLocks noGrp="1"/>
          </p:cNvSpPr>
          <p:nvPr>
            <p:ph type="ftr" sz="quarter" idx="11"/>
          </p:nvPr>
        </p:nvSpPr>
        <p:spPr>
          <a:xfrm>
            <a:off x="2463800" y="6400800"/>
            <a:ext cx="4214813"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36867" name="AutoShape 2"/>
          <p:cNvSpPr>
            <a:spLocks noGrp="1" noChangeArrowheads="1"/>
          </p:cNvSpPr>
          <p:nvPr>
            <p:ph type="title" idx="4294967295"/>
          </p:nvPr>
        </p:nvSpPr>
        <p:spPr>
          <a:xfrm>
            <a:off x="642938" y="428625"/>
            <a:ext cx="8501062" cy="1285875"/>
          </a:xfrm>
        </p:spPr>
        <p:txBody>
          <a:bodyPr rtlCol="0">
            <a:normAutofit/>
          </a:bodyPr>
          <a:lstStyle/>
          <a:p>
            <a:pPr eaLnBrk="1" fontAlgn="auto" hangingPunct="1">
              <a:spcAft>
                <a:spcPts val="0"/>
              </a:spcAft>
              <a:defRPr/>
            </a:pPr>
            <a:r>
              <a:rPr lang="uk-UA" sz="3000" dirty="0" smtClean="0">
                <a:solidFill>
                  <a:schemeClr val="accent2">
                    <a:lumMod val="75000"/>
                  </a:schemeClr>
                </a:solidFill>
              </a:rPr>
              <a:t/>
            </a:r>
            <a:br>
              <a:rPr lang="uk-UA" sz="3000" dirty="0" smtClean="0">
                <a:solidFill>
                  <a:schemeClr val="accent2">
                    <a:lumMod val="75000"/>
                  </a:schemeClr>
                </a:solidFill>
              </a:rPr>
            </a:br>
            <a:r>
              <a:rPr lang="ru-RU" sz="2400" b="1" i="1" dirty="0" smtClean="0">
                <a:solidFill>
                  <a:schemeClr val="accent2">
                    <a:lumMod val="75000"/>
                  </a:schemeClr>
                </a:solidFill>
              </a:rPr>
              <a:t> </a:t>
            </a:r>
            <a:r>
              <a:rPr lang="en-US" sz="3100" b="1" dirty="0" smtClean="0">
                <a:solidFill>
                  <a:schemeClr val="accent2">
                    <a:lumMod val="75000"/>
                  </a:schemeClr>
                </a:solidFill>
              </a:rPr>
              <a:t>Project bookkeeping</a:t>
            </a:r>
            <a:endParaRPr lang="ru-RU" sz="3100" dirty="0" smtClean="0">
              <a:solidFill>
                <a:schemeClr val="accent2">
                  <a:lumMod val="75000"/>
                </a:schemeClr>
              </a:solidFill>
            </a:endParaRPr>
          </a:p>
        </p:txBody>
      </p:sp>
      <p:sp>
        <p:nvSpPr>
          <p:cNvPr id="16389" name="Rectangle 3"/>
          <p:cNvSpPr>
            <a:spLocks noGrp="1" noChangeArrowheads="1"/>
          </p:cNvSpPr>
          <p:nvPr>
            <p:ph type="body" idx="4294967295"/>
          </p:nvPr>
        </p:nvSpPr>
        <p:spPr>
          <a:xfrm>
            <a:off x="857250" y="1928813"/>
            <a:ext cx="8143875" cy="4237037"/>
          </a:xfrm>
        </p:spPr>
        <p:txBody>
          <a:bodyPr/>
          <a:lstStyle/>
          <a:p>
            <a:pPr algn="just" eaLnBrk="1" hangingPunct="1"/>
            <a:endParaRPr lang="ru-RU" dirty="0" smtClean="0">
              <a:solidFill>
                <a:schemeClr val="tx1"/>
              </a:solidFill>
            </a:endParaRPr>
          </a:p>
          <a:p>
            <a:pPr algn="just" eaLnBrk="1" hangingPunct="1"/>
            <a:r>
              <a:rPr lang="en-US" dirty="0" smtClean="0">
                <a:solidFill>
                  <a:schemeClr val="tx1"/>
                </a:solidFill>
              </a:rPr>
              <a:t>Bookkeeping is carried out in the national and foreign currencies. All project operations are recorded with regard to the official exchange rate of </a:t>
            </a:r>
            <a:r>
              <a:rPr lang="en-US" dirty="0" err="1" smtClean="0">
                <a:solidFill>
                  <a:schemeClr val="tx1"/>
                </a:solidFill>
              </a:rPr>
              <a:t>Hryvnia</a:t>
            </a:r>
            <a:r>
              <a:rPr lang="en-US" dirty="0" smtClean="0">
                <a:solidFill>
                  <a:schemeClr val="tx1"/>
                </a:solidFill>
              </a:rPr>
              <a:t> against foreign currencies effective on the date of transaction.</a:t>
            </a:r>
            <a:endParaRPr lang="ru-RU" dirty="0" smtClean="0">
              <a:solidFill>
                <a:schemeClr val="tx1"/>
              </a:solidFill>
            </a:endParaRPr>
          </a:p>
          <a:p>
            <a:pPr algn="just" eaLnBrk="1" hangingPunct="1"/>
            <a:endParaRPr lang="ru-RU" sz="2000" dirty="0" smtClean="0"/>
          </a:p>
        </p:txBody>
      </p:sp>
      <p:grpSp>
        <p:nvGrpSpPr>
          <p:cNvPr id="2" name="Группа 6"/>
          <p:cNvGrpSpPr/>
          <p:nvPr/>
        </p:nvGrpSpPr>
        <p:grpSpPr>
          <a:xfrm>
            <a:off x="0" y="0"/>
            <a:ext cx="9144000" cy="642290"/>
            <a:chOff x="-1" y="313"/>
            <a:chExt cx="7858151" cy="642290"/>
          </a:xfrm>
          <a:solidFill>
            <a:schemeClr val="accent2">
              <a:lumMod val="75000"/>
              <a:alpha val="58000"/>
            </a:schemeClr>
          </a:solidFill>
        </p:grpSpPr>
        <p:sp>
          <p:nvSpPr>
            <p:cNvPr id="8" name="Пятиугольник 7"/>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9"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0" name="Овал 9"/>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Нижний колонтитул 4"/>
          <p:cNvSpPr>
            <a:spLocks noGrp="1"/>
          </p:cNvSpPr>
          <p:nvPr>
            <p:ph type="ftr" sz="quarter" idx="11"/>
          </p:nvPr>
        </p:nvSpPr>
        <p:spPr>
          <a:xfrm>
            <a:off x="2463800" y="6400800"/>
            <a:ext cx="4214813"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17414" name="Номер слайда 5"/>
          <p:cNvSpPr>
            <a:spLocks noGrp="1"/>
          </p:cNvSpPr>
          <p:nvPr>
            <p:ph type="sldNum" sz="quarter" idx="12"/>
          </p:nvPr>
        </p:nvSpPr>
        <p:spPr/>
        <p:txBody>
          <a:bodyPr/>
          <a:lstStyle/>
          <a:p>
            <a:pPr>
              <a:defRPr/>
            </a:pPr>
            <a:fld id="{FF5D468D-B860-42EC-B1C1-14D22A022C52}" type="slidenum">
              <a:rPr lang="ru-RU"/>
              <a:pPr>
                <a:defRPr/>
              </a:pPr>
              <a:t>15</a:t>
            </a:fld>
            <a:endParaRPr lang="ru-RU"/>
          </a:p>
        </p:txBody>
      </p:sp>
      <p:sp>
        <p:nvSpPr>
          <p:cNvPr id="37891" name="AutoShape 2"/>
          <p:cNvSpPr>
            <a:spLocks noGrp="1" noChangeArrowheads="1"/>
          </p:cNvSpPr>
          <p:nvPr>
            <p:ph type="title" idx="4294967295"/>
          </p:nvPr>
        </p:nvSpPr>
        <p:spPr>
          <a:xfrm>
            <a:off x="642938" y="285750"/>
            <a:ext cx="8501062" cy="1000125"/>
          </a:xfrm>
        </p:spPr>
        <p:txBody>
          <a:bodyPr rtlCol="0">
            <a:normAutofit fontScale="90000"/>
          </a:bodyPr>
          <a:lstStyle/>
          <a:p>
            <a:pPr eaLnBrk="1" fontAlgn="auto" hangingPunct="1">
              <a:spcAft>
                <a:spcPts val="0"/>
              </a:spcAft>
              <a:defRPr/>
            </a:pPr>
            <a:r>
              <a:rPr lang="uk-UA" sz="3000" dirty="0" smtClean="0">
                <a:solidFill>
                  <a:schemeClr val="accent2">
                    <a:lumMod val="75000"/>
                  </a:schemeClr>
                </a:solidFill>
              </a:rPr>
              <a:t/>
            </a:r>
            <a:br>
              <a:rPr lang="uk-UA" sz="3000" dirty="0" smtClean="0">
                <a:solidFill>
                  <a:schemeClr val="accent2">
                    <a:lumMod val="75000"/>
                  </a:schemeClr>
                </a:solidFill>
              </a:rPr>
            </a:br>
            <a:r>
              <a:rPr lang="en-US" sz="3000" b="1" dirty="0" smtClean="0">
                <a:solidFill>
                  <a:schemeClr val="accent2">
                    <a:lumMod val="75000"/>
                  </a:schemeClr>
                </a:solidFill>
              </a:rPr>
              <a:t>Accounting and reporting</a:t>
            </a:r>
            <a:endParaRPr lang="ru-RU" sz="3100" b="1" dirty="0" smtClean="0">
              <a:solidFill>
                <a:schemeClr val="accent2">
                  <a:lumMod val="75000"/>
                </a:schemeClr>
              </a:solidFill>
            </a:endParaRPr>
          </a:p>
        </p:txBody>
      </p:sp>
      <p:sp>
        <p:nvSpPr>
          <p:cNvPr id="37892" name="Rectangle 3"/>
          <p:cNvSpPr>
            <a:spLocks noGrp="1" noChangeArrowheads="1"/>
          </p:cNvSpPr>
          <p:nvPr>
            <p:ph type="body" idx="4294967295"/>
          </p:nvPr>
        </p:nvSpPr>
        <p:spPr>
          <a:xfrm>
            <a:off x="785813" y="1357313"/>
            <a:ext cx="8207375" cy="4967287"/>
          </a:xfrm>
        </p:spPr>
        <p:txBody>
          <a:bodyPr rtlCol="0">
            <a:normAutofit lnSpcReduction="10000"/>
          </a:bodyPr>
          <a:lstStyle/>
          <a:p>
            <a:pPr algn="just" eaLnBrk="1" fontAlgn="auto" hangingPunct="1">
              <a:spcAft>
                <a:spcPts val="0"/>
              </a:spcAft>
              <a:buFont typeface="Arial" pitchFamily="34" charset="0"/>
              <a:buChar char="•"/>
              <a:defRPr/>
            </a:pPr>
            <a:r>
              <a:rPr lang="en-US" sz="1800" dirty="0" smtClean="0">
                <a:solidFill>
                  <a:schemeClr val="tx1"/>
                </a:solidFill>
              </a:rPr>
              <a:t>Reports for IBRD on project implementation in the loan currency (USD)</a:t>
            </a:r>
            <a:endParaRPr lang="ru-RU" sz="1800" dirty="0" smtClean="0">
              <a:solidFill>
                <a:schemeClr val="tx1"/>
              </a:solidFill>
            </a:endParaRPr>
          </a:p>
          <a:p>
            <a:pPr algn="just" eaLnBrk="1" fontAlgn="auto" hangingPunct="1">
              <a:spcAft>
                <a:spcPts val="0"/>
              </a:spcAft>
              <a:buFont typeface="Arial" pitchFamily="34" charset="0"/>
              <a:buChar char="•"/>
              <a:defRPr/>
            </a:pPr>
            <a:r>
              <a:rPr lang="en-US" sz="1800" dirty="0" smtClean="0">
                <a:solidFill>
                  <a:schemeClr val="tx1"/>
                </a:solidFill>
              </a:rPr>
              <a:t>Accounting statements to IBRD includes expenditure items co-financed from the state budget of Ukraine in the national currency converted into the loan currency at the rate effective on the date of transaction</a:t>
            </a:r>
            <a:endParaRPr lang="ru-RU" sz="1800" dirty="0" smtClean="0">
              <a:solidFill>
                <a:schemeClr val="tx1"/>
              </a:solidFill>
            </a:endParaRPr>
          </a:p>
          <a:p>
            <a:pPr algn="just" eaLnBrk="1" fontAlgn="auto" hangingPunct="1">
              <a:spcAft>
                <a:spcPts val="0"/>
              </a:spcAft>
              <a:buFont typeface="Arial" pitchFamily="34" charset="0"/>
              <a:buChar char="•"/>
              <a:defRPr/>
            </a:pPr>
            <a:r>
              <a:rPr lang="en-US" sz="1800" dirty="0" smtClean="0">
                <a:solidFill>
                  <a:schemeClr val="tx1"/>
                </a:solidFill>
              </a:rPr>
              <a:t>Accounting of transactions is controlled by a </a:t>
            </a:r>
            <a:r>
              <a:rPr lang="en-US" sz="1800" dirty="0" err="1" smtClean="0">
                <a:solidFill>
                  <a:schemeClr val="tx1"/>
                </a:solidFill>
              </a:rPr>
              <a:t>MoF</a:t>
            </a:r>
            <a:r>
              <a:rPr lang="en-US" sz="1800" dirty="0" smtClean="0">
                <a:solidFill>
                  <a:schemeClr val="tx1"/>
                </a:solidFill>
              </a:rPr>
              <a:t> support group supporting administrative management and procurement procedures in the </a:t>
            </a:r>
            <a:r>
              <a:rPr lang="en-US" sz="1800" dirty="0" err="1" smtClean="0">
                <a:solidFill>
                  <a:schemeClr val="tx1"/>
                </a:solidFill>
              </a:rPr>
              <a:t>MoF</a:t>
            </a:r>
            <a:r>
              <a:rPr lang="en-US" sz="1800" dirty="0" smtClean="0">
                <a:solidFill>
                  <a:schemeClr val="tx1"/>
                </a:solidFill>
              </a:rPr>
              <a:t> database</a:t>
            </a:r>
            <a:endParaRPr lang="ru-RU" sz="1800" dirty="0" smtClean="0">
              <a:solidFill>
                <a:schemeClr val="tx1"/>
              </a:solidFill>
            </a:endParaRPr>
          </a:p>
          <a:p>
            <a:pPr algn="just" eaLnBrk="1" fontAlgn="auto" hangingPunct="1">
              <a:spcAft>
                <a:spcPts val="0"/>
              </a:spcAft>
              <a:buFont typeface="Arial" pitchFamily="34" charset="0"/>
              <a:buChar char="•"/>
              <a:defRPr/>
            </a:pPr>
            <a:r>
              <a:rPr lang="en-US" sz="1800" dirty="0" smtClean="0">
                <a:solidFill>
                  <a:schemeClr val="tx1"/>
                </a:solidFill>
              </a:rPr>
              <a:t>Support group submits to the Ministry of Finance accounting statements of each target programme within a set period of time. Reports also include records of cash flow of each account involved in the project. </a:t>
            </a:r>
            <a:r>
              <a:rPr lang="en-US" sz="1800" dirty="0" err="1" smtClean="0">
                <a:solidFill>
                  <a:schemeClr val="tx1"/>
                </a:solidFill>
              </a:rPr>
              <a:t>MoF</a:t>
            </a:r>
            <a:r>
              <a:rPr lang="en-US" sz="1800" dirty="0" smtClean="0">
                <a:solidFill>
                  <a:schemeClr val="tx1"/>
                </a:solidFill>
              </a:rPr>
              <a:t> checks accuracy and conformity of all data reflected in financial statements to the data indicated in book records and supporting documentation</a:t>
            </a:r>
            <a:endParaRPr lang="ru-RU" sz="1800" dirty="0" smtClean="0">
              <a:solidFill>
                <a:schemeClr val="tx1"/>
              </a:solidFill>
            </a:endParaRPr>
          </a:p>
          <a:p>
            <a:pPr algn="just" eaLnBrk="1" hangingPunct="1">
              <a:buFont typeface="Arial" charset="0"/>
              <a:buNone/>
              <a:defRPr/>
            </a:pPr>
            <a:r>
              <a:rPr lang="en-US" sz="2100" b="1" dirty="0" smtClean="0">
                <a:solidFill>
                  <a:schemeClr val="tx1"/>
                </a:solidFill>
              </a:rPr>
              <a:t>Financial statements are submitted to</a:t>
            </a:r>
            <a:r>
              <a:rPr lang="ru-RU" sz="2100" b="1" dirty="0" smtClean="0">
                <a:solidFill>
                  <a:schemeClr val="tx1"/>
                </a:solidFill>
              </a:rPr>
              <a:t>:</a:t>
            </a:r>
          </a:p>
          <a:p>
            <a:pPr lvl="1" algn="just" eaLnBrk="1" hangingPunct="1">
              <a:defRPr/>
            </a:pPr>
            <a:r>
              <a:rPr lang="en-US" sz="1700" dirty="0" smtClean="0">
                <a:solidFill>
                  <a:schemeClr val="tx1"/>
                </a:solidFill>
              </a:rPr>
              <a:t>IBRD in accordance with a Loan agreement</a:t>
            </a:r>
            <a:endParaRPr lang="ru-RU" sz="1700" dirty="0" smtClean="0">
              <a:solidFill>
                <a:schemeClr val="tx1"/>
              </a:solidFill>
            </a:endParaRPr>
          </a:p>
          <a:p>
            <a:pPr lvl="1" algn="just" eaLnBrk="1" hangingPunct="1">
              <a:defRPr/>
            </a:pPr>
            <a:r>
              <a:rPr lang="en-US" sz="1700" dirty="0" smtClean="0">
                <a:solidFill>
                  <a:schemeClr val="tx1"/>
                </a:solidFill>
              </a:rPr>
              <a:t>Ministry of Finance and Ministry of Economy in accordance with the Procedure of the Initiation, the Preparation and the Implementation of Projects of the Economic and Social Development of Ukraine Supported by International Finance Institutions</a:t>
            </a:r>
            <a:endParaRPr lang="ru-RU" sz="1700" dirty="0" smtClean="0">
              <a:solidFill>
                <a:schemeClr val="tx1"/>
              </a:solidFill>
            </a:endParaRPr>
          </a:p>
          <a:p>
            <a:pPr lvl="1" algn="just" eaLnBrk="1" hangingPunct="1">
              <a:defRPr/>
            </a:pPr>
            <a:r>
              <a:rPr lang="en-US" sz="1700" dirty="0" smtClean="0">
                <a:solidFill>
                  <a:schemeClr val="tx1"/>
                </a:solidFill>
              </a:rPr>
              <a:t>Treasury</a:t>
            </a:r>
            <a:endParaRPr lang="ru-RU" sz="1700" dirty="0" smtClean="0">
              <a:solidFill>
                <a:schemeClr val="tx1"/>
              </a:solidFill>
            </a:endParaRPr>
          </a:p>
          <a:p>
            <a:pPr algn="just" eaLnBrk="1" fontAlgn="auto" hangingPunct="1">
              <a:spcAft>
                <a:spcPts val="0"/>
              </a:spcAft>
              <a:buFont typeface="Arial" pitchFamily="34" charset="0"/>
              <a:buChar char="•"/>
              <a:defRPr/>
            </a:pPr>
            <a:endParaRPr lang="ru-RU" sz="2000" dirty="0" smtClean="0">
              <a:solidFill>
                <a:schemeClr val="tx1"/>
              </a:solidFill>
            </a:endParaRPr>
          </a:p>
        </p:txBody>
      </p:sp>
      <p:grpSp>
        <p:nvGrpSpPr>
          <p:cNvPr id="2" name="Группа 6"/>
          <p:cNvGrpSpPr/>
          <p:nvPr/>
        </p:nvGrpSpPr>
        <p:grpSpPr>
          <a:xfrm>
            <a:off x="0" y="0"/>
            <a:ext cx="9144000" cy="642290"/>
            <a:chOff x="-1" y="313"/>
            <a:chExt cx="7858151" cy="642290"/>
          </a:xfrm>
          <a:solidFill>
            <a:schemeClr val="accent2">
              <a:lumMod val="75000"/>
              <a:alpha val="58000"/>
            </a:schemeClr>
          </a:solidFill>
        </p:grpSpPr>
        <p:sp>
          <p:nvSpPr>
            <p:cNvPr id="8" name="Пятиугольник 7"/>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9"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0" name="Овал 9"/>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Нижний колонтитул 4"/>
          <p:cNvSpPr>
            <a:spLocks noGrp="1"/>
          </p:cNvSpPr>
          <p:nvPr>
            <p:ph type="ftr" sz="quarter" idx="11"/>
          </p:nvPr>
        </p:nvSpPr>
        <p:spPr>
          <a:xfrm>
            <a:off x="2428860"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29701" name="Номер слайда 4"/>
          <p:cNvSpPr>
            <a:spLocks noGrp="1"/>
          </p:cNvSpPr>
          <p:nvPr>
            <p:ph type="sldNum" sz="quarter" idx="12"/>
          </p:nvPr>
        </p:nvSpPr>
        <p:spPr/>
        <p:txBody>
          <a:bodyPr/>
          <a:lstStyle/>
          <a:p>
            <a:pPr>
              <a:defRPr/>
            </a:pPr>
            <a:fld id="{1AA04894-9546-4F1F-951E-E9AD31196E98}" type="slidenum">
              <a:rPr lang="ru-RU"/>
              <a:pPr>
                <a:defRPr/>
              </a:pPr>
              <a:t>16</a:t>
            </a:fld>
            <a:endParaRPr lang="ru-RU" dirty="0"/>
          </a:p>
        </p:txBody>
      </p:sp>
      <p:sp>
        <p:nvSpPr>
          <p:cNvPr id="18436" name="Rectangle 2"/>
          <p:cNvSpPr>
            <a:spLocks noGrp="1" noChangeArrowheads="1"/>
          </p:cNvSpPr>
          <p:nvPr>
            <p:ph type="title" idx="4294967295"/>
          </p:nvPr>
        </p:nvSpPr>
        <p:spPr>
          <a:xfrm>
            <a:off x="571500" y="571500"/>
            <a:ext cx="8572500" cy="857250"/>
          </a:xfrm>
        </p:spPr>
        <p:txBody>
          <a:bodyPr/>
          <a:lstStyle/>
          <a:p>
            <a:pPr eaLnBrk="1" hangingPunct="1"/>
            <a:r>
              <a:rPr lang="en-US" sz="2600" b="1" dirty="0" smtClean="0"/>
              <a:t>Specifics of project accounting</a:t>
            </a:r>
            <a:endParaRPr lang="ru-RU" sz="2600" dirty="0" smtClean="0"/>
          </a:p>
        </p:txBody>
      </p:sp>
      <p:sp>
        <p:nvSpPr>
          <p:cNvPr id="23557" name="Rectangle 3"/>
          <p:cNvSpPr>
            <a:spLocks noGrp="1" noChangeArrowheads="1"/>
          </p:cNvSpPr>
          <p:nvPr>
            <p:ph type="body" idx="4294967295"/>
          </p:nvPr>
        </p:nvSpPr>
        <p:spPr>
          <a:xfrm>
            <a:off x="642938" y="1285875"/>
            <a:ext cx="8358187" cy="5143500"/>
          </a:xfrm>
        </p:spPr>
        <p:txBody>
          <a:bodyPr/>
          <a:lstStyle/>
          <a:p>
            <a:pPr algn="just" eaLnBrk="1" hangingPunct="1">
              <a:spcBef>
                <a:spcPts val="0"/>
              </a:spcBef>
              <a:spcAft>
                <a:spcPts val="0"/>
              </a:spcAft>
              <a:buFont typeface="Wingdings" pitchFamily="2" charset="2"/>
              <a:buNone/>
              <a:defRPr/>
            </a:pPr>
            <a:r>
              <a:rPr lang="ru-RU" sz="1600" b="1" dirty="0" smtClean="0"/>
              <a:t>	</a:t>
            </a:r>
            <a:r>
              <a:rPr lang="en-US" sz="2000" b="1" i="1" dirty="0" smtClean="0">
                <a:solidFill>
                  <a:schemeClr val="tx2">
                    <a:lumMod val="75000"/>
                  </a:schemeClr>
                </a:solidFill>
              </a:rPr>
              <a:t>Chief administrator of funds prepares and submits:</a:t>
            </a:r>
            <a:endParaRPr lang="ru-RU" sz="2000" b="1" i="1" dirty="0" smtClean="0">
              <a:solidFill>
                <a:schemeClr val="tx2">
                  <a:lumMod val="75000"/>
                </a:schemeClr>
              </a:solidFill>
            </a:endParaRPr>
          </a:p>
          <a:p>
            <a:pPr algn="just" eaLnBrk="1" hangingPunct="1">
              <a:spcBef>
                <a:spcPts val="0"/>
              </a:spcBef>
              <a:spcAft>
                <a:spcPts val="0"/>
              </a:spcAft>
              <a:buFont typeface="Wingdings" pitchFamily="2" charset="2"/>
              <a:buNone/>
              <a:defRPr/>
            </a:pPr>
            <a:r>
              <a:rPr lang="ru-RU" sz="1800" b="1" dirty="0" smtClean="0">
                <a:solidFill>
                  <a:schemeClr val="tx1"/>
                </a:solidFill>
              </a:rPr>
              <a:t>	 	</a:t>
            </a:r>
            <a:r>
              <a:rPr lang="en-US" sz="1400" b="1" dirty="0" smtClean="0">
                <a:solidFill>
                  <a:schemeClr val="tx1"/>
                </a:solidFill>
              </a:rPr>
              <a:t>to the Ministry of Finance</a:t>
            </a:r>
            <a:r>
              <a:rPr lang="ru-RU" sz="1400" dirty="0" smtClean="0">
                <a:solidFill>
                  <a:schemeClr val="tx1"/>
                </a:solidFill>
              </a:rPr>
              <a:t>:</a:t>
            </a:r>
          </a:p>
          <a:p>
            <a:pPr lvl="1" algn="just" eaLnBrk="1" hangingPunct="1">
              <a:spcBef>
                <a:spcPts val="0"/>
              </a:spcBef>
              <a:spcAft>
                <a:spcPts val="0"/>
              </a:spcAft>
              <a:defRPr/>
            </a:pPr>
            <a:r>
              <a:rPr lang="en-US" sz="1400" dirty="0" smtClean="0">
                <a:solidFill>
                  <a:schemeClr val="tx1"/>
                </a:solidFill>
              </a:rPr>
              <a:t>Report on cash flow on loan account</a:t>
            </a:r>
            <a:endParaRPr lang="ru-RU" sz="1400" dirty="0" smtClean="0">
              <a:solidFill>
                <a:schemeClr val="tx1"/>
              </a:solidFill>
            </a:endParaRPr>
          </a:p>
          <a:p>
            <a:pPr lvl="1" algn="just" eaLnBrk="1" hangingPunct="1">
              <a:spcBef>
                <a:spcPts val="0"/>
              </a:spcBef>
              <a:spcAft>
                <a:spcPts val="0"/>
              </a:spcAft>
              <a:defRPr/>
            </a:pPr>
            <a:r>
              <a:rPr lang="en-US" sz="1400" dirty="0" smtClean="0">
                <a:solidFill>
                  <a:schemeClr val="tx1"/>
                </a:solidFill>
              </a:rPr>
              <a:t>Project implementation status report</a:t>
            </a:r>
            <a:endParaRPr lang="ru-RU" sz="1400" dirty="0" smtClean="0">
              <a:solidFill>
                <a:schemeClr val="tx1"/>
              </a:solidFill>
            </a:endParaRPr>
          </a:p>
          <a:p>
            <a:pPr lvl="1" algn="just" eaLnBrk="1" hangingPunct="1">
              <a:spcBef>
                <a:spcPts val="0"/>
              </a:spcBef>
              <a:spcAft>
                <a:spcPts val="0"/>
              </a:spcAft>
              <a:defRPr/>
            </a:pPr>
            <a:r>
              <a:rPr lang="en-US" sz="1400" dirty="0" smtClean="0">
                <a:solidFill>
                  <a:schemeClr val="tx1"/>
                </a:solidFill>
              </a:rPr>
              <a:t>Summary register of scheduled obligations</a:t>
            </a:r>
            <a:endParaRPr lang="ru-RU" sz="1400" dirty="0" smtClean="0">
              <a:solidFill>
                <a:schemeClr val="tx1"/>
              </a:solidFill>
            </a:endParaRPr>
          </a:p>
          <a:p>
            <a:pPr lvl="1" algn="just" eaLnBrk="1" hangingPunct="1">
              <a:spcBef>
                <a:spcPts val="0"/>
              </a:spcBef>
              <a:spcAft>
                <a:spcPts val="0"/>
              </a:spcAft>
              <a:defRPr/>
            </a:pPr>
            <a:r>
              <a:rPr lang="en-US" sz="1400" dirty="0" smtClean="0">
                <a:solidFill>
                  <a:schemeClr val="tx1"/>
                </a:solidFill>
              </a:rPr>
              <a:t>Report on cash flow on the specific foreign currency account</a:t>
            </a:r>
            <a:endParaRPr lang="ru-RU" sz="1400" dirty="0" smtClean="0">
              <a:solidFill>
                <a:schemeClr val="tx1"/>
              </a:solidFill>
            </a:endParaRPr>
          </a:p>
          <a:p>
            <a:pPr algn="just" eaLnBrk="1" hangingPunct="1">
              <a:spcBef>
                <a:spcPts val="0"/>
              </a:spcBef>
              <a:spcAft>
                <a:spcPts val="0"/>
              </a:spcAft>
              <a:buFont typeface="Wingdings" pitchFamily="2" charset="2"/>
              <a:buNone/>
              <a:defRPr/>
            </a:pPr>
            <a:r>
              <a:rPr lang="ru-RU" sz="1400" dirty="0" smtClean="0">
                <a:solidFill>
                  <a:schemeClr val="tx1"/>
                </a:solidFill>
              </a:rPr>
              <a:t>		</a:t>
            </a:r>
            <a:r>
              <a:rPr lang="en-US" sz="1400" b="1" dirty="0" smtClean="0">
                <a:solidFill>
                  <a:schemeClr val="tx1"/>
                </a:solidFill>
              </a:rPr>
              <a:t>to Ministry of Finance, Treasury and Accounting Chamber of Ukraine:</a:t>
            </a:r>
            <a:endParaRPr lang="ru-RU" sz="1400" b="1" dirty="0" smtClean="0">
              <a:solidFill>
                <a:schemeClr val="tx1"/>
              </a:solidFill>
            </a:endParaRPr>
          </a:p>
          <a:p>
            <a:pPr lvl="1" algn="just" eaLnBrk="1" hangingPunct="1">
              <a:spcBef>
                <a:spcPts val="0"/>
              </a:spcBef>
              <a:spcAft>
                <a:spcPts val="0"/>
              </a:spcAft>
              <a:defRPr/>
            </a:pPr>
            <a:r>
              <a:rPr lang="en-US" sz="1400" dirty="0" smtClean="0">
                <a:solidFill>
                  <a:schemeClr val="tx1"/>
                </a:solidFill>
              </a:rPr>
              <a:t>Financial reports</a:t>
            </a:r>
            <a:r>
              <a:rPr lang="ru-RU" sz="1400" dirty="0" smtClean="0">
                <a:solidFill>
                  <a:schemeClr val="tx1"/>
                </a:solidFill>
              </a:rPr>
              <a:t>:</a:t>
            </a:r>
          </a:p>
          <a:p>
            <a:pPr lvl="2" algn="just" eaLnBrk="1" hangingPunct="1">
              <a:spcBef>
                <a:spcPts val="0"/>
              </a:spcBef>
              <a:spcAft>
                <a:spcPts val="0"/>
              </a:spcAft>
              <a:defRPr/>
            </a:pPr>
            <a:r>
              <a:rPr lang="en-US" sz="1300" dirty="0" smtClean="0">
                <a:solidFill>
                  <a:schemeClr val="tx1"/>
                </a:solidFill>
              </a:rPr>
              <a:t>Statement of balance</a:t>
            </a:r>
            <a:endParaRPr lang="ru-RU" sz="1300" dirty="0" smtClean="0">
              <a:solidFill>
                <a:schemeClr val="tx1"/>
              </a:solidFill>
            </a:endParaRPr>
          </a:p>
          <a:p>
            <a:pPr lvl="2" algn="just" eaLnBrk="1" hangingPunct="1">
              <a:spcBef>
                <a:spcPts val="0"/>
              </a:spcBef>
              <a:spcAft>
                <a:spcPts val="0"/>
              </a:spcAft>
              <a:defRPr/>
            </a:pPr>
            <a:r>
              <a:rPr lang="en-US" sz="1300" dirty="0" smtClean="0">
                <a:solidFill>
                  <a:schemeClr val="tx1"/>
                </a:solidFill>
              </a:rPr>
              <a:t>Income Statement</a:t>
            </a:r>
          </a:p>
          <a:p>
            <a:pPr lvl="2" algn="just" eaLnBrk="1" hangingPunct="1">
              <a:spcBef>
                <a:spcPts val="0"/>
              </a:spcBef>
              <a:spcAft>
                <a:spcPts val="0"/>
              </a:spcAft>
              <a:defRPr/>
            </a:pPr>
            <a:r>
              <a:rPr lang="en-US" sz="1300" dirty="0" smtClean="0">
                <a:solidFill>
                  <a:schemeClr val="tx1"/>
                </a:solidFill>
              </a:rPr>
              <a:t>Cash flow statement</a:t>
            </a:r>
            <a:endParaRPr lang="ru-RU" sz="1300" dirty="0" smtClean="0">
              <a:solidFill>
                <a:schemeClr val="tx1"/>
              </a:solidFill>
            </a:endParaRPr>
          </a:p>
          <a:p>
            <a:pPr lvl="1" algn="just" eaLnBrk="1" hangingPunct="1">
              <a:spcBef>
                <a:spcPts val="0"/>
              </a:spcBef>
              <a:spcAft>
                <a:spcPts val="0"/>
              </a:spcAft>
              <a:defRPr/>
            </a:pPr>
            <a:r>
              <a:rPr lang="en-US" sz="1400" dirty="0" smtClean="0">
                <a:solidFill>
                  <a:schemeClr val="tx1"/>
                </a:solidFill>
              </a:rPr>
              <a:t>Budgetary reports</a:t>
            </a:r>
            <a:endParaRPr lang="ru-RU" sz="1400" dirty="0" smtClean="0">
              <a:solidFill>
                <a:schemeClr val="tx1"/>
              </a:solidFill>
            </a:endParaRPr>
          </a:p>
          <a:p>
            <a:pPr marL="355600" indent="12700" algn="just" eaLnBrk="1" fontAlgn="auto" hangingPunct="1">
              <a:spcBef>
                <a:spcPts val="0"/>
              </a:spcBef>
              <a:spcAft>
                <a:spcPts val="0"/>
              </a:spcAft>
              <a:buFont typeface="Arial" pitchFamily="34" charset="0"/>
              <a:buNone/>
              <a:defRPr/>
            </a:pPr>
            <a:r>
              <a:rPr lang="en-US" sz="2000" b="1" i="1" dirty="0" smtClean="0">
                <a:solidFill>
                  <a:schemeClr val="tx2">
                    <a:lumMod val="75000"/>
                  </a:schemeClr>
                </a:solidFill>
              </a:rPr>
              <a:t>Administrator of funds prepares and submits</a:t>
            </a:r>
            <a:r>
              <a:rPr lang="ru-RU" sz="2000" b="1" i="1" dirty="0" smtClean="0">
                <a:solidFill>
                  <a:schemeClr val="tx2">
                    <a:lumMod val="75000"/>
                  </a:schemeClr>
                </a:solidFill>
              </a:rPr>
              <a:t>:</a:t>
            </a:r>
          </a:p>
          <a:p>
            <a:pPr marL="355600" indent="12700" algn="just" eaLnBrk="1" fontAlgn="auto" hangingPunct="1">
              <a:spcBef>
                <a:spcPts val="0"/>
              </a:spcBef>
              <a:spcAft>
                <a:spcPts val="0"/>
              </a:spcAft>
              <a:buFont typeface="Arial" pitchFamily="34" charset="0"/>
              <a:buNone/>
              <a:defRPr/>
            </a:pPr>
            <a:r>
              <a:rPr lang="ru-RU" sz="2000" b="1" dirty="0" smtClean="0">
                <a:solidFill>
                  <a:schemeClr val="tx2">
                    <a:lumMod val="75000"/>
                  </a:schemeClr>
                </a:solidFill>
              </a:rPr>
              <a:t> 	</a:t>
            </a:r>
            <a:r>
              <a:rPr lang="en-US" sz="1400" b="1" dirty="0" smtClean="0">
                <a:solidFill>
                  <a:schemeClr val="tx1"/>
                </a:solidFill>
              </a:rPr>
              <a:t>to Treasury</a:t>
            </a:r>
            <a:r>
              <a:rPr lang="ru-RU" sz="1400" b="1" dirty="0" smtClean="0">
                <a:solidFill>
                  <a:schemeClr val="tx1"/>
                </a:solidFill>
              </a:rPr>
              <a:t>:</a:t>
            </a:r>
          </a:p>
          <a:p>
            <a:pPr lvl="1" algn="just" eaLnBrk="1" fontAlgn="auto" hangingPunct="1">
              <a:spcBef>
                <a:spcPts val="0"/>
              </a:spcBef>
              <a:spcAft>
                <a:spcPts val="0"/>
              </a:spcAft>
              <a:buFont typeface="Arial" pitchFamily="34" charset="0"/>
              <a:buChar char="–"/>
              <a:defRPr/>
            </a:pPr>
            <a:r>
              <a:rPr lang="en-US" sz="1400" dirty="0" smtClean="0">
                <a:solidFill>
                  <a:schemeClr val="tx1"/>
                </a:solidFill>
              </a:rPr>
              <a:t>Foreign currency transactions report</a:t>
            </a:r>
            <a:endParaRPr lang="ru-RU" sz="1400" dirty="0" smtClean="0">
              <a:solidFill>
                <a:schemeClr val="tx1"/>
              </a:solidFill>
            </a:endParaRPr>
          </a:p>
          <a:p>
            <a:pPr lvl="1" algn="just" eaLnBrk="1" fontAlgn="auto" hangingPunct="1">
              <a:spcBef>
                <a:spcPts val="0"/>
              </a:spcBef>
              <a:spcAft>
                <a:spcPts val="0"/>
              </a:spcAft>
              <a:buFont typeface="Arial" pitchFamily="34" charset="0"/>
              <a:buChar char="–"/>
              <a:defRPr/>
            </a:pPr>
            <a:r>
              <a:rPr lang="en-US" sz="1400" dirty="0" smtClean="0">
                <a:solidFill>
                  <a:schemeClr val="tx1"/>
                </a:solidFill>
              </a:rPr>
              <a:t>Report on other incomings to the loan fund and their allocations </a:t>
            </a:r>
            <a:r>
              <a:rPr lang="ru-RU" sz="1400" dirty="0" smtClean="0">
                <a:solidFill>
                  <a:schemeClr val="tx1"/>
                </a:solidFill>
              </a:rPr>
              <a:t>(</a:t>
            </a:r>
            <a:r>
              <a:rPr lang="en-US" sz="1400" dirty="0" smtClean="0">
                <a:solidFill>
                  <a:schemeClr val="tx1"/>
                </a:solidFill>
              </a:rPr>
              <a:t>credits for international financial transactions</a:t>
            </a:r>
            <a:r>
              <a:rPr lang="ru-RU" sz="1400" dirty="0" smtClean="0">
                <a:solidFill>
                  <a:schemeClr val="tx1"/>
                </a:solidFill>
              </a:rPr>
              <a:t>)</a:t>
            </a:r>
          </a:p>
          <a:p>
            <a:pPr lvl="1" algn="just" eaLnBrk="1" fontAlgn="auto" hangingPunct="1">
              <a:spcBef>
                <a:spcPts val="0"/>
              </a:spcBef>
              <a:spcAft>
                <a:spcPts val="0"/>
              </a:spcAft>
              <a:buFont typeface="Arial" charset="0"/>
              <a:buNone/>
              <a:defRPr/>
            </a:pPr>
            <a:r>
              <a:rPr lang="en-US" sz="1400" b="1" dirty="0" smtClean="0">
                <a:solidFill>
                  <a:schemeClr val="tx1"/>
                </a:solidFill>
              </a:rPr>
              <a:t>To the chief administrator and Treasury</a:t>
            </a:r>
            <a:r>
              <a:rPr lang="ru-RU" sz="1400" b="1" dirty="0" smtClean="0">
                <a:solidFill>
                  <a:schemeClr val="tx1"/>
                </a:solidFill>
              </a:rPr>
              <a:t>:</a:t>
            </a:r>
          </a:p>
          <a:p>
            <a:pPr lvl="1" algn="just" eaLnBrk="1" hangingPunct="1">
              <a:spcBef>
                <a:spcPts val="0"/>
              </a:spcBef>
              <a:spcAft>
                <a:spcPts val="0"/>
              </a:spcAft>
              <a:defRPr/>
            </a:pPr>
            <a:r>
              <a:rPr lang="en-US" sz="1400" dirty="0" smtClean="0">
                <a:solidFill>
                  <a:schemeClr val="tx1"/>
                </a:solidFill>
              </a:rPr>
              <a:t>Financial reports</a:t>
            </a:r>
            <a:r>
              <a:rPr lang="ru-RU" sz="1400" dirty="0" smtClean="0">
                <a:solidFill>
                  <a:schemeClr val="tx1"/>
                </a:solidFill>
              </a:rPr>
              <a:t>:</a:t>
            </a:r>
          </a:p>
          <a:p>
            <a:pPr lvl="2" algn="just" eaLnBrk="1" hangingPunct="1">
              <a:spcBef>
                <a:spcPts val="0"/>
              </a:spcBef>
              <a:spcAft>
                <a:spcPts val="0"/>
              </a:spcAft>
              <a:defRPr/>
            </a:pPr>
            <a:r>
              <a:rPr lang="en-US" sz="1300" dirty="0" smtClean="0">
                <a:solidFill>
                  <a:schemeClr val="tx1"/>
                </a:solidFill>
              </a:rPr>
              <a:t>Statement of balance</a:t>
            </a:r>
            <a:endParaRPr lang="ru-RU" sz="1300" dirty="0" smtClean="0">
              <a:solidFill>
                <a:schemeClr val="tx1"/>
              </a:solidFill>
            </a:endParaRPr>
          </a:p>
          <a:p>
            <a:pPr lvl="2" algn="just" eaLnBrk="1" hangingPunct="1">
              <a:spcBef>
                <a:spcPts val="0"/>
              </a:spcBef>
              <a:spcAft>
                <a:spcPts val="0"/>
              </a:spcAft>
              <a:defRPr/>
            </a:pPr>
            <a:r>
              <a:rPr lang="en-US" sz="1300" dirty="0" smtClean="0">
                <a:solidFill>
                  <a:schemeClr val="tx1"/>
                </a:solidFill>
              </a:rPr>
              <a:t>Income Statement</a:t>
            </a:r>
          </a:p>
          <a:p>
            <a:pPr lvl="2" algn="just" eaLnBrk="1" hangingPunct="1">
              <a:spcBef>
                <a:spcPts val="0"/>
              </a:spcBef>
              <a:spcAft>
                <a:spcPts val="0"/>
              </a:spcAft>
              <a:defRPr/>
            </a:pPr>
            <a:r>
              <a:rPr lang="en-US" sz="1300" dirty="0" smtClean="0">
                <a:solidFill>
                  <a:schemeClr val="tx1"/>
                </a:solidFill>
              </a:rPr>
              <a:t>Cash flow statement</a:t>
            </a:r>
            <a:endParaRPr lang="ru-RU" sz="1300" dirty="0" smtClean="0">
              <a:solidFill>
                <a:schemeClr val="tx1"/>
              </a:solidFill>
            </a:endParaRPr>
          </a:p>
          <a:p>
            <a:pPr lvl="1" algn="just" eaLnBrk="1" hangingPunct="1">
              <a:spcBef>
                <a:spcPts val="0"/>
              </a:spcBef>
              <a:spcAft>
                <a:spcPts val="0"/>
              </a:spcAft>
              <a:defRPr/>
            </a:pPr>
            <a:r>
              <a:rPr lang="en-US" sz="1400" dirty="0" smtClean="0">
                <a:solidFill>
                  <a:schemeClr val="tx1"/>
                </a:solidFill>
              </a:rPr>
              <a:t>Budgetary reports</a:t>
            </a:r>
            <a:endParaRPr lang="ru-RU" sz="1400" dirty="0" smtClean="0">
              <a:solidFill>
                <a:schemeClr val="tx1"/>
              </a:solidFill>
            </a:endParaRPr>
          </a:p>
          <a:p>
            <a:pPr lvl="1" algn="just" eaLnBrk="1" hangingPunct="1">
              <a:spcBef>
                <a:spcPts val="0"/>
              </a:spcBef>
              <a:spcAft>
                <a:spcPts val="0"/>
              </a:spcAft>
              <a:buFont typeface="Arial" charset="0"/>
              <a:buNone/>
              <a:defRPr/>
            </a:pPr>
            <a:endParaRPr lang="ru-RU" sz="1800"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28677" name="Номер слайда 4"/>
          <p:cNvSpPr>
            <a:spLocks noGrp="1"/>
          </p:cNvSpPr>
          <p:nvPr>
            <p:ph type="sldNum" sz="quarter" idx="12"/>
          </p:nvPr>
        </p:nvSpPr>
        <p:spPr/>
        <p:txBody>
          <a:bodyPr/>
          <a:lstStyle/>
          <a:p>
            <a:pPr>
              <a:defRPr/>
            </a:pPr>
            <a:fld id="{B286EAF7-4B07-4A14-B345-2A31B45A1797}" type="slidenum">
              <a:rPr lang="ru-RU"/>
              <a:pPr>
                <a:defRPr/>
              </a:pPr>
              <a:t>17</a:t>
            </a:fld>
            <a:endParaRPr lang="ru-RU"/>
          </a:p>
        </p:txBody>
      </p:sp>
      <p:sp>
        <p:nvSpPr>
          <p:cNvPr id="19460" name="Rectangle 2"/>
          <p:cNvSpPr>
            <a:spLocks noGrp="1" noChangeArrowheads="1"/>
          </p:cNvSpPr>
          <p:nvPr>
            <p:ph type="title" idx="4294967295"/>
          </p:nvPr>
        </p:nvSpPr>
        <p:spPr>
          <a:xfrm>
            <a:off x="785813" y="714375"/>
            <a:ext cx="8358187" cy="1000125"/>
          </a:xfrm>
        </p:spPr>
        <p:txBody>
          <a:bodyPr/>
          <a:lstStyle/>
          <a:p>
            <a:pPr eaLnBrk="1" hangingPunct="1"/>
            <a:r>
              <a:rPr lang="en-US" sz="2600" b="1" dirty="0" smtClean="0"/>
              <a:t>Specifics of accounting on project budget expenses</a:t>
            </a:r>
            <a:endParaRPr lang="ru-RU" sz="2600" dirty="0" smtClean="0"/>
          </a:p>
        </p:txBody>
      </p:sp>
      <p:sp>
        <p:nvSpPr>
          <p:cNvPr id="19461" name="Rectangle 3"/>
          <p:cNvSpPr>
            <a:spLocks noGrp="1" noChangeArrowheads="1"/>
          </p:cNvSpPr>
          <p:nvPr>
            <p:ph type="body" idx="4294967295"/>
          </p:nvPr>
        </p:nvSpPr>
        <p:spPr>
          <a:xfrm>
            <a:off x="785813" y="1714500"/>
            <a:ext cx="8215312" cy="4643438"/>
          </a:xfrm>
        </p:spPr>
        <p:txBody>
          <a:bodyPr/>
          <a:lstStyle/>
          <a:p>
            <a:pPr algn="just" eaLnBrk="1" hangingPunct="1"/>
            <a:r>
              <a:rPr lang="en-US" sz="1800" dirty="0" smtClean="0">
                <a:solidFill>
                  <a:schemeClr val="tx1"/>
                </a:solidFill>
              </a:rPr>
              <a:t>Loans for investment projects to State Budget from IFI and all relevant transactions (repayment, cash services) are recorded by the Treasury </a:t>
            </a:r>
            <a:r>
              <a:rPr lang="en-US" sz="1800" b="1" dirty="0" smtClean="0">
                <a:solidFill>
                  <a:schemeClr val="tx1"/>
                </a:solidFill>
              </a:rPr>
              <a:t>on the basis of the order of </a:t>
            </a:r>
            <a:r>
              <a:rPr lang="en-US" sz="1800" b="1" dirty="0" err="1" smtClean="0">
                <a:solidFill>
                  <a:schemeClr val="tx1"/>
                </a:solidFill>
              </a:rPr>
              <a:t>MoF</a:t>
            </a:r>
            <a:r>
              <a:rPr lang="en-US" sz="1800" b="1" dirty="0" smtClean="0">
                <a:solidFill>
                  <a:schemeClr val="tx1"/>
                </a:solidFill>
              </a:rPr>
              <a:t> and statements of foreign currency accounts opened in favor of the State Treasury in an authorized bank</a:t>
            </a:r>
            <a:endParaRPr lang="ru-RU" sz="1800" b="1" dirty="0" smtClean="0">
              <a:solidFill>
                <a:schemeClr val="tx1"/>
              </a:solidFill>
            </a:endParaRPr>
          </a:p>
          <a:p>
            <a:pPr algn="just" eaLnBrk="1" hangingPunct="1"/>
            <a:r>
              <a:rPr lang="en-US" sz="1800" dirty="0" smtClean="0">
                <a:solidFill>
                  <a:schemeClr val="tx1"/>
                </a:solidFill>
              </a:rPr>
              <a:t>Foreign currency transactions of loaned funds made by administrators of budgetary funds are recorded by the State Treasury based on a statement of foreign currency transactions which is submitted by administrators of the funds to the Treasury not later than the last working day of each month</a:t>
            </a:r>
            <a:endParaRPr lang="ru-RU" sz="1800" dirty="0" smtClean="0">
              <a:solidFill>
                <a:schemeClr val="tx1"/>
              </a:solidFill>
            </a:endParaRPr>
          </a:p>
          <a:p>
            <a:pPr algn="just" eaLnBrk="1" hangingPunct="1"/>
            <a:r>
              <a:rPr lang="en-US" sz="1800" dirty="0" smtClean="0">
                <a:solidFill>
                  <a:schemeClr val="tx1"/>
                </a:solidFill>
              </a:rPr>
              <a:t>Foreign currency transactions are converted into the national currency at the exchange rate effective on the date of transaction (recognition of an asset, obligation, revenue etc.)</a:t>
            </a:r>
            <a:endParaRPr lang="ru-RU" sz="1800" dirty="0" smtClean="0">
              <a:solidFill>
                <a:schemeClr val="tx1"/>
              </a:solidFill>
            </a:endParaRPr>
          </a:p>
          <a:p>
            <a:pPr algn="just" eaLnBrk="1" hangingPunct="1"/>
            <a:endParaRPr lang="ru-RU" sz="1700" dirty="0" smtClean="0"/>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3"/>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defRPr/>
            </a:pPr>
            <a:fld id="{8707AF72-563A-4EA8-8D5E-05BE45A6C2DA}" type="slidenum">
              <a:rPr lang="ru-RU" sz="1200">
                <a:solidFill>
                  <a:schemeClr val="bg1">
                    <a:lumMod val="50000"/>
                  </a:schemeClr>
                </a:solidFill>
                <a:latin typeface="Verdana" pitchFamily="34" charset="0"/>
              </a:rPr>
              <a:pPr algn="r">
                <a:defRPr/>
              </a:pPr>
              <a:t>18</a:t>
            </a:fld>
            <a:endParaRPr lang="ru-RU" sz="1200" dirty="0">
              <a:solidFill>
                <a:schemeClr val="bg1">
                  <a:lumMod val="50000"/>
                </a:schemeClr>
              </a:solidFill>
              <a:latin typeface="Verdana" pitchFamily="34" charset="0"/>
            </a:endParaRPr>
          </a:p>
        </p:txBody>
      </p:sp>
      <p:sp>
        <p:nvSpPr>
          <p:cNvPr id="20483" name="AutoShape 2"/>
          <p:cNvSpPr>
            <a:spLocks noGrp="1" noChangeArrowheads="1"/>
          </p:cNvSpPr>
          <p:nvPr>
            <p:ph type="title"/>
          </p:nvPr>
        </p:nvSpPr>
        <p:spPr>
          <a:xfrm>
            <a:off x="571500" y="500063"/>
            <a:ext cx="7658100" cy="928687"/>
          </a:xfrm>
        </p:spPr>
        <p:txBody>
          <a:bodyPr/>
          <a:lstStyle/>
          <a:p>
            <a:pPr eaLnBrk="1" hangingPunct="1"/>
            <a:r>
              <a:rPr lang="en-US" sz="2600" b="1" dirty="0" smtClean="0"/>
              <a:t>Methodological aspects of accounting of foreign financing</a:t>
            </a:r>
            <a:endParaRPr lang="ru-RU" sz="2600" b="1" dirty="0" smtClean="0"/>
          </a:p>
        </p:txBody>
      </p:sp>
      <p:sp>
        <p:nvSpPr>
          <p:cNvPr id="9220" name="Rectangle 3"/>
          <p:cNvSpPr>
            <a:spLocks noGrp="1" noChangeArrowheads="1"/>
          </p:cNvSpPr>
          <p:nvPr>
            <p:ph type="body" idx="1"/>
          </p:nvPr>
        </p:nvSpPr>
        <p:spPr>
          <a:xfrm>
            <a:off x="428625" y="1714500"/>
            <a:ext cx="4143375" cy="428625"/>
          </a:xfrm>
        </p:spPr>
        <p:txBody>
          <a:bodyPr rtlCol="0" anchor="t">
            <a:normAutofit fontScale="25000" lnSpcReduction="20000"/>
          </a:bodyPr>
          <a:lstStyle/>
          <a:p>
            <a:pPr eaLnBrk="1" fontAlgn="auto" hangingPunct="1">
              <a:lnSpc>
                <a:spcPct val="70000"/>
              </a:lnSpc>
              <a:spcAft>
                <a:spcPts val="0"/>
              </a:spcAft>
              <a:buFont typeface="Arial" pitchFamily="34" charset="0"/>
              <a:buNone/>
              <a:defRPr/>
            </a:pPr>
            <a:endParaRPr lang="en-US" sz="8000" i="1" dirty="0" smtClean="0">
              <a:solidFill>
                <a:schemeClr val="tx2">
                  <a:lumMod val="75000"/>
                </a:schemeClr>
              </a:solidFill>
            </a:endParaRPr>
          </a:p>
          <a:p>
            <a:pPr eaLnBrk="1" fontAlgn="auto" hangingPunct="1">
              <a:lnSpc>
                <a:spcPct val="70000"/>
              </a:lnSpc>
              <a:spcAft>
                <a:spcPts val="0"/>
              </a:spcAft>
              <a:buFont typeface="Arial" pitchFamily="34" charset="0"/>
              <a:buNone/>
              <a:defRPr/>
            </a:pPr>
            <a:r>
              <a:rPr lang="en-US" sz="8000" i="1" dirty="0" smtClean="0">
                <a:solidFill>
                  <a:schemeClr val="tx2">
                    <a:lumMod val="75000"/>
                  </a:schemeClr>
                </a:solidFill>
              </a:rPr>
              <a:t>Financing classification criteria</a:t>
            </a:r>
            <a:r>
              <a:rPr lang="ru-RU" sz="8000" i="1" dirty="0" smtClean="0">
                <a:solidFill>
                  <a:schemeClr val="tx2">
                    <a:lumMod val="75000"/>
                  </a:schemeClr>
                </a:solidFill>
              </a:rPr>
              <a:t>:</a:t>
            </a:r>
            <a:endParaRPr lang="ru-RU" sz="8000" dirty="0" smtClean="0">
              <a:solidFill>
                <a:schemeClr val="tx2">
                  <a:lumMod val="75000"/>
                </a:schemeClr>
              </a:solidFill>
            </a:endParaRPr>
          </a:p>
          <a:p>
            <a:pPr eaLnBrk="1" fontAlgn="auto" hangingPunct="1">
              <a:lnSpc>
                <a:spcPct val="70000"/>
              </a:lnSpc>
              <a:spcAft>
                <a:spcPts val="0"/>
              </a:spcAft>
              <a:buFont typeface="Wingdings" pitchFamily="2" charset="2"/>
              <a:buNone/>
              <a:defRPr/>
            </a:pPr>
            <a:r>
              <a:rPr lang="ru-RU" sz="2000" dirty="0" smtClean="0">
                <a:solidFill>
                  <a:schemeClr val="tx1">
                    <a:lumMod val="95000"/>
                    <a:lumOff val="5000"/>
                  </a:schemeClr>
                </a:solidFill>
              </a:rPr>
              <a:t>		</a:t>
            </a:r>
          </a:p>
          <a:p>
            <a:pPr eaLnBrk="1" fontAlgn="auto" hangingPunct="1">
              <a:spcAft>
                <a:spcPts val="0"/>
              </a:spcAft>
              <a:buFont typeface="Wingdings" pitchFamily="2" charset="2"/>
              <a:buNone/>
              <a:defRPr/>
            </a:pPr>
            <a:r>
              <a:rPr lang="ru-RU" sz="2000" dirty="0" smtClean="0">
                <a:solidFill>
                  <a:schemeClr val="tx1">
                    <a:lumMod val="95000"/>
                    <a:lumOff val="5000"/>
                  </a:schemeClr>
                </a:solidFill>
              </a:rPr>
              <a:t>		</a:t>
            </a:r>
            <a:endParaRPr lang="en-US" sz="2000" dirty="0">
              <a:solidFill>
                <a:schemeClr val="accent1">
                  <a:lumMod val="75000"/>
                </a:schemeClr>
              </a:solidFill>
              <a:latin typeface="Arial" charset="0"/>
            </a:endParaRPr>
          </a:p>
        </p:txBody>
      </p:sp>
      <p:sp>
        <p:nvSpPr>
          <p:cNvPr id="11" name="Содержимое 10"/>
          <p:cNvSpPr>
            <a:spLocks noGrp="1"/>
          </p:cNvSpPr>
          <p:nvPr>
            <p:ph sz="half" idx="2"/>
          </p:nvPr>
        </p:nvSpPr>
        <p:spPr>
          <a:xfrm>
            <a:off x="531813" y="2143125"/>
            <a:ext cx="3897312" cy="4429125"/>
          </a:xfrm>
        </p:spPr>
        <p:txBody>
          <a:bodyPr rtlCol="0">
            <a:normAutofit/>
          </a:bodyPr>
          <a:lstStyle/>
          <a:p>
            <a:pPr eaLnBrk="1" fontAlgn="auto" hangingPunct="1">
              <a:spcAft>
                <a:spcPts val="0"/>
              </a:spcAft>
              <a:buFont typeface="Arial" pitchFamily="34" charset="0"/>
              <a:buAutoNum type="arabicParenR"/>
              <a:defRPr/>
            </a:pPr>
            <a:r>
              <a:rPr lang="en-US" sz="1400" b="1" u="sng" dirty="0" smtClean="0">
                <a:solidFill>
                  <a:schemeClr val="tx1">
                    <a:lumMod val="95000"/>
                    <a:lumOff val="5000"/>
                  </a:schemeClr>
                </a:solidFill>
              </a:rPr>
              <a:t>Type of lender </a:t>
            </a:r>
            <a:r>
              <a:rPr lang="ru-RU" sz="1400" dirty="0" smtClean="0">
                <a:solidFill>
                  <a:schemeClr val="tx1">
                    <a:lumMod val="95000"/>
                    <a:lumOff val="5000"/>
                  </a:schemeClr>
                </a:solidFill>
              </a:rPr>
              <a:t>(</a:t>
            </a:r>
            <a:r>
              <a:rPr lang="en-US" sz="1400" dirty="0" smtClean="0">
                <a:solidFill>
                  <a:schemeClr val="tx1">
                    <a:lumMod val="95000"/>
                    <a:lumOff val="5000"/>
                  </a:schemeClr>
                </a:solidFill>
              </a:rPr>
              <a:t>different categories of lenders and debt holders</a:t>
            </a:r>
            <a:r>
              <a:rPr lang="ru-RU" sz="1400" dirty="0" smtClean="0">
                <a:solidFill>
                  <a:schemeClr val="tx1">
                    <a:lumMod val="95000"/>
                    <a:lumOff val="5000"/>
                  </a:schemeClr>
                </a:solidFill>
              </a:rPr>
              <a:t>)</a:t>
            </a:r>
          </a:p>
          <a:p>
            <a:pPr marL="533400" indent="-533400" algn="just" eaLnBrk="1" fontAlgn="auto" hangingPunct="1">
              <a:spcAft>
                <a:spcPts val="0"/>
              </a:spcAft>
              <a:buFont typeface="Arial" pitchFamily="34" charset="0"/>
              <a:buNone/>
              <a:defRPr/>
            </a:pPr>
            <a:r>
              <a:rPr lang="ru-RU" sz="1200" b="1" dirty="0" smtClean="0">
                <a:solidFill>
                  <a:schemeClr val="tx1"/>
                </a:solidFill>
              </a:rPr>
              <a:t>300000   </a:t>
            </a:r>
            <a:r>
              <a:rPr lang="en-US" sz="1200" b="1" dirty="0" smtClean="0">
                <a:solidFill>
                  <a:schemeClr val="tx1"/>
                </a:solidFill>
              </a:rPr>
              <a:t>Foreign financing</a:t>
            </a:r>
            <a:r>
              <a:rPr lang="ru-RU" sz="1200" dirty="0" smtClean="0">
                <a:solidFill>
                  <a:schemeClr val="tx1"/>
                </a:solidFill>
              </a:rPr>
              <a:t> </a:t>
            </a:r>
          </a:p>
          <a:p>
            <a:pPr marL="533400" indent="-533400" algn="just" eaLnBrk="1" fontAlgn="auto" hangingPunct="1">
              <a:spcAft>
                <a:spcPts val="0"/>
              </a:spcAft>
              <a:buFont typeface="Arial" pitchFamily="34" charset="0"/>
              <a:buNone/>
              <a:defRPr/>
            </a:pPr>
            <a:r>
              <a:rPr lang="ru-RU" sz="1200" dirty="0" smtClean="0">
                <a:solidFill>
                  <a:schemeClr val="tx1"/>
                </a:solidFill>
              </a:rPr>
              <a:t>301000</a:t>
            </a:r>
            <a:r>
              <a:rPr lang="en-US" sz="1200" dirty="0" smtClean="0">
                <a:solidFill>
                  <a:schemeClr val="tx1"/>
                </a:solidFill>
              </a:rPr>
              <a:t> Loans granted by International finance institutions</a:t>
            </a:r>
            <a:endParaRPr lang="ru-RU" sz="1200" dirty="0" smtClean="0">
              <a:solidFill>
                <a:schemeClr val="tx1"/>
              </a:solidFill>
            </a:endParaRPr>
          </a:p>
          <a:p>
            <a:pPr marL="533400" indent="-533400" algn="just" eaLnBrk="1" fontAlgn="auto" hangingPunct="1">
              <a:spcAft>
                <a:spcPts val="0"/>
              </a:spcAft>
              <a:buFont typeface="Arial" pitchFamily="34" charset="0"/>
              <a:buNone/>
              <a:defRPr/>
            </a:pPr>
            <a:r>
              <a:rPr lang="ru-RU" sz="1200" dirty="0" smtClean="0">
                <a:solidFill>
                  <a:schemeClr val="tx1"/>
                </a:solidFill>
              </a:rPr>
              <a:t>302000 </a:t>
            </a:r>
            <a:r>
              <a:rPr lang="en-US" sz="1200" dirty="0" smtClean="0">
                <a:solidFill>
                  <a:schemeClr val="tx1"/>
                </a:solidFill>
              </a:rPr>
              <a:t>Loans granted by governments of foreign states</a:t>
            </a:r>
            <a:endParaRPr lang="ru-RU" sz="1200" dirty="0" smtClean="0">
              <a:solidFill>
                <a:schemeClr val="tx1"/>
              </a:solidFill>
            </a:endParaRPr>
          </a:p>
          <a:p>
            <a:pPr marL="533400" indent="-533400" algn="just" eaLnBrk="1" fontAlgn="auto" hangingPunct="1">
              <a:spcAft>
                <a:spcPts val="0"/>
              </a:spcAft>
              <a:buFont typeface="Arial" pitchFamily="34" charset="0"/>
              <a:buNone/>
              <a:defRPr/>
            </a:pPr>
            <a:r>
              <a:rPr lang="ru-RU" sz="1200" dirty="0" smtClean="0">
                <a:solidFill>
                  <a:schemeClr val="tx1"/>
                </a:solidFill>
              </a:rPr>
              <a:t>303000 </a:t>
            </a:r>
            <a:r>
              <a:rPr lang="en-US" sz="1200" dirty="0" smtClean="0">
                <a:solidFill>
                  <a:schemeClr val="tx1"/>
                </a:solidFill>
              </a:rPr>
              <a:t>Loans granted by foreign commercial banks</a:t>
            </a:r>
            <a:endParaRPr lang="ru-RU" sz="1200" dirty="0" smtClean="0">
              <a:solidFill>
                <a:schemeClr val="tx1"/>
              </a:solidFill>
            </a:endParaRPr>
          </a:p>
          <a:p>
            <a:pPr algn="just" eaLnBrk="1" fontAlgn="auto" hangingPunct="1">
              <a:spcAft>
                <a:spcPts val="0"/>
              </a:spcAft>
              <a:buFont typeface="Arial" pitchFamily="34" charset="0"/>
              <a:buNone/>
              <a:defRPr/>
            </a:pPr>
            <a:r>
              <a:rPr lang="ru-RU" sz="1400" b="1" dirty="0" smtClean="0">
                <a:solidFill>
                  <a:schemeClr val="tx1">
                    <a:lumMod val="95000"/>
                    <a:lumOff val="5000"/>
                  </a:schemeClr>
                </a:solidFill>
              </a:rPr>
              <a:t>2)</a:t>
            </a:r>
            <a:r>
              <a:rPr lang="ru-RU" sz="1400" dirty="0" smtClean="0">
                <a:solidFill>
                  <a:schemeClr val="tx1">
                    <a:lumMod val="95000"/>
                    <a:lumOff val="5000"/>
                  </a:schemeClr>
                </a:solidFill>
              </a:rPr>
              <a:t> </a:t>
            </a:r>
            <a:r>
              <a:rPr lang="en-US" sz="1400" b="1" u="sng" dirty="0" smtClean="0">
                <a:solidFill>
                  <a:schemeClr val="tx1">
                    <a:lumMod val="95000"/>
                    <a:lumOff val="5000"/>
                  </a:schemeClr>
                </a:solidFill>
              </a:rPr>
              <a:t>Debt obligation</a:t>
            </a:r>
            <a:r>
              <a:rPr lang="ru-RU" sz="1400" dirty="0" smtClean="0">
                <a:solidFill>
                  <a:schemeClr val="tx1">
                    <a:lumMod val="95000"/>
                    <a:lumOff val="5000"/>
                  </a:schemeClr>
                </a:solidFill>
              </a:rPr>
              <a:t>(</a:t>
            </a:r>
            <a:r>
              <a:rPr lang="en-US" sz="1400" dirty="0" smtClean="0">
                <a:solidFill>
                  <a:schemeClr val="tx1">
                    <a:lumMod val="95000"/>
                    <a:lumOff val="5000"/>
                  </a:schemeClr>
                </a:solidFill>
              </a:rPr>
              <a:t>funds used in budget financing</a:t>
            </a:r>
            <a:r>
              <a:rPr lang="ru-RU" sz="1400" dirty="0" smtClean="0">
                <a:solidFill>
                  <a:schemeClr val="tx1">
                    <a:lumMod val="95000"/>
                    <a:lumOff val="5000"/>
                  </a:schemeClr>
                </a:solidFill>
              </a:rPr>
              <a:t>)</a:t>
            </a:r>
          </a:p>
          <a:p>
            <a:pPr eaLnBrk="1" fontAlgn="auto" hangingPunct="1">
              <a:spcAft>
                <a:spcPts val="0"/>
              </a:spcAft>
              <a:buFont typeface="Arial" pitchFamily="34" charset="0"/>
              <a:buNone/>
              <a:defRPr/>
            </a:pPr>
            <a:r>
              <a:rPr lang="ru-RU" sz="1200" b="1" dirty="0" smtClean="0">
                <a:solidFill>
                  <a:schemeClr val="tx1"/>
                </a:solidFill>
              </a:rPr>
              <a:t>401000 </a:t>
            </a:r>
            <a:r>
              <a:rPr lang="en-US" sz="1200" b="1" dirty="0" smtClean="0">
                <a:solidFill>
                  <a:schemeClr val="tx1"/>
                </a:solidFill>
              </a:rPr>
              <a:t>Loans</a:t>
            </a:r>
            <a:endParaRPr lang="ru-RU" sz="1200" b="1"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401200 </a:t>
            </a:r>
            <a:r>
              <a:rPr lang="en-US" sz="1200" dirty="0" smtClean="0">
                <a:solidFill>
                  <a:schemeClr val="tx1"/>
                </a:solidFill>
              </a:rPr>
              <a:t>Foreign loans</a:t>
            </a:r>
            <a:endParaRPr lang="ru-RU" sz="1200"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401201 </a:t>
            </a:r>
            <a:r>
              <a:rPr lang="en-US" sz="1200" dirty="0" smtClean="0">
                <a:solidFill>
                  <a:schemeClr val="tx1"/>
                </a:solidFill>
              </a:rPr>
              <a:t>Long-term obligations</a:t>
            </a:r>
            <a:endParaRPr lang="ru-RU" sz="1200"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401202 </a:t>
            </a:r>
            <a:r>
              <a:rPr lang="en-US" sz="1200" dirty="0" smtClean="0">
                <a:solidFill>
                  <a:schemeClr val="tx1"/>
                </a:solidFill>
              </a:rPr>
              <a:t>Mid-term obligations</a:t>
            </a:r>
            <a:endParaRPr lang="ru-RU" sz="1200" dirty="0" smtClean="0">
              <a:solidFill>
                <a:schemeClr val="tx1"/>
              </a:solidFill>
            </a:endParaRPr>
          </a:p>
          <a:p>
            <a:pPr eaLnBrk="1" fontAlgn="auto" hangingPunct="1">
              <a:spcAft>
                <a:spcPts val="0"/>
              </a:spcAft>
              <a:buFont typeface="Arial" pitchFamily="34" charset="0"/>
              <a:buNone/>
              <a:defRPr/>
            </a:pPr>
            <a:r>
              <a:rPr lang="ru-RU" sz="1200" b="1" dirty="0" smtClean="0">
                <a:solidFill>
                  <a:schemeClr val="tx1"/>
                </a:solidFill>
              </a:rPr>
              <a:t>402000 </a:t>
            </a:r>
            <a:r>
              <a:rPr lang="en-US" sz="1200" b="1" dirty="0" smtClean="0">
                <a:solidFill>
                  <a:schemeClr val="tx1"/>
                </a:solidFill>
              </a:rPr>
              <a:t>Repayment</a:t>
            </a:r>
            <a:endParaRPr lang="ru-RU" sz="1200" b="1"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402200 </a:t>
            </a:r>
            <a:r>
              <a:rPr lang="en-US" sz="1200" dirty="0" smtClean="0">
                <a:solidFill>
                  <a:schemeClr val="tx1"/>
                </a:solidFill>
              </a:rPr>
              <a:t>External obligations</a:t>
            </a:r>
            <a:endParaRPr lang="ru-RU" sz="1200"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402201 </a:t>
            </a:r>
            <a:r>
              <a:rPr lang="en-US" sz="1200" dirty="0" smtClean="0">
                <a:solidFill>
                  <a:schemeClr val="tx1"/>
                </a:solidFill>
              </a:rPr>
              <a:t>Long-term obligations</a:t>
            </a:r>
            <a:endParaRPr lang="ru-RU" sz="1200"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402202 </a:t>
            </a:r>
            <a:r>
              <a:rPr lang="en-US" sz="1200" dirty="0" smtClean="0">
                <a:solidFill>
                  <a:schemeClr val="tx1"/>
                </a:solidFill>
              </a:rPr>
              <a:t>Mid-term obligations</a:t>
            </a:r>
            <a:endParaRPr lang="ru-RU" sz="1200" dirty="0" smtClean="0">
              <a:solidFill>
                <a:schemeClr val="tx1"/>
              </a:solidFill>
            </a:endParaRPr>
          </a:p>
        </p:txBody>
      </p:sp>
      <p:sp>
        <p:nvSpPr>
          <p:cNvPr id="12" name="Текст 11"/>
          <p:cNvSpPr>
            <a:spLocks noGrp="1"/>
          </p:cNvSpPr>
          <p:nvPr>
            <p:ph type="body" sz="quarter" idx="3"/>
          </p:nvPr>
        </p:nvSpPr>
        <p:spPr>
          <a:xfrm>
            <a:off x="4643438" y="1643050"/>
            <a:ext cx="4041775" cy="496888"/>
          </a:xfrm>
        </p:spPr>
        <p:txBody>
          <a:bodyPr rtlCol="0">
            <a:normAutofit/>
          </a:bodyPr>
          <a:lstStyle/>
          <a:p>
            <a:pPr eaLnBrk="1" fontAlgn="auto" hangingPunct="1">
              <a:spcAft>
                <a:spcPts val="0"/>
              </a:spcAft>
              <a:buFont typeface="Arial" pitchFamily="34" charset="0"/>
              <a:buNone/>
              <a:defRPr/>
            </a:pPr>
            <a:r>
              <a:rPr lang="en-US" sz="2000" i="1" dirty="0" smtClean="0">
                <a:solidFill>
                  <a:schemeClr val="tx2">
                    <a:lumMod val="75000"/>
                  </a:schemeClr>
                </a:solidFill>
              </a:rPr>
              <a:t>Loans classification criteria</a:t>
            </a:r>
            <a:r>
              <a:rPr lang="ru-RU" sz="2000" i="1" dirty="0" smtClean="0">
                <a:solidFill>
                  <a:schemeClr val="tx2">
                    <a:lumMod val="75000"/>
                  </a:schemeClr>
                </a:solidFill>
              </a:rPr>
              <a:t>:</a:t>
            </a:r>
          </a:p>
        </p:txBody>
      </p:sp>
      <p:sp>
        <p:nvSpPr>
          <p:cNvPr id="13" name="Содержимое 12"/>
          <p:cNvSpPr>
            <a:spLocks noGrp="1"/>
          </p:cNvSpPr>
          <p:nvPr>
            <p:ph sz="quarter" idx="4"/>
          </p:nvPr>
        </p:nvSpPr>
        <p:spPr>
          <a:xfrm>
            <a:off x="4714875" y="2143125"/>
            <a:ext cx="4143375" cy="4125913"/>
          </a:xfrm>
        </p:spPr>
        <p:txBody>
          <a:bodyPr rtlCol="0">
            <a:normAutofit/>
          </a:bodyPr>
          <a:lstStyle/>
          <a:p>
            <a:pPr eaLnBrk="1" fontAlgn="auto" hangingPunct="1">
              <a:spcAft>
                <a:spcPts val="0"/>
              </a:spcAft>
              <a:buFont typeface="Wingdings" pitchFamily="2" charset="2"/>
              <a:buAutoNum type="arabicParenR"/>
              <a:defRPr/>
            </a:pPr>
            <a:r>
              <a:rPr lang="en-US" sz="1400" b="1" u="sng" dirty="0" smtClean="0">
                <a:solidFill>
                  <a:schemeClr val="tx1">
                    <a:lumMod val="95000"/>
                    <a:lumOff val="5000"/>
                  </a:schemeClr>
                </a:solidFill>
              </a:rPr>
              <a:t>Type of lender</a:t>
            </a:r>
            <a:r>
              <a:rPr lang="en-US" sz="1400" dirty="0" smtClean="0">
                <a:solidFill>
                  <a:schemeClr val="tx1">
                    <a:lumMod val="95000"/>
                    <a:lumOff val="5000"/>
                  </a:schemeClr>
                </a:solidFill>
              </a:rPr>
              <a:t> different categories of lenders and debt holders</a:t>
            </a:r>
            <a:r>
              <a:rPr lang="ru-RU" sz="1400" dirty="0" smtClean="0">
                <a:solidFill>
                  <a:schemeClr val="tx1">
                    <a:lumMod val="95000"/>
                    <a:lumOff val="5000"/>
                  </a:schemeClr>
                </a:solidFill>
              </a:rPr>
              <a:t>)</a:t>
            </a:r>
            <a:endParaRPr lang="ru-RU" sz="1400" b="1" u="sng" dirty="0" smtClean="0">
              <a:solidFill>
                <a:schemeClr val="tx1">
                  <a:lumMod val="95000"/>
                  <a:lumOff val="5000"/>
                </a:schemeClr>
              </a:solidFill>
            </a:endParaRPr>
          </a:p>
          <a:p>
            <a:pPr marL="533400" indent="-533400" algn="just" eaLnBrk="1" fontAlgn="auto" hangingPunct="1">
              <a:spcAft>
                <a:spcPts val="0"/>
              </a:spcAft>
              <a:buFont typeface="Arial" pitchFamily="34" charset="0"/>
              <a:buNone/>
              <a:defRPr/>
            </a:pPr>
            <a:r>
              <a:rPr lang="ru-RU" sz="1200" b="1" dirty="0" smtClean="0">
                <a:solidFill>
                  <a:schemeClr val="tx1"/>
                </a:solidFill>
              </a:rPr>
              <a:t>300000 </a:t>
            </a:r>
            <a:r>
              <a:rPr lang="en-US" sz="1200" b="1" dirty="0" smtClean="0">
                <a:solidFill>
                  <a:schemeClr val="tx1"/>
                </a:solidFill>
              </a:rPr>
              <a:t>Foreign debt</a:t>
            </a:r>
            <a:endParaRPr lang="ru-RU" sz="1200" b="1" dirty="0" smtClean="0">
              <a:solidFill>
                <a:schemeClr val="tx1"/>
              </a:solidFill>
            </a:endParaRPr>
          </a:p>
          <a:p>
            <a:pPr marL="533400" indent="-533400" algn="just" eaLnBrk="1" fontAlgn="auto" hangingPunct="1">
              <a:spcAft>
                <a:spcPts val="0"/>
              </a:spcAft>
              <a:buFont typeface="Arial" pitchFamily="34" charset="0"/>
              <a:buNone/>
              <a:defRPr/>
            </a:pPr>
            <a:r>
              <a:rPr lang="ru-RU" sz="1200" dirty="0" smtClean="0">
                <a:solidFill>
                  <a:schemeClr val="tx1"/>
                </a:solidFill>
              </a:rPr>
              <a:t>310000 </a:t>
            </a:r>
            <a:r>
              <a:rPr lang="en-US" sz="1200" dirty="0" smtClean="0">
                <a:solidFill>
                  <a:schemeClr val="tx1"/>
                </a:solidFill>
              </a:rPr>
              <a:t>Debt obligation on loans from IFI </a:t>
            </a:r>
            <a:endParaRPr lang="ru-RU" sz="1200" dirty="0" smtClean="0">
              <a:solidFill>
                <a:schemeClr val="tx1"/>
              </a:solidFill>
            </a:endParaRPr>
          </a:p>
          <a:p>
            <a:pPr marL="533400" indent="-533400" algn="just" eaLnBrk="1" fontAlgn="auto" hangingPunct="1">
              <a:spcAft>
                <a:spcPts val="0"/>
              </a:spcAft>
              <a:buFont typeface="Arial" pitchFamily="34" charset="0"/>
              <a:buNone/>
              <a:defRPr/>
            </a:pPr>
            <a:r>
              <a:rPr lang="ru-RU" sz="1200" dirty="0" smtClean="0">
                <a:solidFill>
                  <a:schemeClr val="tx1"/>
                </a:solidFill>
              </a:rPr>
              <a:t>320000 </a:t>
            </a:r>
            <a:r>
              <a:rPr lang="en-US" sz="1200" dirty="0" smtClean="0">
                <a:solidFill>
                  <a:schemeClr val="tx1"/>
                </a:solidFill>
              </a:rPr>
              <a:t>Debt obligation on loans from governments of foreign states</a:t>
            </a:r>
            <a:endParaRPr lang="ru-RU" sz="1200" dirty="0" smtClean="0">
              <a:solidFill>
                <a:schemeClr val="tx1"/>
              </a:solidFill>
            </a:endParaRPr>
          </a:p>
          <a:p>
            <a:pPr marL="533400" indent="-533400" algn="just" eaLnBrk="1" fontAlgn="auto" hangingPunct="1">
              <a:spcAft>
                <a:spcPts val="0"/>
              </a:spcAft>
              <a:buFont typeface="Arial" pitchFamily="34" charset="0"/>
              <a:buNone/>
              <a:defRPr/>
            </a:pPr>
            <a:r>
              <a:rPr lang="ru-RU" sz="1200" dirty="0" smtClean="0">
                <a:solidFill>
                  <a:schemeClr val="tx1"/>
                </a:solidFill>
              </a:rPr>
              <a:t>330000 </a:t>
            </a:r>
            <a:r>
              <a:rPr lang="en-US" sz="1200" dirty="0" smtClean="0">
                <a:solidFill>
                  <a:schemeClr val="tx1"/>
                </a:solidFill>
              </a:rPr>
              <a:t>Debt obligation on loans from foreign commercial banks</a:t>
            </a:r>
            <a:endParaRPr lang="ru-RU" sz="1200" dirty="0" smtClean="0">
              <a:solidFill>
                <a:schemeClr val="tx1"/>
              </a:solidFill>
            </a:endParaRPr>
          </a:p>
          <a:p>
            <a:pPr eaLnBrk="1" fontAlgn="auto" hangingPunct="1">
              <a:spcAft>
                <a:spcPts val="0"/>
              </a:spcAft>
              <a:buFont typeface="Wingdings" pitchFamily="2" charset="2"/>
              <a:buNone/>
              <a:defRPr/>
            </a:pPr>
            <a:r>
              <a:rPr lang="ru-RU" sz="1400" b="1" u="sng" dirty="0" smtClean="0">
                <a:solidFill>
                  <a:schemeClr val="tx1">
                    <a:lumMod val="95000"/>
                    <a:lumOff val="5000"/>
                  </a:schemeClr>
                </a:solidFill>
              </a:rPr>
              <a:t>2) </a:t>
            </a:r>
            <a:r>
              <a:rPr lang="en-US" sz="1400" b="1" u="sng" dirty="0" smtClean="0">
                <a:solidFill>
                  <a:schemeClr val="tx1">
                    <a:lumMod val="95000"/>
                    <a:lumOff val="5000"/>
                  </a:schemeClr>
                </a:solidFill>
              </a:rPr>
              <a:t>Debt obligation </a:t>
            </a:r>
            <a:r>
              <a:rPr lang="ru-RU" sz="1400" dirty="0" smtClean="0">
                <a:solidFill>
                  <a:schemeClr val="tx1">
                    <a:lumMod val="95000"/>
                    <a:lumOff val="5000"/>
                  </a:schemeClr>
                </a:solidFill>
              </a:rPr>
              <a:t>(</a:t>
            </a:r>
            <a:r>
              <a:rPr lang="en-US" sz="1400" dirty="0" smtClean="0">
                <a:solidFill>
                  <a:schemeClr val="tx1">
                    <a:lumMod val="95000"/>
                    <a:lumOff val="5000"/>
                  </a:schemeClr>
                </a:solidFill>
              </a:rPr>
              <a:t>funds used in budget financing</a:t>
            </a:r>
            <a:r>
              <a:rPr lang="ru-RU" sz="1400" dirty="0" smtClean="0">
                <a:solidFill>
                  <a:schemeClr val="tx1">
                    <a:lumMod val="95000"/>
                    <a:lumOff val="5000"/>
                  </a:schemeClr>
                </a:solidFill>
              </a:rPr>
              <a:t>)</a:t>
            </a:r>
            <a:endParaRPr lang="ru-RU" sz="1400" b="1" u="sng" dirty="0" smtClean="0">
              <a:solidFill>
                <a:schemeClr val="tx1">
                  <a:lumMod val="95000"/>
                  <a:lumOff val="5000"/>
                </a:schemeClr>
              </a:solidFill>
            </a:endParaRPr>
          </a:p>
          <a:p>
            <a:pPr eaLnBrk="1" fontAlgn="auto" hangingPunct="1">
              <a:spcAft>
                <a:spcPts val="0"/>
              </a:spcAft>
              <a:buFont typeface="Arial" pitchFamily="34" charset="0"/>
              <a:buNone/>
              <a:defRPr/>
            </a:pPr>
            <a:r>
              <a:rPr lang="ru-RU" sz="1200" b="1" dirty="0" smtClean="0">
                <a:solidFill>
                  <a:schemeClr val="tx1"/>
                </a:solidFill>
              </a:rPr>
              <a:t>500000 </a:t>
            </a:r>
            <a:r>
              <a:rPr lang="en-US" sz="1200" b="1" dirty="0" smtClean="0">
                <a:solidFill>
                  <a:schemeClr val="tx1"/>
                </a:solidFill>
              </a:rPr>
              <a:t>Foreign debt</a:t>
            </a:r>
            <a:endParaRPr lang="ru-RU" sz="1200" b="1"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510000 </a:t>
            </a:r>
            <a:r>
              <a:rPr lang="en-US" sz="1200" dirty="0" smtClean="0">
                <a:solidFill>
                  <a:schemeClr val="tx1"/>
                </a:solidFill>
              </a:rPr>
              <a:t>Long-term obligations</a:t>
            </a:r>
            <a:endParaRPr lang="ru-RU" sz="1200" dirty="0" smtClean="0">
              <a:solidFill>
                <a:schemeClr val="tx1"/>
              </a:solidFill>
            </a:endParaRPr>
          </a:p>
          <a:p>
            <a:pPr eaLnBrk="1" fontAlgn="auto" hangingPunct="1">
              <a:spcAft>
                <a:spcPts val="0"/>
              </a:spcAft>
              <a:buFont typeface="Arial" pitchFamily="34" charset="0"/>
              <a:buNone/>
              <a:defRPr/>
            </a:pPr>
            <a:r>
              <a:rPr lang="ru-RU" sz="1200" dirty="0" smtClean="0">
                <a:solidFill>
                  <a:schemeClr val="tx1"/>
                </a:solidFill>
              </a:rPr>
              <a:t>520000 </a:t>
            </a:r>
            <a:r>
              <a:rPr lang="en-US" sz="1200" dirty="0" smtClean="0">
                <a:solidFill>
                  <a:schemeClr val="tx1"/>
                </a:solidFill>
              </a:rPr>
              <a:t>Mid-term obligations</a:t>
            </a:r>
            <a:endParaRPr lang="ru-RU" sz="1200" dirty="0" smtClean="0">
              <a:solidFill>
                <a:schemeClr val="tx1"/>
              </a:solidFill>
            </a:endParaRPr>
          </a:p>
        </p:txBody>
      </p:sp>
      <p:sp>
        <p:nvSpPr>
          <p:cNvPr id="11269" name="Нижний колонтитул 4"/>
          <p:cNvSpPr>
            <a:spLocks noGrp="1"/>
          </p:cNvSpPr>
          <p:nvPr>
            <p:ph type="ftr" sz="quarter" idx="11"/>
          </p:nvPr>
        </p:nvSpPr>
        <p:spPr>
          <a:xfrm>
            <a:off x="2749550" y="6492875"/>
            <a:ext cx="3644900" cy="365125"/>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grpSp>
        <p:nvGrpSpPr>
          <p:cNvPr id="2" name="Группа 6"/>
          <p:cNvGrpSpPr/>
          <p:nvPr/>
        </p:nvGrpSpPr>
        <p:grpSpPr>
          <a:xfrm>
            <a:off x="0" y="0"/>
            <a:ext cx="9144000" cy="642290"/>
            <a:chOff x="-1" y="313"/>
            <a:chExt cx="7858151" cy="642290"/>
          </a:xfrm>
          <a:solidFill>
            <a:schemeClr val="accent2">
              <a:lumMod val="75000"/>
              <a:alpha val="58000"/>
            </a:schemeClr>
          </a:solidFill>
        </p:grpSpPr>
        <p:sp>
          <p:nvSpPr>
            <p:cNvPr id="8" name="Пятиугольник 7"/>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9"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0" name="Овал 9"/>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14" name="Текст 11"/>
          <p:cNvSpPr txBox="1">
            <a:spLocks/>
          </p:cNvSpPr>
          <p:nvPr/>
        </p:nvSpPr>
        <p:spPr>
          <a:xfrm>
            <a:off x="2551113" y="1214438"/>
            <a:ext cx="4041775" cy="496887"/>
          </a:xfrm>
          <a:prstGeom prst="rect">
            <a:avLst/>
          </a:prstGeom>
        </p:spPr>
        <p:txBody>
          <a:bodyPr anchor="b">
            <a:normAutofit/>
          </a:bodyPr>
          <a:lstStyle/>
          <a:p>
            <a:pPr fontAlgn="auto">
              <a:spcBef>
                <a:spcPct val="20000"/>
              </a:spcBef>
              <a:spcAft>
                <a:spcPts val="0"/>
              </a:spcAft>
              <a:buFont typeface="Arial" pitchFamily="34" charset="0"/>
              <a:buNone/>
              <a:defRPr/>
            </a:pPr>
            <a:endParaRPr lang="ru-RU" sz="2000" b="1" i="1" dirty="0">
              <a:solidFill>
                <a:schemeClr val="tx2">
                  <a:lumMod val="75000"/>
                </a:schemeClr>
              </a:solidFill>
              <a:latin typeface="+mn-lt"/>
            </a:endParaRPr>
          </a:p>
        </p:txBody>
      </p:sp>
      <p:sp>
        <p:nvSpPr>
          <p:cNvPr id="20492" name="Прямоугольник 14"/>
          <p:cNvSpPr>
            <a:spLocks noChangeArrowheads="1"/>
          </p:cNvSpPr>
          <p:nvPr/>
        </p:nvSpPr>
        <p:spPr bwMode="auto">
          <a:xfrm>
            <a:off x="2286000" y="1357313"/>
            <a:ext cx="4214813" cy="369887"/>
          </a:xfrm>
          <a:prstGeom prst="rect">
            <a:avLst/>
          </a:prstGeom>
          <a:noFill/>
          <a:ln w="9525">
            <a:noFill/>
            <a:miter lim="800000"/>
            <a:headEnd/>
            <a:tailEnd/>
          </a:ln>
        </p:spPr>
        <p:txBody>
          <a:bodyPr>
            <a:spAutoFit/>
          </a:bodyPr>
          <a:lstStyle/>
          <a:p>
            <a:pPr algn="ctr" eaLnBrk="0" hangingPunct="0"/>
            <a:r>
              <a:rPr lang="en-US" b="1" dirty="0" smtClean="0"/>
              <a:t>Budget classification</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Нижний колонтитул 4"/>
          <p:cNvSpPr>
            <a:spLocks noGrp="1"/>
          </p:cNvSpPr>
          <p:nvPr>
            <p:ph type="ftr" sz="quarter" idx="11"/>
          </p:nvPr>
        </p:nvSpPr>
        <p:spPr>
          <a:xfrm>
            <a:off x="2500313" y="6400800"/>
            <a:ext cx="4143375"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12293" name="Номер слайда 4"/>
          <p:cNvSpPr>
            <a:spLocks noGrp="1"/>
          </p:cNvSpPr>
          <p:nvPr>
            <p:ph type="sldNum" sz="quarter" idx="12"/>
          </p:nvPr>
        </p:nvSpPr>
        <p:spPr/>
        <p:txBody>
          <a:bodyPr/>
          <a:lstStyle/>
          <a:p>
            <a:pPr>
              <a:defRPr/>
            </a:pPr>
            <a:fld id="{F7FCBE70-81BB-472F-BC08-8D378664623C}" type="slidenum">
              <a:rPr lang="ru-RU"/>
              <a:pPr>
                <a:defRPr/>
              </a:pPr>
              <a:t>19</a:t>
            </a:fld>
            <a:endParaRPr lang="ru-RU"/>
          </a:p>
        </p:txBody>
      </p:sp>
      <p:sp>
        <p:nvSpPr>
          <p:cNvPr id="21508" name="AutoShape 6"/>
          <p:cNvSpPr>
            <a:spLocks noGrp="1" noChangeArrowheads="1"/>
          </p:cNvSpPr>
          <p:nvPr>
            <p:ph type="title" idx="4294967295"/>
          </p:nvPr>
        </p:nvSpPr>
        <p:spPr>
          <a:xfrm>
            <a:off x="500063" y="714375"/>
            <a:ext cx="8643937" cy="785813"/>
          </a:xfrm>
        </p:spPr>
        <p:txBody>
          <a:bodyPr/>
          <a:lstStyle/>
          <a:p>
            <a:pPr eaLnBrk="1" hangingPunct="1"/>
            <a:r>
              <a:rPr lang="en-US" sz="2600" b="1" dirty="0" smtClean="0"/>
              <a:t>Methodological aspects of accounting of foreign financing</a:t>
            </a:r>
            <a:endParaRPr lang="uk-UA" sz="2600" b="1" dirty="0" smtClean="0"/>
          </a:p>
        </p:txBody>
      </p:sp>
      <p:sp>
        <p:nvSpPr>
          <p:cNvPr id="13315" name="Rectangle 7"/>
          <p:cNvSpPr>
            <a:spLocks noGrp="1" noChangeArrowheads="1"/>
          </p:cNvSpPr>
          <p:nvPr>
            <p:ph type="body" idx="4294967295"/>
          </p:nvPr>
        </p:nvSpPr>
        <p:spPr>
          <a:xfrm>
            <a:off x="571500" y="1571625"/>
            <a:ext cx="8358188" cy="4714875"/>
          </a:xfrm>
        </p:spPr>
        <p:txBody>
          <a:bodyPr rtlCol="0">
            <a:normAutofit/>
          </a:bodyPr>
          <a:lstStyle/>
          <a:p>
            <a:pPr algn="ctr" eaLnBrk="1" fontAlgn="auto" hangingPunct="1">
              <a:spcAft>
                <a:spcPts val="0"/>
              </a:spcAft>
              <a:buFont typeface="Arial" pitchFamily="34" charset="0"/>
              <a:buNone/>
              <a:defRPr/>
            </a:pPr>
            <a:r>
              <a:rPr lang="en-US" sz="2600" b="1" dirty="0" smtClean="0">
                <a:solidFill>
                  <a:schemeClr val="tx1"/>
                </a:solidFill>
              </a:rPr>
              <a:t>Accounting on state budget performance</a:t>
            </a:r>
            <a:endParaRPr lang="ru-RU" sz="2600" dirty="0" smtClean="0">
              <a:solidFill>
                <a:schemeClr val="tx1"/>
              </a:solidFill>
            </a:endParaRPr>
          </a:p>
          <a:p>
            <a:pPr marL="0" indent="0" algn="just" eaLnBrk="1" fontAlgn="auto" hangingPunct="1">
              <a:spcAft>
                <a:spcPts val="0"/>
              </a:spcAft>
              <a:buFont typeface="Arial" pitchFamily="34" charset="0"/>
              <a:buNone/>
              <a:defRPr/>
            </a:pPr>
            <a:r>
              <a:rPr lang="en-US" sz="2000" dirty="0" smtClean="0">
                <a:solidFill>
                  <a:schemeClr val="tx1"/>
                </a:solidFill>
              </a:rPr>
              <a:t>With regard to accounting on state and local budget performance special balance-based account are in place in second class accounts in order to reflect transactions within loan agreements received from IFI.</a:t>
            </a:r>
            <a:endParaRPr lang="ru-RU" sz="2100" dirty="0" smtClean="0">
              <a:solidFill>
                <a:schemeClr val="tx1"/>
              </a:solidFill>
            </a:endParaRPr>
          </a:p>
          <a:p>
            <a:pPr indent="12700" algn="just" eaLnBrk="1" fontAlgn="auto" hangingPunct="1">
              <a:spcAft>
                <a:spcPts val="0"/>
              </a:spcAft>
              <a:buFont typeface="Arial" pitchFamily="34" charset="0"/>
              <a:buNone/>
              <a:defRPr/>
            </a:pPr>
            <a:r>
              <a:rPr lang="ru-RU" sz="2800" b="1" dirty="0" smtClean="0">
                <a:solidFill>
                  <a:schemeClr val="tx1"/>
                </a:solidFill>
              </a:rPr>
              <a:t>2	</a:t>
            </a:r>
            <a:r>
              <a:rPr lang="en-US" sz="2800" b="1" dirty="0" smtClean="0">
                <a:solidFill>
                  <a:schemeClr val="tx1"/>
                </a:solidFill>
              </a:rPr>
              <a:t>Obligations</a:t>
            </a:r>
            <a:endParaRPr lang="ru-RU" sz="2800" b="1" dirty="0" smtClean="0">
              <a:solidFill>
                <a:schemeClr val="tx1"/>
              </a:solidFill>
            </a:endParaRPr>
          </a:p>
          <a:p>
            <a:pPr indent="12700" algn="just" eaLnBrk="1" fontAlgn="auto" hangingPunct="1">
              <a:spcAft>
                <a:spcPts val="0"/>
              </a:spcAft>
              <a:buFont typeface="Arial" pitchFamily="34" charset="0"/>
              <a:buNone/>
              <a:defRPr/>
            </a:pPr>
            <a:r>
              <a:rPr lang="ru-RU" sz="2600" dirty="0" smtClean="0">
                <a:solidFill>
                  <a:schemeClr val="tx1"/>
                </a:solidFill>
              </a:rPr>
              <a:t>22	</a:t>
            </a:r>
            <a:r>
              <a:rPr lang="en-US" sz="2600" dirty="0" smtClean="0">
                <a:solidFill>
                  <a:schemeClr val="tx1"/>
                </a:solidFill>
              </a:rPr>
              <a:t>Loans received</a:t>
            </a:r>
            <a:endParaRPr lang="ru-RU" sz="2600" dirty="0" smtClean="0">
              <a:solidFill>
                <a:schemeClr val="tx1"/>
              </a:solidFill>
            </a:endParaRPr>
          </a:p>
          <a:p>
            <a:pPr indent="12700" algn="just" eaLnBrk="1" fontAlgn="auto" hangingPunct="1">
              <a:spcAft>
                <a:spcPts val="0"/>
              </a:spcAft>
              <a:buFont typeface="Arial" pitchFamily="34" charset="0"/>
              <a:buNone/>
              <a:defRPr/>
            </a:pPr>
            <a:r>
              <a:rPr lang="ru-RU" sz="2200" dirty="0" smtClean="0">
                <a:solidFill>
                  <a:schemeClr val="tx1"/>
                </a:solidFill>
              </a:rPr>
              <a:t>222	</a:t>
            </a:r>
            <a:r>
              <a:rPr lang="en-US" sz="2200" dirty="0" smtClean="0">
                <a:solidFill>
                  <a:schemeClr val="tx1"/>
                </a:solidFill>
              </a:rPr>
              <a:t> Extraneous funding of the State Budget</a:t>
            </a:r>
            <a:endParaRPr lang="ru-RU" sz="2200" dirty="0" smtClean="0">
              <a:solidFill>
                <a:schemeClr val="tx1"/>
              </a:solidFill>
            </a:endParaRPr>
          </a:p>
          <a:p>
            <a:pPr indent="12700" algn="just" eaLnBrk="1" fontAlgn="auto" hangingPunct="1">
              <a:spcAft>
                <a:spcPts val="0"/>
              </a:spcAft>
              <a:buFont typeface="Arial" pitchFamily="34" charset="0"/>
              <a:buNone/>
              <a:defRPr/>
            </a:pPr>
            <a:r>
              <a:rPr lang="ru-RU" sz="2000" dirty="0" smtClean="0">
                <a:solidFill>
                  <a:schemeClr val="tx1"/>
                </a:solidFill>
              </a:rPr>
              <a:t>2221	</a:t>
            </a:r>
            <a:r>
              <a:rPr lang="en-US" sz="2000" dirty="0" smtClean="0">
                <a:solidFill>
                  <a:schemeClr val="tx1"/>
                </a:solidFill>
              </a:rPr>
              <a:t>Other loans</a:t>
            </a:r>
            <a:endParaRPr lang="ru-RU" sz="2000" dirty="0" smtClean="0">
              <a:solidFill>
                <a:schemeClr val="tx1"/>
              </a:solidFill>
            </a:endParaRPr>
          </a:p>
          <a:p>
            <a:pPr indent="12700" algn="just" eaLnBrk="1" fontAlgn="auto" hangingPunct="1">
              <a:spcAft>
                <a:spcPts val="0"/>
              </a:spcAft>
              <a:buFont typeface="Arial" pitchFamily="34" charset="0"/>
              <a:buNone/>
              <a:defRPr/>
            </a:pPr>
            <a:r>
              <a:rPr lang="ru-RU" sz="2000" dirty="0" smtClean="0">
                <a:solidFill>
                  <a:schemeClr val="tx1"/>
                </a:solidFill>
              </a:rPr>
              <a:t>2222	</a:t>
            </a:r>
            <a:r>
              <a:rPr lang="en-US" sz="2000" dirty="0" smtClean="0">
                <a:solidFill>
                  <a:schemeClr val="tx1"/>
                </a:solidFill>
              </a:rPr>
              <a:t>Other obligations</a:t>
            </a:r>
            <a:endParaRPr lang="ru-RU" sz="2000"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Нижний колонтитул 5"/>
          <p:cNvSpPr>
            <a:spLocks noGrp="1"/>
          </p:cNvSpPr>
          <p:nvPr>
            <p:ph type="ftr" sz="quarter" idx="11"/>
          </p:nvPr>
        </p:nvSpPr>
        <p:spPr>
          <a:xfrm>
            <a:off x="2249488" y="6400800"/>
            <a:ext cx="4643437" cy="457200"/>
          </a:xfrm>
        </p:spPr>
        <p:txBody>
          <a:bodyPr/>
          <a:lstStyle/>
          <a:p>
            <a:pPr>
              <a:defRPr/>
            </a:pPr>
            <a:r>
              <a:rPr lang="ru-RU" dirty="0"/>
              <a:t>PEM </a:t>
            </a:r>
            <a:r>
              <a:rPr lang="ru-RU" dirty="0" smtClean="0"/>
              <a:t>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4101" name="Номер слайда 4"/>
          <p:cNvSpPr>
            <a:spLocks noGrp="1"/>
          </p:cNvSpPr>
          <p:nvPr>
            <p:ph type="sldNum" sz="quarter" idx="12"/>
          </p:nvPr>
        </p:nvSpPr>
        <p:spPr/>
        <p:txBody>
          <a:bodyPr/>
          <a:lstStyle/>
          <a:p>
            <a:pPr>
              <a:defRPr/>
            </a:pPr>
            <a:fld id="{60E4BD32-2203-4AC6-95A4-061C83240291}" type="slidenum">
              <a:rPr lang="ru-RU"/>
              <a:pPr>
                <a:defRPr/>
              </a:pPr>
              <a:t>2</a:t>
            </a:fld>
            <a:endParaRPr lang="ru-RU"/>
          </a:p>
        </p:txBody>
      </p:sp>
      <p:sp>
        <p:nvSpPr>
          <p:cNvPr id="3" name="Rectangle 2"/>
          <p:cNvSpPr>
            <a:spLocks noGrp="1" noChangeArrowheads="1"/>
          </p:cNvSpPr>
          <p:nvPr>
            <p:ph type="title" idx="4294967295"/>
          </p:nvPr>
        </p:nvSpPr>
        <p:spPr>
          <a:xfrm>
            <a:off x="785813" y="642938"/>
            <a:ext cx="8358187" cy="1000125"/>
          </a:xfrm>
        </p:spPr>
        <p:txBody>
          <a:bodyPr/>
          <a:lstStyle/>
          <a:p>
            <a:pPr eaLnBrk="1" hangingPunct="1"/>
            <a:r>
              <a:rPr lang="en-US" sz="2600" b="1" dirty="0" smtClean="0"/>
              <a:t>Ukraine's cooperation with international financial institutions</a:t>
            </a:r>
            <a:endParaRPr lang="ru-RU" sz="2600" b="1" dirty="0" smtClean="0"/>
          </a:p>
        </p:txBody>
      </p:sp>
      <p:sp>
        <p:nvSpPr>
          <p:cNvPr id="4099" name="Rectangle 3"/>
          <p:cNvSpPr>
            <a:spLocks noGrp="1" noChangeArrowheads="1"/>
          </p:cNvSpPr>
          <p:nvPr>
            <p:ph type="body" idx="4294967295"/>
          </p:nvPr>
        </p:nvSpPr>
        <p:spPr>
          <a:xfrm>
            <a:off x="785813" y="1785938"/>
            <a:ext cx="8143875" cy="4362450"/>
          </a:xfrm>
        </p:spPr>
        <p:txBody>
          <a:bodyPr rtlCol="0">
            <a:normAutofit/>
          </a:bodyPr>
          <a:lstStyle/>
          <a:p>
            <a:pPr algn="just" eaLnBrk="1" fontAlgn="auto" hangingPunct="1">
              <a:spcAft>
                <a:spcPts val="0"/>
              </a:spcAft>
              <a:buFont typeface="Wingdings" pitchFamily="2" charset="2"/>
              <a:buNone/>
              <a:defRPr/>
            </a:pPr>
            <a:r>
              <a:rPr lang="uk-UA" sz="1700" dirty="0" smtClean="0">
                <a:solidFill>
                  <a:schemeClr val="accent1">
                    <a:lumMod val="75000"/>
                  </a:schemeClr>
                </a:solidFill>
              </a:rPr>
              <a:t>	</a:t>
            </a:r>
            <a:r>
              <a:rPr lang="en-US" dirty="0" smtClean="0">
                <a:solidFill>
                  <a:schemeClr val="tx1">
                    <a:lumMod val="95000"/>
                    <a:lumOff val="5000"/>
                  </a:schemeClr>
                </a:solidFill>
              </a:rPr>
              <a:t>Began in </a:t>
            </a:r>
            <a:r>
              <a:rPr lang="ru-RU" dirty="0" smtClean="0">
                <a:solidFill>
                  <a:schemeClr val="tx1">
                    <a:lumMod val="95000"/>
                    <a:lumOff val="5000"/>
                  </a:schemeClr>
                </a:solidFill>
              </a:rPr>
              <a:t>1992</a:t>
            </a:r>
          </a:p>
          <a:p>
            <a:pPr algn="just" eaLnBrk="1" fontAlgn="auto" hangingPunct="1">
              <a:spcAft>
                <a:spcPts val="0"/>
              </a:spcAft>
              <a:buFont typeface="Wingdings" pitchFamily="2" charset="2"/>
              <a:buNone/>
              <a:defRPr/>
            </a:pPr>
            <a:r>
              <a:rPr lang="ru-RU" dirty="0" smtClean="0">
                <a:solidFill>
                  <a:schemeClr val="tx1">
                    <a:lumMod val="95000"/>
                    <a:lumOff val="5000"/>
                  </a:schemeClr>
                </a:solidFill>
              </a:rPr>
              <a:t>	</a:t>
            </a:r>
            <a:r>
              <a:rPr lang="ru-RU" sz="2000" dirty="0" smtClean="0">
                <a:solidFill>
                  <a:schemeClr val="tx1">
                    <a:lumMod val="95000"/>
                    <a:lumOff val="5000"/>
                  </a:schemeClr>
                </a:solidFill>
              </a:rPr>
              <a:t>	</a:t>
            </a:r>
            <a:r>
              <a:rPr lang="en-US" b="1" dirty="0" smtClean="0">
                <a:solidFill>
                  <a:schemeClr val="tx1">
                    <a:lumMod val="95000"/>
                    <a:lumOff val="5000"/>
                  </a:schemeClr>
                </a:solidFill>
              </a:rPr>
              <a:t>on the basis of</a:t>
            </a:r>
            <a:r>
              <a:rPr lang="ru-RU" b="1" dirty="0" smtClean="0">
                <a:solidFill>
                  <a:schemeClr val="tx1">
                    <a:lumMod val="95000"/>
                    <a:lumOff val="5000"/>
                  </a:schemeClr>
                </a:solidFill>
              </a:rPr>
              <a:t>:</a:t>
            </a:r>
            <a:endParaRPr lang="en-US" b="1" dirty="0" smtClean="0">
              <a:solidFill>
                <a:schemeClr val="tx1">
                  <a:lumMod val="95000"/>
                  <a:lumOff val="5000"/>
                </a:schemeClr>
              </a:solidFill>
            </a:endParaRPr>
          </a:p>
          <a:p>
            <a:pPr algn="just" eaLnBrk="1" fontAlgn="auto" hangingPunct="1">
              <a:spcAft>
                <a:spcPts val="0"/>
              </a:spcAft>
              <a:buFontTx/>
              <a:buChar char="o"/>
              <a:defRPr/>
            </a:pPr>
            <a:r>
              <a:rPr lang="en-US" sz="2000" dirty="0" smtClean="0">
                <a:solidFill>
                  <a:schemeClr val="tx1">
                    <a:lumMod val="95000"/>
                    <a:lumOff val="5000"/>
                  </a:schemeClr>
                </a:solidFill>
              </a:rPr>
              <a:t>The Law of Ukraine “On Ukraine's Joining into the International Monetary Fund, International Bank for Reconstruction and Development, International Financial Corporation, International Association on Development, and Multilateral Agency on Investment Guarantees”</a:t>
            </a:r>
            <a:r>
              <a:rPr lang="ru-RU" sz="2000" dirty="0" smtClean="0">
                <a:solidFill>
                  <a:schemeClr val="tx1">
                    <a:lumMod val="95000"/>
                    <a:lumOff val="5000"/>
                  </a:schemeClr>
                </a:solidFill>
              </a:rPr>
              <a:t> </a:t>
            </a:r>
            <a:r>
              <a:rPr lang="en-US" sz="2000" dirty="0" smtClean="0">
                <a:solidFill>
                  <a:schemeClr val="tx1">
                    <a:lumMod val="95000"/>
                    <a:lumOff val="5000"/>
                  </a:schemeClr>
                </a:solidFill>
              </a:rPr>
              <a:t>dated </a:t>
            </a:r>
            <a:r>
              <a:rPr lang="ru-RU" sz="2000" dirty="0" smtClean="0">
                <a:solidFill>
                  <a:schemeClr val="tx1">
                    <a:lumMod val="95000"/>
                    <a:lumOff val="5000"/>
                  </a:schemeClr>
                </a:solidFill>
              </a:rPr>
              <a:t>03.06.1992 </a:t>
            </a:r>
            <a:r>
              <a:rPr lang="en-US" sz="2000" dirty="0" smtClean="0">
                <a:solidFill>
                  <a:schemeClr val="tx1">
                    <a:lumMod val="95000"/>
                    <a:lumOff val="5000"/>
                  </a:schemeClr>
                </a:solidFill>
              </a:rPr>
              <a:t>No. </a:t>
            </a:r>
            <a:r>
              <a:rPr lang="ru-RU" sz="2000" dirty="0" smtClean="0">
                <a:solidFill>
                  <a:schemeClr val="tx1">
                    <a:lumMod val="95000"/>
                    <a:lumOff val="5000"/>
                  </a:schemeClr>
                </a:solidFill>
              </a:rPr>
              <a:t>2402</a:t>
            </a:r>
          </a:p>
          <a:p>
            <a:pPr algn="just" eaLnBrk="1" fontAlgn="auto" hangingPunct="1">
              <a:spcAft>
                <a:spcPts val="0"/>
              </a:spcAft>
              <a:buFontTx/>
              <a:buNone/>
              <a:defRPr/>
            </a:pPr>
            <a:endParaRPr lang="ru-RU" sz="2000" dirty="0" smtClean="0">
              <a:solidFill>
                <a:schemeClr val="tx1">
                  <a:lumMod val="95000"/>
                  <a:lumOff val="5000"/>
                </a:schemeClr>
              </a:solidFill>
            </a:endParaRPr>
          </a:p>
          <a:p>
            <a:pPr algn="just" eaLnBrk="1" fontAlgn="auto" hangingPunct="1">
              <a:spcAft>
                <a:spcPts val="0"/>
              </a:spcAft>
              <a:buFontTx/>
              <a:buChar char="o"/>
              <a:defRPr/>
            </a:pPr>
            <a:r>
              <a:rPr lang="en-US" sz="2000" dirty="0" smtClean="0">
                <a:solidFill>
                  <a:schemeClr val="tx1">
                    <a:lumMod val="95000"/>
                    <a:lumOff val="5000"/>
                  </a:schemeClr>
                </a:solidFill>
              </a:rPr>
              <a:t>Edict by the president of Ukraine “On Ukraine's membership in the European Bank for Reconstruction and Development”</a:t>
            </a:r>
            <a:r>
              <a:rPr lang="ru-RU" sz="2000" dirty="0" smtClean="0">
                <a:solidFill>
                  <a:schemeClr val="tx1">
                    <a:lumMod val="95000"/>
                    <a:lumOff val="5000"/>
                  </a:schemeClr>
                </a:solidFill>
              </a:rPr>
              <a:t> </a:t>
            </a:r>
            <a:r>
              <a:rPr lang="en-US" sz="2000" dirty="0" smtClean="0">
                <a:solidFill>
                  <a:schemeClr val="tx1">
                    <a:lumMod val="95000"/>
                    <a:lumOff val="5000"/>
                  </a:schemeClr>
                </a:solidFill>
              </a:rPr>
              <a:t>dated</a:t>
            </a:r>
            <a:r>
              <a:rPr lang="ru-RU" sz="2000" dirty="0" smtClean="0">
                <a:solidFill>
                  <a:schemeClr val="tx1">
                    <a:lumMod val="95000"/>
                    <a:lumOff val="5000"/>
                  </a:schemeClr>
                </a:solidFill>
              </a:rPr>
              <a:t> 14.07.1992</a:t>
            </a:r>
            <a:r>
              <a:rPr lang="en-US" sz="2000" dirty="0" smtClean="0">
                <a:solidFill>
                  <a:schemeClr val="tx1">
                    <a:lumMod val="95000"/>
                    <a:lumOff val="5000"/>
                  </a:schemeClr>
                </a:solidFill>
              </a:rPr>
              <a:t> No.</a:t>
            </a:r>
            <a:r>
              <a:rPr lang="ru-RU" sz="2000" dirty="0" smtClean="0">
                <a:solidFill>
                  <a:schemeClr val="tx1">
                    <a:lumMod val="95000"/>
                    <a:lumOff val="5000"/>
                  </a:schemeClr>
                </a:solidFill>
              </a:rPr>
              <a:t> 379/92</a:t>
            </a:r>
          </a:p>
          <a:p>
            <a:pPr algn="just" eaLnBrk="1" fontAlgn="auto" hangingPunct="1">
              <a:spcAft>
                <a:spcPts val="0"/>
              </a:spcAft>
              <a:buFont typeface="Wingdings" pitchFamily="2" charset="2"/>
              <a:buNone/>
              <a:defRPr/>
            </a:pPr>
            <a:endParaRPr lang="en-US" sz="800" dirty="0" smtClean="0">
              <a:solidFill>
                <a:schemeClr val="accent1">
                  <a:lumMod val="75000"/>
                </a:schemeClr>
              </a:solidFill>
            </a:endParaRPr>
          </a:p>
          <a:p>
            <a:pPr algn="just" eaLnBrk="1" fontAlgn="auto" hangingPunct="1">
              <a:spcAft>
                <a:spcPts val="0"/>
              </a:spcAft>
              <a:buFont typeface="Wingdings" pitchFamily="2" charset="2"/>
              <a:buNone/>
              <a:defRPr/>
            </a:pPr>
            <a:r>
              <a:rPr lang="ru-RU" sz="1700" dirty="0" smtClean="0">
                <a:solidFill>
                  <a:schemeClr val="accent1">
                    <a:lumMod val="75000"/>
                  </a:schemeClr>
                </a:solidFill>
              </a:rPr>
              <a:t>	</a:t>
            </a: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31749" name="Номер слайда 4"/>
          <p:cNvSpPr>
            <a:spLocks noGrp="1"/>
          </p:cNvSpPr>
          <p:nvPr>
            <p:ph type="sldNum" sz="quarter" idx="12"/>
          </p:nvPr>
        </p:nvSpPr>
        <p:spPr/>
        <p:txBody>
          <a:bodyPr/>
          <a:lstStyle/>
          <a:p>
            <a:pPr>
              <a:defRPr/>
            </a:pPr>
            <a:fld id="{E5CC9AB7-5323-4671-BEC7-21DC38367B43}" type="slidenum">
              <a:rPr lang="ru-RU"/>
              <a:pPr>
                <a:defRPr/>
              </a:pPr>
              <a:t>20</a:t>
            </a:fld>
            <a:endParaRPr lang="ru-RU"/>
          </a:p>
        </p:txBody>
      </p:sp>
      <p:sp>
        <p:nvSpPr>
          <p:cNvPr id="22532" name="Rectangle 2"/>
          <p:cNvSpPr>
            <a:spLocks noGrp="1" noChangeArrowheads="1"/>
          </p:cNvSpPr>
          <p:nvPr>
            <p:ph type="title" idx="4294967295"/>
          </p:nvPr>
        </p:nvSpPr>
        <p:spPr>
          <a:xfrm>
            <a:off x="714375" y="571500"/>
            <a:ext cx="8429625" cy="1214438"/>
          </a:xfrm>
        </p:spPr>
        <p:txBody>
          <a:bodyPr/>
          <a:lstStyle/>
          <a:p>
            <a:pPr eaLnBrk="1" hangingPunct="1"/>
            <a:r>
              <a:rPr lang="en-US" sz="2600" b="1" dirty="0" smtClean="0"/>
              <a:t>Specifics of accounting on budget performance within investment projects</a:t>
            </a:r>
            <a:endParaRPr lang="ru-RU" sz="2600" dirty="0" smtClean="0"/>
          </a:p>
        </p:txBody>
      </p:sp>
      <p:sp>
        <p:nvSpPr>
          <p:cNvPr id="19459" name="Rectangle 3"/>
          <p:cNvSpPr>
            <a:spLocks noGrp="1" noChangeArrowheads="1"/>
          </p:cNvSpPr>
          <p:nvPr>
            <p:ph type="body" idx="4294967295"/>
          </p:nvPr>
        </p:nvSpPr>
        <p:spPr>
          <a:xfrm>
            <a:off x="642938" y="1571625"/>
            <a:ext cx="8358187" cy="4786313"/>
          </a:xfrm>
        </p:spPr>
        <p:txBody>
          <a:bodyPr rtlCol="0">
            <a:normAutofit fontScale="85000" lnSpcReduction="10000"/>
          </a:bodyPr>
          <a:lstStyle/>
          <a:p>
            <a:pPr eaLnBrk="1" fontAlgn="auto" hangingPunct="1">
              <a:spcAft>
                <a:spcPts val="0"/>
              </a:spcAft>
              <a:buFont typeface="Wingdings" pitchFamily="2" charset="2"/>
              <a:buNone/>
              <a:defRPr/>
            </a:pPr>
            <a:r>
              <a:rPr lang="ru-RU" sz="1600" b="1" dirty="0">
                <a:solidFill>
                  <a:schemeClr val="accent1">
                    <a:lumMod val="75000"/>
                  </a:schemeClr>
                </a:solidFill>
              </a:rPr>
              <a:t>	 </a:t>
            </a:r>
          </a:p>
          <a:p>
            <a:pPr algn="just" eaLnBrk="1" fontAlgn="auto" hangingPunct="1">
              <a:spcAft>
                <a:spcPts val="0"/>
              </a:spcAft>
              <a:buNone/>
              <a:defRPr/>
            </a:pPr>
            <a:r>
              <a:rPr lang="ru-RU" sz="2000" b="1" dirty="0" smtClean="0">
                <a:solidFill>
                  <a:schemeClr val="tx1"/>
                </a:solidFill>
              </a:rPr>
              <a:t>	</a:t>
            </a:r>
            <a:r>
              <a:rPr lang="en-US" b="1" i="1" dirty="0" smtClean="0">
                <a:solidFill>
                  <a:schemeClr val="tx2">
                    <a:lumMod val="75000"/>
                  </a:schemeClr>
                </a:solidFill>
              </a:rPr>
              <a:t>The State Treasury Service </a:t>
            </a:r>
            <a:r>
              <a:rPr lang="en-US" b="1" i="1" dirty="0" smtClean="0">
                <a:solidFill>
                  <a:schemeClr val="tx2">
                    <a:lumMod val="75000"/>
                  </a:schemeClr>
                </a:solidFill>
              </a:rPr>
              <a:t>prepares and submits</a:t>
            </a:r>
            <a:endParaRPr lang="ru-RU" b="1" i="1" dirty="0" smtClean="0">
              <a:solidFill>
                <a:schemeClr val="tx2">
                  <a:lumMod val="75000"/>
                </a:schemeClr>
              </a:solidFill>
            </a:endParaRPr>
          </a:p>
          <a:p>
            <a:pPr algn="just" eaLnBrk="1" fontAlgn="auto" hangingPunct="1">
              <a:spcAft>
                <a:spcPts val="0"/>
              </a:spcAft>
              <a:buNone/>
              <a:defRPr/>
            </a:pPr>
            <a:r>
              <a:rPr lang="ru-RU" sz="2000" b="1" dirty="0" smtClean="0">
                <a:solidFill>
                  <a:schemeClr val="tx1"/>
                </a:solidFill>
              </a:rPr>
              <a:t>		</a:t>
            </a:r>
            <a:r>
              <a:rPr lang="en-US" sz="2000" b="1" dirty="0" smtClean="0">
                <a:solidFill>
                  <a:schemeClr val="tx1"/>
                </a:solidFill>
              </a:rPr>
              <a:t>to the </a:t>
            </a:r>
            <a:r>
              <a:rPr lang="en-US" sz="2000" b="1" dirty="0" err="1" smtClean="0">
                <a:solidFill>
                  <a:schemeClr val="tx1"/>
                </a:solidFill>
              </a:rPr>
              <a:t>Verkhovna</a:t>
            </a:r>
            <a:r>
              <a:rPr lang="en-US" sz="2000" b="1" dirty="0" smtClean="0">
                <a:solidFill>
                  <a:schemeClr val="tx1"/>
                </a:solidFill>
              </a:rPr>
              <a:t> </a:t>
            </a:r>
            <a:r>
              <a:rPr lang="en-US" sz="2000" b="1" dirty="0" err="1" smtClean="0">
                <a:solidFill>
                  <a:schemeClr val="tx1"/>
                </a:solidFill>
              </a:rPr>
              <a:t>Rada</a:t>
            </a:r>
            <a:r>
              <a:rPr lang="en-US" sz="2000" b="1" dirty="0" smtClean="0">
                <a:solidFill>
                  <a:schemeClr val="tx1"/>
                </a:solidFill>
              </a:rPr>
              <a:t> of Ukraine, the President, Cabinet of Ministers</a:t>
            </a:r>
            <a:r>
              <a:rPr lang="en-US" sz="2000" b="1" dirty="0" smtClean="0">
                <a:solidFill>
                  <a:schemeClr val="tx1"/>
                </a:solidFill>
              </a:rPr>
              <a:t>, the Accounting Chamber of </a:t>
            </a:r>
            <a:r>
              <a:rPr lang="en-US" sz="2000" b="1" dirty="0" smtClean="0">
                <a:solidFill>
                  <a:schemeClr val="tx1"/>
                </a:solidFill>
              </a:rPr>
              <a:t>Ukraine, Ministry of Finance the following documents</a:t>
            </a:r>
            <a:r>
              <a:rPr lang="ru-RU" sz="1900" b="1" dirty="0" smtClean="0">
                <a:solidFill>
                  <a:schemeClr val="tx1"/>
                </a:solidFill>
              </a:rPr>
              <a:t>:</a:t>
            </a:r>
            <a:endParaRPr lang="ru-RU" sz="1900" b="1" dirty="0" smtClean="0">
              <a:solidFill>
                <a:schemeClr val="tx1"/>
              </a:solidFill>
            </a:endParaRPr>
          </a:p>
          <a:p>
            <a:pPr algn="just" eaLnBrk="1" fontAlgn="auto" hangingPunct="1">
              <a:spcAft>
                <a:spcPts val="0"/>
              </a:spcAft>
              <a:buFont typeface="Wingdings" pitchFamily="2" charset="2"/>
              <a:buNone/>
              <a:defRPr/>
            </a:pPr>
            <a:r>
              <a:rPr lang="ru-RU" sz="1800" b="1" dirty="0" smtClean="0">
                <a:solidFill>
                  <a:schemeClr val="tx1"/>
                </a:solidFill>
              </a:rPr>
              <a:t>	 </a:t>
            </a:r>
            <a:r>
              <a:rPr lang="ru-RU" sz="1800" dirty="0" smtClean="0">
                <a:solidFill>
                  <a:schemeClr val="tx1"/>
                </a:solidFill>
              </a:rPr>
              <a:t>-</a:t>
            </a:r>
            <a:r>
              <a:rPr lang="ru-RU" sz="1800" b="1" dirty="0" smtClean="0">
                <a:solidFill>
                  <a:schemeClr val="tx1"/>
                </a:solidFill>
              </a:rPr>
              <a:t> </a:t>
            </a:r>
            <a:r>
              <a:rPr lang="en-US" sz="1800" dirty="0" smtClean="0">
                <a:solidFill>
                  <a:schemeClr val="tx1"/>
                </a:solidFill>
              </a:rPr>
              <a:t>Financial statements</a:t>
            </a:r>
            <a:r>
              <a:rPr lang="ru-RU" sz="1800" dirty="0" smtClean="0">
                <a:solidFill>
                  <a:schemeClr val="tx1"/>
                </a:solidFill>
              </a:rPr>
              <a:t>:</a:t>
            </a:r>
            <a:endParaRPr lang="ru-RU" sz="1800" dirty="0" smtClean="0">
              <a:solidFill>
                <a:schemeClr val="tx1"/>
              </a:solidFill>
            </a:endParaRPr>
          </a:p>
          <a:p>
            <a:pPr lvl="2" algn="just" eaLnBrk="1" fontAlgn="auto" hangingPunct="1">
              <a:spcAft>
                <a:spcPts val="0"/>
              </a:spcAft>
              <a:buFont typeface="Arial" pitchFamily="34" charset="0"/>
              <a:buChar char="•"/>
              <a:defRPr/>
            </a:pPr>
            <a:r>
              <a:rPr lang="en-US" sz="1600" dirty="0" smtClean="0">
                <a:solidFill>
                  <a:schemeClr val="tx1"/>
                </a:solidFill>
              </a:rPr>
              <a:t>Balance sheet</a:t>
            </a:r>
            <a:endParaRPr lang="ru-RU" sz="1600" dirty="0" smtClean="0">
              <a:solidFill>
                <a:schemeClr val="tx1"/>
              </a:solidFill>
            </a:endParaRPr>
          </a:p>
          <a:p>
            <a:pPr lvl="2" algn="just" eaLnBrk="1" fontAlgn="auto" hangingPunct="1">
              <a:spcAft>
                <a:spcPts val="0"/>
              </a:spcAft>
              <a:buFont typeface="Arial" pitchFamily="34" charset="0"/>
              <a:buChar char="•"/>
              <a:defRPr/>
            </a:pPr>
            <a:r>
              <a:rPr lang="en-US" sz="1600" dirty="0" smtClean="0">
                <a:solidFill>
                  <a:schemeClr val="tx1"/>
                </a:solidFill>
              </a:rPr>
              <a:t>Income statement</a:t>
            </a:r>
            <a:endParaRPr lang="ru-RU" sz="1600" dirty="0" smtClean="0">
              <a:solidFill>
                <a:schemeClr val="tx1"/>
              </a:solidFill>
            </a:endParaRPr>
          </a:p>
          <a:p>
            <a:pPr lvl="2" algn="just" eaLnBrk="1" fontAlgn="auto" hangingPunct="1">
              <a:spcAft>
                <a:spcPts val="0"/>
              </a:spcAft>
              <a:buFont typeface="Arial" pitchFamily="34" charset="0"/>
              <a:buChar char="•"/>
              <a:defRPr/>
            </a:pPr>
            <a:r>
              <a:rPr lang="en-US" sz="1600" dirty="0" smtClean="0">
                <a:solidFill>
                  <a:schemeClr val="tx1"/>
                </a:solidFill>
              </a:rPr>
              <a:t>Cash flow statement</a:t>
            </a:r>
            <a:endParaRPr lang="ru-RU" sz="1600" dirty="0" smtClean="0">
              <a:solidFill>
                <a:schemeClr val="tx1"/>
              </a:solidFill>
            </a:endParaRPr>
          </a:p>
          <a:p>
            <a:pPr lvl="1" algn="just" eaLnBrk="1" fontAlgn="auto" hangingPunct="1">
              <a:spcAft>
                <a:spcPts val="0"/>
              </a:spcAft>
              <a:buFont typeface="Arial" pitchFamily="34" charset="0"/>
              <a:buNone/>
              <a:defRPr/>
            </a:pPr>
            <a:r>
              <a:rPr lang="ru-RU" sz="1800" dirty="0" smtClean="0">
                <a:solidFill>
                  <a:schemeClr val="tx1"/>
                </a:solidFill>
              </a:rPr>
              <a:t>- </a:t>
            </a:r>
            <a:r>
              <a:rPr lang="en-US" sz="1800" dirty="0" smtClean="0">
                <a:solidFill>
                  <a:schemeClr val="tx1"/>
                </a:solidFill>
              </a:rPr>
              <a:t>Budget report</a:t>
            </a:r>
            <a:endParaRPr lang="ru-RU" sz="1800" dirty="0" smtClean="0">
              <a:solidFill>
                <a:schemeClr val="tx1"/>
              </a:solidFill>
            </a:endParaRPr>
          </a:p>
          <a:p>
            <a:pPr algn="just" eaLnBrk="1" fontAlgn="auto" hangingPunct="1">
              <a:spcAft>
                <a:spcPts val="0"/>
              </a:spcAft>
              <a:buFont typeface="Wingdings" pitchFamily="2" charset="2"/>
              <a:buNone/>
              <a:defRPr/>
            </a:pPr>
            <a:endParaRPr lang="ru-RU" sz="2000" b="1" dirty="0" smtClean="0">
              <a:solidFill>
                <a:schemeClr val="tx1"/>
              </a:solidFill>
            </a:endParaRPr>
          </a:p>
          <a:p>
            <a:pPr algn="just" eaLnBrk="1" fontAlgn="auto" hangingPunct="1">
              <a:spcAft>
                <a:spcPts val="0"/>
              </a:spcAft>
              <a:buNone/>
              <a:defRPr/>
            </a:pPr>
            <a:r>
              <a:rPr lang="ru-RU" sz="2000" b="1" dirty="0" smtClean="0">
                <a:solidFill>
                  <a:schemeClr val="tx1"/>
                </a:solidFill>
              </a:rPr>
              <a:t>	</a:t>
            </a:r>
            <a:r>
              <a:rPr lang="en-US" b="1" i="1" dirty="0" smtClean="0">
                <a:solidFill>
                  <a:schemeClr val="tx2">
                    <a:lumMod val="75000"/>
                  </a:schemeClr>
                </a:solidFill>
              </a:rPr>
              <a:t> Budget reports submitted by the Treasury indicate the </a:t>
            </a:r>
            <a:r>
              <a:rPr lang="en-US" b="1" i="1" dirty="0" smtClean="0">
                <a:solidFill>
                  <a:schemeClr val="tx2">
                    <a:lumMod val="75000"/>
                  </a:schemeClr>
                </a:solidFill>
              </a:rPr>
              <a:t>following</a:t>
            </a:r>
            <a:r>
              <a:rPr lang="ru-RU" b="1" i="1" dirty="0" smtClean="0">
                <a:solidFill>
                  <a:schemeClr val="tx2">
                    <a:lumMod val="75000"/>
                  </a:schemeClr>
                </a:solidFill>
              </a:rPr>
              <a:t>:</a:t>
            </a:r>
            <a:endParaRPr lang="ru-RU" b="1" i="1" dirty="0" smtClean="0">
              <a:solidFill>
                <a:schemeClr val="tx2">
                  <a:lumMod val="75000"/>
                </a:schemeClr>
              </a:solidFill>
            </a:endParaRPr>
          </a:p>
          <a:p>
            <a:pPr lvl="1" algn="just" eaLnBrk="1" fontAlgn="auto" hangingPunct="1">
              <a:spcAft>
                <a:spcPts val="0"/>
              </a:spcAft>
              <a:buFont typeface="Arial" pitchFamily="34" charset="0"/>
              <a:buChar char="•"/>
              <a:defRPr/>
            </a:pPr>
            <a:r>
              <a:rPr lang="en-US" sz="1900" dirty="0" smtClean="0">
                <a:solidFill>
                  <a:schemeClr val="tx1"/>
                </a:solidFill>
              </a:rPr>
              <a:t>l</a:t>
            </a:r>
            <a:r>
              <a:rPr lang="en-US" sz="1900" dirty="0" smtClean="0">
                <a:solidFill>
                  <a:schemeClr val="tx1"/>
                </a:solidFill>
              </a:rPr>
              <a:t>oans to state budget from IFI for implementation of investment projects, repayment transactions in the Financing section in accordance </a:t>
            </a:r>
            <a:r>
              <a:rPr lang="en-US" sz="1900" dirty="0" smtClean="0">
                <a:solidFill>
                  <a:schemeClr val="tx1"/>
                </a:solidFill>
              </a:rPr>
              <a:t>with the budget financing classification codes: type of lender and debt obligation</a:t>
            </a:r>
            <a:endParaRPr lang="ru-RU" sz="1900" dirty="0">
              <a:solidFill>
                <a:schemeClr val="tx1"/>
              </a:solidFill>
            </a:endParaRPr>
          </a:p>
          <a:p>
            <a:pPr lvl="1" algn="just" eaLnBrk="1" fontAlgn="auto" hangingPunct="1">
              <a:spcAft>
                <a:spcPts val="0"/>
              </a:spcAft>
              <a:buFont typeface="Arial" pitchFamily="34" charset="0"/>
              <a:buChar char="•"/>
              <a:defRPr/>
            </a:pPr>
            <a:r>
              <a:rPr lang="en-US" sz="1900" dirty="0" smtClean="0">
                <a:solidFill>
                  <a:schemeClr val="tx1"/>
                </a:solidFill>
              </a:rPr>
              <a:t>s</a:t>
            </a:r>
            <a:r>
              <a:rPr lang="en-US" sz="1900" dirty="0" smtClean="0">
                <a:solidFill>
                  <a:schemeClr val="tx1"/>
                </a:solidFill>
              </a:rPr>
              <a:t>ervicing of loans received from IFI in the Development section for each budget programme</a:t>
            </a:r>
            <a:endParaRPr lang="ru-RU" sz="1900" dirty="0" smtClean="0">
              <a:solidFill>
                <a:schemeClr val="tx1"/>
              </a:solidFill>
            </a:endParaRPr>
          </a:p>
          <a:p>
            <a:pPr lvl="1" algn="just" eaLnBrk="1" fontAlgn="auto" hangingPunct="1">
              <a:spcAft>
                <a:spcPts val="0"/>
              </a:spcAft>
              <a:buFont typeface="Arial" pitchFamily="34" charset="0"/>
              <a:buChar char="•"/>
              <a:defRPr/>
            </a:pPr>
            <a:r>
              <a:rPr lang="en-US" sz="1900" dirty="0" smtClean="0">
                <a:solidFill>
                  <a:schemeClr val="tx1"/>
                </a:solidFill>
              </a:rPr>
              <a:t>t</a:t>
            </a:r>
            <a:r>
              <a:rPr lang="en-US" sz="1900" dirty="0" smtClean="0">
                <a:solidFill>
                  <a:schemeClr val="tx1"/>
                </a:solidFill>
              </a:rPr>
              <a:t>ransactions in connection with project implementation in the Expenditures section</a:t>
            </a:r>
            <a:endParaRPr lang="ru-RU" sz="1900" dirty="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31749" name="Номер слайда 4"/>
          <p:cNvSpPr>
            <a:spLocks noGrp="1"/>
          </p:cNvSpPr>
          <p:nvPr>
            <p:ph type="sldNum" sz="quarter" idx="12"/>
          </p:nvPr>
        </p:nvSpPr>
        <p:spPr/>
        <p:txBody>
          <a:bodyPr/>
          <a:lstStyle/>
          <a:p>
            <a:pPr>
              <a:defRPr/>
            </a:pPr>
            <a:fld id="{2D9EBDD9-1EEF-46B2-9D02-DD2E8D3AF0F0}" type="slidenum">
              <a:rPr lang="ru-RU"/>
              <a:pPr>
                <a:defRPr/>
              </a:pPr>
              <a:t>21</a:t>
            </a:fld>
            <a:endParaRPr lang="ru-RU"/>
          </a:p>
        </p:txBody>
      </p:sp>
      <p:sp>
        <p:nvSpPr>
          <p:cNvPr id="23556" name="Rectangle 2"/>
          <p:cNvSpPr>
            <a:spLocks noGrp="1" noChangeArrowheads="1"/>
          </p:cNvSpPr>
          <p:nvPr>
            <p:ph type="title" idx="4294967295"/>
          </p:nvPr>
        </p:nvSpPr>
        <p:spPr>
          <a:xfrm>
            <a:off x="500063" y="571500"/>
            <a:ext cx="8429625" cy="1000125"/>
          </a:xfrm>
        </p:spPr>
        <p:txBody>
          <a:bodyPr/>
          <a:lstStyle/>
          <a:p>
            <a:pPr eaLnBrk="1" hangingPunct="1"/>
            <a:r>
              <a:rPr lang="en-US" sz="2800" b="1" dirty="0" smtClean="0"/>
              <a:t>Advantages of maintenance </a:t>
            </a:r>
            <a:r>
              <a:rPr lang="en-US" sz="2800" b="1" dirty="0" smtClean="0"/>
              <a:t>of investment </a:t>
            </a:r>
            <a:r>
              <a:rPr lang="en-US" sz="2800" b="1" dirty="0" smtClean="0"/>
              <a:t>projects conducted by the Treasury Service</a:t>
            </a:r>
            <a:endParaRPr lang="ru-RU" sz="2800" dirty="0" smtClean="0"/>
          </a:p>
        </p:txBody>
      </p:sp>
      <p:sp>
        <p:nvSpPr>
          <p:cNvPr id="19459" name="Rectangle 3"/>
          <p:cNvSpPr>
            <a:spLocks noGrp="1" noChangeArrowheads="1"/>
          </p:cNvSpPr>
          <p:nvPr>
            <p:ph type="body" idx="4294967295"/>
          </p:nvPr>
        </p:nvSpPr>
        <p:spPr>
          <a:xfrm>
            <a:off x="642938" y="1571625"/>
            <a:ext cx="8358187" cy="4786313"/>
          </a:xfrm>
        </p:spPr>
        <p:txBody>
          <a:bodyPr rtlCol="0">
            <a:normAutofit/>
          </a:bodyPr>
          <a:lstStyle/>
          <a:p>
            <a:pPr eaLnBrk="1" fontAlgn="auto" hangingPunct="1">
              <a:spcAft>
                <a:spcPts val="0"/>
              </a:spcAft>
              <a:buFont typeface="Wingdings" pitchFamily="2" charset="2"/>
              <a:buNone/>
              <a:defRPr/>
            </a:pPr>
            <a:r>
              <a:rPr lang="ru-RU" sz="1600" b="1" dirty="0">
                <a:solidFill>
                  <a:schemeClr val="accent1">
                    <a:lumMod val="75000"/>
                  </a:schemeClr>
                </a:solidFill>
              </a:rPr>
              <a:t>	 </a:t>
            </a:r>
          </a:p>
          <a:p>
            <a:pPr algn="just" eaLnBrk="1" fontAlgn="auto" hangingPunct="1">
              <a:spcAft>
                <a:spcPts val="0"/>
              </a:spcAft>
              <a:defRPr/>
            </a:pPr>
            <a:r>
              <a:rPr lang="en-US" dirty="0" smtClean="0">
                <a:solidFill>
                  <a:schemeClr val="tx1"/>
                </a:solidFill>
              </a:rPr>
              <a:t>Transparency</a:t>
            </a:r>
            <a:r>
              <a:rPr lang="ru-RU" dirty="0" smtClean="0">
                <a:solidFill>
                  <a:schemeClr val="tx1"/>
                </a:solidFill>
              </a:rPr>
              <a:t>, </a:t>
            </a:r>
            <a:r>
              <a:rPr lang="en-US" dirty="0" smtClean="0">
                <a:solidFill>
                  <a:schemeClr val="tx1"/>
                </a:solidFill>
              </a:rPr>
              <a:t>prompt and comprehensive representation of all transactions</a:t>
            </a:r>
            <a:endParaRPr lang="ru-RU" dirty="0" smtClean="0">
              <a:solidFill>
                <a:schemeClr val="tx1"/>
              </a:solidFill>
            </a:endParaRPr>
          </a:p>
          <a:p>
            <a:pPr algn="just" eaLnBrk="1" fontAlgn="auto" hangingPunct="1">
              <a:spcAft>
                <a:spcPts val="0"/>
              </a:spcAft>
              <a:defRPr/>
            </a:pPr>
            <a:endParaRPr lang="ru-RU" dirty="0" smtClean="0">
              <a:solidFill>
                <a:schemeClr val="tx1"/>
              </a:solidFill>
            </a:endParaRPr>
          </a:p>
          <a:p>
            <a:pPr algn="just" eaLnBrk="1" fontAlgn="auto" hangingPunct="1">
              <a:spcAft>
                <a:spcPts val="0"/>
              </a:spcAft>
              <a:defRPr/>
            </a:pPr>
            <a:r>
              <a:rPr lang="en-US" dirty="0" smtClean="0">
                <a:solidFill>
                  <a:schemeClr val="tx1"/>
                </a:solidFill>
              </a:rPr>
              <a:t>State control over targeted use of loaned funds</a:t>
            </a:r>
            <a:endParaRPr lang="ru-RU" dirty="0" smtClean="0">
              <a:solidFill>
                <a:schemeClr val="tx1"/>
              </a:solidFill>
            </a:endParaRPr>
          </a:p>
          <a:p>
            <a:pPr algn="just" eaLnBrk="1" fontAlgn="auto" hangingPunct="1">
              <a:spcAft>
                <a:spcPts val="0"/>
              </a:spcAft>
              <a:defRPr/>
            </a:pPr>
            <a:endParaRPr lang="ru-RU" dirty="0" smtClean="0">
              <a:solidFill>
                <a:schemeClr val="tx1"/>
              </a:solidFill>
            </a:endParaRPr>
          </a:p>
          <a:p>
            <a:pPr algn="just" eaLnBrk="1" fontAlgn="auto" hangingPunct="1">
              <a:spcAft>
                <a:spcPts val="0"/>
              </a:spcAft>
              <a:defRPr/>
            </a:pPr>
            <a:r>
              <a:rPr lang="en-US" dirty="0" smtClean="0">
                <a:solidFill>
                  <a:schemeClr val="tx1"/>
                </a:solidFill>
              </a:rPr>
              <a:t>Accurate and timely accounting on budget performance</a:t>
            </a:r>
            <a:endParaRPr lang="ru-RU" dirty="0" smtClean="0">
              <a:solidFill>
                <a:schemeClr val="tx1"/>
              </a:solidFill>
            </a:endParaRPr>
          </a:p>
          <a:p>
            <a:pPr algn="just" eaLnBrk="1" fontAlgn="auto" hangingPunct="1">
              <a:spcAft>
                <a:spcPts val="0"/>
              </a:spcAft>
              <a:defRPr/>
            </a:pPr>
            <a:endParaRPr lang="ru-RU" sz="1800" dirty="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ctrTitle" idx="4294967295"/>
          </p:nvPr>
        </p:nvSpPr>
        <p:spPr>
          <a:xfrm>
            <a:off x="1428750" y="2214563"/>
            <a:ext cx="7858125" cy="1441450"/>
          </a:xfrm>
        </p:spPr>
        <p:txBody>
          <a:bodyPr/>
          <a:lstStyle/>
          <a:p>
            <a:pPr algn="ctr" eaLnBrk="1" hangingPunct="1"/>
            <a:r>
              <a:rPr lang="en-US" sz="4800" b="1" dirty="0" smtClean="0"/>
              <a:t>Thank you</a:t>
            </a:r>
            <a:r>
              <a:rPr lang="uk-UA" sz="4800" b="1" dirty="0" smtClean="0"/>
              <a:t>!</a:t>
            </a:r>
            <a:endParaRPr lang="uk-UA" sz="4800" b="1" dirty="0" smtClean="0"/>
          </a:p>
        </p:txBody>
      </p:sp>
      <p:sp>
        <p:nvSpPr>
          <p:cNvPr id="44035" name="Подзаголовок 2"/>
          <p:cNvSpPr>
            <a:spLocks noGrp="1"/>
          </p:cNvSpPr>
          <p:nvPr>
            <p:ph type="subTitle" idx="4294967295"/>
          </p:nvPr>
        </p:nvSpPr>
        <p:spPr>
          <a:xfrm>
            <a:off x="1905000" y="4292600"/>
            <a:ext cx="6953250" cy="1657350"/>
          </a:xfrm>
        </p:spPr>
        <p:txBody>
          <a:bodyPr rtlCol="0">
            <a:normAutofit lnSpcReduction="10000"/>
          </a:bodyPr>
          <a:lstStyle/>
          <a:p>
            <a:pPr marL="0" indent="0" algn="r" eaLnBrk="1" fontAlgn="auto" hangingPunct="1">
              <a:spcAft>
                <a:spcPts val="0"/>
              </a:spcAft>
              <a:buFont typeface="Wingdings" pitchFamily="2" charset="2"/>
              <a:buNone/>
              <a:defRPr/>
            </a:pPr>
            <a:endParaRPr lang="uk-UA" sz="3200" dirty="0" smtClean="0">
              <a:solidFill>
                <a:schemeClr val="accent1">
                  <a:lumMod val="75000"/>
                </a:schemeClr>
              </a:solidFill>
            </a:endParaRPr>
          </a:p>
          <a:p>
            <a:pPr marL="0" indent="0" algn="r" eaLnBrk="1" fontAlgn="auto" hangingPunct="1">
              <a:spcAft>
                <a:spcPts val="0"/>
              </a:spcAft>
              <a:buFont typeface="Wingdings" pitchFamily="2" charset="2"/>
              <a:buNone/>
              <a:defRPr/>
            </a:pPr>
            <a:endParaRPr lang="uk-UA" sz="3200" dirty="0" smtClean="0">
              <a:solidFill>
                <a:schemeClr val="accent1">
                  <a:lumMod val="75000"/>
                </a:schemeClr>
              </a:solidFill>
            </a:endParaRPr>
          </a:p>
          <a:p>
            <a:pPr marL="0" indent="0" algn="r" eaLnBrk="1" fontAlgn="auto" hangingPunct="1">
              <a:spcAft>
                <a:spcPts val="0"/>
              </a:spcAft>
              <a:buFont typeface="Wingdings" pitchFamily="2" charset="2"/>
              <a:buNone/>
              <a:defRPr/>
            </a:pPr>
            <a:r>
              <a:rPr lang="en-US" sz="3200" dirty="0" smtClean="0">
                <a:solidFill>
                  <a:schemeClr val="tx2">
                    <a:lumMod val="75000"/>
                  </a:schemeClr>
                </a:solidFill>
              </a:rPr>
              <a:t>treasury.gov.ua</a:t>
            </a:r>
            <a:endParaRPr lang="ru-RU" sz="3200" dirty="0" smtClean="0">
              <a:solidFill>
                <a:schemeClr val="tx2">
                  <a:lumMod val="75000"/>
                </a:schemeClr>
              </a:solidFill>
            </a:endParaRPr>
          </a:p>
        </p:txBody>
      </p:sp>
      <p:grpSp>
        <p:nvGrpSpPr>
          <p:cNvPr id="2" name="Группа 3"/>
          <p:cNvGrpSpPr/>
          <p:nvPr/>
        </p:nvGrpSpPr>
        <p:grpSpPr>
          <a:xfrm>
            <a:off x="0" y="0"/>
            <a:ext cx="9144000" cy="642290"/>
            <a:chOff x="-1" y="313"/>
            <a:chExt cx="7858151" cy="642290"/>
          </a:xfrm>
          <a:solidFill>
            <a:schemeClr val="accent2">
              <a:lumMod val="75000"/>
              <a:alpha val="58000"/>
            </a:schemeClr>
          </a:solidFill>
        </p:grpSpPr>
        <p:sp>
          <p:nvSpPr>
            <p:cNvPr id="5" name="Пятиугольник 4"/>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6"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7" name="Овал 6"/>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8" name="Нижний колонтитул 4"/>
          <p:cNvSpPr>
            <a:spLocks noGrp="1"/>
          </p:cNvSpPr>
          <p:nvPr>
            <p:ph type="ftr" sz="quarter" idx="11"/>
          </p:nvPr>
        </p:nvSpPr>
        <p:spPr>
          <a:xfrm>
            <a:off x="2428875" y="6400800"/>
            <a:ext cx="42862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Нижний колонтитул 4"/>
          <p:cNvSpPr>
            <a:spLocks noGrp="1"/>
          </p:cNvSpPr>
          <p:nvPr>
            <p:ph type="ftr" sz="quarter" idx="11"/>
          </p:nvPr>
        </p:nvSpPr>
        <p:spPr>
          <a:xfrm>
            <a:off x="2714625" y="6400800"/>
            <a:ext cx="37147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5125" name="Номер слайда 4"/>
          <p:cNvSpPr>
            <a:spLocks noGrp="1"/>
          </p:cNvSpPr>
          <p:nvPr>
            <p:ph type="sldNum" sz="quarter" idx="12"/>
          </p:nvPr>
        </p:nvSpPr>
        <p:spPr/>
        <p:txBody>
          <a:bodyPr/>
          <a:lstStyle/>
          <a:p>
            <a:pPr>
              <a:defRPr/>
            </a:pPr>
            <a:fld id="{3DBD018B-87A5-4B60-B3D2-3E38A4887BF1}" type="slidenum">
              <a:rPr lang="ru-RU"/>
              <a:pPr>
                <a:defRPr/>
              </a:pPr>
              <a:t>3</a:t>
            </a:fld>
            <a:endParaRPr lang="ru-RU"/>
          </a:p>
        </p:txBody>
      </p:sp>
      <p:sp>
        <p:nvSpPr>
          <p:cNvPr id="3" name="Rectangle 2"/>
          <p:cNvSpPr>
            <a:spLocks noGrp="1" noChangeArrowheads="1"/>
          </p:cNvSpPr>
          <p:nvPr>
            <p:ph type="title" idx="4294967295"/>
          </p:nvPr>
        </p:nvSpPr>
        <p:spPr>
          <a:xfrm>
            <a:off x="785813" y="500063"/>
            <a:ext cx="8001000" cy="857250"/>
          </a:xfrm>
        </p:spPr>
        <p:txBody>
          <a:bodyPr/>
          <a:lstStyle/>
          <a:p>
            <a:pPr eaLnBrk="1" hangingPunct="1"/>
            <a:r>
              <a:rPr lang="en-US" sz="2400" b="1" dirty="0" smtClean="0"/>
              <a:t>Legislative acts and normative regulative documents</a:t>
            </a:r>
            <a:r>
              <a:rPr lang="en-US" sz="2800" b="1" dirty="0" smtClean="0"/>
              <a:t> </a:t>
            </a:r>
            <a:endParaRPr lang="ru-RU" sz="2800" b="1" dirty="0" smtClean="0"/>
          </a:p>
        </p:txBody>
      </p:sp>
      <p:sp>
        <p:nvSpPr>
          <p:cNvPr id="5123" name="Rectangle 3"/>
          <p:cNvSpPr>
            <a:spLocks noGrp="1" noChangeArrowheads="1"/>
          </p:cNvSpPr>
          <p:nvPr>
            <p:ph type="body" idx="4294967295"/>
          </p:nvPr>
        </p:nvSpPr>
        <p:spPr>
          <a:xfrm>
            <a:off x="928688" y="1071563"/>
            <a:ext cx="8072437" cy="5072062"/>
          </a:xfrm>
        </p:spPr>
        <p:txBody>
          <a:bodyPr rtlCol="0">
            <a:normAutofit fontScale="77500" lnSpcReduction="20000"/>
          </a:bodyPr>
          <a:lstStyle/>
          <a:p>
            <a:pPr eaLnBrk="1" fontAlgn="auto" hangingPunct="1">
              <a:lnSpc>
                <a:spcPct val="80000"/>
              </a:lnSpc>
              <a:spcAft>
                <a:spcPts val="0"/>
              </a:spcAft>
              <a:buFont typeface="Wingdings" pitchFamily="2" charset="2"/>
              <a:buNone/>
              <a:defRPr/>
            </a:pPr>
            <a:endParaRPr lang="ru-RU" sz="1200" dirty="0" smtClean="0">
              <a:solidFill>
                <a:schemeClr val="accent1">
                  <a:lumMod val="75000"/>
                </a:schemeClr>
              </a:solidFill>
            </a:endParaRP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Budget Code of Ukraine</a:t>
            </a: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The Law of Ukraine “On State budget of Ukraine”</a:t>
            </a: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The Resolution of the Cabinet of Ministers of Ukraine (CMU) No. 1027 dated </a:t>
            </a:r>
            <a:r>
              <a:rPr lang="ru-RU" sz="2300" dirty="0" smtClean="0">
                <a:solidFill>
                  <a:schemeClr val="tx1">
                    <a:lumMod val="95000"/>
                    <a:lumOff val="5000"/>
                  </a:schemeClr>
                </a:solidFill>
              </a:rPr>
              <a:t>26.11.200 </a:t>
            </a:r>
            <a:r>
              <a:rPr lang="en-US" sz="2300" dirty="0" smtClean="0">
                <a:solidFill>
                  <a:schemeClr val="tx1">
                    <a:lumMod val="95000"/>
                    <a:lumOff val="5000"/>
                  </a:schemeClr>
                </a:solidFill>
              </a:rPr>
              <a:t>“On Procedure of the Initiation, the Preparation and the Implementation of Projects of the Economic and Social Development of Ukraine Supported by International Finance Institutions”</a:t>
            </a:r>
            <a:endParaRPr lang="ru-RU" sz="2300" dirty="0" smtClean="0">
              <a:solidFill>
                <a:schemeClr val="tx1">
                  <a:lumMod val="95000"/>
                  <a:lumOff val="5000"/>
                </a:schemeClr>
              </a:solidFill>
            </a:endParaRP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CMU Resolution No. 1090 dated </a:t>
            </a:r>
            <a:r>
              <a:rPr lang="ru-RU" sz="2300" dirty="0" smtClean="0">
                <a:solidFill>
                  <a:schemeClr val="tx1">
                    <a:lumMod val="95000"/>
                    <a:lumOff val="5000"/>
                  </a:schemeClr>
                </a:solidFill>
              </a:rPr>
              <a:t>05.09.2007</a:t>
            </a:r>
            <a:r>
              <a:rPr lang="en-US" sz="2300" dirty="0" smtClean="0">
                <a:solidFill>
                  <a:schemeClr val="tx1">
                    <a:lumMod val="95000"/>
                    <a:lumOff val="5000"/>
                  </a:schemeClr>
                </a:solidFill>
              </a:rPr>
              <a:t> “On Procedure of Administration of Funds Designated for State Target Program Supporting Social and Economic Development involving financing from European Bank for Reconstruction and Development (EBRD) funds”</a:t>
            </a:r>
            <a:endParaRPr lang="ru-RU" sz="2300" dirty="0" smtClean="0">
              <a:solidFill>
                <a:schemeClr val="tx1">
                  <a:lumMod val="95000"/>
                  <a:lumOff val="5000"/>
                </a:schemeClr>
              </a:solidFill>
            </a:endParaRPr>
          </a:p>
          <a:p>
            <a:pPr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Executive Order, Ministry of Finance, Order No. 299 of 07.05.2002 “On Approval of the Procedure of Selection of Banks to Be Involved in the Project Implementation </a:t>
            </a:r>
            <a:endParaRPr lang="ru-RU" sz="2300" dirty="0" smtClean="0">
              <a:solidFill>
                <a:schemeClr val="tx1">
                  <a:lumMod val="95000"/>
                  <a:lumOff val="5000"/>
                </a:schemeClr>
              </a:solidFill>
            </a:endParaRP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The EBRD's Procurement Policies and Rules (PP&amp;R) </a:t>
            </a:r>
            <a:endParaRPr lang="ru-RU" sz="2300" dirty="0" smtClean="0">
              <a:solidFill>
                <a:schemeClr val="tx1">
                  <a:lumMod val="95000"/>
                  <a:lumOff val="5000"/>
                </a:schemeClr>
              </a:solidFill>
            </a:endParaRP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Loan agreements between Ukraine and international financial institutions</a:t>
            </a:r>
            <a:endParaRPr lang="ru-RU" sz="2300" dirty="0" smtClean="0">
              <a:solidFill>
                <a:schemeClr val="tx1">
                  <a:lumMod val="95000"/>
                  <a:lumOff val="5000"/>
                </a:schemeClr>
              </a:solidFill>
            </a:endParaRPr>
          </a:p>
          <a:p>
            <a:pPr algn="just" eaLnBrk="1" fontAlgn="auto" hangingPunct="1">
              <a:lnSpc>
                <a:spcPct val="110000"/>
              </a:lnSpc>
              <a:spcAft>
                <a:spcPts val="0"/>
              </a:spcAft>
              <a:buFont typeface="Arial" pitchFamily="34" charset="0"/>
              <a:buChar char="•"/>
              <a:defRPr/>
            </a:pPr>
            <a:r>
              <a:rPr lang="en-US" sz="2300" dirty="0" smtClean="0">
                <a:solidFill>
                  <a:schemeClr val="tx1">
                    <a:lumMod val="95000"/>
                    <a:lumOff val="5000"/>
                  </a:schemeClr>
                </a:solidFill>
              </a:rPr>
              <a:t>Other normative documents regulating realization of investment projects</a:t>
            </a:r>
            <a:endParaRPr lang="ru-RU" sz="2300" dirty="0" smtClean="0">
              <a:solidFill>
                <a:schemeClr val="tx1">
                  <a:lumMod val="95000"/>
                  <a:lumOff val="5000"/>
                </a:schemeClr>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Нижний колонтитул 4"/>
          <p:cNvSpPr>
            <a:spLocks noGrp="1"/>
          </p:cNvSpPr>
          <p:nvPr>
            <p:ph type="ftr" sz="quarter" idx="11"/>
          </p:nvPr>
        </p:nvSpPr>
        <p:spPr>
          <a:xfrm>
            <a:off x="2714625" y="6400800"/>
            <a:ext cx="3714750"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6149" name="Номер слайда 4"/>
          <p:cNvSpPr>
            <a:spLocks noGrp="1"/>
          </p:cNvSpPr>
          <p:nvPr>
            <p:ph type="sldNum" sz="quarter" idx="12"/>
          </p:nvPr>
        </p:nvSpPr>
        <p:spPr/>
        <p:txBody>
          <a:bodyPr/>
          <a:lstStyle/>
          <a:p>
            <a:pPr>
              <a:defRPr/>
            </a:pPr>
            <a:fld id="{79989224-F32B-4A43-9C7C-F0EC476F6A1F}" type="slidenum">
              <a:rPr lang="ru-RU"/>
              <a:pPr>
                <a:defRPr/>
              </a:pPr>
              <a:t>4</a:t>
            </a:fld>
            <a:endParaRPr lang="ru-RU"/>
          </a:p>
        </p:txBody>
      </p:sp>
      <p:sp>
        <p:nvSpPr>
          <p:cNvPr id="3" name="Rectangle 2"/>
          <p:cNvSpPr>
            <a:spLocks noGrp="1" noChangeArrowheads="1"/>
          </p:cNvSpPr>
          <p:nvPr>
            <p:ph type="title" idx="4294967295"/>
          </p:nvPr>
        </p:nvSpPr>
        <p:spPr>
          <a:xfrm>
            <a:off x="714375" y="500063"/>
            <a:ext cx="8429625" cy="857250"/>
          </a:xfrm>
        </p:spPr>
        <p:txBody>
          <a:bodyPr/>
          <a:lstStyle/>
          <a:p>
            <a:pPr eaLnBrk="1" hangingPunct="1"/>
            <a:r>
              <a:rPr lang="en-US" sz="2800" b="1" dirty="0" smtClean="0"/>
              <a:t>Budget Code of Ukraine</a:t>
            </a:r>
          </a:p>
        </p:txBody>
      </p:sp>
      <p:sp>
        <p:nvSpPr>
          <p:cNvPr id="6147" name="Rectangle 3"/>
          <p:cNvSpPr>
            <a:spLocks noGrp="1" noChangeArrowheads="1"/>
          </p:cNvSpPr>
          <p:nvPr>
            <p:ph type="body" idx="4294967295"/>
          </p:nvPr>
        </p:nvSpPr>
        <p:spPr>
          <a:xfrm>
            <a:off x="785813" y="1428750"/>
            <a:ext cx="8215312" cy="4857750"/>
          </a:xfrm>
        </p:spPr>
        <p:txBody>
          <a:bodyPr rtlCol="0">
            <a:normAutofit/>
          </a:bodyPr>
          <a:lstStyle/>
          <a:p>
            <a:pPr algn="just" eaLnBrk="1" fontAlgn="auto" hangingPunct="1">
              <a:spcAft>
                <a:spcPts val="0"/>
              </a:spcAft>
              <a:buFont typeface="Arial" pitchFamily="34" charset="0"/>
              <a:buChar char="•"/>
              <a:defRPr/>
            </a:pPr>
            <a:r>
              <a:rPr lang="en-US" sz="1800" dirty="0" smtClean="0">
                <a:solidFill>
                  <a:schemeClr val="tx1">
                    <a:lumMod val="95000"/>
                    <a:lumOff val="5000"/>
                  </a:schemeClr>
                </a:solidFill>
              </a:rPr>
              <a:t>Loans from foreign states, banks and international financial institutions involved for investment programmes (projects) are classified as state loans</a:t>
            </a:r>
            <a:endParaRPr lang="ru-RU" sz="1800" dirty="0" smtClean="0">
              <a:solidFill>
                <a:schemeClr val="tx1">
                  <a:lumMod val="95000"/>
                  <a:lumOff val="5000"/>
                </a:schemeClr>
              </a:solidFill>
            </a:endParaRPr>
          </a:p>
          <a:p>
            <a:pPr algn="just" eaLnBrk="1" fontAlgn="auto" hangingPunct="1">
              <a:spcAft>
                <a:spcPts val="0"/>
              </a:spcAft>
              <a:buFont typeface="Arial" pitchFamily="34" charset="0"/>
              <a:buChar char="•"/>
              <a:defRPr/>
            </a:pPr>
            <a:r>
              <a:rPr lang="en-US" sz="1800" dirty="0" smtClean="0">
                <a:solidFill>
                  <a:schemeClr val="tx1">
                    <a:lumMod val="95000"/>
                    <a:lumOff val="5000"/>
                  </a:schemeClr>
                </a:solidFill>
              </a:rPr>
              <a:t>State loans are executed in accordance with The Law of Ukraine “On State budget of Ukraine”</a:t>
            </a:r>
            <a:endParaRPr lang="ru-RU" sz="1800" dirty="0" smtClean="0">
              <a:solidFill>
                <a:schemeClr val="tx1">
                  <a:lumMod val="95000"/>
                  <a:lumOff val="5000"/>
                </a:schemeClr>
              </a:solidFill>
            </a:endParaRPr>
          </a:p>
          <a:p>
            <a:pPr algn="just" eaLnBrk="1" fontAlgn="auto" hangingPunct="1">
              <a:spcAft>
                <a:spcPts val="0"/>
              </a:spcAft>
              <a:buFont typeface="Arial" pitchFamily="34" charset="0"/>
              <a:buChar char="•"/>
              <a:defRPr/>
            </a:pPr>
            <a:r>
              <a:rPr lang="en-US" sz="1800" dirty="0" smtClean="0">
                <a:solidFill>
                  <a:schemeClr val="tx1">
                    <a:lumMod val="95000"/>
                    <a:lumOff val="5000"/>
                  </a:schemeClr>
                </a:solidFill>
              </a:rPr>
              <a:t>The right to execute state loans belongs to the state represented by the Minister of Finance of Ukraine. </a:t>
            </a:r>
          </a:p>
          <a:p>
            <a:pPr algn="just" eaLnBrk="1" fontAlgn="auto" hangingPunct="1">
              <a:spcAft>
                <a:spcPts val="0"/>
              </a:spcAft>
              <a:buFont typeface="Arial" pitchFamily="34" charset="0"/>
              <a:buChar char="•"/>
              <a:defRPr/>
            </a:pPr>
            <a:r>
              <a:rPr lang="en-US" sz="1800" dirty="0" smtClean="0">
                <a:solidFill>
                  <a:schemeClr val="tx1">
                    <a:lumMod val="95000"/>
                    <a:lumOff val="5000"/>
                  </a:schemeClr>
                </a:solidFill>
              </a:rPr>
              <a:t>Terms of state loans are defined by the Cabinet of Ministers of Ukraine</a:t>
            </a:r>
            <a:endParaRPr lang="ru-RU" sz="1800" dirty="0" smtClean="0">
              <a:solidFill>
                <a:schemeClr val="tx1">
                  <a:lumMod val="95000"/>
                  <a:lumOff val="5000"/>
                </a:schemeClr>
              </a:solidFill>
            </a:endParaRPr>
          </a:p>
          <a:p>
            <a:pPr algn="just" eaLnBrk="1" fontAlgn="auto" hangingPunct="1">
              <a:spcAft>
                <a:spcPts val="0"/>
              </a:spcAft>
              <a:buFont typeface="Arial" pitchFamily="34" charset="0"/>
              <a:buChar char="•"/>
              <a:defRPr/>
            </a:pPr>
            <a:r>
              <a:rPr lang="en-US" sz="1800" dirty="0" smtClean="0">
                <a:solidFill>
                  <a:schemeClr val="tx1">
                    <a:lumMod val="95000"/>
                    <a:lumOff val="5000"/>
                  </a:schemeClr>
                </a:solidFill>
              </a:rPr>
              <a:t>Annually the law on state budget defines the list of state loans transferred to a special fund from international financial institutions for realization of investment projects and budget programmes contributing to realization of these projects.</a:t>
            </a:r>
            <a:endParaRPr lang="uk-UA" sz="1800" dirty="0" smtClean="0">
              <a:solidFill>
                <a:schemeClr val="tx1">
                  <a:lumMod val="95000"/>
                  <a:lumOff val="5000"/>
                </a:schemeClr>
              </a:solidFill>
            </a:endParaRPr>
          </a:p>
        </p:txBody>
      </p:sp>
      <p:grpSp>
        <p:nvGrpSpPr>
          <p:cNvPr id="2" name="Группа 9"/>
          <p:cNvGrpSpPr/>
          <p:nvPr/>
        </p:nvGrpSpPr>
        <p:grpSpPr>
          <a:xfrm>
            <a:off x="0" y="0"/>
            <a:ext cx="9144000" cy="642290"/>
            <a:chOff x="-1" y="313"/>
            <a:chExt cx="7858151" cy="642290"/>
          </a:xfrm>
          <a:solidFill>
            <a:schemeClr val="accent2">
              <a:lumMod val="75000"/>
              <a:alpha val="58000"/>
            </a:schemeClr>
          </a:solidFill>
        </p:grpSpPr>
        <p:sp>
          <p:nvSpPr>
            <p:cNvPr id="11" name="Пятиугольник 10"/>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2"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3" name="Овал 12"/>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defRPr/>
            </a:pPr>
            <a:fld id="{988C3F2E-57C7-469F-91EA-256A0AF72CA1}" type="slidenum">
              <a:rPr lang="ru-RU" sz="1200">
                <a:solidFill>
                  <a:schemeClr val="bg1">
                    <a:lumMod val="50000"/>
                  </a:schemeClr>
                </a:solidFill>
                <a:latin typeface="Verdana" pitchFamily="34" charset="0"/>
              </a:rPr>
              <a:pPr algn="r">
                <a:defRPr/>
              </a:pPr>
              <a:t>5</a:t>
            </a:fld>
            <a:endParaRPr lang="ru-RU" sz="1200" dirty="0">
              <a:solidFill>
                <a:schemeClr val="bg1">
                  <a:lumMod val="50000"/>
                </a:schemeClr>
              </a:solidFill>
              <a:latin typeface="Verdana" pitchFamily="34" charset="0"/>
            </a:endParaRPr>
          </a:p>
        </p:txBody>
      </p:sp>
      <p:sp>
        <p:nvSpPr>
          <p:cNvPr id="7173" name="Нижний колонтитул 4"/>
          <p:cNvSpPr>
            <a:spLocks noGrp="1"/>
          </p:cNvSpPr>
          <p:nvPr>
            <p:ph type="ftr" sz="quarter" idx="11"/>
          </p:nvPr>
        </p:nvSpPr>
        <p:spPr>
          <a:xfrm>
            <a:off x="2571750" y="6400800"/>
            <a:ext cx="4429125"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7172" name="AutoShape 2"/>
          <p:cNvSpPr>
            <a:spLocks noGrp="1" noChangeArrowheads="1"/>
          </p:cNvSpPr>
          <p:nvPr>
            <p:ph type="title" idx="4294967295"/>
          </p:nvPr>
        </p:nvSpPr>
        <p:spPr>
          <a:xfrm>
            <a:off x="428625" y="785813"/>
            <a:ext cx="8715375" cy="785812"/>
          </a:xfrm>
        </p:spPr>
        <p:txBody>
          <a:bodyPr/>
          <a:lstStyle/>
          <a:p>
            <a:pPr eaLnBrk="1" hangingPunct="1"/>
            <a:r>
              <a:rPr lang="en-US" sz="2600" b="1" dirty="0" smtClean="0"/>
              <a:t>International Financial Institutions </a:t>
            </a:r>
            <a:r>
              <a:rPr lang="ru-RU" sz="2600" b="1" dirty="0" smtClean="0"/>
              <a:t>(</a:t>
            </a:r>
            <a:r>
              <a:rPr lang="en-US" sz="2600" b="1" dirty="0" smtClean="0"/>
              <a:t>IFI</a:t>
            </a:r>
            <a:r>
              <a:rPr lang="ru-RU" sz="2600" b="1" dirty="0" smtClean="0"/>
              <a:t>),</a:t>
            </a:r>
            <a:r>
              <a:rPr lang="en-US" sz="2600" b="1" dirty="0" smtClean="0"/>
              <a:t> financing investment projects in Ukraine</a:t>
            </a:r>
            <a:endParaRPr lang="ru-RU" sz="2600" b="1" dirty="0" smtClean="0"/>
          </a:p>
        </p:txBody>
      </p:sp>
      <p:grpSp>
        <p:nvGrpSpPr>
          <p:cNvPr id="2" name="Группа 6"/>
          <p:cNvGrpSpPr/>
          <p:nvPr/>
        </p:nvGrpSpPr>
        <p:grpSpPr>
          <a:xfrm>
            <a:off x="0" y="0"/>
            <a:ext cx="9144000" cy="642290"/>
            <a:chOff x="-1" y="313"/>
            <a:chExt cx="7858151" cy="642290"/>
          </a:xfrm>
          <a:solidFill>
            <a:schemeClr val="accent2">
              <a:lumMod val="75000"/>
              <a:alpha val="58000"/>
            </a:schemeClr>
          </a:solidFill>
        </p:grpSpPr>
        <p:sp>
          <p:nvSpPr>
            <p:cNvPr id="8" name="Пятиугольник 7"/>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9"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0" name="Овал 9"/>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pic>
        <p:nvPicPr>
          <p:cNvPr id="7175" name="Рисунок 1"/>
          <p:cNvPicPr>
            <a:picLocks noChangeAspect="1" noChangeArrowheads="1"/>
          </p:cNvPicPr>
          <p:nvPr/>
        </p:nvPicPr>
        <p:blipFill>
          <a:blip r:embed="rId4"/>
          <a:srcRect/>
          <a:stretch>
            <a:fillRect/>
          </a:stretch>
        </p:blipFill>
        <p:spPr bwMode="auto">
          <a:xfrm>
            <a:off x="2214563" y="2786063"/>
            <a:ext cx="4929187" cy="2830512"/>
          </a:xfrm>
          <a:prstGeom prst="rect">
            <a:avLst/>
          </a:prstGeom>
          <a:noFill/>
          <a:ln w="9525">
            <a:noFill/>
            <a:miter lim="800000"/>
            <a:headEnd/>
            <a:tailEnd/>
          </a:ln>
        </p:spPr>
      </p:pic>
      <p:grpSp>
        <p:nvGrpSpPr>
          <p:cNvPr id="7176" name="Group 9"/>
          <p:cNvGrpSpPr>
            <a:grpSpLocks/>
          </p:cNvGrpSpPr>
          <p:nvPr/>
        </p:nvGrpSpPr>
        <p:grpSpPr bwMode="auto">
          <a:xfrm>
            <a:off x="571500" y="1571625"/>
            <a:ext cx="8215313" cy="4286250"/>
            <a:chOff x="365" y="1420"/>
            <a:chExt cx="11295" cy="5720"/>
          </a:xfrm>
        </p:grpSpPr>
        <p:sp>
          <p:nvSpPr>
            <p:cNvPr id="7181" name="AutoShape 19"/>
            <p:cNvSpPr>
              <a:spLocks noChangeArrowheads="1"/>
            </p:cNvSpPr>
            <p:nvPr/>
          </p:nvSpPr>
          <p:spPr bwMode="auto">
            <a:xfrm>
              <a:off x="6340" y="2600"/>
              <a:ext cx="280" cy="1283"/>
            </a:xfrm>
            <a:prstGeom prst="downArrow">
              <a:avLst>
                <a:gd name="adj1" fmla="val 50000"/>
                <a:gd name="adj2" fmla="val 114554"/>
              </a:avLst>
            </a:prstGeom>
            <a:solidFill>
              <a:srgbClr val="BBCEF2"/>
            </a:solidFill>
            <a:ln w="31750">
              <a:solidFill>
                <a:srgbClr val="1D12B2"/>
              </a:solidFill>
              <a:miter lim="800000"/>
              <a:headEnd/>
              <a:tailEnd/>
            </a:ln>
          </p:spPr>
          <p:txBody>
            <a:bodyPr/>
            <a:lstStyle/>
            <a:p>
              <a:pPr eaLnBrk="0" hangingPunct="0"/>
              <a:endParaRPr lang="ru-RU"/>
            </a:p>
          </p:txBody>
        </p:sp>
        <p:sp>
          <p:nvSpPr>
            <p:cNvPr id="7182" name="AutoShape 18"/>
            <p:cNvSpPr>
              <a:spLocks noChangeArrowheads="1"/>
            </p:cNvSpPr>
            <p:nvPr/>
          </p:nvSpPr>
          <p:spPr bwMode="auto">
            <a:xfrm rot="1453230">
              <a:off x="3165" y="3706"/>
              <a:ext cx="1845" cy="243"/>
            </a:xfrm>
            <a:prstGeom prst="rightArrow">
              <a:avLst>
                <a:gd name="adj1" fmla="val 50000"/>
                <a:gd name="adj2" fmla="val 189815"/>
              </a:avLst>
            </a:prstGeom>
            <a:solidFill>
              <a:srgbClr val="BBCEF2"/>
            </a:solidFill>
            <a:ln w="31750">
              <a:solidFill>
                <a:srgbClr val="1D12B2"/>
              </a:solidFill>
              <a:miter lim="800000"/>
              <a:headEnd/>
              <a:tailEnd/>
            </a:ln>
          </p:spPr>
          <p:txBody>
            <a:bodyPr/>
            <a:lstStyle/>
            <a:p>
              <a:pPr eaLnBrk="0" hangingPunct="0"/>
              <a:endParaRPr lang="ru-RU"/>
            </a:p>
          </p:txBody>
        </p:sp>
        <p:sp>
          <p:nvSpPr>
            <p:cNvPr id="7183" name="AutoShape 17"/>
            <p:cNvSpPr>
              <a:spLocks noChangeArrowheads="1"/>
            </p:cNvSpPr>
            <p:nvPr/>
          </p:nvSpPr>
          <p:spPr bwMode="auto">
            <a:xfrm rot="-1796032">
              <a:off x="3827" y="5053"/>
              <a:ext cx="1800" cy="236"/>
            </a:xfrm>
            <a:prstGeom prst="rightArrow">
              <a:avLst>
                <a:gd name="adj1" fmla="val 50000"/>
                <a:gd name="adj2" fmla="val 190678"/>
              </a:avLst>
            </a:prstGeom>
            <a:solidFill>
              <a:srgbClr val="BBCEF2"/>
            </a:solidFill>
            <a:ln w="31750">
              <a:solidFill>
                <a:srgbClr val="1D12B2"/>
              </a:solidFill>
              <a:miter lim="800000"/>
              <a:headEnd/>
              <a:tailEnd/>
            </a:ln>
          </p:spPr>
          <p:txBody>
            <a:bodyPr/>
            <a:lstStyle/>
            <a:p>
              <a:pPr eaLnBrk="0" hangingPunct="0"/>
              <a:endParaRPr lang="ru-RU"/>
            </a:p>
          </p:txBody>
        </p:sp>
        <p:sp>
          <p:nvSpPr>
            <p:cNvPr id="7184" name="AutoShape 16"/>
            <p:cNvSpPr>
              <a:spLocks noChangeArrowheads="1"/>
            </p:cNvSpPr>
            <p:nvPr/>
          </p:nvSpPr>
          <p:spPr bwMode="auto">
            <a:xfrm rot="-8381154">
              <a:off x="6900" y="5340"/>
              <a:ext cx="1940" cy="260"/>
            </a:xfrm>
            <a:prstGeom prst="rightArrow">
              <a:avLst>
                <a:gd name="adj1" fmla="val 50000"/>
                <a:gd name="adj2" fmla="val 186538"/>
              </a:avLst>
            </a:prstGeom>
            <a:solidFill>
              <a:srgbClr val="BBCEF2"/>
            </a:solidFill>
            <a:ln w="31750">
              <a:solidFill>
                <a:srgbClr val="1D12B2"/>
              </a:solidFill>
              <a:miter lim="800000"/>
              <a:headEnd/>
              <a:tailEnd/>
            </a:ln>
          </p:spPr>
          <p:txBody>
            <a:bodyPr/>
            <a:lstStyle/>
            <a:p>
              <a:pPr eaLnBrk="0" hangingPunct="0"/>
              <a:endParaRPr lang="ru-RU"/>
            </a:p>
          </p:txBody>
        </p:sp>
        <p:sp>
          <p:nvSpPr>
            <p:cNvPr id="7185" name="AutoShape 15"/>
            <p:cNvSpPr>
              <a:spLocks noChangeArrowheads="1"/>
            </p:cNvSpPr>
            <p:nvPr/>
          </p:nvSpPr>
          <p:spPr bwMode="auto">
            <a:xfrm rot="2910992">
              <a:off x="8190" y="3083"/>
              <a:ext cx="170" cy="1429"/>
            </a:xfrm>
            <a:prstGeom prst="downArrow">
              <a:avLst>
                <a:gd name="adj1" fmla="val 50000"/>
                <a:gd name="adj2" fmla="val 210147"/>
              </a:avLst>
            </a:prstGeom>
            <a:solidFill>
              <a:srgbClr val="BBCEF2"/>
            </a:solidFill>
            <a:ln w="31750">
              <a:solidFill>
                <a:srgbClr val="1D12B2"/>
              </a:solidFill>
              <a:miter lim="800000"/>
              <a:headEnd/>
              <a:tailEnd/>
            </a:ln>
          </p:spPr>
          <p:txBody>
            <a:bodyPr/>
            <a:lstStyle/>
            <a:p>
              <a:pPr eaLnBrk="0" hangingPunct="0"/>
              <a:endParaRPr lang="ru-RU"/>
            </a:p>
          </p:txBody>
        </p:sp>
        <p:sp>
          <p:nvSpPr>
            <p:cNvPr id="7186" name="AutoShape 14"/>
            <p:cNvSpPr>
              <a:spLocks noChangeArrowheads="1"/>
            </p:cNvSpPr>
            <p:nvPr/>
          </p:nvSpPr>
          <p:spPr bwMode="auto">
            <a:xfrm>
              <a:off x="8260" y="5780"/>
              <a:ext cx="2920" cy="1360"/>
            </a:xfrm>
            <a:prstGeom prst="roundRect">
              <a:avLst>
                <a:gd name="adj" fmla="val 16667"/>
              </a:avLst>
            </a:prstGeom>
            <a:solidFill>
              <a:srgbClr val="BBCEF2"/>
            </a:solidFill>
            <a:ln w="63500" cmpd="thickThin">
              <a:solidFill>
                <a:srgbClr val="1D12B2"/>
              </a:solidFill>
              <a:round/>
              <a:headEnd/>
              <a:tailEnd/>
            </a:ln>
          </p:spPr>
          <p:txBody>
            <a:bodyPr/>
            <a:lstStyle/>
            <a:p>
              <a:pPr algn="ctr" eaLnBrk="0" hangingPunct="0"/>
              <a:r>
                <a:rPr lang="en-US" b="1" dirty="0" smtClean="0">
                  <a:latin typeface="Times New Roman" pitchFamily="18" charset="0"/>
                  <a:ea typeface="Calibri" pitchFamily="34" charset="0"/>
                  <a:cs typeface="Times New Roman" pitchFamily="18" charset="0"/>
                </a:rPr>
                <a:t>Japan Bank for International Cooperation</a:t>
              </a:r>
              <a:endParaRPr lang="ru-RU" dirty="0">
                <a:ea typeface="Calibri" pitchFamily="34" charset="0"/>
                <a:cs typeface="Times New Roman" pitchFamily="18" charset="0"/>
              </a:endParaRPr>
            </a:p>
          </p:txBody>
        </p:sp>
        <p:sp>
          <p:nvSpPr>
            <p:cNvPr id="7187" name="AutoShape 13"/>
            <p:cNvSpPr>
              <a:spLocks noChangeArrowheads="1"/>
            </p:cNvSpPr>
            <p:nvPr/>
          </p:nvSpPr>
          <p:spPr bwMode="auto">
            <a:xfrm>
              <a:off x="4800" y="1420"/>
              <a:ext cx="3060" cy="1525"/>
            </a:xfrm>
            <a:prstGeom prst="roundRect">
              <a:avLst>
                <a:gd name="adj" fmla="val 16667"/>
              </a:avLst>
            </a:prstGeom>
            <a:solidFill>
              <a:srgbClr val="BBCEF2"/>
            </a:solidFill>
            <a:ln w="63500" cmpd="thickThin">
              <a:solidFill>
                <a:srgbClr val="1D12B2"/>
              </a:solidFill>
              <a:round/>
              <a:headEnd/>
              <a:tailEnd/>
            </a:ln>
          </p:spPr>
          <p:txBody>
            <a:bodyPr/>
            <a:lstStyle/>
            <a:p>
              <a:pPr algn="ctr" eaLnBrk="0" hangingPunct="0"/>
              <a:r>
                <a:rPr lang="en-US" sz="1600" b="1" dirty="0" smtClean="0">
                  <a:latin typeface="Times New Roman" pitchFamily="18" charset="0"/>
                  <a:ea typeface="Calibri" pitchFamily="34" charset="0"/>
                  <a:cs typeface="Times New Roman" pitchFamily="18" charset="0"/>
                </a:rPr>
                <a:t>The European Bank for Reconstruction and Development (EBRD)</a:t>
              </a:r>
              <a:endParaRPr lang="ru-RU" sz="1600" dirty="0">
                <a:ea typeface="Calibri" pitchFamily="34" charset="0"/>
                <a:cs typeface="Times New Roman" pitchFamily="18" charset="0"/>
              </a:endParaRPr>
            </a:p>
            <a:p>
              <a:pPr eaLnBrk="0" hangingPunct="0"/>
              <a:endParaRPr lang="ru-RU" dirty="0">
                <a:ea typeface="Calibri" pitchFamily="34" charset="0"/>
                <a:cs typeface="Times New Roman" pitchFamily="18" charset="0"/>
              </a:endParaRPr>
            </a:p>
          </p:txBody>
        </p:sp>
        <p:sp>
          <p:nvSpPr>
            <p:cNvPr id="7188" name="AutoShape 12"/>
            <p:cNvSpPr>
              <a:spLocks noChangeArrowheads="1"/>
            </p:cNvSpPr>
            <p:nvPr/>
          </p:nvSpPr>
          <p:spPr bwMode="auto">
            <a:xfrm>
              <a:off x="365" y="2183"/>
              <a:ext cx="3536" cy="1457"/>
            </a:xfrm>
            <a:prstGeom prst="roundRect">
              <a:avLst>
                <a:gd name="adj" fmla="val 16667"/>
              </a:avLst>
            </a:prstGeom>
            <a:solidFill>
              <a:srgbClr val="BBCEF2"/>
            </a:solidFill>
            <a:ln w="63500" cmpd="thickThin">
              <a:solidFill>
                <a:srgbClr val="1D12B2"/>
              </a:solidFill>
              <a:round/>
              <a:headEnd/>
              <a:tailEnd/>
            </a:ln>
          </p:spPr>
          <p:txBody>
            <a:bodyPr/>
            <a:lstStyle/>
            <a:p>
              <a:pPr algn="ctr" eaLnBrk="0" hangingPunct="0"/>
              <a:r>
                <a:rPr lang="en-US" sz="1600" b="1" dirty="0" smtClean="0">
                  <a:latin typeface="Times New Roman" pitchFamily="18" charset="0"/>
                  <a:ea typeface="Calibri" pitchFamily="34" charset="0"/>
                  <a:cs typeface="Times New Roman" pitchFamily="18" charset="0"/>
                </a:rPr>
                <a:t>The International Bank for Reconstruction and Development</a:t>
              </a:r>
              <a:r>
                <a:rPr lang="en-US" sz="1600" b="1" dirty="0">
                  <a:latin typeface="Times New Roman" pitchFamily="18" charset="0"/>
                  <a:ea typeface="Calibri" pitchFamily="34" charset="0"/>
                  <a:cs typeface="Times New Roman" pitchFamily="18" charset="0"/>
                </a:rPr>
                <a:t> </a:t>
              </a:r>
              <a:r>
                <a:rPr lang="en-US" sz="1600" b="1" dirty="0" smtClean="0">
                  <a:latin typeface="Times New Roman" pitchFamily="18" charset="0"/>
                  <a:ea typeface="Calibri" pitchFamily="34" charset="0"/>
                  <a:cs typeface="Times New Roman" pitchFamily="18" charset="0"/>
                </a:rPr>
                <a:t>(IBRD)</a:t>
              </a:r>
              <a:endParaRPr lang="ru-RU" sz="1600" dirty="0">
                <a:ea typeface="Calibri" pitchFamily="34" charset="0"/>
                <a:cs typeface="Times New Roman" pitchFamily="18" charset="0"/>
              </a:endParaRPr>
            </a:p>
            <a:p>
              <a:pPr eaLnBrk="0" hangingPunct="0"/>
              <a:endParaRPr lang="ru-RU" dirty="0">
                <a:ea typeface="Calibri" pitchFamily="34" charset="0"/>
                <a:cs typeface="Times New Roman" pitchFamily="18" charset="0"/>
              </a:endParaRPr>
            </a:p>
          </p:txBody>
        </p:sp>
        <p:sp>
          <p:nvSpPr>
            <p:cNvPr id="7189" name="AutoShape 11"/>
            <p:cNvSpPr>
              <a:spLocks noChangeArrowheads="1"/>
            </p:cNvSpPr>
            <p:nvPr/>
          </p:nvSpPr>
          <p:spPr bwMode="auto">
            <a:xfrm>
              <a:off x="8740" y="2140"/>
              <a:ext cx="2920" cy="1360"/>
            </a:xfrm>
            <a:prstGeom prst="roundRect">
              <a:avLst>
                <a:gd name="adj" fmla="val 16667"/>
              </a:avLst>
            </a:prstGeom>
            <a:solidFill>
              <a:srgbClr val="BBCEF2"/>
            </a:solidFill>
            <a:ln w="63500" cmpd="thickThin">
              <a:solidFill>
                <a:srgbClr val="1D12B2"/>
              </a:solidFill>
              <a:round/>
              <a:headEnd/>
              <a:tailEnd/>
            </a:ln>
          </p:spPr>
          <p:txBody>
            <a:bodyPr/>
            <a:lstStyle/>
            <a:p>
              <a:pPr algn="ctr" eaLnBrk="0" hangingPunct="0"/>
              <a:r>
                <a:rPr lang="en-US" dirty="0" err="1" smtClean="0"/>
                <a:t>KfW</a:t>
              </a:r>
              <a:r>
                <a:rPr lang="en-US" dirty="0"/>
                <a:t> </a:t>
              </a:r>
              <a:r>
                <a:rPr lang="en-US" dirty="0" smtClean="0"/>
                <a:t>banking group</a:t>
              </a:r>
              <a:endParaRPr lang="ru-RU" dirty="0">
                <a:ea typeface="Calibri" pitchFamily="34" charset="0"/>
                <a:cs typeface="Times New Roman" pitchFamily="18" charset="0"/>
              </a:endParaRPr>
            </a:p>
          </p:txBody>
        </p:sp>
        <p:sp>
          <p:nvSpPr>
            <p:cNvPr id="7190" name="AutoShape 10"/>
            <p:cNvSpPr>
              <a:spLocks noChangeArrowheads="1"/>
            </p:cNvSpPr>
            <p:nvPr/>
          </p:nvSpPr>
          <p:spPr bwMode="auto">
            <a:xfrm>
              <a:off x="1100" y="5340"/>
              <a:ext cx="2920" cy="1360"/>
            </a:xfrm>
            <a:prstGeom prst="roundRect">
              <a:avLst>
                <a:gd name="adj" fmla="val 16667"/>
              </a:avLst>
            </a:prstGeom>
            <a:solidFill>
              <a:srgbClr val="BBCEF2"/>
            </a:solidFill>
            <a:ln w="63500" cmpd="thickThin">
              <a:solidFill>
                <a:srgbClr val="1D12B2"/>
              </a:solidFill>
              <a:round/>
              <a:headEnd/>
              <a:tailEnd/>
            </a:ln>
          </p:spPr>
          <p:txBody>
            <a:bodyPr/>
            <a:lstStyle/>
            <a:p>
              <a:pPr algn="ctr" eaLnBrk="0" hangingPunct="0"/>
              <a:r>
                <a:rPr lang="en-US" b="1" dirty="0" smtClean="0">
                  <a:latin typeface="Times New Roman" pitchFamily="18" charset="0"/>
                  <a:ea typeface="Calibri" pitchFamily="34" charset="0"/>
                  <a:cs typeface="Times New Roman" pitchFamily="18" charset="0"/>
                </a:rPr>
                <a:t>European Investment Bank</a:t>
              </a:r>
              <a:endParaRPr lang="ru-RU" dirty="0">
                <a:ea typeface="Calibri" pitchFamily="34" charset="0"/>
                <a:cs typeface="Times New Roman" pitchFamily="18" charset="0"/>
              </a:endParaRPr>
            </a:p>
          </p:txBody>
        </p:sp>
      </p:grpSp>
      <p:sp>
        <p:nvSpPr>
          <p:cNvPr id="7177" name="Rectangle 8"/>
          <p:cNvSpPr>
            <a:spLocks noChangeArrowheads="1"/>
          </p:cNvSpPr>
          <p:nvPr/>
        </p:nvSpPr>
        <p:spPr bwMode="auto">
          <a:xfrm>
            <a:off x="3857625" y="3429000"/>
            <a:ext cx="1866900" cy="411163"/>
          </a:xfrm>
          <a:prstGeom prst="rect">
            <a:avLst/>
          </a:prstGeom>
          <a:noFill/>
          <a:ln w="9525">
            <a:noFill/>
            <a:miter lim="800000"/>
            <a:headEnd/>
            <a:tailEnd/>
          </a:ln>
        </p:spPr>
        <p:txBody>
          <a:bodyPr/>
          <a:lstStyle/>
          <a:p>
            <a:pPr eaLnBrk="0" hangingPunct="0"/>
            <a:r>
              <a:rPr lang="uk-UA" sz="2400" b="1">
                <a:solidFill>
                  <a:srgbClr val="FFFFFF"/>
                </a:solidFill>
                <a:latin typeface="Times New Roman" pitchFamily="18" charset="0"/>
                <a:ea typeface="Calibri" pitchFamily="34" charset="0"/>
                <a:cs typeface="Times New Roman" pitchFamily="18" charset="0"/>
              </a:rPr>
              <a:t>УКРАИНА</a:t>
            </a:r>
            <a:endParaRPr lang="uk-UA">
              <a:ea typeface="Calibri" pitchFamily="34" charset="0"/>
              <a:cs typeface="Times New Roman" pitchFamily="18" charset="0"/>
            </a:endParaRPr>
          </a:p>
        </p:txBody>
      </p:sp>
      <p:sp>
        <p:nvSpPr>
          <p:cNvPr id="7178" name="Rectangle 2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0" hangingPunct="0"/>
            <a:endParaRPr lang="ru-RU"/>
          </a:p>
        </p:txBody>
      </p:sp>
      <p:sp>
        <p:nvSpPr>
          <p:cNvPr id="7179" name="Rectangle 26"/>
          <p:cNvSpPr>
            <a:spLocks noChangeArrowheads="1"/>
          </p:cNvSpPr>
          <p:nvPr/>
        </p:nvSpPr>
        <p:spPr bwMode="auto">
          <a:xfrm>
            <a:off x="898525" y="457200"/>
            <a:ext cx="9144000" cy="0"/>
          </a:xfrm>
          <a:prstGeom prst="rect">
            <a:avLst/>
          </a:prstGeom>
          <a:noFill/>
          <a:ln w="9525">
            <a:noFill/>
            <a:miter lim="800000"/>
            <a:headEnd/>
            <a:tailEnd/>
          </a:ln>
        </p:spPr>
        <p:txBody>
          <a:bodyPr wrap="none" anchor="ctr">
            <a:spAutoFit/>
          </a:bodyPr>
          <a:lstStyle/>
          <a:p>
            <a:pPr indent="449263" eaLnBrk="0" hangingPunct="0"/>
            <a:r>
              <a:rPr lang="ru-RU"/>
              <a:t/>
            </a:r>
            <a:br>
              <a:rPr lang="ru-RU"/>
            </a:br>
            <a:endParaRPr lang="ru-RU"/>
          </a:p>
          <a:p>
            <a:pPr indent="449263" eaLnBrk="0" hangingPunct="0"/>
            <a:endParaRPr lang="ru-RU"/>
          </a:p>
        </p:txBody>
      </p:sp>
      <p:sp>
        <p:nvSpPr>
          <p:cNvPr id="7180" name="Rectangle 27"/>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eaLnBrk="0" hangingPunct="0"/>
            <a:endParaRPr lang="ru-RU"/>
          </a:p>
          <a:p>
            <a:pPr eaLnBrk="0" hangingPunct="0"/>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defRPr/>
            </a:pPr>
            <a:fld id="{B2CCA970-0192-4A45-9DDA-FEAD161840DC}" type="slidenum">
              <a:rPr lang="ru-RU" sz="1200">
                <a:solidFill>
                  <a:schemeClr val="bg1">
                    <a:lumMod val="50000"/>
                  </a:schemeClr>
                </a:solidFill>
                <a:latin typeface="Verdana" pitchFamily="34" charset="0"/>
              </a:rPr>
              <a:pPr algn="r">
                <a:defRPr/>
              </a:pPr>
              <a:t>6</a:t>
            </a:fld>
            <a:endParaRPr lang="ru-RU" sz="1200" dirty="0">
              <a:solidFill>
                <a:schemeClr val="bg1">
                  <a:lumMod val="50000"/>
                </a:schemeClr>
              </a:solidFill>
              <a:latin typeface="Verdana" pitchFamily="34" charset="0"/>
            </a:endParaRPr>
          </a:p>
        </p:txBody>
      </p:sp>
      <p:sp>
        <p:nvSpPr>
          <p:cNvPr id="8195" name="AutoShape 2"/>
          <p:cNvSpPr>
            <a:spLocks noGrp="1" noChangeArrowheads="1"/>
          </p:cNvSpPr>
          <p:nvPr>
            <p:ph type="title"/>
          </p:nvPr>
        </p:nvSpPr>
        <p:spPr>
          <a:xfrm>
            <a:off x="642938" y="642938"/>
            <a:ext cx="8286750" cy="785812"/>
          </a:xfrm>
        </p:spPr>
        <p:txBody>
          <a:bodyPr/>
          <a:lstStyle/>
          <a:p>
            <a:pPr eaLnBrk="1" hangingPunct="1"/>
            <a:r>
              <a:rPr lang="en-US" sz="2800" b="1" dirty="0" smtClean="0"/>
              <a:t>Ukraine Loan Chart for 2012</a:t>
            </a:r>
            <a:r>
              <a:rPr lang="ru-RU" sz="2800" b="1" dirty="0" smtClean="0"/>
              <a:t/>
            </a:r>
            <a:br>
              <a:rPr lang="ru-RU" sz="2800" b="1" dirty="0" smtClean="0"/>
            </a:br>
            <a:r>
              <a:rPr lang="ru-RU" sz="1600" b="1" dirty="0" smtClean="0"/>
              <a:t>				                   </a:t>
            </a:r>
            <a:r>
              <a:rPr lang="en-US" sz="1800" dirty="0" smtClean="0">
                <a:solidFill>
                  <a:schemeClr val="tx1"/>
                </a:solidFill>
              </a:rPr>
              <a:t>national currency </a:t>
            </a:r>
            <a:r>
              <a:rPr lang="ru-RU" sz="1800" dirty="0" smtClean="0">
                <a:solidFill>
                  <a:schemeClr val="tx1"/>
                </a:solidFill>
              </a:rPr>
              <a:t>(</a:t>
            </a:r>
            <a:r>
              <a:rPr lang="en-US" sz="1800" dirty="0" smtClean="0">
                <a:solidFill>
                  <a:schemeClr val="tx1"/>
                </a:solidFill>
              </a:rPr>
              <a:t>thousand UAH</a:t>
            </a:r>
            <a:r>
              <a:rPr lang="ru-RU" sz="1800" dirty="0" smtClean="0">
                <a:solidFill>
                  <a:schemeClr val="tx1"/>
                </a:solidFill>
              </a:rPr>
              <a:t>)</a:t>
            </a:r>
          </a:p>
        </p:txBody>
      </p:sp>
      <p:sp>
        <p:nvSpPr>
          <p:cNvPr id="7173" name="Нижний колонтитул 4"/>
          <p:cNvSpPr>
            <a:spLocks noGrp="1"/>
          </p:cNvSpPr>
          <p:nvPr>
            <p:ph type="ftr" sz="quarter" idx="11"/>
          </p:nvPr>
        </p:nvSpPr>
        <p:spPr>
          <a:xfrm>
            <a:off x="2857500" y="6494463"/>
            <a:ext cx="3857625" cy="363537"/>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p>
          <a:p>
            <a:pPr>
              <a:defRPr/>
            </a:pPr>
            <a:r>
              <a:rPr lang="ru-RU" dirty="0" smtClean="0"/>
              <a:t> </a:t>
            </a:r>
            <a:endParaRPr lang="ru-RU" dirty="0"/>
          </a:p>
        </p:txBody>
      </p:sp>
      <p:graphicFrame>
        <p:nvGraphicFramePr>
          <p:cNvPr id="7" name="Chart 11"/>
          <p:cNvGraphicFramePr>
            <a:graphicFrameLocks/>
          </p:cNvGraphicFramePr>
          <p:nvPr/>
        </p:nvGraphicFramePr>
        <p:xfrm>
          <a:off x="1000100" y="1428736"/>
          <a:ext cx="7858180" cy="4857784"/>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Группа 7"/>
          <p:cNvGrpSpPr/>
          <p:nvPr/>
        </p:nvGrpSpPr>
        <p:grpSpPr>
          <a:xfrm>
            <a:off x="0" y="0"/>
            <a:ext cx="9144000" cy="642290"/>
            <a:chOff x="-1" y="313"/>
            <a:chExt cx="7858151" cy="642290"/>
          </a:xfrm>
          <a:solidFill>
            <a:schemeClr val="accent2">
              <a:lumMod val="75000"/>
              <a:alpha val="58000"/>
            </a:schemeClr>
          </a:solidFill>
        </p:grpSpPr>
        <p:sp>
          <p:nvSpPr>
            <p:cNvPr id="9" name="Пятиугольник 8"/>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0"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11" name="Овал 10"/>
          <p:cNvSpPr/>
          <p:nvPr/>
        </p:nvSpPr>
        <p:spPr>
          <a:xfrm>
            <a:off x="0" y="0"/>
            <a:ext cx="642938" cy="642938"/>
          </a:xfrm>
          <a:prstGeom prst="ellipse">
            <a:avLst/>
          </a:prstGeom>
          <a:blipFill rotWithShape="0">
            <a:blip r:embed="rId4"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pic>
        <p:nvPicPr>
          <p:cNvPr id="1026" name="Picture 2" descr="D:\БРОНИРУЙ САМ\my docs\SiLink\0006\Slide 6.bmp"/>
          <p:cNvPicPr>
            <a:picLocks noChangeAspect="1" noChangeArrowheads="1"/>
          </p:cNvPicPr>
          <p:nvPr/>
        </p:nvPicPr>
        <p:blipFill>
          <a:blip r:embed="rId5"/>
          <a:srcRect/>
          <a:stretch>
            <a:fillRect/>
          </a:stretch>
        </p:blipFill>
        <p:spPr bwMode="auto">
          <a:xfrm>
            <a:off x="2571736" y="5429264"/>
            <a:ext cx="4572000" cy="8096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Нижний колонтитул 4"/>
          <p:cNvSpPr>
            <a:spLocks noGrp="1"/>
          </p:cNvSpPr>
          <p:nvPr>
            <p:ph type="ftr" sz="quarter" idx="11"/>
          </p:nvPr>
        </p:nvSpPr>
        <p:spPr>
          <a:xfrm>
            <a:off x="2500313" y="6248400"/>
            <a:ext cx="4214812" cy="457200"/>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endParaRPr lang="ru-RU" dirty="0"/>
          </a:p>
        </p:txBody>
      </p:sp>
      <p:sp>
        <p:nvSpPr>
          <p:cNvPr id="14341" name="Номер слайда 4"/>
          <p:cNvSpPr>
            <a:spLocks noGrp="1"/>
          </p:cNvSpPr>
          <p:nvPr>
            <p:ph type="sldNum" sz="quarter" idx="12"/>
          </p:nvPr>
        </p:nvSpPr>
        <p:spPr/>
        <p:txBody>
          <a:bodyPr/>
          <a:lstStyle/>
          <a:p>
            <a:pPr>
              <a:defRPr/>
            </a:pPr>
            <a:fld id="{D22C00E1-3EA7-45BC-BB0C-A0482CABF179}" type="slidenum">
              <a:rPr lang="ru-RU"/>
              <a:pPr>
                <a:defRPr/>
              </a:pPr>
              <a:t>7</a:t>
            </a:fld>
            <a:endParaRPr lang="ru-RU"/>
          </a:p>
        </p:txBody>
      </p:sp>
      <p:sp>
        <p:nvSpPr>
          <p:cNvPr id="9220" name="AutoShape 6"/>
          <p:cNvSpPr>
            <a:spLocks noGrp="1" noChangeArrowheads="1"/>
          </p:cNvSpPr>
          <p:nvPr>
            <p:ph type="title" idx="4294967295"/>
          </p:nvPr>
        </p:nvSpPr>
        <p:spPr>
          <a:xfrm>
            <a:off x="1000125" y="642938"/>
            <a:ext cx="7858125" cy="984250"/>
          </a:xfrm>
        </p:spPr>
        <p:txBody>
          <a:bodyPr/>
          <a:lstStyle/>
          <a:p>
            <a:pPr eaLnBrk="1" hangingPunct="1"/>
            <a:r>
              <a:rPr lang="en-US" sz="2800" b="1" dirty="0" smtClean="0"/>
              <a:t>Methods of service of investment projects involving financing from IFI</a:t>
            </a:r>
            <a:endParaRPr lang="ru-RU" sz="2800" b="1" dirty="0" smtClean="0"/>
          </a:p>
        </p:txBody>
      </p:sp>
      <p:sp>
        <p:nvSpPr>
          <p:cNvPr id="15363" name="Rectangle 7"/>
          <p:cNvSpPr>
            <a:spLocks noGrp="1" noChangeArrowheads="1"/>
          </p:cNvSpPr>
          <p:nvPr>
            <p:ph type="body" idx="4294967295"/>
          </p:nvPr>
        </p:nvSpPr>
        <p:spPr>
          <a:xfrm>
            <a:off x="857250" y="1643063"/>
            <a:ext cx="8143875" cy="4643437"/>
          </a:xfrm>
        </p:spPr>
        <p:txBody>
          <a:bodyPr rtlCol="0">
            <a:normAutofit/>
          </a:bodyPr>
          <a:lstStyle/>
          <a:p>
            <a:pPr algn="just" eaLnBrk="1" fontAlgn="auto" hangingPunct="1">
              <a:spcAft>
                <a:spcPts val="0"/>
              </a:spcAft>
              <a:buFont typeface="Arial" pitchFamily="34" charset="0"/>
              <a:buNone/>
              <a:defRPr/>
            </a:pPr>
            <a:r>
              <a:rPr lang="uk-UA" sz="2000" b="1" dirty="0" smtClean="0">
                <a:solidFill>
                  <a:schemeClr val="tx2">
                    <a:lumMod val="75000"/>
                  </a:schemeClr>
                </a:solidFill>
              </a:rPr>
              <a:t>	</a:t>
            </a:r>
            <a:r>
              <a:rPr lang="en-US" b="1" dirty="0" smtClean="0">
                <a:solidFill>
                  <a:schemeClr val="tx2">
                    <a:lumMod val="75000"/>
                  </a:schemeClr>
                </a:solidFill>
                <a:latin typeface="+mj-lt"/>
                <a:ea typeface="+mj-ea"/>
                <a:cs typeface="+mj-cs"/>
              </a:rPr>
              <a:t>Banking services</a:t>
            </a:r>
            <a:r>
              <a:rPr lang="ru-RU" b="1" dirty="0" smtClean="0">
                <a:solidFill>
                  <a:schemeClr val="tx2">
                    <a:lumMod val="75000"/>
                  </a:schemeClr>
                </a:solidFill>
                <a:latin typeface="+mj-lt"/>
                <a:ea typeface="+mj-ea"/>
                <a:cs typeface="+mj-cs"/>
              </a:rPr>
              <a:t>:</a:t>
            </a:r>
          </a:p>
          <a:p>
            <a:pPr algn="just" eaLnBrk="1" fontAlgn="auto" hangingPunct="1">
              <a:spcAft>
                <a:spcPts val="0"/>
              </a:spcAft>
              <a:buFont typeface="Arial" pitchFamily="34" charset="0"/>
              <a:buChar char="•"/>
              <a:defRPr/>
            </a:pPr>
            <a:r>
              <a:rPr lang="en-US" sz="2000" dirty="0" smtClean="0">
                <a:solidFill>
                  <a:schemeClr val="tx1"/>
                </a:solidFill>
              </a:rPr>
              <a:t>Loans for investment projects in accordance with the agreements between Ukraine and IFI ratified by the </a:t>
            </a:r>
            <a:r>
              <a:rPr lang="en-US" sz="2000" dirty="0" err="1" smtClean="0">
                <a:solidFill>
                  <a:schemeClr val="tx1"/>
                </a:solidFill>
              </a:rPr>
              <a:t>Verkhovna</a:t>
            </a:r>
            <a:r>
              <a:rPr lang="en-US" sz="2000" dirty="0" smtClean="0">
                <a:solidFill>
                  <a:schemeClr val="tx1"/>
                </a:solidFill>
              </a:rPr>
              <a:t> </a:t>
            </a:r>
            <a:r>
              <a:rPr lang="en-US" sz="2000" dirty="0" err="1" smtClean="0">
                <a:solidFill>
                  <a:schemeClr val="tx1"/>
                </a:solidFill>
              </a:rPr>
              <a:t>Rada</a:t>
            </a:r>
            <a:r>
              <a:rPr lang="en-US" sz="2000" dirty="0" smtClean="0">
                <a:solidFill>
                  <a:schemeClr val="tx1"/>
                </a:solidFill>
              </a:rPr>
              <a:t> and inured before </a:t>
            </a:r>
            <a:r>
              <a:rPr lang="en-US" sz="2000" b="1" dirty="0" smtClean="0">
                <a:solidFill>
                  <a:schemeClr val="tx1"/>
                </a:solidFill>
              </a:rPr>
              <a:t>01.07.2007</a:t>
            </a:r>
            <a:endParaRPr lang="ru-RU" sz="2000" b="1" dirty="0" smtClean="0">
              <a:solidFill>
                <a:schemeClr val="tx1"/>
              </a:solidFill>
            </a:endParaRPr>
          </a:p>
          <a:p>
            <a:pPr algn="just" eaLnBrk="1" fontAlgn="auto" hangingPunct="1">
              <a:spcAft>
                <a:spcPts val="0"/>
              </a:spcAft>
              <a:buFont typeface="Arial" pitchFamily="34" charset="0"/>
              <a:buChar char="•"/>
              <a:defRPr/>
            </a:pPr>
            <a:r>
              <a:rPr lang="en-US" sz="2000" dirty="0" smtClean="0">
                <a:solidFill>
                  <a:schemeClr val="tx1"/>
                </a:solidFill>
              </a:rPr>
              <a:t>Loans beneficiaries of which are with non-budgetary institutions</a:t>
            </a:r>
            <a:endParaRPr lang="ru-RU" sz="2000" dirty="0" smtClean="0">
              <a:solidFill>
                <a:schemeClr val="tx1"/>
              </a:solidFill>
            </a:endParaRPr>
          </a:p>
          <a:p>
            <a:pPr algn="just" eaLnBrk="1" fontAlgn="auto" hangingPunct="1">
              <a:spcAft>
                <a:spcPts val="0"/>
              </a:spcAft>
              <a:buFont typeface="Arial" pitchFamily="34" charset="0"/>
              <a:buChar char="•"/>
              <a:defRPr/>
            </a:pPr>
            <a:r>
              <a:rPr lang="en-US" sz="2000" dirty="0" smtClean="0">
                <a:solidFill>
                  <a:schemeClr val="tx1"/>
                </a:solidFill>
              </a:rPr>
              <a:t>Loans from IFI (except IBRD) ratified by the </a:t>
            </a:r>
            <a:r>
              <a:rPr lang="en-US" sz="2000" dirty="0" err="1" smtClean="0">
                <a:solidFill>
                  <a:schemeClr val="tx1"/>
                </a:solidFill>
              </a:rPr>
              <a:t>Verkhovna</a:t>
            </a:r>
            <a:r>
              <a:rPr lang="en-US" sz="2000" dirty="0" smtClean="0">
                <a:solidFill>
                  <a:schemeClr val="tx1"/>
                </a:solidFill>
              </a:rPr>
              <a:t> </a:t>
            </a:r>
            <a:r>
              <a:rPr lang="en-US" sz="2000" dirty="0" err="1" smtClean="0">
                <a:solidFill>
                  <a:schemeClr val="tx1"/>
                </a:solidFill>
              </a:rPr>
              <a:t>Rada</a:t>
            </a:r>
            <a:r>
              <a:rPr lang="en-US" sz="2000" dirty="0" smtClean="0">
                <a:solidFill>
                  <a:schemeClr val="tx1"/>
                </a:solidFill>
              </a:rPr>
              <a:t> and inured before </a:t>
            </a:r>
            <a:r>
              <a:rPr lang="en-US" sz="2000" b="1" dirty="0" smtClean="0">
                <a:solidFill>
                  <a:schemeClr val="tx1"/>
                </a:solidFill>
              </a:rPr>
              <a:t>01.07.2007</a:t>
            </a:r>
            <a:endParaRPr lang="ru-RU" sz="2000" dirty="0" smtClean="0">
              <a:solidFill>
                <a:schemeClr val="tx1"/>
              </a:solidFill>
            </a:endParaRPr>
          </a:p>
          <a:p>
            <a:pPr algn="just" eaLnBrk="1" fontAlgn="auto" hangingPunct="1">
              <a:spcAft>
                <a:spcPts val="0"/>
              </a:spcAft>
              <a:buFont typeface="Arial" pitchFamily="34" charset="0"/>
              <a:buNone/>
              <a:defRPr/>
            </a:pPr>
            <a:r>
              <a:rPr lang="ru-RU" sz="2000" b="1" dirty="0" smtClean="0">
                <a:solidFill>
                  <a:schemeClr val="tx2">
                    <a:lumMod val="75000"/>
                  </a:schemeClr>
                </a:solidFill>
                <a:latin typeface="+mj-lt"/>
                <a:ea typeface="+mj-ea"/>
                <a:cs typeface="+mj-cs"/>
              </a:rPr>
              <a:t>	</a:t>
            </a:r>
          </a:p>
          <a:p>
            <a:pPr algn="just" eaLnBrk="1" fontAlgn="auto" hangingPunct="1">
              <a:spcAft>
                <a:spcPts val="0"/>
              </a:spcAft>
              <a:buFont typeface="Arial" pitchFamily="34" charset="0"/>
              <a:buNone/>
              <a:defRPr/>
            </a:pPr>
            <a:r>
              <a:rPr lang="ru-RU" sz="2000" b="1" dirty="0" smtClean="0">
                <a:solidFill>
                  <a:schemeClr val="tx2">
                    <a:lumMod val="75000"/>
                  </a:schemeClr>
                </a:solidFill>
                <a:latin typeface="+mj-lt"/>
                <a:ea typeface="+mj-ea"/>
                <a:cs typeface="+mj-cs"/>
              </a:rPr>
              <a:t>	</a:t>
            </a:r>
            <a:r>
              <a:rPr lang="en-US" b="1" dirty="0" smtClean="0">
                <a:solidFill>
                  <a:schemeClr val="tx2">
                    <a:lumMod val="75000"/>
                  </a:schemeClr>
                </a:solidFill>
                <a:latin typeface="+mj-lt"/>
                <a:ea typeface="+mj-ea"/>
                <a:cs typeface="+mj-cs"/>
              </a:rPr>
              <a:t>Treasury services</a:t>
            </a:r>
            <a:r>
              <a:rPr lang="ru-RU" b="1" dirty="0" smtClean="0">
                <a:solidFill>
                  <a:schemeClr val="tx2">
                    <a:lumMod val="75000"/>
                  </a:schemeClr>
                </a:solidFill>
                <a:latin typeface="+mj-lt"/>
                <a:ea typeface="+mj-ea"/>
                <a:cs typeface="+mj-cs"/>
              </a:rPr>
              <a:t>:</a:t>
            </a:r>
            <a:endParaRPr lang="ru-RU" b="1" dirty="0" smtClean="0">
              <a:solidFill>
                <a:schemeClr val="tx1"/>
              </a:solidFill>
            </a:endParaRPr>
          </a:p>
          <a:p>
            <a:pPr algn="just" eaLnBrk="1" fontAlgn="auto" hangingPunct="1">
              <a:spcAft>
                <a:spcPts val="0"/>
              </a:spcAft>
              <a:buFont typeface="Arial" pitchFamily="34" charset="0"/>
              <a:buChar char="•"/>
              <a:defRPr/>
            </a:pPr>
            <a:r>
              <a:rPr lang="en-US" sz="2000" dirty="0" smtClean="0">
                <a:solidFill>
                  <a:schemeClr val="tx1"/>
                </a:solidFill>
              </a:rPr>
              <a:t>Loans for realization of investment projects in accordance with the agreements between Ukraine and IBRD ratified by the </a:t>
            </a:r>
            <a:r>
              <a:rPr lang="en-US" sz="2000" dirty="0" err="1" smtClean="0">
                <a:solidFill>
                  <a:schemeClr val="tx1"/>
                </a:solidFill>
              </a:rPr>
              <a:t>Verkhovna</a:t>
            </a:r>
            <a:r>
              <a:rPr lang="en-US" sz="2000" dirty="0" smtClean="0">
                <a:solidFill>
                  <a:schemeClr val="tx1"/>
                </a:solidFill>
              </a:rPr>
              <a:t> </a:t>
            </a:r>
            <a:r>
              <a:rPr lang="en-US" sz="2000" dirty="0" err="1" smtClean="0">
                <a:solidFill>
                  <a:schemeClr val="tx1"/>
                </a:solidFill>
              </a:rPr>
              <a:t>Rada</a:t>
            </a:r>
            <a:r>
              <a:rPr lang="en-US" sz="2000" dirty="0" smtClean="0">
                <a:solidFill>
                  <a:schemeClr val="tx1"/>
                </a:solidFill>
              </a:rPr>
              <a:t> and inured as of </a:t>
            </a:r>
            <a:r>
              <a:rPr lang="en-US" sz="2000" b="1" dirty="0" smtClean="0">
                <a:solidFill>
                  <a:schemeClr val="tx1"/>
                </a:solidFill>
              </a:rPr>
              <a:t>01.07.2007</a:t>
            </a:r>
            <a:endParaRPr lang="ru-RU" sz="2000" b="1" dirty="0" smtClean="0">
              <a:solidFill>
                <a:schemeClr val="tx1"/>
              </a:solidFill>
            </a:endParaRPr>
          </a:p>
          <a:p>
            <a:pPr algn="just" eaLnBrk="1" fontAlgn="auto" hangingPunct="1">
              <a:spcAft>
                <a:spcPts val="0"/>
              </a:spcAft>
              <a:buFont typeface="Arial" pitchFamily="34" charset="0"/>
              <a:buChar char="•"/>
              <a:defRPr/>
            </a:pPr>
            <a:endParaRPr lang="ru-RU" sz="2000" b="1" dirty="0" smtClean="0">
              <a:solidFill>
                <a:schemeClr val="tx1"/>
              </a:solidFill>
            </a:endParaRPr>
          </a:p>
        </p:txBody>
      </p:sp>
      <p:grpSp>
        <p:nvGrpSpPr>
          <p:cNvPr id="2" name="Группа 5"/>
          <p:cNvGrpSpPr/>
          <p:nvPr/>
        </p:nvGrpSpPr>
        <p:grpSpPr>
          <a:xfrm>
            <a:off x="0" y="0"/>
            <a:ext cx="9144000" cy="642290"/>
            <a:chOff x="-1" y="313"/>
            <a:chExt cx="7858151" cy="642290"/>
          </a:xfrm>
          <a:solidFill>
            <a:schemeClr val="accent2">
              <a:lumMod val="75000"/>
              <a:alpha val="58000"/>
            </a:schemeClr>
          </a:solidFill>
        </p:grpSpPr>
        <p:sp>
          <p:nvSpPr>
            <p:cNvPr id="7" name="Пятиугольник 6"/>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9" name="Овал 8"/>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ижний колонтитул 5"/>
          <p:cNvSpPr>
            <a:spLocks noGrp="1"/>
          </p:cNvSpPr>
          <p:nvPr>
            <p:ph type="ftr" sz="quarter" idx="11"/>
          </p:nvPr>
        </p:nvSpPr>
        <p:spPr>
          <a:xfrm>
            <a:off x="2786063" y="6429375"/>
            <a:ext cx="4000500" cy="428625"/>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p>
          <a:p>
            <a:pPr>
              <a:defRPr/>
            </a:pPr>
            <a:r>
              <a:rPr lang="ru-RU" dirty="0" smtClean="0"/>
              <a:t> </a:t>
            </a:r>
            <a:endParaRPr lang="ru-RU" dirty="0"/>
          </a:p>
        </p:txBody>
      </p:sp>
      <p:sp>
        <p:nvSpPr>
          <p:cNvPr id="16387" name="Номер слайда 5"/>
          <p:cNvSpPr>
            <a:spLocks noGrp="1"/>
          </p:cNvSpPr>
          <p:nvPr>
            <p:ph type="sldNum" sz="quarter" idx="12"/>
          </p:nvPr>
        </p:nvSpPr>
        <p:spPr/>
        <p:txBody>
          <a:bodyPr/>
          <a:lstStyle/>
          <a:p>
            <a:pPr>
              <a:defRPr/>
            </a:pPr>
            <a:fld id="{5D67C58F-06A3-47E5-9FC8-716D0B8CC677}" type="slidenum">
              <a:rPr lang="ru-RU"/>
              <a:pPr>
                <a:defRPr/>
              </a:pPr>
              <a:t>8</a:t>
            </a:fld>
            <a:endParaRPr lang="ru-RU" dirty="0"/>
          </a:p>
        </p:txBody>
      </p:sp>
      <p:sp>
        <p:nvSpPr>
          <p:cNvPr id="18437" name="Rectangle 2"/>
          <p:cNvSpPr>
            <a:spLocks noGrp="1" noChangeArrowheads="1"/>
          </p:cNvSpPr>
          <p:nvPr>
            <p:ph type="title" idx="4294967295"/>
          </p:nvPr>
        </p:nvSpPr>
        <p:spPr>
          <a:xfrm>
            <a:off x="1000125" y="714375"/>
            <a:ext cx="8143875" cy="942975"/>
          </a:xfrm>
        </p:spPr>
        <p:txBody>
          <a:bodyPr rtlCol="0">
            <a:normAutofit/>
          </a:bodyPr>
          <a:lstStyle/>
          <a:p>
            <a:pPr eaLnBrk="1" fontAlgn="auto" hangingPunct="1">
              <a:spcAft>
                <a:spcPts val="0"/>
              </a:spcAft>
              <a:defRPr/>
            </a:pPr>
            <a:r>
              <a:rPr lang="en-US" sz="3200" b="1" dirty="0" smtClean="0">
                <a:solidFill>
                  <a:schemeClr val="accent2">
                    <a:lumMod val="75000"/>
                  </a:schemeClr>
                </a:solidFill>
              </a:rPr>
              <a:t>Banking services. Flow of IFI funds</a:t>
            </a:r>
            <a:endParaRPr lang="ru-RU" sz="3200" b="1" dirty="0" smtClean="0">
              <a:solidFill>
                <a:schemeClr val="accent2">
                  <a:lumMod val="75000"/>
                </a:schemeClr>
              </a:solidFill>
            </a:endParaRPr>
          </a:p>
        </p:txBody>
      </p:sp>
      <p:grpSp>
        <p:nvGrpSpPr>
          <p:cNvPr id="10245" name="Группа 30"/>
          <p:cNvGrpSpPr>
            <a:grpSpLocks/>
          </p:cNvGrpSpPr>
          <p:nvPr/>
        </p:nvGrpSpPr>
        <p:grpSpPr bwMode="auto">
          <a:xfrm>
            <a:off x="1000125" y="1639888"/>
            <a:ext cx="7662863" cy="4289425"/>
            <a:chOff x="1221485" y="1639888"/>
            <a:chExt cx="7440977" cy="3654414"/>
          </a:xfrm>
        </p:grpSpPr>
        <p:cxnSp>
          <p:nvCxnSpPr>
            <p:cNvPr id="18434" name="Прямая со стрелкой 27"/>
            <p:cNvCxnSpPr>
              <a:cxnSpLocks noChangeShapeType="1"/>
              <a:stCxn id="18446" idx="3"/>
            </p:cNvCxnSpPr>
            <p:nvPr/>
          </p:nvCxnSpPr>
          <p:spPr bwMode="auto">
            <a:xfrm flipV="1">
              <a:off x="6678509" y="3999974"/>
              <a:ext cx="1179273" cy="888583"/>
            </a:xfrm>
            <a:prstGeom prst="straightConnector1">
              <a:avLst/>
            </a:prstGeom>
            <a:ln>
              <a:headEnd/>
              <a:tailEnd type="arrow" w="med" len="med"/>
            </a:ln>
          </p:spPr>
          <p:style>
            <a:lnRef idx="3">
              <a:schemeClr val="accent2"/>
            </a:lnRef>
            <a:fillRef idx="0">
              <a:schemeClr val="accent2"/>
            </a:fillRef>
            <a:effectRef idx="2">
              <a:schemeClr val="accent2"/>
            </a:effectRef>
            <a:fontRef idx="minor">
              <a:schemeClr val="tx1"/>
            </a:fontRef>
          </p:style>
        </p:cxnSp>
        <p:sp>
          <p:nvSpPr>
            <p:cNvPr id="18440" name="Rectangle 8"/>
            <p:cNvSpPr>
              <a:spLocks noChangeArrowheads="1"/>
            </p:cNvSpPr>
            <p:nvPr/>
          </p:nvSpPr>
          <p:spPr bwMode="auto">
            <a:xfrm>
              <a:off x="3701811" y="1639888"/>
              <a:ext cx="2578983" cy="914280"/>
            </a:xfrm>
            <a:prstGeom prst="rect">
              <a:avLst/>
            </a:prstGeom>
            <a:ln cmpd="thinThick">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endParaRPr lang="uk-UA" sz="1400" b="1" dirty="0">
                <a:latin typeface="Times New Roman" pitchFamily="18" charset="0"/>
              </a:endParaRPr>
            </a:p>
            <a:p>
              <a:pPr algn="ctr">
                <a:spcAft>
                  <a:spcPts val="1000"/>
                </a:spcAft>
                <a:defRPr/>
              </a:pPr>
              <a:r>
                <a:rPr lang="en-US" sz="2000" b="1" dirty="0" smtClean="0"/>
                <a:t>Loan account</a:t>
              </a:r>
              <a:endParaRPr lang="ru-RU" sz="2000" dirty="0">
                <a:latin typeface="Verdana" pitchFamily="34" charset="0"/>
              </a:endParaRPr>
            </a:p>
          </p:txBody>
        </p:sp>
        <p:sp>
          <p:nvSpPr>
            <p:cNvPr id="18441" name="Line 9"/>
            <p:cNvSpPr>
              <a:spLocks noChangeShapeType="1"/>
            </p:cNvSpPr>
            <p:nvPr/>
          </p:nvSpPr>
          <p:spPr bwMode="auto">
            <a:xfrm>
              <a:off x="4992073" y="2554168"/>
              <a:ext cx="0" cy="202873"/>
            </a:xfrm>
            <a:prstGeom prst="line">
              <a:avLst/>
            </a:prstGeom>
            <a:ln>
              <a:headEnd/>
              <a:tailEn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42" name="Line 10"/>
            <p:cNvSpPr>
              <a:spLocks noChangeShapeType="1"/>
            </p:cNvSpPr>
            <p:nvPr/>
          </p:nvSpPr>
          <p:spPr bwMode="auto">
            <a:xfrm>
              <a:off x="2411548" y="2757040"/>
              <a:ext cx="5358366" cy="0"/>
            </a:xfrm>
            <a:prstGeom prst="line">
              <a:avLst/>
            </a:prstGeom>
            <a:ln>
              <a:headEnd/>
              <a:tailEn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43" name="Line 11"/>
            <p:cNvSpPr>
              <a:spLocks noChangeShapeType="1"/>
            </p:cNvSpPr>
            <p:nvPr/>
          </p:nvSpPr>
          <p:spPr bwMode="auto">
            <a:xfrm>
              <a:off x="2411548" y="2757040"/>
              <a:ext cx="1542" cy="405745"/>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44" name="Line 12"/>
            <p:cNvSpPr>
              <a:spLocks noChangeShapeType="1"/>
            </p:cNvSpPr>
            <p:nvPr/>
          </p:nvSpPr>
          <p:spPr bwMode="auto">
            <a:xfrm>
              <a:off x="7769914" y="2757040"/>
              <a:ext cx="0" cy="405745"/>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45" name="Rectangle 13"/>
            <p:cNvSpPr>
              <a:spLocks noChangeArrowheads="1"/>
            </p:cNvSpPr>
            <p:nvPr/>
          </p:nvSpPr>
          <p:spPr bwMode="auto">
            <a:xfrm>
              <a:off x="1221485" y="3162786"/>
              <a:ext cx="2578984" cy="81149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1600" b="1" dirty="0" smtClean="0"/>
                <a:t>Ministry </a:t>
              </a:r>
              <a:r>
                <a:rPr lang="en-US" sz="1600" b="1" dirty="0"/>
                <a:t>of Finance special </a:t>
              </a:r>
              <a:r>
                <a:rPr lang="en-US" sz="1600" b="1" dirty="0" smtClean="0"/>
                <a:t>account</a:t>
              </a:r>
              <a:endParaRPr lang="uk-UA" sz="1600" b="1" dirty="0"/>
            </a:p>
            <a:p>
              <a:pPr algn="ctr">
                <a:defRPr/>
              </a:pPr>
              <a:r>
                <a:rPr lang="uk-UA" sz="1600" b="1" dirty="0" smtClean="0"/>
                <a:t>(</a:t>
              </a:r>
              <a:r>
                <a:rPr lang="en-US" sz="1600" b="1" dirty="0" smtClean="0"/>
                <a:t>Foreign bank</a:t>
              </a:r>
              <a:r>
                <a:rPr lang="uk-UA" sz="1600" b="1" dirty="0" smtClean="0"/>
                <a:t>)</a:t>
              </a:r>
              <a:endParaRPr lang="ru-RU" sz="1600" dirty="0">
                <a:latin typeface="Verdana" pitchFamily="34" charset="0"/>
              </a:endParaRPr>
            </a:p>
          </p:txBody>
        </p:sp>
        <p:sp>
          <p:nvSpPr>
            <p:cNvPr id="18446" name="Rectangle 14"/>
            <p:cNvSpPr>
              <a:spLocks noChangeArrowheads="1"/>
            </p:cNvSpPr>
            <p:nvPr/>
          </p:nvSpPr>
          <p:spPr bwMode="auto">
            <a:xfrm>
              <a:off x="3106780" y="4482811"/>
              <a:ext cx="3571730" cy="81149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sz="1600" b="1" dirty="0"/>
                <a:t>Ministry of Finance </a:t>
              </a:r>
              <a:r>
                <a:rPr lang="en-US" sz="1600" b="1" dirty="0" smtClean="0"/>
                <a:t>transit account</a:t>
              </a:r>
              <a:endParaRPr lang="uk-UA" sz="1600" b="1" dirty="0"/>
            </a:p>
            <a:p>
              <a:pPr algn="ctr">
                <a:defRPr/>
              </a:pPr>
              <a:r>
                <a:rPr lang="uk-UA" sz="1600" b="1" dirty="0" smtClean="0"/>
                <a:t>(</a:t>
              </a:r>
              <a:r>
                <a:rPr lang="en-US" sz="1600" b="1" dirty="0" smtClean="0"/>
                <a:t>banking department in Ukraine</a:t>
              </a:r>
              <a:r>
                <a:rPr lang="uk-UA" sz="1600" b="1" dirty="0" smtClean="0"/>
                <a:t>)</a:t>
              </a:r>
              <a:endParaRPr lang="uk-UA" sz="1600" b="1" dirty="0"/>
            </a:p>
            <a:p>
              <a:pPr algn="ctr">
                <a:defRPr/>
              </a:pPr>
              <a:r>
                <a:rPr lang="en-US" sz="1600" b="1" dirty="0" smtClean="0"/>
                <a:t>for conversion</a:t>
              </a:r>
              <a:endParaRPr lang="ru-RU" sz="1600" dirty="0">
                <a:latin typeface="Verdana" pitchFamily="34" charset="0"/>
              </a:endParaRPr>
            </a:p>
          </p:txBody>
        </p:sp>
        <p:sp>
          <p:nvSpPr>
            <p:cNvPr id="18447" name="Rectangle 15"/>
            <p:cNvSpPr>
              <a:spLocks noChangeArrowheads="1"/>
            </p:cNvSpPr>
            <p:nvPr/>
          </p:nvSpPr>
          <p:spPr bwMode="auto">
            <a:xfrm>
              <a:off x="6083478" y="3162786"/>
              <a:ext cx="2578984" cy="81149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en-US" sz="2000" b="1" dirty="0" smtClean="0"/>
                <a:t>Supplier</a:t>
              </a:r>
              <a:endParaRPr lang="ru-RU" sz="2000" dirty="0">
                <a:latin typeface="Verdana" pitchFamily="34" charset="0"/>
              </a:endParaRPr>
            </a:p>
          </p:txBody>
        </p:sp>
        <p:sp>
          <p:nvSpPr>
            <p:cNvPr id="18448" name="Line 16"/>
            <p:cNvSpPr>
              <a:spLocks noChangeShapeType="1"/>
            </p:cNvSpPr>
            <p:nvPr/>
          </p:nvSpPr>
          <p:spPr bwMode="auto">
            <a:xfrm>
              <a:off x="2312890" y="3974277"/>
              <a:ext cx="793890" cy="812843"/>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49" name="Line 18"/>
            <p:cNvSpPr>
              <a:spLocks noChangeShapeType="1"/>
            </p:cNvSpPr>
            <p:nvPr/>
          </p:nvSpPr>
          <p:spPr bwMode="auto">
            <a:xfrm>
              <a:off x="3800469" y="3568531"/>
              <a:ext cx="2283009" cy="0"/>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a:lstStyle/>
            <a:p>
              <a:pPr eaLnBrk="0" hangingPunct="0">
                <a:defRPr/>
              </a:pPr>
              <a:endParaRPr lang="ru-RU"/>
            </a:p>
          </p:txBody>
        </p:sp>
        <p:sp>
          <p:nvSpPr>
            <p:cNvPr id="18450" name="Text Box 19"/>
            <p:cNvSpPr txBox="1">
              <a:spLocks noChangeArrowheads="1"/>
            </p:cNvSpPr>
            <p:nvPr/>
          </p:nvSpPr>
          <p:spPr bwMode="auto">
            <a:xfrm>
              <a:off x="4161188" y="3365659"/>
              <a:ext cx="1464456" cy="346236"/>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lstStyle/>
            <a:p>
              <a:pPr algn="ctr">
                <a:spcAft>
                  <a:spcPts val="1000"/>
                </a:spcAft>
                <a:defRPr/>
              </a:pPr>
              <a:r>
                <a:rPr lang="en-US" sz="1100" i="1" dirty="0" smtClean="0"/>
                <a:t>Foreign currency</a:t>
              </a:r>
              <a:endParaRPr lang="ru-RU" dirty="0">
                <a:latin typeface="Verdana" pitchFamily="34" charset="0"/>
              </a:endParaRPr>
            </a:p>
          </p:txBody>
        </p:sp>
        <p:sp>
          <p:nvSpPr>
            <p:cNvPr id="18451" name="Text Box 20"/>
            <p:cNvSpPr txBox="1">
              <a:spLocks noChangeArrowheads="1"/>
            </p:cNvSpPr>
            <p:nvPr/>
          </p:nvSpPr>
          <p:spPr bwMode="auto">
            <a:xfrm>
              <a:off x="1472755" y="4177150"/>
              <a:ext cx="1552323" cy="22316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a:spcAft>
                  <a:spcPts val="1000"/>
                </a:spcAft>
                <a:defRPr/>
              </a:pPr>
              <a:r>
                <a:rPr lang="en-US" sz="1100" i="1" dirty="0" smtClean="0"/>
                <a:t>Foreign currency </a:t>
              </a:r>
              <a:endParaRPr lang="ru-RU" dirty="0">
                <a:latin typeface="Verdana" pitchFamily="34" charset="0"/>
              </a:endParaRPr>
            </a:p>
          </p:txBody>
        </p:sp>
        <p:sp>
          <p:nvSpPr>
            <p:cNvPr id="18452" name="Text Box 21"/>
            <p:cNvSpPr txBox="1">
              <a:spLocks noChangeArrowheads="1"/>
            </p:cNvSpPr>
            <p:nvPr/>
          </p:nvSpPr>
          <p:spPr bwMode="auto">
            <a:xfrm>
              <a:off x="6840371" y="4215019"/>
              <a:ext cx="1456748" cy="22288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pPr algn="ctr">
                <a:spcAft>
                  <a:spcPts val="1000"/>
                </a:spcAft>
                <a:defRPr/>
              </a:pPr>
              <a:r>
                <a:rPr lang="en-US" sz="1100" i="1" dirty="0" smtClean="0"/>
                <a:t>National currency</a:t>
              </a:r>
              <a:endParaRPr lang="ru-RU" dirty="0">
                <a:latin typeface="Verdana" pitchFamily="34" charset="0"/>
              </a:endParaRPr>
            </a:p>
          </p:txBody>
        </p:sp>
      </p:grpSp>
      <p:grpSp>
        <p:nvGrpSpPr>
          <p:cNvPr id="3" name="Группа 26"/>
          <p:cNvGrpSpPr/>
          <p:nvPr/>
        </p:nvGrpSpPr>
        <p:grpSpPr>
          <a:xfrm>
            <a:off x="0" y="0"/>
            <a:ext cx="9144000" cy="642290"/>
            <a:chOff x="-1" y="313"/>
            <a:chExt cx="7858151" cy="642290"/>
          </a:xfrm>
          <a:solidFill>
            <a:schemeClr val="accent2">
              <a:lumMod val="75000"/>
              <a:alpha val="58000"/>
            </a:schemeClr>
          </a:solidFill>
        </p:grpSpPr>
        <p:sp>
          <p:nvSpPr>
            <p:cNvPr id="28" name="Пятиугольник 27"/>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9"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30" name="Овал 29"/>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Нижний колонтитул 4"/>
          <p:cNvSpPr>
            <a:spLocks noGrp="1"/>
          </p:cNvSpPr>
          <p:nvPr>
            <p:ph type="ftr" sz="quarter" idx="11"/>
          </p:nvPr>
        </p:nvSpPr>
        <p:spPr>
          <a:xfrm>
            <a:off x="2857500" y="6492875"/>
            <a:ext cx="3857625" cy="365125"/>
          </a:xfrm>
        </p:spPr>
        <p:txBody>
          <a:bodyPr/>
          <a:lstStyle/>
          <a:p>
            <a:pPr>
              <a:defRPr/>
            </a:pPr>
            <a:r>
              <a:rPr lang="ru-RU" dirty="0" smtClean="0"/>
              <a:t>PEM PAL, </a:t>
            </a:r>
            <a:r>
              <a:rPr lang="en-US" dirty="0" smtClean="0"/>
              <a:t>Tbilisi</a:t>
            </a:r>
            <a:r>
              <a:rPr lang="ru-RU" dirty="0" smtClean="0"/>
              <a:t>, </a:t>
            </a:r>
            <a:r>
              <a:rPr lang="en-US" dirty="0" smtClean="0"/>
              <a:t>February </a:t>
            </a:r>
            <a:r>
              <a:rPr lang="ru-RU" dirty="0" smtClean="0"/>
              <a:t>27-29</a:t>
            </a:r>
            <a:r>
              <a:rPr lang="en-US" dirty="0" smtClean="0"/>
              <a:t>,</a:t>
            </a:r>
            <a:r>
              <a:rPr lang="ru-RU" dirty="0" smtClean="0"/>
              <a:t> 2012</a:t>
            </a:r>
          </a:p>
          <a:p>
            <a:pPr>
              <a:defRPr/>
            </a:pPr>
            <a:r>
              <a:rPr lang="ru-RU" dirty="0" smtClean="0"/>
              <a:t> </a:t>
            </a:r>
            <a:endParaRPr lang="ru-RU" dirty="0"/>
          </a:p>
        </p:txBody>
      </p:sp>
      <p:sp>
        <p:nvSpPr>
          <p:cNvPr id="21507" name="Номер слайда 4"/>
          <p:cNvSpPr>
            <a:spLocks noGrp="1"/>
          </p:cNvSpPr>
          <p:nvPr>
            <p:ph type="sldNum" sz="quarter" idx="12"/>
          </p:nvPr>
        </p:nvSpPr>
        <p:spPr/>
        <p:txBody>
          <a:bodyPr/>
          <a:lstStyle/>
          <a:p>
            <a:pPr>
              <a:defRPr/>
            </a:pPr>
            <a:fld id="{B125B1E3-63D7-4140-9B02-3B314AD3FE80}" type="slidenum">
              <a:rPr lang="ru-RU"/>
              <a:pPr>
                <a:defRPr/>
              </a:pPr>
              <a:t>9</a:t>
            </a:fld>
            <a:endParaRPr lang="ru-RU" dirty="0"/>
          </a:p>
        </p:txBody>
      </p:sp>
      <p:sp>
        <p:nvSpPr>
          <p:cNvPr id="11268" name="Rectangle 2"/>
          <p:cNvSpPr>
            <a:spLocks noGrp="1" noChangeArrowheads="1"/>
          </p:cNvSpPr>
          <p:nvPr>
            <p:ph type="title" idx="4294967295"/>
          </p:nvPr>
        </p:nvSpPr>
        <p:spPr>
          <a:xfrm>
            <a:off x="785813" y="642938"/>
            <a:ext cx="8358187" cy="863600"/>
          </a:xfrm>
        </p:spPr>
        <p:txBody>
          <a:bodyPr/>
          <a:lstStyle/>
          <a:p>
            <a:pPr eaLnBrk="1" hangingPunct="1"/>
            <a:r>
              <a:rPr lang="en-US" sz="2400" b="1" dirty="0" smtClean="0"/>
              <a:t>Treasury services. Flow of IFI funds</a:t>
            </a:r>
            <a:endParaRPr lang="ru-RU" sz="2400" dirty="0" smtClean="0"/>
          </a:p>
        </p:txBody>
      </p:sp>
      <p:sp>
        <p:nvSpPr>
          <p:cNvPr id="18439" name="Rectangle 7"/>
          <p:cNvSpPr>
            <a:spLocks noChangeArrowheads="1"/>
          </p:cNvSpPr>
          <p:nvPr/>
        </p:nvSpPr>
        <p:spPr bwMode="auto">
          <a:xfrm>
            <a:off x="2897188" y="1428750"/>
            <a:ext cx="4081462" cy="7413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0"/>
              </a:spcAft>
              <a:defRPr/>
            </a:pPr>
            <a:r>
              <a:rPr lang="en-US" b="1" dirty="0"/>
              <a:t>Loan </a:t>
            </a:r>
            <a:r>
              <a:rPr lang="en-US" b="1" dirty="0" smtClean="0"/>
              <a:t>account</a:t>
            </a:r>
            <a:r>
              <a:rPr lang="en-US" b="1" dirty="0" smtClean="0">
                <a:latin typeface="Verdana" pitchFamily="34" charset="0"/>
              </a:rPr>
              <a:t> </a:t>
            </a:r>
          </a:p>
          <a:p>
            <a:pPr algn="ctr">
              <a:spcAft>
                <a:spcPts val="0"/>
              </a:spcAft>
              <a:defRPr/>
            </a:pPr>
            <a:r>
              <a:rPr lang="ru-RU" b="1" dirty="0" smtClean="0">
                <a:effectLst>
                  <a:outerShdw blurRad="38100" dist="38100" dir="2700000" algn="tl">
                    <a:srgbClr val="FFFFFF"/>
                  </a:outerShdw>
                </a:effectLst>
                <a:latin typeface="Times New Roman" pitchFamily="18" charset="0"/>
              </a:rPr>
              <a:t>(</a:t>
            </a:r>
            <a:r>
              <a:rPr lang="en-US" b="1" dirty="0" smtClean="0">
                <a:effectLst>
                  <a:outerShdw blurRad="38100" dist="38100" dir="2700000" algn="tl">
                    <a:srgbClr val="FFFFFF"/>
                  </a:outerShdw>
                </a:effectLst>
                <a:latin typeface="Times New Roman" pitchFamily="18" charset="0"/>
              </a:rPr>
              <a:t>IBRD</a:t>
            </a:r>
            <a:r>
              <a:rPr lang="ru-RU" b="1" dirty="0" smtClean="0">
                <a:effectLst>
                  <a:outerShdw blurRad="38100" dist="38100" dir="2700000" algn="tl">
                    <a:srgbClr val="FFFFFF"/>
                  </a:outerShdw>
                </a:effectLst>
                <a:latin typeface="Times New Roman" pitchFamily="18" charset="0"/>
              </a:rPr>
              <a:t>)</a:t>
            </a:r>
            <a:endParaRPr lang="ru-RU" dirty="0">
              <a:latin typeface="Verdana" pitchFamily="34" charset="0"/>
            </a:endParaRPr>
          </a:p>
        </p:txBody>
      </p:sp>
      <p:cxnSp>
        <p:nvCxnSpPr>
          <p:cNvPr id="23558" name="AutoShape 8"/>
          <p:cNvCxnSpPr>
            <a:cxnSpLocks noChangeShapeType="1"/>
          </p:cNvCxnSpPr>
          <p:nvPr/>
        </p:nvCxnSpPr>
        <p:spPr bwMode="auto">
          <a:xfrm>
            <a:off x="4960938" y="2170113"/>
            <a:ext cx="0" cy="238125"/>
          </a:xfrm>
          <a:prstGeom prst="straightConnector1">
            <a:avLst/>
          </a:prstGeom>
          <a:ln>
            <a:headEnd/>
            <a:tailEnd/>
          </a:ln>
        </p:spPr>
        <p:style>
          <a:lnRef idx="3">
            <a:schemeClr val="accent2"/>
          </a:lnRef>
          <a:fillRef idx="0">
            <a:schemeClr val="accent2"/>
          </a:fillRef>
          <a:effectRef idx="2">
            <a:schemeClr val="accent2"/>
          </a:effectRef>
          <a:fontRef idx="minor">
            <a:schemeClr val="tx1"/>
          </a:fontRef>
        </p:style>
      </p:cxnSp>
      <p:cxnSp>
        <p:nvCxnSpPr>
          <p:cNvPr id="23559" name="AutoShape 9"/>
          <p:cNvCxnSpPr>
            <a:cxnSpLocks noChangeShapeType="1"/>
          </p:cNvCxnSpPr>
          <p:nvPr/>
        </p:nvCxnSpPr>
        <p:spPr bwMode="auto">
          <a:xfrm>
            <a:off x="2897188" y="2408238"/>
            <a:ext cx="3971925" cy="0"/>
          </a:xfrm>
          <a:prstGeom prst="straightConnector1">
            <a:avLst/>
          </a:prstGeom>
          <a:ln>
            <a:headEnd/>
            <a:tailEnd/>
          </a:ln>
        </p:spPr>
        <p:style>
          <a:lnRef idx="3">
            <a:schemeClr val="accent2"/>
          </a:lnRef>
          <a:fillRef idx="0">
            <a:schemeClr val="accent2"/>
          </a:fillRef>
          <a:effectRef idx="2">
            <a:schemeClr val="accent2"/>
          </a:effectRef>
          <a:fontRef idx="minor">
            <a:schemeClr val="tx1"/>
          </a:fontRef>
        </p:style>
      </p:cxnSp>
      <p:cxnSp>
        <p:nvCxnSpPr>
          <p:cNvPr id="23560" name="AutoShape 10"/>
          <p:cNvCxnSpPr>
            <a:cxnSpLocks noChangeShapeType="1"/>
          </p:cNvCxnSpPr>
          <p:nvPr/>
        </p:nvCxnSpPr>
        <p:spPr bwMode="auto">
          <a:xfrm>
            <a:off x="2897188" y="2408238"/>
            <a:ext cx="1587" cy="195262"/>
          </a:xfrm>
          <a:prstGeom prst="straightConnector1">
            <a:avLst/>
          </a:prstGeom>
          <a:ln>
            <a:headEnd/>
            <a:tailEnd/>
          </a:ln>
        </p:spPr>
        <p:style>
          <a:lnRef idx="3">
            <a:schemeClr val="accent2"/>
          </a:lnRef>
          <a:fillRef idx="0">
            <a:schemeClr val="accent2"/>
          </a:fillRef>
          <a:effectRef idx="2">
            <a:schemeClr val="accent2"/>
          </a:effectRef>
          <a:fontRef idx="minor">
            <a:schemeClr val="tx1"/>
          </a:fontRef>
        </p:style>
      </p:cxnSp>
      <p:cxnSp>
        <p:nvCxnSpPr>
          <p:cNvPr id="23561" name="AutoShape 11"/>
          <p:cNvCxnSpPr>
            <a:cxnSpLocks noChangeShapeType="1"/>
          </p:cNvCxnSpPr>
          <p:nvPr/>
        </p:nvCxnSpPr>
        <p:spPr bwMode="auto">
          <a:xfrm>
            <a:off x="6869113" y="2408238"/>
            <a:ext cx="1587" cy="195262"/>
          </a:xfrm>
          <a:prstGeom prst="straightConnector1">
            <a:avLst/>
          </a:prstGeom>
          <a:ln>
            <a:headEnd/>
            <a:tailEnd/>
          </a:ln>
        </p:spPr>
        <p:style>
          <a:lnRef idx="3">
            <a:schemeClr val="accent2"/>
          </a:lnRef>
          <a:fillRef idx="0">
            <a:schemeClr val="accent2"/>
          </a:fillRef>
          <a:effectRef idx="2">
            <a:schemeClr val="accent2"/>
          </a:effectRef>
          <a:fontRef idx="minor">
            <a:schemeClr val="tx1"/>
          </a:fontRef>
        </p:style>
      </p:cxnSp>
      <p:sp>
        <p:nvSpPr>
          <p:cNvPr id="18444" name="Rectangle 12"/>
          <p:cNvSpPr>
            <a:spLocks noChangeArrowheads="1"/>
          </p:cNvSpPr>
          <p:nvPr/>
        </p:nvSpPr>
        <p:spPr bwMode="auto">
          <a:xfrm>
            <a:off x="1079500" y="2603500"/>
            <a:ext cx="3614738" cy="11604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en-US" b="1" dirty="0" smtClean="0">
                <a:effectLst>
                  <a:outerShdw blurRad="38100" dist="38100" dir="2700000" algn="tl">
                    <a:srgbClr val="FFFFFF"/>
                  </a:outerShdw>
                </a:effectLst>
                <a:latin typeface="Times New Roman" pitchFamily="18" charset="0"/>
              </a:rPr>
              <a:t>Special Treasury </a:t>
            </a:r>
            <a:r>
              <a:rPr lang="en-US" b="1" dirty="0">
                <a:effectLst>
                  <a:outerShdw blurRad="38100" dist="38100" dir="2700000" algn="tl">
                    <a:srgbClr val="FFFFFF"/>
                  </a:outerShdw>
                </a:effectLst>
                <a:latin typeface="Times New Roman" pitchFamily="18" charset="0"/>
              </a:rPr>
              <a:t>Account </a:t>
            </a:r>
            <a:r>
              <a:rPr lang="en-US" b="1" dirty="0" smtClean="0">
                <a:effectLst>
                  <a:outerShdw blurRad="38100" dist="38100" dir="2700000" algn="tl">
                    <a:srgbClr val="FFFFFF"/>
                  </a:outerShdw>
                </a:effectLst>
                <a:latin typeface="Times New Roman" pitchFamily="18" charset="0"/>
              </a:rPr>
              <a:t>at an authorized bank in foreign currency</a:t>
            </a:r>
            <a:endParaRPr lang="ru-RU" dirty="0">
              <a:latin typeface="Verdana" pitchFamily="34" charset="0"/>
            </a:endParaRPr>
          </a:p>
        </p:txBody>
      </p:sp>
      <p:sp>
        <p:nvSpPr>
          <p:cNvPr id="18445" name="Rectangle 13"/>
          <p:cNvSpPr>
            <a:spLocks noChangeArrowheads="1"/>
          </p:cNvSpPr>
          <p:nvPr/>
        </p:nvSpPr>
        <p:spPr bwMode="auto">
          <a:xfrm>
            <a:off x="5067300" y="2603500"/>
            <a:ext cx="3152775" cy="11604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endParaRPr lang="ru-RU" sz="1400" b="1" dirty="0">
              <a:effectLst>
                <a:outerShdw blurRad="38100" dist="38100" dir="2700000" algn="tl">
                  <a:srgbClr val="FFFFFF"/>
                </a:outerShdw>
              </a:effectLst>
              <a:latin typeface="Times New Roman" pitchFamily="18" charset="0"/>
            </a:endParaRPr>
          </a:p>
          <a:p>
            <a:pPr algn="ctr">
              <a:defRPr/>
            </a:pPr>
            <a:r>
              <a:rPr lang="en-US" b="1" dirty="0" smtClean="0">
                <a:effectLst>
                  <a:outerShdw blurRad="38100" dist="38100" dir="2700000" algn="tl">
                    <a:srgbClr val="FFFFFF"/>
                  </a:outerShdw>
                </a:effectLst>
                <a:latin typeface="Times New Roman" pitchFamily="18" charset="0"/>
              </a:rPr>
              <a:t>Supplier</a:t>
            </a:r>
            <a:endParaRPr lang="ru-RU" dirty="0">
              <a:latin typeface="Verdana" pitchFamily="34" charset="0"/>
            </a:endParaRPr>
          </a:p>
        </p:txBody>
      </p:sp>
      <p:sp>
        <p:nvSpPr>
          <p:cNvPr id="18446" name="AutoShape 14"/>
          <p:cNvSpPr>
            <a:spLocks noChangeArrowheads="1"/>
          </p:cNvSpPr>
          <p:nvPr/>
        </p:nvSpPr>
        <p:spPr bwMode="auto">
          <a:xfrm>
            <a:off x="3533775" y="3763963"/>
            <a:ext cx="185738" cy="406400"/>
          </a:xfrm>
          <a:prstGeom prst="downArrow">
            <a:avLst>
              <a:gd name="adj1" fmla="val 50000"/>
              <a:gd name="adj2" fmla="val 60491"/>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ru-RU">
              <a:latin typeface="Verdana" pitchFamily="34" charset="0"/>
            </a:endParaRPr>
          </a:p>
        </p:txBody>
      </p:sp>
      <p:sp>
        <p:nvSpPr>
          <p:cNvPr id="18447" name="AutoShape 15"/>
          <p:cNvSpPr>
            <a:spLocks noChangeArrowheads="1"/>
          </p:cNvSpPr>
          <p:nvPr/>
        </p:nvSpPr>
        <p:spPr bwMode="auto">
          <a:xfrm>
            <a:off x="1687513" y="3763963"/>
            <a:ext cx="217487" cy="1511300"/>
          </a:xfrm>
          <a:prstGeom prst="downArrow">
            <a:avLst>
              <a:gd name="adj1" fmla="val 50000"/>
              <a:gd name="adj2" fmla="val 192748"/>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ru-RU">
              <a:latin typeface="Verdana" pitchFamily="34" charset="0"/>
            </a:endParaRPr>
          </a:p>
        </p:txBody>
      </p:sp>
      <p:sp>
        <p:nvSpPr>
          <p:cNvPr id="18448" name="Rectangle 16"/>
          <p:cNvSpPr>
            <a:spLocks noChangeArrowheads="1"/>
          </p:cNvSpPr>
          <p:nvPr/>
        </p:nvSpPr>
        <p:spPr bwMode="auto">
          <a:xfrm>
            <a:off x="2114550" y="4246563"/>
            <a:ext cx="2814638" cy="87471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lstStyle/>
          <a:p>
            <a:pPr algn="ctr">
              <a:defRPr/>
            </a:pPr>
            <a:endParaRPr lang="en-US" sz="1200" b="1" dirty="0" smtClean="0">
              <a:effectLst>
                <a:outerShdw blurRad="38100" dist="38100" dir="2700000" algn="tl">
                  <a:srgbClr val="FFFFFF"/>
                </a:outerShdw>
              </a:effectLst>
              <a:latin typeface="Times New Roman" pitchFamily="18" charset="0"/>
            </a:endParaRPr>
          </a:p>
          <a:p>
            <a:pPr algn="ctr">
              <a:defRPr/>
            </a:pPr>
            <a:r>
              <a:rPr lang="en-US" sz="1200" b="1" dirty="0" smtClean="0">
                <a:effectLst>
                  <a:outerShdw blurRad="38100" dist="38100" dir="2700000" algn="tl">
                    <a:srgbClr val="FFFFFF"/>
                  </a:outerShdw>
                </a:effectLst>
                <a:latin typeface="Times New Roman" pitchFamily="18" charset="0"/>
              </a:rPr>
              <a:t>Beneficiary account at an </a:t>
            </a:r>
            <a:r>
              <a:rPr lang="en-US" sz="1200" b="1" dirty="0">
                <a:effectLst>
                  <a:outerShdw blurRad="38100" dist="38100" dir="2700000" algn="tl">
                    <a:srgbClr val="FFFFFF"/>
                  </a:outerShdw>
                </a:effectLst>
                <a:latin typeface="Times New Roman" pitchFamily="18" charset="0"/>
              </a:rPr>
              <a:t>authorized bank in foreign currency</a:t>
            </a:r>
            <a:endParaRPr lang="ru-RU" dirty="0">
              <a:latin typeface="Verdana" pitchFamily="34" charset="0"/>
            </a:endParaRPr>
          </a:p>
        </p:txBody>
      </p:sp>
      <p:sp>
        <p:nvSpPr>
          <p:cNvPr id="18449" name="Rectangle 17"/>
          <p:cNvSpPr>
            <a:spLocks noChangeArrowheads="1"/>
          </p:cNvSpPr>
          <p:nvPr/>
        </p:nvSpPr>
        <p:spPr bwMode="auto">
          <a:xfrm>
            <a:off x="1000125" y="5345113"/>
            <a:ext cx="2952750" cy="8255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lstStyle/>
          <a:p>
            <a:pPr algn="ctr">
              <a:defRPr/>
            </a:pPr>
            <a:endParaRPr lang="en-US" sz="1200" b="1" dirty="0" smtClean="0">
              <a:effectLst>
                <a:outerShdw blurRad="38100" dist="38100" dir="2700000" algn="tl">
                  <a:srgbClr val="FFFFFF"/>
                </a:outerShdw>
              </a:effectLst>
              <a:latin typeface="Times New Roman" pitchFamily="18" charset="0"/>
            </a:endParaRPr>
          </a:p>
          <a:p>
            <a:pPr algn="ctr">
              <a:defRPr/>
            </a:pPr>
            <a:r>
              <a:rPr lang="en-US" sz="1200" b="1" dirty="0" smtClean="0">
                <a:effectLst>
                  <a:outerShdw blurRad="38100" dist="38100" dir="2700000" algn="tl">
                    <a:srgbClr val="FFFFFF"/>
                  </a:outerShdw>
                </a:effectLst>
                <a:latin typeface="Times New Roman" pitchFamily="18" charset="0"/>
              </a:rPr>
              <a:t>Registration account of the beneficiary at the Treasury in the national currency</a:t>
            </a:r>
            <a:endParaRPr lang="ru-RU" dirty="0">
              <a:latin typeface="Verdana" pitchFamily="34" charset="0"/>
            </a:endParaRPr>
          </a:p>
        </p:txBody>
      </p:sp>
      <p:sp>
        <p:nvSpPr>
          <p:cNvPr id="18452" name="AutoShape 20"/>
          <p:cNvSpPr>
            <a:spLocks noChangeArrowheads="1"/>
          </p:cNvSpPr>
          <p:nvPr/>
        </p:nvSpPr>
        <p:spPr bwMode="auto">
          <a:xfrm rot="19868896" flipV="1">
            <a:off x="3705225" y="4832350"/>
            <a:ext cx="4073525" cy="122238"/>
          </a:xfrm>
          <a:prstGeom prst="rightArrow">
            <a:avLst>
              <a:gd name="adj1" fmla="val 50000"/>
              <a:gd name="adj2" fmla="val 313811"/>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ru-RU">
              <a:latin typeface="Verdana" pitchFamily="34" charset="0"/>
            </a:endParaRPr>
          </a:p>
        </p:txBody>
      </p:sp>
      <p:sp>
        <p:nvSpPr>
          <p:cNvPr id="21" name="AutoShape 20"/>
          <p:cNvSpPr>
            <a:spLocks noChangeArrowheads="1"/>
          </p:cNvSpPr>
          <p:nvPr/>
        </p:nvSpPr>
        <p:spPr bwMode="auto">
          <a:xfrm rot="19921175" flipV="1">
            <a:off x="4784725" y="4276725"/>
            <a:ext cx="2109788" cy="92075"/>
          </a:xfrm>
          <a:prstGeom prst="rightArrow">
            <a:avLst>
              <a:gd name="adj1" fmla="val 50000"/>
              <a:gd name="adj2" fmla="val 313811"/>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ru-RU">
              <a:latin typeface="Verdana" pitchFamily="34" charset="0"/>
            </a:endParaRPr>
          </a:p>
        </p:txBody>
      </p:sp>
      <p:grpSp>
        <p:nvGrpSpPr>
          <p:cNvPr id="2" name="Группа 17"/>
          <p:cNvGrpSpPr/>
          <p:nvPr/>
        </p:nvGrpSpPr>
        <p:grpSpPr>
          <a:xfrm>
            <a:off x="0" y="0"/>
            <a:ext cx="9144000" cy="642290"/>
            <a:chOff x="-1" y="313"/>
            <a:chExt cx="7858151" cy="642290"/>
          </a:xfrm>
          <a:solidFill>
            <a:schemeClr val="accent2">
              <a:lumMod val="75000"/>
              <a:alpha val="58000"/>
            </a:schemeClr>
          </a:solidFill>
        </p:grpSpPr>
        <p:sp>
          <p:nvSpPr>
            <p:cNvPr id="19" name="Пятиугольник 18"/>
            <p:cNvSpPr/>
            <p:nvPr/>
          </p:nvSpPr>
          <p:spPr>
            <a:xfrm rot="10800000">
              <a:off x="-1" y="313"/>
              <a:ext cx="7858151" cy="642290"/>
            </a:xfrm>
            <a:prstGeom prst="homePlate">
              <a:avLst/>
            </a:prstGeom>
            <a:gr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0" name="Пятиугольник 4"/>
            <p:cNvSpPr/>
            <p:nvPr/>
          </p:nvSpPr>
          <p:spPr>
            <a:xfrm rot="21600000">
              <a:off x="160575" y="313"/>
              <a:ext cx="7697575" cy="642290"/>
            </a:xfrm>
            <a:prstGeom prst="rect">
              <a:avLst/>
            </a:prstGeom>
            <a:grpFill/>
          </p:spPr>
          <p:style>
            <a:lnRef idx="0">
              <a:scrgbClr r="0" g="0" b="0"/>
            </a:lnRef>
            <a:fillRef idx="0">
              <a:scrgbClr r="0" g="0" b="0"/>
            </a:fillRef>
            <a:effectRef idx="0">
              <a:scrgbClr r="0" g="0" b="0"/>
            </a:effectRef>
            <a:fontRef idx="minor">
              <a:schemeClr val="lt1"/>
            </a:fontRef>
          </p:style>
          <p:txBody>
            <a:bodyPr lIns="283232" tIns="91440" rIns="170688" bIns="91440" spcCol="1270" anchor="ctr"/>
            <a:lstStyle/>
            <a:p>
              <a:pPr marL="266700" defTabSz="1066800" eaLnBrk="0" hangingPunct="0">
                <a:lnSpc>
                  <a:spcPct val="90000"/>
                </a:lnSpc>
                <a:spcAft>
                  <a:spcPct val="35000"/>
                </a:spcAft>
                <a:defRPr/>
              </a:pPr>
              <a:r>
                <a:rPr lang="en-US" sz="2000" b="1" i="1" dirty="0">
                  <a:solidFill>
                    <a:schemeClr val="bg1"/>
                  </a:solidFill>
                  <a:latin typeface="Verdana" pitchFamily="34" charset="0"/>
                  <a:ea typeface="Arial Unicode MS" pitchFamily="34" charset="-128"/>
                  <a:cs typeface="Arial Unicode MS" pitchFamily="34" charset="-128"/>
                </a:rPr>
                <a:t>State Treasury Service of Ukraine</a:t>
              </a:r>
              <a:endParaRPr lang="ru-RU" sz="2000" b="1" i="1" dirty="0">
                <a:solidFill>
                  <a:schemeClr val="bg1"/>
                </a:solidFill>
                <a:latin typeface="Verdana" pitchFamily="34" charset="0"/>
                <a:ea typeface="Arial Unicode MS" pitchFamily="34" charset="-128"/>
                <a:cs typeface="Arial Unicode MS" pitchFamily="34" charset="-128"/>
              </a:endParaRPr>
            </a:p>
          </p:txBody>
        </p:sp>
      </p:grpSp>
      <p:sp>
        <p:nvSpPr>
          <p:cNvPr id="22" name="Овал 21"/>
          <p:cNvSpPr/>
          <p:nvPr/>
        </p:nvSpPr>
        <p:spPr>
          <a:xfrm>
            <a:off x="0" y="0"/>
            <a:ext cx="642938" cy="642938"/>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 design slide">
  <a:themeElements>
    <a:clrScheme name="Апекс">
      <a:dk1>
        <a:sysClr val="windowText" lastClr="000000"/>
      </a:dk1>
      <a:lt1>
        <a:sysClr val="window" lastClr="FFFE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Апекс">
    <a:dk1>
      <a:sysClr val="windowText" lastClr="000000"/>
    </a:dk1>
    <a:lt1>
      <a:sysClr val="window" lastClr="FFFE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TS010385378</Template>
  <TotalTime>7599</TotalTime>
  <Words>1539</Words>
  <Application>Microsoft Office PowerPoint</Application>
  <PresentationFormat>Экран (4:3)</PresentationFormat>
  <Paragraphs>331</Paragraphs>
  <Slides>22</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Business design slide</vt:lpstr>
      <vt:lpstr>Ukraine - Externally financed project funds management, accounting and reporting</vt:lpstr>
      <vt:lpstr>Ukraine's cooperation with international financial institutions</vt:lpstr>
      <vt:lpstr>Legislative acts and normative regulative documents </vt:lpstr>
      <vt:lpstr>Budget Code of Ukraine</vt:lpstr>
      <vt:lpstr>International Financial Institutions (IFI), financing investment projects in Ukraine</vt:lpstr>
      <vt:lpstr>Ukraine Loan Chart for 2012                        national currency (thousand UAH)</vt:lpstr>
      <vt:lpstr>Methods of service of investment projects involving financing from IFI</vt:lpstr>
      <vt:lpstr>Banking services. Flow of IFI funds</vt:lpstr>
      <vt:lpstr>Treasury services. Flow of IFI funds</vt:lpstr>
      <vt:lpstr>Treasury services for IBRD investment projects</vt:lpstr>
      <vt:lpstr>Functions of Treasury in IBRD investment loans operations</vt:lpstr>
      <vt:lpstr>Functions of a spending authority in Treasury controlled funds management</vt:lpstr>
      <vt:lpstr>Organizational structure of project management as applied in «The Ukraine Public Finance Modernization Project», financed by the IBRD</vt:lpstr>
      <vt:lpstr>  Project bookkeeping</vt:lpstr>
      <vt:lpstr> Accounting and reporting</vt:lpstr>
      <vt:lpstr>Specifics of project accounting</vt:lpstr>
      <vt:lpstr>Specifics of accounting on project budget expenses</vt:lpstr>
      <vt:lpstr>Methodological aspects of accounting of foreign financing</vt:lpstr>
      <vt:lpstr>Methodological aspects of accounting of foreign financing</vt:lpstr>
      <vt:lpstr>Specifics of accounting on budget performance within investment projects</vt:lpstr>
      <vt:lpstr>Advantages of maintenance of investment projects conducted by the Treasury Service</vt:lpstr>
      <vt:lpstr>Thank you!</vt:lpstr>
    </vt:vector>
  </TitlesOfParts>
  <Company>DKU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Державне казначейство України</dc:title>
  <dc:creator>h_botsman</dc:creator>
  <cp:lastModifiedBy>broniruisam</cp:lastModifiedBy>
  <cp:revision>598</cp:revision>
  <cp:lastPrinted>2012-02-11T08:09:04Z</cp:lastPrinted>
  <dcterms:created xsi:type="dcterms:W3CDTF">2006-08-14T12:34:21Z</dcterms:created>
  <dcterms:modified xsi:type="dcterms:W3CDTF">2012-02-13T05:08:31Z</dcterms:modified>
</cp:coreProperties>
</file>