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8" r:id="rId2"/>
    <p:sldId id="355" r:id="rId3"/>
    <p:sldId id="370" r:id="rId4"/>
    <p:sldId id="379" r:id="rId5"/>
    <p:sldId id="378" r:id="rId6"/>
    <p:sldId id="381" r:id="rId7"/>
    <p:sldId id="382" r:id="rId8"/>
    <p:sldId id="380" r:id="rId9"/>
    <p:sldId id="341" r:id="rId10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D5E"/>
    <a:srgbClr val="14314C"/>
    <a:srgbClr val="93192A"/>
    <a:srgbClr val="6C121F"/>
    <a:srgbClr val="760000"/>
    <a:srgbClr val="21109C"/>
    <a:srgbClr val="0000AC"/>
    <a:srgbClr val="0000FF"/>
    <a:srgbClr val="E5EBF7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3" autoAdjust="0"/>
    <p:restoredTop sz="89915" autoAdjust="0"/>
  </p:normalViewPr>
  <p:slideViewPr>
    <p:cSldViewPr snapToGrid="0">
      <p:cViewPr>
        <p:scale>
          <a:sx n="150" d="100"/>
          <a:sy n="150" d="100"/>
        </p:scale>
        <p:origin x="-510" y="-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05.12.2016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05.12.2016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05.12.2016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6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1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</a:t>
            </a: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казначейства</a:t>
            </a:r>
          </a:p>
          <a:p>
            <a:pPr marL="135000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А.Ю. Демидов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332212"/>
            <a:ext cx="6897052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Элементы системы управления 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внутренними (операционными) рисками 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в Федеральном казначействе</a:t>
            </a:r>
            <a:endParaRPr lang="ru-RU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2462" y="952114"/>
            <a:ext cx="3068513" cy="30483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4993" y="1419225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ункциональный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66814" y="19335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административный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4993" y="24669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закупок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4993" y="29813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в сфере ИТ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63700" y="34766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финансовый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99237" y="952114"/>
            <a:ext cx="3068513" cy="304838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41768" y="1419225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 функциональной деятельности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43589" y="19335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 административной деятельности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41768" y="246697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 в сфере закупок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41768" y="29813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 в сфере ИТ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40475" y="3476625"/>
            <a:ext cx="2586035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финансовый аудит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001560" y="970683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675948" y="969537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/>
          </p:cNvSpPr>
          <p:nvPr/>
        </p:nvSpPr>
        <p:spPr bwMode="auto">
          <a:xfrm>
            <a:off x="2807154" y="2857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ВИДЫ ВНУТРЕННЕГО КОНТРОЛЯ И ВНУТРЕННЕГО АУДИТА</a:t>
            </a:r>
          </a:p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Стрелка влево 1"/>
          <p:cNvSpPr/>
          <p:nvPr/>
        </p:nvSpPr>
        <p:spPr>
          <a:xfrm>
            <a:off x="3936212" y="661984"/>
            <a:ext cx="1663025" cy="393858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772780" y="160020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775894" y="211455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757612" y="264795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757612" y="3162300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757612" y="3667125"/>
            <a:ext cx="2067695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757612" y="2295525"/>
            <a:ext cx="1874990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3800958" y="2690238"/>
            <a:ext cx="1874990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несколько документов 28"/>
          <p:cNvSpPr/>
          <p:nvPr/>
        </p:nvSpPr>
        <p:spPr>
          <a:xfrm>
            <a:off x="1343508" y="4329112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внутреннего контроля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580417" y="4000500"/>
            <a:ext cx="1752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несколько документов 29"/>
          <p:cNvSpPr/>
          <p:nvPr/>
        </p:nvSpPr>
        <p:spPr>
          <a:xfrm>
            <a:off x="5904767" y="4307678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внутренних рисков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6368317" y="3996528"/>
            <a:ext cx="1752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632200" y="4634706"/>
            <a:ext cx="2272568" cy="0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16112" y="947646"/>
            <a:ext cx="3068513" cy="2470536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58643" y="1414756"/>
            <a:ext cx="2607787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ункциональный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60464" y="1852906"/>
            <a:ext cx="2586035" cy="2902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административный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58643" y="2203426"/>
            <a:ext cx="2586035" cy="29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закупок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58643" y="2559026"/>
            <a:ext cx="2586035" cy="2927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в сфере ИТ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57350" y="2931136"/>
            <a:ext cx="2586035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финансовый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995210" y="966214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24662" y="1277565"/>
            <a:ext cx="3068513" cy="6179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последующий оперативный внутренний автоматизированный контроль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98143" y="661823"/>
            <a:ext cx="1072037" cy="815557"/>
          </a:xfrm>
          <a:prstGeom prst="roundRect">
            <a:avLst>
              <a:gd name="adj" fmla="val 10000"/>
            </a:avLst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3" name="Прямая со стрелкой 2"/>
          <p:cNvCxnSpPr>
            <a:stCxn id="17" idx="3"/>
            <a:endCxn id="23" idx="1"/>
          </p:cNvCxnSpPr>
          <p:nvPr/>
        </p:nvCxnSpPr>
        <p:spPr>
          <a:xfrm flipV="1">
            <a:off x="3766430" y="1586520"/>
            <a:ext cx="2058232" cy="9211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 rot="5400000">
            <a:off x="7036506" y="1818982"/>
            <a:ext cx="648969" cy="831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984625" y="1875131"/>
            <a:ext cx="1978024" cy="23025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981698" y="2590800"/>
            <a:ext cx="2762252" cy="711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975348" y="2769845"/>
            <a:ext cx="27622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ОТЧЕТНОСТЬ: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170180" y="3314700"/>
            <a:ext cx="0" cy="102870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170180" y="3648075"/>
            <a:ext cx="2497570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163829" y="3968750"/>
            <a:ext cx="2503921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154303" y="4345282"/>
            <a:ext cx="2513447" cy="0"/>
          </a:xfrm>
          <a:prstGeom prst="line">
            <a:avLst/>
          </a:prstGeom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6242048" y="3332604"/>
            <a:ext cx="15662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6243144" y="3636110"/>
            <a:ext cx="15662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6242049" y="4007732"/>
            <a:ext cx="2908301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бъем финансовых нарушений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2"/>
          <p:cNvSpPr txBox="1">
            <a:spLocks/>
          </p:cNvSpPr>
          <p:nvPr/>
        </p:nvSpPr>
        <p:spPr bwMode="auto">
          <a:xfrm>
            <a:off x="2809720" y="5143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ФУНКЦИОНИРОВАНИЕ СИСТЕМЫ ВНУТРЕННЕГО КОНТРОЛЯ И ВНУТРЕННЕГО АУДИТА 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03943" y="3499052"/>
            <a:ext cx="3068513" cy="815773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983041" y="3717645"/>
            <a:ext cx="293465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Блок-схема: несколько документов 49"/>
          <p:cNvSpPr/>
          <p:nvPr/>
        </p:nvSpPr>
        <p:spPr>
          <a:xfrm>
            <a:off x="3765293" y="4414831"/>
            <a:ext cx="2457450" cy="585788"/>
          </a:xfrm>
          <a:prstGeom prst="flowChartMultidocumen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внутренних рисков</a:t>
            </a:r>
            <a:endParaRPr lang="ru-RU" sz="1400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5634162" y="3302000"/>
            <a:ext cx="452314" cy="1112831"/>
          </a:xfrm>
          <a:prstGeom prst="straightConnector1">
            <a:avLst/>
          </a:prstGeom>
          <a:ln w="4762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2"/>
          <p:cNvSpPr txBox="1">
            <a:spLocks/>
          </p:cNvSpPr>
          <p:nvPr/>
        </p:nvSpPr>
        <p:spPr bwMode="auto">
          <a:xfrm>
            <a:off x="2809720" y="32385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ФУНКЦИОНИРОВАНИЕ СИСТЕМЫ УПРАВЛЕНИЯ ВНУТРЕННИМИ (ОПЕРАЦИОННЫМИ) РИСКАМИ</a:t>
            </a:r>
          </a:p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40715" y="1071383"/>
            <a:ext cx="3068513" cy="509767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5307645" y="1102458"/>
            <a:ext cx="2934652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97341" y="1065235"/>
            <a:ext cx="3068513" cy="51591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1176439" y="1102853"/>
            <a:ext cx="2934652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97342" y="1876425"/>
            <a:ext cx="7211886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рискоемких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направлений деятельности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103692" y="2442820"/>
            <a:ext cx="3334958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1097342" y="2478990"/>
            <a:ext cx="333495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работа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974015" y="2424622"/>
            <a:ext cx="3337227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4974015" y="2464129"/>
            <a:ext cx="3068514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товаров, работ, услуг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03692" y="3038475"/>
            <a:ext cx="7211886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возможные риски: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027492" y="3623920"/>
            <a:ext cx="2353405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1"/>
          <p:cNvSpPr txBox="1">
            <a:spLocks noChangeArrowheads="1"/>
          </p:cNvSpPr>
          <p:nvPr/>
        </p:nvSpPr>
        <p:spPr bwMode="auto">
          <a:xfrm>
            <a:off x="1021142" y="3660090"/>
            <a:ext cx="235340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 финансовых потерь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438174" y="3615247"/>
            <a:ext cx="2426909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1"/>
          <p:cNvSpPr txBox="1">
            <a:spLocks noChangeArrowheads="1"/>
          </p:cNvSpPr>
          <p:nvPr/>
        </p:nvSpPr>
        <p:spPr bwMode="auto">
          <a:xfrm>
            <a:off x="3438174" y="3659236"/>
            <a:ext cx="2426909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недостижения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целей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929184" y="3608210"/>
            <a:ext cx="2490916" cy="42420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1"/>
          <p:cNvSpPr txBox="1">
            <a:spLocks noChangeArrowheads="1"/>
          </p:cNvSpPr>
          <p:nvPr/>
        </p:nvSpPr>
        <p:spPr bwMode="auto">
          <a:xfrm>
            <a:off x="5929184" y="3652199"/>
            <a:ext cx="2490916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коррупционные риски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93310" y="4314824"/>
            <a:ext cx="7211886" cy="50863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применение инструментов управления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рисками </a:t>
            </a:r>
          </a:p>
          <a:p>
            <a:pPr algn="ctr" eaLnBrk="0" hangingPunct="0">
              <a:spcBef>
                <a:spcPts val="0"/>
              </a:spcBef>
            </a:pPr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(формирование карт внутреннего контроля, классификаторов рисков и т.п.)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317272" y="1581150"/>
            <a:ext cx="628650" cy="295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6460646" y="1585912"/>
            <a:ext cx="628650" cy="295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37807" y="2238375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"/>
          <p:cNvSpPr txBox="1">
            <a:spLocks noChangeArrowheads="1"/>
          </p:cNvSpPr>
          <p:nvPr/>
        </p:nvSpPr>
        <p:spPr bwMode="auto">
          <a:xfrm>
            <a:off x="4460539" y="2478990"/>
            <a:ext cx="485491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830301" y="2239184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832484" y="2848827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637807" y="2848827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2506324" y="3400425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651628" y="3400424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837655" y="3400423"/>
            <a:ext cx="0" cy="20444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43" idx="2"/>
          </p:cNvCxnSpPr>
          <p:nvPr/>
        </p:nvCxnSpPr>
        <p:spPr>
          <a:xfrm>
            <a:off x="2204195" y="4048125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651628" y="4039452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6837655" y="4048125"/>
            <a:ext cx="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6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ЭЛЕМЕНТЫ УПРАВЛЕНИЯ ВНУТРЕННИМИ (ОПЕРАЦИОННЫМИ) РИСКАМИ </a:t>
            </a:r>
          </a:p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484" y="1116360"/>
            <a:ext cx="8776592" cy="1664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4060" y="1452299"/>
            <a:ext cx="1061340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внутреннего контроля</a:t>
            </a:r>
          </a:p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3118" y="1456797"/>
            <a:ext cx="1495424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внутреннего контроля </a:t>
            </a:r>
            <a:b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внутреннего аудита</a:t>
            </a:r>
          </a:p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311" y="1452299"/>
            <a:ext cx="1154589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интегральной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</a:p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6024" y="1452299"/>
            <a:ext cx="1120105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</a:p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36582" y="1437219"/>
            <a:ext cx="1445493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форме </a:t>
            </a:r>
            <a:b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сроках представления отчетности </a:t>
            </a:r>
            <a:b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проверок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4059" y="2994273"/>
            <a:ext cx="874801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 О РИСКАХ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4070" y="3373298"/>
            <a:ext cx="2448272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операций и действий, осуществляемых в структурном подразделении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8128" y="3373298"/>
            <a:ext cx="1800200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внутреннего аудита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3311" y="3389584"/>
            <a:ext cx="2095980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анализа НПА, ПА по направления  деятельности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01830" y="3391030"/>
            <a:ext cx="1584176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проверок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КНО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8324" y="4256600"/>
            <a:ext cx="2309178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анкетирования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внешней оценки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21313" y="4256600"/>
            <a:ext cx="2309178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о контрольной </a:t>
            </a: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аудиторской деятельности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92" y="4259725"/>
            <a:ext cx="1584176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рисков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49913" y="1456797"/>
            <a:ext cx="1985055" cy="1200329"/>
          </a:xfrm>
          <a:prstGeom prst="rect">
            <a:avLst/>
          </a:prstGeom>
          <a:solidFill>
            <a:schemeClr val="bg1"/>
          </a:solidFill>
          <a:ln w="25400">
            <a:solidFill>
              <a:srgbClr val="162387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последующего </a:t>
            </a:r>
            <a:r>
              <a:rPr lang="ru-RU" sz="12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внутреннего автоматизированного </a:t>
            </a:r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</a:p>
          <a:p>
            <a:pPr algn="ctr">
              <a:defRPr/>
            </a:pPr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0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915" y="2256811"/>
            <a:ext cx="3080036" cy="223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ПРИМЕР ФОРМИРОВАНИЯ  КАРТЫ ВНУТРЕННЕГО КОНТРОЛЯ В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53228" y="1150620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операций, осуществляемых подразделением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0572" y="1150620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предмета контроля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339090" y="1499870"/>
            <a:ext cx="1" cy="171171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39090" y="180915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51790" y="1563380"/>
            <a:ext cx="187499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НПА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34328" y="2118015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339090" y="185319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выявляемых нарушений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39090" y="246512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351790" y="2217382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внутренних рисков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39090" y="2829858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351789" y="2488838"/>
            <a:ext cx="2411207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и обращения граждан и организаций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364490" y="29397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иная информация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34328" y="319946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309982" y="2256811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эффективности контрольных действий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3431540" y="2626023"/>
            <a:ext cx="1" cy="82964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431540" y="2933661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426778" y="320166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426778" y="345566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3426778" y="2683173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автоматических действий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3431541" y="2952445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визуальных действий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3426778" y="3224289"/>
            <a:ext cx="223266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смешанных действий</a:t>
            </a:r>
            <a:endParaRPr lang="ru-RU" sz="9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4301000" y="1815855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 rot="16200000">
            <a:off x="2733307" y="1162182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153603" y="2239932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 внутреннего контроля </a:t>
            </a:r>
          </a:p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очередной год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Стрелка вниз 53"/>
          <p:cNvSpPr/>
          <p:nvPr/>
        </p:nvSpPr>
        <p:spPr>
          <a:xfrm rot="16200000">
            <a:off x="5739016" y="2239267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95275"/>
              </p:ext>
            </p:extLst>
          </p:nvPr>
        </p:nvGraphicFramePr>
        <p:xfrm>
          <a:off x="242931" y="3930650"/>
          <a:ext cx="798667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2426"/>
                <a:gridCol w="1191893"/>
                <a:gridCol w="1051597"/>
                <a:gridCol w="860660"/>
                <a:gridCol w="1221277"/>
                <a:gridCol w="1012526"/>
                <a:gridCol w="686291"/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сведений </a:t>
                      </a:r>
                    </a:p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исполнении</a:t>
                      </a:r>
                      <a:r>
                        <a:rPr lang="ru-RU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контракта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 И.И.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необходимости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 И.И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Сплошной;</a:t>
                      </a:r>
                    </a:p>
                    <a:p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формирования проекта документа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93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</a:t>
                      </a:r>
                      <a:r>
                        <a:rPr lang="ru-RU" sz="1000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Н.И.</a:t>
                      </a:r>
                      <a:endParaRPr lang="ru-RU" sz="10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Сплошной;</a:t>
                      </a:r>
                    </a:p>
                    <a:p>
                      <a:r>
                        <a:rPr lang="ru-RU" sz="10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по уровню подчиненности </a:t>
                      </a:r>
                      <a:endParaRPr lang="ru-RU" sz="10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1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" name="TextBox 1"/>
          <p:cNvSpPr txBox="1">
            <a:spLocks noChangeArrowheads="1"/>
          </p:cNvSpPr>
          <p:nvPr/>
        </p:nvSpPr>
        <p:spPr bwMode="auto">
          <a:xfrm>
            <a:off x="270572" y="36128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8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ПРИМЕР ФОРМИРОВАНИЯ  КЛАССИФИКАТОРА ВНУТРЕННИХ (ОПЕРАЦИОННЫХ) РИСКОВ </a:t>
            </a:r>
          </a:p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372" y="1179195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идентификация</a:t>
            </a:r>
          </a:p>
          <a:p>
            <a:pPr algn="ctr" eaLnBrk="0" hangingPunct="0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внутреннего риска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51778" y="1544320"/>
            <a:ext cx="4764" cy="201168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6540" y="185360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69240" y="1607830"/>
            <a:ext cx="187499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НПА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1778" y="2162465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56540" y="189764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выявляемых нарушений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56540" y="250957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56540" y="2141182"/>
            <a:ext cx="223266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о результатах внутреннего контроля и внутреннего аудита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6540" y="2874308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56539" y="2863488"/>
            <a:ext cx="2411207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и обращения граждан и организаций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69240" y="331439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иная информация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39078" y="357411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6542" y="3240514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56540" y="2569210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интегральной оценки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62728" y="1182745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объектов </a:t>
            </a:r>
          </a:p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воздействия риска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19482" y="2222521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внутреннего риска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47392" y="2571340"/>
            <a:ext cx="0" cy="8584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47390" y="288062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3247390" y="261986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3247390" y="2901502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47392" y="315501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47392" y="342981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3244427" y="3193526"/>
            <a:ext cx="223266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риска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 rot="16200000">
            <a:off x="2576654" y="1124962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4110500" y="1816770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153602" y="2451865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классификатор внутренних (операционных) рисков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5643783" y="2358059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73854"/>
              </p:ext>
            </p:extLst>
          </p:nvPr>
        </p:nvGraphicFramePr>
        <p:xfrm>
          <a:off x="323626" y="3843678"/>
          <a:ext cx="6508590" cy="11264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4020"/>
                <a:gridCol w="321064"/>
                <a:gridCol w="360377"/>
                <a:gridCol w="307959"/>
                <a:gridCol w="3747926"/>
                <a:gridCol w="353825"/>
                <a:gridCol w="425901"/>
                <a:gridCol w="467518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№№ п/п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82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Несоблюдение установленных требований к порядку представления информации и сведений для включения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 контрактов, заключенных заказчиками.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270572" y="361284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06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1587953" y="323458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ВЫВОДЫ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114300" y="1121120"/>
            <a:ext cx="9029700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рисками должно: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В условиях ограничения ресурсов осуществляться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путем концентрации на наиболее важных областях деятельности;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Обеспечивать стабильное функционирование организации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6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0" y="2091837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24207</TotalTime>
  <Words>433</Words>
  <Application>Microsoft Office PowerPoint</Application>
  <PresentationFormat>Экран (16:9)</PresentationFormat>
  <Paragraphs>153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Ворон Наталья Юрьевна</cp:lastModifiedBy>
  <cp:revision>744</cp:revision>
  <cp:lastPrinted>2016-02-29T15:41:08Z</cp:lastPrinted>
  <dcterms:created xsi:type="dcterms:W3CDTF">2015-03-03T16:27:21Z</dcterms:created>
  <dcterms:modified xsi:type="dcterms:W3CDTF">2016-12-05T10:57:34Z</dcterms:modified>
</cp:coreProperties>
</file>