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0"/>
    <p:sldMasterId id="2147483685" r:id="rId11"/>
    <p:sldMasterId id="2147483694" r:id="rId12"/>
    <p:sldMasterId id="2147483700" r:id="rId13"/>
    <p:sldMasterId id="2147483707" r:id="rId14"/>
    <p:sldMasterId id="2147483712" r:id="rId15"/>
    <p:sldMasterId id="2147483718" r:id="rId16"/>
    <p:sldMasterId id="2147483727" r:id="rId17"/>
    <p:sldMasterId id="2147483734" r:id="rId18"/>
    <p:sldMasterId id="2147483741" r:id="rId19"/>
    <p:sldMasterId id="2147483749" r:id="rId20"/>
    <p:sldMasterId id="2147483837" r:id="rId21"/>
    <p:sldMasterId id="2147483854" r:id="rId22"/>
    <p:sldMasterId id="2147483862" r:id="rId23"/>
    <p:sldMasterId id="2147483870" r:id="rId24"/>
  </p:sldMasterIdLst>
  <p:notesMasterIdLst>
    <p:notesMasterId r:id="rId36"/>
  </p:notesMasterIdLst>
  <p:handoutMasterIdLst>
    <p:handoutMasterId r:id="rId37"/>
  </p:handoutMasterIdLst>
  <p:sldIdLst>
    <p:sldId id="1798" r:id="rId25"/>
    <p:sldId id="1957" r:id="rId26"/>
    <p:sldId id="1941" r:id="rId27"/>
    <p:sldId id="1869" r:id="rId28"/>
    <p:sldId id="1958" r:id="rId29"/>
    <p:sldId id="1951" r:id="rId30"/>
    <p:sldId id="1954" r:id="rId31"/>
    <p:sldId id="1860" r:id="rId32"/>
    <p:sldId id="1959" r:id="rId33"/>
    <p:sldId id="1955" r:id="rId34"/>
    <p:sldId id="1960" r:id="rId3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9" userDrawn="1">
          <p15:clr>
            <a:srgbClr val="A4A3A4"/>
          </p15:clr>
        </p15:guide>
        <p15:guide id="2" orient="horz" pos="2528" userDrawn="1">
          <p15:clr>
            <a:srgbClr val="A4A3A4"/>
          </p15:clr>
        </p15:guide>
        <p15:guide id="3" orient="horz" pos="294" userDrawn="1">
          <p15:clr>
            <a:srgbClr val="A4A3A4"/>
          </p15:clr>
        </p15:guide>
        <p15:guide id="4" orient="horz" pos="742" userDrawn="1">
          <p15:clr>
            <a:srgbClr val="A4A3A4"/>
          </p15:clr>
        </p15:guide>
        <p15:guide id="5" orient="horz" pos="1162" userDrawn="1">
          <p15:clr>
            <a:srgbClr val="A4A3A4"/>
          </p15:clr>
        </p15:guide>
        <p15:guide id="6" orient="horz" pos="3923" userDrawn="1">
          <p15:clr>
            <a:srgbClr val="A4A3A4"/>
          </p15:clr>
        </p15:guide>
        <p15:guide id="7" orient="horz" pos="2082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pos="3025" userDrawn="1">
          <p15:clr>
            <a:srgbClr val="A4A3A4"/>
          </p15:clr>
        </p15:guide>
        <p15:guide id="10" pos="4683" userDrawn="1">
          <p15:clr>
            <a:srgbClr val="A4A3A4"/>
          </p15:clr>
        </p15:guide>
        <p15:guide id="11" pos="98" userDrawn="1">
          <p15:clr>
            <a:srgbClr val="A4A3A4"/>
          </p15:clr>
        </p15:guide>
        <p15:guide id="12" pos="6026" userDrawn="1">
          <p15:clr>
            <a:srgbClr val="A4A3A4"/>
          </p15:clr>
        </p15:guide>
        <p15:guide id="13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os Djurabaev" initials="AD" lastIdx="1" clrIdx="0">
    <p:extLst>
      <p:ext uri="{19B8F6BF-5375-455C-9EA6-DF929625EA0E}">
        <p15:presenceInfo xmlns:p15="http://schemas.microsoft.com/office/powerpoint/2012/main" userId="b8b074ce6f9f504e" providerId="Windows Live"/>
      </p:ext>
    </p:extLst>
  </p:cmAuthor>
  <p:cmAuthor id="2" name="Elbek Turayev" initials="ET" lastIdx="1" clrIdx="1">
    <p:extLst>
      <p:ext uri="{19B8F6BF-5375-455C-9EA6-DF929625EA0E}">
        <p15:presenceInfo xmlns:p15="http://schemas.microsoft.com/office/powerpoint/2012/main" userId="S-1-5-21-1691376991-1817184642-1563503735-18193" providerId="AD"/>
      </p:ext>
    </p:extLst>
  </p:cmAuthor>
  <p:cmAuthor id="3" name="OIsakov" initials="O" lastIdx="1" clrIdx="2">
    <p:extLst>
      <p:ext uri="{19B8F6BF-5375-455C-9EA6-DF929625EA0E}">
        <p15:presenceInfo xmlns:p15="http://schemas.microsoft.com/office/powerpoint/2012/main" userId="OIsakov" providerId="None"/>
      </p:ext>
    </p:extLst>
  </p:cmAuthor>
  <p:cmAuthor id="4" name="Muhammadbobur Ruziyev" initials="MR" lastIdx="1" clrIdx="3">
    <p:extLst>
      <p:ext uri="{19B8F6BF-5375-455C-9EA6-DF929625EA0E}">
        <p15:presenceInfo xmlns:p15="http://schemas.microsoft.com/office/powerpoint/2012/main" userId="Muhammadbobur Ruziy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5BB"/>
    <a:srgbClr val="2882E4"/>
    <a:srgbClr val="D5EDFF"/>
    <a:srgbClr val="B9DDE5"/>
    <a:srgbClr val="247FE4"/>
    <a:srgbClr val="13559C"/>
    <a:srgbClr val="82B1E5"/>
    <a:srgbClr val="00A8C4"/>
    <a:srgbClr val="30333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1" autoAdjust="0"/>
    <p:restoredTop sz="96374" autoAdjust="0"/>
  </p:normalViewPr>
  <p:slideViewPr>
    <p:cSldViewPr snapToGrid="0">
      <p:cViewPr varScale="1">
        <p:scale>
          <a:sx n="62" d="100"/>
          <a:sy n="62" d="100"/>
        </p:scale>
        <p:origin x="1452" y="52"/>
      </p:cViewPr>
      <p:guideLst>
        <p:guide orient="horz" pos="3519"/>
        <p:guide orient="horz" pos="2528"/>
        <p:guide orient="horz" pos="294"/>
        <p:guide orient="horz" pos="742"/>
        <p:guide orient="horz" pos="1162"/>
        <p:guide orient="horz" pos="3923"/>
        <p:guide orient="horz" pos="2082"/>
        <p:guide orient="horz" pos="210"/>
        <p:guide pos="3025"/>
        <p:guide pos="4683"/>
        <p:guide pos="98"/>
        <p:guide pos="6026"/>
        <p:guide pos="3120"/>
      </p:guideLst>
    </p:cSldViewPr>
  </p:slideViewPr>
  <p:outlineViewPr>
    <p:cViewPr>
      <p:scale>
        <a:sx n="33" d="100"/>
        <a:sy n="33" d="100"/>
      </p:scale>
      <p:origin x="48" y="10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152" cy="7315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4.xml"/><Relationship Id="rId18" Type="http://schemas.openxmlformats.org/officeDocument/2006/relationships/slideMaster" Target="slideMasters/slideMaster9.xml"/><Relationship Id="rId26" Type="http://schemas.openxmlformats.org/officeDocument/2006/relationships/slide" Target="slides/slide2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12.xml"/><Relationship Id="rId34" Type="http://schemas.openxmlformats.org/officeDocument/2006/relationships/slide" Target="slides/slide10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7.xml"/><Relationship Id="rId20" Type="http://schemas.openxmlformats.org/officeDocument/2006/relationships/slideMaster" Target="slideMasters/slideMaster11.xml"/><Relationship Id="rId29" Type="http://schemas.openxmlformats.org/officeDocument/2006/relationships/slide" Target="slides/slide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2.xml"/><Relationship Id="rId24" Type="http://schemas.openxmlformats.org/officeDocument/2006/relationships/slideMaster" Target="slideMasters/slideMaster15.xml"/><Relationship Id="rId32" Type="http://schemas.openxmlformats.org/officeDocument/2006/relationships/slide" Target="slides/slide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6.xml"/><Relationship Id="rId23" Type="http://schemas.openxmlformats.org/officeDocument/2006/relationships/slideMaster" Target="slideMasters/slideMaster14.xml"/><Relationship Id="rId28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5.xml"/><Relationship Id="rId22" Type="http://schemas.openxmlformats.org/officeDocument/2006/relationships/slideMaster" Target="slideMasters/slideMaster13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3.xml"/><Relationship Id="rId17" Type="http://schemas.openxmlformats.org/officeDocument/2006/relationships/slideMaster" Target="slideMasters/slideMaster8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19486-533D-47F6-BEE4-E8CC75A006C7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F88AA-E8A4-4FFC-AFD2-6C14CFF6A03F}">
      <dgm:prSet phldrT="[Текст]" custT="1"/>
      <dgm:spPr/>
      <dgm:t>
        <a:bodyPr/>
        <a:lstStyle/>
        <a:p>
          <a:pPr algn="just"/>
          <a:r>
            <a:rPr lang="hr-HR" sz="1800">
              <a:latin typeface="Times New Roman" panose="02020603050405020304" pitchFamily="18" charset="0"/>
              <a:cs typeface="Times New Roman" panose="02020603050405020304" pitchFamily="18" charset="0"/>
            </a:rPr>
            <a:t>• Člankom 125. Zakona o proračunu Republike Uzbekistana propisano je upravljanje sredstvima na Jedinstvenom računu riznice koji je otvoren u Središnjoj banci Ministarstva gospodarstva i financija.</a:t>
          </a:r>
        </a:p>
      </dgm:t>
    </dgm:pt>
    <dgm:pt modelId="{00E29506-3DBC-404E-8B54-57870264BAAB}" type="parTrans" cxnId="{4EE8450A-DF07-454B-86E1-56803A32F443}">
      <dgm:prSet/>
      <dgm:spPr/>
      <dgm:t>
        <a:bodyPr/>
        <a:lstStyle/>
        <a:p>
          <a:endParaRPr lang="ru-RU"/>
        </a:p>
      </dgm:t>
    </dgm:pt>
    <dgm:pt modelId="{CA6CE923-63A6-4201-BFE0-775988DB843C}" type="sibTrans" cxnId="{4EE8450A-DF07-454B-86E1-56803A32F443}">
      <dgm:prSet/>
      <dgm:spPr/>
      <dgm:t>
        <a:bodyPr/>
        <a:lstStyle/>
        <a:p>
          <a:endParaRPr lang="ru-RU" dirty="0"/>
        </a:p>
      </dgm:t>
    </dgm:pt>
    <dgm:pt modelId="{1A853DEB-85C6-4C14-86C8-6E806B9483C2}">
      <dgm:prSet phldrT="[Текст]" custT="1"/>
      <dgm:spPr/>
      <dgm:t>
        <a:bodyPr/>
        <a:lstStyle/>
        <a:p>
          <a:pPr algn="just"/>
          <a:r>
            <a:rPr lang="hr-HR" sz="1800">
              <a:latin typeface="Times New Roman" panose="02020603050405020304" pitchFamily="18" charset="0"/>
              <a:cs typeface="Times New Roman" panose="02020603050405020304" pitchFamily="18" charset="0"/>
            </a:rPr>
            <a:t>• Odlukom br. 245 Kabineta ministara Republike Uzbekistana od 29. kolovoza/augusta 2014. „O odobravanju normativno-pravnih dokumenata o provedbi Zakona o proračunu Republike Uzbekistana” utvrđuje se postupak planiranja gotovine i upravljanja sredstvima državnog proračuna.</a:t>
          </a:r>
        </a:p>
      </dgm:t>
    </dgm:pt>
    <dgm:pt modelId="{29932F5C-2438-4D4C-9BF6-5D2F370E6FCA}" type="parTrans" cxnId="{0F1B23FC-0C86-4FDB-A5CC-413D269AACCC}">
      <dgm:prSet/>
      <dgm:spPr/>
      <dgm:t>
        <a:bodyPr/>
        <a:lstStyle/>
        <a:p>
          <a:endParaRPr lang="ru-RU"/>
        </a:p>
      </dgm:t>
    </dgm:pt>
    <dgm:pt modelId="{6F43E1C7-843F-465A-90EE-B227E21B2AAB}" type="sibTrans" cxnId="{0F1B23FC-0C86-4FDB-A5CC-413D269AACCC}">
      <dgm:prSet/>
      <dgm:spPr/>
      <dgm:t>
        <a:bodyPr/>
        <a:lstStyle/>
        <a:p>
          <a:endParaRPr lang="ru-RU" dirty="0"/>
        </a:p>
      </dgm:t>
    </dgm:pt>
    <dgm:pt modelId="{9FD4C4AB-4CE4-465F-8E14-F79AC1D53E0E}">
      <dgm:prSet phldrT="[Текст]" custT="1"/>
      <dgm:spPr/>
      <dgm:t>
        <a:bodyPr/>
        <a:lstStyle/>
        <a:p>
          <a:pPr algn="just"/>
          <a:r>
            <a:rPr lang="hr-HR" sz="1800">
              <a:latin typeface="Times New Roman" panose="02020603050405020304" pitchFamily="18" charset="0"/>
              <a:cs typeface="Times New Roman" panose="02020603050405020304" pitchFamily="18" charset="0"/>
            </a:rPr>
            <a:t>Prema odluci Kabineta ministara Republike Uzbekistana od 22. svibnja/maja 2018. br. 383 „O uređivanju upravljanja sredstvima na jedinstvenom računu riznice Ministarstva gospodarstva i financija Republike Uzbekistana”, uspostavlja se postupak za polaganje privremeno slobodnih sredstava na Jedinstvenom računu riznice u bankovne depozite.</a:t>
          </a:r>
        </a:p>
      </dgm:t>
    </dgm:pt>
    <dgm:pt modelId="{4085F12F-DACD-4AB3-8206-E1705B8470C9}" type="sibTrans" cxnId="{B88FA107-EB75-47ED-AEE9-335ADF019EA5}">
      <dgm:prSet/>
      <dgm:spPr/>
      <dgm:t>
        <a:bodyPr/>
        <a:lstStyle/>
        <a:p>
          <a:endParaRPr lang="ru-RU" dirty="0"/>
        </a:p>
      </dgm:t>
    </dgm:pt>
    <dgm:pt modelId="{ED917B82-E737-4162-9D38-2FB4DC408B7A}" type="parTrans" cxnId="{B88FA107-EB75-47ED-AEE9-335ADF019EA5}">
      <dgm:prSet/>
      <dgm:spPr/>
      <dgm:t>
        <a:bodyPr/>
        <a:lstStyle/>
        <a:p>
          <a:endParaRPr lang="ru-RU"/>
        </a:p>
      </dgm:t>
    </dgm:pt>
    <dgm:pt modelId="{B906FB4D-9139-408E-A00A-EB4E237F1C62}" type="pres">
      <dgm:prSet presAssocID="{06B19486-533D-47F6-BEE4-E8CC75A006C7}" presName="outerComposite" presStyleCnt="0">
        <dgm:presLayoutVars>
          <dgm:chMax val="5"/>
          <dgm:dir/>
          <dgm:resizeHandles val="exact"/>
        </dgm:presLayoutVars>
      </dgm:prSet>
      <dgm:spPr/>
    </dgm:pt>
    <dgm:pt modelId="{ECFECF6B-B384-4AAA-8B35-667756012F4E}" type="pres">
      <dgm:prSet presAssocID="{06B19486-533D-47F6-BEE4-E8CC75A006C7}" presName="dummyMaxCanvas" presStyleCnt="0">
        <dgm:presLayoutVars/>
      </dgm:prSet>
      <dgm:spPr/>
    </dgm:pt>
    <dgm:pt modelId="{003DCDBD-2C34-437A-B62D-C8EAEE64F91C}" type="pres">
      <dgm:prSet presAssocID="{06B19486-533D-47F6-BEE4-E8CC75A006C7}" presName="ThreeNodes_1" presStyleLbl="node1" presStyleIdx="0" presStyleCnt="3" custScaleY="71703">
        <dgm:presLayoutVars>
          <dgm:bulletEnabled val="1"/>
        </dgm:presLayoutVars>
      </dgm:prSet>
      <dgm:spPr/>
    </dgm:pt>
    <dgm:pt modelId="{D6D5848B-A868-4DEF-AE29-4A6243F5DAB2}" type="pres">
      <dgm:prSet presAssocID="{06B19486-533D-47F6-BEE4-E8CC75A006C7}" presName="ThreeNodes_2" presStyleLbl="node1" presStyleIdx="1" presStyleCnt="3" custScaleY="115052" custLinFactNeighborY="-13855">
        <dgm:presLayoutVars>
          <dgm:bulletEnabled val="1"/>
        </dgm:presLayoutVars>
      </dgm:prSet>
      <dgm:spPr/>
    </dgm:pt>
    <dgm:pt modelId="{2F597604-F14A-4870-A34D-798EE4405663}" type="pres">
      <dgm:prSet presAssocID="{06B19486-533D-47F6-BEE4-E8CC75A006C7}" presName="ThreeNodes_3" presStyleLbl="node1" presStyleIdx="2" presStyleCnt="3" custScaleY="103475" custLinFactNeighborY="-10397">
        <dgm:presLayoutVars>
          <dgm:bulletEnabled val="1"/>
        </dgm:presLayoutVars>
      </dgm:prSet>
      <dgm:spPr/>
    </dgm:pt>
    <dgm:pt modelId="{6CB3CB54-716B-4864-AAB5-F7BF07DF0231}" type="pres">
      <dgm:prSet presAssocID="{06B19486-533D-47F6-BEE4-E8CC75A006C7}" presName="ThreeConn_1-2" presStyleLbl="fgAccFollowNode1" presStyleIdx="0" presStyleCnt="2" custLinFactNeighborY="-4560">
        <dgm:presLayoutVars>
          <dgm:bulletEnabled val="1"/>
        </dgm:presLayoutVars>
      </dgm:prSet>
      <dgm:spPr/>
    </dgm:pt>
    <dgm:pt modelId="{DD3E5D1E-E86A-48D5-BE06-E86E85CEFFB3}" type="pres">
      <dgm:prSet presAssocID="{06B19486-533D-47F6-BEE4-E8CC75A006C7}" presName="ThreeConn_2-3" presStyleLbl="fgAccFollowNode1" presStyleIdx="1" presStyleCnt="2">
        <dgm:presLayoutVars>
          <dgm:bulletEnabled val="1"/>
        </dgm:presLayoutVars>
      </dgm:prSet>
      <dgm:spPr/>
    </dgm:pt>
    <dgm:pt modelId="{401D53B2-2487-4D8C-8B84-1A1C15F889C5}" type="pres">
      <dgm:prSet presAssocID="{06B19486-533D-47F6-BEE4-E8CC75A006C7}" presName="ThreeNodes_1_text" presStyleLbl="node1" presStyleIdx="2" presStyleCnt="3">
        <dgm:presLayoutVars>
          <dgm:bulletEnabled val="1"/>
        </dgm:presLayoutVars>
      </dgm:prSet>
      <dgm:spPr/>
    </dgm:pt>
    <dgm:pt modelId="{FF4DC2B6-B240-453F-B622-DB8217035AC5}" type="pres">
      <dgm:prSet presAssocID="{06B19486-533D-47F6-BEE4-E8CC75A006C7}" presName="ThreeNodes_2_text" presStyleLbl="node1" presStyleIdx="2" presStyleCnt="3">
        <dgm:presLayoutVars>
          <dgm:bulletEnabled val="1"/>
        </dgm:presLayoutVars>
      </dgm:prSet>
      <dgm:spPr/>
    </dgm:pt>
    <dgm:pt modelId="{11A97BA2-C1A8-424A-BD45-3D8848C7B81C}" type="pres">
      <dgm:prSet presAssocID="{06B19486-533D-47F6-BEE4-E8CC75A006C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D577206-4986-480F-BA1A-BC9D6FD1B751}" type="presOf" srcId="{9FD4C4AB-4CE4-465F-8E14-F79AC1D53E0E}" destId="{11A97BA2-C1A8-424A-BD45-3D8848C7B81C}" srcOrd="1" destOrd="0" presId="urn:microsoft.com/office/officeart/2005/8/layout/vProcess5"/>
    <dgm:cxn modelId="{B88FA107-EB75-47ED-AEE9-335ADF019EA5}" srcId="{06B19486-533D-47F6-BEE4-E8CC75A006C7}" destId="{9FD4C4AB-4CE4-465F-8E14-F79AC1D53E0E}" srcOrd="2" destOrd="0" parTransId="{ED917B82-E737-4162-9D38-2FB4DC408B7A}" sibTransId="{4085F12F-DACD-4AB3-8206-E1705B8470C9}"/>
    <dgm:cxn modelId="{4EE8450A-DF07-454B-86E1-56803A32F443}" srcId="{06B19486-533D-47F6-BEE4-E8CC75A006C7}" destId="{EC5F88AA-E8A4-4FFC-AFD2-6C14CFF6A03F}" srcOrd="0" destOrd="0" parTransId="{00E29506-3DBC-404E-8B54-57870264BAAB}" sibTransId="{CA6CE923-63A6-4201-BFE0-775988DB843C}"/>
    <dgm:cxn modelId="{60FDEB24-0FD1-4806-B49C-52E514A908FD}" type="presOf" srcId="{EC5F88AA-E8A4-4FFC-AFD2-6C14CFF6A03F}" destId="{003DCDBD-2C34-437A-B62D-C8EAEE64F91C}" srcOrd="0" destOrd="0" presId="urn:microsoft.com/office/officeart/2005/8/layout/vProcess5"/>
    <dgm:cxn modelId="{9FCEAA5D-9AF4-4A68-B2FB-8B21A0CD4328}" type="presOf" srcId="{6F43E1C7-843F-465A-90EE-B227E21B2AAB}" destId="{DD3E5D1E-E86A-48D5-BE06-E86E85CEFFB3}" srcOrd="0" destOrd="0" presId="urn:microsoft.com/office/officeart/2005/8/layout/vProcess5"/>
    <dgm:cxn modelId="{76E74E66-509D-4DAF-AAAD-42E8404E0AB5}" type="presOf" srcId="{EC5F88AA-E8A4-4FFC-AFD2-6C14CFF6A03F}" destId="{401D53B2-2487-4D8C-8B84-1A1C15F889C5}" srcOrd="1" destOrd="0" presId="urn:microsoft.com/office/officeart/2005/8/layout/vProcess5"/>
    <dgm:cxn modelId="{968A8B73-6FCF-4E91-A757-1148A5585576}" type="presOf" srcId="{1A853DEB-85C6-4C14-86C8-6E806B9483C2}" destId="{FF4DC2B6-B240-453F-B622-DB8217035AC5}" srcOrd="1" destOrd="0" presId="urn:microsoft.com/office/officeart/2005/8/layout/vProcess5"/>
    <dgm:cxn modelId="{491BB884-43CF-4A61-BF56-51D0BBA782A5}" type="presOf" srcId="{CA6CE923-63A6-4201-BFE0-775988DB843C}" destId="{6CB3CB54-716B-4864-AAB5-F7BF07DF0231}" srcOrd="0" destOrd="0" presId="urn:microsoft.com/office/officeart/2005/8/layout/vProcess5"/>
    <dgm:cxn modelId="{A1E66588-28AD-4B03-ABC8-5DE857820448}" type="presOf" srcId="{1A853DEB-85C6-4C14-86C8-6E806B9483C2}" destId="{D6D5848B-A868-4DEF-AE29-4A6243F5DAB2}" srcOrd="0" destOrd="0" presId="urn:microsoft.com/office/officeart/2005/8/layout/vProcess5"/>
    <dgm:cxn modelId="{351002A5-ECAF-4DB4-8379-DBE4EE135F68}" type="presOf" srcId="{9FD4C4AB-4CE4-465F-8E14-F79AC1D53E0E}" destId="{2F597604-F14A-4870-A34D-798EE4405663}" srcOrd="0" destOrd="0" presId="urn:microsoft.com/office/officeart/2005/8/layout/vProcess5"/>
    <dgm:cxn modelId="{0084AEA9-5303-415E-8377-704290B9F971}" type="presOf" srcId="{06B19486-533D-47F6-BEE4-E8CC75A006C7}" destId="{B906FB4D-9139-408E-A00A-EB4E237F1C62}" srcOrd="0" destOrd="0" presId="urn:microsoft.com/office/officeart/2005/8/layout/vProcess5"/>
    <dgm:cxn modelId="{0F1B23FC-0C86-4FDB-A5CC-413D269AACCC}" srcId="{06B19486-533D-47F6-BEE4-E8CC75A006C7}" destId="{1A853DEB-85C6-4C14-86C8-6E806B9483C2}" srcOrd="1" destOrd="0" parTransId="{29932F5C-2438-4D4C-9BF6-5D2F370E6FCA}" sibTransId="{6F43E1C7-843F-465A-90EE-B227E21B2AAB}"/>
    <dgm:cxn modelId="{5BB4FE98-425A-416F-AE72-BAE82E863522}" type="presParOf" srcId="{B906FB4D-9139-408E-A00A-EB4E237F1C62}" destId="{ECFECF6B-B384-4AAA-8B35-667756012F4E}" srcOrd="0" destOrd="0" presId="urn:microsoft.com/office/officeart/2005/8/layout/vProcess5"/>
    <dgm:cxn modelId="{AA00D335-8BE6-4D91-8C63-226597FA903E}" type="presParOf" srcId="{B906FB4D-9139-408E-A00A-EB4E237F1C62}" destId="{003DCDBD-2C34-437A-B62D-C8EAEE64F91C}" srcOrd="1" destOrd="0" presId="urn:microsoft.com/office/officeart/2005/8/layout/vProcess5"/>
    <dgm:cxn modelId="{144FB724-7072-4FA2-9D05-D43A408ADC9C}" type="presParOf" srcId="{B906FB4D-9139-408E-A00A-EB4E237F1C62}" destId="{D6D5848B-A868-4DEF-AE29-4A6243F5DAB2}" srcOrd="2" destOrd="0" presId="urn:microsoft.com/office/officeart/2005/8/layout/vProcess5"/>
    <dgm:cxn modelId="{2534B806-B07F-470F-970D-A0E34A526768}" type="presParOf" srcId="{B906FB4D-9139-408E-A00A-EB4E237F1C62}" destId="{2F597604-F14A-4870-A34D-798EE4405663}" srcOrd="3" destOrd="0" presId="urn:microsoft.com/office/officeart/2005/8/layout/vProcess5"/>
    <dgm:cxn modelId="{1170E12A-A60E-4CF7-BA51-F254AC6AECDB}" type="presParOf" srcId="{B906FB4D-9139-408E-A00A-EB4E237F1C62}" destId="{6CB3CB54-716B-4864-AAB5-F7BF07DF0231}" srcOrd="4" destOrd="0" presId="urn:microsoft.com/office/officeart/2005/8/layout/vProcess5"/>
    <dgm:cxn modelId="{05112612-F310-46DE-AFC1-9073D08F5D15}" type="presParOf" srcId="{B906FB4D-9139-408E-A00A-EB4E237F1C62}" destId="{DD3E5D1E-E86A-48D5-BE06-E86E85CEFFB3}" srcOrd="5" destOrd="0" presId="urn:microsoft.com/office/officeart/2005/8/layout/vProcess5"/>
    <dgm:cxn modelId="{3CABD33F-141E-4479-B249-756A30F87711}" type="presParOf" srcId="{B906FB4D-9139-408E-A00A-EB4E237F1C62}" destId="{401D53B2-2487-4D8C-8B84-1A1C15F889C5}" srcOrd="6" destOrd="0" presId="urn:microsoft.com/office/officeart/2005/8/layout/vProcess5"/>
    <dgm:cxn modelId="{728DA41B-D5CC-4816-898E-0923A57B73BC}" type="presParOf" srcId="{B906FB4D-9139-408E-A00A-EB4E237F1C62}" destId="{FF4DC2B6-B240-453F-B622-DB8217035AC5}" srcOrd="7" destOrd="0" presId="urn:microsoft.com/office/officeart/2005/8/layout/vProcess5"/>
    <dgm:cxn modelId="{60041465-15A8-4C27-91B0-95A6495B24E3}" type="presParOf" srcId="{B906FB4D-9139-408E-A00A-EB4E237F1C62}" destId="{11A97BA2-C1A8-424A-BD45-3D8848C7B8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75A46-9D0A-4DEE-888F-A1C066C2B7D4}" type="doc">
      <dgm:prSet loTypeId="urn:microsoft.com/office/officeart/2005/8/layout/radial4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6DDAA46-EB12-4C7B-94F2-5CC8970F2597}">
      <dgm:prSet custT="1"/>
      <dgm:spPr/>
      <dgm:t>
        <a:bodyPr/>
        <a:lstStyle/>
        <a:p>
          <a:r>
            <a:rPr lang="hr-HR" sz="1400" b="1" noProof="1">
              <a:latin typeface="Times New Roman" panose="02020603050405020304" pitchFamily="18" charset="0"/>
              <a:cs typeface="Times New Roman" panose="02020603050405020304" pitchFamily="18" charset="0"/>
            </a:rPr>
            <a:t>• Jedinstveni račun riznice </a:t>
          </a:r>
        </a:p>
        <a:p>
          <a:r>
            <a:rPr lang="hr-HR" sz="1400" b="1" noProof="1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hr-HR" sz="14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nacionalnoj valuti</a:t>
          </a:r>
          <a:r>
            <a:rPr lang="hr-HR" sz="1400" b="1" noProof="1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D0549C5-FF6F-4A01-B32D-B88A8F42D70C}" type="par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33B9B1-8C2B-4447-98F0-9ECBDA1BFE8A}" type="sib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5249AE-9DD6-41EF-82A2-AAC4C05A17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Prihodi i rashodi lokalnih proračuna</a:t>
          </a:r>
        </a:p>
      </dgm:t>
    </dgm:pt>
    <dgm:pt modelId="{FF0EAA04-FEBE-466F-9BAC-6D9C90D4E0E0}" type="parTrans" cxnId="{EEC45E82-EAE7-48F1-BE6B-A9FFC21BFA8C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5734E0F9-4BB7-4ECF-A26B-039F65ADA400}" type="sib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4BA49E-110D-445D-BF77-770634E5F857}">
      <dgm:prSet custT="1"/>
      <dgm:spPr/>
      <dgm:t>
        <a:bodyPr/>
        <a:lstStyle/>
        <a:p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• Prihodi i rashod izvanproračunskih sredstava</a:t>
          </a:r>
        </a:p>
      </dgm:t>
    </dgm:pt>
    <dgm:pt modelId="{3D4DE2AD-10FF-4EA3-AA66-E45BF0DAABBA}" type="parTrans" cxnId="{8DCF7AFA-FB8B-45E3-A115-8D2AD6533415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9D69AA27-B917-4400-96AE-3E3BCB241FB2}" type="sib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48EA66-7949-4416-9C85-CB7AF16416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</a:rPr>
            <a:t>Prihodi i rashodi državnog proračuna</a:t>
          </a:r>
        </a:p>
      </dgm:t>
    </dgm:pt>
    <dgm:pt modelId="{04F49FC2-5E4B-4C6D-800E-53DBCA98F061}" type="sibTrans" cxnId="{2F78842B-B8C5-443F-9371-9B2F37FFC234}">
      <dgm:prSet/>
      <dgm:spPr/>
      <dgm:t>
        <a:bodyPr/>
        <a:lstStyle/>
        <a:p>
          <a:endParaRPr lang="en-US"/>
        </a:p>
      </dgm:t>
    </dgm:pt>
    <dgm:pt modelId="{8F43FCCE-AC6A-4823-9B43-5479757101C4}" type="parTrans" cxnId="{2F78842B-B8C5-443F-9371-9B2F37FFC234}">
      <dgm:prSet/>
      <dgm:spPr/>
      <dgm:t>
        <a:bodyPr/>
        <a:lstStyle/>
        <a:p>
          <a:endParaRPr lang="en-US" sz="1200"/>
        </a:p>
      </dgm:t>
    </dgm:pt>
    <dgm:pt modelId="{8E955DC2-C1E7-4227-BE39-512F62F6209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</a:rPr>
            <a:t>Prihodi i rashodi državnih i drugih fondova posebne namjene</a:t>
          </a:r>
        </a:p>
      </dgm:t>
    </dgm:pt>
    <dgm:pt modelId="{903D7E6C-AE43-4FDB-916E-259C8C7757DC}" type="parTrans" cxnId="{533A0574-C275-4B8B-A152-0258FCACD88E}">
      <dgm:prSet/>
      <dgm:spPr/>
      <dgm:t>
        <a:bodyPr/>
        <a:lstStyle/>
        <a:p>
          <a:endParaRPr lang="ru-RU" sz="1200"/>
        </a:p>
      </dgm:t>
    </dgm:pt>
    <dgm:pt modelId="{7BFAF35B-8606-414B-A696-AF6375E45C7E}" type="sibTrans" cxnId="{533A0574-C275-4B8B-A152-0258FCACD88E}">
      <dgm:prSet/>
      <dgm:spPr/>
      <dgm:t>
        <a:bodyPr/>
        <a:lstStyle/>
        <a:p>
          <a:endParaRPr lang="ru-RU"/>
        </a:p>
      </dgm:t>
    </dgm:pt>
    <dgm:pt modelId="{3F3079DD-FA02-4C8A-AC53-8B9F22D5C5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</a:rPr>
            <a:t>Odgovarajući fondovi klirinške kuće burze roba</a:t>
          </a:r>
        </a:p>
      </dgm:t>
    </dgm:pt>
    <dgm:pt modelId="{ECE53378-883A-4183-B0AF-D88548A9FC16}" type="parTrans" cxnId="{CCAC401C-9D41-4A29-B124-F40B4C751BD2}">
      <dgm:prSet/>
      <dgm:spPr/>
      <dgm:t>
        <a:bodyPr/>
        <a:lstStyle/>
        <a:p>
          <a:endParaRPr lang="ru-RU" sz="1200"/>
        </a:p>
      </dgm:t>
    </dgm:pt>
    <dgm:pt modelId="{8F85A4B3-C01C-401D-9DFA-4DBD168E5A4B}" type="sibTrans" cxnId="{CCAC401C-9D41-4A29-B124-F40B4C751BD2}">
      <dgm:prSet/>
      <dgm:spPr/>
      <dgm:t>
        <a:bodyPr/>
        <a:lstStyle/>
        <a:p>
          <a:endParaRPr lang="ru-RU"/>
        </a:p>
      </dgm:t>
    </dgm:pt>
    <dgm:pt modelId="{36B8BBD8-2CC8-486C-BAE3-A6A2FACABDB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</a:rPr>
            <a:t>Carinska sredstva Državnog carinskog povjerenstva</a:t>
          </a:r>
        </a:p>
      </dgm:t>
    </dgm:pt>
    <dgm:pt modelId="{EBE126F5-E6EE-45F4-AD4E-47B00A707A57}" type="parTrans" cxnId="{0020262F-351A-485B-88D3-45491DD7CE2B}">
      <dgm:prSet/>
      <dgm:spPr/>
      <dgm:t>
        <a:bodyPr/>
        <a:lstStyle/>
        <a:p>
          <a:endParaRPr lang="ru-RU"/>
        </a:p>
      </dgm:t>
    </dgm:pt>
    <dgm:pt modelId="{253FA291-F4C3-4222-9BE6-75AD715E94B2}" type="sibTrans" cxnId="{0020262F-351A-485B-88D3-45491DD7CE2B}">
      <dgm:prSet/>
      <dgm:spPr/>
      <dgm:t>
        <a:bodyPr/>
        <a:lstStyle/>
        <a:p>
          <a:endParaRPr lang="ru-RU"/>
        </a:p>
      </dgm:t>
    </dgm:pt>
    <dgm:pt modelId="{1378F107-8ABD-41D9-8F41-EFBBF39A131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Sredstva za ugovorna plaćanja visokoškolskih ustanova</a:t>
          </a:r>
        </a:p>
      </dgm:t>
    </dgm:pt>
    <dgm:pt modelId="{1A574ED9-A5B7-428E-BCBE-B1A3675B9055}" type="sibTrans" cxnId="{470C9BC8-2C28-41C4-9135-46D028DEBE82}">
      <dgm:prSet/>
      <dgm:spPr/>
      <dgm:t>
        <a:bodyPr/>
        <a:lstStyle/>
        <a:p>
          <a:endParaRPr lang="ru-RU"/>
        </a:p>
      </dgm:t>
    </dgm:pt>
    <dgm:pt modelId="{E14968B1-790A-496A-88AE-52C7560F099D}" type="parTrans" cxnId="{470C9BC8-2C28-41C4-9135-46D028DEBE82}">
      <dgm:prSet/>
      <dgm:spPr/>
      <dgm:t>
        <a:bodyPr/>
        <a:lstStyle/>
        <a:p>
          <a:endParaRPr lang="ru-RU"/>
        </a:p>
      </dgm:t>
    </dgm:pt>
    <dgm:pt modelId="{9C3A0BFB-8927-4FE4-A9B1-F44D6D9EAE49}" type="pres">
      <dgm:prSet presAssocID="{AFC75A46-9D0A-4DEE-888F-A1C066C2B7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25AB6-48F0-4816-95CA-8FCC1BA7FB9D}" type="pres">
      <dgm:prSet presAssocID="{16DDAA46-EB12-4C7B-94F2-5CC8970F2597}" presName="centerShape" presStyleLbl="node0" presStyleIdx="0" presStyleCnt="1" custScaleX="98703" custScaleY="74573" custLinFactNeighborX="-1572" custLinFactNeighborY="-22668"/>
      <dgm:spPr/>
    </dgm:pt>
    <dgm:pt modelId="{1DD84549-FAA7-425C-8D5C-23B3CC9B8517}" type="pres">
      <dgm:prSet presAssocID="{FF0EAA04-FEBE-466F-9BAC-6D9C90D4E0E0}" presName="parTrans" presStyleLbl="bgSibTrans2D1" presStyleIdx="0" presStyleCnt="7" custAng="5759" custLinFactNeighborX="-1241" custLinFactNeighborY="1282"/>
      <dgm:spPr/>
    </dgm:pt>
    <dgm:pt modelId="{DD9D67C4-56EA-4FFF-929A-E146EDA43A50}" type="pres">
      <dgm:prSet presAssocID="{9C5249AE-9DD6-41EF-82A2-AAC4C05A1756}" presName="node" presStyleLbl="node1" presStyleIdx="0" presStyleCnt="7" custScaleX="156649" custScaleY="84307" custRadScaleRad="124423" custRadScaleInc="214550">
        <dgm:presLayoutVars>
          <dgm:bulletEnabled val="1"/>
        </dgm:presLayoutVars>
      </dgm:prSet>
      <dgm:spPr/>
    </dgm:pt>
    <dgm:pt modelId="{57DE953E-0776-4AC0-8006-C742CC95D4B9}" type="pres">
      <dgm:prSet presAssocID="{3D4DE2AD-10FF-4EA3-AA66-E45BF0DAABBA}" presName="parTrans" presStyleLbl="bgSibTrans2D1" presStyleIdx="1" presStyleCnt="7"/>
      <dgm:spPr/>
    </dgm:pt>
    <dgm:pt modelId="{C0949C54-23D2-4CD6-8CA4-CA9D445D2B87}" type="pres">
      <dgm:prSet presAssocID="{284BA49E-110D-445D-BF77-770634E5F857}" presName="node" presStyleLbl="node1" presStyleIdx="1" presStyleCnt="7" custScaleX="181242" custScaleY="87923" custRadScaleRad="59011" custRadScaleInc="-140123">
        <dgm:presLayoutVars>
          <dgm:bulletEnabled val="1"/>
        </dgm:presLayoutVars>
      </dgm:prSet>
      <dgm:spPr/>
    </dgm:pt>
    <dgm:pt modelId="{39CBFBB7-7EF9-400A-B772-DCE97BA37C15}" type="pres">
      <dgm:prSet presAssocID="{8F43FCCE-AC6A-4823-9B43-5479757101C4}" presName="parTrans" presStyleLbl="bgSibTrans2D1" presStyleIdx="2" presStyleCnt="7"/>
      <dgm:spPr/>
    </dgm:pt>
    <dgm:pt modelId="{225B2B80-73F2-4BC4-832E-E2FA4C3642DB}" type="pres">
      <dgm:prSet presAssocID="{D348EA66-7949-4416-9C85-CB7AF164164C}" presName="node" presStyleLbl="node1" presStyleIdx="2" presStyleCnt="7" custScaleX="156768" custRadScaleRad="95642" custRadScaleInc="-115581">
        <dgm:presLayoutVars>
          <dgm:bulletEnabled val="1"/>
        </dgm:presLayoutVars>
      </dgm:prSet>
      <dgm:spPr/>
    </dgm:pt>
    <dgm:pt modelId="{A96CD61F-1AAD-4B80-8271-C4C34F94D011}" type="pres">
      <dgm:prSet presAssocID="{903D7E6C-AE43-4FDB-916E-259C8C7757DC}" presName="parTrans" presStyleLbl="bgSibTrans2D1" presStyleIdx="3" presStyleCnt="7" custAng="21392442"/>
      <dgm:spPr/>
    </dgm:pt>
    <dgm:pt modelId="{DFA8961D-CD0F-4A16-AAD4-D078EAE8958F}" type="pres">
      <dgm:prSet presAssocID="{8E955DC2-C1E7-4227-BE39-512F62F6209C}" presName="node" presStyleLbl="node1" presStyleIdx="3" presStyleCnt="7" custScaleX="139587" custScaleY="88585" custRadScaleRad="106643" custRadScaleInc="1174">
        <dgm:presLayoutVars>
          <dgm:bulletEnabled val="1"/>
        </dgm:presLayoutVars>
      </dgm:prSet>
      <dgm:spPr/>
    </dgm:pt>
    <dgm:pt modelId="{71EC1D8F-B762-4790-8BC0-6AA83CC85710}" type="pres">
      <dgm:prSet presAssocID="{ECE53378-883A-4183-B0AF-D88548A9FC16}" presName="parTrans" presStyleLbl="bgSibTrans2D1" presStyleIdx="4" presStyleCnt="7"/>
      <dgm:spPr/>
    </dgm:pt>
    <dgm:pt modelId="{CFED226D-7386-442B-8611-111DFF2CC2B1}" type="pres">
      <dgm:prSet presAssocID="{3F3079DD-FA02-4C8A-AC53-8B9F22D5C548}" presName="node" presStyleLbl="node1" presStyleIdx="4" presStyleCnt="7" custScaleX="159167" custScaleY="92647" custRadScaleRad="120614" custRadScaleInc="30122">
        <dgm:presLayoutVars>
          <dgm:bulletEnabled val="1"/>
        </dgm:presLayoutVars>
      </dgm:prSet>
      <dgm:spPr/>
    </dgm:pt>
    <dgm:pt modelId="{EBDF3C03-C7E9-46FF-93BD-E2E6A61F0DCD}" type="pres">
      <dgm:prSet presAssocID="{EBE126F5-E6EE-45F4-AD4E-47B00A707A57}" presName="parTrans" presStyleLbl="bgSibTrans2D1" presStyleIdx="5" presStyleCnt="7"/>
      <dgm:spPr/>
    </dgm:pt>
    <dgm:pt modelId="{52B14DB1-A075-425D-9500-E1D22E36A37D}" type="pres">
      <dgm:prSet presAssocID="{36B8BBD8-2CC8-486C-BAE3-A6A2FACABDB4}" presName="node" presStyleLbl="node1" presStyleIdx="5" presStyleCnt="7" custScaleX="158329" custRadScaleRad="97026" custRadScaleInc="-2823">
        <dgm:presLayoutVars>
          <dgm:bulletEnabled val="1"/>
        </dgm:presLayoutVars>
      </dgm:prSet>
      <dgm:spPr/>
    </dgm:pt>
    <dgm:pt modelId="{D0759D1C-5E38-4F4D-B87E-24A6B6B6D578}" type="pres">
      <dgm:prSet presAssocID="{E14968B1-790A-496A-88AE-52C7560F099D}" presName="parTrans" presStyleLbl="bgSibTrans2D1" presStyleIdx="6" presStyleCnt="7"/>
      <dgm:spPr/>
    </dgm:pt>
    <dgm:pt modelId="{4C5006FD-2CFA-4361-BD26-8AE66BD4EF6E}" type="pres">
      <dgm:prSet presAssocID="{1378F107-8ABD-41D9-8F41-EFBBF39A1314}" presName="node" presStyleLbl="node1" presStyleIdx="6" presStyleCnt="7" custScaleX="157134" custScaleY="91041" custRadScaleRad="57013" custRadScaleInc="30720">
        <dgm:presLayoutVars>
          <dgm:bulletEnabled val="1"/>
        </dgm:presLayoutVars>
      </dgm:prSet>
      <dgm:spPr/>
    </dgm:pt>
  </dgm:ptLst>
  <dgm:cxnLst>
    <dgm:cxn modelId="{1F51F00C-87BF-4ACF-A3E7-69EAA4100C67}" type="presOf" srcId="{AFC75A46-9D0A-4DEE-888F-A1C066C2B7D4}" destId="{9C3A0BFB-8927-4FE4-A9B1-F44D6D9EAE49}" srcOrd="0" destOrd="0" presId="urn:microsoft.com/office/officeart/2005/8/layout/radial4"/>
    <dgm:cxn modelId="{531F220E-837F-4C52-9338-E5202498832B}" type="presOf" srcId="{D348EA66-7949-4416-9C85-CB7AF164164C}" destId="{225B2B80-73F2-4BC4-832E-E2FA4C3642DB}" srcOrd="0" destOrd="0" presId="urn:microsoft.com/office/officeart/2005/8/layout/radial4"/>
    <dgm:cxn modelId="{CCAC401C-9D41-4A29-B124-F40B4C751BD2}" srcId="{16DDAA46-EB12-4C7B-94F2-5CC8970F2597}" destId="{3F3079DD-FA02-4C8A-AC53-8B9F22D5C548}" srcOrd="4" destOrd="0" parTransId="{ECE53378-883A-4183-B0AF-D88548A9FC16}" sibTransId="{8F85A4B3-C01C-401D-9DFA-4DBD168E5A4B}"/>
    <dgm:cxn modelId="{CC52AD1C-635B-41F2-AA05-629AA03767B4}" type="presOf" srcId="{36B8BBD8-2CC8-486C-BAE3-A6A2FACABDB4}" destId="{52B14DB1-A075-425D-9500-E1D22E36A37D}" srcOrd="0" destOrd="0" presId="urn:microsoft.com/office/officeart/2005/8/layout/radial4"/>
    <dgm:cxn modelId="{2F78842B-B8C5-443F-9371-9B2F37FFC234}" srcId="{16DDAA46-EB12-4C7B-94F2-5CC8970F2597}" destId="{D348EA66-7949-4416-9C85-CB7AF164164C}" srcOrd="2" destOrd="0" parTransId="{8F43FCCE-AC6A-4823-9B43-5479757101C4}" sibTransId="{04F49FC2-5E4B-4C6D-800E-53DBCA98F061}"/>
    <dgm:cxn modelId="{0020262F-351A-485B-88D3-45491DD7CE2B}" srcId="{16DDAA46-EB12-4C7B-94F2-5CC8970F2597}" destId="{36B8BBD8-2CC8-486C-BAE3-A6A2FACABDB4}" srcOrd="5" destOrd="0" parTransId="{EBE126F5-E6EE-45F4-AD4E-47B00A707A57}" sibTransId="{253FA291-F4C3-4222-9BE6-75AD715E94B2}"/>
    <dgm:cxn modelId="{8F7F8239-E2C3-4E32-ADC3-302C1D552334}" type="presOf" srcId="{EBE126F5-E6EE-45F4-AD4E-47B00A707A57}" destId="{EBDF3C03-C7E9-46FF-93BD-E2E6A61F0DCD}" srcOrd="0" destOrd="0" presId="urn:microsoft.com/office/officeart/2005/8/layout/radial4"/>
    <dgm:cxn modelId="{A2521E45-429E-4DF9-BCB8-CE310757F3ED}" srcId="{AFC75A46-9D0A-4DEE-888F-A1C066C2B7D4}" destId="{16DDAA46-EB12-4C7B-94F2-5CC8970F2597}" srcOrd="0" destOrd="0" parTransId="{2D0549C5-FF6F-4A01-B32D-B88A8F42D70C}" sibTransId="{BD33B9B1-8C2B-4447-98F0-9ECBDA1BFE8A}"/>
    <dgm:cxn modelId="{5F38ED6C-BA45-4380-B1D1-DF7FD95AC07C}" type="presOf" srcId="{8E955DC2-C1E7-4227-BE39-512F62F6209C}" destId="{DFA8961D-CD0F-4A16-AAD4-D078EAE8958F}" srcOrd="0" destOrd="0" presId="urn:microsoft.com/office/officeart/2005/8/layout/radial4"/>
    <dgm:cxn modelId="{CBEC6D6D-120C-4D55-B033-5B72477FF5D3}" type="presOf" srcId="{1378F107-8ABD-41D9-8F41-EFBBF39A1314}" destId="{4C5006FD-2CFA-4361-BD26-8AE66BD4EF6E}" srcOrd="0" destOrd="0" presId="urn:microsoft.com/office/officeart/2005/8/layout/radial4"/>
    <dgm:cxn modelId="{7A081E6E-A8D9-461D-AAC4-4E76C405867F}" type="presOf" srcId="{ECE53378-883A-4183-B0AF-D88548A9FC16}" destId="{71EC1D8F-B762-4790-8BC0-6AA83CC85710}" srcOrd="0" destOrd="0" presId="urn:microsoft.com/office/officeart/2005/8/layout/radial4"/>
    <dgm:cxn modelId="{533A0574-C275-4B8B-A152-0258FCACD88E}" srcId="{16DDAA46-EB12-4C7B-94F2-5CC8970F2597}" destId="{8E955DC2-C1E7-4227-BE39-512F62F6209C}" srcOrd="3" destOrd="0" parTransId="{903D7E6C-AE43-4FDB-916E-259C8C7757DC}" sibTransId="{7BFAF35B-8606-414B-A696-AF6375E45C7E}"/>
    <dgm:cxn modelId="{EEC45E82-EAE7-48F1-BE6B-A9FFC21BFA8C}" srcId="{16DDAA46-EB12-4C7B-94F2-5CC8970F2597}" destId="{9C5249AE-9DD6-41EF-82A2-AAC4C05A1756}" srcOrd="0" destOrd="0" parTransId="{FF0EAA04-FEBE-466F-9BAC-6D9C90D4E0E0}" sibTransId="{5734E0F9-4BB7-4ECF-A26B-039F65ADA400}"/>
    <dgm:cxn modelId="{50B88F9C-9349-48E7-AC41-C0AC8C01DB29}" type="presOf" srcId="{8F43FCCE-AC6A-4823-9B43-5479757101C4}" destId="{39CBFBB7-7EF9-400A-B772-DCE97BA37C15}" srcOrd="0" destOrd="0" presId="urn:microsoft.com/office/officeart/2005/8/layout/radial4"/>
    <dgm:cxn modelId="{BED80BC2-04CD-428D-9827-F26539CB02D6}" type="presOf" srcId="{3D4DE2AD-10FF-4EA3-AA66-E45BF0DAABBA}" destId="{57DE953E-0776-4AC0-8006-C742CC95D4B9}" srcOrd="0" destOrd="0" presId="urn:microsoft.com/office/officeart/2005/8/layout/radial4"/>
    <dgm:cxn modelId="{80664DC3-E8A8-4A71-8BF1-7BE626EBE5B8}" type="presOf" srcId="{903D7E6C-AE43-4FDB-916E-259C8C7757DC}" destId="{A96CD61F-1AAD-4B80-8271-C4C34F94D011}" srcOrd="0" destOrd="0" presId="urn:microsoft.com/office/officeart/2005/8/layout/radial4"/>
    <dgm:cxn modelId="{21E1D5C7-EE1A-4419-AB94-9BEF206EB0FC}" type="presOf" srcId="{FF0EAA04-FEBE-466F-9BAC-6D9C90D4E0E0}" destId="{1DD84549-FAA7-425C-8D5C-23B3CC9B8517}" srcOrd="0" destOrd="0" presId="urn:microsoft.com/office/officeart/2005/8/layout/radial4"/>
    <dgm:cxn modelId="{470C9BC8-2C28-41C4-9135-46D028DEBE82}" srcId="{16DDAA46-EB12-4C7B-94F2-5CC8970F2597}" destId="{1378F107-8ABD-41D9-8F41-EFBBF39A1314}" srcOrd="6" destOrd="0" parTransId="{E14968B1-790A-496A-88AE-52C7560F099D}" sibTransId="{1A574ED9-A5B7-428E-BCBE-B1A3675B9055}"/>
    <dgm:cxn modelId="{F55BA5CA-C60F-432A-AC94-4733BEBDA093}" type="presOf" srcId="{E14968B1-790A-496A-88AE-52C7560F099D}" destId="{D0759D1C-5E38-4F4D-B87E-24A6B6B6D578}" srcOrd="0" destOrd="0" presId="urn:microsoft.com/office/officeart/2005/8/layout/radial4"/>
    <dgm:cxn modelId="{A0CEF4D9-639D-4277-9E65-27463DD841A9}" type="presOf" srcId="{9C5249AE-9DD6-41EF-82A2-AAC4C05A1756}" destId="{DD9D67C4-56EA-4FFF-929A-E146EDA43A50}" srcOrd="0" destOrd="0" presId="urn:microsoft.com/office/officeart/2005/8/layout/radial4"/>
    <dgm:cxn modelId="{590839E9-CB86-4DEA-960F-83360DAC8ED2}" type="presOf" srcId="{3F3079DD-FA02-4C8A-AC53-8B9F22D5C548}" destId="{CFED226D-7386-442B-8611-111DFF2CC2B1}" srcOrd="0" destOrd="0" presId="urn:microsoft.com/office/officeart/2005/8/layout/radial4"/>
    <dgm:cxn modelId="{8DCF7AFA-FB8B-45E3-A115-8D2AD6533415}" srcId="{16DDAA46-EB12-4C7B-94F2-5CC8970F2597}" destId="{284BA49E-110D-445D-BF77-770634E5F857}" srcOrd="1" destOrd="0" parTransId="{3D4DE2AD-10FF-4EA3-AA66-E45BF0DAABBA}" sibTransId="{9D69AA27-B917-4400-96AE-3E3BCB241FB2}"/>
    <dgm:cxn modelId="{77F204FB-96F1-4C4B-A819-EC2DD3EBB53F}" type="presOf" srcId="{284BA49E-110D-445D-BF77-770634E5F857}" destId="{C0949C54-23D2-4CD6-8CA4-CA9D445D2B87}" srcOrd="0" destOrd="0" presId="urn:microsoft.com/office/officeart/2005/8/layout/radial4"/>
    <dgm:cxn modelId="{A4BA30FE-FD8F-4EBB-B3E7-346B8B6098B5}" type="presOf" srcId="{16DDAA46-EB12-4C7B-94F2-5CC8970F2597}" destId="{FAD25AB6-48F0-4816-95CA-8FCC1BA7FB9D}" srcOrd="0" destOrd="0" presId="urn:microsoft.com/office/officeart/2005/8/layout/radial4"/>
    <dgm:cxn modelId="{F15EB344-732C-4209-ADCF-C06B23E0317E}" type="presParOf" srcId="{9C3A0BFB-8927-4FE4-A9B1-F44D6D9EAE49}" destId="{FAD25AB6-48F0-4816-95CA-8FCC1BA7FB9D}" srcOrd="0" destOrd="0" presId="urn:microsoft.com/office/officeart/2005/8/layout/radial4"/>
    <dgm:cxn modelId="{553A35F1-0975-4894-8C70-84E1B7644D7B}" type="presParOf" srcId="{9C3A0BFB-8927-4FE4-A9B1-F44D6D9EAE49}" destId="{1DD84549-FAA7-425C-8D5C-23B3CC9B8517}" srcOrd="1" destOrd="0" presId="urn:microsoft.com/office/officeart/2005/8/layout/radial4"/>
    <dgm:cxn modelId="{6AC0B933-EF0B-4655-AF68-EB0E9FF9CA57}" type="presParOf" srcId="{9C3A0BFB-8927-4FE4-A9B1-F44D6D9EAE49}" destId="{DD9D67C4-56EA-4FFF-929A-E146EDA43A50}" srcOrd="2" destOrd="0" presId="urn:microsoft.com/office/officeart/2005/8/layout/radial4"/>
    <dgm:cxn modelId="{3561B411-A78F-4D1D-9D61-ED8040AE124A}" type="presParOf" srcId="{9C3A0BFB-8927-4FE4-A9B1-F44D6D9EAE49}" destId="{57DE953E-0776-4AC0-8006-C742CC95D4B9}" srcOrd="3" destOrd="0" presId="urn:microsoft.com/office/officeart/2005/8/layout/radial4"/>
    <dgm:cxn modelId="{2EFB8E5D-CE46-40C5-82D5-25FDAA2FF0F2}" type="presParOf" srcId="{9C3A0BFB-8927-4FE4-A9B1-F44D6D9EAE49}" destId="{C0949C54-23D2-4CD6-8CA4-CA9D445D2B87}" srcOrd="4" destOrd="0" presId="urn:microsoft.com/office/officeart/2005/8/layout/radial4"/>
    <dgm:cxn modelId="{E215FDB7-8FAE-4E7F-A243-ABD5D50AD73B}" type="presParOf" srcId="{9C3A0BFB-8927-4FE4-A9B1-F44D6D9EAE49}" destId="{39CBFBB7-7EF9-400A-B772-DCE97BA37C15}" srcOrd="5" destOrd="0" presId="urn:microsoft.com/office/officeart/2005/8/layout/radial4"/>
    <dgm:cxn modelId="{374839F0-8987-4316-84CE-DA07E6B0A98A}" type="presParOf" srcId="{9C3A0BFB-8927-4FE4-A9B1-F44D6D9EAE49}" destId="{225B2B80-73F2-4BC4-832E-E2FA4C3642DB}" srcOrd="6" destOrd="0" presId="urn:microsoft.com/office/officeart/2005/8/layout/radial4"/>
    <dgm:cxn modelId="{2DFC74DC-E17B-4B66-9DD5-A3DCFC43126E}" type="presParOf" srcId="{9C3A0BFB-8927-4FE4-A9B1-F44D6D9EAE49}" destId="{A96CD61F-1AAD-4B80-8271-C4C34F94D011}" srcOrd="7" destOrd="0" presId="urn:microsoft.com/office/officeart/2005/8/layout/radial4"/>
    <dgm:cxn modelId="{98CDF85C-3A5E-4755-80AD-06DDFCAC5044}" type="presParOf" srcId="{9C3A0BFB-8927-4FE4-A9B1-F44D6D9EAE49}" destId="{DFA8961D-CD0F-4A16-AAD4-D078EAE8958F}" srcOrd="8" destOrd="0" presId="urn:microsoft.com/office/officeart/2005/8/layout/radial4"/>
    <dgm:cxn modelId="{27312AFC-E982-4B69-8508-0940711EE229}" type="presParOf" srcId="{9C3A0BFB-8927-4FE4-A9B1-F44D6D9EAE49}" destId="{71EC1D8F-B762-4790-8BC0-6AA83CC85710}" srcOrd="9" destOrd="0" presId="urn:microsoft.com/office/officeart/2005/8/layout/radial4"/>
    <dgm:cxn modelId="{249C7DD4-817A-4894-AE13-47A7DBEFAF47}" type="presParOf" srcId="{9C3A0BFB-8927-4FE4-A9B1-F44D6D9EAE49}" destId="{CFED226D-7386-442B-8611-111DFF2CC2B1}" srcOrd="10" destOrd="0" presId="urn:microsoft.com/office/officeart/2005/8/layout/radial4"/>
    <dgm:cxn modelId="{EEBD24AC-C5C1-49E2-8455-4F04F377201B}" type="presParOf" srcId="{9C3A0BFB-8927-4FE4-A9B1-F44D6D9EAE49}" destId="{EBDF3C03-C7E9-46FF-93BD-E2E6A61F0DCD}" srcOrd="11" destOrd="0" presId="urn:microsoft.com/office/officeart/2005/8/layout/radial4"/>
    <dgm:cxn modelId="{E0702A8D-844A-4702-BD4C-B0F7C026A2BB}" type="presParOf" srcId="{9C3A0BFB-8927-4FE4-A9B1-F44D6D9EAE49}" destId="{52B14DB1-A075-425D-9500-E1D22E36A37D}" srcOrd="12" destOrd="0" presId="urn:microsoft.com/office/officeart/2005/8/layout/radial4"/>
    <dgm:cxn modelId="{5DEDEE9E-5EAC-43F6-AEE6-575C6B28D0E8}" type="presParOf" srcId="{9C3A0BFB-8927-4FE4-A9B1-F44D6D9EAE49}" destId="{D0759D1C-5E38-4F4D-B87E-24A6B6B6D578}" srcOrd="13" destOrd="0" presId="urn:microsoft.com/office/officeart/2005/8/layout/radial4"/>
    <dgm:cxn modelId="{ACC1E83E-6FB0-498E-9A71-5EDC43378D18}" type="presParOf" srcId="{9C3A0BFB-8927-4FE4-A9B1-F44D6D9EAE49}" destId="{4C5006FD-2CFA-4361-BD26-8AE66BD4EF6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75A46-9D0A-4DEE-888F-A1C066C2B7D4}" type="doc">
      <dgm:prSet loTypeId="urn:microsoft.com/office/officeart/2005/8/layout/radial4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6DDAA46-EB12-4C7B-94F2-5CC8970F2597}">
      <dgm:prSet custT="1"/>
      <dgm:spPr/>
      <dgm:t>
        <a:bodyPr/>
        <a:lstStyle/>
        <a:p>
          <a:r>
            <a:rPr lang="hr-HR" sz="1400" b="0" noProof="1">
              <a:latin typeface="Times New Roman" panose="02020603050405020304" pitchFamily="18" charset="0"/>
              <a:cs typeface="Times New Roman" panose="02020603050405020304" pitchFamily="18" charset="0"/>
            </a:rPr>
            <a:t>• Jedinstveni račun riznice </a:t>
          </a:r>
        </a:p>
        <a:p>
          <a:r>
            <a:rPr lang="hr-HR" sz="1400" b="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(u stranoj valuti)</a:t>
          </a:r>
        </a:p>
      </dgm:t>
    </dgm:pt>
    <dgm:pt modelId="{2D0549C5-FF6F-4A01-B32D-B88A8F42D70C}" type="par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33B9B1-8C2B-4447-98F0-9ECBDA1BFE8A}" type="sib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5249AE-9DD6-41EF-82A2-AAC4C05A17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Plaćanje kamata i glavnice za euroobveznice</a:t>
          </a:r>
        </a:p>
      </dgm:t>
    </dgm:pt>
    <dgm:pt modelId="{FF0EAA04-FEBE-466F-9BAC-6D9C90D4E0E0}" type="parTrans" cxnId="{EEC45E82-EAE7-48F1-BE6B-A9FFC21BFA8C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5734E0F9-4BB7-4ECF-A26B-039F65ADA400}" type="sib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4BA49E-110D-445D-BF77-770634E5F857}">
      <dgm:prSet custT="1"/>
      <dgm:spPr/>
      <dgm:t>
        <a:bodyPr/>
        <a:lstStyle/>
        <a:p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• izvanproračunska sredstva proračunskih organizacija u stranoj valuti</a:t>
          </a:r>
        </a:p>
      </dgm:t>
    </dgm:pt>
    <dgm:pt modelId="{3D4DE2AD-10FF-4EA3-AA66-E45BF0DAABBA}" type="parTrans" cxnId="{8DCF7AFA-FB8B-45E3-A115-8D2AD6533415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9D69AA27-B917-4400-96AE-3E3BCB241FB2}" type="sib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48EA66-7949-4416-9C85-CB7AF16416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Prihodi od prodaje državnih dionica u inozemstvu</a:t>
          </a:r>
        </a:p>
      </dgm:t>
    </dgm:pt>
    <dgm:pt modelId="{04F49FC2-5E4B-4C6D-800E-53DBCA98F061}" type="sibTrans" cxnId="{2F78842B-B8C5-443F-9371-9B2F37FFC234}">
      <dgm:prSet/>
      <dgm:spPr/>
      <dgm:t>
        <a:bodyPr/>
        <a:lstStyle/>
        <a:p>
          <a:endParaRPr lang="en-US"/>
        </a:p>
      </dgm:t>
    </dgm:pt>
    <dgm:pt modelId="{8F43FCCE-AC6A-4823-9B43-5479757101C4}" type="parTrans" cxnId="{2F78842B-B8C5-443F-9371-9B2F37FFC234}">
      <dgm:prSet/>
      <dgm:spPr/>
      <dgm:t>
        <a:bodyPr/>
        <a:lstStyle/>
        <a:p>
          <a:endParaRPr lang="en-US" sz="1200"/>
        </a:p>
      </dgm:t>
    </dgm:pt>
    <dgm:pt modelId="{8E955DC2-C1E7-4227-BE39-512F62F6209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</a:rPr>
            <a:t>Sredstva vraćena na proračunske kredite i depozite</a:t>
          </a:r>
        </a:p>
      </dgm:t>
    </dgm:pt>
    <dgm:pt modelId="{903D7E6C-AE43-4FDB-916E-259C8C7757DC}" type="parTrans" cxnId="{533A0574-C275-4B8B-A152-0258FCACD88E}">
      <dgm:prSet/>
      <dgm:spPr/>
      <dgm:t>
        <a:bodyPr/>
        <a:lstStyle/>
        <a:p>
          <a:endParaRPr lang="ru-RU" sz="1200"/>
        </a:p>
      </dgm:t>
    </dgm:pt>
    <dgm:pt modelId="{7BFAF35B-8606-414B-A696-AF6375E45C7E}" type="sibTrans" cxnId="{533A0574-C275-4B8B-A152-0258FCACD88E}">
      <dgm:prSet/>
      <dgm:spPr/>
      <dgm:t>
        <a:bodyPr/>
        <a:lstStyle/>
        <a:p>
          <a:endParaRPr lang="ru-RU"/>
        </a:p>
      </dgm:t>
    </dgm:pt>
    <dgm:pt modelId="{3F3079DD-FA02-4C8A-AC53-8B9F22D5C5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Doznake iz stranih zemalja Vladi</a:t>
          </a:r>
        </a:p>
      </dgm:t>
    </dgm:pt>
    <dgm:pt modelId="{ECE53378-883A-4183-B0AF-D88548A9FC16}" type="parTrans" cxnId="{CCAC401C-9D41-4A29-B124-F40B4C751BD2}">
      <dgm:prSet/>
      <dgm:spPr/>
      <dgm:t>
        <a:bodyPr/>
        <a:lstStyle/>
        <a:p>
          <a:endParaRPr lang="ru-RU" sz="1200"/>
        </a:p>
      </dgm:t>
    </dgm:pt>
    <dgm:pt modelId="{8F85A4B3-C01C-401D-9DFA-4DBD168E5A4B}" type="sibTrans" cxnId="{CCAC401C-9D41-4A29-B124-F40B4C751BD2}">
      <dgm:prSet/>
      <dgm:spPr/>
      <dgm:t>
        <a:bodyPr/>
        <a:lstStyle/>
        <a:p>
          <a:endParaRPr lang="ru-RU"/>
        </a:p>
      </dgm:t>
    </dgm:pt>
    <dgm:pt modelId="{EDB725F3-2B25-470B-998F-D3DB7A6B4E8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noProof="1">
              <a:latin typeface="Times New Roman" panose="02020603050405020304" pitchFamily="18" charset="0"/>
              <a:cs typeface="Times New Roman" panose="02020603050405020304" pitchFamily="18" charset="0"/>
            </a:rPr>
            <a:t>Prihodi od ugovora o dijeljenju proizvoda (SRP)</a:t>
          </a:r>
        </a:p>
      </dgm:t>
    </dgm:pt>
    <dgm:pt modelId="{060C0667-415E-44D7-A8BB-E9379F670843}" type="parTrans" cxnId="{A3C09481-6358-413A-9906-468AB65E10E9}">
      <dgm:prSet/>
      <dgm:spPr/>
      <dgm:t>
        <a:bodyPr/>
        <a:lstStyle/>
        <a:p>
          <a:endParaRPr lang="ru-RU" sz="1200"/>
        </a:p>
      </dgm:t>
    </dgm:pt>
    <dgm:pt modelId="{46AA8B1E-195E-4C5A-9361-7FD59F9EEE8A}" type="sibTrans" cxnId="{A3C09481-6358-413A-9906-468AB65E10E9}">
      <dgm:prSet/>
      <dgm:spPr/>
      <dgm:t>
        <a:bodyPr/>
        <a:lstStyle/>
        <a:p>
          <a:endParaRPr lang="ru-RU"/>
        </a:p>
      </dgm:t>
    </dgm:pt>
    <dgm:pt modelId="{9C3A0BFB-8927-4FE4-A9B1-F44D6D9EAE49}" type="pres">
      <dgm:prSet presAssocID="{AFC75A46-9D0A-4DEE-888F-A1C066C2B7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25AB6-48F0-4816-95CA-8FCC1BA7FB9D}" type="pres">
      <dgm:prSet presAssocID="{16DDAA46-EB12-4C7B-94F2-5CC8970F2597}" presName="centerShape" presStyleLbl="node0" presStyleIdx="0" presStyleCnt="1" custScaleX="90418" custScaleY="75233" custLinFactNeighborX="-183" custLinFactNeighborY="-22552"/>
      <dgm:spPr/>
    </dgm:pt>
    <dgm:pt modelId="{1DD84549-FAA7-425C-8D5C-23B3CC9B8517}" type="pres">
      <dgm:prSet presAssocID="{FF0EAA04-FEBE-466F-9BAC-6D9C90D4E0E0}" presName="parTrans" presStyleLbl="bgSibTrans2D1" presStyleIdx="0" presStyleCnt="6" custAng="21462527" custLinFactNeighborX="-649" custLinFactNeighborY="1232"/>
      <dgm:spPr/>
    </dgm:pt>
    <dgm:pt modelId="{DD9D67C4-56EA-4FFF-929A-E146EDA43A50}" type="pres">
      <dgm:prSet presAssocID="{9C5249AE-9DD6-41EF-82A2-AAC4C05A1756}" presName="node" presStyleLbl="node1" presStyleIdx="0" presStyleCnt="6" custScaleX="155288" custScaleY="82716" custRadScaleRad="107432" custRadScaleInc="300173">
        <dgm:presLayoutVars>
          <dgm:bulletEnabled val="1"/>
        </dgm:presLayoutVars>
      </dgm:prSet>
      <dgm:spPr/>
    </dgm:pt>
    <dgm:pt modelId="{57DE953E-0776-4AC0-8006-C742CC95D4B9}" type="pres">
      <dgm:prSet presAssocID="{3D4DE2AD-10FF-4EA3-AA66-E45BF0DAABBA}" presName="parTrans" presStyleLbl="bgSibTrans2D1" presStyleIdx="1" presStyleCnt="6" custLinFactNeighborX="1251" custLinFactNeighborY="12318"/>
      <dgm:spPr/>
    </dgm:pt>
    <dgm:pt modelId="{C0949C54-23D2-4CD6-8CA4-CA9D445D2B87}" type="pres">
      <dgm:prSet presAssocID="{284BA49E-110D-445D-BF77-770634E5F857}" presName="node" presStyleLbl="node1" presStyleIdx="1" presStyleCnt="6" custScaleX="119187" custRadScaleRad="90727" custRadScaleInc="-109235">
        <dgm:presLayoutVars>
          <dgm:bulletEnabled val="1"/>
        </dgm:presLayoutVars>
      </dgm:prSet>
      <dgm:spPr/>
    </dgm:pt>
    <dgm:pt modelId="{39CBFBB7-7EF9-400A-B772-DCE97BA37C15}" type="pres">
      <dgm:prSet presAssocID="{8F43FCCE-AC6A-4823-9B43-5479757101C4}" presName="parTrans" presStyleLbl="bgSibTrans2D1" presStyleIdx="2" presStyleCnt="6"/>
      <dgm:spPr/>
    </dgm:pt>
    <dgm:pt modelId="{225B2B80-73F2-4BC4-832E-E2FA4C3642DB}" type="pres">
      <dgm:prSet presAssocID="{D348EA66-7949-4416-9C85-CB7AF164164C}" presName="node" presStyleLbl="node1" presStyleIdx="2" presStyleCnt="6" custRadScaleRad="122390" custRadScaleInc="-115795">
        <dgm:presLayoutVars>
          <dgm:bulletEnabled val="1"/>
        </dgm:presLayoutVars>
      </dgm:prSet>
      <dgm:spPr/>
    </dgm:pt>
    <dgm:pt modelId="{A96CD61F-1AAD-4B80-8271-C4C34F94D011}" type="pres">
      <dgm:prSet presAssocID="{903D7E6C-AE43-4FDB-916E-259C8C7757DC}" presName="parTrans" presStyleLbl="bgSibTrans2D1" presStyleIdx="3" presStyleCnt="6"/>
      <dgm:spPr/>
    </dgm:pt>
    <dgm:pt modelId="{DFA8961D-CD0F-4A16-AAD4-D078EAE8958F}" type="pres">
      <dgm:prSet presAssocID="{8E955DC2-C1E7-4227-BE39-512F62F6209C}" presName="node" presStyleLbl="node1" presStyleIdx="3" presStyleCnt="6" custScaleX="115368" custRadScaleRad="118679" custRadScaleInc="107246">
        <dgm:presLayoutVars>
          <dgm:bulletEnabled val="1"/>
        </dgm:presLayoutVars>
      </dgm:prSet>
      <dgm:spPr/>
    </dgm:pt>
    <dgm:pt modelId="{71EC1D8F-B762-4790-8BC0-6AA83CC85710}" type="pres">
      <dgm:prSet presAssocID="{ECE53378-883A-4183-B0AF-D88548A9FC16}" presName="parTrans" presStyleLbl="bgSibTrans2D1" presStyleIdx="4" presStyleCnt="6"/>
      <dgm:spPr/>
    </dgm:pt>
    <dgm:pt modelId="{CFED226D-7386-442B-8611-111DFF2CC2B1}" type="pres">
      <dgm:prSet presAssocID="{3F3079DD-FA02-4C8A-AC53-8B9F22D5C548}" presName="node" presStyleLbl="node1" presStyleIdx="4" presStyleCnt="6" custScaleX="137725" custRadScaleRad="86950" custRadScaleInc="114180">
        <dgm:presLayoutVars>
          <dgm:bulletEnabled val="1"/>
        </dgm:presLayoutVars>
      </dgm:prSet>
      <dgm:spPr/>
    </dgm:pt>
    <dgm:pt modelId="{48A3F81B-E15F-43EA-A0FB-A41D4B1FD895}" type="pres">
      <dgm:prSet presAssocID="{060C0667-415E-44D7-A8BB-E9379F670843}" presName="parTrans" presStyleLbl="bgSibTrans2D1" presStyleIdx="5" presStyleCnt="6" custAng="144415" custLinFactNeighborX="-3232" custLinFactNeighborY="-2463"/>
      <dgm:spPr/>
    </dgm:pt>
    <dgm:pt modelId="{498FA975-A40D-40DD-812A-1E073E2319B3}" type="pres">
      <dgm:prSet presAssocID="{EDB725F3-2B25-470B-998F-D3DB7A6B4E80}" presName="node" presStyleLbl="node1" presStyleIdx="5" presStyleCnt="6" custScaleX="153757" custScaleY="86207" custRadScaleRad="18593" custRadScaleInc="257368">
        <dgm:presLayoutVars>
          <dgm:bulletEnabled val="1"/>
        </dgm:presLayoutVars>
      </dgm:prSet>
      <dgm:spPr/>
    </dgm:pt>
  </dgm:ptLst>
  <dgm:cxnLst>
    <dgm:cxn modelId="{1F51F00C-87BF-4ACF-A3E7-69EAA4100C67}" type="presOf" srcId="{AFC75A46-9D0A-4DEE-888F-A1C066C2B7D4}" destId="{9C3A0BFB-8927-4FE4-A9B1-F44D6D9EAE49}" srcOrd="0" destOrd="0" presId="urn:microsoft.com/office/officeart/2005/8/layout/radial4"/>
    <dgm:cxn modelId="{531F220E-837F-4C52-9338-E5202498832B}" type="presOf" srcId="{D348EA66-7949-4416-9C85-CB7AF164164C}" destId="{225B2B80-73F2-4BC4-832E-E2FA4C3642DB}" srcOrd="0" destOrd="0" presId="urn:microsoft.com/office/officeart/2005/8/layout/radial4"/>
    <dgm:cxn modelId="{9E2E3F18-3E26-4F51-90CC-D8A9AC658FDD}" type="presOf" srcId="{EDB725F3-2B25-470B-998F-D3DB7A6B4E80}" destId="{498FA975-A40D-40DD-812A-1E073E2319B3}" srcOrd="0" destOrd="0" presId="urn:microsoft.com/office/officeart/2005/8/layout/radial4"/>
    <dgm:cxn modelId="{CCAC401C-9D41-4A29-B124-F40B4C751BD2}" srcId="{16DDAA46-EB12-4C7B-94F2-5CC8970F2597}" destId="{3F3079DD-FA02-4C8A-AC53-8B9F22D5C548}" srcOrd="4" destOrd="0" parTransId="{ECE53378-883A-4183-B0AF-D88548A9FC16}" sibTransId="{8F85A4B3-C01C-401D-9DFA-4DBD168E5A4B}"/>
    <dgm:cxn modelId="{2F78842B-B8C5-443F-9371-9B2F37FFC234}" srcId="{16DDAA46-EB12-4C7B-94F2-5CC8970F2597}" destId="{D348EA66-7949-4416-9C85-CB7AF164164C}" srcOrd="2" destOrd="0" parTransId="{8F43FCCE-AC6A-4823-9B43-5479757101C4}" sibTransId="{04F49FC2-5E4B-4C6D-800E-53DBCA98F061}"/>
    <dgm:cxn modelId="{A2521E45-429E-4DF9-BCB8-CE310757F3ED}" srcId="{AFC75A46-9D0A-4DEE-888F-A1C066C2B7D4}" destId="{16DDAA46-EB12-4C7B-94F2-5CC8970F2597}" srcOrd="0" destOrd="0" parTransId="{2D0549C5-FF6F-4A01-B32D-B88A8F42D70C}" sibTransId="{BD33B9B1-8C2B-4447-98F0-9ECBDA1BFE8A}"/>
    <dgm:cxn modelId="{5F38ED6C-BA45-4380-B1D1-DF7FD95AC07C}" type="presOf" srcId="{8E955DC2-C1E7-4227-BE39-512F62F6209C}" destId="{DFA8961D-CD0F-4A16-AAD4-D078EAE8958F}" srcOrd="0" destOrd="0" presId="urn:microsoft.com/office/officeart/2005/8/layout/radial4"/>
    <dgm:cxn modelId="{7A081E6E-A8D9-461D-AAC4-4E76C405867F}" type="presOf" srcId="{ECE53378-883A-4183-B0AF-D88548A9FC16}" destId="{71EC1D8F-B762-4790-8BC0-6AA83CC85710}" srcOrd="0" destOrd="0" presId="urn:microsoft.com/office/officeart/2005/8/layout/radial4"/>
    <dgm:cxn modelId="{533A0574-C275-4B8B-A152-0258FCACD88E}" srcId="{16DDAA46-EB12-4C7B-94F2-5CC8970F2597}" destId="{8E955DC2-C1E7-4227-BE39-512F62F6209C}" srcOrd="3" destOrd="0" parTransId="{903D7E6C-AE43-4FDB-916E-259C8C7757DC}" sibTransId="{7BFAF35B-8606-414B-A696-AF6375E45C7E}"/>
    <dgm:cxn modelId="{A3C09481-6358-413A-9906-468AB65E10E9}" srcId="{16DDAA46-EB12-4C7B-94F2-5CC8970F2597}" destId="{EDB725F3-2B25-470B-998F-D3DB7A6B4E80}" srcOrd="5" destOrd="0" parTransId="{060C0667-415E-44D7-A8BB-E9379F670843}" sibTransId="{46AA8B1E-195E-4C5A-9361-7FD59F9EEE8A}"/>
    <dgm:cxn modelId="{EEC45E82-EAE7-48F1-BE6B-A9FFC21BFA8C}" srcId="{16DDAA46-EB12-4C7B-94F2-5CC8970F2597}" destId="{9C5249AE-9DD6-41EF-82A2-AAC4C05A1756}" srcOrd="0" destOrd="0" parTransId="{FF0EAA04-FEBE-466F-9BAC-6D9C90D4E0E0}" sibTransId="{5734E0F9-4BB7-4ECF-A26B-039F65ADA400}"/>
    <dgm:cxn modelId="{50B88F9C-9349-48E7-AC41-C0AC8C01DB29}" type="presOf" srcId="{8F43FCCE-AC6A-4823-9B43-5479757101C4}" destId="{39CBFBB7-7EF9-400A-B772-DCE97BA37C15}" srcOrd="0" destOrd="0" presId="urn:microsoft.com/office/officeart/2005/8/layout/radial4"/>
    <dgm:cxn modelId="{3063F3AD-4D85-40E5-B795-47EF53C4BB68}" type="presOf" srcId="{060C0667-415E-44D7-A8BB-E9379F670843}" destId="{48A3F81B-E15F-43EA-A0FB-A41D4B1FD895}" srcOrd="0" destOrd="0" presId="urn:microsoft.com/office/officeart/2005/8/layout/radial4"/>
    <dgm:cxn modelId="{BED80BC2-04CD-428D-9827-F26539CB02D6}" type="presOf" srcId="{3D4DE2AD-10FF-4EA3-AA66-E45BF0DAABBA}" destId="{57DE953E-0776-4AC0-8006-C742CC95D4B9}" srcOrd="0" destOrd="0" presId="urn:microsoft.com/office/officeart/2005/8/layout/radial4"/>
    <dgm:cxn modelId="{80664DC3-E8A8-4A71-8BF1-7BE626EBE5B8}" type="presOf" srcId="{903D7E6C-AE43-4FDB-916E-259C8C7757DC}" destId="{A96CD61F-1AAD-4B80-8271-C4C34F94D011}" srcOrd="0" destOrd="0" presId="urn:microsoft.com/office/officeart/2005/8/layout/radial4"/>
    <dgm:cxn modelId="{21E1D5C7-EE1A-4419-AB94-9BEF206EB0FC}" type="presOf" srcId="{FF0EAA04-FEBE-466F-9BAC-6D9C90D4E0E0}" destId="{1DD84549-FAA7-425C-8D5C-23B3CC9B8517}" srcOrd="0" destOrd="0" presId="urn:microsoft.com/office/officeart/2005/8/layout/radial4"/>
    <dgm:cxn modelId="{A0CEF4D9-639D-4277-9E65-27463DD841A9}" type="presOf" srcId="{9C5249AE-9DD6-41EF-82A2-AAC4C05A1756}" destId="{DD9D67C4-56EA-4FFF-929A-E146EDA43A50}" srcOrd="0" destOrd="0" presId="urn:microsoft.com/office/officeart/2005/8/layout/radial4"/>
    <dgm:cxn modelId="{590839E9-CB86-4DEA-960F-83360DAC8ED2}" type="presOf" srcId="{3F3079DD-FA02-4C8A-AC53-8B9F22D5C548}" destId="{CFED226D-7386-442B-8611-111DFF2CC2B1}" srcOrd="0" destOrd="0" presId="urn:microsoft.com/office/officeart/2005/8/layout/radial4"/>
    <dgm:cxn modelId="{8DCF7AFA-FB8B-45E3-A115-8D2AD6533415}" srcId="{16DDAA46-EB12-4C7B-94F2-5CC8970F2597}" destId="{284BA49E-110D-445D-BF77-770634E5F857}" srcOrd="1" destOrd="0" parTransId="{3D4DE2AD-10FF-4EA3-AA66-E45BF0DAABBA}" sibTransId="{9D69AA27-B917-4400-96AE-3E3BCB241FB2}"/>
    <dgm:cxn modelId="{77F204FB-96F1-4C4B-A819-EC2DD3EBB53F}" type="presOf" srcId="{284BA49E-110D-445D-BF77-770634E5F857}" destId="{C0949C54-23D2-4CD6-8CA4-CA9D445D2B87}" srcOrd="0" destOrd="0" presId="urn:microsoft.com/office/officeart/2005/8/layout/radial4"/>
    <dgm:cxn modelId="{A4BA30FE-FD8F-4EBB-B3E7-346B8B6098B5}" type="presOf" srcId="{16DDAA46-EB12-4C7B-94F2-5CC8970F2597}" destId="{FAD25AB6-48F0-4816-95CA-8FCC1BA7FB9D}" srcOrd="0" destOrd="0" presId="urn:microsoft.com/office/officeart/2005/8/layout/radial4"/>
    <dgm:cxn modelId="{F15EB344-732C-4209-ADCF-C06B23E0317E}" type="presParOf" srcId="{9C3A0BFB-8927-4FE4-A9B1-F44D6D9EAE49}" destId="{FAD25AB6-48F0-4816-95CA-8FCC1BA7FB9D}" srcOrd="0" destOrd="0" presId="urn:microsoft.com/office/officeart/2005/8/layout/radial4"/>
    <dgm:cxn modelId="{553A35F1-0975-4894-8C70-84E1B7644D7B}" type="presParOf" srcId="{9C3A0BFB-8927-4FE4-A9B1-F44D6D9EAE49}" destId="{1DD84549-FAA7-425C-8D5C-23B3CC9B8517}" srcOrd="1" destOrd="0" presId="urn:microsoft.com/office/officeart/2005/8/layout/radial4"/>
    <dgm:cxn modelId="{6AC0B933-EF0B-4655-AF68-EB0E9FF9CA57}" type="presParOf" srcId="{9C3A0BFB-8927-4FE4-A9B1-F44D6D9EAE49}" destId="{DD9D67C4-56EA-4FFF-929A-E146EDA43A50}" srcOrd="2" destOrd="0" presId="urn:microsoft.com/office/officeart/2005/8/layout/radial4"/>
    <dgm:cxn modelId="{3561B411-A78F-4D1D-9D61-ED8040AE124A}" type="presParOf" srcId="{9C3A0BFB-8927-4FE4-A9B1-F44D6D9EAE49}" destId="{57DE953E-0776-4AC0-8006-C742CC95D4B9}" srcOrd="3" destOrd="0" presId="urn:microsoft.com/office/officeart/2005/8/layout/radial4"/>
    <dgm:cxn modelId="{2EFB8E5D-CE46-40C5-82D5-25FDAA2FF0F2}" type="presParOf" srcId="{9C3A0BFB-8927-4FE4-A9B1-F44D6D9EAE49}" destId="{C0949C54-23D2-4CD6-8CA4-CA9D445D2B87}" srcOrd="4" destOrd="0" presId="urn:microsoft.com/office/officeart/2005/8/layout/radial4"/>
    <dgm:cxn modelId="{E215FDB7-8FAE-4E7F-A243-ABD5D50AD73B}" type="presParOf" srcId="{9C3A0BFB-8927-4FE4-A9B1-F44D6D9EAE49}" destId="{39CBFBB7-7EF9-400A-B772-DCE97BA37C15}" srcOrd="5" destOrd="0" presId="urn:microsoft.com/office/officeart/2005/8/layout/radial4"/>
    <dgm:cxn modelId="{374839F0-8987-4316-84CE-DA07E6B0A98A}" type="presParOf" srcId="{9C3A0BFB-8927-4FE4-A9B1-F44D6D9EAE49}" destId="{225B2B80-73F2-4BC4-832E-E2FA4C3642DB}" srcOrd="6" destOrd="0" presId="urn:microsoft.com/office/officeart/2005/8/layout/radial4"/>
    <dgm:cxn modelId="{2DFC74DC-E17B-4B66-9DD5-A3DCFC43126E}" type="presParOf" srcId="{9C3A0BFB-8927-4FE4-A9B1-F44D6D9EAE49}" destId="{A96CD61F-1AAD-4B80-8271-C4C34F94D011}" srcOrd="7" destOrd="0" presId="urn:microsoft.com/office/officeart/2005/8/layout/radial4"/>
    <dgm:cxn modelId="{98CDF85C-3A5E-4755-80AD-06DDFCAC5044}" type="presParOf" srcId="{9C3A0BFB-8927-4FE4-A9B1-F44D6D9EAE49}" destId="{DFA8961D-CD0F-4A16-AAD4-D078EAE8958F}" srcOrd="8" destOrd="0" presId="urn:microsoft.com/office/officeart/2005/8/layout/radial4"/>
    <dgm:cxn modelId="{27312AFC-E982-4B69-8508-0940711EE229}" type="presParOf" srcId="{9C3A0BFB-8927-4FE4-A9B1-F44D6D9EAE49}" destId="{71EC1D8F-B762-4790-8BC0-6AA83CC85710}" srcOrd="9" destOrd="0" presId="urn:microsoft.com/office/officeart/2005/8/layout/radial4"/>
    <dgm:cxn modelId="{249C7DD4-817A-4894-AE13-47A7DBEFAF47}" type="presParOf" srcId="{9C3A0BFB-8927-4FE4-A9B1-F44D6D9EAE49}" destId="{CFED226D-7386-442B-8611-111DFF2CC2B1}" srcOrd="10" destOrd="0" presId="urn:microsoft.com/office/officeart/2005/8/layout/radial4"/>
    <dgm:cxn modelId="{DE824CA7-3478-44D6-860A-4A990667933F}" type="presParOf" srcId="{9C3A0BFB-8927-4FE4-A9B1-F44D6D9EAE49}" destId="{48A3F81B-E15F-43EA-A0FB-A41D4B1FD895}" srcOrd="11" destOrd="0" presId="urn:microsoft.com/office/officeart/2005/8/layout/radial4"/>
    <dgm:cxn modelId="{45726099-2A7C-4579-861F-5F9F6F3B8510}" type="presParOf" srcId="{9C3A0BFB-8927-4FE4-A9B1-F44D6D9EAE49}" destId="{498FA975-A40D-40DD-812A-1E073E2319B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CDBD-2C34-437A-B62D-C8EAEE64F91C}">
      <dsp:nvSpPr>
        <dsp:cNvPr id="0" name=""/>
        <dsp:cNvSpPr/>
      </dsp:nvSpPr>
      <dsp:spPr>
        <a:xfrm>
          <a:off x="0" y="223383"/>
          <a:ext cx="7656505" cy="120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• Člankom 125. Zakona o proračunu Republike Uzbekistana propisano je upravljanje sredstvima na Jedinstvenom računu riznice koji je otvoren u Središnjoj banci Ministarstva gospodarstva i financija.</a:t>
          </a:r>
        </a:p>
      </dsp:txBody>
      <dsp:txXfrm>
        <a:off x="35327" y="258710"/>
        <a:ext cx="5869227" cy="1135490"/>
      </dsp:txXfrm>
    </dsp:sp>
    <dsp:sp modelId="{D6D5848B-A868-4DEF-AE29-4A6243F5DAB2}">
      <dsp:nvSpPr>
        <dsp:cNvPr id="0" name=""/>
        <dsp:cNvSpPr/>
      </dsp:nvSpPr>
      <dsp:spPr>
        <a:xfrm>
          <a:off x="675573" y="1588224"/>
          <a:ext cx="7656505" cy="193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• Odlukom br. 245 Kabineta ministara Republike Uzbekistana od 29. kolovoza/augusta 2014. „O odobravanju normativno-pravnih dokumenata o provedbi Zakona o proračunu Republike Uzbekistana” utvrđuje se postupak planiranja gotovine i upravljanja sredstvima državnog proračuna.</a:t>
          </a:r>
        </a:p>
      </dsp:txBody>
      <dsp:txXfrm>
        <a:off x="732257" y="1644908"/>
        <a:ext cx="5774172" cy="1821967"/>
      </dsp:txXfrm>
    </dsp:sp>
    <dsp:sp modelId="{2F597604-F14A-4870-A34D-798EE4405663}">
      <dsp:nvSpPr>
        <dsp:cNvPr id="0" name=""/>
        <dsp:cNvSpPr/>
      </dsp:nvSpPr>
      <dsp:spPr>
        <a:xfrm>
          <a:off x="1351147" y="3706259"/>
          <a:ext cx="7656505" cy="174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Prema odluci Kabineta ministara Republike Uzbekistana od 22. svibnja/maja 2018. br. 383 „O uređivanju upravljanja sredstvima na jedinstvenom računu riznice Ministarstva gospodarstva i financija Republike Uzbekistana”, uspostavlja se postupak za polaganje privremeno slobodnih sredstava na Jedinstvenom računu riznice u bankovne depozite.</a:t>
          </a:r>
        </a:p>
      </dsp:txBody>
      <dsp:txXfrm>
        <a:off x="1402127" y="3757239"/>
        <a:ext cx="5785580" cy="1638633"/>
      </dsp:txXfrm>
    </dsp:sp>
    <dsp:sp modelId="{6CB3CB54-716B-4864-AAB5-F7BF07DF0231}">
      <dsp:nvSpPr>
        <dsp:cNvPr id="0" name=""/>
        <dsp:cNvSpPr/>
      </dsp:nvSpPr>
      <dsp:spPr>
        <a:xfrm>
          <a:off x="6563114" y="1211150"/>
          <a:ext cx="1093390" cy="1093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6809127" y="1211150"/>
        <a:ext cx="601364" cy="822776"/>
      </dsp:txXfrm>
    </dsp:sp>
    <dsp:sp modelId="{DD3E5D1E-E86A-48D5-BE06-E86E85CEFFB3}">
      <dsp:nvSpPr>
        <dsp:cNvPr id="0" name=""/>
        <dsp:cNvSpPr/>
      </dsp:nvSpPr>
      <dsp:spPr>
        <a:xfrm>
          <a:off x="7238688" y="3212290"/>
          <a:ext cx="1093390" cy="1093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7484701" y="3212290"/>
        <a:ext cx="601364" cy="822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5AB6-48F0-4816-95CA-8FCC1BA7FB9D}">
      <dsp:nvSpPr>
        <dsp:cNvPr id="0" name=""/>
        <dsp:cNvSpPr/>
      </dsp:nvSpPr>
      <dsp:spPr>
        <a:xfrm>
          <a:off x="3442220" y="2176405"/>
          <a:ext cx="2310354" cy="17455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• Jedinstveni račun riznice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hr-HR" sz="1400" b="1" kern="12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nacionalnoj valuti</a:t>
          </a:r>
          <a:r>
            <a:rPr lang="hr-HR" sz="1400" b="1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3780564" y="2432033"/>
        <a:ext cx="1633666" cy="1234284"/>
      </dsp:txXfrm>
    </dsp:sp>
    <dsp:sp modelId="{1DD84549-FAA7-425C-8D5C-23B3CC9B8517}">
      <dsp:nvSpPr>
        <dsp:cNvPr id="0" name=""/>
        <dsp:cNvSpPr/>
      </dsp:nvSpPr>
      <dsp:spPr>
        <a:xfrm rot="13199975">
          <a:off x="1650880" y="1249680"/>
          <a:ext cx="2309216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D67C4-56EA-4FFF-929A-E146EDA43A50}">
      <dsp:nvSpPr>
        <dsp:cNvPr id="0" name=""/>
        <dsp:cNvSpPr/>
      </dsp:nvSpPr>
      <dsp:spPr>
        <a:xfrm>
          <a:off x="665070" y="281453"/>
          <a:ext cx="2566692" cy="110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Prihodi i rashodi lokalnih proračuna</a:t>
          </a:r>
        </a:p>
      </dsp:txBody>
      <dsp:txXfrm>
        <a:off x="697437" y="313820"/>
        <a:ext cx="2501958" cy="1040361"/>
      </dsp:txXfrm>
    </dsp:sp>
    <dsp:sp modelId="{57DE953E-0776-4AC0-8006-C742CC95D4B9}">
      <dsp:nvSpPr>
        <dsp:cNvPr id="0" name=""/>
        <dsp:cNvSpPr/>
      </dsp:nvSpPr>
      <dsp:spPr>
        <a:xfrm rot="8228477">
          <a:off x="2183975" y="4095700"/>
          <a:ext cx="1852270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49C54-23D2-4CD6-8CA4-CA9D445D2B87}">
      <dsp:nvSpPr>
        <dsp:cNvPr id="0" name=""/>
        <dsp:cNvSpPr/>
      </dsp:nvSpPr>
      <dsp:spPr>
        <a:xfrm>
          <a:off x="946398" y="4482956"/>
          <a:ext cx="2969649" cy="115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• Prihodi i rashod izvanproračunskih sredstava</a:t>
          </a:r>
        </a:p>
      </dsp:txBody>
      <dsp:txXfrm>
        <a:off x="980153" y="4516711"/>
        <a:ext cx="2902139" cy="1084984"/>
      </dsp:txXfrm>
    </dsp:sp>
    <dsp:sp modelId="{39CBFBB7-7EF9-400A-B772-DCE97BA37C15}">
      <dsp:nvSpPr>
        <dsp:cNvPr id="0" name=""/>
        <dsp:cNvSpPr/>
      </dsp:nvSpPr>
      <dsp:spPr>
        <a:xfrm rot="10924907">
          <a:off x="1498078" y="2636390"/>
          <a:ext cx="1839116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B2B80-73F2-4BC4-832E-E2FA4C3642DB}">
      <dsp:nvSpPr>
        <dsp:cNvPr id="0" name=""/>
        <dsp:cNvSpPr/>
      </dsp:nvSpPr>
      <dsp:spPr>
        <a:xfrm>
          <a:off x="214364" y="2281138"/>
          <a:ext cx="2568642" cy="131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Prihodi i rashodi državnog proračuna</a:t>
          </a:r>
        </a:p>
      </dsp:txBody>
      <dsp:txXfrm>
        <a:off x="252756" y="2319530"/>
        <a:ext cx="2491858" cy="1234015"/>
      </dsp:txXfrm>
    </dsp:sp>
    <dsp:sp modelId="{A96CD61F-1AAD-4B80-8271-C4C34F94D011}">
      <dsp:nvSpPr>
        <dsp:cNvPr id="0" name=""/>
        <dsp:cNvSpPr/>
      </dsp:nvSpPr>
      <dsp:spPr>
        <a:xfrm rot="16200000">
          <a:off x="3979426" y="1042402"/>
          <a:ext cx="1438233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8961D-CD0F-4A16-AAD4-D078EAE8958F}">
      <dsp:nvSpPr>
        <dsp:cNvPr id="0" name=""/>
        <dsp:cNvSpPr/>
      </dsp:nvSpPr>
      <dsp:spPr>
        <a:xfrm>
          <a:off x="3598368" y="77561"/>
          <a:ext cx="2287132" cy="116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Prihodi i rashodi državnih i drugih fondova posebne namjene</a:t>
          </a:r>
        </a:p>
      </dsp:txBody>
      <dsp:txXfrm>
        <a:off x="3632378" y="111571"/>
        <a:ext cx="2219112" cy="1093151"/>
      </dsp:txXfrm>
    </dsp:sp>
    <dsp:sp modelId="{71EC1D8F-B762-4790-8BC0-6AA83CC85710}">
      <dsp:nvSpPr>
        <dsp:cNvPr id="0" name=""/>
        <dsp:cNvSpPr/>
      </dsp:nvSpPr>
      <dsp:spPr>
        <a:xfrm rot="19618516">
          <a:off x="5396419" y="1417218"/>
          <a:ext cx="2396920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D226D-7386-442B-8611-111DFF2CC2B1}">
      <dsp:nvSpPr>
        <dsp:cNvPr id="0" name=""/>
        <dsp:cNvSpPr/>
      </dsp:nvSpPr>
      <dsp:spPr>
        <a:xfrm>
          <a:off x="6295735" y="490400"/>
          <a:ext cx="2607950" cy="1214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Odgovarajući fondovi klirinške kuće burze roba</a:t>
          </a:r>
        </a:p>
      </dsp:txBody>
      <dsp:txXfrm>
        <a:off x="6331304" y="525969"/>
        <a:ext cx="2536812" cy="1143278"/>
      </dsp:txXfrm>
    </dsp:sp>
    <dsp:sp modelId="{EBDF3C03-C7E9-46FF-93BD-E2E6A61F0DCD}">
      <dsp:nvSpPr>
        <dsp:cNvPr id="0" name=""/>
        <dsp:cNvSpPr/>
      </dsp:nvSpPr>
      <dsp:spPr>
        <a:xfrm rot="21431814">
          <a:off x="5871154" y="2601772"/>
          <a:ext cx="2103095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14DB1-A075-425D-9500-E1D22E36A37D}">
      <dsp:nvSpPr>
        <dsp:cNvPr id="0" name=""/>
        <dsp:cNvSpPr/>
      </dsp:nvSpPr>
      <dsp:spPr>
        <a:xfrm>
          <a:off x="6675882" y="2228499"/>
          <a:ext cx="2594219" cy="131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Carinska sredstva Državnog carinskog povjerenstva</a:t>
          </a:r>
        </a:p>
      </dsp:txBody>
      <dsp:txXfrm>
        <a:off x="6714274" y="2266891"/>
        <a:ext cx="2517435" cy="1234015"/>
      </dsp:txXfrm>
    </dsp:sp>
    <dsp:sp modelId="{D0759D1C-5E38-4F4D-B87E-24A6B6B6D578}">
      <dsp:nvSpPr>
        <dsp:cNvPr id="0" name=""/>
        <dsp:cNvSpPr/>
      </dsp:nvSpPr>
      <dsp:spPr>
        <a:xfrm rot="2503788">
          <a:off x="5177327" y="4124209"/>
          <a:ext cx="1998753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006FD-2CFA-4361-BD26-8AE66BD4EF6E}">
      <dsp:nvSpPr>
        <dsp:cNvPr id="0" name=""/>
        <dsp:cNvSpPr/>
      </dsp:nvSpPr>
      <dsp:spPr>
        <a:xfrm>
          <a:off x="5635211" y="4526282"/>
          <a:ext cx="2574639" cy="1193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Sredstva za ugovorna plaćanja visokoškolskih ustanova</a:t>
          </a:r>
        </a:p>
      </dsp:txBody>
      <dsp:txXfrm>
        <a:off x="5670163" y="4561234"/>
        <a:ext cx="2504735" cy="1123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5AB6-48F0-4816-95CA-8FCC1BA7FB9D}">
      <dsp:nvSpPr>
        <dsp:cNvPr id="0" name=""/>
        <dsp:cNvSpPr/>
      </dsp:nvSpPr>
      <dsp:spPr>
        <a:xfrm>
          <a:off x="3342283" y="2011029"/>
          <a:ext cx="2141042" cy="17814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• Jedinstveni račun riznice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(u stranoj valuti)</a:t>
          </a:r>
        </a:p>
      </dsp:txBody>
      <dsp:txXfrm>
        <a:off x="3655831" y="2271919"/>
        <a:ext cx="1513946" cy="1259691"/>
      </dsp:txXfrm>
    </dsp:sp>
    <dsp:sp modelId="{1DD84549-FAA7-425C-8D5C-23B3CC9B8517}">
      <dsp:nvSpPr>
        <dsp:cNvPr id="0" name=""/>
        <dsp:cNvSpPr/>
      </dsp:nvSpPr>
      <dsp:spPr>
        <a:xfrm rot="16088081">
          <a:off x="3780061" y="971487"/>
          <a:ext cx="1272770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D67C4-56EA-4FFF-929A-E146EDA43A50}">
      <dsp:nvSpPr>
        <dsp:cNvPr id="0" name=""/>
        <dsp:cNvSpPr/>
      </dsp:nvSpPr>
      <dsp:spPr>
        <a:xfrm>
          <a:off x="3142444" y="115810"/>
          <a:ext cx="2573987" cy="1096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Plaćanje kamata i glavnice za euroobveznice</a:t>
          </a:r>
        </a:p>
      </dsp:txBody>
      <dsp:txXfrm>
        <a:off x="3174570" y="147936"/>
        <a:ext cx="2509735" cy="1032599"/>
      </dsp:txXfrm>
    </dsp:sp>
    <dsp:sp modelId="{57DE953E-0776-4AC0-8006-C742CC95D4B9}">
      <dsp:nvSpPr>
        <dsp:cNvPr id="0" name=""/>
        <dsp:cNvSpPr/>
      </dsp:nvSpPr>
      <dsp:spPr>
        <a:xfrm rot="9365547">
          <a:off x="1102022" y="3602698"/>
          <a:ext cx="2371206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49C54-23D2-4CD6-8CA4-CA9D445D2B87}">
      <dsp:nvSpPr>
        <dsp:cNvPr id="0" name=""/>
        <dsp:cNvSpPr/>
      </dsp:nvSpPr>
      <dsp:spPr>
        <a:xfrm>
          <a:off x="186286" y="3674457"/>
          <a:ext cx="1975592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• izvanproračunska sredstva proračunskih organizacija u stranoj valuti</a:t>
          </a:r>
        </a:p>
      </dsp:txBody>
      <dsp:txXfrm>
        <a:off x="225125" y="3713296"/>
        <a:ext cx="1897914" cy="1248367"/>
      </dsp:txXfrm>
    </dsp:sp>
    <dsp:sp modelId="{39CBFBB7-7EF9-400A-B772-DCE97BA37C15}">
      <dsp:nvSpPr>
        <dsp:cNvPr id="0" name=""/>
        <dsp:cNvSpPr/>
      </dsp:nvSpPr>
      <dsp:spPr>
        <a:xfrm rot="11798214">
          <a:off x="877955" y="1872961"/>
          <a:ext cx="2442256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B2B80-73F2-4BC4-832E-E2FA4C3642DB}">
      <dsp:nvSpPr>
        <dsp:cNvPr id="0" name=""/>
        <dsp:cNvSpPr/>
      </dsp:nvSpPr>
      <dsp:spPr>
        <a:xfrm>
          <a:off x="100294" y="1197753"/>
          <a:ext cx="1657557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Prihodi od prodaje državnih dionica u inozemstvu</a:t>
          </a:r>
        </a:p>
      </dsp:txBody>
      <dsp:txXfrm>
        <a:off x="139133" y="1236592"/>
        <a:ext cx="1579879" cy="1248367"/>
      </dsp:txXfrm>
    </dsp:sp>
    <dsp:sp modelId="{A96CD61F-1AAD-4B80-8271-C4C34F94D011}">
      <dsp:nvSpPr>
        <dsp:cNvPr id="0" name=""/>
        <dsp:cNvSpPr/>
      </dsp:nvSpPr>
      <dsp:spPr>
        <a:xfrm rot="20480336">
          <a:off x="5470734" y="1820798"/>
          <a:ext cx="2287353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8961D-CD0F-4A16-AAD4-D078EAE8958F}">
      <dsp:nvSpPr>
        <dsp:cNvPr id="0" name=""/>
        <dsp:cNvSpPr/>
      </dsp:nvSpPr>
      <dsp:spPr>
        <a:xfrm>
          <a:off x="6741816" y="1129265"/>
          <a:ext cx="1912290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Sredstva vraćena na proračunske kredite i depozite</a:t>
          </a:r>
        </a:p>
      </dsp:txBody>
      <dsp:txXfrm>
        <a:off x="6780655" y="1168104"/>
        <a:ext cx="1834612" cy="1248367"/>
      </dsp:txXfrm>
    </dsp:sp>
    <dsp:sp modelId="{71EC1D8F-B762-4790-8BC0-6AA83CC85710}">
      <dsp:nvSpPr>
        <dsp:cNvPr id="0" name=""/>
        <dsp:cNvSpPr/>
      </dsp:nvSpPr>
      <dsp:spPr>
        <a:xfrm rot="1556421">
          <a:off x="5341532" y="3580710"/>
          <a:ext cx="2321342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D226D-7386-442B-8611-111DFF2CC2B1}">
      <dsp:nvSpPr>
        <dsp:cNvPr id="0" name=""/>
        <dsp:cNvSpPr/>
      </dsp:nvSpPr>
      <dsp:spPr>
        <a:xfrm>
          <a:off x="6404502" y="3762837"/>
          <a:ext cx="2282870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Doznake iz stranih zemalja Vladi</a:t>
          </a:r>
        </a:p>
      </dsp:txBody>
      <dsp:txXfrm>
        <a:off x="6443341" y="3801676"/>
        <a:ext cx="2205192" cy="1248367"/>
      </dsp:txXfrm>
    </dsp:sp>
    <dsp:sp modelId="{48A3F81B-E15F-43EA-A0FB-A41D4B1FD895}">
      <dsp:nvSpPr>
        <dsp:cNvPr id="0" name=""/>
        <dsp:cNvSpPr/>
      </dsp:nvSpPr>
      <dsp:spPr>
        <a:xfrm rot="5301164">
          <a:off x="3831051" y="4165341"/>
          <a:ext cx="1308248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FA975-A40D-40DD-812A-1E073E2319B3}">
      <dsp:nvSpPr>
        <dsp:cNvPr id="0" name=""/>
        <dsp:cNvSpPr/>
      </dsp:nvSpPr>
      <dsp:spPr>
        <a:xfrm>
          <a:off x="3299399" y="4600309"/>
          <a:ext cx="2548610" cy="1143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Prihodi od ugovora o dijeljenju proizvoda (SRP)</a:t>
          </a:r>
        </a:p>
      </dsp:txBody>
      <dsp:txXfrm>
        <a:off x="3332881" y="4633791"/>
        <a:ext cx="2481646" cy="1076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t" anchorCtr="0" compatLnSpc="1">
            <a:prstTxWarp prst="textNoShape">
              <a:avLst/>
            </a:prstTxWarp>
          </a:bodyPr>
          <a:lstStyle>
            <a:lvl1pPr defTabSz="8769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031" y="2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t" anchorCtr="0" compatLnSpc="1">
            <a:prstTxWarp prst="textNoShape">
              <a:avLst/>
            </a:prstTxWarp>
          </a:bodyPr>
          <a:lstStyle>
            <a:lvl1pPr algn="r" defTabSz="8769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8550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b" anchorCtr="0" compatLnSpc="1">
            <a:prstTxWarp prst="textNoShape">
              <a:avLst/>
            </a:prstTxWarp>
          </a:bodyPr>
          <a:lstStyle>
            <a:lvl1pPr defTabSz="8769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031" y="9438550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b" anchorCtr="0" compatLnSpc="1">
            <a:prstTxWarp prst="textNoShape">
              <a:avLst/>
            </a:prstTxWarp>
          </a:bodyPr>
          <a:lstStyle>
            <a:lvl1pPr algn="r" defTabSz="876922">
              <a:defRPr sz="1100">
                <a:cs typeface="ヒラギノ角ゴ Pro W3"/>
              </a:defRPr>
            </a:lvl1pPr>
          </a:lstStyle>
          <a:p>
            <a:fld id="{893801E0-22DE-47A3-A5EC-5147BCCDE8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89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4549" cy="4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t" anchorCtr="0" compatLnSpc="1">
            <a:prstTxWarp prst="textNoShape">
              <a:avLst/>
            </a:prstTxWarp>
          </a:bodyPr>
          <a:lstStyle>
            <a:lvl1pPr defTabSz="8927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1"/>
            <a:ext cx="2944548" cy="4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t" anchorCtr="0" compatLnSpc="1">
            <a:prstTxWarp prst="textNoShape">
              <a:avLst/>
            </a:prstTxWarp>
          </a:bodyPr>
          <a:lstStyle>
            <a:lvl1pPr algn="r" defTabSz="8927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7713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4523"/>
            <a:ext cx="5440360" cy="44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2211"/>
            <a:ext cx="2944549" cy="4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b" anchorCtr="0" compatLnSpc="1">
            <a:prstTxWarp prst="textNoShape">
              <a:avLst/>
            </a:prstTxWarp>
          </a:bodyPr>
          <a:lstStyle>
            <a:lvl1pPr defTabSz="8927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32211"/>
            <a:ext cx="2944548" cy="4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b" anchorCtr="0" compatLnSpc="1">
            <a:prstTxWarp prst="textNoShape">
              <a:avLst/>
            </a:prstTxWarp>
          </a:bodyPr>
          <a:lstStyle>
            <a:lvl1pPr algn="r" defTabSz="892722">
              <a:defRPr sz="1100">
                <a:cs typeface="ヒラギノ角ゴ Pro W3"/>
              </a:defRPr>
            </a:lvl1pPr>
          </a:lstStyle>
          <a:p>
            <a:fld id="{0E25031B-87E8-415B-9BF7-09ACBC336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22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w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53679" y="1963500"/>
            <a:ext cx="459875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3448" y="3868800"/>
            <a:ext cx="541905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48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6559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8215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4" y="2796264"/>
            <a:ext cx="6957071" cy="542328"/>
          </a:xfrm>
          <a:noFill/>
          <a:ln w="9525">
            <a:noFill/>
          </a:ln>
        </p:spPr>
        <p:txBody>
          <a:bodyPr anchor="b"/>
          <a:lstStyle>
            <a:lvl1pPr>
              <a:defRPr sz="352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158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7082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1"/>
            <a:ext cx="4648201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1"/>
            <a:ext cx="4648201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529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693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82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518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923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729" y="6569075"/>
            <a:ext cx="474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2402" y="3429000"/>
            <a:ext cx="9601201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2402" y="2631764"/>
            <a:ext cx="9601201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8151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590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807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2380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009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903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9853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8733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835822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930527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5025231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7119939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411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8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1195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7924800" y="14"/>
            <a:ext cx="19812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8491105" y="162200"/>
            <a:ext cx="1042251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6355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813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502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455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851" y="876300"/>
            <a:ext cx="4184746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8851" y="4320333"/>
            <a:ext cx="4184746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594" b="2594"/>
          <a:stretch/>
        </p:blipFill>
        <p:spPr>
          <a:xfrm>
            <a:off x="5035154" y="1701319"/>
            <a:ext cx="2707782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35154" y="4320323"/>
            <a:ext cx="2707782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6077381" y="876308"/>
            <a:ext cx="275908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6424793" y="876308"/>
            <a:ext cx="275908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5382563" y="876308"/>
            <a:ext cx="275908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5729972" y="876308"/>
            <a:ext cx="275908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5035151" y="876308"/>
            <a:ext cx="275908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7119615" y="876308"/>
            <a:ext cx="275908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6772203" y="876308"/>
            <a:ext cx="275908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7467027" y="876308"/>
            <a:ext cx="275908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626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4" y="164261"/>
            <a:ext cx="7373097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355975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22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8077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14225-C42C-4233-95C9-CC2BD782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2D9B8-4F96-4962-84C3-3CE8DCE10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B6EB-1FBF-4C83-B11C-EE958B2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94C41-FBBB-408E-9522-FB63484A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C62E1-1658-44AB-9C98-CA01FA09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2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49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0220" y="1295400"/>
            <a:ext cx="2973387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477418" y="1295400"/>
            <a:ext cx="29718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29718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46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1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CB6015"/>
              </a:buClr>
              <a:buSzPct val="80000"/>
              <a:buFont typeface="Arial"/>
              <a:buChar char="▼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00BDF2"/>
              </a:buClr>
              <a:buSzPct val="80000"/>
              <a:buFont typeface="Arial"/>
              <a:buChar char="▲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41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88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835822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930527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5025231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7119939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02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46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8370" y="798973"/>
            <a:ext cx="862058" cy="503578"/>
          </a:xfrm>
          <a:prstGeom prst="rect">
            <a:avLst/>
          </a:prstGeom>
        </p:spPr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38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0041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10050" y="2928597"/>
            <a:ext cx="173355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9E25FB85-5C0D-4BC5-880B-2628A82A4BC2}" type="datetimeFigureOut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5/17/2023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06A89730-4BA7-4A6E-9ADF-70FD5E03A14E}" type="slidenum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20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783832" y="1844560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783832" y="1233251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634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1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9" y="1590678"/>
            <a:ext cx="9629775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2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819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84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38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870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10050" y="2928597"/>
            <a:ext cx="173355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9E25FB85-5C0D-4BC5-880B-2628A82A4BC2}" type="datetimeFigureOut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5/17/2023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06A89730-4BA7-4A6E-9ADF-70FD5E03A14E}" type="slidenum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26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783832" y="1844560"/>
            <a:ext cx="6957071" cy="420624"/>
          </a:xfrm>
          <a:prstGeom prst="rect">
            <a:avLst/>
          </a:prstGeo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783832" y="1233251"/>
            <a:ext cx="6957071" cy="49244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543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52402" y="1295400"/>
            <a:ext cx="9601201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048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9" y="1590678"/>
            <a:ext cx="962977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89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14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93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42" y="2860677"/>
            <a:ext cx="1716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10459" y="6057837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10459" y="5446528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374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41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36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32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40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78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42" y="2860677"/>
            <a:ext cx="1716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10459" y="6057837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10459" y="5446528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556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42" y="2860677"/>
            <a:ext cx="1716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10459" y="6057837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10459" y="5446528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10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09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898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055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9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55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292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044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984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656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76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04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029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91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42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566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102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49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135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83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48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043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275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309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0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2402" y="3429000"/>
            <a:ext cx="9601201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2402" y="2631764"/>
            <a:ext cx="9601201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971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309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797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442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88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403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409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045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58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678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3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38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0677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10050" y="2928597"/>
            <a:ext cx="173355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9E25FB85-5C0D-4BC5-880B-2628A82A4BC2}" type="datetimeFigureOut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5/17/2023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06A89730-4BA7-4A6E-9ADF-70FD5E03A14E}" type="slidenum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593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253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352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5525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100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6520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2262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8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54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8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1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7924800" y="14"/>
            <a:ext cx="19812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8491105" y="162200"/>
            <a:ext cx="1042251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481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8383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58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036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851" y="876300"/>
            <a:ext cx="4184746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8851" y="4320333"/>
            <a:ext cx="4184746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594" b="2594"/>
          <a:stretch/>
        </p:blipFill>
        <p:spPr>
          <a:xfrm>
            <a:off x="5035154" y="1701319"/>
            <a:ext cx="2707782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35154" y="4320323"/>
            <a:ext cx="2707782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6077381" y="876308"/>
            <a:ext cx="275908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6424793" y="876308"/>
            <a:ext cx="275908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5382563" y="876308"/>
            <a:ext cx="275908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5729972" y="876308"/>
            <a:ext cx="275908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5035151" y="876308"/>
            <a:ext cx="275908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7119615" y="876308"/>
            <a:ext cx="275908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6772203" y="876308"/>
            <a:ext cx="275908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7467027" y="876308"/>
            <a:ext cx="275908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5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4" y="164261"/>
            <a:ext cx="7373097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355975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8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2665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2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881" r:id="rId7"/>
    <p:sldLayoutId id="2147483944" r:id="rId8"/>
    <p:sldLayoutId id="2147483961" r:id="rId9"/>
    <p:sldLayoutId id="2147483995" r:id="rId1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82" r:id="rId7"/>
    <p:sldLayoutId id="2147484058" r:id="rId8"/>
    <p:sldLayoutId id="2147484059" r:id="rId9"/>
    <p:sldLayoutId id="2147484060" r:id="rId1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126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83" r:id="rId7"/>
    <p:sldLayoutId id="2147484070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207" y="6610350"/>
            <a:ext cx="527846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6" y="138118"/>
            <a:ext cx="7373097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 userDrawn="1"/>
        </p:nvCxnSpPr>
        <p:spPr>
          <a:xfrm>
            <a:off x="355975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 userDrawn="1"/>
        </p:nvGrpSpPr>
        <p:grpSpPr>
          <a:xfrm>
            <a:off x="8491105" y="162199"/>
            <a:ext cx="1042251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84" r:id="rId8"/>
    <p:sldLayoutId id="2147484071" r:id="rId9"/>
    <p:sldLayoutId id="2147484072" r:id="rId10"/>
    <p:sldLayoutId id="2147484073" r:id="rId11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1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33"/>
            <a:ext cx="8897938" cy="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709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4074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47592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895186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42781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790373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7847" indent="-167847" algn="l" defTabSz="1799697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1pPr>
      <a:lvl2pPr marL="335695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2pPr>
      <a:lvl3pPr marL="503541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3pPr>
      <a:lvl4pPr marL="671390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4pPr>
      <a:lvl5pPr marL="839237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5pPr>
      <a:lvl6pPr marL="1007086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6pPr>
      <a:lvl7pPr marL="117493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7pPr>
      <a:lvl8pPr marL="134278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8pPr>
      <a:lvl9pPr marL="1510627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592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18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781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37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796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558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15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0745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84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86" r:id="rId7"/>
    <p:sldLayoutId id="2147483913" r:id="rId8"/>
    <p:sldLayoutId id="2147483914" r:id="rId9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207" y="6610350"/>
            <a:ext cx="527846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6" y="138118"/>
            <a:ext cx="7373097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 userDrawn="1"/>
        </p:nvCxnSpPr>
        <p:spPr>
          <a:xfrm>
            <a:off x="355975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 userDrawn="1"/>
        </p:nvGrpSpPr>
        <p:grpSpPr>
          <a:xfrm>
            <a:off x="8491105" y="162199"/>
            <a:ext cx="1042251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1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87" r:id="rId8"/>
    <p:sldLayoutId id="2147483912" r:id="rId9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46052" y="457200"/>
            <a:ext cx="9601201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46052" y="6400800"/>
            <a:ext cx="9601201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pic>
        <p:nvPicPr>
          <p:cNvPr id="2053" name="Picture 9" descr="citi-r_2c-blu_pos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729" y="6569075"/>
            <a:ext cx="474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60327"/>
            <a:ext cx="959802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945" r:id="rId8"/>
    <p:sldLayoutId id="2147483946" r:id="rId9"/>
    <p:sldLayoutId id="2147483947" r:id="rId10"/>
    <p:sldLayoutId id="2147483994" r:id="rId11"/>
    <p:sldLayoutId id="2147483992" r:id="rId12"/>
    <p:sldLayoutId id="2147484061" r:id="rId13"/>
    <p:sldLayoutId id="2147484062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07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5" y="161929"/>
            <a:ext cx="962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40" y="6243638"/>
            <a:ext cx="500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83" r:id="rId2"/>
    <p:sldLayoutId id="2147483784" r:id="rId3"/>
    <p:sldLayoutId id="2147483785" r:id="rId4"/>
    <p:sldLayoutId id="2147483786" r:id="rId5"/>
    <p:sldLayoutId id="2147484055" r:id="rId6"/>
    <p:sldLayoutId id="2147484056" r:id="rId7"/>
    <p:sldLayoutId id="2147484057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09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Straight Connector 8"/>
          <p:cNvCxnSpPr>
            <a:cxnSpLocks noChangeShapeType="1"/>
          </p:cNvCxnSpPr>
          <p:nvPr userDrawn="1"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87" r:id="rId2"/>
    <p:sldLayoutId id="2147483788" r:id="rId3"/>
    <p:sldLayoutId id="2147483789" r:id="rId4"/>
    <p:sldLayoutId id="2147483790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123" name="Title 1"/>
          <p:cNvSpPr>
            <a:spLocks noGrp="1" noChangeArrowheads="1"/>
          </p:cNvSpPr>
          <p:nvPr userDrawn="1">
            <p:ph type="title"/>
          </p:nvPr>
        </p:nvSpPr>
        <p:spPr bwMode="gray">
          <a:xfrm>
            <a:off x="152405" y="161929"/>
            <a:ext cx="962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Box 1"/>
          <p:cNvSpPr txBox="1">
            <a:spLocks noChangeArrowheads="1"/>
          </p:cNvSpPr>
          <p:nvPr userDrawn="1"/>
        </p:nvSpPr>
        <p:spPr bwMode="auto">
          <a:xfrm>
            <a:off x="15240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CF55F06D-5169-4299-98FF-96031D9FB657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 dirty="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40" y="6243638"/>
            <a:ext cx="500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791" r:id="rId2"/>
    <p:sldLayoutId id="2147483792" r:id="rId3"/>
    <p:sldLayoutId id="2147483793" r:id="rId4"/>
    <p:sldLayoutId id="2147484064" r:id="rId5"/>
    <p:sldLayoutId id="2147484065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6147" name="Title 1"/>
          <p:cNvSpPr>
            <a:spLocks noGrp="1" noChangeArrowheads="1"/>
          </p:cNvSpPr>
          <p:nvPr userDrawn="1">
            <p:ph type="title"/>
          </p:nvPr>
        </p:nvSpPr>
        <p:spPr bwMode="gray">
          <a:xfrm>
            <a:off x="152405" y="161929"/>
            <a:ext cx="962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Box 1"/>
          <p:cNvSpPr txBox="1">
            <a:spLocks noChangeArrowheads="1"/>
          </p:cNvSpPr>
          <p:nvPr userDrawn="1"/>
        </p:nvSpPr>
        <p:spPr bwMode="auto">
          <a:xfrm>
            <a:off x="15240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0E58ED77-ADC3-4BB1-B492-655165FA3604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 dirty="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40" y="6243638"/>
            <a:ext cx="500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794" r:id="rId3"/>
    <p:sldLayoutId id="2147483795" r:id="rId4"/>
    <p:sldLayoutId id="2147483796" r:id="rId5"/>
    <p:sldLayoutId id="2147484066" r:id="rId6"/>
    <p:sldLayoutId id="2147484067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7171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3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78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819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79" r:id="rId6"/>
    <p:sldLayoutId id="2147484068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80" r:id="rId7"/>
    <p:sldLayoutId id="2147484069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4327246"/>
            <a:ext cx="9906000" cy="2530754"/>
          </a:xfrm>
          <a:prstGeom prst="rect">
            <a:avLst/>
          </a:prstGeom>
          <a:solidFill>
            <a:srgbClr val="B9DDE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j-ea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-1" y="2203598"/>
            <a:ext cx="9906000" cy="2452915"/>
          </a:xfrm>
          <a:prstGeom prst="parallelogram">
            <a:avLst>
              <a:gd name="adj" fmla="val 123881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>
              <a:rot lat="0" lon="11099976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09387" y="2413592"/>
            <a:ext cx="8250374" cy="1703661"/>
          </a:xfrm>
        </p:spPr>
        <p:txBody>
          <a:bodyPr>
            <a:no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likvidnošću na Jedinstvenom računu riznice Ministarstva gospodarstva i financija Republike Uzbekistana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300" y="1287320"/>
            <a:ext cx="6941126" cy="481325"/>
          </a:xfrm>
        </p:spPr>
        <p:txBody>
          <a:bodyPr>
            <a:noAutofit/>
          </a:bodyPr>
          <a:lstStyle/>
          <a:p>
            <a:pPr algn="ctr"/>
            <a:r>
              <a:rPr lang="hr-HR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 u okviru Ministarstva gospodarstva i financija Republike Uzbekistana</a:t>
            </a:r>
            <a:br>
              <a:rPr lang="hr-HR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6" y="361915"/>
            <a:ext cx="1676104" cy="49045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706F680-8173-4884-9241-E3A0CC9A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87" y="4656513"/>
            <a:ext cx="80439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sz="2400" b="1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Bakhtiyor G'aniev and Tursunboy Madraimov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sz="2400" b="1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Godišnji sastanak Zajednice prakse za riznicu PEMPAL-a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sz="2400" b="1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svibnja/maja 2023.</a:t>
            </a:r>
          </a:p>
        </p:txBody>
      </p:sp>
    </p:spTree>
    <p:extLst>
      <p:ext uri="{BB962C8B-B14F-4D97-AF65-F5344CB8AC3E}">
        <p14:creationId xmlns:p14="http://schemas.microsoft.com/office/powerpoint/2010/main" val="359071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27" y="216652"/>
            <a:ext cx="8715345" cy="246221"/>
          </a:xfrm>
        </p:spPr>
        <p:txBody>
          <a:bodyPr/>
          <a:lstStyle/>
          <a:p>
            <a:pPr algn="ctr"/>
            <a:r>
              <a:rPr lang="hr-HR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stavljanja privremeno neaktivnih sredstava proračunskih organizacija u bankovne depozite</a:t>
            </a:r>
          </a:p>
        </p:txBody>
      </p:sp>
      <p:sp>
        <p:nvSpPr>
          <p:cNvPr id="35" name="Овал 34"/>
          <p:cNvSpPr/>
          <p:nvPr/>
        </p:nvSpPr>
        <p:spPr>
          <a:xfrm>
            <a:off x="203126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36" name="TextBox 35"/>
          <p:cNvSpPr txBox="1"/>
          <p:nvPr/>
        </p:nvSpPr>
        <p:spPr>
          <a:xfrm>
            <a:off x="229270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10.</a:t>
            </a:r>
          </a:p>
        </p:txBody>
      </p:sp>
      <p:pic>
        <p:nvPicPr>
          <p:cNvPr id="542" name="Рисунок 541"/>
          <p:cNvPicPr>
            <a:picLocks noChangeAspect="1"/>
          </p:cNvPicPr>
          <p:nvPr/>
        </p:nvPicPr>
        <p:blipFill rotWithShape="1">
          <a:blip r:embed="rId2"/>
          <a:srcRect b="26571"/>
          <a:stretch/>
        </p:blipFill>
        <p:spPr>
          <a:xfrm>
            <a:off x="0" y="1509494"/>
            <a:ext cx="9906000" cy="3073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C9C71-92E3-BC77-EA7F-6F34DAFDAA93}"/>
              </a:ext>
            </a:extLst>
          </p:cNvPr>
          <p:cNvSpPr txBox="1"/>
          <p:nvPr/>
        </p:nvSpPr>
        <p:spPr>
          <a:xfrm>
            <a:off x="94685" y="4707553"/>
            <a:ext cx="18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UzASBO</a:t>
            </a:r>
          </a:p>
          <a:p>
            <a:pPr algn="ctr"/>
            <a:r>
              <a:rPr lang="hr-HR" sz="1200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Nalozi se kreiraju u programu UzASBO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83D6C-15FB-034A-082C-627A9A8CF060}"/>
              </a:ext>
            </a:extLst>
          </p:cNvPr>
          <p:cNvSpPr txBox="1"/>
          <p:nvPr/>
        </p:nvSpPr>
        <p:spPr>
          <a:xfrm>
            <a:off x="2194561" y="4710102"/>
            <a:ext cx="18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DMBAT</a:t>
            </a:r>
          </a:p>
          <a:p>
            <a:pPr algn="ctr"/>
            <a:r>
              <a:rPr lang="hr-HR" sz="1200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Financiranje se provjerava u programu DMBAT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EDD3C-4C3C-9406-8A22-9748B87206FD}"/>
              </a:ext>
            </a:extLst>
          </p:cNvPr>
          <p:cNvSpPr txBox="1"/>
          <p:nvPr/>
        </p:nvSpPr>
        <p:spPr>
          <a:xfrm>
            <a:off x="4171835" y="4707553"/>
            <a:ext cx="1882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Objava</a:t>
            </a:r>
          </a:p>
          <a:p>
            <a:pPr algn="ctr"/>
            <a:r>
              <a:rPr lang="hr-HR" sz="1200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Ako je fond dostupan, objava za dražbu bit će automatski kreirana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969B2-71EC-3D5E-1399-535058F6ADD3}"/>
              </a:ext>
            </a:extLst>
          </p:cNvPr>
          <p:cNvSpPr txBox="1"/>
          <p:nvPr/>
        </p:nvSpPr>
        <p:spPr>
          <a:xfrm>
            <a:off x="6050281" y="4707553"/>
            <a:ext cx="188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Sporazum</a:t>
            </a:r>
          </a:p>
          <a:p>
            <a:pPr algn="ctr"/>
            <a:r>
              <a:rPr lang="hr-HR" sz="1200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Brzo sklapanje ugovora na temelju rezultata dražbe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8132D-8031-5F79-2EE7-4B31C0CFC309}"/>
              </a:ext>
            </a:extLst>
          </p:cNvPr>
          <p:cNvSpPr txBox="1"/>
          <p:nvPr/>
        </p:nvSpPr>
        <p:spPr>
          <a:xfrm>
            <a:off x="7928727" y="4707553"/>
            <a:ext cx="188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Elektronički potpis</a:t>
            </a:r>
          </a:p>
          <a:p>
            <a:pPr algn="ctr"/>
            <a:r>
              <a:rPr lang="hr-HR" sz="1200" baseline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Potvrda ugovora elektroničkim digitalnim potpisom</a:t>
            </a:r>
          </a:p>
        </p:txBody>
      </p:sp>
    </p:spTree>
    <p:extLst>
      <p:ext uri="{BB962C8B-B14F-4D97-AF65-F5344CB8AC3E}">
        <p14:creationId xmlns:p14="http://schemas.microsoft.com/office/powerpoint/2010/main" val="299897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7788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38" y="-11681"/>
            <a:ext cx="9891919" cy="68530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1140" y="3676458"/>
            <a:ext cx="690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Hvala vam na pozornosti!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1140" y="1002922"/>
            <a:ext cx="6903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 u okviru Ministarstva gospodarstva i financija Republike Uzbekistana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9" y="71104"/>
            <a:ext cx="167654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202" y="40037"/>
            <a:ext cx="8897938" cy="615553"/>
          </a:xfrm>
        </p:spPr>
        <p:txBody>
          <a:bodyPr/>
          <a:lstStyle/>
          <a:p>
            <a:pPr algn="ctr"/>
            <a: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Pravna osnova za osiguravanje likvidnosti Jedinstvenog računa riznice i </a:t>
            </a:r>
            <a:b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sredstvima</a:t>
            </a:r>
          </a:p>
        </p:txBody>
      </p:sp>
      <p:sp>
        <p:nvSpPr>
          <p:cNvPr id="5" name="Овал 4"/>
          <p:cNvSpPr/>
          <p:nvPr/>
        </p:nvSpPr>
        <p:spPr>
          <a:xfrm>
            <a:off x="10057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 dirty="0"/>
          </a:p>
        </p:txBody>
      </p:sp>
      <p:sp>
        <p:nvSpPr>
          <p:cNvPr id="6" name="TextBox 5"/>
          <p:cNvSpPr txBox="1"/>
          <p:nvPr/>
        </p:nvSpPr>
        <p:spPr>
          <a:xfrm>
            <a:off x="11817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2.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84692566"/>
              </p:ext>
            </p:extLst>
          </p:nvPr>
        </p:nvGraphicFramePr>
        <p:xfrm>
          <a:off x="528233" y="864524"/>
          <a:ext cx="9007653" cy="56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27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1106686" y="1314735"/>
            <a:ext cx="7495089" cy="4908876"/>
            <a:chOff x="815107" y="956924"/>
            <a:chExt cx="9447843" cy="618782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15107" y="956924"/>
              <a:ext cx="9447843" cy="6187824"/>
              <a:chOff x="2067882" y="1067936"/>
              <a:chExt cx="7110593" cy="4657052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4604765" y="3413740"/>
                <a:ext cx="1351786" cy="1341621"/>
              </a:xfrm>
              <a:custGeom>
                <a:avLst/>
                <a:gdLst>
                  <a:gd name="T0" fmla="*/ 741 w 3328"/>
                  <a:gd name="T1" fmla="*/ 688 h 3303"/>
                  <a:gd name="T2" fmla="*/ 676 w 3328"/>
                  <a:gd name="T3" fmla="*/ 508 h 3303"/>
                  <a:gd name="T4" fmla="*/ 604 w 3328"/>
                  <a:gd name="T5" fmla="*/ 373 h 3303"/>
                  <a:gd name="T6" fmla="*/ 505 w 3328"/>
                  <a:gd name="T7" fmla="*/ 130 h 3303"/>
                  <a:gd name="T8" fmla="*/ 286 w 3328"/>
                  <a:gd name="T9" fmla="*/ 22 h 3303"/>
                  <a:gd name="T10" fmla="*/ 63 w 3328"/>
                  <a:gd name="T11" fmla="*/ 93 h 3303"/>
                  <a:gd name="T12" fmla="*/ 202 w 3328"/>
                  <a:gd name="T13" fmla="*/ 381 h 3303"/>
                  <a:gd name="T14" fmla="*/ 55 w 3328"/>
                  <a:gd name="T15" fmla="*/ 573 h 3303"/>
                  <a:gd name="T16" fmla="*/ 130 w 3328"/>
                  <a:gd name="T17" fmla="*/ 816 h 3303"/>
                  <a:gd name="T18" fmla="*/ 157 w 3328"/>
                  <a:gd name="T19" fmla="*/ 1174 h 3303"/>
                  <a:gd name="T20" fmla="*/ 187 w 3328"/>
                  <a:gd name="T21" fmla="*/ 1325 h 3303"/>
                  <a:gd name="T22" fmla="*/ 251 w 3328"/>
                  <a:gd name="T23" fmla="*/ 1691 h 3303"/>
                  <a:gd name="T24" fmla="*/ 361 w 3328"/>
                  <a:gd name="T25" fmla="*/ 1965 h 3303"/>
                  <a:gd name="T26" fmla="*/ 928 w 3328"/>
                  <a:gd name="T27" fmla="*/ 2427 h 3303"/>
                  <a:gd name="T28" fmla="*/ 1427 w 3328"/>
                  <a:gd name="T29" fmla="*/ 2827 h 3303"/>
                  <a:gd name="T30" fmla="*/ 1742 w 3328"/>
                  <a:gd name="T31" fmla="*/ 3107 h 3303"/>
                  <a:gd name="T32" fmla="*/ 2088 w 3328"/>
                  <a:gd name="T33" fmla="*/ 3303 h 3303"/>
                  <a:gd name="T34" fmla="*/ 2357 w 3328"/>
                  <a:gd name="T35" fmla="*/ 3175 h 3303"/>
                  <a:gd name="T36" fmla="*/ 2602 w 3328"/>
                  <a:gd name="T37" fmla="*/ 3069 h 3303"/>
                  <a:gd name="T38" fmla="*/ 2740 w 3328"/>
                  <a:gd name="T39" fmla="*/ 2895 h 3303"/>
                  <a:gd name="T40" fmla="*/ 2909 w 3328"/>
                  <a:gd name="T41" fmla="*/ 2684 h 3303"/>
                  <a:gd name="T42" fmla="*/ 2926 w 3328"/>
                  <a:gd name="T43" fmla="*/ 2458 h 3303"/>
                  <a:gd name="T44" fmla="*/ 2779 w 3328"/>
                  <a:gd name="T45" fmla="*/ 2365 h 3303"/>
                  <a:gd name="T46" fmla="*/ 2611 w 3328"/>
                  <a:gd name="T47" fmla="*/ 2245 h 3303"/>
                  <a:gd name="T48" fmla="*/ 2526 w 3328"/>
                  <a:gd name="T49" fmla="*/ 1989 h 3303"/>
                  <a:gd name="T50" fmla="*/ 2674 w 3328"/>
                  <a:gd name="T51" fmla="*/ 1855 h 3303"/>
                  <a:gd name="T52" fmla="*/ 2737 w 3328"/>
                  <a:gd name="T53" fmla="*/ 1624 h 3303"/>
                  <a:gd name="T54" fmla="*/ 2817 w 3328"/>
                  <a:gd name="T55" fmla="*/ 1370 h 3303"/>
                  <a:gd name="T56" fmla="*/ 3082 w 3328"/>
                  <a:gd name="T57" fmla="*/ 1384 h 3303"/>
                  <a:gd name="T58" fmla="*/ 3262 w 3328"/>
                  <a:gd name="T59" fmla="*/ 1198 h 3303"/>
                  <a:gd name="T60" fmla="*/ 3265 w 3328"/>
                  <a:gd name="T61" fmla="*/ 1039 h 3303"/>
                  <a:gd name="T62" fmla="*/ 2992 w 3328"/>
                  <a:gd name="T63" fmla="*/ 1054 h 3303"/>
                  <a:gd name="T64" fmla="*/ 2767 w 3328"/>
                  <a:gd name="T65" fmla="*/ 1069 h 3303"/>
                  <a:gd name="T66" fmla="*/ 2590 w 3328"/>
                  <a:gd name="T67" fmla="*/ 787 h 3303"/>
                  <a:gd name="T68" fmla="*/ 2578 w 3328"/>
                  <a:gd name="T69" fmla="*/ 526 h 3303"/>
                  <a:gd name="T70" fmla="*/ 2437 w 3328"/>
                  <a:gd name="T71" fmla="*/ 604 h 3303"/>
                  <a:gd name="T72" fmla="*/ 2179 w 3328"/>
                  <a:gd name="T73" fmla="*/ 610 h 3303"/>
                  <a:gd name="T74" fmla="*/ 2184 w 3328"/>
                  <a:gd name="T75" fmla="*/ 838 h 3303"/>
                  <a:gd name="T76" fmla="*/ 1846 w 3328"/>
                  <a:gd name="T77" fmla="*/ 895 h 3303"/>
                  <a:gd name="T78" fmla="*/ 1813 w 3328"/>
                  <a:gd name="T79" fmla="*/ 655 h 3303"/>
                  <a:gd name="T80" fmla="*/ 1600 w 3328"/>
                  <a:gd name="T81" fmla="*/ 790 h 3303"/>
                  <a:gd name="T82" fmla="*/ 1528 w 3328"/>
                  <a:gd name="T83" fmla="*/ 1087 h 3303"/>
                  <a:gd name="T84" fmla="*/ 1402 w 3328"/>
                  <a:gd name="T85" fmla="*/ 856 h 3303"/>
                  <a:gd name="T86" fmla="*/ 1144 w 3328"/>
                  <a:gd name="T87" fmla="*/ 703 h 3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28" h="3303">
                    <a:moveTo>
                      <a:pt x="946" y="586"/>
                    </a:moveTo>
                    <a:lnTo>
                      <a:pt x="849" y="565"/>
                    </a:lnTo>
                    <a:lnTo>
                      <a:pt x="741" y="688"/>
                    </a:lnTo>
                    <a:lnTo>
                      <a:pt x="682" y="673"/>
                    </a:lnTo>
                    <a:lnTo>
                      <a:pt x="658" y="604"/>
                    </a:lnTo>
                    <a:lnTo>
                      <a:pt x="676" y="508"/>
                    </a:lnTo>
                    <a:lnTo>
                      <a:pt x="673" y="445"/>
                    </a:lnTo>
                    <a:lnTo>
                      <a:pt x="655" y="403"/>
                    </a:lnTo>
                    <a:lnTo>
                      <a:pt x="604" y="373"/>
                    </a:lnTo>
                    <a:lnTo>
                      <a:pt x="553" y="331"/>
                    </a:lnTo>
                    <a:lnTo>
                      <a:pt x="502" y="241"/>
                    </a:lnTo>
                    <a:lnTo>
                      <a:pt x="505" y="130"/>
                    </a:lnTo>
                    <a:lnTo>
                      <a:pt x="472" y="10"/>
                    </a:lnTo>
                    <a:lnTo>
                      <a:pt x="390" y="0"/>
                    </a:lnTo>
                    <a:lnTo>
                      <a:pt x="286" y="22"/>
                    </a:lnTo>
                    <a:lnTo>
                      <a:pt x="202" y="48"/>
                    </a:lnTo>
                    <a:lnTo>
                      <a:pt x="139" y="55"/>
                    </a:lnTo>
                    <a:lnTo>
                      <a:pt x="63" y="93"/>
                    </a:lnTo>
                    <a:lnTo>
                      <a:pt x="82" y="157"/>
                    </a:lnTo>
                    <a:lnTo>
                      <a:pt x="136" y="268"/>
                    </a:lnTo>
                    <a:lnTo>
                      <a:pt x="202" y="381"/>
                    </a:lnTo>
                    <a:lnTo>
                      <a:pt x="235" y="474"/>
                    </a:lnTo>
                    <a:lnTo>
                      <a:pt x="156" y="526"/>
                    </a:lnTo>
                    <a:lnTo>
                      <a:pt x="55" y="573"/>
                    </a:lnTo>
                    <a:lnTo>
                      <a:pt x="0" y="586"/>
                    </a:lnTo>
                    <a:lnTo>
                      <a:pt x="42" y="658"/>
                    </a:lnTo>
                    <a:lnTo>
                      <a:pt x="130" y="816"/>
                    </a:lnTo>
                    <a:lnTo>
                      <a:pt x="279" y="1003"/>
                    </a:lnTo>
                    <a:lnTo>
                      <a:pt x="228" y="1104"/>
                    </a:lnTo>
                    <a:lnTo>
                      <a:pt x="157" y="1174"/>
                    </a:lnTo>
                    <a:lnTo>
                      <a:pt x="85" y="1228"/>
                    </a:lnTo>
                    <a:lnTo>
                      <a:pt x="107" y="1264"/>
                    </a:lnTo>
                    <a:lnTo>
                      <a:pt x="187" y="1325"/>
                    </a:lnTo>
                    <a:lnTo>
                      <a:pt x="215" y="1462"/>
                    </a:lnTo>
                    <a:lnTo>
                      <a:pt x="233" y="1581"/>
                    </a:lnTo>
                    <a:lnTo>
                      <a:pt x="251" y="1691"/>
                    </a:lnTo>
                    <a:lnTo>
                      <a:pt x="261" y="1801"/>
                    </a:lnTo>
                    <a:lnTo>
                      <a:pt x="252" y="1899"/>
                    </a:lnTo>
                    <a:lnTo>
                      <a:pt x="361" y="1965"/>
                    </a:lnTo>
                    <a:lnTo>
                      <a:pt x="453" y="2020"/>
                    </a:lnTo>
                    <a:lnTo>
                      <a:pt x="713" y="2269"/>
                    </a:lnTo>
                    <a:lnTo>
                      <a:pt x="928" y="2427"/>
                    </a:lnTo>
                    <a:lnTo>
                      <a:pt x="1235" y="2601"/>
                    </a:lnTo>
                    <a:lnTo>
                      <a:pt x="1320" y="2706"/>
                    </a:lnTo>
                    <a:lnTo>
                      <a:pt x="1427" y="2827"/>
                    </a:lnTo>
                    <a:lnTo>
                      <a:pt x="1512" y="2925"/>
                    </a:lnTo>
                    <a:lnTo>
                      <a:pt x="1619" y="3046"/>
                    </a:lnTo>
                    <a:lnTo>
                      <a:pt x="1742" y="3107"/>
                    </a:lnTo>
                    <a:lnTo>
                      <a:pt x="1880" y="3197"/>
                    </a:lnTo>
                    <a:lnTo>
                      <a:pt x="1973" y="3273"/>
                    </a:lnTo>
                    <a:lnTo>
                      <a:pt x="2088" y="3303"/>
                    </a:lnTo>
                    <a:lnTo>
                      <a:pt x="2226" y="3280"/>
                    </a:lnTo>
                    <a:lnTo>
                      <a:pt x="2295" y="3243"/>
                    </a:lnTo>
                    <a:lnTo>
                      <a:pt x="2357" y="3175"/>
                    </a:lnTo>
                    <a:lnTo>
                      <a:pt x="2433" y="3099"/>
                    </a:lnTo>
                    <a:lnTo>
                      <a:pt x="2510" y="3084"/>
                    </a:lnTo>
                    <a:lnTo>
                      <a:pt x="2602" y="3069"/>
                    </a:lnTo>
                    <a:lnTo>
                      <a:pt x="2702" y="3031"/>
                    </a:lnTo>
                    <a:lnTo>
                      <a:pt x="2756" y="2963"/>
                    </a:lnTo>
                    <a:lnTo>
                      <a:pt x="2740" y="2895"/>
                    </a:lnTo>
                    <a:lnTo>
                      <a:pt x="2787" y="2827"/>
                    </a:lnTo>
                    <a:lnTo>
                      <a:pt x="2856" y="2744"/>
                    </a:lnTo>
                    <a:lnTo>
                      <a:pt x="2909" y="2684"/>
                    </a:lnTo>
                    <a:lnTo>
                      <a:pt x="2980" y="2593"/>
                    </a:lnTo>
                    <a:lnTo>
                      <a:pt x="2881" y="2539"/>
                    </a:lnTo>
                    <a:lnTo>
                      <a:pt x="2926" y="2458"/>
                    </a:lnTo>
                    <a:lnTo>
                      <a:pt x="2953" y="2389"/>
                    </a:lnTo>
                    <a:lnTo>
                      <a:pt x="2884" y="2368"/>
                    </a:lnTo>
                    <a:lnTo>
                      <a:pt x="2779" y="2365"/>
                    </a:lnTo>
                    <a:lnTo>
                      <a:pt x="2668" y="2392"/>
                    </a:lnTo>
                    <a:lnTo>
                      <a:pt x="2626" y="2323"/>
                    </a:lnTo>
                    <a:lnTo>
                      <a:pt x="2611" y="2245"/>
                    </a:lnTo>
                    <a:lnTo>
                      <a:pt x="2533" y="2161"/>
                    </a:lnTo>
                    <a:lnTo>
                      <a:pt x="2483" y="2038"/>
                    </a:lnTo>
                    <a:lnTo>
                      <a:pt x="2526" y="1989"/>
                    </a:lnTo>
                    <a:lnTo>
                      <a:pt x="2608" y="1962"/>
                    </a:lnTo>
                    <a:lnTo>
                      <a:pt x="2652" y="1914"/>
                    </a:lnTo>
                    <a:lnTo>
                      <a:pt x="2674" y="1855"/>
                    </a:lnTo>
                    <a:lnTo>
                      <a:pt x="2710" y="1804"/>
                    </a:lnTo>
                    <a:lnTo>
                      <a:pt x="2713" y="1732"/>
                    </a:lnTo>
                    <a:lnTo>
                      <a:pt x="2737" y="1624"/>
                    </a:lnTo>
                    <a:lnTo>
                      <a:pt x="2771" y="1540"/>
                    </a:lnTo>
                    <a:lnTo>
                      <a:pt x="2737" y="1495"/>
                    </a:lnTo>
                    <a:lnTo>
                      <a:pt x="2817" y="1370"/>
                    </a:lnTo>
                    <a:lnTo>
                      <a:pt x="2887" y="1423"/>
                    </a:lnTo>
                    <a:lnTo>
                      <a:pt x="2989" y="1444"/>
                    </a:lnTo>
                    <a:lnTo>
                      <a:pt x="3082" y="1384"/>
                    </a:lnTo>
                    <a:lnTo>
                      <a:pt x="3148" y="1342"/>
                    </a:lnTo>
                    <a:lnTo>
                      <a:pt x="3196" y="1237"/>
                    </a:lnTo>
                    <a:lnTo>
                      <a:pt x="3262" y="1198"/>
                    </a:lnTo>
                    <a:lnTo>
                      <a:pt x="3328" y="1138"/>
                    </a:lnTo>
                    <a:lnTo>
                      <a:pt x="3328" y="1048"/>
                    </a:lnTo>
                    <a:lnTo>
                      <a:pt x="3265" y="1039"/>
                    </a:lnTo>
                    <a:lnTo>
                      <a:pt x="3190" y="1006"/>
                    </a:lnTo>
                    <a:lnTo>
                      <a:pt x="3073" y="994"/>
                    </a:lnTo>
                    <a:lnTo>
                      <a:pt x="2992" y="1054"/>
                    </a:lnTo>
                    <a:lnTo>
                      <a:pt x="2917" y="1087"/>
                    </a:lnTo>
                    <a:lnTo>
                      <a:pt x="2830" y="1090"/>
                    </a:lnTo>
                    <a:lnTo>
                      <a:pt x="2767" y="1069"/>
                    </a:lnTo>
                    <a:lnTo>
                      <a:pt x="2734" y="1000"/>
                    </a:lnTo>
                    <a:lnTo>
                      <a:pt x="2659" y="949"/>
                    </a:lnTo>
                    <a:lnTo>
                      <a:pt x="2590" y="787"/>
                    </a:lnTo>
                    <a:lnTo>
                      <a:pt x="2587" y="679"/>
                    </a:lnTo>
                    <a:lnTo>
                      <a:pt x="2590" y="604"/>
                    </a:lnTo>
                    <a:lnTo>
                      <a:pt x="2578" y="526"/>
                    </a:lnTo>
                    <a:lnTo>
                      <a:pt x="2527" y="493"/>
                    </a:lnTo>
                    <a:lnTo>
                      <a:pt x="2470" y="532"/>
                    </a:lnTo>
                    <a:lnTo>
                      <a:pt x="2437" y="604"/>
                    </a:lnTo>
                    <a:lnTo>
                      <a:pt x="2374" y="622"/>
                    </a:lnTo>
                    <a:lnTo>
                      <a:pt x="2287" y="598"/>
                    </a:lnTo>
                    <a:lnTo>
                      <a:pt x="2179" y="610"/>
                    </a:lnTo>
                    <a:lnTo>
                      <a:pt x="2158" y="709"/>
                    </a:lnTo>
                    <a:lnTo>
                      <a:pt x="2164" y="784"/>
                    </a:lnTo>
                    <a:lnTo>
                      <a:pt x="2184" y="838"/>
                    </a:lnTo>
                    <a:lnTo>
                      <a:pt x="2047" y="874"/>
                    </a:lnTo>
                    <a:lnTo>
                      <a:pt x="1948" y="859"/>
                    </a:lnTo>
                    <a:lnTo>
                      <a:pt x="1846" y="895"/>
                    </a:lnTo>
                    <a:lnTo>
                      <a:pt x="1801" y="856"/>
                    </a:lnTo>
                    <a:lnTo>
                      <a:pt x="1825" y="763"/>
                    </a:lnTo>
                    <a:lnTo>
                      <a:pt x="1813" y="655"/>
                    </a:lnTo>
                    <a:lnTo>
                      <a:pt x="1769" y="634"/>
                    </a:lnTo>
                    <a:lnTo>
                      <a:pt x="1690" y="706"/>
                    </a:lnTo>
                    <a:lnTo>
                      <a:pt x="1600" y="790"/>
                    </a:lnTo>
                    <a:lnTo>
                      <a:pt x="1552" y="874"/>
                    </a:lnTo>
                    <a:lnTo>
                      <a:pt x="1621" y="1051"/>
                    </a:lnTo>
                    <a:lnTo>
                      <a:pt x="1528" y="1087"/>
                    </a:lnTo>
                    <a:lnTo>
                      <a:pt x="1465" y="1084"/>
                    </a:lnTo>
                    <a:lnTo>
                      <a:pt x="1399" y="1036"/>
                    </a:lnTo>
                    <a:lnTo>
                      <a:pt x="1402" y="856"/>
                    </a:lnTo>
                    <a:lnTo>
                      <a:pt x="1348" y="826"/>
                    </a:lnTo>
                    <a:lnTo>
                      <a:pt x="1261" y="739"/>
                    </a:lnTo>
                    <a:lnTo>
                      <a:pt x="1144" y="703"/>
                    </a:lnTo>
                    <a:lnTo>
                      <a:pt x="1042" y="637"/>
                    </a:lnTo>
                    <a:lnTo>
                      <a:pt x="946" y="586"/>
                    </a:lnTo>
                    <a:close/>
                  </a:path>
                </a:pathLst>
              </a:custGeom>
              <a:solidFill>
                <a:srgbClr val="AE78B4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4442145" y="2151397"/>
                <a:ext cx="2112037" cy="2319379"/>
              </a:xfrm>
              <a:custGeom>
                <a:avLst/>
                <a:gdLst>
                  <a:gd name="T0" fmla="*/ 1143 w 5199"/>
                  <a:gd name="T1" fmla="*/ 3789 h 5706"/>
                  <a:gd name="T2" fmla="*/ 1071 w 5199"/>
                  <a:gd name="T3" fmla="*/ 3543 h 5706"/>
                  <a:gd name="T4" fmla="*/ 903 w 5199"/>
                  <a:gd name="T5" fmla="*/ 3345 h 5706"/>
                  <a:gd name="T6" fmla="*/ 693 w 5199"/>
                  <a:gd name="T7" fmla="*/ 3123 h 5706"/>
                  <a:gd name="T8" fmla="*/ 443 w 5199"/>
                  <a:gd name="T9" fmla="*/ 3146 h 5706"/>
                  <a:gd name="T10" fmla="*/ 149 w 5199"/>
                  <a:gd name="T11" fmla="*/ 2708 h 5706"/>
                  <a:gd name="T12" fmla="*/ 192 w 5199"/>
                  <a:gd name="T13" fmla="*/ 2420 h 5706"/>
                  <a:gd name="T14" fmla="*/ 162 w 5199"/>
                  <a:gd name="T15" fmla="*/ 1938 h 5706"/>
                  <a:gd name="T16" fmla="*/ 171 w 5199"/>
                  <a:gd name="T17" fmla="*/ 1593 h 5706"/>
                  <a:gd name="T18" fmla="*/ 483 w 5199"/>
                  <a:gd name="T19" fmla="*/ 1196 h 5706"/>
                  <a:gd name="T20" fmla="*/ 732 w 5199"/>
                  <a:gd name="T21" fmla="*/ 908 h 5706"/>
                  <a:gd name="T22" fmla="*/ 714 w 5199"/>
                  <a:gd name="T23" fmla="*/ 665 h 5706"/>
                  <a:gd name="T24" fmla="*/ 339 w 5199"/>
                  <a:gd name="T25" fmla="*/ 336 h 5706"/>
                  <a:gd name="T26" fmla="*/ 969 w 5199"/>
                  <a:gd name="T27" fmla="*/ 237 h 5706"/>
                  <a:gd name="T28" fmla="*/ 1479 w 5199"/>
                  <a:gd name="T29" fmla="*/ 102 h 5706"/>
                  <a:gd name="T30" fmla="*/ 1986 w 5199"/>
                  <a:gd name="T31" fmla="*/ 159 h 5706"/>
                  <a:gd name="T32" fmla="*/ 2550 w 5199"/>
                  <a:gd name="T33" fmla="*/ 238 h 5706"/>
                  <a:gd name="T34" fmla="*/ 3000 w 5199"/>
                  <a:gd name="T35" fmla="*/ 57 h 5706"/>
                  <a:gd name="T36" fmla="*/ 3345 w 5199"/>
                  <a:gd name="T37" fmla="*/ 159 h 5706"/>
                  <a:gd name="T38" fmla="*/ 3680 w 5199"/>
                  <a:gd name="T39" fmla="*/ 464 h 5706"/>
                  <a:gd name="T40" fmla="*/ 3910 w 5199"/>
                  <a:gd name="T41" fmla="*/ 906 h 5706"/>
                  <a:gd name="T42" fmla="*/ 4221 w 5199"/>
                  <a:gd name="T43" fmla="*/ 1053 h 5706"/>
                  <a:gd name="T44" fmla="*/ 4405 w 5199"/>
                  <a:gd name="T45" fmla="*/ 1246 h 5706"/>
                  <a:gd name="T46" fmla="*/ 4302 w 5199"/>
                  <a:gd name="T47" fmla="*/ 1835 h 5706"/>
                  <a:gd name="T48" fmla="*/ 4348 w 5199"/>
                  <a:gd name="T49" fmla="*/ 2288 h 5706"/>
                  <a:gd name="T50" fmla="*/ 4713 w 5199"/>
                  <a:gd name="T51" fmla="*/ 2283 h 5706"/>
                  <a:gd name="T52" fmla="*/ 4878 w 5199"/>
                  <a:gd name="T53" fmla="*/ 2616 h 5706"/>
                  <a:gd name="T54" fmla="*/ 4977 w 5199"/>
                  <a:gd name="T55" fmla="*/ 3081 h 5706"/>
                  <a:gd name="T56" fmla="*/ 5133 w 5199"/>
                  <a:gd name="T57" fmla="*/ 3411 h 5706"/>
                  <a:gd name="T58" fmla="*/ 5085 w 5199"/>
                  <a:gd name="T59" fmla="*/ 3603 h 5706"/>
                  <a:gd name="T60" fmla="*/ 5154 w 5199"/>
                  <a:gd name="T61" fmla="*/ 3870 h 5706"/>
                  <a:gd name="T62" fmla="*/ 5127 w 5199"/>
                  <a:gd name="T63" fmla="*/ 4113 h 5706"/>
                  <a:gd name="T64" fmla="*/ 4971 w 5199"/>
                  <a:gd name="T65" fmla="*/ 4317 h 5706"/>
                  <a:gd name="T66" fmla="*/ 4815 w 5199"/>
                  <a:gd name="T67" fmla="*/ 4233 h 5706"/>
                  <a:gd name="T68" fmla="*/ 4629 w 5199"/>
                  <a:gd name="T69" fmla="*/ 4263 h 5706"/>
                  <a:gd name="T70" fmla="*/ 4461 w 5199"/>
                  <a:gd name="T71" fmla="*/ 4419 h 5706"/>
                  <a:gd name="T72" fmla="*/ 4407 w 5199"/>
                  <a:gd name="T73" fmla="*/ 4695 h 5706"/>
                  <a:gd name="T74" fmla="*/ 4317 w 5199"/>
                  <a:gd name="T75" fmla="*/ 4929 h 5706"/>
                  <a:gd name="T76" fmla="*/ 4001 w 5199"/>
                  <a:gd name="T77" fmla="*/ 5015 h 5706"/>
                  <a:gd name="T78" fmla="*/ 3764 w 5199"/>
                  <a:gd name="T79" fmla="*/ 5003 h 5706"/>
                  <a:gd name="T80" fmla="*/ 3555 w 5199"/>
                  <a:gd name="T81" fmla="*/ 5193 h 5706"/>
                  <a:gd name="T82" fmla="*/ 3393 w 5199"/>
                  <a:gd name="T83" fmla="*/ 5265 h 5706"/>
                  <a:gd name="T84" fmla="*/ 3519 w 5199"/>
                  <a:gd name="T85" fmla="*/ 5391 h 5706"/>
                  <a:gd name="T86" fmla="*/ 3495 w 5199"/>
                  <a:gd name="T87" fmla="*/ 5706 h 5706"/>
                  <a:gd name="T88" fmla="*/ 3357 w 5199"/>
                  <a:gd name="T89" fmla="*/ 5493 h 5706"/>
                  <a:gd name="T90" fmla="*/ 3027 w 5199"/>
                  <a:gd name="T91" fmla="*/ 5421 h 5706"/>
                  <a:gd name="T92" fmla="*/ 2931 w 5199"/>
                  <a:gd name="T93" fmla="*/ 5091 h 5706"/>
                  <a:gd name="T94" fmla="*/ 3111 w 5199"/>
                  <a:gd name="T95" fmla="*/ 4911 h 5706"/>
                  <a:gd name="T96" fmla="*/ 3138 w 5199"/>
                  <a:gd name="T97" fmla="*/ 4599 h 5706"/>
                  <a:gd name="T98" fmla="*/ 3393 w 5199"/>
                  <a:gd name="T99" fmla="*/ 4551 h 5706"/>
                  <a:gd name="T100" fmla="*/ 3657 w 5199"/>
                  <a:gd name="T101" fmla="*/ 4305 h 5706"/>
                  <a:gd name="T102" fmla="*/ 3591 w 5199"/>
                  <a:gd name="T103" fmla="*/ 4113 h 5706"/>
                  <a:gd name="T104" fmla="*/ 3237 w 5199"/>
                  <a:gd name="T105" fmla="*/ 4197 h 5706"/>
                  <a:gd name="T106" fmla="*/ 3027 w 5199"/>
                  <a:gd name="T107" fmla="*/ 3975 h 5706"/>
                  <a:gd name="T108" fmla="*/ 2979 w 5199"/>
                  <a:gd name="T109" fmla="*/ 3627 h 5706"/>
                  <a:gd name="T110" fmla="*/ 2781 w 5199"/>
                  <a:gd name="T111" fmla="*/ 3726 h 5706"/>
                  <a:gd name="T112" fmla="*/ 2564 w 5199"/>
                  <a:gd name="T113" fmla="*/ 3890 h 5706"/>
                  <a:gd name="T114" fmla="*/ 2249 w 5199"/>
                  <a:gd name="T115" fmla="*/ 3998 h 5706"/>
                  <a:gd name="T116" fmla="*/ 2170 w 5199"/>
                  <a:gd name="T117" fmla="*/ 3738 h 5706"/>
                  <a:gd name="T118" fmla="*/ 1989 w 5199"/>
                  <a:gd name="T119" fmla="*/ 4065 h 5706"/>
                  <a:gd name="T120" fmla="*/ 1803 w 5199"/>
                  <a:gd name="T121" fmla="*/ 4143 h 5706"/>
                  <a:gd name="T122" fmla="*/ 1671 w 5199"/>
                  <a:gd name="T123" fmla="*/ 3849 h 5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99" h="5706">
                    <a:moveTo>
                      <a:pt x="1431" y="3735"/>
                    </a:moveTo>
                    <a:lnTo>
                      <a:pt x="1341" y="3687"/>
                    </a:lnTo>
                    <a:lnTo>
                      <a:pt x="1251" y="3669"/>
                    </a:lnTo>
                    <a:lnTo>
                      <a:pt x="1143" y="3789"/>
                    </a:lnTo>
                    <a:lnTo>
                      <a:pt x="1083" y="3777"/>
                    </a:lnTo>
                    <a:lnTo>
                      <a:pt x="1059" y="3699"/>
                    </a:lnTo>
                    <a:lnTo>
                      <a:pt x="1077" y="3615"/>
                    </a:lnTo>
                    <a:lnTo>
                      <a:pt x="1071" y="3543"/>
                    </a:lnTo>
                    <a:lnTo>
                      <a:pt x="1053" y="3507"/>
                    </a:lnTo>
                    <a:lnTo>
                      <a:pt x="1005" y="3477"/>
                    </a:lnTo>
                    <a:lnTo>
                      <a:pt x="951" y="3429"/>
                    </a:lnTo>
                    <a:lnTo>
                      <a:pt x="903" y="3345"/>
                    </a:lnTo>
                    <a:lnTo>
                      <a:pt x="903" y="3237"/>
                    </a:lnTo>
                    <a:lnTo>
                      <a:pt x="873" y="3111"/>
                    </a:lnTo>
                    <a:lnTo>
                      <a:pt x="789" y="3105"/>
                    </a:lnTo>
                    <a:lnTo>
                      <a:pt x="693" y="3123"/>
                    </a:lnTo>
                    <a:lnTo>
                      <a:pt x="603" y="3153"/>
                    </a:lnTo>
                    <a:lnTo>
                      <a:pt x="543" y="3159"/>
                    </a:lnTo>
                    <a:lnTo>
                      <a:pt x="464" y="3197"/>
                    </a:lnTo>
                    <a:lnTo>
                      <a:pt x="443" y="3146"/>
                    </a:lnTo>
                    <a:lnTo>
                      <a:pt x="387" y="3053"/>
                    </a:lnTo>
                    <a:lnTo>
                      <a:pt x="291" y="2877"/>
                    </a:lnTo>
                    <a:lnTo>
                      <a:pt x="222" y="2780"/>
                    </a:lnTo>
                    <a:lnTo>
                      <a:pt x="149" y="2708"/>
                    </a:lnTo>
                    <a:lnTo>
                      <a:pt x="77" y="2592"/>
                    </a:lnTo>
                    <a:lnTo>
                      <a:pt x="0" y="2501"/>
                    </a:lnTo>
                    <a:lnTo>
                      <a:pt x="95" y="2471"/>
                    </a:lnTo>
                    <a:lnTo>
                      <a:pt x="192" y="2420"/>
                    </a:lnTo>
                    <a:lnTo>
                      <a:pt x="254" y="2336"/>
                    </a:lnTo>
                    <a:lnTo>
                      <a:pt x="212" y="2261"/>
                    </a:lnTo>
                    <a:lnTo>
                      <a:pt x="132" y="2052"/>
                    </a:lnTo>
                    <a:lnTo>
                      <a:pt x="162" y="1938"/>
                    </a:lnTo>
                    <a:lnTo>
                      <a:pt x="146" y="1833"/>
                    </a:lnTo>
                    <a:lnTo>
                      <a:pt x="165" y="1778"/>
                    </a:lnTo>
                    <a:lnTo>
                      <a:pt x="152" y="1719"/>
                    </a:lnTo>
                    <a:lnTo>
                      <a:pt x="171" y="1593"/>
                    </a:lnTo>
                    <a:lnTo>
                      <a:pt x="263" y="1506"/>
                    </a:lnTo>
                    <a:lnTo>
                      <a:pt x="350" y="1403"/>
                    </a:lnTo>
                    <a:lnTo>
                      <a:pt x="441" y="1286"/>
                    </a:lnTo>
                    <a:lnTo>
                      <a:pt x="483" y="1196"/>
                    </a:lnTo>
                    <a:lnTo>
                      <a:pt x="542" y="1106"/>
                    </a:lnTo>
                    <a:lnTo>
                      <a:pt x="578" y="1019"/>
                    </a:lnTo>
                    <a:lnTo>
                      <a:pt x="645" y="978"/>
                    </a:lnTo>
                    <a:lnTo>
                      <a:pt x="732" y="908"/>
                    </a:lnTo>
                    <a:lnTo>
                      <a:pt x="782" y="851"/>
                    </a:lnTo>
                    <a:lnTo>
                      <a:pt x="890" y="749"/>
                    </a:lnTo>
                    <a:lnTo>
                      <a:pt x="843" y="672"/>
                    </a:lnTo>
                    <a:lnTo>
                      <a:pt x="714" y="665"/>
                    </a:lnTo>
                    <a:lnTo>
                      <a:pt x="638" y="608"/>
                    </a:lnTo>
                    <a:lnTo>
                      <a:pt x="537" y="606"/>
                    </a:lnTo>
                    <a:lnTo>
                      <a:pt x="407" y="419"/>
                    </a:lnTo>
                    <a:lnTo>
                      <a:pt x="339" y="336"/>
                    </a:lnTo>
                    <a:lnTo>
                      <a:pt x="579" y="297"/>
                    </a:lnTo>
                    <a:lnTo>
                      <a:pt x="723" y="255"/>
                    </a:lnTo>
                    <a:lnTo>
                      <a:pt x="845" y="261"/>
                    </a:lnTo>
                    <a:lnTo>
                      <a:pt x="969" y="237"/>
                    </a:lnTo>
                    <a:lnTo>
                      <a:pt x="1076" y="204"/>
                    </a:lnTo>
                    <a:lnTo>
                      <a:pt x="1225" y="159"/>
                    </a:lnTo>
                    <a:lnTo>
                      <a:pt x="1364" y="136"/>
                    </a:lnTo>
                    <a:lnTo>
                      <a:pt x="1479" y="102"/>
                    </a:lnTo>
                    <a:lnTo>
                      <a:pt x="1583" y="102"/>
                    </a:lnTo>
                    <a:lnTo>
                      <a:pt x="1709" y="113"/>
                    </a:lnTo>
                    <a:lnTo>
                      <a:pt x="1848" y="125"/>
                    </a:lnTo>
                    <a:lnTo>
                      <a:pt x="1986" y="159"/>
                    </a:lnTo>
                    <a:lnTo>
                      <a:pt x="2113" y="193"/>
                    </a:lnTo>
                    <a:lnTo>
                      <a:pt x="2251" y="215"/>
                    </a:lnTo>
                    <a:lnTo>
                      <a:pt x="2412" y="227"/>
                    </a:lnTo>
                    <a:lnTo>
                      <a:pt x="2550" y="238"/>
                    </a:lnTo>
                    <a:lnTo>
                      <a:pt x="2677" y="215"/>
                    </a:lnTo>
                    <a:lnTo>
                      <a:pt x="2815" y="181"/>
                    </a:lnTo>
                    <a:lnTo>
                      <a:pt x="2919" y="125"/>
                    </a:lnTo>
                    <a:lnTo>
                      <a:pt x="3000" y="57"/>
                    </a:lnTo>
                    <a:lnTo>
                      <a:pt x="3069" y="0"/>
                    </a:lnTo>
                    <a:lnTo>
                      <a:pt x="3207" y="0"/>
                    </a:lnTo>
                    <a:lnTo>
                      <a:pt x="3288" y="68"/>
                    </a:lnTo>
                    <a:lnTo>
                      <a:pt x="3345" y="159"/>
                    </a:lnTo>
                    <a:lnTo>
                      <a:pt x="3415" y="249"/>
                    </a:lnTo>
                    <a:lnTo>
                      <a:pt x="3484" y="351"/>
                    </a:lnTo>
                    <a:lnTo>
                      <a:pt x="3576" y="430"/>
                    </a:lnTo>
                    <a:lnTo>
                      <a:pt x="3680" y="464"/>
                    </a:lnTo>
                    <a:lnTo>
                      <a:pt x="3772" y="544"/>
                    </a:lnTo>
                    <a:lnTo>
                      <a:pt x="3864" y="646"/>
                    </a:lnTo>
                    <a:lnTo>
                      <a:pt x="3898" y="770"/>
                    </a:lnTo>
                    <a:lnTo>
                      <a:pt x="3910" y="906"/>
                    </a:lnTo>
                    <a:lnTo>
                      <a:pt x="3991" y="1008"/>
                    </a:lnTo>
                    <a:lnTo>
                      <a:pt x="4083" y="1087"/>
                    </a:lnTo>
                    <a:lnTo>
                      <a:pt x="4163" y="1121"/>
                    </a:lnTo>
                    <a:lnTo>
                      <a:pt x="4221" y="1053"/>
                    </a:lnTo>
                    <a:lnTo>
                      <a:pt x="4279" y="997"/>
                    </a:lnTo>
                    <a:lnTo>
                      <a:pt x="4348" y="951"/>
                    </a:lnTo>
                    <a:lnTo>
                      <a:pt x="4394" y="1099"/>
                    </a:lnTo>
                    <a:lnTo>
                      <a:pt x="4405" y="1246"/>
                    </a:lnTo>
                    <a:lnTo>
                      <a:pt x="4382" y="1382"/>
                    </a:lnTo>
                    <a:lnTo>
                      <a:pt x="4382" y="1540"/>
                    </a:lnTo>
                    <a:lnTo>
                      <a:pt x="4336" y="1665"/>
                    </a:lnTo>
                    <a:lnTo>
                      <a:pt x="4302" y="1835"/>
                    </a:lnTo>
                    <a:lnTo>
                      <a:pt x="4305" y="2019"/>
                    </a:lnTo>
                    <a:lnTo>
                      <a:pt x="4317" y="2115"/>
                    </a:lnTo>
                    <a:lnTo>
                      <a:pt x="4323" y="2205"/>
                    </a:lnTo>
                    <a:lnTo>
                      <a:pt x="4348" y="2288"/>
                    </a:lnTo>
                    <a:lnTo>
                      <a:pt x="4428" y="2277"/>
                    </a:lnTo>
                    <a:lnTo>
                      <a:pt x="4521" y="2289"/>
                    </a:lnTo>
                    <a:lnTo>
                      <a:pt x="4623" y="2295"/>
                    </a:lnTo>
                    <a:lnTo>
                      <a:pt x="4713" y="2283"/>
                    </a:lnTo>
                    <a:lnTo>
                      <a:pt x="4809" y="2277"/>
                    </a:lnTo>
                    <a:lnTo>
                      <a:pt x="4839" y="2397"/>
                    </a:lnTo>
                    <a:lnTo>
                      <a:pt x="4866" y="2503"/>
                    </a:lnTo>
                    <a:lnTo>
                      <a:pt x="4878" y="2616"/>
                    </a:lnTo>
                    <a:lnTo>
                      <a:pt x="4866" y="2707"/>
                    </a:lnTo>
                    <a:lnTo>
                      <a:pt x="4901" y="2832"/>
                    </a:lnTo>
                    <a:lnTo>
                      <a:pt x="4929" y="2937"/>
                    </a:lnTo>
                    <a:lnTo>
                      <a:pt x="4977" y="3081"/>
                    </a:lnTo>
                    <a:lnTo>
                      <a:pt x="5007" y="3213"/>
                    </a:lnTo>
                    <a:lnTo>
                      <a:pt x="5043" y="3351"/>
                    </a:lnTo>
                    <a:lnTo>
                      <a:pt x="5067" y="3411"/>
                    </a:lnTo>
                    <a:lnTo>
                      <a:pt x="5133" y="3411"/>
                    </a:lnTo>
                    <a:lnTo>
                      <a:pt x="5187" y="3447"/>
                    </a:lnTo>
                    <a:lnTo>
                      <a:pt x="5187" y="3513"/>
                    </a:lnTo>
                    <a:lnTo>
                      <a:pt x="5121" y="3549"/>
                    </a:lnTo>
                    <a:lnTo>
                      <a:pt x="5085" y="3603"/>
                    </a:lnTo>
                    <a:lnTo>
                      <a:pt x="5085" y="3681"/>
                    </a:lnTo>
                    <a:lnTo>
                      <a:pt x="5103" y="3741"/>
                    </a:lnTo>
                    <a:lnTo>
                      <a:pt x="5127" y="3795"/>
                    </a:lnTo>
                    <a:lnTo>
                      <a:pt x="5154" y="3870"/>
                    </a:lnTo>
                    <a:lnTo>
                      <a:pt x="5199" y="3987"/>
                    </a:lnTo>
                    <a:lnTo>
                      <a:pt x="5193" y="4041"/>
                    </a:lnTo>
                    <a:lnTo>
                      <a:pt x="5193" y="4107"/>
                    </a:lnTo>
                    <a:lnTo>
                      <a:pt x="5127" y="4113"/>
                    </a:lnTo>
                    <a:lnTo>
                      <a:pt x="5073" y="4137"/>
                    </a:lnTo>
                    <a:lnTo>
                      <a:pt x="5039" y="4176"/>
                    </a:lnTo>
                    <a:lnTo>
                      <a:pt x="5019" y="4257"/>
                    </a:lnTo>
                    <a:lnTo>
                      <a:pt x="4971" y="4317"/>
                    </a:lnTo>
                    <a:lnTo>
                      <a:pt x="4923" y="4359"/>
                    </a:lnTo>
                    <a:lnTo>
                      <a:pt x="4875" y="4323"/>
                    </a:lnTo>
                    <a:lnTo>
                      <a:pt x="4875" y="4251"/>
                    </a:lnTo>
                    <a:lnTo>
                      <a:pt x="4815" y="4233"/>
                    </a:lnTo>
                    <a:lnTo>
                      <a:pt x="4755" y="4299"/>
                    </a:lnTo>
                    <a:lnTo>
                      <a:pt x="4707" y="4347"/>
                    </a:lnTo>
                    <a:lnTo>
                      <a:pt x="4641" y="4317"/>
                    </a:lnTo>
                    <a:lnTo>
                      <a:pt x="4629" y="4263"/>
                    </a:lnTo>
                    <a:lnTo>
                      <a:pt x="4599" y="4209"/>
                    </a:lnTo>
                    <a:lnTo>
                      <a:pt x="4540" y="4210"/>
                    </a:lnTo>
                    <a:lnTo>
                      <a:pt x="4473" y="4341"/>
                    </a:lnTo>
                    <a:lnTo>
                      <a:pt x="4461" y="4419"/>
                    </a:lnTo>
                    <a:lnTo>
                      <a:pt x="4455" y="4473"/>
                    </a:lnTo>
                    <a:lnTo>
                      <a:pt x="4437" y="4557"/>
                    </a:lnTo>
                    <a:lnTo>
                      <a:pt x="4437" y="4629"/>
                    </a:lnTo>
                    <a:lnTo>
                      <a:pt x="4407" y="4695"/>
                    </a:lnTo>
                    <a:lnTo>
                      <a:pt x="4371" y="4785"/>
                    </a:lnTo>
                    <a:lnTo>
                      <a:pt x="4401" y="4827"/>
                    </a:lnTo>
                    <a:lnTo>
                      <a:pt x="4395" y="4875"/>
                    </a:lnTo>
                    <a:lnTo>
                      <a:pt x="4317" y="4929"/>
                    </a:lnTo>
                    <a:lnTo>
                      <a:pt x="4245" y="4989"/>
                    </a:lnTo>
                    <a:lnTo>
                      <a:pt x="4179" y="4950"/>
                    </a:lnTo>
                    <a:lnTo>
                      <a:pt x="4079" y="4920"/>
                    </a:lnTo>
                    <a:lnTo>
                      <a:pt x="4001" y="5015"/>
                    </a:lnTo>
                    <a:lnTo>
                      <a:pt x="3927" y="4962"/>
                    </a:lnTo>
                    <a:lnTo>
                      <a:pt x="3825" y="4829"/>
                    </a:lnTo>
                    <a:lnTo>
                      <a:pt x="3759" y="4926"/>
                    </a:lnTo>
                    <a:lnTo>
                      <a:pt x="3764" y="5003"/>
                    </a:lnTo>
                    <a:lnTo>
                      <a:pt x="3770" y="5178"/>
                    </a:lnTo>
                    <a:lnTo>
                      <a:pt x="3657" y="5169"/>
                    </a:lnTo>
                    <a:lnTo>
                      <a:pt x="3615" y="5163"/>
                    </a:lnTo>
                    <a:lnTo>
                      <a:pt x="3555" y="5193"/>
                    </a:lnTo>
                    <a:lnTo>
                      <a:pt x="3561" y="5229"/>
                    </a:lnTo>
                    <a:lnTo>
                      <a:pt x="3507" y="5259"/>
                    </a:lnTo>
                    <a:lnTo>
                      <a:pt x="3453" y="5265"/>
                    </a:lnTo>
                    <a:lnTo>
                      <a:pt x="3393" y="5265"/>
                    </a:lnTo>
                    <a:lnTo>
                      <a:pt x="3381" y="5319"/>
                    </a:lnTo>
                    <a:lnTo>
                      <a:pt x="3435" y="5349"/>
                    </a:lnTo>
                    <a:lnTo>
                      <a:pt x="3477" y="5385"/>
                    </a:lnTo>
                    <a:lnTo>
                      <a:pt x="3519" y="5391"/>
                    </a:lnTo>
                    <a:lnTo>
                      <a:pt x="3526" y="5463"/>
                    </a:lnTo>
                    <a:lnTo>
                      <a:pt x="3507" y="5577"/>
                    </a:lnTo>
                    <a:lnTo>
                      <a:pt x="3489" y="5666"/>
                    </a:lnTo>
                    <a:lnTo>
                      <a:pt x="3495" y="5706"/>
                    </a:lnTo>
                    <a:lnTo>
                      <a:pt x="3375" y="5691"/>
                    </a:lnTo>
                    <a:lnTo>
                      <a:pt x="3279" y="5643"/>
                    </a:lnTo>
                    <a:lnTo>
                      <a:pt x="3327" y="5565"/>
                    </a:lnTo>
                    <a:lnTo>
                      <a:pt x="3357" y="5493"/>
                    </a:lnTo>
                    <a:lnTo>
                      <a:pt x="3273" y="5469"/>
                    </a:lnTo>
                    <a:lnTo>
                      <a:pt x="3177" y="5469"/>
                    </a:lnTo>
                    <a:lnTo>
                      <a:pt x="3063" y="5499"/>
                    </a:lnTo>
                    <a:lnTo>
                      <a:pt x="3027" y="5421"/>
                    </a:lnTo>
                    <a:lnTo>
                      <a:pt x="3015" y="5349"/>
                    </a:lnTo>
                    <a:lnTo>
                      <a:pt x="2931" y="5259"/>
                    </a:lnTo>
                    <a:lnTo>
                      <a:pt x="2885" y="5142"/>
                    </a:lnTo>
                    <a:lnTo>
                      <a:pt x="2931" y="5091"/>
                    </a:lnTo>
                    <a:lnTo>
                      <a:pt x="3009" y="5067"/>
                    </a:lnTo>
                    <a:lnTo>
                      <a:pt x="3051" y="5019"/>
                    </a:lnTo>
                    <a:lnTo>
                      <a:pt x="3075" y="4959"/>
                    </a:lnTo>
                    <a:lnTo>
                      <a:pt x="3111" y="4911"/>
                    </a:lnTo>
                    <a:lnTo>
                      <a:pt x="3111" y="4833"/>
                    </a:lnTo>
                    <a:lnTo>
                      <a:pt x="3138" y="4723"/>
                    </a:lnTo>
                    <a:lnTo>
                      <a:pt x="3173" y="4644"/>
                    </a:lnTo>
                    <a:lnTo>
                      <a:pt x="3138" y="4599"/>
                    </a:lnTo>
                    <a:lnTo>
                      <a:pt x="3165" y="4551"/>
                    </a:lnTo>
                    <a:lnTo>
                      <a:pt x="3219" y="4474"/>
                    </a:lnTo>
                    <a:lnTo>
                      <a:pt x="3291" y="4527"/>
                    </a:lnTo>
                    <a:lnTo>
                      <a:pt x="3393" y="4551"/>
                    </a:lnTo>
                    <a:lnTo>
                      <a:pt x="3471" y="4491"/>
                    </a:lnTo>
                    <a:lnTo>
                      <a:pt x="3549" y="4449"/>
                    </a:lnTo>
                    <a:lnTo>
                      <a:pt x="3596" y="4341"/>
                    </a:lnTo>
                    <a:lnTo>
                      <a:pt x="3657" y="4305"/>
                    </a:lnTo>
                    <a:lnTo>
                      <a:pt x="3731" y="4245"/>
                    </a:lnTo>
                    <a:lnTo>
                      <a:pt x="3729" y="4155"/>
                    </a:lnTo>
                    <a:lnTo>
                      <a:pt x="3669" y="4143"/>
                    </a:lnTo>
                    <a:lnTo>
                      <a:pt x="3591" y="4113"/>
                    </a:lnTo>
                    <a:lnTo>
                      <a:pt x="3477" y="4095"/>
                    </a:lnTo>
                    <a:lnTo>
                      <a:pt x="3393" y="4161"/>
                    </a:lnTo>
                    <a:lnTo>
                      <a:pt x="3321" y="4191"/>
                    </a:lnTo>
                    <a:lnTo>
                      <a:pt x="3237" y="4197"/>
                    </a:lnTo>
                    <a:lnTo>
                      <a:pt x="3171" y="4173"/>
                    </a:lnTo>
                    <a:lnTo>
                      <a:pt x="3135" y="4107"/>
                    </a:lnTo>
                    <a:lnTo>
                      <a:pt x="3063" y="4053"/>
                    </a:lnTo>
                    <a:lnTo>
                      <a:pt x="3027" y="3975"/>
                    </a:lnTo>
                    <a:lnTo>
                      <a:pt x="2991" y="3897"/>
                    </a:lnTo>
                    <a:lnTo>
                      <a:pt x="2985" y="3789"/>
                    </a:lnTo>
                    <a:lnTo>
                      <a:pt x="2991" y="3705"/>
                    </a:lnTo>
                    <a:lnTo>
                      <a:pt x="2979" y="3627"/>
                    </a:lnTo>
                    <a:lnTo>
                      <a:pt x="2925" y="3597"/>
                    </a:lnTo>
                    <a:lnTo>
                      <a:pt x="2871" y="3633"/>
                    </a:lnTo>
                    <a:lnTo>
                      <a:pt x="2841" y="3705"/>
                    </a:lnTo>
                    <a:lnTo>
                      <a:pt x="2781" y="3726"/>
                    </a:lnTo>
                    <a:lnTo>
                      <a:pt x="2685" y="3705"/>
                    </a:lnTo>
                    <a:lnTo>
                      <a:pt x="2579" y="3714"/>
                    </a:lnTo>
                    <a:lnTo>
                      <a:pt x="2559" y="3801"/>
                    </a:lnTo>
                    <a:lnTo>
                      <a:pt x="2564" y="3890"/>
                    </a:lnTo>
                    <a:lnTo>
                      <a:pt x="2585" y="3942"/>
                    </a:lnTo>
                    <a:lnTo>
                      <a:pt x="2447" y="3981"/>
                    </a:lnTo>
                    <a:lnTo>
                      <a:pt x="2349" y="3962"/>
                    </a:lnTo>
                    <a:lnTo>
                      <a:pt x="2249" y="3998"/>
                    </a:lnTo>
                    <a:lnTo>
                      <a:pt x="2202" y="3959"/>
                    </a:lnTo>
                    <a:lnTo>
                      <a:pt x="2223" y="3873"/>
                    </a:lnTo>
                    <a:lnTo>
                      <a:pt x="2217" y="3765"/>
                    </a:lnTo>
                    <a:lnTo>
                      <a:pt x="2170" y="3738"/>
                    </a:lnTo>
                    <a:lnTo>
                      <a:pt x="2079" y="3819"/>
                    </a:lnTo>
                    <a:lnTo>
                      <a:pt x="2001" y="3897"/>
                    </a:lnTo>
                    <a:lnTo>
                      <a:pt x="1953" y="3975"/>
                    </a:lnTo>
                    <a:lnTo>
                      <a:pt x="1989" y="4065"/>
                    </a:lnTo>
                    <a:lnTo>
                      <a:pt x="2025" y="4155"/>
                    </a:lnTo>
                    <a:lnTo>
                      <a:pt x="1935" y="4191"/>
                    </a:lnTo>
                    <a:lnTo>
                      <a:pt x="1863" y="4185"/>
                    </a:lnTo>
                    <a:lnTo>
                      <a:pt x="1803" y="4143"/>
                    </a:lnTo>
                    <a:lnTo>
                      <a:pt x="1803" y="4059"/>
                    </a:lnTo>
                    <a:lnTo>
                      <a:pt x="1803" y="3963"/>
                    </a:lnTo>
                    <a:lnTo>
                      <a:pt x="1749" y="3933"/>
                    </a:lnTo>
                    <a:lnTo>
                      <a:pt x="1671" y="3849"/>
                    </a:lnTo>
                    <a:lnTo>
                      <a:pt x="1539" y="3801"/>
                    </a:lnTo>
                    <a:lnTo>
                      <a:pt x="1431" y="373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6430183" y="4686247"/>
                <a:ext cx="835465" cy="1038741"/>
              </a:xfrm>
              <a:custGeom>
                <a:avLst/>
                <a:gdLst>
                  <a:gd name="T0" fmla="*/ 1764 w 2053"/>
                  <a:gd name="T1" fmla="*/ 159 h 2555"/>
                  <a:gd name="T2" fmla="*/ 1711 w 2053"/>
                  <a:gd name="T3" fmla="*/ 35 h 2555"/>
                  <a:gd name="T4" fmla="*/ 1527 w 2053"/>
                  <a:gd name="T5" fmla="*/ 52 h 2555"/>
                  <a:gd name="T6" fmla="*/ 1334 w 2053"/>
                  <a:gd name="T7" fmla="*/ 52 h 2555"/>
                  <a:gd name="T8" fmla="*/ 1236 w 2053"/>
                  <a:gd name="T9" fmla="*/ 63 h 2555"/>
                  <a:gd name="T10" fmla="*/ 1272 w 2053"/>
                  <a:gd name="T11" fmla="*/ 231 h 2555"/>
                  <a:gd name="T12" fmla="*/ 1194 w 2053"/>
                  <a:gd name="T13" fmla="*/ 327 h 2555"/>
                  <a:gd name="T14" fmla="*/ 1050 w 2053"/>
                  <a:gd name="T15" fmla="*/ 303 h 2555"/>
                  <a:gd name="T16" fmla="*/ 1014 w 2053"/>
                  <a:gd name="T17" fmla="*/ 429 h 2555"/>
                  <a:gd name="T18" fmla="*/ 966 w 2053"/>
                  <a:gd name="T19" fmla="*/ 567 h 2555"/>
                  <a:gd name="T20" fmla="*/ 773 w 2053"/>
                  <a:gd name="T21" fmla="*/ 613 h 2555"/>
                  <a:gd name="T22" fmla="*/ 732 w 2053"/>
                  <a:gd name="T23" fmla="*/ 831 h 2555"/>
                  <a:gd name="T24" fmla="*/ 594 w 2053"/>
                  <a:gd name="T25" fmla="*/ 933 h 2555"/>
                  <a:gd name="T26" fmla="*/ 546 w 2053"/>
                  <a:gd name="T27" fmla="*/ 1041 h 2555"/>
                  <a:gd name="T28" fmla="*/ 480 w 2053"/>
                  <a:gd name="T29" fmla="*/ 1215 h 2555"/>
                  <a:gd name="T30" fmla="*/ 288 w 2053"/>
                  <a:gd name="T31" fmla="*/ 1263 h 2555"/>
                  <a:gd name="T32" fmla="*/ 144 w 2053"/>
                  <a:gd name="T33" fmla="*/ 1371 h 2555"/>
                  <a:gd name="T34" fmla="*/ 228 w 2053"/>
                  <a:gd name="T35" fmla="*/ 1527 h 2555"/>
                  <a:gd name="T36" fmla="*/ 102 w 2053"/>
                  <a:gd name="T37" fmla="*/ 1767 h 2555"/>
                  <a:gd name="T38" fmla="*/ 61 w 2053"/>
                  <a:gd name="T39" fmla="*/ 2123 h 2555"/>
                  <a:gd name="T40" fmla="*/ 0 w 2053"/>
                  <a:gd name="T41" fmla="*/ 2321 h 2555"/>
                  <a:gd name="T42" fmla="*/ 220 w 2053"/>
                  <a:gd name="T43" fmla="*/ 2330 h 2555"/>
                  <a:gd name="T44" fmla="*/ 456 w 2053"/>
                  <a:gd name="T45" fmla="*/ 2270 h 2555"/>
                  <a:gd name="T46" fmla="*/ 606 w 2053"/>
                  <a:gd name="T47" fmla="*/ 2259 h 2555"/>
                  <a:gd name="T48" fmla="*/ 728 w 2053"/>
                  <a:gd name="T49" fmla="*/ 2381 h 2555"/>
                  <a:gd name="T50" fmla="*/ 864 w 2053"/>
                  <a:gd name="T51" fmla="*/ 2493 h 2555"/>
                  <a:gd name="T52" fmla="*/ 1027 w 2053"/>
                  <a:gd name="T53" fmla="*/ 2494 h 2555"/>
                  <a:gd name="T54" fmla="*/ 1184 w 2053"/>
                  <a:gd name="T55" fmla="*/ 2391 h 2555"/>
                  <a:gd name="T56" fmla="*/ 1369 w 2053"/>
                  <a:gd name="T57" fmla="*/ 2460 h 2555"/>
                  <a:gd name="T58" fmla="*/ 1478 w 2053"/>
                  <a:gd name="T59" fmla="*/ 2555 h 2555"/>
                  <a:gd name="T60" fmla="*/ 1553 w 2053"/>
                  <a:gd name="T61" fmla="*/ 2347 h 2555"/>
                  <a:gd name="T62" fmla="*/ 1499 w 2053"/>
                  <a:gd name="T63" fmla="*/ 2210 h 2555"/>
                  <a:gd name="T64" fmla="*/ 1499 w 2053"/>
                  <a:gd name="T65" fmla="*/ 2024 h 2555"/>
                  <a:gd name="T66" fmla="*/ 1650 w 2053"/>
                  <a:gd name="T67" fmla="*/ 1950 h 2555"/>
                  <a:gd name="T68" fmla="*/ 1711 w 2053"/>
                  <a:gd name="T69" fmla="*/ 1787 h 2555"/>
                  <a:gd name="T70" fmla="*/ 1764 w 2053"/>
                  <a:gd name="T71" fmla="*/ 1639 h 2555"/>
                  <a:gd name="T72" fmla="*/ 1834 w 2053"/>
                  <a:gd name="T73" fmla="*/ 1475 h 2555"/>
                  <a:gd name="T74" fmla="*/ 1974 w 2053"/>
                  <a:gd name="T75" fmla="*/ 1372 h 2555"/>
                  <a:gd name="T76" fmla="*/ 2034 w 2053"/>
                  <a:gd name="T77" fmla="*/ 1221 h 2555"/>
                  <a:gd name="T78" fmla="*/ 2001 w 2053"/>
                  <a:gd name="T79" fmla="*/ 1010 h 2555"/>
                  <a:gd name="T80" fmla="*/ 1799 w 2053"/>
                  <a:gd name="T81" fmla="*/ 829 h 2555"/>
                  <a:gd name="T82" fmla="*/ 1711 w 2053"/>
                  <a:gd name="T83" fmla="*/ 699 h 2555"/>
                  <a:gd name="T84" fmla="*/ 1720 w 2053"/>
                  <a:gd name="T85" fmla="*/ 509 h 2555"/>
                  <a:gd name="T86" fmla="*/ 1698 w 2053"/>
                  <a:gd name="T87" fmla="*/ 315 h 2555"/>
                  <a:gd name="T88" fmla="*/ 1836 w 2053"/>
                  <a:gd name="T89" fmla="*/ 219 h 2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53" h="2555">
                    <a:moveTo>
                      <a:pt x="1836" y="219"/>
                    </a:moveTo>
                    <a:lnTo>
                      <a:pt x="1764" y="159"/>
                    </a:lnTo>
                    <a:lnTo>
                      <a:pt x="1728" y="99"/>
                    </a:lnTo>
                    <a:lnTo>
                      <a:pt x="1711" y="35"/>
                    </a:lnTo>
                    <a:lnTo>
                      <a:pt x="1614" y="17"/>
                    </a:lnTo>
                    <a:lnTo>
                      <a:pt x="1527" y="52"/>
                    </a:lnTo>
                    <a:lnTo>
                      <a:pt x="1430" y="52"/>
                    </a:lnTo>
                    <a:lnTo>
                      <a:pt x="1334" y="52"/>
                    </a:lnTo>
                    <a:lnTo>
                      <a:pt x="1299" y="0"/>
                    </a:lnTo>
                    <a:lnTo>
                      <a:pt x="1236" y="63"/>
                    </a:lnTo>
                    <a:lnTo>
                      <a:pt x="1188" y="141"/>
                    </a:lnTo>
                    <a:lnTo>
                      <a:pt x="1272" y="231"/>
                    </a:lnTo>
                    <a:lnTo>
                      <a:pt x="1254" y="297"/>
                    </a:lnTo>
                    <a:lnTo>
                      <a:pt x="1194" y="327"/>
                    </a:lnTo>
                    <a:lnTo>
                      <a:pt x="1141" y="311"/>
                    </a:lnTo>
                    <a:lnTo>
                      <a:pt x="1050" y="303"/>
                    </a:lnTo>
                    <a:lnTo>
                      <a:pt x="1020" y="369"/>
                    </a:lnTo>
                    <a:lnTo>
                      <a:pt x="1014" y="429"/>
                    </a:lnTo>
                    <a:lnTo>
                      <a:pt x="1008" y="513"/>
                    </a:lnTo>
                    <a:lnTo>
                      <a:pt x="966" y="567"/>
                    </a:lnTo>
                    <a:lnTo>
                      <a:pt x="882" y="585"/>
                    </a:lnTo>
                    <a:lnTo>
                      <a:pt x="773" y="613"/>
                    </a:lnTo>
                    <a:lnTo>
                      <a:pt x="780" y="759"/>
                    </a:lnTo>
                    <a:lnTo>
                      <a:pt x="732" y="831"/>
                    </a:lnTo>
                    <a:lnTo>
                      <a:pt x="708" y="939"/>
                    </a:lnTo>
                    <a:lnTo>
                      <a:pt x="594" y="933"/>
                    </a:lnTo>
                    <a:lnTo>
                      <a:pt x="558" y="969"/>
                    </a:lnTo>
                    <a:lnTo>
                      <a:pt x="546" y="1041"/>
                    </a:lnTo>
                    <a:lnTo>
                      <a:pt x="546" y="1137"/>
                    </a:lnTo>
                    <a:lnTo>
                      <a:pt x="480" y="1215"/>
                    </a:lnTo>
                    <a:lnTo>
                      <a:pt x="384" y="1251"/>
                    </a:lnTo>
                    <a:lnTo>
                      <a:pt x="288" y="1263"/>
                    </a:lnTo>
                    <a:lnTo>
                      <a:pt x="180" y="1299"/>
                    </a:lnTo>
                    <a:lnTo>
                      <a:pt x="144" y="1371"/>
                    </a:lnTo>
                    <a:lnTo>
                      <a:pt x="158" y="1441"/>
                    </a:lnTo>
                    <a:lnTo>
                      <a:pt x="228" y="1527"/>
                    </a:lnTo>
                    <a:lnTo>
                      <a:pt x="138" y="1653"/>
                    </a:lnTo>
                    <a:lnTo>
                      <a:pt x="102" y="1767"/>
                    </a:lnTo>
                    <a:lnTo>
                      <a:pt x="61" y="1941"/>
                    </a:lnTo>
                    <a:lnTo>
                      <a:pt x="61" y="2123"/>
                    </a:lnTo>
                    <a:lnTo>
                      <a:pt x="53" y="2235"/>
                    </a:lnTo>
                    <a:lnTo>
                      <a:pt x="0" y="2321"/>
                    </a:lnTo>
                    <a:lnTo>
                      <a:pt x="106" y="2347"/>
                    </a:lnTo>
                    <a:lnTo>
                      <a:pt x="220" y="2330"/>
                    </a:lnTo>
                    <a:lnTo>
                      <a:pt x="316" y="2278"/>
                    </a:lnTo>
                    <a:lnTo>
                      <a:pt x="456" y="2270"/>
                    </a:lnTo>
                    <a:lnTo>
                      <a:pt x="522" y="2265"/>
                    </a:lnTo>
                    <a:lnTo>
                      <a:pt x="606" y="2259"/>
                    </a:lnTo>
                    <a:lnTo>
                      <a:pt x="672" y="2283"/>
                    </a:lnTo>
                    <a:lnTo>
                      <a:pt x="728" y="2381"/>
                    </a:lnTo>
                    <a:lnTo>
                      <a:pt x="810" y="2415"/>
                    </a:lnTo>
                    <a:lnTo>
                      <a:pt x="864" y="2493"/>
                    </a:lnTo>
                    <a:lnTo>
                      <a:pt x="921" y="2537"/>
                    </a:lnTo>
                    <a:lnTo>
                      <a:pt x="1027" y="2494"/>
                    </a:lnTo>
                    <a:lnTo>
                      <a:pt x="1097" y="2433"/>
                    </a:lnTo>
                    <a:lnTo>
                      <a:pt x="1184" y="2391"/>
                    </a:lnTo>
                    <a:lnTo>
                      <a:pt x="1264" y="2425"/>
                    </a:lnTo>
                    <a:lnTo>
                      <a:pt x="1369" y="2460"/>
                    </a:lnTo>
                    <a:lnTo>
                      <a:pt x="1448" y="2502"/>
                    </a:lnTo>
                    <a:lnTo>
                      <a:pt x="1478" y="2555"/>
                    </a:lnTo>
                    <a:lnTo>
                      <a:pt x="1518" y="2442"/>
                    </a:lnTo>
                    <a:lnTo>
                      <a:pt x="1553" y="2347"/>
                    </a:lnTo>
                    <a:lnTo>
                      <a:pt x="1562" y="2260"/>
                    </a:lnTo>
                    <a:lnTo>
                      <a:pt x="1499" y="2210"/>
                    </a:lnTo>
                    <a:lnTo>
                      <a:pt x="1488" y="2125"/>
                    </a:lnTo>
                    <a:lnTo>
                      <a:pt x="1499" y="2024"/>
                    </a:lnTo>
                    <a:lnTo>
                      <a:pt x="1586" y="1990"/>
                    </a:lnTo>
                    <a:lnTo>
                      <a:pt x="1650" y="1950"/>
                    </a:lnTo>
                    <a:lnTo>
                      <a:pt x="1659" y="1873"/>
                    </a:lnTo>
                    <a:lnTo>
                      <a:pt x="1711" y="1787"/>
                    </a:lnTo>
                    <a:lnTo>
                      <a:pt x="1764" y="1726"/>
                    </a:lnTo>
                    <a:lnTo>
                      <a:pt x="1764" y="1639"/>
                    </a:lnTo>
                    <a:lnTo>
                      <a:pt x="1773" y="1571"/>
                    </a:lnTo>
                    <a:lnTo>
                      <a:pt x="1834" y="1475"/>
                    </a:lnTo>
                    <a:lnTo>
                      <a:pt x="1896" y="1424"/>
                    </a:lnTo>
                    <a:lnTo>
                      <a:pt x="1974" y="1372"/>
                    </a:lnTo>
                    <a:lnTo>
                      <a:pt x="2010" y="1312"/>
                    </a:lnTo>
                    <a:lnTo>
                      <a:pt x="2034" y="1221"/>
                    </a:lnTo>
                    <a:lnTo>
                      <a:pt x="2053" y="1104"/>
                    </a:lnTo>
                    <a:lnTo>
                      <a:pt x="2001" y="1010"/>
                    </a:lnTo>
                    <a:lnTo>
                      <a:pt x="1878" y="906"/>
                    </a:lnTo>
                    <a:lnTo>
                      <a:pt x="1799" y="829"/>
                    </a:lnTo>
                    <a:lnTo>
                      <a:pt x="1764" y="777"/>
                    </a:lnTo>
                    <a:lnTo>
                      <a:pt x="1711" y="699"/>
                    </a:lnTo>
                    <a:lnTo>
                      <a:pt x="1703" y="613"/>
                    </a:lnTo>
                    <a:lnTo>
                      <a:pt x="1720" y="509"/>
                    </a:lnTo>
                    <a:lnTo>
                      <a:pt x="1711" y="423"/>
                    </a:lnTo>
                    <a:lnTo>
                      <a:pt x="1698" y="315"/>
                    </a:lnTo>
                    <a:lnTo>
                      <a:pt x="1788" y="273"/>
                    </a:lnTo>
                    <a:lnTo>
                      <a:pt x="1836" y="219"/>
                    </a:lnTo>
                    <a:close/>
                  </a:path>
                </a:pathLst>
              </a:custGeom>
              <a:solidFill>
                <a:srgbClr val="CF903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5505278" y="4401661"/>
                <a:ext cx="1453423" cy="870021"/>
              </a:xfrm>
              <a:custGeom>
                <a:avLst/>
                <a:gdLst>
                  <a:gd name="T0" fmla="*/ 3173 w 3576"/>
                  <a:gd name="T1" fmla="*/ 362 h 2141"/>
                  <a:gd name="T2" fmla="*/ 3225 w 3576"/>
                  <a:gd name="T3" fmla="*/ 458 h 2141"/>
                  <a:gd name="T4" fmla="*/ 3366 w 3576"/>
                  <a:gd name="T5" fmla="*/ 527 h 2141"/>
                  <a:gd name="T6" fmla="*/ 3523 w 3576"/>
                  <a:gd name="T7" fmla="*/ 518 h 2141"/>
                  <a:gd name="T8" fmla="*/ 3576 w 3576"/>
                  <a:gd name="T9" fmla="*/ 699 h 2141"/>
                  <a:gd name="T10" fmla="*/ 3465 w 3576"/>
                  <a:gd name="T11" fmla="*/ 841 h 2141"/>
                  <a:gd name="T12" fmla="*/ 3530 w 3576"/>
                  <a:gd name="T13" fmla="*/ 997 h 2141"/>
                  <a:gd name="T14" fmla="*/ 3419 w 3576"/>
                  <a:gd name="T15" fmla="*/ 1010 h 2141"/>
                  <a:gd name="T16" fmla="*/ 3297 w 3576"/>
                  <a:gd name="T17" fmla="*/ 1074 h 2141"/>
                  <a:gd name="T18" fmla="*/ 3245 w 3576"/>
                  <a:gd name="T19" fmla="*/ 1267 h 2141"/>
                  <a:gd name="T20" fmla="*/ 3057 w 3576"/>
                  <a:gd name="T21" fmla="*/ 1461 h 2141"/>
                  <a:gd name="T22" fmla="*/ 2984 w 3576"/>
                  <a:gd name="T23" fmla="*/ 1639 h 2141"/>
                  <a:gd name="T24" fmla="*/ 2835 w 3576"/>
                  <a:gd name="T25" fmla="*/ 1668 h 2141"/>
                  <a:gd name="T26" fmla="*/ 2823 w 3576"/>
                  <a:gd name="T27" fmla="*/ 1839 h 2141"/>
                  <a:gd name="T28" fmla="*/ 2657 w 3576"/>
                  <a:gd name="T29" fmla="*/ 1951 h 2141"/>
                  <a:gd name="T30" fmla="*/ 2459 w 3576"/>
                  <a:gd name="T31" fmla="*/ 1996 h 2141"/>
                  <a:gd name="T32" fmla="*/ 2435 w 3576"/>
                  <a:gd name="T33" fmla="*/ 2141 h 2141"/>
                  <a:gd name="T34" fmla="*/ 2303 w 3576"/>
                  <a:gd name="T35" fmla="*/ 2072 h 2141"/>
                  <a:gd name="T36" fmla="*/ 2154 w 3576"/>
                  <a:gd name="T37" fmla="*/ 2020 h 2141"/>
                  <a:gd name="T38" fmla="*/ 2057 w 3576"/>
                  <a:gd name="T39" fmla="*/ 1959 h 2141"/>
                  <a:gd name="T40" fmla="*/ 1900 w 3576"/>
                  <a:gd name="T41" fmla="*/ 1847 h 2141"/>
                  <a:gd name="T42" fmla="*/ 1688 w 3576"/>
                  <a:gd name="T43" fmla="*/ 1770 h 2141"/>
                  <a:gd name="T44" fmla="*/ 1531 w 3576"/>
                  <a:gd name="T45" fmla="*/ 1830 h 2141"/>
                  <a:gd name="T46" fmla="*/ 1320 w 3576"/>
                  <a:gd name="T47" fmla="*/ 1812 h 2141"/>
                  <a:gd name="T48" fmla="*/ 1154 w 3576"/>
                  <a:gd name="T49" fmla="*/ 1718 h 2141"/>
                  <a:gd name="T50" fmla="*/ 1012 w 3576"/>
                  <a:gd name="T51" fmla="*/ 1622 h 2141"/>
                  <a:gd name="T52" fmla="*/ 881 w 3576"/>
                  <a:gd name="T53" fmla="*/ 1502 h 2141"/>
                  <a:gd name="T54" fmla="*/ 732 w 3576"/>
                  <a:gd name="T55" fmla="*/ 1338 h 2141"/>
                  <a:gd name="T56" fmla="*/ 582 w 3576"/>
                  <a:gd name="T57" fmla="*/ 1243 h 2141"/>
                  <a:gd name="T58" fmla="*/ 408 w 3576"/>
                  <a:gd name="T59" fmla="*/ 1166 h 2141"/>
                  <a:gd name="T60" fmla="*/ 249 w 3576"/>
                  <a:gd name="T61" fmla="*/ 1087 h 2141"/>
                  <a:gd name="T62" fmla="*/ 73 w 3576"/>
                  <a:gd name="T63" fmla="*/ 958 h 2141"/>
                  <a:gd name="T64" fmla="*/ 78 w 3576"/>
                  <a:gd name="T65" fmla="*/ 814 h 2141"/>
                  <a:gd name="T66" fmla="*/ 369 w 3576"/>
                  <a:gd name="T67" fmla="*/ 640 h 2141"/>
                  <a:gd name="T68" fmla="*/ 543 w 3576"/>
                  <a:gd name="T69" fmla="*/ 532 h 2141"/>
                  <a:gd name="T70" fmla="*/ 615 w 3576"/>
                  <a:gd name="T71" fmla="*/ 349 h 2141"/>
                  <a:gd name="T72" fmla="*/ 879 w 3576"/>
                  <a:gd name="T73" fmla="*/ 175 h 2141"/>
                  <a:gd name="T74" fmla="*/ 1077 w 3576"/>
                  <a:gd name="T75" fmla="*/ 187 h 2141"/>
                  <a:gd name="T76" fmla="*/ 1179 w 3576"/>
                  <a:gd name="T77" fmla="*/ 187 h 2141"/>
                  <a:gd name="T78" fmla="*/ 1452 w 3576"/>
                  <a:gd name="T79" fmla="*/ 60 h 2141"/>
                  <a:gd name="T80" fmla="*/ 1533 w 3576"/>
                  <a:gd name="T81" fmla="*/ 109 h 2141"/>
                  <a:gd name="T82" fmla="*/ 1605 w 3576"/>
                  <a:gd name="T83" fmla="*/ 247 h 2141"/>
                  <a:gd name="T84" fmla="*/ 1671 w 3576"/>
                  <a:gd name="T85" fmla="*/ 379 h 2141"/>
                  <a:gd name="T86" fmla="*/ 1815 w 3576"/>
                  <a:gd name="T87" fmla="*/ 343 h 2141"/>
                  <a:gd name="T88" fmla="*/ 1947 w 3576"/>
                  <a:gd name="T89" fmla="*/ 223 h 2141"/>
                  <a:gd name="T90" fmla="*/ 1971 w 3576"/>
                  <a:gd name="T91" fmla="*/ 373 h 2141"/>
                  <a:gd name="T92" fmla="*/ 2055 w 3576"/>
                  <a:gd name="T93" fmla="*/ 403 h 2141"/>
                  <a:gd name="T94" fmla="*/ 2163 w 3576"/>
                  <a:gd name="T95" fmla="*/ 313 h 2141"/>
                  <a:gd name="T96" fmla="*/ 2229 w 3576"/>
                  <a:gd name="T97" fmla="*/ 403 h 2141"/>
                  <a:gd name="T98" fmla="*/ 2355 w 3576"/>
                  <a:gd name="T99" fmla="*/ 313 h 2141"/>
                  <a:gd name="T100" fmla="*/ 2444 w 3576"/>
                  <a:gd name="T101" fmla="*/ 181 h 2141"/>
                  <a:gd name="T102" fmla="*/ 2577 w 3576"/>
                  <a:gd name="T103" fmla="*/ 205 h 2141"/>
                  <a:gd name="T104" fmla="*/ 2715 w 3576"/>
                  <a:gd name="T105" fmla="*/ 295 h 2141"/>
                  <a:gd name="T106" fmla="*/ 2823 w 3576"/>
                  <a:gd name="T107" fmla="*/ 409 h 2141"/>
                  <a:gd name="T108" fmla="*/ 2943 w 3576"/>
                  <a:gd name="T109" fmla="*/ 253 h 2141"/>
                  <a:gd name="T110" fmla="*/ 3146 w 3576"/>
                  <a:gd name="T111" fmla="*/ 294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76" h="2141">
                    <a:moveTo>
                      <a:pt x="3146" y="294"/>
                    </a:moveTo>
                    <a:lnTo>
                      <a:pt x="3173" y="362"/>
                    </a:lnTo>
                    <a:lnTo>
                      <a:pt x="3163" y="423"/>
                    </a:lnTo>
                    <a:lnTo>
                      <a:pt x="3225" y="458"/>
                    </a:lnTo>
                    <a:lnTo>
                      <a:pt x="3304" y="483"/>
                    </a:lnTo>
                    <a:lnTo>
                      <a:pt x="3366" y="527"/>
                    </a:lnTo>
                    <a:lnTo>
                      <a:pt x="3453" y="527"/>
                    </a:lnTo>
                    <a:lnTo>
                      <a:pt x="3523" y="518"/>
                    </a:lnTo>
                    <a:lnTo>
                      <a:pt x="3576" y="587"/>
                    </a:lnTo>
                    <a:lnTo>
                      <a:pt x="3576" y="699"/>
                    </a:lnTo>
                    <a:lnTo>
                      <a:pt x="3510" y="768"/>
                    </a:lnTo>
                    <a:lnTo>
                      <a:pt x="3465" y="841"/>
                    </a:lnTo>
                    <a:lnTo>
                      <a:pt x="3549" y="933"/>
                    </a:lnTo>
                    <a:lnTo>
                      <a:pt x="3530" y="997"/>
                    </a:lnTo>
                    <a:lnTo>
                      <a:pt x="3473" y="1026"/>
                    </a:lnTo>
                    <a:lnTo>
                      <a:pt x="3419" y="1010"/>
                    </a:lnTo>
                    <a:lnTo>
                      <a:pt x="3326" y="1003"/>
                    </a:lnTo>
                    <a:lnTo>
                      <a:pt x="3297" y="1074"/>
                    </a:lnTo>
                    <a:lnTo>
                      <a:pt x="3285" y="1213"/>
                    </a:lnTo>
                    <a:lnTo>
                      <a:pt x="3245" y="1267"/>
                    </a:lnTo>
                    <a:lnTo>
                      <a:pt x="3050" y="1312"/>
                    </a:lnTo>
                    <a:lnTo>
                      <a:pt x="3057" y="1461"/>
                    </a:lnTo>
                    <a:lnTo>
                      <a:pt x="3008" y="1531"/>
                    </a:lnTo>
                    <a:lnTo>
                      <a:pt x="2984" y="1639"/>
                    </a:lnTo>
                    <a:lnTo>
                      <a:pt x="2871" y="1633"/>
                    </a:lnTo>
                    <a:lnTo>
                      <a:pt x="2835" y="1668"/>
                    </a:lnTo>
                    <a:lnTo>
                      <a:pt x="2820" y="1749"/>
                    </a:lnTo>
                    <a:lnTo>
                      <a:pt x="2823" y="1839"/>
                    </a:lnTo>
                    <a:lnTo>
                      <a:pt x="2757" y="1917"/>
                    </a:lnTo>
                    <a:lnTo>
                      <a:pt x="2657" y="1951"/>
                    </a:lnTo>
                    <a:lnTo>
                      <a:pt x="2565" y="1962"/>
                    </a:lnTo>
                    <a:lnTo>
                      <a:pt x="2459" y="1996"/>
                    </a:lnTo>
                    <a:lnTo>
                      <a:pt x="2423" y="2071"/>
                    </a:lnTo>
                    <a:lnTo>
                      <a:pt x="2435" y="2141"/>
                    </a:lnTo>
                    <a:lnTo>
                      <a:pt x="2383" y="2089"/>
                    </a:lnTo>
                    <a:lnTo>
                      <a:pt x="2303" y="2072"/>
                    </a:lnTo>
                    <a:lnTo>
                      <a:pt x="2215" y="2063"/>
                    </a:lnTo>
                    <a:lnTo>
                      <a:pt x="2154" y="2020"/>
                    </a:lnTo>
                    <a:lnTo>
                      <a:pt x="2084" y="1993"/>
                    </a:lnTo>
                    <a:lnTo>
                      <a:pt x="2057" y="1959"/>
                    </a:lnTo>
                    <a:lnTo>
                      <a:pt x="1978" y="1907"/>
                    </a:lnTo>
                    <a:lnTo>
                      <a:pt x="1900" y="1847"/>
                    </a:lnTo>
                    <a:lnTo>
                      <a:pt x="1803" y="1804"/>
                    </a:lnTo>
                    <a:lnTo>
                      <a:pt x="1688" y="1770"/>
                    </a:lnTo>
                    <a:lnTo>
                      <a:pt x="1601" y="1778"/>
                    </a:lnTo>
                    <a:lnTo>
                      <a:pt x="1531" y="1830"/>
                    </a:lnTo>
                    <a:lnTo>
                      <a:pt x="1434" y="1830"/>
                    </a:lnTo>
                    <a:lnTo>
                      <a:pt x="1320" y="1812"/>
                    </a:lnTo>
                    <a:lnTo>
                      <a:pt x="1241" y="1752"/>
                    </a:lnTo>
                    <a:lnTo>
                      <a:pt x="1154" y="1718"/>
                    </a:lnTo>
                    <a:lnTo>
                      <a:pt x="1101" y="1657"/>
                    </a:lnTo>
                    <a:lnTo>
                      <a:pt x="1012" y="1622"/>
                    </a:lnTo>
                    <a:lnTo>
                      <a:pt x="934" y="1554"/>
                    </a:lnTo>
                    <a:lnTo>
                      <a:pt x="881" y="1502"/>
                    </a:lnTo>
                    <a:lnTo>
                      <a:pt x="794" y="1416"/>
                    </a:lnTo>
                    <a:lnTo>
                      <a:pt x="732" y="1338"/>
                    </a:lnTo>
                    <a:lnTo>
                      <a:pt x="662" y="1286"/>
                    </a:lnTo>
                    <a:lnTo>
                      <a:pt x="582" y="1243"/>
                    </a:lnTo>
                    <a:lnTo>
                      <a:pt x="486" y="1226"/>
                    </a:lnTo>
                    <a:lnTo>
                      <a:pt x="408" y="1166"/>
                    </a:lnTo>
                    <a:lnTo>
                      <a:pt x="328" y="1139"/>
                    </a:lnTo>
                    <a:lnTo>
                      <a:pt x="249" y="1087"/>
                    </a:lnTo>
                    <a:lnTo>
                      <a:pt x="152" y="1027"/>
                    </a:lnTo>
                    <a:lnTo>
                      <a:pt x="73" y="958"/>
                    </a:lnTo>
                    <a:lnTo>
                      <a:pt x="0" y="853"/>
                    </a:lnTo>
                    <a:lnTo>
                      <a:pt x="78" y="814"/>
                    </a:lnTo>
                    <a:lnTo>
                      <a:pt x="213" y="667"/>
                    </a:lnTo>
                    <a:lnTo>
                      <a:pt x="369" y="640"/>
                    </a:lnTo>
                    <a:lnTo>
                      <a:pt x="486" y="601"/>
                    </a:lnTo>
                    <a:lnTo>
                      <a:pt x="543" y="532"/>
                    </a:lnTo>
                    <a:lnTo>
                      <a:pt x="525" y="463"/>
                    </a:lnTo>
                    <a:lnTo>
                      <a:pt x="615" y="349"/>
                    </a:lnTo>
                    <a:lnTo>
                      <a:pt x="774" y="157"/>
                    </a:lnTo>
                    <a:lnTo>
                      <a:pt x="879" y="175"/>
                    </a:lnTo>
                    <a:lnTo>
                      <a:pt x="987" y="169"/>
                    </a:lnTo>
                    <a:lnTo>
                      <a:pt x="1077" y="187"/>
                    </a:lnTo>
                    <a:lnTo>
                      <a:pt x="1275" y="181"/>
                    </a:lnTo>
                    <a:lnTo>
                      <a:pt x="1179" y="187"/>
                    </a:lnTo>
                    <a:lnTo>
                      <a:pt x="1389" y="175"/>
                    </a:lnTo>
                    <a:lnTo>
                      <a:pt x="1452" y="60"/>
                    </a:lnTo>
                    <a:lnTo>
                      <a:pt x="1522" y="0"/>
                    </a:lnTo>
                    <a:lnTo>
                      <a:pt x="1533" y="109"/>
                    </a:lnTo>
                    <a:lnTo>
                      <a:pt x="1569" y="181"/>
                    </a:lnTo>
                    <a:lnTo>
                      <a:pt x="1605" y="247"/>
                    </a:lnTo>
                    <a:lnTo>
                      <a:pt x="1629" y="313"/>
                    </a:lnTo>
                    <a:lnTo>
                      <a:pt x="1671" y="379"/>
                    </a:lnTo>
                    <a:lnTo>
                      <a:pt x="1755" y="391"/>
                    </a:lnTo>
                    <a:lnTo>
                      <a:pt x="1815" y="343"/>
                    </a:lnTo>
                    <a:lnTo>
                      <a:pt x="1891" y="285"/>
                    </a:lnTo>
                    <a:lnTo>
                      <a:pt x="1947" y="223"/>
                    </a:lnTo>
                    <a:lnTo>
                      <a:pt x="1977" y="289"/>
                    </a:lnTo>
                    <a:lnTo>
                      <a:pt x="1971" y="373"/>
                    </a:lnTo>
                    <a:lnTo>
                      <a:pt x="1983" y="439"/>
                    </a:lnTo>
                    <a:lnTo>
                      <a:pt x="2055" y="403"/>
                    </a:lnTo>
                    <a:lnTo>
                      <a:pt x="2097" y="313"/>
                    </a:lnTo>
                    <a:lnTo>
                      <a:pt x="2163" y="313"/>
                    </a:lnTo>
                    <a:lnTo>
                      <a:pt x="2205" y="355"/>
                    </a:lnTo>
                    <a:lnTo>
                      <a:pt x="2229" y="403"/>
                    </a:lnTo>
                    <a:lnTo>
                      <a:pt x="2295" y="397"/>
                    </a:lnTo>
                    <a:lnTo>
                      <a:pt x="2355" y="313"/>
                    </a:lnTo>
                    <a:lnTo>
                      <a:pt x="2391" y="225"/>
                    </a:lnTo>
                    <a:lnTo>
                      <a:pt x="2444" y="181"/>
                    </a:lnTo>
                    <a:lnTo>
                      <a:pt x="2511" y="205"/>
                    </a:lnTo>
                    <a:lnTo>
                      <a:pt x="2577" y="205"/>
                    </a:lnTo>
                    <a:lnTo>
                      <a:pt x="2672" y="260"/>
                    </a:lnTo>
                    <a:lnTo>
                      <a:pt x="2715" y="295"/>
                    </a:lnTo>
                    <a:lnTo>
                      <a:pt x="2794" y="337"/>
                    </a:lnTo>
                    <a:lnTo>
                      <a:pt x="2823" y="409"/>
                    </a:lnTo>
                    <a:lnTo>
                      <a:pt x="2883" y="325"/>
                    </a:lnTo>
                    <a:lnTo>
                      <a:pt x="2943" y="253"/>
                    </a:lnTo>
                    <a:lnTo>
                      <a:pt x="3045" y="253"/>
                    </a:lnTo>
                    <a:lnTo>
                      <a:pt x="3146" y="294"/>
                    </a:lnTo>
                    <a:close/>
                  </a:path>
                </a:pathLst>
              </a:custGeom>
              <a:solidFill>
                <a:srgbClr val="3596A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6489134" y="3503182"/>
                <a:ext cx="843596" cy="900513"/>
              </a:xfrm>
              <a:custGeom>
                <a:avLst/>
                <a:gdLst>
                  <a:gd name="T0" fmla="*/ 1487 w 2074"/>
                  <a:gd name="T1" fmla="*/ 596 h 2214"/>
                  <a:gd name="T2" fmla="*/ 1372 w 2074"/>
                  <a:gd name="T3" fmla="*/ 500 h 2214"/>
                  <a:gd name="T4" fmla="*/ 1444 w 2074"/>
                  <a:gd name="T5" fmla="*/ 362 h 2214"/>
                  <a:gd name="T6" fmla="*/ 1460 w 2074"/>
                  <a:gd name="T7" fmla="*/ 164 h 2214"/>
                  <a:gd name="T8" fmla="*/ 1300 w 2074"/>
                  <a:gd name="T9" fmla="*/ 110 h 2214"/>
                  <a:gd name="T10" fmla="*/ 1223 w 2074"/>
                  <a:gd name="T11" fmla="*/ 0 h 2214"/>
                  <a:gd name="T12" fmla="*/ 1074 w 2074"/>
                  <a:gd name="T13" fmla="*/ 8 h 2214"/>
                  <a:gd name="T14" fmla="*/ 899 w 2074"/>
                  <a:gd name="T15" fmla="*/ 34 h 2214"/>
                  <a:gd name="T16" fmla="*/ 662 w 2074"/>
                  <a:gd name="T17" fmla="*/ 60 h 2214"/>
                  <a:gd name="T18" fmla="*/ 460 w 2074"/>
                  <a:gd name="T19" fmla="*/ 60 h 2214"/>
                  <a:gd name="T20" fmla="*/ 249 w 2074"/>
                  <a:gd name="T21" fmla="*/ 77 h 2214"/>
                  <a:gd name="T22" fmla="*/ 94 w 2074"/>
                  <a:gd name="T23" fmla="*/ 86 h 2214"/>
                  <a:gd name="T24" fmla="*/ 147 w 2074"/>
                  <a:gd name="T25" fmla="*/ 191 h 2214"/>
                  <a:gd name="T26" fmla="*/ 46 w 2074"/>
                  <a:gd name="T27" fmla="*/ 280 h 2214"/>
                  <a:gd name="T28" fmla="*/ 67 w 2074"/>
                  <a:gd name="T29" fmla="*/ 425 h 2214"/>
                  <a:gd name="T30" fmla="*/ 159 w 2074"/>
                  <a:gd name="T31" fmla="*/ 661 h 2214"/>
                  <a:gd name="T32" fmla="*/ 156 w 2074"/>
                  <a:gd name="T33" fmla="*/ 782 h 2214"/>
                  <a:gd name="T34" fmla="*/ 31 w 2074"/>
                  <a:gd name="T35" fmla="*/ 814 h 2214"/>
                  <a:gd name="T36" fmla="*/ 69 w 2074"/>
                  <a:gd name="T37" fmla="*/ 907 h 2214"/>
                  <a:gd name="T38" fmla="*/ 187 w 2074"/>
                  <a:gd name="T39" fmla="*/ 984 h 2214"/>
                  <a:gd name="T40" fmla="*/ 249 w 2074"/>
                  <a:gd name="T41" fmla="*/ 1191 h 2214"/>
                  <a:gd name="T42" fmla="*/ 250 w 2074"/>
                  <a:gd name="T43" fmla="*/ 1397 h 2214"/>
                  <a:gd name="T44" fmla="*/ 400 w 2074"/>
                  <a:gd name="T45" fmla="*/ 1418 h 2214"/>
                  <a:gd name="T46" fmla="*/ 456 w 2074"/>
                  <a:gd name="T47" fmla="*/ 1552 h 2214"/>
                  <a:gd name="T48" fmla="*/ 591 w 2074"/>
                  <a:gd name="T49" fmla="*/ 1579 h 2214"/>
                  <a:gd name="T50" fmla="*/ 549 w 2074"/>
                  <a:gd name="T51" fmla="*/ 1708 h 2214"/>
                  <a:gd name="T52" fmla="*/ 637 w 2074"/>
                  <a:gd name="T53" fmla="*/ 1802 h 2214"/>
                  <a:gd name="T54" fmla="*/ 772 w 2074"/>
                  <a:gd name="T55" fmla="*/ 1756 h 2214"/>
                  <a:gd name="T56" fmla="*/ 916 w 2074"/>
                  <a:gd name="T57" fmla="*/ 1826 h 2214"/>
                  <a:gd name="T58" fmla="*/ 984 w 2074"/>
                  <a:gd name="T59" fmla="*/ 1897 h 2214"/>
                  <a:gd name="T60" fmla="*/ 858 w 2074"/>
                  <a:gd name="T61" fmla="*/ 2009 h 2214"/>
                  <a:gd name="T62" fmla="*/ 856 w 2074"/>
                  <a:gd name="T63" fmla="*/ 2126 h 2214"/>
                  <a:gd name="T64" fmla="*/ 933 w 2074"/>
                  <a:gd name="T65" fmla="*/ 2214 h 2214"/>
                  <a:gd name="T66" fmla="*/ 1118 w 2074"/>
                  <a:gd name="T67" fmla="*/ 2115 h 2214"/>
                  <a:gd name="T68" fmla="*/ 1293 w 2074"/>
                  <a:gd name="T69" fmla="*/ 2123 h 2214"/>
                  <a:gd name="T70" fmla="*/ 1487 w 2074"/>
                  <a:gd name="T71" fmla="*/ 2158 h 2214"/>
                  <a:gd name="T72" fmla="*/ 1689 w 2074"/>
                  <a:gd name="T73" fmla="*/ 2167 h 2214"/>
                  <a:gd name="T74" fmla="*/ 1952 w 2074"/>
                  <a:gd name="T75" fmla="*/ 2167 h 2214"/>
                  <a:gd name="T76" fmla="*/ 2074 w 2074"/>
                  <a:gd name="T77" fmla="*/ 2036 h 2214"/>
                  <a:gd name="T78" fmla="*/ 2048 w 2074"/>
                  <a:gd name="T79" fmla="*/ 1838 h 2214"/>
                  <a:gd name="T80" fmla="*/ 2074 w 2074"/>
                  <a:gd name="T81" fmla="*/ 1709 h 2214"/>
                  <a:gd name="T82" fmla="*/ 1942 w 2074"/>
                  <a:gd name="T83" fmla="*/ 1712 h 2214"/>
                  <a:gd name="T84" fmla="*/ 1948 w 2074"/>
                  <a:gd name="T85" fmla="*/ 1634 h 2214"/>
                  <a:gd name="T86" fmla="*/ 2056 w 2074"/>
                  <a:gd name="T87" fmla="*/ 1550 h 2214"/>
                  <a:gd name="T88" fmla="*/ 1942 w 2074"/>
                  <a:gd name="T89" fmla="*/ 1514 h 2214"/>
                  <a:gd name="T90" fmla="*/ 1900 w 2074"/>
                  <a:gd name="T91" fmla="*/ 1418 h 2214"/>
                  <a:gd name="T92" fmla="*/ 1948 w 2074"/>
                  <a:gd name="T93" fmla="*/ 1274 h 2214"/>
                  <a:gd name="T94" fmla="*/ 1834 w 2074"/>
                  <a:gd name="T95" fmla="*/ 1232 h 2214"/>
                  <a:gd name="T96" fmla="*/ 1630 w 2074"/>
                  <a:gd name="T97" fmla="*/ 1304 h 2214"/>
                  <a:gd name="T98" fmla="*/ 1462 w 2074"/>
                  <a:gd name="T99" fmla="*/ 1268 h 2214"/>
                  <a:gd name="T100" fmla="*/ 1462 w 2074"/>
                  <a:gd name="T101" fmla="*/ 1106 h 2214"/>
                  <a:gd name="T102" fmla="*/ 1486 w 2074"/>
                  <a:gd name="T103" fmla="*/ 878 h 2214"/>
                  <a:gd name="T104" fmla="*/ 1624 w 2074"/>
                  <a:gd name="T105" fmla="*/ 806 h 2214"/>
                  <a:gd name="T106" fmla="*/ 1678 w 2074"/>
                  <a:gd name="T107" fmla="*/ 698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4" h="2214">
                    <a:moveTo>
                      <a:pt x="1592" y="656"/>
                    </a:moveTo>
                    <a:lnTo>
                      <a:pt x="1487" y="596"/>
                    </a:lnTo>
                    <a:lnTo>
                      <a:pt x="1416" y="552"/>
                    </a:lnTo>
                    <a:lnTo>
                      <a:pt x="1372" y="500"/>
                    </a:lnTo>
                    <a:lnTo>
                      <a:pt x="1399" y="423"/>
                    </a:lnTo>
                    <a:lnTo>
                      <a:pt x="1444" y="362"/>
                    </a:lnTo>
                    <a:lnTo>
                      <a:pt x="1444" y="260"/>
                    </a:lnTo>
                    <a:lnTo>
                      <a:pt x="1460" y="164"/>
                    </a:lnTo>
                    <a:lnTo>
                      <a:pt x="1354" y="200"/>
                    </a:lnTo>
                    <a:lnTo>
                      <a:pt x="1300" y="110"/>
                    </a:lnTo>
                    <a:lnTo>
                      <a:pt x="1311" y="52"/>
                    </a:lnTo>
                    <a:lnTo>
                      <a:pt x="1223" y="0"/>
                    </a:lnTo>
                    <a:lnTo>
                      <a:pt x="1144" y="34"/>
                    </a:lnTo>
                    <a:lnTo>
                      <a:pt x="1074" y="8"/>
                    </a:lnTo>
                    <a:lnTo>
                      <a:pt x="996" y="17"/>
                    </a:lnTo>
                    <a:lnTo>
                      <a:pt x="899" y="34"/>
                    </a:lnTo>
                    <a:lnTo>
                      <a:pt x="802" y="60"/>
                    </a:lnTo>
                    <a:lnTo>
                      <a:pt x="662" y="60"/>
                    </a:lnTo>
                    <a:lnTo>
                      <a:pt x="583" y="69"/>
                    </a:lnTo>
                    <a:lnTo>
                      <a:pt x="460" y="60"/>
                    </a:lnTo>
                    <a:lnTo>
                      <a:pt x="346" y="60"/>
                    </a:lnTo>
                    <a:lnTo>
                      <a:pt x="249" y="77"/>
                    </a:lnTo>
                    <a:lnTo>
                      <a:pt x="179" y="104"/>
                    </a:lnTo>
                    <a:lnTo>
                      <a:pt x="94" y="86"/>
                    </a:lnTo>
                    <a:lnTo>
                      <a:pt x="150" y="125"/>
                    </a:lnTo>
                    <a:lnTo>
                      <a:pt x="147" y="191"/>
                    </a:lnTo>
                    <a:lnTo>
                      <a:pt x="82" y="224"/>
                    </a:lnTo>
                    <a:lnTo>
                      <a:pt x="46" y="280"/>
                    </a:lnTo>
                    <a:lnTo>
                      <a:pt x="48" y="361"/>
                    </a:lnTo>
                    <a:lnTo>
                      <a:pt x="67" y="425"/>
                    </a:lnTo>
                    <a:lnTo>
                      <a:pt x="93" y="487"/>
                    </a:lnTo>
                    <a:lnTo>
                      <a:pt x="159" y="661"/>
                    </a:lnTo>
                    <a:lnTo>
                      <a:pt x="153" y="722"/>
                    </a:lnTo>
                    <a:lnTo>
                      <a:pt x="156" y="782"/>
                    </a:lnTo>
                    <a:lnTo>
                      <a:pt x="88" y="788"/>
                    </a:lnTo>
                    <a:lnTo>
                      <a:pt x="31" y="814"/>
                    </a:lnTo>
                    <a:lnTo>
                      <a:pt x="0" y="854"/>
                    </a:lnTo>
                    <a:lnTo>
                      <a:pt x="69" y="907"/>
                    </a:lnTo>
                    <a:lnTo>
                      <a:pt x="136" y="950"/>
                    </a:lnTo>
                    <a:lnTo>
                      <a:pt x="187" y="984"/>
                    </a:lnTo>
                    <a:lnTo>
                      <a:pt x="232" y="1079"/>
                    </a:lnTo>
                    <a:lnTo>
                      <a:pt x="249" y="1191"/>
                    </a:lnTo>
                    <a:lnTo>
                      <a:pt x="201" y="1312"/>
                    </a:lnTo>
                    <a:lnTo>
                      <a:pt x="250" y="1397"/>
                    </a:lnTo>
                    <a:lnTo>
                      <a:pt x="327" y="1411"/>
                    </a:lnTo>
                    <a:lnTo>
                      <a:pt x="400" y="1418"/>
                    </a:lnTo>
                    <a:lnTo>
                      <a:pt x="432" y="1478"/>
                    </a:lnTo>
                    <a:lnTo>
                      <a:pt x="456" y="1552"/>
                    </a:lnTo>
                    <a:lnTo>
                      <a:pt x="494" y="1579"/>
                    </a:lnTo>
                    <a:lnTo>
                      <a:pt x="591" y="1579"/>
                    </a:lnTo>
                    <a:lnTo>
                      <a:pt x="544" y="1636"/>
                    </a:lnTo>
                    <a:lnTo>
                      <a:pt x="549" y="1708"/>
                    </a:lnTo>
                    <a:lnTo>
                      <a:pt x="571" y="1777"/>
                    </a:lnTo>
                    <a:lnTo>
                      <a:pt x="637" y="1802"/>
                    </a:lnTo>
                    <a:lnTo>
                      <a:pt x="708" y="1786"/>
                    </a:lnTo>
                    <a:lnTo>
                      <a:pt x="772" y="1756"/>
                    </a:lnTo>
                    <a:lnTo>
                      <a:pt x="837" y="1769"/>
                    </a:lnTo>
                    <a:lnTo>
                      <a:pt x="916" y="1826"/>
                    </a:lnTo>
                    <a:lnTo>
                      <a:pt x="973" y="1850"/>
                    </a:lnTo>
                    <a:lnTo>
                      <a:pt x="984" y="1897"/>
                    </a:lnTo>
                    <a:lnTo>
                      <a:pt x="894" y="1961"/>
                    </a:lnTo>
                    <a:lnTo>
                      <a:pt x="858" y="2009"/>
                    </a:lnTo>
                    <a:lnTo>
                      <a:pt x="874" y="2080"/>
                    </a:lnTo>
                    <a:lnTo>
                      <a:pt x="856" y="2126"/>
                    </a:lnTo>
                    <a:lnTo>
                      <a:pt x="870" y="2170"/>
                    </a:lnTo>
                    <a:lnTo>
                      <a:pt x="933" y="2214"/>
                    </a:lnTo>
                    <a:lnTo>
                      <a:pt x="1021" y="2167"/>
                    </a:lnTo>
                    <a:lnTo>
                      <a:pt x="1118" y="2115"/>
                    </a:lnTo>
                    <a:lnTo>
                      <a:pt x="1214" y="2115"/>
                    </a:lnTo>
                    <a:lnTo>
                      <a:pt x="1293" y="2123"/>
                    </a:lnTo>
                    <a:lnTo>
                      <a:pt x="1407" y="2140"/>
                    </a:lnTo>
                    <a:lnTo>
                      <a:pt x="1487" y="2158"/>
                    </a:lnTo>
                    <a:lnTo>
                      <a:pt x="1618" y="2192"/>
                    </a:lnTo>
                    <a:lnTo>
                      <a:pt x="1689" y="2167"/>
                    </a:lnTo>
                    <a:lnTo>
                      <a:pt x="1794" y="2192"/>
                    </a:lnTo>
                    <a:lnTo>
                      <a:pt x="1952" y="2167"/>
                    </a:lnTo>
                    <a:lnTo>
                      <a:pt x="1987" y="2088"/>
                    </a:lnTo>
                    <a:lnTo>
                      <a:pt x="2074" y="2036"/>
                    </a:lnTo>
                    <a:lnTo>
                      <a:pt x="2074" y="1928"/>
                    </a:lnTo>
                    <a:lnTo>
                      <a:pt x="2048" y="1838"/>
                    </a:lnTo>
                    <a:lnTo>
                      <a:pt x="2057" y="1769"/>
                    </a:lnTo>
                    <a:lnTo>
                      <a:pt x="2074" y="1709"/>
                    </a:lnTo>
                    <a:lnTo>
                      <a:pt x="2002" y="1730"/>
                    </a:lnTo>
                    <a:lnTo>
                      <a:pt x="1942" y="1712"/>
                    </a:lnTo>
                    <a:lnTo>
                      <a:pt x="1930" y="1682"/>
                    </a:lnTo>
                    <a:lnTo>
                      <a:pt x="1948" y="1634"/>
                    </a:lnTo>
                    <a:lnTo>
                      <a:pt x="2022" y="1596"/>
                    </a:lnTo>
                    <a:lnTo>
                      <a:pt x="2056" y="1550"/>
                    </a:lnTo>
                    <a:lnTo>
                      <a:pt x="2004" y="1510"/>
                    </a:lnTo>
                    <a:lnTo>
                      <a:pt x="1942" y="1514"/>
                    </a:lnTo>
                    <a:lnTo>
                      <a:pt x="1894" y="1478"/>
                    </a:lnTo>
                    <a:lnTo>
                      <a:pt x="1900" y="1418"/>
                    </a:lnTo>
                    <a:lnTo>
                      <a:pt x="1930" y="1364"/>
                    </a:lnTo>
                    <a:lnTo>
                      <a:pt x="1948" y="1274"/>
                    </a:lnTo>
                    <a:lnTo>
                      <a:pt x="1894" y="1232"/>
                    </a:lnTo>
                    <a:lnTo>
                      <a:pt x="1834" y="1232"/>
                    </a:lnTo>
                    <a:lnTo>
                      <a:pt x="1756" y="1268"/>
                    </a:lnTo>
                    <a:lnTo>
                      <a:pt x="1630" y="1304"/>
                    </a:lnTo>
                    <a:lnTo>
                      <a:pt x="1522" y="1298"/>
                    </a:lnTo>
                    <a:lnTo>
                      <a:pt x="1462" y="1268"/>
                    </a:lnTo>
                    <a:lnTo>
                      <a:pt x="1408" y="1214"/>
                    </a:lnTo>
                    <a:lnTo>
                      <a:pt x="1462" y="1106"/>
                    </a:lnTo>
                    <a:lnTo>
                      <a:pt x="1498" y="992"/>
                    </a:lnTo>
                    <a:lnTo>
                      <a:pt x="1486" y="878"/>
                    </a:lnTo>
                    <a:lnTo>
                      <a:pt x="1546" y="836"/>
                    </a:lnTo>
                    <a:lnTo>
                      <a:pt x="1624" y="806"/>
                    </a:lnTo>
                    <a:lnTo>
                      <a:pt x="1690" y="758"/>
                    </a:lnTo>
                    <a:lnTo>
                      <a:pt x="1678" y="698"/>
                    </a:lnTo>
                    <a:lnTo>
                      <a:pt x="1592" y="656"/>
                    </a:lnTo>
                    <a:close/>
                  </a:path>
                </a:pathLst>
              </a:custGeom>
              <a:solidFill>
                <a:srgbClr val="FF4F4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5816290" y="3850784"/>
                <a:ext cx="1073297" cy="727728"/>
              </a:xfrm>
              <a:custGeom>
                <a:avLst/>
                <a:gdLst>
                  <a:gd name="T0" fmla="*/ 123 w 2640"/>
                  <a:gd name="T1" fmla="*/ 1417 h 1792"/>
                  <a:gd name="T2" fmla="*/ 140 w 2640"/>
                  <a:gd name="T3" fmla="*/ 1213 h 1792"/>
                  <a:gd name="T4" fmla="*/ 54 w 2640"/>
                  <a:gd name="T5" fmla="*/ 1169 h 1792"/>
                  <a:gd name="T6" fmla="*/ 9 w 2640"/>
                  <a:gd name="T7" fmla="*/ 1088 h 1792"/>
                  <a:gd name="T8" fmla="*/ 128 w 2640"/>
                  <a:gd name="T9" fmla="*/ 1079 h 1792"/>
                  <a:gd name="T10" fmla="*/ 174 w 2640"/>
                  <a:gd name="T11" fmla="*/ 1012 h 1792"/>
                  <a:gd name="T12" fmla="*/ 276 w 2640"/>
                  <a:gd name="T13" fmla="*/ 991 h 1792"/>
                  <a:gd name="T14" fmla="*/ 383 w 2640"/>
                  <a:gd name="T15" fmla="*/ 824 h 1792"/>
                  <a:gd name="T16" fmla="*/ 444 w 2640"/>
                  <a:gd name="T17" fmla="*/ 650 h 1792"/>
                  <a:gd name="T18" fmla="*/ 618 w 2640"/>
                  <a:gd name="T19" fmla="*/ 834 h 1792"/>
                  <a:gd name="T20" fmla="*/ 798 w 2640"/>
                  <a:gd name="T21" fmla="*/ 770 h 1792"/>
                  <a:gd name="T22" fmla="*/ 944 w 2640"/>
                  <a:gd name="T23" fmla="*/ 743 h 1792"/>
                  <a:gd name="T24" fmla="*/ 1019 w 2640"/>
                  <a:gd name="T25" fmla="*/ 647 h 1792"/>
                  <a:gd name="T26" fmla="*/ 1053 w 2640"/>
                  <a:gd name="T27" fmla="*/ 452 h 1792"/>
                  <a:gd name="T28" fmla="*/ 1077 w 2640"/>
                  <a:gd name="T29" fmla="*/ 268 h 1792"/>
                  <a:gd name="T30" fmla="*/ 1155 w 2640"/>
                  <a:gd name="T31" fmla="*/ 31 h 1792"/>
                  <a:gd name="T32" fmla="*/ 1247 w 2640"/>
                  <a:gd name="T33" fmla="*/ 77 h 1792"/>
                  <a:gd name="T34" fmla="*/ 1326 w 2640"/>
                  <a:gd name="T35" fmla="*/ 164 h 1792"/>
                  <a:gd name="T36" fmla="*/ 1494 w 2640"/>
                  <a:gd name="T37" fmla="*/ 71 h 1792"/>
                  <a:gd name="T38" fmla="*/ 1542 w 2640"/>
                  <a:gd name="T39" fmla="*/ 176 h 1792"/>
                  <a:gd name="T40" fmla="*/ 1640 w 2640"/>
                  <a:gd name="T41" fmla="*/ 70 h 1792"/>
                  <a:gd name="T42" fmla="*/ 1727 w 2640"/>
                  <a:gd name="T43" fmla="*/ 53 h 1792"/>
                  <a:gd name="T44" fmla="*/ 1845 w 2640"/>
                  <a:gd name="T45" fmla="*/ 129 h 1792"/>
                  <a:gd name="T46" fmla="*/ 1906 w 2640"/>
                  <a:gd name="T47" fmla="*/ 337 h 1792"/>
                  <a:gd name="T48" fmla="*/ 1908 w 2640"/>
                  <a:gd name="T49" fmla="*/ 539 h 1792"/>
                  <a:gd name="T50" fmla="*/ 2058 w 2640"/>
                  <a:gd name="T51" fmla="*/ 563 h 1792"/>
                  <a:gd name="T52" fmla="*/ 2112 w 2640"/>
                  <a:gd name="T53" fmla="*/ 695 h 1792"/>
                  <a:gd name="T54" fmla="*/ 2249 w 2640"/>
                  <a:gd name="T55" fmla="*/ 725 h 1792"/>
                  <a:gd name="T56" fmla="*/ 2208 w 2640"/>
                  <a:gd name="T57" fmla="*/ 851 h 1792"/>
                  <a:gd name="T58" fmla="*/ 2292 w 2640"/>
                  <a:gd name="T59" fmla="*/ 947 h 1792"/>
                  <a:gd name="T60" fmla="*/ 2430 w 2640"/>
                  <a:gd name="T61" fmla="*/ 899 h 1792"/>
                  <a:gd name="T62" fmla="*/ 2574 w 2640"/>
                  <a:gd name="T63" fmla="*/ 971 h 1792"/>
                  <a:gd name="T64" fmla="*/ 2640 w 2640"/>
                  <a:gd name="T65" fmla="*/ 1043 h 1792"/>
                  <a:gd name="T66" fmla="*/ 2550 w 2640"/>
                  <a:gd name="T67" fmla="*/ 1109 h 1792"/>
                  <a:gd name="T68" fmla="*/ 2532 w 2640"/>
                  <a:gd name="T69" fmla="*/ 1223 h 1792"/>
                  <a:gd name="T70" fmla="*/ 2526 w 2640"/>
                  <a:gd name="T71" fmla="*/ 1313 h 1792"/>
                  <a:gd name="T72" fmla="*/ 2574 w 2640"/>
                  <a:gd name="T73" fmla="*/ 1451 h 1792"/>
                  <a:gd name="T74" fmla="*/ 2490 w 2640"/>
                  <a:gd name="T75" fmla="*/ 1523 h 1792"/>
                  <a:gd name="T76" fmla="*/ 2466 w 2640"/>
                  <a:gd name="T77" fmla="*/ 1637 h 1792"/>
                  <a:gd name="T78" fmla="*/ 2282 w 2640"/>
                  <a:gd name="T79" fmla="*/ 1607 h 1792"/>
                  <a:gd name="T80" fmla="*/ 2108 w 2640"/>
                  <a:gd name="T81" fmla="*/ 1691 h 1792"/>
                  <a:gd name="T82" fmla="*/ 2028 w 2640"/>
                  <a:gd name="T83" fmla="*/ 1691 h 1792"/>
                  <a:gd name="T84" fmla="*/ 1914 w 2640"/>
                  <a:gd name="T85" fmla="*/ 1616 h 1792"/>
                  <a:gd name="T86" fmla="*/ 1745 w 2640"/>
                  <a:gd name="T87" fmla="*/ 1559 h 1792"/>
                  <a:gd name="T88" fmla="*/ 1626 w 2640"/>
                  <a:gd name="T89" fmla="*/ 1580 h 1792"/>
                  <a:gd name="T90" fmla="*/ 1530 w 2640"/>
                  <a:gd name="T91" fmla="*/ 1753 h 1792"/>
                  <a:gd name="T92" fmla="*/ 1443 w 2640"/>
                  <a:gd name="T93" fmla="*/ 1714 h 1792"/>
                  <a:gd name="T94" fmla="*/ 1332 w 2640"/>
                  <a:gd name="T95" fmla="*/ 1667 h 1792"/>
                  <a:gd name="T96" fmla="*/ 1215 w 2640"/>
                  <a:gd name="T97" fmla="*/ 1792 h 1792"/>
                  <a:gd name="T98" fmla="*/ 1212 w 2640"/>
                  <a:gd name="T99" fmla="*/ 1643 h 1792"/>
                  <a:gd name="T100" fmla="*/ 1131 w 2640"/>
                  <a:gd name="T101" fmla="*/ 1636 h 1792"/>
                  <a:gd name="T102" fmla="*/ 905 w 2640"/>
                  <a:gd name="T103" fmla="*/ 1733 h 1792"/>
                  <a:gd name="T104" fmla="*/ 837 w 2640"/>
                  <a:gd name="T105" fmla="*/ 1600 h 1792"/>
                  <a:gd name="T106" fmla="*/ 759 w 2640"/>
                  <a:gd name="T107" fmla="*/ 1354 h 1792"/>
                  <a:gd name="T108" fmla="*/ 624 w 2640"/>
                  <a:gd name="T109" fmla="*/ 1529 h 1792"/>
                  <a:gd name="T110" fmla="*/ 224 w 2640"/>
                  <a:gd name="T111" fmla="*/ 1522 h 1792"/>
                  <a:gd name="T112" fmla="*/ 107 w 2640"/>
                  <a:gd name="T113" fmla="*/ 1484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0" h="1792">
                    <a:moveTo>
                      <a:pt x="107" y="1484"/>
                    </a:moveTo>
                    <a:lnTo>
                      <a:pt x="123" y="1417"/>
                    </a:lnTo>
                    <a:lnTo>
                      <a:pt x="146" y="1282"/>
                    </a:lnTo>
                    <a:lnTo>
                      <a:pt x="140" y="1213"/>
                    </a:lnTo>
                    <a:lnTo>
                      <a:pt x="95" y="1205"/>
                    </a:lnTo>
                    <a:lnTo>
                      <a:pt x="54" y="1169"/>
                    </a:lnTo>
                    <a:lnTo>
                      <a:pt x="0" y="1138"/>
                    </a:lnTo>
                    <a:lnTo>
                      <a:pt x="9" y="1088"/>
                    </a:lnTo>
                    <a:lnTo>
                      <a:pt x="74" y="1082"/>
                    </a:lnTo>
                    <a:lnTo>
                      <a:pt x="128" y="1079"/>
                    </a:lnTo>
                    <a:lnTo>
                      <a:pt x="180" y="1051"/>
                    </a:lnTo>
                    <a:lnTo>
                      <a:pt x="174" y="1012"/>
                    </a:lnTo>
                    <a:lnTo>
                      <a:pt x="233" y="985"/>
                    </a:lnTo>
                    <a:lnTo>
                      <a:pt x="276" y="991"/>
                    </a:lnTo>
                    <a:lnTo>
                      <a:pt x="389" y="999"/>
                    </a:lnTo>
                    <a:lnTo>
                      <a:pt x="383" y="824"/>
                    </a:lnTo>
                    <a:lnTo>
                      <a:pt x="380" y="743"/>
                    </a:lnTo>
                    <a:lnTo>
                      <a:pt x="444" y="650"/>
                    </a:lnTo>
                    <a:lnTo>
                      <a:pt x="554" y="789"/>
                    </a:lnTo>
                    <a:lnTo>
                      <a:pt x="618" y="834"/>
                    </a:lnTo>
                    <a:lnTo>
                      <a:pt x="698" y="739"/>
                    </a:lnTo>
                    <a:lnTo>
                      <a:pt x="798" y="770"/>
                    </a:lnTo>
                    <a:lnTo>
                      <a:pt x="861" y="808"/>
                    </a:lnTo>
                    <a:lnTo>
                      <a:pt x="944" y="743"/>
                    </a:lnTo>
                    <a:lnTo>
                      <a:pt x="1016" y="695"/>
                    </a:lnTo>
                    <a:lnTo>
                      <a:pt x="1019" y="647"/>
                    </a:lnTo>
                    <a:lnTo>
                      <a:pt x="990" y="604"/>
                    </a:lnTo>
                    <a:lnTo>
                      <a:pt x="1053" y="452"/>
                    </a:lnTo>
                    <a:lnTo>
                      <a:pt x="1058" y="371"/>
                    </a:lnTo>
                    <a:lnTo>
                      <a:pt x="1077" y="268"/>
                    </a:lnTo>
                    <a:lnTo>
                      <a:pt x="1092" y="163"/>
                    </a:lnTo>
                    <a:lnTo>
                      <a:pt x="1155" y="31"/>
                    </a:lnTo>
                    <a:lnTo>
                      <a:pt x="1215" y="29"/>
                    </a:lnTo>
                    <a:lnTo>
                      <a:pt x="1247" y="77"/>
                    </a:lnTo>
                    <a:lnTo>
                      <a:pt x="1259" y="139"/>
                    </a:lnTo>
                    <a:lnTo>
                      <a:pt x="1326" y="164"/>
                    </a:lnTo>
                    <a:lnTo>
                      <a:pt x="1434" y="56"/>
                    </a:lnTo>
                    <a:lnTo>
                      <a:pt x="1494" y="71"/>
                    </a:lnTo>
                    <a:lnTo>
                      <a:pt x="1491" y="143"/>
                    </a:lnTo>
                    <a:lnTo>
                      <a:pt x="1542" y="176"/>
                    </a:lnTo>
                    <a:lnTo>
                      <a:pt x="1589" y="137"/>
                    </a:lnTo>
                    <a:lnTo>
                      <a:pt x="1640" y="70"/>
                    </a:lnTo>
                    <a:lnTo>
                      <a:pt x="1658" y="0"/>
                    </a:lnTo>
                    <a:lnTo>
                      <a:pt x="1727" y="53"/>
                    </a:lnTo>
                    <a:lnTo>
                      <a:pt x="1793" y="95"/>
                    </a:lnTo>
                    <a:lnTo>
                      <a:pt x="1845" y="129"/>
                    </a:lnTo>
                    <a:lnTo>
                      <a:pt x="1889" y="225"/>
                    </a:lnTo>
                    <a:lnTo>
                      <a:pt x="1906" y="337"/>
                    </a:lnTo>
                    <a:lnTo>
                      <a:pt x="1860" y="455"/>
                    </a:lnTo>
                    <a:lnTo>
                      <a:pt x="1908" y="539"/>
                    </a:lnTo>
                    <a:lnTo>
                      <a:pt x="1980" y="557"/>
                    </a:lnTo>
                    <a:lnTo>
                      <a:pt x="2058" y="563"/>
                    </a:lnTo>
                    <a:lnTo>
                      <a:pt x="2088" y="623"/>
                    </a:lnTo>
                    <a:lnTo>
                      <a:pt x="2112" y="695"/>
                    </a:lnTo>
                    <a:lnTo>
                      <a:pt x="2152" y="725"/>
                    </a:lnTo>
                    <a:lnTo>
                      <a:pt x="2249" y="725"/>
                    </a:lnTo>
                    <a:lnTo>
                      <a:pt x="2202" y="779"/>
                    </a:lnTo>
                    <a:lnTo>
                      <a:pt x="2208" y="851"/>
                    </a:lnTo>
                    <a:lnTo>
                      <a:pt x="2232" y="923"/>
                    </a:lnTo>
                    <a:lnTo>
                      <a:pt x="2292" y="947"/>
                    </a:lnTo>
                    <a:lnTo>
                      <a:pt x="2358" y="935"/>
                    </a:lnTo>
                    <a:lnTo>
                      <a:pt x="2430" y="899"/>
                    </a:lnTo>
                    <a:lnTo>
                      <a:pt x="2495" y="914"/>
                    </a:lnTo>
                    <a:lnTo>
                      <a:pt x="2574" y="971"/>
                    </a:lnTo>
                    <a:lnTo>
                      <a:pt x="2634" y="995"/>
                    </a:lnTo>
                    <a:lnTo>
                      <a:pt x="2640" y="1043"/>
                    </a:lnTo>
                    <a:lnTo>
                      <a:pt x="2592" y="1079"/>
                    </a:lnTo>
                    <a:lnTo>
                      <a:pt x="2550" y="1109"/>
                    </a:lnTo>
                    <a:lnTo>
                      <a:pt x="2514" y="1157"/>
                    </a:lnTo>
                    <a:lnTo>
                      <a:pt x="2532" y="1223"/>
                    </a:lnTo>
                    <a:lnTo>
                      <a:pt x="2514" y="1271"/>
                    </a:lnTo>
                    <a:lnTo>
                      <a:pt x="2526" y="1313"/>
                    </a:lnTo>
                    <a:lnTo>
                      <a:pt x="2591" y="1359"/>
                    </a:lnTo>
                    <a:lnTo>
                      <a:pt x="2574" y="1451"/>
                    </a:lnTo>
                    <a:lnTo>
                      <a:pt x="2490" y="1469"/>
                    </a:lnTo>
                    <a:lnTo>
                      <a:pt x="2490" y="1523"/>
                    </a:lnTo>
                    <a:lnTo>
                      <a:pt x="2478" y="1571"/>
                    </a:lnTo>
                    <a:lnTo>
                      <a:pt x="2466" y="1637"/>
                    </a:lnTo>
                    <a:lnTo>
                      <a:pt x="2385" y="1649"/>
                    </a:lnTo>
                    <a:lnTo>
                      <a:pt x="2282" y="1607"/>
                    </a:lnTo>
                    <a:lnTo>
                      <a:pt x="2174" y="1609"/>
                    </a:lnTo>
                    <a:lnTo>
                      <a:pt x="2108" y="1691"/>
                    </a:lnTo>
                    <a:lnTo>
                      <a:pt x="2060" y="1762"/>
                    </a:lnTo>
                    <a:lnTo>
                      <a:pt x="2028" y="1691"/>
                    </a:lnTo>
                    <a:lnTo>
                      <a:pt x="1947" y="1649"/>
                    </a:lnTo>
                    <a:lnTo>
                      <a:pt x="1914" y="1616"/>
                    </a:lnTo>
                    <a:lnTo>
                      <a:pt x="1809" y="1558"/>
                    </a:lnTo>
                    <a:lnTo>
                      <a:pt x="1745" y="1559"/>
                    </a:lnTo>
                    <a:lnTo>
                      <a:pt x="1679" y="1537"/>
                    </a:lnTo>
                    <a:lnTo>
                      <a:pt x="1626" y="1580"/>
                    </a:lnTo>
                    <a:lnTo>
                      <a:pt x="1589" y="1670"/>
                    </a:lnTo>
                    <a:lnTo>
                      <a:pt x="1530" y="1753"/>
                    </a:lnTo>
                    <a:lnTo>
                      <a:pt x="1461" y="1754"/>
                    </a:lnTo>
                    <a:lnTo>
                      <a:pt x="1443" y="1714"/>
                    </a:lnTo>
                    <a:lnTo>
                      <a:pt x="1397" y="1669"/>
                    </a:lnTo>
                    <a:lnTo>
                      <a:pt x="1332" y="1667"/>
                    </a:lnTo>
                    <a:lnTo>
                      <a:pt x="1292" y="1759"/>
                    </a:lnTo>
                    <a:lnTo>
                      <a:pt x="1215" y="1792"/>
                    </a:lnTo>
                    <a:lnTo>
                      <a:pt x="1208" y="1723"/>
                    </a:lnTo>
                    <a:lnTo>
                      <a:pt x="1212" y="1643"/>
                    </a:lnTo>
                    <a:lnTo>
                      <a:pt x="1182" y="1579"/>
                    </a:lnTo>
                    <a:lnTo>
                      <a:pt x="1131" y="1636"/>
                    </a:lnTo>
                    <a:lnTo>
                      <a:pt x="990" y="1744"/>
                    </a:lnTo>
                    <a:lnTo>
                      <a:pt x="905" y="1733"/>
                    </a:lnTo>
                    <a:lnTo>
                      <a:pt x="867" y="1673"/>
                    </a:lnTo>
                    <a:lnTo>
                      <a:pt x="837" y="1600"/>
                    </a:lnTo>
                    <a:lnTo>
                      <a:pt x="767" y="1463"/>
                    </a:lnTo>
                    <a:lnTo>
                      <a:pt x="759" y="1354"/>
                    </a:lnTo>
                    <a:lnTo>
                      <a:pt x="689" y="1412"/>
                    </a:lnTo>
                    <a:lnTo>
                      <a:pt x="624" y="1529"/>
                    </a:lnTo>
                    <a:lnTo>
                      <a:pt x="309" y="1540"/>
                    </a:lnTo>
                    <a:lnTo>
                      <a:pt x="224" y="1522"/>
                    </a:lnTo>
                    <a:lnTo>
                      <a:pt x="114" y="1528"/>
                    </a:lnTo>
                    <a:lnTo>
                      <a:pt x="107" y="1484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7332728" y="2818142"/>
                <a:ext cx="987921" cy="1164772"/>
              </a:xfrm>
              <a:custGeom>
                <a:avLst/>
                <a:gdLst>
                  <a:gd name="T0" fmla="*/ 2188 w 2432"/>
                  <a:gd name="T1" fmla="*/ 0 h 2870"/>
                  <a:gd name="T2" fmla="*/ 1946 w 2432"/>
                  <a:gd name="T3" fmla="*/ 170 h 2870"/>
                  <a:gd name="T4" fmla="*/ 1773 w 2432"/>
                  <a:gd name="T5" fmla="*/ 374 h 2870"/>
                  <a:gd name="T6" fmla="*/ 1536 w 2432"/>
                  <a:gd name="T7" fmla="*/ 394 h 2870"/>
                  <a:gd name="T8" fmla="*/ 1411 w 2432"/>
                  <a:gd name="T9" fmla="*/ 594 h 2870"/>
                  <a:gd name="T10" fmla="*/ 1169 w 2432"/>
                  <a:gd name="T11" fmla="*/ 832 h 2870"/>
                  <a:gd name="T12" fmla="*/ 875 w 2432"/>
                  <a:gd name="T13" fmla="*/ 968 h 2870"/>
                  <a:gd name="T14" fmla="*/ 598 w 2432"/>
                  <a:gd name="T15" fmla="*/ 1206 h 2870"/>
                  <a:gd name="T16" fmla="*/ 330 w 2432"/>
                  <a:gd name="T17" fmla="*/ 1390 h 2870"/>
                  <a:gd name="T18" fmla="*/ 322 w 2432"/>
                  <a:gd name="T19" fmla="*/ 1614 h 2870"/>
                  <a:gd name="T20" fmla="*/ 80 w 2432"/>
                  <a:gd name="T21" fmla="*/ 1801 h 2870"/>
                  <a:gd name="T22" fmla="*/ 0 w 2432"/>
                  <a:gd name="T23" fmla="*/ 2080 h 2870"/>
                  <a:gd name="T24" fmla="*/ 198 w 2432"/>
                  <a:gd name="T25" fmla="*/ 2224 h 2870"/>
                  <a:gd name="T26" fmla="*/ 330 w 2432"/>
                  <a:gd name="T27" fmla="*/ 2374 h 2870"/>
                  <a:gd name="T28" fmla="*/ 444 w 2432"/>
                  <a:gd name="T29" fmla="*/ 2554 h 2870"/>
                  <a:gd name="T30" fmla="*/ 439 w 2432"/>
                  <a:gd name="T31" fmla="*/ 2801 h 2870"/>
                  <a:gd name="T32" fmla="*/ 519 w 2432"/>
                  <a:gd name="T33" fmla="*/ 2870 h 2870"/>
                  <a:gd name="T34" fmla="*/ 650 w 2432"/>
                  <a:gd name="T35" fmla="*/ 2810 h 2870"/>
                  <a:gd name="T36" fmla="*/ 623 w 2432"/>
                  <a:gd name="T37" fmla="*/ 2646 h 2870"/>
                  <a:gd name="T38" fmla="*/ 545 w 2432"/>
                  <a:gd name="T39" fmla="*/ 2499 h 2870"/>
                  <a:gd name="T40" fmla="*/ 636 w 2432"/>
                  <a:gd name="T41" fmla="*/ 2428 h 2870"/>
                  <a:gd name="T42" fmla="*/ 624 w 2432"/>
                  <a:gd name="T43" fmla="*/ 2236 h 2870"/>
                  <a:gd name="T44" fmla="*/ 826 w 2432"/>
                  <a:gd name="T45" fmla="*/ 2155 h 2870"/>
                  <a:gd name="T46" fmla="*/ 978 w 2432"/>
                  <a:gd name="T47" fmla="*/ 2314 h 2870"/>
                  <a:gd name="T48" fmla="*/ 1168 w 2432"/>
                  <a:gd name="T49" fmla="*/ 2224 h 2870"/>
                  <a:gd name="T50" fmla="*/ 1352 w 2432"/>
                  <a:gd name="T51" fmla="*/ 2094 h 2870"/>
                  <a:gd name="T52" fmla="*/ 1536 w 2432"/>
                  <a:gd name="T53" fmla="*/ 2007 h 2870"/>
                  <a:gd name="T54" fmla="*/ 1668 w 2432"/>
                  <a:gd name="T55" fmla="*/ 1895 h 2870"/>
                  <a:gd name="T56" fmla="*/ 1662 w 2432"/>
                  <a:gd name="T57" fmla="*/ 1744 h 2870"/>
                  <a:gd name="T58" fmla="*/ 1806 w 2432"/>
                  <a:gd name="T59" fmla="*/ 1702 h 2870"/>
                  <a:gd name="T60" fmla="*/ 1791 w 2432"/>
                  <a:gd name="T61" fmla="*/ 1593 h 2870"/>
                  <a:gd name="T62" fmla="*/ 1695 w 2432"/>
                  <a:gd name="T63" fmla="*/ 1490 h 2870"/>
                  <a:gd name="T64" fmla="*/ 1695 w 2432"/>
                  <a:gd name="T65" fmla="*/ 1291 h 2870"/>
                  <a:gd name="T66" fmla="*/ 1677 w 2432"/>
                  <a:gd name="T67" fmla="*/ 1128 h 2870"/>
                  <a:gd name="T68" fmla="*/ 1528 w 2432"/>
                  <a:gd name="T69" fmla="*/ 1093 h 2870"/>
                  <a:gd name="T70" fmla="*/ 1431 w 2432"/>
                  <a:gd name="T71" fmla="*/ 1032 h 2870"/>
                  <a:gd name="T72" fmla="*/ 1606 w 2432"/>
                  <a:gd name="T73" fmla="*/ 877 h 2870"/>
                  <a:gd name="T74" fmla="*/ 1765 w 2432"/>
                  <a:gd name="T75" fmla="*/ 722 h 2870"/>
                  <a:gd name="T76" fmla="*/ 1922 w 2432"/>
                  <a:gd name="T77" fmla="*/ 541 h 2870"/>
                  <a:gd name="T78" fmla="*/ 2081 w 2432"/>
                  <a:gd name="T79" fmla="*/ 411 h 2870"/>
                  <a:gd name="T80" fmla="*/ 2282 w 2432"/>
                  <a:gd name="T81" fmla="*/ 247 h 2870"/>
                  <a:gd name="T82" fmla="*/ 2396 w 2432"/>
                  <a:gd name="T83" fmla="*/ 74 h 2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32" h="2870">
                    <a:moveTo>
                      <a:pt x="2268" y="34"/>
                    </a:moveTo>
                    <a:lnTo>
                      <a:pt x="2188" y="0"/>
                    </a:lnTo>
                    <a:lnTo>
                      <a:pt x="2102" y="119"/>
                    </a:lnTo>
                    <a:lnTo>
                      <a:pt x="1946" y="170"/>
                    </a:lnTo>
                    <a:lnTo>
                      <a:pt x="1877" y="272"/>
                    </a:lnTo>
                    <a:lnTo>
                      <a:pt x="1773" y="374"/>
                    </a:lnTo>
                    <a:lnTo>
                      <a:pt x="1635" y="340"/>
                    </a:lnTo>
                    <a:lnTo>
                      <a:pt x="1536" y="394"/>
                    </a:lnTo>
                    <a:lnTo>
                      <a:pt x="1532" y="476"/>
                    </a:lnTo>
                    <a:lnTo>
                      <a:pt x="1411" y="594"/>
                    </a:lnTo>
                    <a:lnTo>
                      <a:pt x="1307" y="713"/>
                    </a:lnTo>
                    <a:lnTo>
                      <a:pt x="1169" y="832"/>
                    </a:lnTo>
                    <a:lnTo>
                      <a:pt x="1013" y="900"/>
                    </a:lnTo>
                    <a:lnTo>
                      <a:pt x="875" y="968"/>
                    </a:lnTo>
                    <a:lnTo>
                      <a:pt x="708" y="1090"/>
                    </a:lnTo>
                    <a:lnTo>
                      <a:pt x="598" y="1206"/>
                    </a:lnTo>
                    <a:lnTo>
                      <a:pt x="443" y="1342"/>
                    </a:lnTo>
                    <a:lnTo>
                      <a:pt x="330" y="1390"/>
                    </a:lnTo>
                    <a:lnTo>
                      <a:pt x="300" y="1498"/>
                    </a:lnTo>
                    <a:lnTo>
                      <a:pt x="322" y="1614"/>
                    </a:lnTo>
                    <a:lnTo>
                      <a:pt x="184" y="1682"/>
                    </a:lnTo>
                    <a:lnTo>
                      <a:pt x="80" y="1801"/>
                    </a:lnTo>
                    <a:lnTo>
                      <a:pt x="11" y="1954"/>
                    </a:lnTo>
                    <a:lnTo>
                      <a:pt x="0" y="2080"/>
                    </a:lnTo>
                    <a:lnTo>
                      <a:pt x="114" y="2146"/>
                    </a:lnTo>
                    <a:lnTo>
                      <a:pt x="198" y="2224"/>
                    </a:lnTo>
                    <a:lnTo>
                      <a:pt x="246" y="2296"/>
                    </a:lnTo>
                    <a:lnTo>
                      <a:pt x="330" y="2374"/>
                    </a:lnTo>
                    <a:lnTo>
                      <a:pt x="386" y="2474"/>
                    </a:lnTo>
                    <a:lnTo>
                      <a:pt x="444" y="2554"/>
                    </a:lnTo>
                    <a:lnTo>
                      <a:pt x="430" y="2689"/>
                    </a:lnTo>
                    <a:lnTo>
                      <a:pt x="439" y="2801"/>
                    </a:lnTo>
                    <a:lnTo>
                      <a:pt x="430" y="2862"/>
                    </a:lnTo>
                    <a:lnTo>
                      <a:pt x="519" y="2870"/>
                    </a:lnTo>
                    <a:lnTo>
                      <a:pt x="582" y="2842"/>
                    </a:lnTo>
                    <a:lnTo>
                      <a:pt x="650" y="2810"/>
                    </a:lnTo>
                    <a:lnTo>
                      <a:pt x="659" y="2715"/>
                    </a:lnTo>
                    <a:lnTo>
                      <a:pt x="623" y="2646"/>
                    </a:lnTo>
                    <a:lnTo>
                      <a:pt x="580" y="2577"/>
                    </a:lnTo>
                    <a:lnTo>
                      <a:pt x="545" y="2499"/>
                    </a:lnTo>
                    <a:lnTo>
                      <a:pt x="545" y="2422"/>
                    </a:lnTo>
                    <a:lnTo>
                      <a:pt x="636" y="2428"/>
                    </a:lnTo>
                    <a:lnTo>
                      <a:pt x="624" y="2320"/>
                    </a:lnTo>
                    <a:lnTo>
                      <a:pt x="624" y="2236"/>
                    </a:lnTo>
                    <a:lnTo>
                      <a:pt x="703" y="2155"/>
                    </a:lnTo>
                    <a:lnTo>
                      <a:pt x="826" y="2155"/>
                    </a:lnTo>
                    <a:lnTo>
                      <a:pt x="894" y="2236"/>
                    </a:lnTo>
                    <a:lnTo>
                      <a:pt x="978" y="2314"/>
                    </a:lnTo>
                    <a:lnTo>
                      <a:pt x="1098" y="2292"/>
                    </a:lnTo>
                    <a:lnTo>
                      <a:pt x="1168" y="2224"/>
                    </a:lnTo>
                    <a:lnTo>
                      <a:pt x="1265" y="2172"/>
                    </a:lnTo>
                    <a:lnTo>
                      <a:pt x="1352" y="2094"/>
                    </a:lnTo>
                    <a:lnTo>
                      <a:pt x="1458" y="2068"/>
                    </a:lnTo>
                    <a:lnTo>
                      <a:pt x="1536" y="2007"/>
                    </a:lnTo>
                    <a:lnTo>
                      <a:pt x="1606" y="1955"/>
                    </a:lnTo>
                    <a:lnTo>
                      <a:pt x="1668" y="1895"/>
                    </a:lnTo>
                    <a:lnTo>
                      <a:pt x="1662" y="1816"/>
                    </a:lnTo>
                    <a:lnTo>
                      <a:pt x="1662" y="1744"/>
                    </a:lnTo>
                    <a:lnTo>
                      <a:pt x="1765" y="1740"/>
                    </a:lnTo>
                    <a:lnTo>
                      <a:pt x="1806" y="1702"/>
                    </a:lnTo>
                    <a:lnTo>
                      <a:pt x="1826" y="1636"/>
                    </a:lnTo>
                    <a:lnTo>
                      <a:pt x="1791" y="1593"/>
                    </a:lnTo>
                    <a:lnTo>
                      <a:pt x="1748" y="1551"/>
                    </a:lnTo>
                    <a:lnTo>
                      <a:pt x="1695" y="1490"/>
                    </a:lnTo>
                    <a:lnTo>
                      <a:pt x="1668" y="1395"/>
                    </a:lnTo>
                    <a:lnTo>
                      <a:pt x="1695" y="1291"/>
                    </a:lnTo>
                    <a:lnTo>
                      <a:pt x="1737" y="1179"/>
                    </a:lnTo>
                    <a:lnTo>
                      <a:pt x="1677" y="1128"/>
                    </a:lnTo>
                    <a:lnTo>
                      <a:pt x="1633" y="1084"/>
                    </a:lnTo>
                    <a:lnTo>
                      <a:pt x="1528" y="1093"/>
                    </a:lnTo>
                    <a:lnTo>
                      <a:pt x="1440" y="1076"/>
                    </a:lnTo>
                    <a:lnTo>
                      <a:pt x="1431" y="1032"/>
                    </a:lnTo>
                    <a:lnTo>
                      <a:pt x="1510" y="963"/>
                    </a:lnTo>
                    <a:lnTo>
                      <a:pt x="1606" y="877"/>
                    </a:lnTo>
                    <a:lnTo>
                      <a:pt x="1695" y="816"/>
                    </a:lnTo>
                    <a:lnTo>
                      <a:pt x="1765" y="722"/>
                    </a:lnTo>
                    <a:lnTo>
                      <a:pt x="1818" y="618"/>
                    </a:lnTo>
                    <a:lnTo>
                      <a:pt x="1922" y="541"/>
                    </a:lnTo>
                    <a:lnTo>
                      <a:pt x="2011" y="532"/>
                    </a:lnTo>
                    <a:lnTo>
                      <a:pt x="2081" y="411"/>
                    </a:lnTo>
                    <a:lnTo>
                      <a:pt x="2151" y="308"/>
                    </a:lnTo>
                    <a:lnTo>
                      <a:pt x="2282" y="247"/>
                    </a:lnTo>
                    <a:lnTo>
                      <a:pt x="2432" y="109"/>
                    </a:lnTo>
                    <a:lnTo>
                      <a:pt x="2396" y="74"/>
                    </a:lnTo>
                    <a:lnTo>
                      <a:pt x="2268" y="3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8011670" y="3228760"/>
                <a:ext cx="766351" cy="469568"/>
              </a:xfrm>
              <a:custGeom>
                <a:avLst/>
                <a:gdLst>
                  <a:gd name="T0" fmla="*/ 1296 w 1887"/>
                  <a:gd name="T1" fmla="*/ 87 h 1155"/>
                  <a:gd name="T2" fmla="*/ 1218 w 1887"/>
                  <a:gd name="T3" fmla="*/ 9 h 1155"/>
                  <a:gd name="T4" fmla="*/ 1237 w 1887"/>
                  <a:gd name="T5" fmla="*/ 173 h 1155"/>
                  <a:gd name="T6" fmla="*/ 1141 w 1887"/>
                  <a:gd name="T7" fmla="*/ 233 h 1155"/>
                  <a:gd name="T8" fmla="*/ 1056 w 1887"/>
                  <a:gd name="T9" fmla="*/ 315 h 1155"/>
                  <a:gd name="T10" fmla="*/ 1044 w 1887"/>
                  <a:gd name="T11" fmla="*/ 525 h 1155"/>
                  <a:gd name="T12" fmla="*/ 918 w 1887"/>
                  <a:gd name="T13" fmla="*/ 507 h 1155"/>
                  <a:gd name="T14" fmla="*/ 822 w 1887"/>
                  <a:gd name="T15" fmla="*/ 543 h 1155"/>
                  <a:gd name="T16" fmla="*/ 588 w 1887"/>
                  <a:gd name="T17" fmla="*/ 453 h 1155"/>
                  <a:gd name="T18" fmla="*/ 413 w 1887"/>
                  <a:gd name="T19" fmla="*/ 328 h 1155"/>
                  <a:gd name="T20" fmla="*/ 254 w 1887"/>
                  <a:gd name="T21" fmla="*/ 163 h 1155"/>
                  <a:gd name="T22" fmla="*/ 70 w 1887"/>
                  <a:gd name="T23" fmla="*/ 163 h 1155"/>
                  <a:gd name="T24" fmla="*/ 0 w 1887"/>
                  <a:gd name="T25" fmla="*/ 377 h 1155"/>
                  <a:gd name="T26" fmla="*/ 83 w 1887"/>
                  <a:gd name="T27" fmla="*/ 537 h 1155"/>
                  <a:gd name="T28" fmla="*/ 156 w 1887"/>
                  <a:gd name="T29" fmla="*/ 621 h 1155"/>
                  <a:gd name="T30" fmla="*/ 101 w 1887"/>
                  <a:gd name="T31" fmla="*/ 725 h 1155"/>
                  <a:gd name="T32" fmla="*/ 258 w 1887"/>
                  <a:gd name="T33" fmla="*/ 891 h 1155"/>
                  <a:gd name="T34" fmla="*/ 300 w 1887"/>
                  <a:gd name="T35" fmla="*/ 1065 h 1155"/>
                  <a:gd name="T36" fmla="*/ 457 w 1887"/>
                  <a:gd name="T37" fmla="*/ 1045 h 1155"/>
                  <a:gd name="T38" fmla="*/ 654 w 1887"/>
                  <a:gd name="T39" fmla="*/ 1065 h 1155"/>
                  <a:gd name="T40" fmla="*/ 817 w 1887"/>
                  <a:gd name="T41" fmla="*/ 1010 h 1155"/>
                  <a:gd name="T42" fmla="*/ 904 w 1887"/>
                  <a:gd name="T43" fmla="*/ 1122 h 1155"/>
                  <a:gd name="T44" fmla="*/ 1018 w 1887"/>
                  <a:gd name="T45" fmla="*/ 1114 h 1155"/>
                  <a:gd name="T46" fmla="*/ 1185 w 1887"/>
                  <a:gd name="T47" fmla="*/ 984 h 1155"/>
                  <a:gd name="T48" fmla="*/ 1334 w 1887"/>
                  <a:gd name="T49" fmla="*/ 863 h 1155"/>
                  <a:gd name="T50" fmla="*/ 1524 w 1887"/>
                  <a:gd name="T51" fmla="*/ 789 h 1155"/>
                  <a:gd name="T52" fmla="*/ 1746 w 1887"/>
                  <a:gd name="T53" fmla="*/ 783 h 1155"/>
                  <a:gd name="T54" fmla="*/ 1887 w 1887"/>
                  <a:gd name="T55" fmla="*/ 638 h 1155"/>
                  <a:gd name="T56" fmla="*/ 1836 w 1887"/>
                  <a:gd name="T57" fmla="*/ 447 h 1155"/>
                  <a:gd name="T58" fmla="*/ 1729 w 1887"/>
                  <a:gd name="T59" fmla="*/ 345 h 1155"/>
                  <a:gd name="T60" fmla="*/ 1580 w 1887"/>
                  <a:gd name="T61" fmla="*/ 363 h 1155"/>
                  <a:gd name="T62" fmla="*/ 1512 w 1887"/>
                  <a:gd name="T63" fmla="*/ 219 h 1155"/>
                  <a:gd name="T64" fmla="*/ 1398 w 1887"/>
                  <a:gd name="T65" fmla="*/ 75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7" h="1155">
                    <a:moveTo>
                      <a:pt x="1398" y="75"/>
                    </a:moveTo>
                    <a:lnTo>
                      <a:pt x="1296" y="87"/>
                    </a:lnTo>
                    <a:lnTo>
                      <a:pt x="1290" y="0"/>
                    </a:lnTo>
                    <a:lnTo>
                      <a:pt x="1218" y="9"/>
                    </a:lnTo>
                    <a:lnTo>
                      <a:pt x="1218" y="93"/>
                    </a:lnTo>
                    <a:lnTo>
                      <a:pt x="1237" y="173"/>
                    </a:lnTo>
                    <a:lnTo>
                      <a:pt x="1220" y="233"/>
                    </a:lnTo>
                    <a:lnTo>
                      <a:pt x="1141" y="233"/>
                    </a:lnTo>
                    <a:lnTo>
                      <a:pt x="1053" y="207"/>
                    </a:lnTo>
                    <a:lnTo>
                      <a:pt x="1056" y="315"/>
                    </a:lnTo>
                    <a:lnTo>
                      <a:pt x="1032" y="435"/>
                    </a:lnTo>
                    <a:lnTo>
                      <a:pt x="1044" y="525"/>
                    </a:lnTo>
                    <a:lnTo>
                      <a:pt x="972" y="471"/>
                    </a:lnTo>
                    <a:lnTo>
                      <a:pt x="918" y="507"/>
                    </a:lnTo>
                    <a:lnTo>
                      <a:pt x="852" y="453"/>
                    </a:lnTo>
                    <a:lnTo>
                      <a:pt x="822" y="543"/>
                    </a:lnTo>
                    <a:lnTo>
                      <a:pt x="702" y="483"/>
                    </a:lnTo>
                    <a:lnTo>
                      <a:pt x="588" y="453"/>
                    </a:lnTo>
                    <a:lnTo>
                      <a:pt x="414" y="417"/>
                    </a:lnTo>
                    <a:lnTo>
                      <a:pt x="413" y="328"/>
                    </a:lnTo>
                    <a:lnTo>
                      <a:pt x="351" y="233"/>
                    </a:lnTo>
                    <a:lnTo>
                      <a:pt x="254" y="163"/>
                    </a:lnTo>
                    <a:lnTo>
                      <a:pt x="158" y="173"/>
                    </a:lnTo>
                    <a:lnTo>
                      <a:pt x="70" y="163"/>
                    </a:lnTo>
                    <a:lnTo>
                      <a:pt x="27" y="276"/>
                    </a:lnTo>
                    <a:lnTo>
                      <a:pt x="0" y="377"/>
                    </a:lnTo>
                    <a:lnTo>
                      <a:pt x="27" y="476"/>
                    </a:lnTo>
                    <a:lnTo>
                      <a:pt x="83" y="537"/>
                    </a:lnTo>
                    <a:lnTo>
                      <a:pt x="123" y="578"/>
                    </a:lnTo>
                    <a:lnTo>
                      <a:pt x="156" y="621"/>
                    </a:lnTo>
                    <a:lnTo>
                      <a:pt x="138" y="686"/>
                    </a:lnTo>
                    <a:lnTo>
                      <a:pt x="101" y="725"/>
                    </a:lnTo>
                    <a:lnTo>
                      <a:pt x="192" y="825"/>
                    </a:lnTo>
                    <a:lnTo>
                      <a:pt x="258" y="891"/>
                    </a:lnTo>
                    <a:lnTo>
                      <a:pt x="318" y="993"/>
                    </a:lnTo>
                    <a:lnTo>
                      <a:pt x="300" y="1065"/>
                    </a:lnTo>
                    <a:lnTo>
                      <a:pt x="390" y="1101"/>
                    </a:lnTo>
                    <a:lnTo>
                      <a:pt x="457" y="1045"/>
                    </a:lnTo>
                    <a:lnTo>
                      <a:pt x="561" y="1062"/>
                    </a:lnTo>
                    <a:lnTo>
                      <a:pt x="654" y="1065"/>
                    </a:lnTo>
                    <a:lnTo>
                      <a:pt x="732" y="1065"/>
                    </a:lnTo>
                    <a:lnTo>
                      <a:pt x="817" y="1010"/>
                    </a:lnTo>
                    <a:lnTo>
                      <a:pt x="834" y="1097"/>
                    </a:lnTo>
                    <a:lnTo>
                      <a:pt x="904" y="1122"/>
                    </a:lnTo>
                    <a:lnTo>
                      <a:pt x="966" y="1155"/>
                    </a:lnTo>
                    <a:lnTo>
                      <a:pt x="1018" y="1114"/>
                    </a:lnTo>
                    <a:lnTo>
                      <a:pt x="1097" y="1062"/>
                    </a:lnTo>
                    <a:lnTo>
                      <a:pt x="1185" y="984"/>
                    </a:lnTo>
                    <a:lnTo>
                      <a:pt x="1273" y="967"/>
                    </a:lnTo>
                    <a:lnTo>
                      <a:pt x="1334" y="863"/>
                    </a:lnTo>
                    <a:lnTo>
                      <a:pt x="1378" y="794"/>
                    </a:lnTo>
                    <a:lnTo>
                      <a:pt x="1524" y="789"/>
                    </a:lnTo>
                    <a:lnTo>
                      <a:pt x="1650" y="789"/>
                    </a:lnTo>
                    <a:lnTo>
                      <a:pt x="1746" y="783"/>
                    </a:lnTo>
                    <a:lnTo>
                      <a:pt x="1812" y="735"/>
                    </a:lnTo>
                    <a:lnTo>
                      <a:pt x="1887" y="638"/>
                    </a:lnTo>
                    <a:lnTo>
                      <a:pt x="1866" y="549"/>
                    </a:lnTo>
                    <a:lnTo>
                      <a:pt x="1836" y="447"/>
                    </a:lnTo>
                    <a:lnTo>
                      <a:pt x="1808" y="345"/>
                    </a:lnTo>
                    <a:lnTo>
                      <a:pt x="1729" y="345"/>
                    </a:lnTo>
                    <a:lnTo>
                      <a:pt x="1667" y="345"/>
                    </a:lnTo>
                    <a:lnTo>
                      <a:pt x="1580" y="363"/>
                    </a:lnTo>
                    <a:lnTo>
                      <a:pt x="1536" y="284"/>
                    </a:lnTo>
                    <a:lnTo>
                      <a:pt x="1512" y="219"/>
                    </a:lnTo>
                    <a:lnTo>
                      <a:pt x="1440" y="135"/>
                    </a:lnTo>
                    <a:lnTo>
                      <a:pt x="1398" y="75"/>
                    </a:lnTo>
                    <a:close/>
                  </a:path>
                </a:pathLst>
              </a:custGeom>
              <a:solidFill>
                <a:srgbClr val="7030A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7062372" y="3612951"/>
                <a:ext cx="451273" cy="615927"/>
              </a:xfrm>
              <a:custGeom>
                <a:avLst/>
                <a:gdLst>
                  <a:gd name="T0" fmla="*/ 283 w 1111"/>
                  <a:gd name="T1" fmla="*/ 486 h 1513"/>
                  <a:gd name="T2" fmla="*/ 136 w 1111"/>
                  <a:gd name="T3" fmla="*/ 567 h 1513"/>
                  <a:gd name="T4" fmla="*/ 91 w 1111"/>
                  <a:gd name="T5" fmla="*/ 720 h 1513"/>
                  <a:gd name="T6" fmla="*/ 0 w 1111"/>
                  <a:gd name="T7" fmla="*/ 943 h 1513"/>
                  <a:gd name="T8" fmla="*/ 117 w 1111"/>
                  <a:gd name="T9" fmla="*/ 1029 h 1513"/>
                  <a:gd name="T10" fmla="*/ 345 w 1111"/>
                  <a:gd name="T11" fmla="*/ 996 h 1513"/>
                  <a:gd name="T12" fmla="*/ 489 w 1111"/>
                  <a:gd name="T13" fmla="*/ 961 h 1513"/>
                  <a:gd name="T14" fmla="*/ 523 w 1111"/>
                  <a:gd name="T15" fmla="*/ 1090 h 1513"/>
                  <a:gd name="T16" fmla="*/ 486 w 1111"/>
                  <a:gd name="T17" fmla="*/ 1206 h 1513"/>
                  <a:gd name="T18" fmla="*/ 597 w 1111"/>
                  <a:gd name="T19" fmla="*/ 1239 h 1513"/>
                  <a:gd name="T20" fmla="*/ 613 w 1111"/>
                  <a:gd name="T21" fmla="*/ 1326 h 1513"/>
                  <a:gd name="T22" fmla="*/ 522 w 1111"/>
                  <a:gd name="T23" fmla="*/ 1411 h 1513"/>
                  <a:gd name="T24" fmla="*/ 597 w 1111"/>
                  <a:gd name="T25" fmla="*/ 1459 h 1513"/>
                  <a:gd name="T26" fmla="*/ 651 w 1111"/>
                  <a:gd name="T27" fmla="*/ 1494 h 1513"/>
                  <a:gd name="T28" fmla="*/ 793 w 1111"/>
                  <a:gd name="T29" fmla="*/ 1459 h 1513"/>
                  <a:gd name="T30" fmla="*/ 745 w 1111"/>
                  <a:gd name="T31" fmla="*/ 1315 h 1513"/>
                  <a:gd name="T32" fmla="*/ 853 w 1111"/>
                  <a:gd name="T33" fmla="*/ 1447 h 1513"/>
                  <a:gd name="T34" fmla="*/ 877 w 1111"/>
                  <a:gd name="T35" fmla="*/ 1315 h 1513"/>
                  <a:gd name="T36" fmla="*/ 907 w 1111"/>
                  <a:gd name="T37" fmla="*/ 1195 h 1513"/>
                  <a:gd name="T38" fmla="*/ 1003 w 1111"/>
                  <a:gd name="T39" fmla="*/ 1075 h 1513"/>
                  <a:gd name="T40" fmla="*/ 847 w 1111"/>
                  <a:gd name="T41" fmla="*/ 1093 h 1513"/>
                  <a:gd name="T42" fmla="*/ 649 w 1111"/>
                  <a:gd name="T43" fmla="*/ 1135 h 1513"/>
                  <a:gd name="T44" fmla="*/ 637 w 1111"/>
                  <a:gd name="T45" fmla="*/ 1051 h 1513"/>
                  <a:gd name="T46" fmla="*/ 811 w 1111"/>
                  <a:gd name="T47" fmla="*/ 1015 h 1513"/>
                  <a:gd name="T48" fmla="*/ 1027 w 1111"/>
                  <a:gd name="T49" fmla="*/ 991 h 1513"/>
                  <a:gd name="T50" fmla="*/ 1105 w 1111"/>
                  <a:gd name="T51" fmla="*/ 844 h 1513"/>
                  <a:gd name="T52" fmla="*/ 1111 w 1111"/>
                  <a:gd name="T53" fmla="*/ 597 h 1513"/>
                  <a:gd name="T54" fmla="*/ 997 w 1111"/>
                  <a:gd name="T55" fmla="*/ 417 h 1513"/>
                  <a:gd name="T56" fmla="*/ 867 w 1111"/>
                  <a:gd name="T57" fmla="*/ 267 h 1513"/>
                  <a:gd name="T58" fmla="*/ 666 w 1111"/>
                  <a:gd name="T59" fmla="*/ 123 h 1513"/>
                  <a:gd name="T60" fmla="*/ 535 w 1111"/>
                  <a:gd name="T61" fmla="*/ 55 h 1513"/>
                  <a:gd name="T62" fmla="*/ 529 w 1111"/>
                  <a:gd name="T63" fmla="*/ 247 h 1513"/>
                  <a:gd name="T64" fmla="*/ 589 w 1111"/>
                  <a:gd name="T65" fmla="*/ 391 h 1513"/>
                  <a:gd name="T66" fmla="*/ 553 w 1111"/>
                  <a:gd name="T67" fmla="*/ 499 h 1513"/>
                  <a:gd name="T68" fmla="*/ 421 w 1111"/>
                  <a:gd name="T69" fmla="*/ 487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1" h="1513">
                    <a:moveTo>
                      <a:pt x="273" y="430"/>
                    </a:moveTo>
                    <a:lnTo>
                      <a:pt x="283" y="486"/>
                    </a:lnTo>
                    <a:lnTo>
                      <a:pt x="219" y="532"/>
                    </a:lnTo>
                    <a:lnTo>
                      <a:pt x="136" y="567"/>
                    </a:lnTo>
                    <a:lnTo>
                      <a:pt x="81" y="606"/>
                    </a:lnTo>
                    <a:lnTo>
                      <a:pt x="91" y="720"/>
                    </a:lnTo>
                    <a:lnTo>
                      <a:pt x="55" y="835"/>
                    </a:lnTo>
                    <a:lnTo>
                      <a:pt x="0" y="943"/>
                    </a:lnTo>
                    <a:lnTo>
                      <a:pt x="57" y="997"/>
                    </a:lnTo>
                    <a:lnTo>
                      <a:pt x="117" y="1029"/>
                    </a:lnTo>
                    <a:lnTo>
                      <a:pt x="223" y="1033"/>
                    </a:lnTo>
                    <a:lnTo>
                      <a:pt x="345" y="996"/>
                    </a:lnTo>
                    <a:lnTo>
                      <a:pt x="429" y="961"/>
                    </a:lnTo>
                    <a:lnTo>
                      <a:pt x="489" y="961"/>
                    </a:lnTo>
                    <a:lnTo>
                      <a:pt x="541" y="1005"/>
                    </a:lnTo>
                    <a:lnTo>
                      <a:pt x="523" y="1090"/>
                    </a:lnTo>
                    <a:lnTo>
                      <a:pt x="496" y="1146"/>
                    </a:lnTo>
                    <a:lnTo>
                      <a:pt x="486" y="1206"/>
                    </a:lnTo>
                    <a:lnTo>
                      <a:pt x="535" y="1245"/>
                    </a:lnTo>
                    <a:lnTo>
                      <a:pt x="597" y="1239"/>
                    </a:lnTo>
                    <a:lnTo>
                      <a:pt x="651" y="1279"/>
                    </a:lnTo>
                    <a:lnTo>
                      <a:pt x="613" y="1326"/>
                    </a:lnTo>
                    <a:lnTo>
                      <a:pt x="543" y="1363"/>
                    </a:lnTo>
                    <a:lnTo>
                      <a:pt x="522" y="1411"/>
                    </a:lnTo>
                    <a:lnTo>
                      <a:pt x="537" y="1440"/>
                    </a:lnTo>
                    <a:lnTo>
                      <a:pt x="597" y="1459"/>
                    </a:lnTo>
                    <a:lnTo>
                      <a:pt x="667" y="1440"/>
                    </a:lnTo>
                    <a:lnTo>
                      <a:pt x="651" y="1494"/>
                    </a:lnTo>
                    <a:lnTo>
                      <a:pt x="739" y="1513"/>
                    </a:lnTo>
                    <a:lnTo>
                      <a:pt x="793" y="1459"/>
                    </a:lnTo>
                    <a:lnTo>
                      <a:pt x="775" y="1399"/>
                    </a:lnTo>
                    <a:lnTo>
                      <a:pt x="745" y="1315"/>
                    </a:lnTo>
                    <a:lnTo>
                      <a:pt x="823" y="1369"/>
                    </a:lnTo>
                    <a:lnTo>
                      <a:pt x="853" y="1447"/>
                    </a:lnTo>
                    <a:lnTo>
                      <a:pt x="907" y="1387"/>
                    </a:lnTo>
                    <a:lnTo>
                      <a:pt x="877" y="1315"/>
                    </a:lnTo>
                    <a:lnTo>
                      <a:pt x="841" y="1225"/>
                    </a:lnTo>
                    <a:lnTo>
                      <a:pt x="907" y="1195"/>
                    </a:lnTo>
                    <a:lnTo>
                      <a:pt x="997" y="1153"/>
                    </a:lnTo>
                    <a:lnTo>
                      <a:pt x="1003" y="1075"/>
                    </a:lnTo>
                    <a:lnTo>
                      <a:pt x="907" y="1093"/>
                    </a:lnTo>
                    <a:lnTo>
                      <a:pt x="847" y="1093"/>
                    </a:lnTo>
                    <a:lnTo>
                      <a:pt x="757" y="1123"/>
                    </a:lnTo>
                    <a:lnTo>
                      <a:pt x="649" y="1135"/>
                    </a:lnTo>
                    <a:lnTo>
                      <a:pt x="595" y="1087"/>
                    </a:lnTo>
                    <a:lnTo>
                      <a:pt x="637" y="1051"/>
                    </a:lnTo>
                    <a:lnTo>
                      <a:pt x="727" y="1033"/>
                    </a:lnTo>
                    <a:lnTo>
                      <a:pt x="811" y="1015"/>
                    </a:lnTo>
                    <a:lnTo>
                      <a:pt x="925" y="991"/>
                    </a:lnTo>
                    <a:lnTo>
                      <a:pt x="1027" y="991"/>
                    </a:lnTo>
                    <a:lnTo>
                      <a:pt x="1095" y="903"/>
                    </a:lnTo>
                    <a:lnTo>
                      <a:pt x="1105" y="844"/>
                    </a:lnTo>
                    <a:lnTo>
                      <a:pt x="1098" y="735"/>
                    </a:lnTo>
                    <a:lnTo>
                      <a:pt x="1111" y="597"/>
                    </a:lnTo>
                    <a:lnTo>
                      <a:pt x="1050" y="511"/>
                    </a:lnTo>
                    <a:lnTo>
                      <a:pt x="997" y="417"/>
                    </a:lnTo>
                    <a:lnTo>
                      <a:pt x="913" y="336"/>
                    </a:lnTo>
                    <a:lnTo>
                      <a:pt x="867" y="267"/>
                    </a:lnTo>
                    <a:lnTo>
                      <a:pt x="781" y="187"/>
                    </a:lnTo>
                    <a:lnTo>
                      <a:pt x="666" y="123"/>
                    </a:lnTo>
                    <a:lnTo>
                      <a:pt x="678" y="0"/>
                    </a:lnTo>
                    <a:lnTo>
                      <a:pt x="535" y="55"/>
                    </a:lnTo>
                    <a:lnTo>
                      <a:pt x="535" y="145"/>
                    </a:lnTo>
                    <a:lnTo>
                      <a:pt x="529" y="247"/>
                    </a:lnTo>
                    <a:lnTo>
                      <a:pt x="553" y="331"/>
                    </a:lnTo>
                    <a:lnTo>
                      <a:pt x="589" y="391"/>
                    </a:lnTo>
                    <a:lnTo>
                      <a:pt x="607" y="451"/>
                    </a:lnTo>
                    <a:lnTo>
                      <a:pt x="553" y="499"/>
                    </a:lnTo>
                    <a:lnTo>
                      <a:pt x="487" y="481"/>
                    </a:lnTo>
                    <a:lnTo>
                      <a:pt x="421" y="487"/>
                    </a:lnTo>
                    <a:lnTo>
                      <a:pt x="273" y="430"/>
                    </a:lnTo>
                    <a:close/>
                  </a:path>
                </a:pathLst>
              </a:custGeom>
              <a:solidFill>
                <a:srgbClr val="BFBB23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8530024" y="3432036"/>
                <a:ext cx="648451" cy="382159"/>
              </a:xfrm>
              <a:custGeom>
                <a:avLst/>
                <a:gdLst>
                  <a:gd name="T0" fmla="*/ 1550 w 1595"/>
                  <a:gd name="T1" fmla="*/ 211 h 942"/>
                  <a:gd name="T2" fmla="*/ 1339 w 1595"/>
                  <a:gd name="T3" fmla="*/ 192 h 942"/>
                  <a:gd name="T4" fmla="*/ 1102 w 1595"/>
                  <a:gd name="T5" fmla="*/ 211 h 942"/>
                  <a:gd name="T6" fmla="*/ 992 w 1595"/>
                  <a:gd name="T7" fmla="*/ 201 h 942"/>
                  <a:gd name="T8" fmla="*/ 928 w 1595"/>
                  <a:gd name="T9" fmla="*/ 137 h 942"/>
                  <a:gd name="T10" fmla="*/ 873 w 1595"/>
                  <a:gd name="T11" fmla="*/ 55 h 942"/>
                  <a:gd name="T12" fmla="*/ 745 w 1595"/>
                  <a:gd name="T13" fmla="*/ 0 h 942"/>
                  <a:gd name="T14" fmla="*/ 672 w 1595"/>
                  <a:gd name="T15" fmla="*/ 55 h 942"/>
                  <a:gd name="T16" fmla="*/ 611 w 1595"/>
                  <a:gd name="T17" fmla="*/ 144 h 942"/>
                  <a:gd name="T18" fmla="*/ 539 w 1595"/>
                  <a:gd name="T19" fmla="*/ 237 h 942"/>
                  <a:gd name="T20" fmla="*/ 470 w 1595"/>
                  <a:gd name="T21" fmla="*/ 286 h 942"/>
                  <a:gd name="T22" fmla="*/ 377 w 1595"/>
                  <a:gd name="T23" fmla="*/ 291 h 942"/>
                  <a:gd name="T24" fmla="*/ 285 w 1595"/>
                  <a:gd name="T25" fmla="*/ 291 h 942"/>
                  <a:gd name="T26" fmla="*/ 99 w 1595"/>
                  <a:gd name="T27" fmla="*/ 298 h 942"/>
                  <a:gd name="T28" fmla="*/ 0 w 1595"/>
                  <a:gd name="T29" fmla="*/ 472 h 942"/>
                  <a:gd name="T30" fmla="*/ 102 w 1595"/>
                  <a:gd name="T31" fmla="*/ 538 h 942"/>
                  <a:gd name="T32" fmla="*/ 198 w 1595"/>
                  <a:gd name="T33" fmla="*/ 522 h 942"/>
                  <a:gd name="T34" fmla="*/ 291 w 1595"/>
                  <a:gd name="T35" fmla="*/ 522 h 942"/>
                  <a:gd name="T36" fmla="*/ 365 w 1595"/>
                  <a:gd name="T37" fmla="*/ 597 h 942"/>
                  <a:gd name="T38" fmla="*/ 455 w 1595"/>
                  <a:gd name="T39" fmla="*/ 609 h 942"/>
                  <a:gd name="T40" fmla="*/ 567 w 1595"/>
                  <a:gd name="T41" fmla="*/ 640 h 942"/>
                  <a:gd name="T42" fmla="*/ 651 w 1595"/>
                  <a:gd name="T43" fmla="*/ 669 h 942"/>
                  <a:gd name="T44" fmla="*/ 725 w 1595"/>
                  <a:gd name="T45" fmla="*/ 780 h 942"/>
                  <a:gd name="T46" fmla="*/ 745 w 1595"/>
                  <a:gd name="T47" fmla="*/ 851 h 942"/>
                  <a:gd name="T48" fmla="*/ 782 w 1595"/>
                  <a:gd name="T49" fmla="*/ 905 h 942"/>
                  <a:gd name="T50" fmla="*/ 864 w 1595"/>
                  <a:gd name="T51" fmla="*/ 942 h 942"/>
                  <a:gd name="T52" fmla="*/ 910 w 1595"/>
                  <a:gd name="T53" fmla="*/ 860 h 942"/>
                  <a:gd name="T54" fmla="*/ 855 w 1595"/>
                  <a:gd name="T55" fmla="*/ 777 h 942"/>
                  <a:gd name="T56" fmla="*/ 782 w 1595"/>
                  <a:gd name="T57" fmla="*/ 649 h 942"/>
                  <a:gd name="T58" fmla="*/ 900 w 1595"/>
                  <a:gd name="T59" fmla="*/ 659 h 942"/>
                  <a:gd name="T60" fmla="*/ 983 w 1595"/>
                  <a:gd name="T61" fmla="*/ 704 h 942"/>
                  <a:gd name="T62" fmla="*/ 1074 w 1595"/>
                  <a:gd name="T63" fmla="*/ 723 h 942"/>
                  <a:gd name="T64" fmla="*/ 1120 w 1595"/>
                  <a:gd name="T65" fmla="*/ 622 h 942"/>
                  <a:gd name="T66" fmla="*/ 1220 w 1595"/>
                  <a:gd name="T67" fmla="*/ 659 h 942"/>
                  <a:gd name="T68" fmla="*/ 1230 w 1595"/>
                  <a:gd name="T69" fmla="*/ 558 h 942"/>
                  <a:gd name="T70" fmla="*/ 1284 w 1595"/>
                  <a:gd name="T71" fmla="*/ 485 h 942"/>
                  <a:gd name="T72" fmla="*/ 1595 w 1595"/>
                  <a:gd name="T73" fmla="*/ 293 h 942"/>
                  <a:gd name="T74" fmla="*/ 1550 w 1595"/>
                  <a:gd name="T75" fmla="*/ 211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95" h="942">
                    <a:moveTo>
                      <a:pt x="1550" y="211"/>
                    </a:moveTo>
                    <a:lnTo>
                      <a:pt x="1339" y="192"/>
                    </a:lnTo>
                    <a:lnTo>
                      <a:pt x="1102" y="211"/>
                    </a:lnTo>
                    <a:lnTo>
                      <a:pt x="992" y="201"/>
                    </a:lnTo>
                    <a:lnTo>
                      <a:pt x="928" y="137"/>
                    </a:lnTo>
                    <a:lnTo>
                      <a:pt x="873" y="55"/>
                    </a:lnTo>
                    <a:lnTo>
                      <a:pt x="745" y="0"/>
                    </a:lnTo>
                    <a:lnTo>
                      <a:pt x="672" y="55"/>
                    </a:lnTo>
                    <a:lnTo>
                      <a:pt x="611" y="144"/>
                    </a:lnTo>
                    <a:lnTo>
                      <a:pt x="539" y="237"/>
                    </a:lnTo>
                    <a:lnTo>
                      <a:pt x="470" y="286"/>
                    </a:lnTo>
                    <a:lnTo>
                      <a:pt x="377" y="291"/>
                    </a:lnTo>
                    <a:lnTo>
                      <a:pt x="285" y="291"/>
                    </a:lnTo>
                    <a:lnTo>
                      <a:pt x="99" y="298"/>
                    </a:lnTo>
                    <a:lnTo>
                      <a:pt x="0" y="472"/>
                    </a:lnTo>
                    <a:lnTo>
                      <a:pt x="102" y="538"/>
                    </a:lnTo>
                    <a:lnTo>
                      <a:pt x="198" y="522"/>
                    </a:lnTo>
                    <a:lnTo>
                      <a:pt x="291" y="522"/>
                    </a:lnTo>
                    <a:lnTo>
                      <a:pt x="365" y="597"/>
                    </a:lnTo>
                    <a:lnTo>
                      <a:pt x="455" y="609"/>
                    </a:lnTo>
                    <a:lnTo>
                      <a:pt x="567" y="640"/>
                    </a:lnTo>
                    <a:lnTo>
                      <a:pt x="651" y="669"/>
                    </a:lnTo>
                    <a:lnTo>
                      <a:pt x="725" y="780"/>
                    </a:lnTo>
                    <a:lnTo>
                      <a:pt x="745" y="851"/>
                    </a:lnTo>
                    <a:lnTo>
                      <a:pt x="782" y="905"/>
                    </a:lnTo>
                    <a:lnTo>
                      <a:pt x="864" y="942"/>
                    </a:lnTo>
                    <a:lnTo>
                      <a:pt x="910" y="860"/>
                    </a:lnTo>
                    <a:lnTo>
                      <a:pt x="855" y="777"/>
                    </a:lnTo>
                    <a:lnTo>
                      <a:pt x="782" y="649"/>
                    </a:lnTo>
                    <a:lnTo>
                      <a:pt x="900" y="659"/>
                    </a:lnTo>
                    <a:lnTo>
                      <a:pt x="983" y="704"/>
                    </a:lnTo>
                    <a:lnTo>
                      <a:pt x="1074" y="723"/>
                    </a:lnTo>
                    <a:lnTo>
                      <a:pt x="1120" y="622"/>
                    </a:lnTo>
                    <a:lnTo>
                      <a:pt x="1220" y="659"/>
                    </a:lnTo>
                    <a:lnTo>
                      <a:pt x="1230" y="558"/>
                    </a:lnTo>
                    <a:lnTo>
                      <a:pt x="1284" y="485"/>
                    </a:lnTo>
                    <a:lnTo>
                      <a:pt x="1595" y="293"/>
                    </a:lnTo>
                    <a:lnTo>
                      <a:pt x="1550" y="211"/>
                    </a:lnTo>
                    <a:close/>
                  </a:path>
                </a:pathLst>
              </a:custGeom>
              <a:solidFill>
                <a:srgbClr val="01A0D9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3696123" y="2881157"/>
                <a:ext cx="1022479" cy="1030610"/>
              </a:xfrm>
              <a:custGeom>
                <a:avLst/>
                <a:gdLst>
                  <a:gd name="T0" fmla="*/ 109 w 2514"/>
                  <a:gd name="T1" fmla="*/ 326 h 2538"/>
                  <a:gd name="T2" fmla="*/ 52 w 2514"/>
                  <a:gd name="T3" fmla="*/ 446 h 2538"/>
                  <a:gd name="T4" fmla="*/ 191 w 2514"/>
                  <a:gd name="T5" fmla="*/ 547 h 2538"/>
                  <a:gd name="T6" fmla="*/ 364 w 2514"/>
                  <a:gd name="T7" fmla="*/ 734 h 2538"/>
                  <a:gd name="T8" fmla="*/ 176 w 2514"/>
                  <a:gd name="T9" fmla="*/ 753 h 2538"/>
                  <a:gd name="T10" fmla="*/ 190 w 2514"/>
                  <a:gd name="T11" fmla="*/ 905 h 2538"/>
                  <a:gd name="T12" fmla="*/ 98 w 2514"/>
                  <a:gd name="T13" fmla="*/ 1064 h 2538"/>
                  <a:gd name="T14" fmla="*/ 159 w 2514"/>
                  <a:gd name="T15" fmla="*/ 1253 h 2538"/>
                  <a:gd name="T16" fmla="*/ 344 w 2514"/>
                  <a:gd name="T17" fmla="*/ 1358 h 2538"/>
                  <a:gd name="T18" fmla="*/ 546 w 2514"/>
                  <a:gd name="T19" fmla="*/ 1509 h 2538"/>
                  <a:gd name="T20" fmla="*/ 756 w 2514"/>
                  <a:gd name="T21" fmla="*/ 1521 h 2538"/>
                  <a:gd name="T22" fmla="*/ 966 w 2514"/>
                  <a:gd name="T23" fmla="*/ 1503 h 2538"/>
                  <a:gd name="T24" fmla="*/ 1227 w 2514"/>
                  <a:gd name="T25" fmla="*/ 1539 h 2538"/>
                  <a:gd name="T26" fmla="*/ 1442 w 2514"/>
                  <a:gd name="T27" fmla="*/ 1523 h 2538"/>
                  <a:gd name="T28" fmla="*/ 1607 w 2514"/>
                  <a:gd name="T29" fmla="*/ 1449 h 2538"/>
                  <a:gd name="T30" fmla="*/ 1803 w 2514"/>
                  <a:gd name="T31" fmla="*/ 1601 h 2538"/>
                  <a:gd name="T32" fmla="*/ 1940 w 2514"/>
                  <a:gd name="T33" fmla="*/ 1676 h 2538"/>
                  <a:gd name="T34" fmla="*/ 2043 w 2514"/>
                  <a:gd name="T35" fmla="*/ 1820 h 2538"/>
                  <a:gd name="T36" fmla="*/ 2073 w 2514"/>
                  <a:gd name="T37" fmla="*/ 2049 h 2538"/>
                  <a:gd name="T38" fmla="*/ 2124 w 2514"/>
                  <a:gd name="T39" fmla="*/ 2222 h 2538"/>
                  <a:gd name="T40" fmla="*/ 2201 w 2514"/>
                  <a:gd name="T41" fmla="*/ 2420 h 2538"/>
                  <a:gd name="T42" fmla="*/ 2319 w 2514"/>
                  <a:gd name="T43" fmla="*/ 2538 h 2538"/>
                  <a:gd name="T44" fmla="*/ 2458 w 2514"/>
                  <a:gd name="T45" fmla="*/ 2417 h 2538"/>
                  <a:gd name="T46" fmla="*/ 2362 w 2514"/>
                  <a:gd name="T47" fmla="*/ 2121 h 2538"/>
                  <a:gd name="T48" fmla="*/ 2091 w 2514"/>
                  <a:gd name="T49" fmla="*/ 1608 h 2538"/>
                  <a:gd name="T50" fmla="*/ 1950 w 2514"/>
                  <a:gd name="T51" fmla="*/ 1428 h 2538"/>
                  <a:gd name="T52" fmla="*/ 1776 w 2514"/>
                  <a:gd name="T53" fmla="*/ 1320 h 2538"/>
                  <a:gd name="T54" fmla="*/ 1605 w 2514"/>
                  <a:gd name="T55" fmla="*/ 1314 h 2538"/>
                  <a:gd name="T56" fmla="*/ 1455 w 2514"/>
                  <a:gd name="T57" fmla="*/ 1395 h 2538"/>
                  <a:gd name="T58" fmla="*/ 1208 w 2514"/>
                  <a:gd name="T59" fmla="*/ 1338 h 2538"/>
                  <a:gd name="T60" fmla="*/ 1043 w 2514"/>
                  <a:gd name="T61" fmla="*/ 1157 h 2538"/>
                  <a:gd name="T62" fmla="*/ 869 w 2514"/>
                  <a:gd name="T63" fmla="*/ 993 h 2538"/>
                  <a:gd name="T64" fmla="*/ 710 w 2514"/>
                  <a:gd name="T65" fmla="*/ 818 h 2538"/>
                  <a:gd name="T66" fmla="*/ 561 w 2514"/>
                  <a:gd name="T67" fmla="*/ 608 h 2538"/>
                  <a:gd name="T68" fmla="*/ 476 w 2514"/>
                  <a:gd name="T69" fmla="*/ 471 h 2538"/>
                  <a:gd name="T70" fmla="*/ 377 w 2514"/>
                  <a:gd name="T71" fmla="*/ 362 h 2538"/>
                  <a:gd name="T72" fmla="*/ 320 w 2514"/>
                  <a:gd name="T73" fmla="*/ 249 h 2538"/>
                  <a:gd name="T74" fmla="*/ 210 w 2514"/>
                  <a:gd name="T75" fmla="*/ 141 h 2538"/>
                  <a:gd name="T76" fmla="*/ 110 w 2514"/>
                  <a:gd name="T77" fmla="*/ 53 h 2538"/>
                  <a:gd name="T78" fmla="*/ 0 w 2514"/>
                  <a:gd name="T79" fmla="*/ 54 h 2538"/>
                  <a:gd name="T80" fmla="*/ 133 w 2514"/>
                  <a:gd name="T81" fmla="*/ 249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14" h="2538">
                    <a:moveTo>
                      <a:pt x="133" y="249"/>
                    </a:moveTo>
                    <a:lnTo>
                      <a:pt x="109" y="326"/>
                    </a:lnTo>
                    <a:lnTo>
                      <a:pt x="114" y="412"/>
                    </a:lnTo>
                    <a:lnTo>
                      <a:pt x="52" y="446"/>
                    </a:lnTo>
                    <a:lnTo>
                      <a:pt x="37" y="499"/>
                    </a:lnTo>
                    <a:lnTo>
                      <a:pt x="191" y="547"/>
                    </a:lnTo>
                    <a:lnTo>
                      <a:pt x="263" y="633"/>
                    </a:lnTo>
                    <a:lnTo>
                      <a:pt x="364" y="734"/>
                    </a:lnTo>
                    <a:lnTo>
                      <a:pt x="229" y="710"/>
                    </a:lnTo>
                    <a:lnTo>
                      <a:pt x="176" y="753"/>
                    </a:lnTo>
                    <a:lnTo>
                      <a:pt x="191" y="825"/>
                    </a:lnTo>
                    <a:lnTo>
                      <a:pt x="190" y="905"/>
                    </a:lnTo>
                    <a:lnTo>
                      <a:pt x="121" y="973"/>
                    </a:lnTo>
                    <a:lnTo>
                      <a:pt x="98" y="1064"/>
                    </a:lnTo>
                    <a:lnTo>
                      <a:pt x="106" y="1162"/>
                    </a:lnTo>
                    <a:lnTo>
                      <a:pt x="159" y="1253"/>
                    </a:lnTo>
                    <a:lnTo>
                      <a:pt x="259" y="1275"/>
                    </a:lnTo>
                    <a:lnTo>
                      <a:pt x="344" y="1358"/>
                    </a:lnTo>
                    <a:lnTo>
                      <a:pt x="444" y="1445"/>
                    </a:lnTo>
                    <a:lnTo>
                      <a:pt x="546" y="1509"/>
                    </a:lnTo>
                    <a:lnTo>
                      <a:pt x="606" y="1533"/>
                    </a:lnTo>
                    <a:lnTo>
                      <a:pt x="756" y="1521"/>
                    </a:lnTo>
                    <a:lnTo>
                      <a:pt x="864" y="1503"/>
                    </a:lnTo>
                    <a:lnTo>
                      <a:pt x="966" y="1503"/>
                    </a:lnTo>
                    <a:lnTo>
                      <a:pt x="1056" y="1509"/>
                    </a:lnTo>
                    <a:lnTo>
                      <a:pt x="1227" y="1539"/>
                    </a:lnTo>
                    <a:lnTo>
                      <a:pt x="1368" y="1623"/>
                    </a:lnTo>
                    <a:lnTo>
                      <a:pt x="1442" y="1523"/>
                    </a:lnTo>
                    <a:lnTo>
                      <a:pt x="1506" y="1449"/>
                    </a:lnTo>
                    <a:lnTo>
                      <a:pt x="1607" y="1449"/>
                    </a:lnTo>
                    <a:lnTo>
                      <a:pt x="1697" y="1466"/>
                    </a:lnTo>
                    <a:lnTo>
                      <a:pt x="1803" y="1601"/>
                    </a:lnTo>
                    <a:lnTo>
                      <a:pt x="1872" y="1635"/>
                    </a:lnTo>
                    <a:lnTo>
                      <a:pt x="1940" y="1676"/>
                    </a:lnTo>
                    <a:lnTo>
                      <a:pt x="2001" y="1745"/>
                    </a:lnTo>
                    <a:lnTo>
                      <a:pt x="2043" y="1820"/>
                    </a:lnTo>
                    <a:lnTo>
                      <a:pt x="2069" y="1950"/>
                    </a:lnTo>
                    <a:lnTo>
                      <a:pt x="2073" y="2049"/>
                    </a:lnTo>
                    <a:lnTo>
                      <a:pt x="2105" y="2127"/>
                    </a:lnTo>
                    <a:lnTo>
                      <a:pt x="2124" y="2222"/>
                    </a:lnTo>
                    <a:lnTo>
                      <a:pt x="2165" y="2307"/>
                    </a:lnTo>
                    <a:lnTo>
                      <a:pt x="2201" y="2420"/>
                    </a:lnTo>
                    <a:lnTo>
                      <a:pt x="2294" y="2508"/>
                    </a:lnTo>
                    <a:lnTo>
                      <a:pt x="2319" y="2538"/>
                    </a:lnTo>
                    <a:lnTo>
                      <a:pt x="2402" y="2473"/>
                    </a:lnTo>
                    <a:lnTo>
                      <a:pt x="2458" y="2417"/>
                    </a:lnTo>
                    <a:lnTo>
                      <a:pt x="2514" y="2313"/>
                    </a:lnTo>
                    <a:lnTo>
                      <a:pt x="2362" y="2121"/>
                    </a:lnTo>
                    <a:lnTo>
                      <a:pt x="2238" y="1902"/>
                    </a:lnTo>
                    <a:lnTo>
                      <a:pt x="2091" y="1608"/>
                    </a:lnTo>
                    <a:lnTo>
                      <a:pt x="2040" y="1482"/>
                    </a:lnTo>
                    <a:lnTo>
                      <a:pt x="1950" y="1428"/>
                    </a:lnTo>
                    <a:lnTo>
                      <a:pt x="1857" y="1374"/>
                    </a:lnTo>
                    <a:lnTo>
                      <a:pt x="1776" y="1320"/>
                    </a:lnTo>
                    <a:lnTo>
                      <a:pt x="1692" y="1317"/>
                    </a:lnTo>
                    <a:lnTo>
                      <a:pt x="1605" y="1314"/>
                    </a:lnTo>
                    <a:lnTo>
                      <a:pt x="1536" y="1356"/>
                    </a:lnTo>
                    <a:lnTo>
                      <a:pt x="1455" y="1395"/>
                    </a:lnTo>
                    <a:lnTo>
                      <a:pt x="1314" y="1398"/>
                    </a:lnTo>
                    <a:lnTo>
                      <a:pt x="1208" y="1338"/>
                    </a:lnTo>
                    <a:lnTo>
                      <a:pt x="1148" y="1259"/>
                    </a:lnTo>
                    <a:lnTo>
                      <a:pt x="1043" y="1157"/>
                    </a:lnTo>
                    <a:lnTo>
                      <a:pt x="939" y="1089"/>
                    </a:lnTo>
                    <a:lnTo>
                      <a:pt x="869" y="993"/>
                    </a:lnTo>
                    <a:lnTo>
                      <a:pt x="807" y="902"/>
                    </a:lnTo>
                    <a:lnTo>
                      <a:pt x="710" y="818"/>
                    </a:lnTo>
                    <a:lnTo>
                      <a:pt x="617" y="701"/>
                    </a:lnTo>
                    <a:lnTo>
                      <a:pt x="561" y="608"/>
                    </a:lnTo>
                    <a:lnTo>
                      <a:pt x="572" y="516"/>
                    </a:lnTo>
                    <a:lnTo>
                      <a:pt x="476" y="471"/>
                    </a:lnTo>
                    <a:lnTo>
                      <a:pt x="386" y="416"/>
                    </a:lnTo>
                    <a:lnTo>
                      <a:pt x="377" y="362"/>
                    </a:lnTo>
                    <a:lnTo>
                      <a:pt x="377" y="285"/>
                    </a:lnTo>
                    <a:lnTo>
                      <a:pt x="320" y="249"/>
                    </a:lnTo>
                    <a:lnTo>
                      <a:pt x="270" y="189"/>
                    </a:lnTo>
                    <a:lnTo>
                      <a:pt x="210" y="141"/>
                    </a:lnTo>
                    <a:lnTo>
                      <a:pt x="167" y="95"/>
                    </a:lnTo>
                    <a:lnTo>
                      <a:pt x="110" y="53"/>
                    </a:lnTo>
                    <a:lnTo>
                      <a:pt x="23" y="0"/>
                    </a:lnTo>
                    <a:lnTo>
                      <a:pt x="0" y="54"/>
                    </a:lnTo>
                    <a:lnTo>
                      <a:pt x="157" y="182"/>
                    </a:lnTo>
                    <a:lnTo>
                      <a:pt x="133" y="249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1" name="组合 105"/>
              <p:cNvGrpSpPr/>
              <p:nvPr/>
            </p:nvGrpSpPr>
            <p:grpSpPr>
              <a:xfrm>
                <a:off x="8013703" y="3623115"/>
                <a:ext cx="819203" cy="579336"/>
                <a:chOff x="5842001" y="3852863"/>
                <a:chExt cx="639763" cy="452437"/>
              </a:xfrm>
            </p:grpSpPr>
            <p:sp>
              <p:nvSpPr>
                <p:cNvPr id="76" name="Freeform 14"/>
                <p:cNvSpPr>
                  <a:spLocks/>
                </p:cNvSpPr>
                <p:nvPr/>
              </p:nvSpPr>
              <p:spPr bwMode="auto">
                <a:xfrm>
                  <a:off x="5842001" y="3852863"/>
                  <a:ext cx="639763" cy="268288"/>
                </a:xfrm>
                <a:custGeom>
                  <a:avLst/>
                  <a:gdLst>
                    <a:gd name="T0" fmla="*/ 0 w 2013"/>
                    <a:gd name="T1" fmla="*/ 569 h 848"/>
                    <a:gd name="T2" fmla="*/ 71 w 2013"/>
                    <a:gd name="T3" fmla="*/ 483 h 848"/>
                    <a:gd name="T4" fmla="*/ 167 w 2013"/>
                    <a:gd name="T5" fmla="*/ 405 h 848"/>
                    <a:gd name="T6" fmla="*/ 255 w 2013"/>
                    <a:gd name="T7" fmla="*/ 327 h 848"/>
                    <a:gd name="T8" fmla="*/ 334 w 2013"/>
                    <a:gd name="T9" fmla="*/ 242 h 848"/>
                    <a:gd name="T10" fmla="*/ 377 w 2013"/>
                    <a:gd name="T11" fmla="*/ 134 h 848"/>
                    <a:gd name="T12" fmla="*/ 448 w 2013"/>
                    <a:gd name="T13" fmla="*/ 77 h 848"/>
                    <a:gd name="T14" fmla="*/ 553 w 2013"/>
                    <a:gd name="T15" fmla="*/ 94 h 848"/>
                    <a:gd name="T16" fmla="*/ 633 w 2013"/>
                    <a:gd name="T17" fmla="*/ 97 h 848"/>
                    <a:gd name="T18" fmla="*/ 722 w 2013"/>
                    <a:gd name="T19" fmla="*/ 98 h 848"/>
                    <a:gd name="T20" fmla="*/ 808 w 2013"/>
                    <a:gd name="T21" fmla="*/ 42 h 848"/>
                    <a:gd name="T22" fmla="*/ 825 w 2013"/>
                    <a:gd name="T23" fmla="*/ 129 h 848"/>
                    <a:gd name="T24" fmla="*/ 896 w 2013"/>
                    <a:gd name="T25" fmla="*/ 155 h 848"/>
                    <a:gd name="T26" fmla="*/ 957 w 2013"/>
                    <a:gd name="T27" fmla="*/ 187 h 848"/>
                    <a:gd name="T28" fmla="*/ 1010 w 2013"/>
                    <a:gd name="T29" fmla="*/ 146 h 848"/>
                    <a:gd name="T30" fmla="*/ 1088 w 2013"/>
                    <a:gd name="T31" fmla="*/ 94 h 848"/>
                    <a:gd name="T32" fmla="*/ 1177 w 2013"/>
                    <a:gd name="T33" fmla="*/ 17 h 848"/>
                    <a:gd name="T34" fmla="*/ 1264 w 2013"/>
                    <a:gd name="T35" fmla="*/ 0 h 848"/>
                    <a:gd name="T36" fmla="*/ 1370 w 2013"/>
                    <a:gd name="T37" fmla="*/ 69 h 848"/>
                    <a:gd name="T38" fmla="*/ 1466 w 2013"/>
                    <a:gd name="T39" fmla="*/ 52 h 848"/>
                    <a:gd name="T40" fmla="*/ 1554 w 2013"/>
                    <a:gd name="T41" fmla="*/ 52 h 848"/>
                    <a:gd name="T42" fmla="*/ 1633 w 2013"/>
                    <a:gd name="T43" fmla="*/ 129 h 848"/>
                    <a:gd name="T44" fmla="*/ 1720 w 2013"/>
                    <a:gd name="T45" fmla="*/ 138 h 848"/>
                    <a:gd name="T46" fmla="*/ 1839 w 2013"/>
                    <a:gd name="T47" fmla="*/ 170 h 848"/>
                    <a:gd name="T48" fmla="*/ 1917 w 2013"/>
                    <a:gd name="T49" fmla="*/ 200 h 848"/>
                    <a:gd name="T50" fmla="*/ 1989 w 2013"/>
                    <a:gd name="T51" fmla="*/ 308 h 848"/>
                    <a:gd name="T52" fmla="*/ 2013 w 2013"/>
                    <a:gd name="T53" fmla="*/ 386 h 848"/>
                    <a:gd name="T54" fmla="*/ 1953 w 2013"/>
                    <a:gd name="T55" fmla="*/ 380 h 848"/>
                    <a:gd name="T56" fmla="*/ 1870 w 2013"/>
                    <a:gd name="T57" fmla="*/ 396 h 848"/>
                    <a:gd name="T58" fmla="*/ 1843 w 2013"/>
                    <a:gd name="T59" fmla="*/ 483 h 848"/>
                    <a:gd name="T60" fmla="*/ 1781 w 2013"/>
                    <a:gd name="T61" fmla="*/ 526 h 848"/>
                    <a:gd name="T62" fmla="*/ 1731 w 2013"/>
                    <a:gd name="T63" fmla="*/ 596 h 848"/>
                    <a:gd name="T64" fmla="*/ 1677 w 2013"/>
                    <a:gd name="T65" fmla="*/ 646 h 848"/>
                    <a:gd name="T66" fmla="*/ 1597 w 2013"/>
                    <a:gd name="T67" fmla="*/ 725 h 848"/>
                    <a:gd name="T68" fmla="*/ 1527 w 2013"/>
                    <a:gd name="T69" fmla="*/ 802 h 848"/>
                    <a:gd name="T70" fmla="*/ 1437 w 2013"/>
                    <a:gd name="T71" fmla="*/ 848 h 848"/>
                    <a:gd name="T72" fmla="*/ 1401 w 2013"/>
                    <a:gd name="T73" fmla="*/ 758 h 848"/>
                    <a:gd name="T74" fmla="*/ 1370 w 2013"/>
                    <a:gd name="T75" fmla="*/ 673 h 848"/>
                    <a:gd name="T76" fmla="*/ 1334 w 2013"/>
                    <a:gd name="T77" fmla="*/ 733 h 848"/>
                    <a:gd name="T78" fmla="*/ 1251 w 2013"/>
                    <a:gd name="T79" fmla="*/ 770 h 848"/>
                    <a:gd name="T80" fmla="*/ 1155 w 2013"/>
                    <a:gd name="T81" fmla="*/ 728 h 848"/>
                    <a:gd name="T82" fmla="*/ 1035 w 2013"/>
                    <a:gd name="T83" fmla="*/ 680 h 848"/>
                    <a:gd name="T84" fmla="*/ 957 w 2013"/>
                    <a:gd name="T85" fmla="*/ 656 h 848"/>
                    <a:gd name="T86" fmla="*/ 887 w 2013"/>
                    <a:gd name="T87" fmla="*/ 716 h 848"/>
                    <a:gd name="T88" fmla="*/ 773 w 2013"/>
                    <a:gd name="T89" fmla="*/ 767 h 848"/>
                    <a:gd name="T90" fmla="*/ 614 w 2013"/>
                    <a:gd name="T91" fmla="*/ 794 h 848"/>
                    <a:gd name="T92" fmla="*/ 543 w 2013"/>
                    <a:gd name="T93" fmla="*/ 824 h 848"/>
                    <a:gd name="T94" fmla="*/ 474 w 2013"/>
                    <a:gd name="T95" fmla="*/ 837 h 848"/>
                    <a:gd name="T96" fmla="*/ 309 w 2013"/>
                    <a:gd name="T97" fmla="*/ 836 h 848"/>
                    <a:gd name="T98" fmla="*/ 299 w 2013"/>
                    <a:gd name="T99" fmla="*/ 759 h 848"/>
                    <a:gd name="T100" fmla="*/ 228 w 2013"/>
                    <a:gd name="T101" fmla="*/ 673 h 848"/>
                    <a:gd name="T102" fmla="*/ 117 w 2013"/>
                    <a:gd name="T103" fmla="*/ 680 h 848"/>
                    <a:gd name="T104" fmla="*/ 0 w 2013"/>
                    <a:gd name="T105" fmla="*/ 569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13" h="848">
                      <a:moveTo>
                        <a:pt x="0" y="569"/>
                      </a:moveTo>
                      <a:lnTo>
                        <a:pt x="71" y="483"/>
                      </a:lnTo>
                      <a:lnTo>
                        <a:pt x="167" y="405"/>
                      </a:lnTo>
                      <a:lnTo>
                        <a:pt x="255" y="327"/>
                      </a:lnTo>
                      <a:lnTo>
                        <a:pt x="334" y="242"/>
                      </a:lnTo>
                      <a:lnTo>
                        <a:pt x="377" y="134"/>
                      </a:lnTo>
                      <a:lnTo>
                        <a:pt x="448" y="77"/>
                      </a:lnTo>
                      <a:lnTo>
                        <a:pt x="553" y="94"/>
                      </a:lnTo>
                      <a:lnTo>
                        <a:pt x="633" y="97"/>
                      </a:lnTo>
                      <a:lnTo>
                        <a:pt x="722" y="98"/>
                      </a:lnTo>
                      <a:lnTo>
                        <a:pt x="808" y="42"/>
                      </a:lnTo>
                      <a:lnTo>
                        <a:pt x="825" y="129"/>
                      </a:lnTo>
                      <a:lnTo>
                        <a:pt x="896" y="155"/>
                      </a:lnTo>
                      <a:lnTo>
                        <a:pt x="957" y="187"/>
                      </a:lnTo>
                      <a:lnTo>
                        <a:pt x="1010" y="146"/>
                      </a:lnTo>
                      <a:lnTo>
                        <a:pt x="1088" y="94"/>
                      </a:lnTo>
                      <a:lnTo>
                        <a:pt x="1177" y="17"/>
                      </a:lnTo>
                      <a:lnTo>
                        <a:pt x="1264" y="0"/>
                      </a:lnTo>
                      <a:lnTo>
                        <a:pt x="1370" y="69"/>
                      </a:lnTo>
                      <a:lnTo>
                        <a:pt x="1466" y="52"/>
                      </a:lnTo>
                      <a:lnTo>
                        <a:pt x="1554" y="52"/>
                      </a:lnTo>
                      <a:lnTo>
                        <a:pt x="1633" y="129"/>
                      </a:lnTo>
                      <a:lnTo>
                        <a:pt x="1720" y="138"/>
                      </a:lnTo>
                      <a:lnTo>
                        <a:pt x="1839" y="170"/>
                      </a:lnTo>
                      <a:lnTo>
                        <a:pt x="1917" y="200"/>
                      </a:lnTo>
                      <a:lnTo>
                        <a:pt x="1989" y="308"/>
                      </a:lnTo>
                      <a:lnTo>
                        <a:pt x="2013" y="386"/>
                      </a:lnTo>
                      <a:lnTo>
                        <a:pt x="1953" y="380"/>
                      </a:lnTo>
                      <a:lnTo>
                        <a:pt x="1870" y="396"/>
                      </a:lnTo>
                      <a:lnTo>
                        <a:pt x="1843" y="483"/>
                      </a:lnTo>
                      <a:lnTo>
                        <a:pt x="1781" y="526"/>
                      </a:lnTo>
                      <a:lnTo>
                        <a:pt x="1731" y="596"/>
                      </a:lnTo>
                      <a:lnTo>
                        <a:pt x="1677" y="646"/>
                      </a:lnTo>
                      <a:lnTo>
                        <a:pt x="1597" y="725"/>
                      </a:lnTo>
                      <a:lnTo>
                        <a:pt x="1527" y="802"/>
                      </a:lnTo>
                      <a:lnTo>
                        <a:pt x="1437" y="848"/>
                      </a:lnTo>
                      <a:lnTo>
                        <a:pt x="1401" y="758"/>
                      </a:lnTo>
                      <a:lnTo>
                        <a:pt x="1370" y="673"/>
                      </a:lnTo>
                      <a:lnTo>
                        <a:pt x="1334" y="733"/>
                      </a:lnTo>
                      <a:lnTo>
                        <a:pt x="1251" y="770"/>
                      </a:lnTo>
                      <a:lnTo>
                        <a:pt x="1155" y="728"/>
                      </a:lnTo>
                      <a:lnTo>
                        <a:pt x="1035" y="680"/>
                      </a:lnTo>
                      <a:lnTo>
                        <a:pt x="957" y="656"/>
                      </a:lnTo>
                      <a:lnTo>
                        <a:pt x="887" y="716"/>
                      </a:lnTo>
                      <a:lnTo>
                        <a:pt x="773" y="767"/>
                      </a:lnTo>
                      <a:lnTo>
                        <a:pt x="614" y="794"/>
                      </a:lnTo>
                      <a:lnTo>
                        <a:pt x="543" y="824"/>
                      </a:lnTo>
                      <a:lnTo>
                        <a:pt x="474" y="837"/>
                      </a:lnTo>
                      <a:lnTo>
                        <a:pt x="309" y="836"/>
                      </a:lnTo>
                      <a:lnTo>
                        <a:pt x="299" y="759"/>
                      </a:lnTo>
                      <a:lnTo>
                        <a:pt x="228" y="673"/>
                      </a:lnTo>
                      <a:lnTo>
                        <a:pt x="117" y="680"/>
                      </a:lnTo>
                      <a:lnTo>
                        <a:pt x="0" y="569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7" name="Freeform 17"/>
                <p:cNvSpPr>
                  <a:spLocks/>
                </p:cNvSpPr>
                <p:nvPr/>
              </p:nvSpPr>
              <p:spPr bwMode="auto">
                <a:xfrm>
                  <a:off x="6072188" y="4140200"/>
                  <a:ext cx="82550" cy="111125"/>
                </a:xfrm>
                <a:custGeom>
                  <a:avLst/>
                  <a:gdLst>
                    <a:gd name="T0" fmla="*/ 84 w 258"/>
                    <a:gd name="T1" fmla="*/ 24 h 348"/>
                    <a:gd name="T2" fmla="*/ 36 w 258"/>
                    <a:gd name="T3" fmla="*/ 0 h 348"/>
                    <a:gd name="T4" fmla="*/ 0 w 258"/>
                    <a:gd name="T5" fmla="*/ 84 h 348"/>
                    <a:gd name="T6" fmla="*/ 18 w 258"/>
                    <a:gd name="T7" fmla="*/ 156 h 348"/>
                    <a:gd name="T8" fmla="*/ 12 w 258"/>
                    <a:gd name="T9" fmla="*/ 204 h 348"/>
                    <a:gd name="T10" fmla="*/ 36 w 258"/>
                    <a:gd name="T11" fmla="*/ 234 h 348"/>
                    <a:gd name="T12" fmla="*/ 72 w 258"/>
                    <a:gd name="T13" fmla="*/ 246 h 348"/>
                    <a:gd name="T14" fmla="*/ 48 w 258"/>
                    <a:gd name="T15" fmla="*/ 300 h 348"/>
                    <a:gd name="T16" fmla="*/ 114 w 258"/>
                    <a:gd name="T17" fmla="*/ 324 h 348"/>
                    <a:gd name="T18" fmla="*/ 174 w 258"/>
                    <a:gd name="T19" fmla="*/ 348 h 348"/>
                    <a:gd name="T20" fmla="*/ 252 w 258"/>
                    <a:gd name="T21" fmla="*/ 330 h 348"/>
                    <a:gd name="T22" fmla="*/ 258 w 258"/>
                    <a:gd name="T23" fmla="*/ 276 h 348"/>
                    <a:gd name="T24" fmla="*/ 234 w 258"/>
                    <a:gd name="T25" fmla="*/ 228 h 348"/>
                    <a:gd name="T26" fmla="*/ 252 w 258"/>
                    <a:gd name="T27" fmla="*/ 162 h 348"/>
                    <a:gd name="T28" fmla="*/ 234 w 258"/>
                    <a:gd name="T29" fmla="*/ 78 h 348"/>
                    <a:gd name="T30" fmla="*/ 120 w 258"/>
                    <a:gd name="T31" fmla="*/ 78 h 348"/>
                    <a:gd name="T32" fmla="*/ 84 w 258"/>
                    <a:gd name="T33" fmla="*/ 24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8" h="348">
                      <a:moveTo>
                        <a:pt x="84" y="24"/>
                      </a:moveTo>
                      <a:lnTo>
                        <a:pt x="36" y="0"/>
                      </a:lnTo>
                      <a:lnTo>
                        <a:pt x="0" y="84"/>
                      </a:lnTo>
                      <a:lnTo>
                        <a:pt x="18" y="156"/>
                      </a:lnTo>
                      <a:lnTo>
                        <a:pt x="12" y="204"/>
                      </a:lnTo>
                      <a:lnTo>
                        <a:pt x="36" y="234"/>
                      </a:lnTo>
                      <a:lnTo>
                        <a:pt x="72" y="246"/>
                      </a:lnTo>
                      <a:lnTo>
                        <a:pt x="48" y="300"/>
                      </a:lnTo>
                      <a:lnTo>
                        <a:pt x="114" y="324"/>
                      </a:lnTo>
                      <a:lnTo>
                        <a:pt x="174" y="348"/>
                      </a:lnTo>
                      <a:lnTo>
                        <a:pt x="252" y="330"/>
                      </a:lnTo>
                      <a:lnTo>
                        <a:pt x="258" y="276"/>
                      </a:lnTo>
                      <a:lnTo>
                        <a:pt x="234" y="228"/>
                      </a:lnTo>
                      <a:lnTo>
                        <a:pt x="252" y="162"/>
                      </a:lnTo>
                      <a:lnTo>
                        <a:pt x="234" y="78"/>
                      </a:lnTo>
                      <a:lnTo>
                        <a:pt x="120" y="78"/>
                      </a:lnTo>
                      <a:lnTo>
                        <a:pt x="84" y="24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Freeform 18"/>
                <p:cNvSpPr>
                  <a:spLocks/>
                </p:cNvSpPr>
                <p:nvPr/>
              </p:nvSpPr>
              <p:spPr bwMode="auto">
                <a:xfrm>
                  <a:off x="6308726" y="4186238"/>
                  <a:ext cx="33338" cy="34925"/>
                </a:xfrm>
                <a:custGeom>
                  <a:avLst/>
                  <a:gdLst>
                    <a:gd name="T0" fmla="*/ 96 w 108"/>
                    <a:gd name="T1" fmla="*/ 0 h 108"/>
                    <a:gd name="T2" fmla="*/ 24 w 108"/>
                    <a:gd name="T3" fmla="*/ 42 h 108"/>
                    <a:gd name="T4" fmla="*/ 0 w 108"/>
                    <a:gd name="T5" fmla="*/ 108 h 108"/>
                    <a:gd name="T6" fmla="*/ 84 w 108"/>
                    <a:gd name="T7" fmla="*/ 108 h 108"/>
                    <a:gd name="T8" fmla="*/ 108 w 108"/>
                    <a:gd name="T9" fmla="*/ 60 h 108"/>
                    <a:gd name="T10" fmla="*/ 96 w 108"/>
                    <a:gd name="T1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8" h="108">
                      <a:moveTo>
                        <a:pt x="96" y="0"/>
                      </a:moveTo>
                      <a:lnTo>
                        <a:pt x="24" y="42"/>
                      </a:lnTo>
                      <a:lnTo>
                        <a:pt x="0" y="108"/>
                      </a:lnTo>
                      <a:lnTo>
                        <a:pt x="84" y="108"/>
                      </a:lnTo>
                      <a:lnTo>
                        <a:pt x="108" y="6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9" name="Freeform 20"/>
                <p:cNvSpPr>
                  <a:spLocks/>
                </p:cNvSpPr>
                <p:nvPr/>
              </p:nvSpPr>
              <p:spPr bwMode="auto">
                <a:xfrm>
                  <a:off x="5926138" y="4264025"/>
                  <a:ext cx="63500" cy="41275"/>
                </a:xfrm>
                <a:custGeom>
                  <a:avLst/>
                  <a:gdLst>
                    <a:gd name="T0" fmla="*/ 138 w 201"/>
                    <a:gd name="T1" fmla="*/ 0 h 130"/>
                    <a:gd name="T2" fmla="*/ 0 w 201"/>
                    <a:gd name="T3" fmla="*/ 20 h 130"/>
                    <a:gd name="T4" fmla="*/ 12 w 201"/>
                    <a:gd name="T5" fmla="*/ 70 h 130"/>
                    <a:gd name="T6" fmla="*/ 42 w 201"/>
                    <a:gd name="T7" fmla="*/ 108 h 130"/>
                    <a:gd name="T8" fmla="*/ 87 w 201"/>
                    <a:gd name="T9" fmla="*/ 130 h 130"/>
                    <a:gd name="T10" fmla="*/ 126 w 201"/>
                    <a:gd name="T11" fmla="*/ 108 h 130"/>
                    <a:gd name="T12" fmla="*/ 168 w 201"/>
                    <a:gd name="T13" fmla="*/ 100 h 130"/>
                    <a:gd name="T14" fmla="*/ 201 w 201"/>
                    <a:gd name="T15" fmla="*/ 62 h 130"/>
                    <a:gd name="T16" fmla="*/ 179 w 201"/>
                    <a:gd name="T17" fmla="*/ 26 h 130"/>
                    <a:gd name="T18" fmla="*/ 138 w 201"/>
                    <a:gd name="T19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1" h="130">
                      <a:moveTo>
                        <a:pt x="138" y="0"/>
                      </a:moveTo>
                      <a:lnTo>
                        <a:pt x="0" y="20"/>
                      </a:lnTo>
                      <a:lnTo>
                        <a:pt x="12" y="70"/>
                      </a:lnTo>
                      <a:lnTo>
                        <a:pt x="42" y="108"/>
                      </a:lnTo>
                      <a:lnTo>
                        <a:pt x="87" y="130"/>
                      </a:lnTo>
                      <a:lnTo>
                        <a:pt x="126" y="108"/>
                      </a:lnTo>
                      <a:lnTo>
                        <a:pt x="168" y="100"/>
                      </a:lnTo>
                      <a:lnTo>
                        <a:pt x="201" y="62"/>
                      </a:lnTo>
                      <a:lnTo>
                        <a:pt x="179" y="26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71"/>
              <p:cNvGrpSpPr/>
              <p:nvPr/>
            </p:nvGrpSpPr>
            <p:grpSpPr>
              <a:xfrm>
                <a:off x="2067882" y="1067936"/>
                <a:ext cx="2736095" cy="2583638"/>
                <a:chOff x="1477332" y="553586"/>
                <a:chExt cx="2736095" cy="2583638"/>
              </a:xfrm>
            </p:grpSpPr>
            <p:sp>
              <p:nvSpPr>
                <p:cNvPr id="73" name="Freeform 7"/>
                <p:cNvSpPr>
                  <a:spLocks/>
                </p:cNvSpPr>
                <p:nvPr/>
              </p:nvSpPr>
              <p:spPr bwMode="auto">
                <a:xfrm>
                  <a:off x="1477332" y="553586"/>
                  <a:ext cx="2736095" cy="2583638"/>
                </a:xfrm>
                <a:custGeom>
                  <a:avLst/>
                  <a:gdLst>
                    <a:gd name="T0" fmla="*/ 4172 w 6729"/>
                    <a:gd name="T1" fmla="*/ 4556 h 6357"/>
                    <a:gd name="T2" fmla="*/ 3843 w 6729"/>
                    <a:gd name="T3" fmla="*/ 4458 h 6357"/>
                    <a:gd name="T4" fmla="*/ 3411 w 6729"/>
                    <a:gd name="T5" fmla="*/ 4392 h 6357"/>
                    <a:gd name="T6" fmla="*/ 3121 w 6729"/>
                    <a:gd name="T7" fmla="*/ 4165 h 6357"/>
                    <a:gd name="T8" fmla="*/ 2775 w 6729"/>
                    <a:gd name="T9" fmla="*/ 3817 h 6357"/>
                    <a:gd name="T10" fmla="*/ 2460 w 6729"/>
                    <a:gd name="T11" fmla="*/ 3878 h 6357"/>
                    <a:gd name="T12" fmla="*/ 2484 w 6729"/>
                    <a:gd name="T13" fmla="*/ 4195 h 6357"/>
                    <a:gd name="T14" fmla="*/ 2484 w 6729"/>
                    <a:gd name="T15" fmla="*/ 4331 h 6357"/>
                    <a:gd name="T16" fmla="*/ 2169 w 6729"/>
                    <a:gd name="T17" fmla="*/ 4104 h 6357"/>
                    <a:gd name="T18" fmla="*/ 2000 w 6729"/>
                    <a:gd name="T19" fmla="*/ 4474 h 6357"/>
                    <a:gd name="T20" fmla="*/ 1431 w 6729"/>
                    <a:gd name="T21" fmla="*/ 4519 h 6357"/>
                    <a:gd name="T22" fmla="*/ 1109 w 6729"/>
                    <a:gd name="T23" fmla="*/ 4791 h 6357"/>
                    <a:gd name="T24" fmla="*/ 1083 w 6729"/>
                    <a:gd name="T25" fmla="*/ 5514 h 6357"/>
                    <a:gd name="T26" fmla="*/ 795 w 6729"/>
                    <a:gd name="T27" fmla="*/ 5646 h 6357"/>
                    <a:gd name="T28" fmla="*/ 494 w 6729"/>
                    <a:gd name="T29" fmla="*/ 540 h 6357"/>
                    <a:gd name="T30" fmla="*/ 2793 w 6729"/>
                    <a:gd name="T31" fmla="*/ 432 h 6357"/>
                    <a:gd name="T32" fmla="*/ 2625 w 6729"/>
                    <a:gd name="T33" fmla="*/ 798 h 6357"/>
                    <a:gd name="T34" fmla="*/ 2637 w 6729"/>
                    <a:gd name="T35" fmla="*/ 1302 h 6357"/>
                    <a:gd name="T36" fmla="*/ 2553 w 6729"/>
                    <a:gd name="T37" fmla="*/ 1740 h 6357"/>
                    <a:gd name="T38" fmla="*/ 2649 w 6729"/>
                    <a:gd name="T39" fmla="*/ 2208 h 6357"/>
                    <a:gd name="T40" fmla="*/ 2715 w 6729"/>
                    <a:gd name="T41" fmla="*/ 2604 h 6357"/>
                    <a:gd name="T42" fmla="*/ 3171 w 6729"/>
                    <a:gd name="T43" fmla="*/ 2514 h 6357"/>
                    <a:gd name="T44" fmla="*/ 3117 w 6729"/>
                    <a:gd name="T45" fmla="*/ 2430 h 6357"/>
                    <a:gd name="T46" fmla="*/ 3261 w 6729"/>
                    <a:gd name="T47" fmla="*/ 2370 h 6357"/>
                    <a:gd name="T48" fmla="*/ 3417 w 6729"/>
                    <a:gd name="T49" fmla="*/ 2502 h 6357"/>
                    <a:gd name="T50" fmla="*/ 3741 w 6729"/>
                    <a:gd name="T51" fmla="*/ 2448 h 6357"/>
                    <a:gd name="T52" fmla="*/ 3999 w 6729"/>
                    <a:gd name="T53" fmla="*/ 2688 h 6357"/>
                    <a:gd name="T54" fmla="*/ 4017 w 6729"/>
                    <a:gd name="T55" fmla="*/ 2982 h 6357"/>
                    <a:gd name="T56" fmla="*/ 4377 w 6729"/>
                    <a:gd name="T57" fmla="*/ 2928 h 6357"/>
                    <a:gd name="T58" fmla="*/ 4611 w 6729"/>
                    <a:gd name="T59" fmla="*/ 2736 h 6357"/>
                    <a:gd name="T60" fmla="*/ 4917 w 6729"/>
                    <a:gd name="T61" fmla="*/ 2796 h 6357"/>
                    <a:gd name="T62" fmla="*/ 5145 w 6729"/>
                    <a:gd name="T63" fmla="*/ 2718 h 6357"/>
                    <a:gd name="T64" fmla="*/ 5061 w 6729"/>
                    <a:gd name="T65" fmla="*/ 2364 h 6357"/>
                    <a:gd name="T66" fmla="*/ 5031 w 6729"/>
                    <a:gd name="T67" fmla="*/ 2238 h 6357"/>
                    <a:gd name="T68" fmla="*/ 5181 w 6729"/>
                    <a:gd name="T69" fmla="*/ 1830 h 6357"/>
                    <a:gd name="T70" fmla="*/ 5549 w 6729"/>
                    <a:gd name="T71" fmla="*/ 2177 h 6357"/>
                    <a:gd name="T72" fmla="*/ 5860 w 6729"/>
                    <a:gd name="T73" fmla="*/ 2598 h 6357"/>
                    <a:gd name="T74" fmla="*/ 6177 w 6729"/>
                    <a:gd name="T75" fmla="*/ 3006 h 6357"/>
                    <a:gd name="T76" fmla="*/ 6549 w 6729"/>
                    <a:gd name="T77" fmla="*/ 3330 h 6357"/>
                    <a:gd name="T78" fmla="*/ 6489 w 6729"/>
                    <a:gd name="T79" fmla="*/ 3642 h 6357"/>
                    <a:gd name="T80" fmla="*/ 6201 w 6729"/>
                    <a:gd name="T81" fmla="*/ 4056 h 6357"/>
                    <a:gd name="T82" fmla="*/ 5985 w 6729"/>
                    <a:gd name="T83" fmla="*/ 4500 h 6357"/>
                    <a:gd name="T84" fmla="*/ 6093 w 6729"/>
                    <a:gd name="T85" fmla="*/ 5003 h 6357"/>
                    <a:gd name="T86" fmla="*/ 5986 w 6729"/>
                    <a:gd name="T87" fmla="*/ 5373 h 6357"/>
                    <a:gd name="T88" fmla="*/ 6285 w 6729"/>
                    <a:gd name="T89" fmla="*/ 5818 h 6357"/>
                    <a:gd name="T90" fmla="*/ 6399 w 6729"/>
                    <a:gd name="T91" fmla="*/ 6294 h 6357"/>
                    <a:gd name="T92" fmla="*/ 6134 w 6729"/>
                    <a:gd name="T93" fmla="*/ 6146 h 6357"/>
                    <a:gd name="T94" fmla="*/ 5610 w 6729"/>
                    <a:gd name="T95" fmla="*/ 5777 h 6357"/>
                    <a:gd name="T96" fmla="*/ 5152 w 6729"/>
                    <a:gd name="T97" fmla="*/ 5720 h 6357"/>
                    <a:gd name="T98" fmla="*/ 4715 w 6729"/>
                    <a:gd name="T99" fmla="*/ 5278 h 6357"/>
                    <a:gd name="T100" fmla="*/ 4391 w 6729"/>
                    <a:gd name="T101" fmla="*/ 4878 h 6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29" h="6357">
                      <a:moveTo>
                        <a:pt x="4383" y="4748"/>
                      </a:moveTo>
                      <a:lnTo>
                        <a:pt x="4325" y="4710"/>
                      </a:lnTo>
                      <a:lnTo>
                        <a:pt x="4277" y="4652"/>
                      </a:lnTo>
                      <a:lnTo>
                        <a:pt x="4215" y="4600"/>
                      </a:lnTo>
                      <a:lnTo>
                        <a:pt x="4172" y="4556"/>
                      </a:lnTo>
                      <a:lnTo>
                        <a:pt x="4100" y="4504"/>
                      </a:lnTo>
                      <a:lnTo>
                        <a:pt x="4028" y="4460"/>
                      </a:lnTo>
                      <a:lnTo>
                        <a:pt x="4004" y="4512"/>
                      </a:lnTo>
                      <a:lnTo>
                        <a:pt x="3909" y="4464"/>
                      </a:lnTo>
                      <a:lnTo>
                        <a:pt x="3843" y="4458"/>
                      </a:lnTo>
                      <a:lnTo>
                        <a:pt x="3729" y="4446"/>
                      </a:lnTo>
                      <a:lnTo>
                        <a:pt x="3639" y="4434"/>
                      </a:lnTo>
                      <a:lnTo>
                        <a:pt x="3561" y="4416"/>
                      </a:lnTo>
                      <a:lnTo>
                        <a:pt x="3495" y="4410"/>
                      </a:lnTo>
                      <a:lnTo>
                        <a:pt x="3411" y="4392"/>
                      </a:lnTo>
                      <a:lnTo>
                        <a:pt x="3359" y="4300"/>
                      </a:lnTo>
                      <a:lnTo>
                        <a:pt x="3344" y="4240"/>
                      </a:lnTo>
                      <a:lnTo>
                        <a:pt x="3298" y="4172"/>
                      </a:lnTo>
                      <a:lnTo>
                        <a:pt x="3213" y="4187"/>
                      </a:lnTo>
                      <a:lnTo>
                        <a:pt x="3121" y="4165"/>
                      </a:lnTo>
                      <a:lnTo>
                        <a:pt x="3052" y="4097"/>
                      </a:lnTo>
                      <a:lnTo>
                        <a:pt x="2975" y="4006"/>
                      </a:lnTo>
                      <a:lnTo>
                        <a:pt x="2921" y="3915"/>
                      </a:lnTo>
                      <a:lnTo>
                        <a:pt x="2875" y="3840"/>
                      </a:lnTo>
                      <a:lnTo>
                        <a:pt x="2775" y="3817"/>
                      </a:lnTo>
                      <a:lnTo>
                        <a:pt x="2768" y="3930"/>
                      </a:lnTo>
                      <a:lnTo>
                        <a:pt x="2722" y="3961"/>
                      </a:lnTo>
                      <a:lnTo>
                        <a:pt x="2622" y="3953"/>
                      </a:lnTo>
                      <a:lnTo>
                        <a:pt x="2545" y="3915"/>
                      </a:lnTo>
                      <a:lnTo>
                        <a:pt x="2460" y="3878"/>
                      </a:lnTo>
                      <a:lnTo>
                        <a:pt x="2391" y="3885"/>
                      </a:lnTo>
                      <a:lnTo>
                        <a:pt x="2361" y="3953"/>
                      </a:lnTo>
                      <a:lnTo>
                        <a:pt x="2453" y="4029"/>
                      </a:lnTo>
                      <a:lnTo>
                        <a:pt x="2484" y="4112"/>
                      </a:lnTo>
                      <a:lnTo>
                        <a:pt x="2484" y="4195"/>
                      </a:lnTo>
                      <a:lnTo>
                        <a:pt x="2599" y="4308"/>
                      </a:lnTo>
                      <a:lnTo>
                        <a:pt x="2652" y="4391"/>
                      </a:lnTo>
                      <a:lnTo>
                        <a:pt x="2545" y="4459"/>
                      </a:lnTo>
                      <a:lnTo>
                        <a:pt x="2514" y="4384"/>
                      </a:lnTo>
                      <a:lnTo>
                        <a:pt x="2484" y="4331"/>
                      </a:lnTo>
                      <a:lnTo>
                        <a:pt x="2445" y="4270"/>
                      </a:lnTo>
                      <a:lnTo>
                        <a:pt x="2376" y="4210"/>
                      </a:lnTo>
                      <a:lnTo>
                        <a:pt x="2322" y="4180"/>
                      </a:lnTo>
                      <a:lnTo>
                        <a:pt x="2230" y="4157"/>
                      </a:lnTo>
                      <a:lnTo>
                        <a:pt x="2169" y="4104"/>
                      </a:lnTo>
                      <a:lnTo>
                        <a:pt x="2099" y="4157"/>
                      </a:lnTo>
                      <a:lnTo>
                        <a:pt x="2099" y="4233"/>
                      </a:lnTo>
                      <a:lnTo>
                        <a:pt x="2061" y="4316"/>
                      </a:lnTo>
                      <a:lnTo>
                        <a:pt x="2046" y="4406"/>
                      </a:lnTo>
                      <a:lnTo>
                        <a:pt x="2000" y="4474"/>
                      </a:lnTo>
                      <a:lnTo>
                        <a:pt x="1892" y="4519"/>
                      </a:lnTo>
                      <a:lnTo>
                        <a:pt x="1792" y="4550"/>
                      </a:lnTo>
                      <a:lnTo>
                        <a:pt x="1677" y="4512"/>
                      </a:lnTo>
                      <a:lnTo>
                        <a:pt x="1539" y="4504"/>
                      </a:lnTo>
                      <a:lnTo>
                        <a:pt x="1431" y="4519"/>
                      </a:lnTo>
                      <a:lnTo>
                        <a:pt x="1339" y="4565"/>
                      </a:lnTo>
                      <a:lnTo>
                        <a:pt x="1293" y="4640"/>
                      </a:lnTo>
                      <a:lnTo>
                        <a:pt x="1224" y="4708"/>
                      </a:lnTo>
                      <a:lnTo>
                        <a:pt x="1193" y="4776"/>
                      </a:lnTo>
                      <a:lnTo>
                        <a:pt x="1109" y="4791"/>
                      </a:lnTo>
                      <a:lnTo>
                        <a:pt x="1040" y="4837"/>
                      </a:lnTo>
                      <a:lnTo>
                        <a:pt x="1024" y="4927"/>
                      </a:lnTo>
                      <a:lnTo>
                        <a:pt x="1047" y="5166"/>
                      </a:lnTo>
                      <a:lnTo>
                        <a:pt x="1071" y="5370"/>
                      </a:lnTo>
                      <a:lnTo>
                        <a:pt x="1083" y="5514"/>
                      </a:lnTo>
                      <a:lnTo>
                        <a:pt x="1143" y="5538"/>
                      </a:lnTo>
                      <a:lnTo>
                        <a:pt x="1239" y="5598"/>
                      </a:lnTo>
                      <a:lnTo>
                        <a:pt x="1107" y="5646"/>
                      </a:lnTo>
                      <a:lnTo>
                        <a:pt x="959" y="5663"/>
                      </a:lnTo>
                      <a:lnTo>
                        <a:pt x="795" y="5646"/>
                      </a:lnTo>
                      <a:lnTo>
                        <a:pt x="632" y="5614"/>
                      </a:lnTo>
                      <a:lnTo>
                        <a:pt x="375" y="5586"/>
                      </a:lnTo>
                      <a:lnTo>
                        <a:pt x="0" y="5469"/>
                      </a:lnTo>
                      <a:lnTo>
                        <a:pt x="645" y="3504"/>
                      </a:lnTo>
                      <a:lnTo>
                        <a:pt x="494" y="540"/>
                      </a:lnTo>
                      <a:lnTo>
                        <a:pt x="2993" y="0"/>
                      </a:lnTo>
                      <a:lnTo>
                        <a:pt x="2955" y="156"/>
                      </a:lnTo>
                      <a:lnTo>
                        <a:pt x="2925" y="222"/>
                      </a:lnTo>
                      <a:lnTo>
                        <a:pt x="2847" y="330"/>
                      </a:lnTo>
                      <a:lnTo>
                        <a:pt x="2793" y="432"/>
                      </a:lnTo>
                      <a:lnTo>
                        <a:pt x="2745" y="498"/>
                      </a:lnTo>
                      <a:lnTo>
                        <a:pt x="2727" y="582"/>
                      </a:lnTo>
                      <a:lnTo>
                        <a:pt x="2715" y="642"/>
                      </a:lnTo>
                      <a:lnTo>
                        <a:pt x="2679" y="696"/>
                      </a:lnTo>
                      <a:lnTo>
                        <a:pt x="2625" y="798"/>
                      </a:lnTo>
                      <a:lnTo>
                        <a:pt x="2577" y="918"/>
                      </a:lnTo>
                      <a:lnTo>
                        <a:pt x="2535" y="984"/>
                      </a:lnTo>
                      <a:lnTo>
                        <a:pt x="2571" y="1152"/>
                      </a:lnTo>
                      <a:lnTo>
                        <a:pt x="2583" y="1230"/>
                      </a:lnTo>
                      <a:lnTo>
                        <a:pt x="2637" y="1302"/>
                      </a:lnTo>
                      <a:lnTo>
                        <a:pt x="2595" y="1332"/>
                      </a:lnTo>
                      <a:lnTo>
                        <a:pt x="2541" y="1428"/>
                      </a:lnTo>
                      <a:lnTo>
                        <a:pt x="2541" y="1542"/>
                      </a:lnTo>
                      <a:lnTo>
                        <a:pt x="2541" y="1614"/>
                      </a:lnTo>
                      <a:lnTo>
                        <a:pt x="2553" y="1740"/>
                      </a:lnTo>
                      <a:lnTo>
                        <a:pt x="2637" y="1818"/>
                      </a:lnTo>
                      <a:lnTo>
                        <a:pt x="2691" y="1902"/>
                      </a:lnTo>
                      <a:lnTo>
                        <a:pt x="2673" y="2028"/>
                      </a:lnTo>
                      <a:lnTo>
                        <a:pt x="2661" y="2112"/>
                      </a:lnTo>
                      <a:lnTo>
                        <a:pt x="2649" y="2208"/>
                      </a:lnTo>
                      <a:lnTo>
                        <a:pt x="2601" y="2322"/>
                      </a:lnTo>
                      <a:lnTo>
                        <a:pt x="2595" y="2436"/>
                      </a:lnTo>
                      <a:lnTo>
                        <a:pt x="2625" y="2484"/>
                      </a:lnTo>
                      <a:lnTo>
                        <a:pt x="2667" y="2574"/>
                      </a:lnTo>
                      <a:lnTo>
                        <a:pt x="2715" y="2604"/>
                      </a:lnTo>
                      <a:lnTo>
                        <a:pt x="2835" y="2574"/>
                      </a:lnTo>
                      <a:lnTo>
                        <a:pt x="2919" y="2550"/>
                      </a:lnTo>
                      <a:lnTo>
                        <a:pt x="2991" y="2550"/>
                      </a:lnTo>
                      <a:lnTo>
                        <a:pt x="3087" y="2526"/>
                      </a:lnTo>
                      <a:lnTo>
                        <a:pt x="3171" y="2514"/>
                      </a:lnTo>
                      <a:lnTo>
                        <a:pt x="3207" y="2586"/>
                      </a:lnTo>
                      <a:lnTo>
                        <a:pt x="3267" y="2550"/>
                      </a:lnTo>
                      <a:lnTo>
                        <a:pt x="3237" y="2448"/>
                      </a:lnTo>
                      <a:lnTo>
                        <a:pt x="3189" y="2418"/>
                      </a:lnTo>
                      <a:lnTo>
                        <a:pt x="3117" y="2430"/>
                      </a:lnTo>
                      <a:lnTo>
                        <a:pt x="3081" y="2394"/>
                      </a:lnTo>
                      <a:lnTo>
                        <a:pt x="3099" y="2304"/>
                      </a:lnTo>
                      <a:lnTo>
                        <a:pt x="3141" y="2274"/>
                      </a:lnTo>
                      <a:lnTo>
                        <a:pt x="3201" y="2334"/>
                      </a:lnTo>
                      <a:lnTo>
                        <a:pt x="3261" y="2370"/>
                      </a:lnTo>
                      <a:lnTo>
                        <a:pt x="3309" y="2436"/>
                      </a:lnTo>
                      <a:lnTo>
                        <a:pt x="3315" y="2490"/>
                      </a:lnTo>
                      <a:lnTo>
                        <a:pt x="3339" y="2556"/>
                      </a:lnTo>
                      <a:lnTo>
                        <a:pt x="3381" y="2568"/>
                      </a:lnTo>
                      <a:lnTo>
                        <a:pt x="3417" y="2502"/>
                      </a:lnTo>
                      <a:lnTo>
                        <a:pt x="3429" y="2454"/>
                      </a:lnTo>
                      <a:lnTo>
                        <a:pt x="3531" y="2460"/>
                      </a:lnTo>
                      <a:lnTo>
                        <a:pt x="3585" y="2502"/>
                      </a:lnTo>
                      <a:lnTo>
                        <a:pt x="3657" y="2508"/>
                      </a:lnTo>
                      <a:lnTo>
                        <a:pt x="3741" y="2448"/>
                      </a:lnTo>
                      <a:lnTo>
                        <a:pt x="3753" y="2520"/>
                      </a:lnTo>
                      <a:lnTo>
                        <a:pt x="3771" y="2586"/>
                      </a:lnTo>
                      <a:lnTo>
                        <a:pt x="3813" y="2640"/>
                      </a:lnTo>
                      <a:lnTo>
                        <a:pt x="3909" y="2658"/>
                      </a:lnTo>
                      <a:lnTo>
                        <a:pt x="3999" y="2688"/>
                      </a:lnTo>
                      <a:lnTo>
                        <a:pt x="3921" y="2724"/>
                      </a:lnTo>
                      <a:lnTo>
                        <a:pt x="3897" y="2766"/>
                      </a:lnTo>
                      <a:lnTo>
                        <a:pt x="3927" y="2874"/>
                      </a:lnTo>
                      <a:lnTo>
                        <a:pt x="3957" y="2952"/>
                      </a:lnTo>
                      <a:lnTo>
                        <a:pt x="4017" y="2982"/>
                      </a:lnTo>
                      <a:lnTo>
                        <a:pt x="4113" y="2940"/>
                      </a:lnTo>
                      <a:lnTo>
                        <a:pt x="4245" y="2910"/>
                      </a:lnTo>
                      <a:lnTo>
                        <a:pt x="4275" y="2886"/>
                      </a:lnTo>
                      <a:lnTo>
                        <a:pt x="4323" y="2922"/>
                      </a:lnTo>
                      <a:lnTo>
                        <a:pt x="4377" y="2928"/>
                      </a:lnTo>
                      <a:lnTo>
                        <a:pt x="4365" y="2844"/>
                      </a:lnTo>
                      <a:lnTo>
                        <a:pt x="4407" y="2784"/>
                      </a:lnTo>
                      <a:lnTo>
                        <a:pt x="4461" y="2808"/>
                      </a:lnTo>
                      <a:lnTo>
                        <a:pt x="4557" y="2778"/>
                      </a:lnTo>
                      <a:lnTo>
                        <a:pt x="4611" y="2736"/>
                      </a:lnTo>
                      <a:lnTo>
                        <a:pt x="4695" y="2778"/>
                      </a:lnTo>
                      <a:lnTo>
                        <a:pt x="4743" y="2754"/>
                      </a:lnTo>
                      <a:lnTo>
                        <a:pt x="4779" y="2832"/>
                      </a:lnTo>
                      <a:lnTo>
                        <a:pt x="4839" y="2790"/>
                      </a:lnTo>
                      <a:lnTo>
                        <a:pt x="4917" y="2796"/>
                      </a:lnTo>
                      <a:lnTo>
                        <a:pt x="4977" y="2736"/>
                      </a:lnTo>
                      <a:lnTo>
                        <a:pt x="5025" y="2802"/>
                      </a:lnTo>
                      <a:lnTo>
                        <a:pt x="5073" y="2808"/>
                      </a:lnTo>
                      <a:lnTo>
                        <a:pt x="5073" y="2700"/>
                      </a:lnTo>
                      <a:lnTo>
                        <a:pt x="5145" y="2718"/>
                      </a:lnTo>
                      <a:lnTo>
                        <a:pt x="5193" y="2622"/>
                      </a:lnTo>
                      <a:lnTo>
                        <a:pt x="5235" y="2538"/>
                      </a:lnTo>
                      <a:lnTo>
                        <a:pt x="5151" y="2532"/>
                      </a:lnTo>
                      <a:lnTo>
                        <a:pt x="5085" y="2514"/>
                      </a:lnTo>
                      <a:lnTo>
                        <a:pt x="5061" y="2364"/>
                      </a:lnTo>
                      <a:lnTo>
                        <a:pt x="5013" y="2430"/>
                      </a:lnTo>
                      <a:lnTo>
                        <a:pt x="4917" y="2394"/>
                      </a:lnTo>
                      <a:lnTo>
                        <a:pt x="4923" y="2316"/>
                      </a:lnTo>
                      <a:lnTo>
                        <a:pt x="4953" y="2232"/>
                      </a:lnTo>
                      <a:lnTo>
                        <a:pt x="5031" y="2238"/>
                      </a:lnTo>
                      <a:lnTo>
                        <a:pt x="5079" y="2172"/>
                      </a:lnTo>
                      <a:lnTo>
                        <a:pt x="5067" y="2040"/>
                      </a:lnTo>
                      <a:lnTo>
                        <a:pt x="5103" y="1974"/>
                      </a:lnTo>
                      <a:lnTo>
                        <a:pt x="5181" y="1974"/>
                      </a:lnTo>
                      <a:lnTo>
                        <a:pt x="5181" y="1830"/>
                      </a:lnTo>
                      <a:lnTo>
                        <a:pt x="5314" y="1812"/>
                      </a:lnTo>
                      <a:lnTo>
                        <a:pt x="5341" y="1937"/>
                      </a:lnTo>
                      <a:lnTo>
                        <a:pt x="5387" y="2058"/>
                      </a:lnTo>
                      <a:lnTo>
                        <a:pt x="5476" y="2132"/>
                      </a:lnTo>
                      <a:lnTo>
                        <a:pt x="5549" y="2177"/>
                      </a:lnTo>
                      <a:lnTo>
                        <a:pt x="5604" y="2269"/>
                      </a:lnTo>
                      <a:lnTo>
                        <a:pt x="5668" y="2388"/>
                      </a:lnTo>
                      <a:lnTo>
                        <a:pt x="5741" y="2461"/>
                      </a:lnTo>
                      <a:lnTo>
                        <a:pt x="5823" y="2534"/>
                      </a:lnTo>
                      <a:lnTo>
                        <a:pt x="5860" y="2598"/>
                      </a:lnTo>
                      <a:lnTo>
                        <a:pt x="5924" y="2671"/>
                      </a:lnTo>
                      <a:lnTo>
                        <a:pt x="5960" y="2744"/>
                      </a:lnTo>
                      <a:lnTo>
                        <a:pt x="6061" y="2817"/>
                      </a:lnTo>
                      <a:lnTo>
                        <a:pt x="6125" y="2900"/>
                      </a:lnTo>
                      <a:lnTo>
                        <a:pt x="6177" y="3006"/>
                      </a:lnTo>
                      <a:lnTo>
                        <a:pt x="6247" y="3085"/>
                      </a:lnTo>
                      <a:lnTo>
                        <a:pt x="6316" y="3190"/>
                      </a:lnTo>
                      <a:lnTo>
                        <a:pt x="6378" y="3274"/>
                      </a:lnTo>
                      <a:lnTo>
                        <a:pt x="6477" y="3274"/>
                      </a:lnTo>
                      <a:lnTo>
                        <a:pt x="6549" y="3330"/>
                      </a:lnTo>
                      <a:lnTo>
                        <a:pt x="6681" y="3342"/>
                      </a:lnTo>
                      <a:lnTo>
                        <a:pt x="6729" y="3414"/>
                      </a:lnTo>
                      <a:lnTo>
                        <a:pt x="6621" y="3516"/>
                      </a:lnTo>
                      <a:lnTo>
                        <a:pt x="6562" y="3583"/>
                      </a:lnTo>
                      <a:lnTo>
                        <a:pt x="6489" y="3642"/>
                      </a:lnTo>
                      <a:lnTo>
                        <a:pt x="6417" y="3684"/>
                      </a:lnTo>
                      <a:lnTo>
                        <a:pt x="6381" y="3774"/>
                      </a:lnTo>
                      <a:lnTo>
                        <a:pt x="6321" y="3864"/>
                      </a:lnTo>
                      <a:lnTo>
                        <a:pt x="6279" y="3954"/>
                      </a:lnTo>
                      <a:lnTo>
                        <a:pt x="6201" y="4056"/>
                      </a:lnTo>
                      <a:lnTo>
                        <a:pt x="6105" y="4170"/>
                      </a:lnTo>
                      <a:lnTo>
                        <a:pt x="6009" y="4260"/>
                      </a:lnTo>
                      <a:lnTo>
                        <a:pt x="5991" y="4386"/>
                      </a:lnTo>
                      <a:lnTo>
                        <a:pt x="6003" y="4440"/>
                      </a:lnTo>
                      <a:lnTo>
                        <a:pt x="5985" y="4500"/>
                      </a:lnTo>
                      <a:lnTo>
                        <a:pt x="6001" y="4603"/>
                      </a:lnTo>
                      <a:lnTo>
                        <a:pt x="5970" y="4716"/>
                      </a:lnTo>
                      <a:lnTo>
                        <a:pt x="6009" y="4814"/>
                      </a:lnTo>
                      <a:lnTo>
                        <a:pt x="6047" y="4920"/>
                      </a:lnTo>
                      <a:lnTo>
                        <a:pt x="6093" y="5003"/>
                      </a:lnTo>
                      <a:lnTo>
                        <a:pt x="6032" y="5086"/>
                      </a:lnTo>
                      <a:lnTo>
                        <a:pt x="5932" y="5139"/>
                      </a:lnTo>
                      <a:lnTo>
                        <a:pt x="5840" y="5169"/>
                      </a:lnTo>
                      <a:lnTo>
                        <a:pt x="5917" y="5259"/>
                      </a:lnTo>
                      <a:lnTo>
                        <a:pt x="5986" y="5373"/>
                      </a:lnTo>
                      <a:lnTo>
                        <a:pt x="6055" y="5441"/>
                      </a:lnTo>
                      <a:lnTo>
                        <a:pt x="6124" y="5539"/>
                      </a:lnTo>
                      <a:lnTo>
                        <a:pt x="6186" y="5645"/>
                      </a:lnTo>
                      <a:lnTo>
                        <a:pt x="6224" y="5720"/>
                      </a:lnTo>
                      <a:lnTo>
                        <a:pt x="6285" y="5818"/>
                      </a:lnTo>
                      <a:lnTo>
                        <a:pt x="6321" y="5922"/>
                      </a:lnTo>
                      <a:lnTo>
                        <a:pt x="6375" y="6036"/>
                      </a:lnTo>
                      <a:lnTo>
                        <a:pt x="6441" y="6150"/>
                      </a:lnTo>
                      <a:lnTo>
                        <a:pt x="6477" y="6246"/>
                      </a:lnTo>
                      <a:lnTo>
                        <a:pt x="6399" y="6294"/>
                      </a:lnTo>
                      <a:lnTo>
                        <a:pt x="6297" y="6342"/>
                      </a:lnTo>
                      <a:lnTo>
                        <a:pt x="6240" y="6357"/>
                      </a:lnTo>
                      <a:lnTo>
                        <a:pt x="6212" y="6302"/>
                      </a:lnTo>
                      <a:lnTo>
                        <a:pt x="6176" y="6225"/>
                      </a:lnTo>
                      <a:lnTo>
                        <a:pt x="6134" y="6146"/>
                      </a:lnTo>
                      <a:lnTo>
                        <a:pt x="6093" y="6062"/>
                      </a:lnTo>
                      <a:lnTo>
                        <a:pt x="6047" y="5945"/>
                      </a:lnTo>
                      <a:lnTo>
                        <a:pt x="5862" y="5835"/>
                      </a:lnTo>
                      <a:lnTo>
                        <a:pt x="5780" y="5780"/>
                      </a:lnTo>
                      <a:lnTo>
                        <a:pt x="5610" y="5777"/>
                      </a:lnTo>
                      <a:lnTo>
                        <a:pt x="5532" y="5820"/>
                      </a:lnTo>
                      <a:lnTo>
                        <a:pt x="5456" y="5858"/>
                      </a:lnTo>
                      <a:lnTo>
                        <a:pt x="5314" y="5856"/>
                      </a:lnTo>
                      <a:lnTo>
                        <a:pt x="5210" y="5799"/>
                      </a:lnTo>
                      <a:lnTo>
                        <a:pt x="5152" y="5720"/>
                      </a:lnTo>
                      <a:lnTo>
                        <a:pt x="5049" y="5618"/>
                      </a:lnTo>
                      <a:lnTo>
                        <a:pt x="4945" y="5550"/>
                      </a:lnTo>
                      <a:lnTo>
                        <a:pt x="4876" y="5460"/>
                      </a:lnTo>
                      <a:lnTo>
                        <a:pt x="4807" y="5358"/>
                      </a:lnTo>
                      <a:lnTo>
                        <a:pt x="4715" y="5278"/>
                      </a:lnTo>
                      <a:lnTo>
                        <a:pt x="4623" y="5165"/>
                      </a:lnTo>
                      <a:lnTo>
                        <a:pt x="4565" y="5070"/>
                      </a:lnTo>
                      <a:lnTo>
                        <a:pt x="4576" y="4979"/>
                      </a:lnTo>
                      <a:lnTo>
                        <a:pt x="4484" y="4934"/>
                      </a:lnTo>
                      <a:lnTo>
                        <a:pt x="4391" y="4878"/>
                      </a:lnTo>
                      <a:lnTo>
                        <a:pt x="4383" y="4825"/>
                      </a:lnTo>
                      <a:lnTo>
                        <a:pt x="4383" y="4748"/>
                      </a:lnTo>
                      <a:close/>
                    </a:path>
                  </a:pathLst>
                </a:custGeom>
                <a:solidFill>
                  <a:srgbClr val="F8D199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" name="Freeform 21"/>
                <p:cNvSpPr>
                  <a:spLocks/>
                </p:cNvSpPr>
                <p:nvPr/>
              </p:nvSpPr>
              <p:spPr bwMode="auto">
                <a:xfrm rot="523550">
                  <a:off x="2709184" y="651158"/>
                  <a:ext cx="290685" cy="611861"/>
                </a:xfrm>
                <a:custGeom>
                  <a:avLst/>
                  <a:gdLst>
                    <a:gd name="T0" fmla="*/ 823 w 851"/>
                    <a:gd name="T1" fmla="*/ 384 h 1792"/>
                    <a:gd name="T2" fmla="*/ 183 w 851"/>
                    <a:gd name="T3" fmla="*/ 0 h 1792"/>
                    <a:gd name="T4" fmla="*/ 147 w 851"/>
                    <a:gd name="T5" fmla="*/ 73 h 1792"/>
                    <a:gd name="T6" fmla="*/ 101 w 851"/>
                    <a:gd name="T7" fmla="*/ 164 h 1792"/>
                    <a:gd name="T8" fmla="*/ 92 w 851"/>
                    <a:gd name="T9" fmla="*/ 265 h 1792"/>
                    <a:gd name="T10" fmla="*/ 92 w 851"/>
                    <a:gd name="T11" fmla="*/ 356 h 1792"/>
                    <a:gd name="T12" fmla="*/ 110 w 851"/>
                    <a:gd name="T13" fmla="*/ 430 h 1792"/>
                    <a:gd name="T14" fmla="*/ 165 w 851"/>
                    <a:gd name="T15" fmla="*/ 494 h 1792"/>
                    <a:gd name="T16" fmla="*/ 119 w 851"/>
                    <a:gd name="T17" fmla="*/ 585 h 1792"/>
                    <a:gd name="T18" fmla="*/ 0 w 851"/>
                    <a:gd name="T19" fmla="*/ 676 h 1792"/>
                    <a:gd name="T20" fmla="*/ 19 w 851"/>
                    <a:gd name="T21" fmla="*/ 795 h 1792"/>
                    <a:gd name="T22" fmla="*/ 92 w 851"/>
                    <a:gd name="T23" fmla="*/ 768 h 1792"/>
                    <a:gd name="T24" fmla="*/ 229 w 851"/>
                    <a:gd name="T25" fmla="*/ 676 h 1792"/>
                    <a:gd name="T26" fmla="*/ 192 w 851"/>
                    <a:gd name="T27" fmla="*/ 823 h 1792"/>
                    <a:gd name="T28" fmla="*/ 128 w 851"/>
                    <a:gd name="T29" fmla="*/ 896 h 1792"/>
                    <a:gd name="T30" fmla="*/ 110 w 851"/>
                    <a:gd name="T31" fmla="*/ 996 h 1792"/>
                    <a:gd name="T32" fmla="*/ 128 w 851"/>
                    <a:gd name="T33" fmla="*/ 1106 h 1792"/>
                    <a:gd name="T34" fmla="*/ 201 w 851"/>
                    <a:gd name="T35" fmla="*/ 1097 h 1792"/>
                    <a:gd name="T36" fmla="*/ 220 w 851"/>
                    <a:gd name="T37" fmla="*/ 1134 h 1792"/>
                    <a:gd name="T38" fmla="*/ 265 w 851"/>
                    <a:gd name="T39" fmla="*/ 1207 h 1792"/>
                    <a:gd name="T40" fmla="*/ 220 w 851"/>
                    <a:gd name="T41" fmla="*/ 1307 h 1792"/>
                    <a:gd name="T42" fmla="*/ 110 w 851"/>
                    <a:gd name="T43" fmla="*/ 1262 h 1792"/>
                    <a:gd name="T44" fmla="*/ 14 w 851"/>
                    <a:gd name="T45" fmla="*/ 1233 h 1792"/>
                    <a:gd name="T46" fmla="*/ 86 w 851"/>
                    <a:gd name="T47" fmla="*/ 1425 h 1792"/>
                    <a:gd name="T48" fmla="*/ 62 w 851"/>
                    <a:gd name="T49" fmla="*/ 1617 h 1792"/>
                    <a:gd name="T50" fmla="*/ 83 w 851"/>
                    <a:gd name="T51" fmla="*/ 1719 h 1792"/>
                    <a:gd name="T52" fmla="*/ 174 w 851"/>
                    <a:gd name="T53" fmla="*/ 1792 h 1792"/>
                    <a:gd name="T54" fmla="*/ 311 w 851"/>
                    <a:gd name="T55" fmla="*/ 1774 h 1792"/>
                    <a:gd name="T56" fmla="*/ 494 w 851"/>
                    <a:gd name="T57" fmla="*/ 1700 h 1792"/>
                    <a:gd name="T58" fmla="*/ 393 w 851"/>
                    <a:gd name="T59" fmla="*/ 1527 h 1792"/>
                    <a:gd name="T60" fmla="*/ 412 w 851"/>
                    <a:gd name="T61" fmla="*/ 1472 h 1792"/>
                    <a:gd name="T62" fmla="*/ 558 w 851"/>
                    <a:gd name="T63" fmla="*/ 1490 h 1792"/>
                    <a:gd name="T64" fmla="*/ 512 w 851"/>
                    <a:gd name="T65" fmla="*/ 1243 h 1792"/>
                    <a:gd name="T66" fmla="*/ 595 w 851"/>
                    <a:gd name="T67" fmla="*/ 1134 h 1792"/>
                    <a:gd name="T68" fmla="*/ 677 w 851"/>
                    <a:gd name="T69" fmla="*/ 1015 h 1792"/>
                    <a:gd name="T70" fmla="*/ 704 w 851"/>
                    <a:gd name="T71" fmla="*/ 859 h 1792"/>
                    <a:gd name="T72" fmla="*/ 787 w 851"/>
                    <a:gd name="T73" fmla="*/ 750 h 1792"/>
                    <a:gd name="T74" fmla="*/ 805 w 851"/>
                    <a:gd name="T75" fmla="*/ 622 h 1792"/>
                    <a:gd name="T76" fmla="*/ 851 w 851"/>
                    <a:gd name="T77" fmla="*/ 475 h 1792"/>
                    <a:gd name="T78" fmla="*/ 823 w 851"/>
                    <a:gd name="T79" fmla="*/ 384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51" h="1792">
                      <a:moveTo>
                        <a:pt x="823" y="384"/>
                      </a:moveTo>
                      <a:lnTo>
                        <a:pt x="183" y="0"/>
                      </a:lnTo>
                      <a:lnTo>
                        <a:pt x="147" y="73"/>
                      </a:lnTo>
                      <a:lnTo>
                        <a:pt x="101" y="164"/>
                      </a:lnTo>
                      <a:lnTo>
                        <a:pt x="92" y="265"/>
                      </a:lnTo>
                      <a:lnTo>
                        <a:pt x="92" y="356"/>
                      </a:lnTo>
                      <a:lnTo>
                        <a:pt x="110" y="430"/>
                      </a:lnTo>
                      <a:lnTo>
                        <a:pt x="165" y="494"/>
                      </a:lnTo>
                      <a:lnTo>
                        <a:pt x="119" y="585"/>
                      </a:lnTo>
                      <a:lnTo>
                        <a:pt x="0" y="676"/>
                      </a:lnTo>
                      <a:lnTo>
                        <a:pt x="19" y="795"/>
                      </a:lnTo>
                      <a:lnTo>
                        <a:pt x="92" y="768"/>
                      </a:lnTo>
                      <a:lnTo>
                        <a:pt x="229" y="676"/>
                      </a:lnTo>
                      <a:lnTo>
                        <a:pt x="192" y="823"/>
                      </a:lnTo>
                      <a:lnTo>
                        <a:pt x="128" y="896"/>
                      </a:lnTo>
                      <a:lnTo>
                        <a:pt x="110" y="996"/>
                      </a:lnTo>
                      <a:lnTo>
                        <a:pt x="128" y="1106"/>
                      </a:lnTo>
                      <a:lnTo>
                        <a:pt x="201" y="1097"/>
                      </a:lnTo>
                      <a:lnTo>
                        <a:pt x="220" y="1134"/>
                      </a:lnTo>
                      <a:lnTo>
                        <a:pt x="265" y="1207"/>
                      </a:lnTo>
                      <a:lnTo>
                        <a:pt x="220" y="1307"/>
                      </a:lnTo>
                      <a:lnTo>
                        <a:pt x="110" y="1262"/>
                      </a:lnTo>
                      <a:lnTo>
                        <a:pt x="14" y="1233"/>
                      </a:lnTo>
                      <a:lnTo>
                        <a:pt x="86" y="1425"/>
                      </a:lnTo>
                      <a:lnTo>
                        <a:pt x="62" y="1617"/>
                      </a:lnTo>
                      <a:lnTo>
                        <a:pt x="83" y="1719"/>
                      </a:lnTo>
                      <a:lnTo>
                        <a:pt x="174" y="1792"/>
                      </a:lnTo>
                      <a:lnTo>
                        <a:pt x="311" y="1774"/>
                      </a:lnTo>
                      <a:lnTo>
                        <a:pt x="494" y="1700"/>
                      </a:lnTo>
                      <a:lnTo>
                        <a:pt x="393" y="1527"/>
                      </a:lnTo>
                      <a:lnTo>
                        <a:pt x="412" y="1472"/>
                      </a:lnTo>
                      <a:lnTo>
                        <a:pt x="558" y="1490"/>
                      </a:lnTo>
                      <a:lnTo>
                        <a:pt x="512" y="1243"/>
                      </a:lnTo>
                      <a:lnTo>
                        <a:pt x="595" y="1134"/>
                      </a:lnTo>
                      <a:lnTo>
                        <a:pt x="677" y="1015"/>
                      </a:lnTo>
                      <a:lnTo>
                        <a:pt x="704" y="859"/>
                      </a:lnTo>
                      <a:lnTo>
                        <a:pt x="787" y="750"/>
                      </a:lnTo>
                      <a:lnTo>
                        <a:pt x="805" y="622"/>
                      </a:lnTo>
                      <a:lnTo>
                        <a:pt x="851" y="475"/>
                      </a:lnTo>
                      <a:lnTo>
                        <a:pt x="823" y="384"/>
                      </a:lnTo>
                      <a:close/>
                    </a:path>
                  </a:pathLst>
                </a:custGeom>
                <a:solidFill>
                  <a:srgbClr val="F8D199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 rot="369848">
                  <a:off x="1580341" y="791839"/>
                  <a:ext cx="193276" cy="2003869"/>
                </a:xfrm>
                <a:prstGeom prst="rect">
                  <a:avLst/>
                </a:prstGeom>
                <a:solidFill>
                  <a:srgbClr val="F8D199"/>
                </a:solidFill>
                <a:ln>
                  <a:solidFill>
                    <a:srgbClr val="F8D1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00" dirty="0"/>
                </a:p>
              </p:txBody>
            </p:sp>
          </p:grpSp>
        </p:grpSp>
        <p:sp>
          <p:nvSpPr>
            <p:cNvPr id="45" name="Rectangle 101"/>
            <p:cNvSpPr/>
            <p:nvPr/>
          </p:nvSpPr>
          <p:spPr>
            <a:xfrm>
              <a:off x="3121011" y="2852462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671</a:t>
              </a:r>
            </a:p>
          </p:txBody>
        </p:sp>
        <p:sp>
          <p:nvSpPr>
            <p:cNvPr id="46" name="Rectangle 101"/>
            <p:cNvSpPr/>
            <p:nvPr/>
          </p:nvSpPr>
          <p:spPr>
            <a:xfrm>
              <a:off x="5150076" y="3626526"/>
              <a:ext cx="442990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411</a:t>
              </a:r>
            </a:p>
          </p:txBody>
        </p:sp>
        <p:sp>
          <p:nvSpPr>
            <p:cNvPr id="47" name="Rectangle 101"/>
            <p:cNvSpPr/>
            <p:nvPr/>
          </p:nvSpPr>
          <p:spPr>
            <a:xfrm>
              <a:off x="4445442" y="4846845"/>
              <a:ext cx="1034392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lvl="1"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530</a:t>
              </a:r>
            </a:p>
          </p:txBody>
        </p:sp>
        <p:sp>
          <p:nvSpPr>
            <p:cNvPr id="48" name="Rectangle 101"/>
            <p:cNvSpPr/>
            <p:nvPr/>
          </p:nvSpPr>
          <p:spPr>
            <a:xfrm>
              <a:off x="6121729" y="5807524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629</a:t>
              </a:r>
            </a:p>
          </p:txBody>
        </p:sp>
        <p:sp>
          <p:nvSpPr>
            <p:cNvPr id="49" name="Rectangle 101"/>
            <p:cNvSpPr/>
            <p:nvPr/>
          </p:nvSpPr>
          <p:spPr>
            <a:xfrm>
              <a:off x="6913075" y="6445782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600</a:t>
              </a:r>
            </a:p>
          </p:txBody>
        </p:sp>
        <p:sp>
          <p:nvSpPr>
            <p:cNvPr id="50" name="Rectangle 101"/>
            <p:cNvSpPr/>
            <p:nvPr/>
          </p:nvSpPr>
          <p:spPr>
            <a:xfrm>
              <a:off x="6332400" y="5066972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661</a:t>
              </a:r>
            </a:p>
          </p:txBody>
        </p:sp>
        <p:sp>
          <p:nvSpPr>
            <p:cNvPr id="51" name="Rectangle 101"/>
            <p:cNvSpPr/>
            <p:nvPr/>
          </p:nvSpPr>
          <p:spPr>
            <a:xfrm>
              <a:off x="6940003" y="4646497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486</a:t>
              </a:r>
            </a:p>
          </p:txBody>
        </p:sp>
        <p:sp>
          <p:nvSpPr>
            <p:cNvPr id="52" name="Rectangle 101"/>
            <p:cNvSpPr/>
            <p:nvPr/>
          </p:nvSpPr>
          <p:spPr>
            <a:xfrm>
              <a:off x="7524861" y="4492218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362</a:t>
              </a:r>
            </a:p>
          </p:txBody>
        </p:sp>
        <p:sp>
          <p:nvSpPr>
            <p:cNvPr id="53" name="Rectangle 101"/>
            <p:cNvSpPr/>
            <p:nvPr/>
          </p:nvSpPr>
          <p:spPr>
            <a:xfrm>
              <a:off x="8046912" y="4111093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791</a:t>
              </a:r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8202912" y="3909038"/>
              <a:ext cx="140448" cy="189065"/>
            </a:xfrm>
            <a:custGeom>
              <a:avLst/>
              <a:gdLst>
                <a:gd name="T0" fmla="*/ 84 w 258"/>
                <a:gd name="T1" fmla="*/ 24 h 348"/>
                <a:gd name="T2" fmla="*/ 36 w 258"/>
                <a:gd name="T3" fmla="*/ 0 h 348"/>
                <a:gd name="T4" fmla="*/ 0 w 258"/>
                <a:gd name="T5" fmla="*/ 84 h 348"/>
                <a:gd name="T6" fmla="*/ 18 w 258"/>
                <a:gd name="T7" fmla="*/ 156 h 348"/>
                <a:gd name="T8" fmla="*/ 12 w 258"/>
                <a:gd name="T9" fmla="*/ 204 h 348"/>
                <a:gd name="T10" fmla="*/ 36 w 258"/>
                <a:gd name="T11" fmla="*/ 234 h 348"/>
                <a:gd name="T12" fmla="*/ 72 w 258"/>
                <a:gd name="T13" fmla="*/ 246 h 348"/>
                <a:gd name="T14" fmla="*/ 48 w 258"/>
                <a:gd name="T15" fmla="*/ 300 h 348"/>
                <a:gd name="T16" fmla="*/ 114 w 258"/>
                <a:gd name="T17" fmla="*/ 324 h 348"/>
                <a:gd name="T18" fmla="*/ 174 w 258"/>
                <a:gd name="T19" fmla="*/ 348 h 348"/>
                <a:gd name="T20" fmla="*/ 252 w 258"/>
                <a:gd name="T21" fmla="*/ 330 h 348"/>
                <a:gd name="T22" fmla="*/ 258 w 258"/>
                <a:gd name="T23" fmla="*/ 276 h 348"/>
                <a:gd name="T24" fmla="*/ 234 w 258"/>
                <a:gd name="T25" fmla="*/ 228 h 348"/>
                <a:gd name="T26" fmla="*/ 252 w 258"/>
                <a:gd name="T27" fmla="*/ 162 h 348"/>
                <a:gd name="T28" fmla="*/ 234 w 258"/>
                <a:gd name="T29" fmla="*/ 78 h 348"/>
                <a:gd name="T30" fmla="*/ 120 w 258"/>
                <a:gd name="T31" fmla="*/ 78 h 348"/>
                <a:gd name="T32" fmla="*/ 84 w 258"/>
                <a:gd name="T33" fmla="*/ 2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8" h="348">
                  <a:moveTo>
                    <a:pt x="84" y="24"/>
                  </a:moveTo>
                  <a:lnTo>
                    <a:pt x="36" y="0"/>
                  </a:lnTo>
                  <a:lnTo>
                    <a:pt x="0" y="84"/>
                  </a:lnTo>
                  <a:lnTo>
                    <a:pt x="18" y="156"/>
                  </a:lnTo>
                  <a:lnTo>
                    <a:pt x="12" y="204"/>
                  </a:lnTo>
                  <a:lnTo>
                    <a:pt x="36" y="234"/>
                  </a:lnTo>
                  <a:lnTo>
                    <a:pt x="72" y="246"/>
                  </a:lnTo>
                  <a:lnTo>
                    <a:pt x="48" y="300"/>
                  </a:lnTo>
                  <a:lnTo>
                    <a:pt x="114" y="324"/>
                  </a:lnTo>
                  <a:lnTo>
                    <a:pt x="174" y="348"/>
                  </a:lnTo>
                  <a:lnTo>
                    <a:pt x="252" y="330"/>
                  </a:lnTo>
                  <a:lnTo>
                    <a:pt x="258" y="276"/>
                  </a:lnTo>
                  <a:lnTo>
                    <a:pt x="234" y="228"/>
                  </a:lnTo>
                  <a:lnTo>
                    <a:pt x="252" y="162"/>
                  </a:lnTo>
                  <a:lnTo>
                    <a:pt x="234" y="78"/>
                  </a:lnTo>
                  <a:lnTo>
                    <a:pt x="120" y="78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101"/>
            <p:cNvSpPr/>
            <p:nvPr/>
          </p:nvSpPr>
          <p:spPr>
            <a:xfrm>
              <a:off x="8881742" y="4073281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554</a:t>
              </a:r>
            </a:p>
          </p:txBody>
        </p:sp>
        <p:sp>
          <p:nvSpPr>
            <p:cNvPr id="56" name="Rectangle 101"/>
            <p:cNvSpPr/>
            <p:nvPr/>
          </p:nvSpPr>
          <p:spPr>
            <a:xfrm>
              <a:off x="9061420" y="4394694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725</a:t>
              </a:r>
            </a:p>
          </p:txBody>
        </p:sp>
        <p:sp>
          <p:nvSpPr>
            <p:cNvPr id="57" name="Rectangle 101"/>
            <p:cNvSpPr/>
            <p:nvPr/>
          </p:nvSpPr>
          <p:spPr>
            <a:xfrm>
              <a:off x="9610357" y="4168561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635</a:t>
              </a:r>
            </a:p>
          </p:txBody>
        </p:sp>
        <p:sp>
          <p:nvSpPr>
            <p:cNvPr id="58" name="Rectangle 101"/>
            <p:cNvSpPr/>
            <p:nvPr/>
          </p:nvSpPr>
          <p:spPr>
            <a:xfrm>
              <a:off x="3047942" y="3825169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522</a:t>
              </a:r>
            </a:p>
          </p:txBody>
        </p:sp>
        <p:sp>
          <p:nvSpPr>
            <p:cNvPr id="59" name="Rectangle 101"/>
            <p:cNvSpPr/>
            <p:nvPr/>
          </p:nvSpPr>
          <p:spPr>
            <a:xfrm>
              <a:off x="7668002" y="3656707"/>
              <a:ext cx="595912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hr-HR" sz="1300" b="1">
                  <a:ln w="0">
                    <a:noFill/>
                  </a:ln>
                  <a:latin typeface="Arial Narrow" panose="020B0606020202030204" pitchFamily="34" charset="0"/>
                </a:rPr>
                <a:t>1026</a:t>
              </a:r>
            </a:p>
          </p:txBody>
        </p:sp>
      </p:grpSp>
      <p:cxnSp>
        <p:nvCxnSpPr>
          <p:cNvPr id="80" name="Прямая соединительная линия 79"/>
          <p:cNvCxnSpPr>
            <a:endCxn id="45" idx="0"/>
          </p:cNvCxnSpPr>
          <p:nvPr/>
        </p:nvCxnSpPr>
        <p:spPr>
          <a:xfrm flipH="1">
            <a:off x="3115454" y="2082039"/>
            <a:ext cx="564342" cy="736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09334" y="1748798"/>
            <a:ext cx="22060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Republika Karakalpakstan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4900850" y="2456782"/>
            <a:ext cx="512794" cy="852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417557" y="2206715"/>
            <a:ext cx="6014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Navoi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79753" y="2828949"/>
            <a:ext cx="11375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Grad Taškent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01762" y="3829479"/>
            <a:ext cx="8485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Khorezm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91632" y="4987179"/>
            <a:ext cx="8146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Bukhara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18802" y="5843593"/>
            <a:ext cx="11480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Kashkadarya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910717" y="5745793"/>
            <a:ext cx="1223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Surkhandarya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13788" y="4921594"/>
            <a:ext cx="7493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Jizzakh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53" y="4563036"/>
            <a:ext cx="7777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Fergana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10655" y="3318967"/>
            <a:ext cx="9637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Namangan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934959" y="4255633"/>
            <a:ext cx="7697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Andijan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68456" y="4406909"/>
            <a:ext cx="8975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Taškent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09102" y="3077981"/>
            <a:ext cx="10379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Samarkand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2345549" y="3691401"/>
            <a:ext cx="569003" cy="23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3609335" y="4654662"/>
            <a:ext cx="777424" cy="30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4729955" y="5416780"/>
            <a:ext cx="766006" cy="38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84" idx="2"/>
            <a:endCxn id="59" idx="0"/>
          </p:cNvCxnSpPr>
          <p:nvPr/>
        </p:nvCxnSpPr>
        <p:spPr>
          <a:xfrm>
            <a:off x="6748531" y="3121337"/>
            <a:ext cx="31012" cy="33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66" idx="22"/>
            <a:endCxn id="93" idx="0"/>
          </p:cNvCxnSpPr>
          <p:nvPr/>
        </p:nvCxnSpPr>
        <p:spPr>
          <a:xfrm>
            <a:off x="7009901" y="4081467"/>
            <a:ext cx="107332" cy="32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94" idx="2"/>
          </p:cNvCxnSpPr>
          <p:nvPr/>
        </p:nvCxnSpPr>
        <p:spPr>
          <a:xfrm flipH="1">
            <a:off x="5680813" y="3370369"/>
            <a:ext cx="247246" cy="1076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endCxn id="67" idx="8"/>
          </p:cNvCxnSpPr>
          <p:nvPr/>
        </p:nvCxnSpPr>
        <p:spPr>
          <a:xfrm flipH="1">
            <a:off x="7623589" y="3572831"/>
            <a:ext cx="347359" cy="213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92" idx="0"/>
          </p:cNvCxnSpPr>
          <p:nvPr/>
        </p:nvCxnSpPr>
        <p:spPr>
          <a:xfrm flipH="1" flipV="1">
            <a:off x="8263534" y="4008084"/>
            <a:ext cx="56307" cy="24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90" idx="0"/>
            <a:endCxn id="56" idx="2"/>
          </p:cNvCxnSpPr>
          <p:nvPr/>
        </p:nvCxnSpPr>
        <p:spPr>
          <a:xfrm flipH="1" flipV="1">
            <a:off x="7828053" y="4308467"/>
            <a:ext cx="81489" cy="25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89" idx="0"/>
            <a:endCxn id="51" idx="2"/>
          </p:cNvCxnSpPr>
          <p:nvPr/>
        </p:nvCxnSpPr>
        <p:spPr>
          <a:xfrm flipH="1" flipV="1">
            <a:off x="6145107" y="4508225"/>
            <a:ext cx="943367" cy="413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88" idx="0"/>
            <a:endCxn id="49" idx="0"/>
          </p:cNvCxnSpPr>
          <p:nvPr/>
        </p:nvCxnSpPr>
        <p:spPr>
          <a:xfrm flipH="1" flipV="1">
            <a:off x="6123744" y="5669113"/>
            <a:ext cx="1398679" cy="7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6296317" y="3705538"/>
            <a:ext cx="397821" cy="45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826586" y="3475266"/>
            <a:ext cx="814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Sirdaryo</a:t>
            </a:r>
          </a:p>
          <a:p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Заголовок 1"/>
          <p:cNvSpPr>
            <a:spLocks noGrp="1"/>
          </p:cNvSpPr>
          <p:nvPr>
            <p:ph type="title"/>
          </p:nvPr>
        </p:nvSpPr>
        <p:spPr>
          <a:xfrm>
            <a:off x="640934" y="85016"/>
            <a:ext cx="8409405" cy="523220"/>
          </a:xfrm>
        </p:spPr>
        <p:txBody>
          <a:bodyPr/>
          <a:lstStyle/>
          <a:p>
            <a:pPr algn="ctr"/>
            <a:r>
              <a:rPr lang="hr-HR" sz="17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proračunskih organizacija kojima služi Povjerenstvo službe za riznicu pri Ministarstvu gospodarstva i financija Republike Uzbekistana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40878" y="1085306"/>
            <a:ext cx="2777382" cy="505909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hr-HR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Ukupan broj obuhvaćenih proračunskih organizacija je 8603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0057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109" name="TextBox 108"/>
          <p:cNvSpPr txBox="1"/>
          <p:nvPr/>
        </p:nvSpPr>
        <p:spPr>
          <a:xfrm>
            <a:off x="11817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0366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52" y="214539"/>
            <a:ext cx="8897938" cy="307777"/>
          </a:xfrm>
        </p:spPr>
        <p:txBody>
          <a:bodyPr/>
          <a:lstStyle/>
          <a:p>
            <a:pPr algn="ctr"/>
            <a: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Jedinstveni račun riznice u nacionalnoj valuti</a:t>
            </a:r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650891"/>
              </p:ext>
            </p:extLst>
          </p:nvPr>
        </p:nvGraphicFramePr>
        <p:xfrm>
          <a:off x="215375" y="748145"/>
          <a:ext cx="9444013" cy="602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0057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1817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1043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509" y="206588"/>
            <a:ext cx="8329353" cy="307777"/>
          </a:xfrm>
        </p:spPr>
        <p:txBody>
          <a:bodyPr/>
          <a:lstStyle/>
          <a:p>
            <a:pPr algn="ctr"/>
            <a: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Jedinstveni račun riznice u stranoj valuti</a:t>
            </a:r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621915"/>
              </p:ext>
            </p:extLst>
          </p:nvPr>
        </p:nvGraphicFramePr>
        <p:xfrm>
          <a:off x="639509" y="794760"/>
          <a:ext cx="8839200" cy="585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5876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7636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04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509" y="66502"/>
            <a:ext cx="8329353" cy="307777"/>
          </a:xfrm>
        </p:spPr>
        <p:txBody>
          <a:bodyPr/>
          <a:lstStyle/>
          <a:p>
            <a:pPr algn="ctr"/>
            <a: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Planiranje gotovine i upravljanje sredstvima državnog proračuna</a:t>
            </a:r>
          </a:p>
        </p:txBody>
      </p:sp>
      <p:sp>
        <p:nvSpPr>
          <p:cNvPr id="4" name="Овал 3"/>
          <p:cNvSpPr/>
          <p:nvPr/>
        </p:nvSpPr>
        <p:spPr>
          <a:xfrm>
            <a:off x="15876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7636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6.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457199" y="1271846"/>
            <a:ext cx="9052561" cy="48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4" indent="-171454" algn="l" defTabSz="1838360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Planiranje gotovine – provodi se mjesečnim i godišnjim projekcijama državnog proračuna i lokalnih proračuna Republike Uzbekistana, izvora i iznosa prihoda, kao i iznosa troškova, smjera troškova i njihove svrhe.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Planiranje gotovine za prihode i rashode državnog proračuna: za proračun Republike Uzbekistana – provodi Povjerenstvo službe za riznicu; za lokalne proračune – provode regionalni odjeli riznice.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Projekcije prihoda državnog proračuna izrađuju se na temelju informacija poreznih i carinskih tijela.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Projekcije gotovinskih plaćanja za rashode državnog proračuna izrađuju se na temelju informacija iz proračunskih organizacija i primatelja proračunskih sredstava.</a:t>
            </a:r>
          </a:p>
        </p:txBody>
      </p:sp>
    </p:spTree>
    <p:extLst>
      <p:ext uri="{BB962C8B-B14F-4D97-AF65-F5344CB8AC3E}">
        <p14:creationId xmlns:p14="http://schemas.microsoft.com/office/powerpoint/2010/main" val="273335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896389" y="12662"/>
            <a:ext cx="8113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hr-H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Izrada projekcija državnog proračuna Republike Uzbekistana i planiranje gotovine</a:t>
            </a:r>
          </a:p>
        </p:txBody>
      </p:sp>
      <p:sp>
        <p:nvSpPr>
          <p:cNvPr id="5" name="Овал 4"/>
          <p:cNvSpPr/>
          <p:nvPr/>
        </p:nvSpPr>
        <p:spPr>
          <a:xfrm>
            <a:off x="203126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6" name="TextBox 5"/>
          <p:cNvSpPr txBox="1"/>
          <p:nvPr/>
        </p:nvSpPr>
        <p:spPr>
          <a:xfrm>
            <a:off x="229270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7.</a:t>
            </a:r>
          </a:p>
        </p:txBody>
      </p:sp>
      <p:sp>
        <p:nvSpPr>
          <p:cNvPr id="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490613" y="1004195"/>
            <a:ext cx="2576785" cy="15260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Porezna i carinska povjerenstva i druga ovlaštena tijela</a:t>
            </a:r>
          </a:p>
        </p:txBody>
      </p:sp>
      <p:sp>
        <p:nvSpPr>
          <p:cNvPr id="22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1030887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 28. u tekućem mjesecu za sljedeći mjesec</a:t>
            </a:r>
          </a:p>
        </p:txBody>
      </p:sp>
      <p:sp>
        <p:nvSpPr>
          <p:cNvPr id="26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1328" y="1013980"/>
            <a:ext cx="2402919" cy="71514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Mjesečne projekcije zarade</a:t>
            </a:r>
          </a:p>
        </p:txBody>
      </p:sp>
      <p:sp>
        <p:nvSpPr>
          <p:cNvPr id="2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532936" y="2920874"/>
            <a:ext cx="2169621" cy="115126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Projekcije mjesečnih i godišnjih rashoda iz državnog proračuna</a:t>
            </a:r>
          </a:p>
        </p:txBody>
      </p:sp>
      <p:sp>
        <p:nvSpPr>
          <p:cNvPr id="34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5484" y="1854635"/>
            <a:ext cx="2398763" cy="71514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Godišnje projekcije prihoda</a:t>
            </a:r>
          </a:p>
        </p:txBody>
      </p:sp>
      <p:sp>
        <p:nvSpPr>
          <p:cNvPr id="35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1854210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 30. prosinca tekuće fiskalne godine za sljedeću fiskalnu godinu</a:t>
            </a:r>
          </a:p>
        </p:txBody>
      </p:sp>
      <p:sp>
        <p:nvSpPr>
          <p:cNvPr id="36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490612" y="2732130"/>
            <a:ext cx="2576785" cy="15260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Proračunske organizacije i primatelji proračunskih sredstava</a:t>
            </a:r>
          </a:p>
        </p:txBody>
      </p:sp>
      <p:sp>
        <p:nvSpPr>
          <p:cNvPr id="3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2862317"/>
            <a:ext cx="3224929" cy="654958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 30. prosinca tekuće fiskalne godine za sljedeću fiskalnu godinu</a:t>
            </a:r>
          </a:p>
        </p:txBody>
      </p:sp>
      <p:sp>
        <p:nvSpPr>
          <p:cNvPr id="38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3607474"/>
            <a:ext cx="3224929" cy="650691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 30. prosinca tekuće fiskalne godine za sljedeću fiskalnu godinu</a:t>
            </a:r>
          </a:p>
        </p:txBody>
      </p:sp>
      <p:sp>
        <p:nvSpPr>
          <p:cNvPr id="39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595608" y="4423230"/>
            <a:ext cx="2576785" cy="83872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gospodarstva i financija</a:t>
            </a:r>
          </a:p>
        </p:txBody>
      </p:sp>
      <p:sp>
        <p:nvSpPr>
          <p:cNvPr id="40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1328" y="4423230"/>
            <a:ext cx="2452838" cy="83872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Sredstva dodijeljena lokalnim proračunima</a:t>
            </a:r>
          </a:p>
        </p:txBody>
      </p:sp>
      <p:sp>
        <p:nvSpPr>
          <p:cNvPr id="41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4480128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 28. u tekućem mjesecu za sljedeći mjesec</a:t>
            </a:r>
          </a:p>
        </p:txBody>
      </p:sp>
      <p:sp>
        <p:nvSpPr>
          <p:cNvPr id="42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1054" y="5427024"/>
            <a:ext cx="2576785" cy="90619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800"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</a:t>
            </a:r>
          </a:p>
        </p:txBody>
      </p:sp>
      <p:sp>
        <p:nvSpPr>
          <p:cNvPr id="43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1328" y="5460758"/>
            <a:ext cx="2452838" cy="83872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Financijsko planiranje i upravljanje</a:t>
            </a:r>
          </a:p>
        </p:txBody>
      </p:sp>
      <p:sp>
        <p:nvSpPr>
          <p:cNvPr id="44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5517656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Stalno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254209" y="1739191"/>
            <a:ext cx="0" cy="4129594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V="1">
            <a:off x="254209" y="4836819"/>
            <a:ext cx="356845" cy="118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>
            <a:endCxn id="36" idx="1"/>
          </p:cNvCxnSpPr>
          <p:nvPr/>
        </p:nvCxnSpPr>
        <p:spPr bwMode="auto">
          <a:xfrm>
            <a:off x="256976" y="3485800"/>
            <a:ext cx="233636" cy="934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Прямая со стрелкой 63"/>
          <p:cNvCxnSpPr/>
          <p:nvPr/>
        </p:nvCxnSpPr>
        <p:spPr bwMode="auto">
          <a:xfrm>
            <a:off x="241567" y="5868785"/>
            <a:ext cx="373574" cy="113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37" idx="1"/>
          </p:cNvCxnSpPr>
          <p:nvPr/>
        </p:nvCxnSpPr>
        <p:spPr bwMode="auto">
          <a:xfrm flipV="1">
            <a:off x="5702557" y="3189796"/>
            <a:ext cx="440548" cy="2846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 bwMode="auto">
          <a:xfrm>
            <a:off x="5698466" y="3495147"/>
            <a:ext cx="444639" cy="3183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22" idx="1"/>
          </p:cNvCxnSpPr>
          <p:nvPr/>
        </p:nvCxnSpPr>
        <p:spPr bwMode="auto">
          <a:xfrm>
            <a:off x="5794247" y="1388205"/>
            <a:ext cx="348858" cy="51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>
            <a:off x="5785975" y="2189228"/>
            <a:ext cx="348858" cy="51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41" idx="1"/>
          </p:cNvCxnSpPr>
          <p:nvPr/>
        </p:nvCxnSpPr>
        <p:spPr bwMode="auto">
          <a:xfrm>
            <a:off x="5835833" y="4831672"/>
            <a:ext cx="307272" cy="109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44" idx="1"/>
          </p:cNvCxnSpPr>
          <p:nvPr/>
        </p:nvCxnSpPr>
        <p:spPr bwMode="auto">
          <a:xfrm>
            <a:off x="5845970" y="5880121"/>
            <a:ext cx="29713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 bwMode="auto">
          <a:xfrm>
            <a:off x="245896" y="1733962"/>
            <a:ext cx="236404" cy="1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Прямая со стрелкой 101"/>
          <p:cNvCxnSpPr>
            <a:endCxn id="26" idx="1"/>
          </p:cNvCxnSpPr>
          <p:nvPr/>
        </p:nvCxnSpPr>
        <p:spPr bwMode="auto">
          <a:xfrm flipV="1">
            <a:off x="3054934" y="1371553"/>
            <a:ext cx="336394" cy="3690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 bwMode="auto">
          <a:xfrm>
            <a:off x="3077889" y="1747504"/>
            <a:ext cx="338642" cy="3057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36" idx="3"/>
            <a:endCxn id="27" idx="1"/>
          </p:cNvCxnSpPr>
          <p:nvPr/>
        </p:nvCxnSpPr>
        <p:spPr bwMode="auto">
          <a:xfrm>
            <a:off x="3067397" y="3495148"/>
            <a:ext cx="465539" cy="13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endCxn id="40" idx="1"/>
          </p:cNvCxnSpPr>
          <p:nvPr/>
        </p:nvCxnSpPr>
        <p:spPr bwMode="auto">
          <a:xfrm>
            <a:off x="3180706" y="4831672"/>
            <a:ext cx="210622" cy="109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 bwMode="auto">
          <a:xfrm>
            <a:off x="3172393" y="5874660"/>
            <a:ext cx="210622" cy="109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63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831273" y="189807"/>
            <a:ext cx="8113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hr-H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likvidnošću jedinstvenog računa riznice</a:t>
            </a:r>
          </a:p>
        </p:txBody>
      </p:sp>
      <p:sp>
        <p:nvSpPr>
          <p:cNvPr id="5" name="Овал 4"/>
          <p:cNvSpPr/>
          <p:nvPr/>
        </p:nvSpPr>
        <p:spPr>
          <a:xfrm>
            <a:off x="203126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6" name="TextBox 5"/>
          <p:cNvSpPr txBox="1"/>
          <p:nvPr/>
        </p:nvSpPr>
        <p:spPr>
          <a:xfrm>
            <a:off x="229270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8.</a:t>
            </a:r>
          </a:p>
        </p:txBody>
      </p:sp>
      <p:sp>
        <p:nvSpPr>
          <p:cNvPr id="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07731" y="1027643"/>
            <a:ext cx="2233245" cy="110767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Državno porezno povjerenstvo (projekcije prihoda)</a:t>
            </a:r>
          </a:p>
        </p:txBody>
      </p:sp>
      <p:sp>
        <p:nvSpPr>
          <p:cNvPr id="8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21052" y="2321838"/>
            <a:ext cx="2233245" cy="101067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Državno carinsko povjerenstvo (projekcije prihoda)</a:t>
            </a:r>
          </a:p>
        </p:txBody>
      </p:sp>
      <p:sp>
        <p:nvSpPr>
          <p:cNvPr id="9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07731" y="3599223"/>
            <a:ext cx="2233245" cy="86589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(projekcije prihoda i rashoda)</a:t>
            </a:r>
          </a:p>
        </p:txBody>
      </p:sp>
      <p:sp>
        <p:nvSpPr>
          <p:cNvPr id="10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00271" y="4652456"/>
            <a:ext cx="2312377" cy="1330764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Proračunske organizacije (projekcije rashoda)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77514" y="2152487"/>
            <a:ext cx="2364716" cy="20475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</a:t>
            </a: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2554297" y="2778256"/>
            <a:ext cx="536538" cy="1189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2540976" y="3644534"/>
            <a:ext cx="653124" cy="2541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2540976" y="4114555"/>
            <a:ext cx="1205212" cy="9397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152096" y="903046"/>
            <a:ext cx="2052949" cy="81768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Obrada podataka projekcije prihoda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2558560" y="1634235"/>
            <a:ext cx="817686" cy="8123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>
            <a:off x="4026879" y="1737918"/>
            <a:ext cx="15386" cy="4238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flipV="1">
            <a:off x="4343400" y="1729125"/>
            <a:ext cx="0" cy="3825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272729" y="4527473"/>
            <a:ext cx="2076511" cy="17690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Formiranje informacija o izvršenju proračuna i projekcijama rashoda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4179569" y="4194281"/>
            <a:ext cx="0" cy="3189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>
            <a:off x="4407877" y="4214238"/>
            <a:ext cx="0" cy="3189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647608" y="1344362"/>
            <a:ext cx="3011371" cy="961277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Formiranje gotovinskog plana državnog proračuna</a:t>
            </a:r>
          </a:p>
        </p:txBody>
      </p:sp>
      <p:cxnSp>
        <p:nvCxnSpPr>
          <p:cNvPr id="23" name="Соединительная линия уступом 22"/>
          <p:cNvCxnSpPr>
            <a:stCxn id="11" idx="6"/>
            <a:endCxn id="22" idx="1"/>
          </p:cNvCxnSpPr>
          <p:nvPr/>
        </p:nvCxnSpPr>
        <p:spPr bwMode="auto">
          <a:xfrm flipV="1">
            <a:off x="5442230" y="1825001"/>
            <a:ext cx="1205378" cy="1351236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437323" y="2752330"/>
            <a:ext cx="1660219" cy="72017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7267433" y="3502565"/>
            <a:ext cx="7322" cy="3056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299295" y="3824570"/>
            <a:ext cx="1969673" cy="932493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Izvor financiranja deficita</a:t>
            </a:r>
          </a:p>
        </p:txBody>
      </p:sp>
      <p:sp>
        <p:nvSpPr>
          <p:cNvPr id="2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5349240" y="5307427"/>
            <a:ext cx="1857895" cy="1151261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Plasman domaćih obveznica</a:t>
            </a:r>
          </a:p>
        </p:txBody>
      </p:sp>
      <p:sp>
        <p:nvSpPr>
          <p:cNvPr id="28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7771793" y="5405396"/>
            <a:ext cx="1525196" cy="96705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Inozemni dug</a:t>
            </a: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6475140" y="4759635"/>
            <a:ext cx="352656" cy="4950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8" idx="0"/>
          </p:cNvCxnSpPr>
          <p:nvPr/>
        </p:nvCxnSpPr>
        <p:spPr bwMode="auto">
          <a:xfrm flipH="1" flipV="1">
            <a:off x="7953696" y="4757063"/>
            <a:ext cx="580695" cy="6483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flipH="1">
            <a:off x="7280788" y="2328996"/>
            <a:ext cx="491005" cy="4133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8626517" y="2317476"/>
            <a:ext cx="432983" cy="4522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8203050" y="2769720"/>
            <a:ext cx="1618547" cy="72017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Suficit</a:t>
            </a:r>
          </a:p>
        </p:txBody>
      </p:sp>
    </p:spTree>
    <p:extLst>
      <p:ext uri="{BB962C8B-B14F-4D97-AF65-F5344CB8AC3E}">
        <p14:creationId xmlns:p14="http://schemas.microsoft.com/office/powerpoint/2010/main" val="349563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74" y="195427"/>
            <a:ext cx="8329353" cy="307777"/>
          </a:xfrm>
        </p:spPr>
        <p:txBody>
          <a:bodyPr/>
          <a:lstStyle/>
          <a:p>
            <a:pPr algn="ctr"/>
            <a:r>
              <a:rPr lang="hr-H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sredstvima u Jedinstvenom računu riznice</a:t>
            </a:r>
          </a:p>
        </p:txBody>
      </p:sp>
      <p:sp>
        <p:nvSpPr>
          <p:cNvPr id="4" name="Овал 3"/>
          <p:cNvSpPr/>
          <p:nvPr/>
        </p:nvSpPr>
        <p:spPr>
          <a:xfrm>
            <a:off x="15876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7636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38" b="1">
                <a:solidFill>
                  <a:schemeClr val="bg1"/>
                </a:solidFill>
              </a:rPr>
              <a:t>9.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457199" y="1313411"/>
            <a:ext cx="8711739" cy="48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4" indent="-171454" algn="l" defTabSz="1838360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 jedino je ovlašteno tijelo za plasman privremeno slobodnih sredstava na jedinstveni račun riznice Ministarstva gospodarstva i financija u depozite komercijalnih banaka.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Proračunske organizacije i fondovi polažu svoja privremeno slobodna sredstva u bankovne depozite podnošenjem naloga Povjerenstvu za službu riznice.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Privremena slobodna sredstva i neproračunska privremena slobodna sredstva za bankovne depozite polažu se na temelju elektroničke dražbe koja se provodi stavljanjem obavijesti u posebni informacijski sustav Ministarstva gospodarstva i financija.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E-dražba se provodi u roku od jednog bankarskog dana.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Privremena slobodna sredstva polažu se u depozite poslovnih banaka na razdoblje od 12 do 24 mjeseca.</a:t>
            </a:r>
          </a:p>
        </p:txBody>
      </p:sp>
    </p:spTree>
    <p:extLst>
      <p:ext uri="{BB962C8B-B14F-4D97-AF65-F5344CB8AC3E}">
        <p14:creationId xmlns:p14="http://schemas.microsoft.com/office/powerpoint/2010/main" val="344582287"/>
      </p:ext>
    </p:extLst>
  </p:cSld>
  <p:clrMapOvr>
    <a:masterClrMapping/>
  </p:clrMapOvr>
</p:sld>
</file>

<file path=ppt/theme/theme1.xml><?xml version="1.0" encoding="utf-8"?>
<a:theme xmlns:a="http://schemas.openxmlformats.org/drawingml/2006/main" name="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0.xml><?xml version="1.0" encoding="utf-8"?>
<a:theme xmlns:a="http://schemas.openxmlformats.org/drawingml/2006/main" name="8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1.xml><?xml version="1.0" encoding="utf-8"?>
<a:theme xmlns:a="http://schemas.openxmlformats.org/drawingml/2006/main" name="9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2.xml><?xml version="1.0" encoding="utf-8"?>
<a:theme xmlns:a="http://schemas.openxmlformats.org/drawingml/2006/main" name="9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4.xml><?xml version="1.0" encoding="utf-8"?>
<a:theme xmlns:a="http://schemas.openxmlformats.org/drawingml/2006/main" name="11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5.xml><?xml version="1.0" encoding="utf-8"?>
<a:theme xmlns:a="http://schemas.openxmlformats.org/drawingml/2006/main" name="11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G_Pres(A4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1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4.xml><?xml version="1.0" encoding="utf-8"?>
<a:theme xmlns:a="http://schemas.openxmlformats.org/drawingml/2006/main" name="2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5.xml><?xml version="1.0" encoding="utf-8"?>
<a:theme xmlns:a="http://schemas.openxmlformats.org/drawingml/2006/main" name="3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6.xml><?xml version="1.0" encoding="utf-8"?>
<a:theme xmlns:a="http://schemas.openxmlformats.org/drawingml/2006/main" name="4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7.xml><?xml version="1.0" encoding="utf-8"?>
<a:theme xmlns:a="http://schemas.openxmlformats.org/drawingml/2006/main" name="5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8.xml><?xml version="1.0" encoding="utf-8"?>
<a:theme xmlns:a="http://schemas.openxmlformats.org/drawingml/2006/main" name="6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9.xml><?xml version="1.0" encoding="utf-8"?>
<a:theme xmlns:a="http://schemas.openxmlformats.org/drawingml/2006/main" name="7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XMLData TextToDisplay="%DOCUMENTGUID%">{00000000-0000-0000-0000-000000000000}</XML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XMLData TextToDisplay="%EMAILADDRESS%">aa69179@imceu.eu.ssmb.com</XMLData>
</file>

<file path=customXml/item5.xml><?xml version="1.0" encoding="utf-8"?>
<XMLData TextToDisplay="%HOSTNAME%">LDNEPCWA285003.eur.nsroot.net</XMLData>
</file>

<file path=customXml/item6.xml><?xml version="1.0" encoding="utf-8"?>
<XMLData TextToDisplay="%USERNAME%">aa69179</XMLData>
</file>

<file path=customXml/item7.xml><?xml version="1.0" encoding="utf-8"?>
<XMLData TextToDisplay="%CLASSIFICATIONDATETIME%">09:29 04/02/2019</XMLData>
</file>

<file path=customXml/item8.xml><?xml version="1.0" encoding="utf-8"?>
<XMLData TextToDisplay="RightsWATCHMark">8|CITI-No PII-Internal|{00000000-0000-0000-0000-000000000000}</XMLData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DD713F-75CA-4960-A582-DD47ABB3A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74BFFE5-87D8-4EC9-84B1-77A9AD1CD8BD}">
  <ds:schemaRefs/>
</ds:datastoreItem>
</file>

<file path=customXml/itemProps3.xml><?xml version="1.0" encoding="utf-8"?>
<ds:datastoreItem xmlns:ds="http://schemas.openxmlformats.org/officeDocument/2006/customXml" ds:itemID="{26BE2D61-941E-4900-B4E0-E80AE433AF6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A7CDDAC-67A2-4D52-9719-9EB1A9A69650}">
  <ds:schemaRefs/>
</ds:datastoreItem>
</file>

<file path=customXml/itemProps5.xml><?xml version="1.0" encoding="utf-8"?>
<ds:datastoreItem xmlns:ds="http://schemas.openxmlformats.org/officeDocument/2006/customXml" ds:itemID="{46D96BA0-7644-47EE-96ED-214EB0E25897}">
  <ds:schemaRefs/>
</ds:datastoreItem>
</file>

<file path=customXml/itemProps6.xml><?xml version="1.0" encoding="utf-8"?>
<ds:datastoreItem xmlns:ds="http://schemas.openxmlformats.org/officeDocument/2006/customXml" ds:itemID="{7C06BE92-D089-4BFC-B5C8-FE68C4624DC7}">
  <ds:schemaRefs/>
</ds:datastoreItem>
</file>

<file path=customXml/itemProps7.xml><?xml version="1.0" encoding="utf-8"?>
<ds:datastoreItem xmlns:ds="http://schemas.openxmlformats.org/officeDocument/2006/customXml" ds:itemID="{D0BCC399-7F47-4D28-9420-7D9BDDCD23A5}">
  <ds:schemaRefs/>
</ds:datastoreItem>
</file>

<file path=customXml/itemProps8.xml><?xml version="1.0" encoding="utf-8"?>
<ds:datastoreItem xmlns:ds="http://schemas.openxmlformats.org/officeDocument/2006/customXml" ds:itemID="{C93CB516-DE12-44FB-948F-837D1EE6C9D4}">
  <ds:schemaRefs/>
</ds:datastoreItem>
</file>

<file path=customXml/itemProps9.xml><?xml version="1.0" encoding="utf-8"?>
<ds:datastoreItem xmlns:ds="http://schemas.openxmlformats.org/officeDocument/2006/customXml" ds:itemID="{D4ECFC81-07E9-4AA1-B0A1-D3E5048D24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76958</TotalTime>
  <Words>812</Words>
  <Application>Microsoft Office PowerPoint</Application>
  <PresentationFormat>A4 Paper (210x297 mm)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Arial</vt:lpstr>
      <vt:lpstr>Arial Narrow</vt:lpstr>
      <vt:lpstr>Baskerville</vt:lpstr>
      <vt:lpstr>Calibri</vt:lpstr>
      <vt:lpstr>DM Serif Display</vt:lpstr>
      <vt:lpstr>Roboto Light</vt:lpstr>
      <vt:lpstr>Symbol</vt:lpstr>
      <vt:lpstr>Times New Roman</vt:lpstr>
      <vt:lpstr>Wingdings</vt:lpstr>
      <vt:lpstr>1401892</vt:lpstr>
      <vt:lpstr>ICG_Pres(A4)</vt:lpstr>
      <vt:lpstr>1_1401892</vt:lpstr>
      <vt:lpstr>2_1401892</vt:lpstr>
      <vt:lpstr>3_1401892</vt:lpstr>
      <vt:lpstr>4_1401892</vt:lpstr>
      <vt:lpstr>5_1401892</vt:lpstr>
      <vt:lpstr>6_1401892</vt:lpstr>
      <vt:lpstr>7_1401892</vt:lpstr>
      <vt:lpstr>8_1401892</vt:lpstr>
      <vt:lpstr>9_1401892</vt:lpstr>
      <vt:lpstr>9_Специальное оформление</vt:lpstr>
      <vt:lpstr>10_1401892</vt:lpstr>
      <vt:lpstr>11_1401892</vt:lpstr>
      <vt:lpstr>11_Специальное оформление</vt:lpstr>
      <vt:lpstr>Povjerenstvo službe za riznicu u okviru Ministarstva gospodarstva i financija Republike Uzbekistana   </vt:lpstr>
      <vt:lpstr>Pravna osnova za osiguravanje likvidnosti Jedinstvenog računa riznice i  upravljanje sredstvima</vt:lpstr>
      <vt:lpstr>Broj proračunskih organizacija kojima služi Povjerenstvo službe za riznicu pri Ministarstvu gospodarstva i financija Republike Uzbekistana</vt:lpstr>
      <vt:lpstr>Jedinstveni račun riznice u nacionalnoj valuti</vt:lpstr>
      <vt:lpstr>Jedinstveni račun riznice u stranoj valuti</vt:lpstr>
      <vt:lpstr>Planiranje gotovine i upravljanje sredstvima državnog proračuna</vt:lpstr>
      <vt:lpstr>PowerPoint Presentation</vt:lpstr>
      <vt:lpstr>PowerPoint Presentation</vt:lpstr>
      <vt:lpstr>Upravljanje sredstvima u Jedinstvenom računu riznice</vt:lpstr>
      <vt:lpstr>Proces stavljanja privremeno neaktivnih sredstava proračunskih organizacija u bankovne depozite</vt:lpstr>
      <vt:lpstr>PowerPoint Presentation</vt:lpstr>
    </vt:vector>
  </TitlesOfParts>
  <Company>Citigroup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FED</dc:creator>
  <cp:lastModifiedBy>Tetiana Shalkivska</cp:lastModifiedBy>
  <cp:revision>4652</cp:revision>
  <cp:lastPrinted>2022-04-02T11:28:56Z</cp:lastPrinted>
  <dcterms:created xsi:type="dcterms:W3CDTF">2014-08-01T06:59:04Z</dcterms:created>
  <dcterms:modified xsi:type="dcterms:W3CDTF">2023-05-17T18:49:15Z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B_DisclaimerDB">
    <vt:bool>true</vt:bool>
  </property>
  <property fmtid="{D5CDD505-2E9C-101B-9397-08002B2CF9AE}" pid="3" name="ICGToolkitIsDisclaimer">
    <vt:bool>false</vt:bool>
  </property>
  <property fmtid="{D5CDD505-2E9C-101B-9397-08002B2CF9AE}" pid="4" name="TOCOpt">
    <vt:lpwstr>1</vt:lpwstr>
  </property>
  <property fmtid="{D5CDD505-2E9C-101B-9397-08002B2CF9AE}" pid="5" name="PageNumAlign">
    <vt:lpwstr>L</vt:lpwstr>
  </property>
  <property fmtid="{D5CDD505-2E9C-101B-9397-08002B2CF9AE}" pid="6" name="SectionTitleAlign">
    <vt:lpwstr>L</vt:lpwstr>
  </property>
  <property fmtid="{D5CDD505-2E9C-101B-9397-08002B2CF9AE}" pid="7" name="PageNumberTop">
    <vt:lpwstr>523.4</vt:lpwstr>
  </property>
  <property fmtid="{D5CDD505-2E9C-101B-9397-08002B2CF9AE}" pid="8" name="PageNumberLeft">
    <vt:lpwstr>13</vt:lpwstr>
  </property>
  <property fmtid="{D5CDD505-2E9C-101B-9397-08002B2CF9AE}" pid="9" name="PageNumberCentre">
    <vt:lpwstr>390</vt:lpwstr>
  </property>
  <property fmtid="{D5CDD505-2E9C-101B-9397-08002B2CF9AE}" pid="10" name="PageNumSectionTitleDiff">
    <vt:lpwstr>20</vt:lpwstr>
  </property>
  <property fmtid="{D5CDD505-2E9C-101B-9397-08002B2CF9AE}" pid="11" name="SectionTitleTop">
    <vt:lpwstr>523.4</vt:lpwstr>
  </property>
  <property fmtid="{D5CDD505-2E9C-101B-9397-08002B2CF9AE}" pid="12" name="SectionTitleLeft">
    <vt:lpwstr>33</vt:lpwstr>
  </property>
  <property fmtid="{D5CDD505-2E9C-101B-9397-08002B2CF9AE}" pid="13" name="TOCHeaderTop">
    <vt:lpwstr>12.75</vt:lpwstr>
  </property>
  <property fmtid="{D5CDD505-2E9C-101B-9397-08002B2CF9AE}" pid="14" name="TOCHeaderLeft">
    <vt:lpwstr>11.99992</vt:lpwstr>
  </property>
  <property fmtid="{D5CDD505-2E9C-101B-9397-08002B2CF9AE}" pid="15" name="RightsWATCHMark">
    <vt:lpwstr>8|CITI-No PII-Internal|{00000000-0000-0000-0000-000000000000}</vt:lpwstr>
  </property>
  <property fmtid="{D5CDD505-2E9C-101B-9397-08002B2CF9AE}" pid="16" name="PageNumberCustomTop">
    <vt:lpwstr>523.4</vt:lpwstr>
  </property>
  <property fmtid="{D5CDD505-2E9C-101B-9397-08002B2CF9AE}" pid="17" name="PageNumberCustomLeft">
    <vt:lpwstr>13</vt:lpwstr>
  </property>
  <property fmtid="{D5CDD505-2E9C-101B-9397-08002B2CF9AE}" pid="18" name="Is_Custom_Template">
    <vt:lpwstr>true</vt:lpwstr>
  </property>
  <property fmtid="{D5CDD505-2E9C-101B-9397-08002B2CF9AE}" pid="19" name="PNSOpt">
    <vt:lpwstr>5</vt:lpwstr>
  </property>
  <property fmtid="{D5CDD505-2E9C-101B-9397-08002B2CF9AE}" pid="20" name="CitiLogoTop">
    <vt:lpwstr>0</vt:lpwstr>
  </property>
  <property fmtid="{D5CDD505-2E9C-101B-9397-08002B2CF9AE}" pid="21" name="CitiLogoLeft">
    <vt:lpwstr>0</vt:lpwstr>
  </property>
  <property fmtid="{D5CDD505-2E9C-101B-9397-08002B2CF9AE}" pid="22" name="Pitchbook Compatible">
    <vt:lpwstr>Yes</vt:lpwstr>
  </property>
</Properties>
</file>