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51" r:id="rId2"/>
    <p:sldMasterId id="2147483764" r:id="rId3"/>
    <p:sldMasterId id="2147483770" r:id="rId4"/>
    <p:sldMasterId id="2147483776" r:id="rId5"/>
    <p:sldMasterId id="2147483781" r:id="rId6"/>
    <p:sldMasterId id="2147483787" r:id="rId7"/>
    <p:sldMasterId id="2147483795" r:id="rId8"/>
    <p:sldMasterId id="2147483802" r:id="rId9"/>
    <p:sldMasterId id="2147483810" r:id="rId10"/>
    <p:sldMasterId id="2147483818" r:id="rId11"/>
    <p:sldMasterId id="2147483826" r:id="rId12"/>
    <p:sldMasterId id="2147483835" r:id="rId13"/>
    <p:sldMasterId id="2147483843" r:id="rId14"/>
    <p:sldMasterId id="2147483853" r:id="rId15"/>
  </p:sldMasterIdLst>
  <p:notesMasterIdLst>
    <p:notesMasterId r:id="rId26"/>
  </p:notesMasterIdLst>
  <p:handoutMasterIdLst>
    <p:handoutMasterId r:id="rId27"/>
  </p:handoutMasterIdLst>
  <p:sldIdLst>
    <p:sldId id="416" r:id="rId16"/>
    <p:sldId id="504" r:id="rId17"/>
    <p:sldId id="502" r:id="rId18"/>
    <p:sldId id="510" r:id="rId19"/>
    <p:sldId id="505" r:id="rId20"/>
    <p:sldId id="506" r:id="rId21"/>
    <p:sldId id="501" r:id="rId22"/>
    <p:sldId id="507" r:id="rId23"/>
    <p:sldId id="511" r:id="rId24"/>
    <p:sldId id="509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B23"/>
    <a:srgbClr val="70B244"/>
    <a:srgbClr val="69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B16C1-675C-49EC-9129-81AAD01D0506}" v="1" dt="2023-05-11T13:25:37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793" autoAdjust="0"/>
  </p:normalViewPr>
  <p:slideViewPr>
    <p:cSldViewPr snapToGrid="0">
      <p:cViewPr varScale="1">
        <p:scale>
          <a:sx n="58" d="100"/>
          <a:sy n="58" d="100"/>
        </p:scale>
        <p:origin x="9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24CF-6E65-41EB-82A9-707B7EDFB480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76FC-F8F9-4784-837F-20CF241DB8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55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C5070-E7F0-49F2-8881-723F28B9E0CD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14F6-310A-4933-8307-C29C8E66AC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2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w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41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5977" y="6569075"/>
            <a:ext cx="58420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87575" y="3429000"/>
            <a:ext cx="11816863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87575" y="2631769"/>
            <a:ext cx="11816863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88151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9753600" y="14"/>
            <a:ext cx="24384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702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3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10450594" y="162200"/>
            <a:ext cx="1282770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635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4183813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502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455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665" y="876300"/>
            <a:ext cx="5150457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1665" y="4320364"/>
            <a:ext cx="5150457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t="2594" b="2594"/>
          <a:stretch/>
        </p:blipFill>
        <p:spPr>
          <a:xfrm>
            <a:off x="6197115" y="1701324"/>
            <a:ext cx="3332655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97115" y="4320323"/>
            <a:ext cx="3332655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7479856" y="876310"/>
            <a:ext cx="339579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7907440" y="876310"/>
            <a:ext cx="339579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6624693" y="876310"/>
            <a:ext cx="339579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7052273" y="876310"/>
            <a:ext cx="339579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6197109" y="876310"/>
            <a:ext cx="339579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8762603" y="876310"/>
            <a:ext cx="339579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8335019" y="876310"/>
            <a:ext cx="339579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9190187" y="876310"/>
            <a:ext cx="339579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62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09" y="164261"/>
            <a:ext cx="9074581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702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438123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2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680774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14225-C42C-4233-95C9-CC2BD782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2D9B8-4F96-4962-84C3-3CE8DCE10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B6EB-1FBF-4C83-B11C-EE958B2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94C41-FBBB-408E-9522-FB63484A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C62E1-1658-44AB-9C98-CA01FA09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2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1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97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44889" y="1295400"/>
            <a:ext cx="3659553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279899" y="1295400"/>
            <a:ext cx="36576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69" y="1295400"/>
            <a:ext cx="36576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7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7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CB6015"/>
              </a:buClr>
              <a:buSzPct val="80000"/>
              <a:buFont typeface="Arial"/>
              <a:buChar char="▼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5" y="1295400"/>
            <a:ext cx="5720863" cy="4876800"/>
          </a:xfrm>
        </p:spPr>
        <p:txBody>
          <a:bodyPr/>
          <a:lstStyle>
            <a:lvl1pPr marL="171454" indent="-171454" algn="l">
              <a:buClr>
                <a:srgbClr val="00BDF2"/>
              </a:buClr>
              <a:buSzPct val="80000"/>
              <a:buFont typeface="Arial"/>
              <a:buChar char="▲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83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7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3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2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988029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581207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6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581207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302" y="798973"/>
            <a:ext cx="1060994" cy="503578"/>
          </a:xfrm>
          <a:prstGeom prst="rect">
            <a:avLst/>
          </a:prstGeom>
        </p:spPr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3426259" y="1844560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426259" y="1233258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1634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9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8" y="1590678"/>
            <a:ext cx="11852031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11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1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79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3426260" y="1844560"/>
            <a:ext cx="8562549" cy="420624"/>
          </a:xfrm>
          <a:prstGeom prst="rect">
            <a:avLst/>
          </a:prstGeo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426260" y="1233260"/>
            <a:ext cx="8562549" cy="49244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6543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87577" y="1295400"/>
            <a:ext cx="11816863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8" y="161929"/>
            <a:ext cx="11852031" cy="3693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48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7" y="1295400"/>
            <a:ext cx="5720863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7" y="1295400"/>
            <a:ext cx="5720863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80" y="1590678"/>
            <a:ext cx="11852031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9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4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8" y="161929"/>
            <a:ext cx="11852031" cy="36933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4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78" y="161929"/>
            <a:ext cx="11852031" cy="36933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93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4" y="2860677"/>
            <a:ext cx="211210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59033" y="6057837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59033" y="5446539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374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3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8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8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36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29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5" y="2860677"/>
            <a:ext cx="211210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59034" y="6057837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59034" y="5446541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5556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1941" y="5446713"/>
            <a:ext cx="137550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75" y="2860677"/>
            <a:ext cx="211210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59034" y="6057837"/>
            <a:ext cx="8562549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59034" y="5446541"/>
            <a:ext cx="8562549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010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0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0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9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1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55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0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8292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44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1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1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84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56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76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1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1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1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1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04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8029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91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2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9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02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493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359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83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2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2043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75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3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3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09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0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0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3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3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3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3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7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72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7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72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66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67978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88813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036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5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5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9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5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58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5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5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78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60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4253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5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87572" y="3429000"/>
            <a:ext cx="11816863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87572" y="2631765"/>
            <a:ext cx="11816863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5971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6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525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001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6520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6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6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6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6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262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88283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696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1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9753600" y="14"/>
            <a:ext cx="24384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696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3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10450594" y="162200"/>
            <a:ext cx="1282770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4819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956838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582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0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6" y="6581203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60"/>
            <a:ext cx="2743200" cy="365125"/>
          </a:xfrm>
          <a:prstGeom prst="rect">
            <a:avLst/>
          </a:prstGeom>
        </p:spPr>
        <p:txBody>
          <a:bodyPr/>
          <a:lstStyle/>
          <a:p>
            <a:fld id="{C1B372D9-811D-4250-95B0-107C46731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546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1665" y="876300"/>
            <a:ext cx="5150457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1665" y="4320358"/>
            <a:ext cx="5150457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t="2594" b="2594"/>
          <a:stretch/>
        </p:blipFill>
        <p:spPr>
          <a:xfrm>
            <a:off x="6197115" y="1701324"/>
            <a:ext cx="3332655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97115" y="4320323"/>
            <a:ext cx="3332655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7479856" y="876310"/>
            <a:ext cx="339579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7907440" y="876310"/>
            <a:ext cx="339579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6624693" y="876310"/>
            <a:ext cx="339579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7052273" y="876310"/>
            <a:ext cx="339579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6197109" y="876310"/>
            <a:ext cx="339579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8762603" y="876310"/>
            <a:ext cx="339579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8335019" y="876310"/>
            <a:ext cx="339579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9190187" y="876310"/>
            <a:ext cx="339579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5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05" y="164261"/>
            <a:ext cx="9074581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696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438123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8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3266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96264"/>
            <a:ext cx="8562549" cy="542328"/>
          </a:xfrm>
          <a:noFill/>
          <a:ln w="9525">
            <a:noFill/>
          </a:ln>
        </p:spPr>
        <p:txBody>
          <a:bodyPr anchor="b"/>
          <a:lstStyle>
            <a:lvl1pPr>
              <a:defRPr sz="3524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1589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82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8" y="1295401"/>
            <a:ext cx="5720863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8" y="1295401"/>
            <a:ext cx="5720863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298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936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82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8" y="38862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8" y="38862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8" y="12954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8" y="1295400"/>
            <a:ext cx="5720863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183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592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66066" y="1963500"/>
            <a:ext cx="56600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61167" y="3868800"/>
            <a:ext cx="66696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487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472053" y="2784594"/>
            <a:ext cx="8562549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15909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07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9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9" y="1295400"/>
            <a:ext cx="5720863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380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0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903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6283589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87589" y="38862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6283589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87589" y="1295400"/>
            <a:ext cx="5720863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853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067" y="3567113"/>
            <a:ext cx="211406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941867" y="6160413"/>
            <a:ext cx="10905257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941867" y="5559426"/>
            <a:ext cx="10905257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7873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581231"/>
            <a:ext cx="10013465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7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3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2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41556411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788" y="6624702"/>
            <a:ext cx="10013465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0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2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17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5"/>
          <p:cNvCxnSpPr>
            <a:cxnSpLocks noChangeShapeType="1"/>
          </p:cNvCxnSpPr>
          <p:nvPr/>
        </p:nvCxnSpPr>
        <p:spPr bwMode="gray">
          <a:xfrm>
            <a:off x="187572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5" r:id="rId8"/>
    <p:sldLayoutId id="2147483746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3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8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87583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5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126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9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Straight Connector 5"/>
          <p:cNvCxnSpPr>
            <a:cxnSpLocks noChangeShapeType="1"/>
          </p:cNvCxnSpPr>
          <p:nvPr/>
        </p:nvCxnSpPr>
        <p:spPr bwMode="gray">
          <a:xfrm>
            <a:off x="187585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0562" y="6610350"/>
            <a:ext cx="649657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06" y="138118"/>
            <a:ext cx="9074581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/>
        </p:nvCxnSpPr>
        <p:spPr>
          <a:xfrm>
            <a:off x="438123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/>
        </p:nvGrpSpPr>
        <p:grpSpPr>
          <a:xfrm>
            <a:off x="10450594" y="162199"/>
            <a:ext cx="1282770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7" y="1295401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34"/>
            <a:ext cx="10951308" cy="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32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87587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709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47592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895186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42781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790373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7847" indent="-167847" algn="l" defTabSz="1799697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1pPr>
      <a:lvl2pPr marL="335695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2pPr>
      <a:lvl3pPr marL="50354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3pPr>
      <a:lvl4pPr marL="671390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4pPr>
      <a:lvl5pPr marL="839237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5pPr>
      <a:lvl6pPr marL="1007086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6pPr>
      <a:lvl7pPr marL="117493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7pPr>
      <a:lvl8pPr marL="134278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8pPr>
      <a:lvl9pPr marL="1510627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592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18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781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37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796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558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15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0745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8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33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87588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84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0562" y="6610350"/>
            <a:ext cx="649657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10" y="138118"/>
            <a:ext cx="9074581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/>
        </p:nvCxnSpPr>
        <p:spPr>
          <a:xfrm>
            <a:off x="438123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/>
        </p:nvGrpSpPr>
        <p:grpSpPr>
          <a:xfrm>
            <a:off x="10450594" y="162199"/>
            <a:ext cx="1282770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1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79758" y="457200"/>
            <a:ext cx="11816863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3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79758" y="6400800"/>
            <a:ext cx="11816863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pic>
        <p:nvPicPr>
          <p:cNvPr id="2053" name="Picture 9" descr="citi-r_2c-blu_pos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5976" y="6569075"/>
            <a:ext cx="58420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3" y="60327"/>
            <a:ext cx="11812955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5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07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8" y="161929"/>
            <a:ext cx="11852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972" y="6243638"/>
            <a:ext cx="61546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6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09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1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Straight Connector 8"/>
          <p:cNvCxnSpPr>
            <a:cxnSpLocks noChangeShapeType="1"/>
          </p:cNvCxnSpPr>
          <p:nvPr/>
        </p:nvCxnSpPr>
        <p:spPr bwMode="gray">
          <a:xfrm>
            <a:off x="187576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7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12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81" y="161929"/>
            <a:ext cx="11852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18757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CF55F06D-5169-4299-98FF-96031D9FB657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972" y="6243638"/>
            <a:ext cx="61546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78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614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82" y="161929"/>
            <a:ext cx="11852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18757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0E58ED77-ADC3-4BB1-B492-655165FA3604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972" y="6243638"/>
            <a:ext cx="615461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0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7171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4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3" name="Straight Connector 5"/>
          <p:cNvCxnSpPr>
            <a:cxnSpLocks noChangeShapeType="1"/>
          </p:cNvCxnSpPr>
          <p:nvPr/>
        </p:nvCxnSpPr>
        <p:spPr bwMode="gray">
          <a:xfrm>
            <a:off x="187580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1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819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6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Connector 5"/>
          <p:cNvCxnSpPr>
            <a:cxnSpLocks noChangeShapeType="1"/>
          </p:cNvCxnSpPr>
          <p:nvPr/>
        </p:nvCxnSpPr>
        <p:spPr bwMode="gray">
          <a:xfrm>
            <a:off x="187581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87582" y="1295400"/>
            <a:ext cx="118168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87572" y="161929"/>
            <a:ext cx="109513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5427" y="20647"/>
            <a:ext cx="71901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Connector 5"/>
          <p:cNvCxnSpPr>
            <a:cxnSpLocks noChangeShapeType="1"/>
          </p:cNvCxnSpPr>
          <p:nvPr/>
        </p:nvCxnSpPr>
        <p:spPr bwMode="gray">
          <a:xfrm>
            <a:off x="187582" y="644525"/>
            <a:ext cx="11816863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eaLnBrk="1" fontAlgn="base" hangingPunct="1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6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12" Type="http://schemas.openxmlformats.org/officeDocument/2006/relationships/image" Target="../media/image3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jpeg"/><Relationship Id="rId5" Type="http://schemas.openxmlformats.org/officeDocument/2006/relationships/image" Target="../media/image30.png"/><Relationship Id="rId10" Type="http://schemas.openxmlformats.org/officeDocument/2006/relationships/image" Target="../media/image33.jp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90550" y="1886495"/>
            <a:ext cx="11010900" cy="970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 PRI MINISTARSTVU GOSPODARSTVA I FINANCIJA REPUBLIKE UZBEKISTANA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35" y="-85725"/>
            <a:ext cx="5109530" cy="140144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590550" y="3585065"/>
            <a:ext cx="11010900" cy="14097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hr-HR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MONITORING RADA RIZNICE</a:t>
            </a:r>
          </a:p>
        </p:txBody>
      </p:sp>
    </p:spTree>
    <p:extLst>
      <p:ext uri="{BB962C8B-B14F-4D97-AF65-F5344CB8AC3E}">
        <p14:creationId xmlns:p14="http://schemas.microsoft.com/office/powerpoint/2010/main" val="245870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2"/>
          <p:cNvSpPr txBox="1">
            <a:spLocks/>
          </p:cNvSpPr>
          <p:nvPr/>
        </p:nvSpPr>
        <p:spPr bwMode="gray">
          <a:xfrm>
            <a:off x="854322" y="2247904"/>
            <a:ext cx="10951308" cy="100027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hr-HR" sz="6500" b="1">
                <a:latin typeface="Times New Roman" panose="02020603050405020304" pitchFamily="18" charset="0"/>
                <a:cs typeface="Times New Roman" panose="02020603050405020304" pitchFamily="18" charset="0"/>
              </a:rPr>
              <a:t>Hvala vam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206992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009"/>
            <a:ext cx="10951308" cy="461665"/>
          </a:xfrm>
        </p:spPr>
        <p:txBody>
          <a:bodyPr/>
          <a:lstStyle/>
          <a:p>
            <a:pPr algn="ctr"/>
            <a:r>
              <a:rPr lang="hr-HR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Pravna osnova državne financijske kontrole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87572" y="778212"/>
            <a:ext cx="11796905" cy="7782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500">
                <a:latin typeface="Times New Roman" panose="02020603050405020304" pitchFamily="18" charset="0"/>
                <a:cs typeface="Times New Roman" panose="02020603050405020304" pitchFamily="18" charset="0"/>
              </a:rPr>
              <a:t>Utvrđuju se postupak i načela državne financijske kontrole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2500">
                <a:latin typeface="Times New Roman" panose="02020603050405020304" pitchFamily="18" charset="0"/>
                <a:cs typeface="Times New Roman" panose="02020603050405020304" pitchFamily="18" charset="0"/>
              </a:rPr>
              <a:t>člancima 170. – 179. Zakona o proračunu Republike Uzbekistana.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87572" y="1782988"/>
            <a:ext cx="7623739" cy="29281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Tijela državne financijske kontrole:</a:t>
            </a:r>
          </a:p>
          <a:p>
            <a:pPr lvl="0"/>
            <a:r>
              <a:rPr lang="hr-HR" sz="2300">
                <a:latin typeface="Times New Roman" panose="02020603050405020304" pitchFamily="18" charset="0"/>
                <a:cs typeface="Times New Roman" panose="02020603050405020304" pitchFamily="18" charset="0"/>
              </a:rPr>
              <a:t>Računovodstvena komora Republike Uzbekistana </a:t>
            </a:r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(UzASBO, </a:t>
            </a:r>
          </a:p>
          <a:p>
            <a:pPr lvl="0"/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(IFMIS, IT sustav Središnje banke, Državno porezno povjerenstvo, Državno carinsko povjerenstvo, </a:t>
            </a:r>
          </a:p>
          <a:p>
            <a:pPr lvl="0"/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pravosuđa itd.)</a:t>
            </a:r>
            <a:r>
              <a:rPr lang="hr-HR" sz="23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gospodarstva i financija Republike Uzbekistana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uključujući </a:t>
            </a:r>
            <a:b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Povjerenstvo službe za riznicu (FMIS);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Inspektorat državne financijske kontrole</a:t>
            </a:r>
            <a:b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(UzASBO, IFMIS)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Porezno povjerenstvo </a:t>
            </a:r>
            <a:r>
              <a:rPr lang="hr-H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(IT sustav Državnog poreznog povjerenstva)</a:t>
            </a:r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989156" y="1782988"/>
            <a:ext cx="3995322" cy="48662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hr-HR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Metode državne </a:t>
            </a:r>
          </a:p>
          <a:p>
            <a:pPr lvl="0" algn="ctr"/>
            <a:r>
              <a:rPr lang="hr-HR" sz="23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financijske kontrole:</a:t>
            </a:r>
          </a:p>
          <a:p>
            <a:pPr lvl="0"/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Prema opsegu rada: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potpuna kontrola;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- selektivna kontrola.</a:t>
            </a:r>
          </a:p>
          <a:p>
            <a:pPr lvl="0"/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Prema usmjerenju i predmetu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kontrole: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sveobuhvatna kontrola;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tematska kontrola;</a:t>
            </a:r>
          </a:p>
          <a:p>
            <a:pPr lvl="0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- alternativna kontrola.</a:t>
            </a:r>
          </a:p>
          <a:p>
            <a:pPr lvl="0"/>
            <a:endParaRPr lang="uz-Cyrl-U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187571" y="4812748"/>
            <a:ext cx="7623740" cy="19381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2" rtlCol="0" anchor="ctr" anchorCtr="0" compatLnSpc="1">
            <a:prstTxWarp prst="textNoShape">
              <a:avLst/>
            </a:prstTxWarp>
          </a:bodyPr>
          <a:lstStyle/>
          <a:p>
            <a:pPr lvl="0" algn="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hr-H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Vrste državne financijske </a:t>
            </a:r>
          </a:p>
          <a:p>
            <a:pPr lvl="0" algn="ctr"/>
            <a:r>
              <a:rPr lang="hr-HR" sz="2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kontrole:</a:t>
            </a:r>
          </a:p>
          <a:p>
            <a:pPr lvl="0" algn="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r-H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Preliminarna kontrola</a:t>
            </a:r>
          </a:p>
          <a:p>
            <a:pPr lvl="0"/>
            <a:r>
              <a:rPr lang="hr-H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(financijska tijela, Riznica, Državno porezno povjerenstvo</a:t>
            </a:r>
            <a:r>
              <a:rPr lang="hr-HR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hr-H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Stalna kontrola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Riznica, Državno porezno povjerenstvo</a:t>
            </a:r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hr-HR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Krajnja kontrola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1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računska komora, SFCI</a:t>
            </a:r>
            <a:r>
              <a:rPr lang="hr-HR" sz="15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79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1929"/>
            <a:ext cx="10951308" cy="553998"/>
          </a:xfrm>
        </p:spPr>
        <p:txBody>
          <a:bodyPr/>
          <a:lstStyle/>
          <a:p>
            <a:pPr algn="ctr"/>
            <a:r>
              <a:rPr lang="hr-HR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Povjerenstvo službe za riznicu pri Ministarstvu gospodarstva i financija Republike Uzbekistana STRUKTURA</a:t>
            </a:r>
          </a:p>
        </p:txBody>
      </p:sp>
      <p:sp>
        <p:nvSpPr>
          <p:cNvPr id="16" name="Прямоугольник 32"/>
          <p:cNvSpPr>
            <a:spLocks noChangeArrowheads="1"/>
          </p:cNvSpPr>
          <p:nvPr/>
        </p:nvSpPr>
        <p:spPr bwMode="auto">
          <a:xfrm>
            <a:off x="7142881" y="3117840"/>
            <a:ext cx="1634860" cy="1449861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ispunjenje financijskih obveza</a:t>
            </a:r>
          </a:p>
        </p:txBody>
      </p:sp>
      <p:sp>
        <p:nvSpPr>
          <p:cNvPr id="18" name="Прямоугольник 42"/>
          <p:cNvSpPr>
            <a:spLocks noChangeArrowheads="1"/>
          </p:cNvSpPr>
          <p:nvPr/>
        </p:nvSpPr>
        <p:spPr bwMode="auto">
          <a:xfrm>
            <a:off x="9021030" y="3117840"/>
            <a:ext cx="3040062" cy="1449861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analizu, računovodstvo i monitoring izvršenja državnog proračuna u Riznici</a:t>
            </a:r>
          </a:p>
        </p:txBody>
      </p:sp>
      <p:sp>
        <p:nvSpPr>
          <p:cNvPr id="22" name="Прямоугольник 128"/>
          <p:cNvSpPr>
            <a:spLocks noChangeArrowheads="1"/>
          </p:cNvSpPr>
          <p:nvPr/>
        </p:nvSpPr>
        <p:spPr bwMode="auto">
          <a:xfrm>
            <a:off x="3851364" y="2523856"/>
            <a:ext cx="4829022" cy="396875"/>
          </a:xfrm>
          <a:prstGeom prst="rect">
            <a:avLst/>
          </a:prstGeom>
          <a:solidFill>
            <a:schemeClr val="bg1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Potpredsjednik povjerenstva</a:t>
            </a:r>
          </a:p>
        </p:txBody>
      </p:sp>
      <p:sp>
        <p:nvSpPr>
          <p:cNvPr id="25" name="Прямоугольник 45"/>
          <p:cNvSpPr>
            <a:spLocks noChangeArrowheads="1"/>
          </p:cNvSpPr>
          <p:nvPr/>
        </p:nvSpPr>
        <p:spPr bwMode="auto">
          <a:xfrm>
            <a:off x="3851364" y="1796718"/>
            <a:ext cx="4829023" cy="411163"/>
          </a:xfrm>
          <a:prstGeom prst="rect">
            <a:avLst/>
          </a:prstGeom>
          <a:solidFill>
            <a:schemeClr val="bg1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Predsjednik povjerenstva</a:t>
            </a:r>
          </a:p>
        </p:txBody>
      </p:sp>
      <p:sp>
        <p:nvSpPr>
          <p:cNvPr id="26" name="Прямоугольник 61"/>
          <p:cNvSpPr>
            <a:spLocks noChangeArrowheads="1"/>
          </p:cNvSpPr>
          <p:nvPr/>
        </p:nvSpPr>
        <p:spPr bwMode="auto">
          <a:xfrm>
            <a:off x="2336225" y="3117840"/>
            <a:ext cx="2089840" cy="1465249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monitoring javne nabave</a:t>
            </a:r>
          </a:p>
        </p:txBody>
      </p:sp>
      <p:sp>
        <p:nvSpPr>
          <p:cNvPr id="27" name="Прямоугольник 62"/>
          <p:cNvSpPr>
            <a:spLocks noChangeArrowheads="1"/>
          </p:cNvSpPr>
          <p:nvPr/>
        </p:nvSpPr>
        <p:spPr bwMode="auto">
          <a:xfrm>
            <a:off x="92220" y="3117840"/>
            <a:ext cx="1998628" cy="1449861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projekcije financijskih resursa i upravljanje njima</a:t>
            </a:r>
          </a:p>
        </p:txBody>
      </p:sp>
      <p:sp>
        <p:nvSpPr>
          <p:cNvPr id="28" name="Прямоугольник 31"/>
          <p:cNvSpPr>
            <a:spLocks noChangeArrowheads="1"/>
          </p:cNvSpPr>
          <p:nvPr/>
        </p:nvSpPr>
        <p:spPr bwMode="auto">
          <a:xfrm>
            <a:off x="1014428" y="4881750"/>
            <a:ext cx="10502893" cy="1123402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Regionalna odjeljenja: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b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odjeli službe riznice Republike Karakalpakstana, regije i grad Taškent – 14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okružni (gradski) odjeli službe Riznice – 208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669354" y="3117840"/>
            <a:ext cx="2230238" cy="1465249"/>
          </a:xfrm>
          <a:prstGeom prst="rect">
            <a:avLst/>
          </a:prstGeom>
          <a:solidFill>
            <a:srgbClr val="FFFFFF"/>
          </a:solidFill>
          <a:ln w="635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unaprjeđenje i analizu javne nabave</a:t>
            </a:r>
          </a:p>
        </p:txBody>
      </p:sp>
      <p:sp>
        <p:nvSpPr>
          <p:cNvPr id="31" name="Прямоугольник 45"/>
          <p:cNvSpPr>
            <a:spLocks noChangeArrowheads="1"/>
          </p:cNvSpPr>
          <p:nvPr/>
        </p:nvSpPr>
        <p:spPr bwMode="auto">
          <a:xfrm>
            <a:off x="3416796" y="1069580"/>
            <a:ext cx="5698155" cy="411163"/>
          </a:xfrm>
          <a:prstGeom prst="rect">
            <a:avLst/>
          </a:prstGeom>
          <a:solidFill>
            <a:schemeClr val="bg1"/>
          </a:solidFill>
          <a:ln w="6350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Povjerenstvo službe za riznicu</a:t>
            </a:r>
          </a:p>
        </p:txBody>
      </p:sp>
    </p:spTree>
    <p:extLst>
      <p:ext uri="{BB962C8B-B14F-4D97-AF65-F5344CB8AC3E}">
        <p14:creationId xmlns:p14="http://schemas.microsoft.com/office/powerpoint/2010/main" val="416167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1929"/>
            <a:ext cx="10951308" cy="461665"/>
          </a:xfrm>
        </p:spPr>
        <p:txBody>
          <a:bodyPr/>
          <a:lstStyle/>
          <a:p>
            <a:pPr algn="ctr"/>
            <a:r>
              <a:rPr lang="hr-HR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Raspodjela funkcija po odjelima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598760" y="4185557"/>
            <a:ext cx="3332920" cy="2454645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analizu,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računovodstvo i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izvršenja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državnog proračuna u Riznici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156916" y="998020"/>
            <a:ext cx="2758615" cy="1035066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7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unaprjeđenje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7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analizu javne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sz="17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nabave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156916" y="3642311"/>
            <a:ext cx="2758615" cy="987600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ispunjavanje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financijskih obveza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8243" y="5163061"/>
            <a:ext cx="3301063" cy="1471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Upravljanje sredstvima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Jedinstveni račun riznice: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prihodi;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oročeni depoziti;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fond „Kafolat”</a:t>
            </a: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3553493" y="5396518"/>
            <a:ext cx="1493175" cy="1003640"/>
          </a:xfrm>
          <a:prstGeom prst="right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i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i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Preliminarna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i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kontrola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78243" y="998020"/>
            <a:ext cx="3475251" cy="2091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Koordinacija sustava 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javne nabave;</a:t>
            </a:r>
          </a:p>
          <a:p>
            <a:pPr marL="285750" marR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Registracija pravnih obveza 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(ugovora) proračuna u</a:t>
            </a: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r-H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proračunskom sustavu.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78242" y="3386779"/>
            <a:ext cx="3365005" cy="14986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Registracija financijskih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obveza (faktura)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proračuna u proračunskom sustavu;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Plaćanje na temelju platnih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hr-H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dokumenata</a:t>
            </a:r>
          </a:p>
        </p:txBody>
      </p:sp>
      <p:sp>
        <p:nvSpPr>
          <p:cNvPr id="19" name="Стрелка вправо 18"/>
          <p:cNvSpPr/>
          <p:nvPr/>
        </p:nvSpPr>
        <p:spPr bwMode="auto">
          <a:xfrm>
            <a:off x="3634497" y="1552938"/>
            <a:ext cx="1493175" cy="981604"/>
          </a:xfrm>
          <a:prstGeom prst="right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i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Preliminarna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200" b="1" i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kontrola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156917" y="2242137"/>
            <a:ext cx="2758614" cy="847323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monitoring javne nabave</a:t>
            </a: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3553494" y="3634291"/>
            <a:ext cx="1493175" cy="1003640"/>
          </a:xfrm>
          <a:prstGeom prst="rightArrow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i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Preliminarna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i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kontrola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220857" y="5412880"/>
            <a:ext cx="2758615" cy="987600"/>
          </a:xfrm>
          <a:prstGeom prst="roundRect">
            <a:avLst/>
          </a:prstGeom>
          <a:solidFill>
            <a:srgbClr val="EAEBEB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ispunjavanje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financijskih obveza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8598760" y="998019"/>
            <a:ext cx="3332920" cy="26362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- monitoring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   rada riznice;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- koordinacija proračunskih 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   procesa;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- analiza informacija;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- proračunsko računovodstvo i </a:t>
            </a:r>
          </a:p>
          <a:p>
            <a:pPr marL="179388" indent="-179388" algn="just" fontAlgn="base">
              <a:spcBef>
                <a:spcPct val="0"/>
              </a:spcBef>
              <a:spcAft>
                <a:spcPct val="0"/>
              </a:spcAft>
            </a:pPr>
            <a:r>
              <a:rPr lang="hr-HR" sz="1600" dirty="0">
                <a:latin typeface="Arial" pitchFamily="34" charset="0"/>
              </a:rPr>
              <a:t>   izvještavanje.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8237871" y="998020"/>
            <a:ext cx="19274" cy="5636240"/>
          </a:xfrm>
          <a:prstGeom prst="line">
            <a:avLst/>
          </a:prstGeom>
          <a:solidFill>
            <a:schemeClr val="folHlink"/>
          </a:solidFill>
          <a:ln w="317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302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 bwMode="auto">
          <a:xfrm>
            <a:off x="774863" y="769794"/>
            <a:ext cx="2110155" cy="1728944"/>
          </a:xfrm>
          <a:prstGeom prst="roundRect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4791"/>
            <a:ext cx="1170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046" y="243384"/>
            <a:ext cx="112981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Procesi izvršenja proračuna u proračunskom sustavu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403703" y="1237706"/>
            <a:ext cx="1663993" cy="71882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Osoblje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66155" y="1210129"/>
            <a:ext cx="1663993" cy="75441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2927915" y="1595543"/>
            <a:ext cx="45053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7735540" y="1220293"/>
            <a:ext cx="1685711" cy="77129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Obračun plaća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943698" y="1254598"/>
            <a:ext cx="1703162" cy="74687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hr-HR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Obračuni plaća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(kartice, gotovina)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7691580" y="2866992"/>
            <a:ext cx="1812906" cy="73850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Zahtjev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098649" y="4014856"/>
            <a:ext cx="1663993" cy="76389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Platni dokumenti</a:t>
            </a:r>
          </a:p>
        </p:txBody>
      </p:sp>
      <p:cxnSp>
        <p:nvCxnSpPr>
          <p:cNvPr id="96" name="Прямая со стрелкой 95"/>
          <p:cNvCxnSpPr/>
          <p:nvPr/>
        </p:nvCxnSpPr>
        <p:spPr>
          <a:xfrm>
            <a:off x="5102975" y="1587336"/>
            <a:ext cx="45053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7263723" y="1605939"/>
            <a:ext cx="450533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9457208" y="1621919"/>
            <a:ext cx="450533" cy="0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10561699" y="2925833"/>
            <a:ext cx="1068070" cy="671195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Elektronički izvod (kartice)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7359567" y="5724273"/>
            <a:ext cx="924415" cy="46383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Ček (gotovina)</a:t>
            </a:r>
          </a:p>
        </p:txBody>
      </p:sp>
      <p:sp>
        <p:nvSpPr>
          <p:cNvPr id="65" name="Скругленная прямоугольная выноска 64"/>
          <p:cNvSpPr/>
          <p:nvPr/>
        </p:nvSpPr>
        <p:spPr>
          <a:xfrm>
            <a:off x="3357834" y="2118534"/>
            <a:ext cx="1079272" cy="421386"/>
          </a:xfrm>
          <a:prstGeom prst="wedgeRoundRectCallout">
            <a:avLst>
              <a:gd name="adj1" fmla="val 38789"/>
              <a:gd name="adj2" fmla="val -75205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58093" y="2094668"/>
            <a:ext cx="1278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Registriraju financijska tijela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47" y="2135101"/>
            <a:ext cx="574452" cy="351831"/>
          </a:xfrm>
          <a:prstGeom prst="rect">
            <a:avLst/>
          </a:prstGeom>
          <a:noFill/>
        </p:spPr>
      </p:pic>
      <p:sp>
        <p:nvSpPr>
          <p:cNvPr id="67" name="Прямоугольник 66"/>
          <p:cNvSpPr/>
          <p:nvPr/>
        </p:nvSpPr>
        <p:spPr>
          <a:xfrm>
            <a:off x="280531" y="988201"/>
            <a:ext cx="521584" cy="7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0021440" y="5209519"/>
            <a:ext cx="1678897" cy="97859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Banka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069" y="5180951"/>
            <a:ext cx="1094331" cy="100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Скругленный прямоугольник 92"/>
          <p:cNvSpPr/>
          <p:nvPr/>
        </p:nvSpPr>
        <p:spPr bwMode="auto">
          <a:xfrm>
            <a:off x="4463847" y="3844997"/>
            <a:ext cx="2082677" cy="1687636"/>
          </a:xfrm>
          <a:prstGeom prst="roundRect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Arial" pitchFamily="34" charset="0"/>
              <a:ea typeface="+mj-ea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25" y="4596621"/>
            <a:ext cx="1860526" cy="87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5" name="Прямоугольник 94"/>
          <p:cNvSpPr/>
          <p:nvPr/>
        </p:nvSpPr>
        <p:spPr>
          <a:xfrm>
            <a:off x="4546823" y="3868545"/>
            <a:ext cx="1916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Odjel za riznicu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4982387" y="5177814"/>
            <a:ext cx="1092216" cy="2616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11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PK FMIS-a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2181724" y="5933708"/>
            <a:ext cx="4724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Napomena:</a:t>
            </a:r>
            <a:r>
              <a:rPr lang="hr-HR" sz="100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100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 – proračuni u proračunskom sustavu</a:t>
            </a:r>
          </a:p>
          <a:p>
            <a:r>
              <a:rPr lang="hr-HR" sz="100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FMIS – informacijski sustav upravljanja javnim financijama</a:t>
            </a:r>
          </a:p>
          <a:p>
            <a:r>
              <a:rPr lang="hr-HR" sz="100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UzASBO – softverski sustav za vođenje proračunskog računovodstva i izvještavanja od strane proračunske organizacije </a:t>
            </a:r>
          </a:p>
          <a:p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Скругленная прямоугольная выноска 115"/>
          <p:cNvSpPr/>
          <p:nvPr/>
        </p:nvSpPr>
        <p:spPr>
          <a:xfrm>
            <a:off x="5513836" y="2102121"/>
            <a:ext cx="1079272" cy="421386"/>
          </a:xfrm>
          <a:prstGeom prst="wedgeRoundRectCallout">
            <a:avLst>
              <a:gd name="adj1" fmla="val 38789"/>
              <a:gd name="adj2" fmla="val -75205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5414095" y="2078255"/>
            <a:ext cx="1278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Registriraju financijska tijela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8593084" y="2043063"/>
            <a:ext cx="2896" cy="77797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4" idx="1"/>
          </p:cNvCxnSpPr>
          <p:nvPr/>
        </p:nvCxnSpPr>
        <p:spPr>
          <a:xfrm flipH="1">
            <a:off x="1930645" y="3236245"/>
            <a:ext cx="5760935" cy="153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5545643" y="3252070"/>
            <a:ext cx="7866" cy="56390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1930645" y="3244280"/>
            <a:ext cx="1" cy="75299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85" idx="3"/>
          </p:cNvCxnSpPr>
          <p:nvPr/>
        </p:nvCxnSpPr>
        <p:spPr>
          <a:xfrm flipV="1">
            <a:off x="2762642" y="4396802"/>
            <a:ext cx="1674464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6584316" y="4556930"/>
            <a:ext cx="367893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>
            <a:off x="10278208" y="4536814"/>
            <a:ext cx="1" cy="6814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>
            <a:off x="11087100" y="2063846"/>
            <a:ext cx="8634" cy="88277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>
            <a:off x="11087100" y="3619955"/>
            <a:ext cx="8634" cy="1560996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>
            <a:stCxn id="112" idx="3"/>
          </p:cNvCxnSpPr>
          <p:nvPr/>
        </p:nvCxnSpPr>
        <p:spPr>
          <a:xfrm>
            <a:off x="8283982" y="5956191"/>
            <a:ext cx="1737458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Соединительная линия уступом 152"/>
          <p:cNvCxnSpPr>
            <a:stCxn id="93" idx="2"/>
            <a:endCxn id="112" idx="1"/>
          </p:cNvCxnSpPr>
          <p:nvPr/>
        </p:nvCxnSpPr>
        <p:spPr>
          <a:xfrm rot="16200000" flipH="1">
            <a:off x="6220597" y="4817221"/>
            <a:ext cx="423558" cy="1854381"/>
          </a:xfrm>
          <a:prstGeom prst="bentConnector2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Рисунок 1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265" y="1287216"/>
            <a:ext cx="444809" cy="450663"/>
          </a:xfrm>
          <a:prstGeom prst="rect">
            <a:avLst/>
          </a:prstGeom>
          <a:noFill/>
        </p:spPr>
      </p:pic>
      <p:sp>
        <p:nvSpPr>
          <p:cNvPr id="155" name="Скругленная прямоугольная выноска 154"/>
          <p:cNvSpPr/>
          <p:nvPr/>
        </p:nvSpPr>
        <p:spPr>
          <a:xfrm>
            <a:off x="5054616" y="933203"/>
            <a:ext cx="758106" cy="222999"/>
          </a:xfrm>
          <a:prstGeom prst="wedgeRoundRectCallout">
            <a:avLst>
              <a:gd name="adj1" fmla="val 85348"/>
              <a:gd name="adj2" fmla="val 59051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4992203" y="940662"/>
            <a:ext cx="555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157" name="Рисунок 1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91" y="963981"/>
            <a:ext cx="379053" cy="132436"/>
          </a:xfrm>
          <a:prstGeom prst="rect">
            <a:avLst/>
          </a:prstGeom>
          <a:noFill/>
        </p:spPr>
      </p:pic>
      <p:sp>
        <p:nvSpPr>
          <p:cNvPr id="158" name="Прямоугольник 157"/>
          <p:cNvSpPr/>
          <p:nvPr/>
        </p:nvSpPr>
        <p:spPr>
          <a:xfrm>
            <a:off x="6629940" y="2184204"/>
            <a:ext cx="845379" cy="2154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8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PK FMIS-a</a:t>
            </a:r>
          </a:p>
        </p:txBody>
      </p:sp>
      <p:sp>
        <p:nvSpPr>
          <p:cNvPr id="161" name="Скругленная прямоугольная выноска 160"/>
          <p:cNvSpPr/>
          <p:nvPr/>
        </p:nvSpPr>
        <p:spPr>
          <a:xfrm>
            <a:off x="976775" y="3331680"/>
            <a:ext cx="896640" cy="339908"/>
          </a:xfrm>
          <a:prstGeom prst="wedgeRoundRectCallout">
            <a:avLst>
              <a:gd name="adj1" fmla="val 44877"/>
              <a:gd name="adj2" fmla="val 142402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018782" y="3417760"/>
            <a:ext cx="555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163" name="Рисунок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35" y="3387602"/>
            <a:ext cx="379053" cy="196917"/>
          </a:xfrm>
          <a:prstGeom prst="rect">
            <a:avLst/>
          </a:prstGeom>
          <a:noFill/>
        </p:spPr>
      </p:pic>
      <p:pic>
        <p:nvPicPr>
          <p:cNvPr id="164" name="Рисунок 1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92" y="2925359"/>
            <a:ext cx="694760" cy="591795"/>
          </a:xfrm>
          <a:prstGeom prst="rect">
            <a:avLst/>
          </a:prstGeom>
          <a:noFill/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3082" y="4085700"/>
            <a:ext cx="793016" cy="338038"/>
          </a:xfrm>
          <a:prstGeom prst="rect">
            <a:avLst/>
          </a:prstGeom>
        </p:spPr>
      </p:pic>
      <p:sp>
        <p:nvSpPr>
          <p:cNvPr id="168" name="Прямоугольник 167"/>
          <p:cNvSpPr/>
          <p:nvPr/>
        </p:nvSpPr>
        <p:spPr>
          <a:xfrm>
            <a:off x="5554926" y="3278691"/>
            <a:ext cx="2186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PK FMIS-a automatski prihvaća PPS zahtjeve.</a:t>
            </a:r>
          </a:p>
        </p:txBody>
      </p:sp>
      <p:pic>
        <p:nvPicPr>
          <p:cNvPr id="172" name="Рисунок 1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151" y="1251526"/>
            <a:ext cx="250618" cy="253916"/>
          </a:xfrm>
          <a:prstGeom prst="rect">
            <a:avLst/>
          </a:prstGeom>
          <a:noFill/>
        </p:spPr>
      </p:pic>
      <p:sp>
        <p:nvSpPr>
          <p:cNvPr id="175" name="Прямоугольник 174"/>
          <p:cNvSpPr/>
          <p:nvPr/>
        </p:nvSpPr>
        <p:spPr>
          <a:xfrm>
            <a:off x="2703890" y="4407298"/>
            <a:ext cx="1733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 dirty="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Dokumenti za plaćanje PPS-a automatski se prihvaćaju u PK-u FMIS-a.</a:t>
            </a:r>
          </a:p>
        </p:txBody>
      </p:sp>
      <p:sp>
        <p:nvSpPr>
          <p:cNvPr id="176" name="Скругленная прямоугольная выноска 175"/>
          <p:cNvSpPr/>
          <p:nvPr/>
        </p:nvSpPr>
        <p:spPr>
          <a:xfrm>
            <a:off x="9829888" y="2476085"/>
            <a:ext cx="896640" cy="339908"/>
          </a:xfrm>
          <a:prstGeom prst="wedgeRoundRectCallout">
            <a:avLst>
              <a:gd name="adj1" fmla="val 41935"/>
              <a:gd name="adj2" fmla="val 80322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9864599" y="2554527"/>
            <a:ext cx="5558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5" y="2547003"/>
            <a:ext cx="379053" cy="196917"/>
          </a:xfrm>
          <a:prstGeom prst="rect">
            <a:avLst/>
          </a:prstGeom>
          <a:noFill/>
        </p:spPr>
      </p:pic>
      <p:sp>
        <p:nvSpPr>
          <p:cNvPr id="180" name="Прямоугольник 179"/>
          <p:cNvSpPr/>
          <p:nvPr/>
        </p:nvSpPr>
        <p:spPr>
          <a:xfrm>
            <a:off x="3423383" y="1251525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1.1.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5578472" y="1229084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1.2.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7754843" y="1204876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1.3.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7744665" y="2884629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1.4.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5244801" y="3486121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1.5.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1078242" y="4127761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1.6.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4114179" y="4148135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1.7.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9966049" y="4794752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1.8.</a:t>
            </a:r>
          </a:p>
        </p:txBody>
      </p:sp>
      <p:sp>
        <p:nvSpPr>
          <p:cNvPr id="189" name="Прямоугольник 188"/>
          <p:cNvSpPr/>
          <p:nvPr/>
        </p:nvSpPr>
        <p:spPr>
          <a:xfrm>
            <a:off x="9966049" y="1270914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1.9.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10520340" y="2902906"/>
            <a:ext cx="3529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1.9.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7345387" y="5724273"/>
            <a:ext cx="344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1.9.</a:t>
            </a:r>
          </a:p>
        </p:txBody>
      </p:sp>
      <p:sp>
        <p:nvSpPr>
          <p:cNvPr id="192" name="Прямоугольник 191"/>
          <p:cNvSpPr/>
          <p:nvPr/>
        </p:nvSpPr>
        <p:spPr>
          <a:xfrm>
            <a:off x="9565564" y="5744411"/>
            <a:ext cx="4203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1.10.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519146" y="1707781"/>
            <a:ext cx="421658" cy="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517329" y="1863127"/>
            <a:ext cx="23995" cy="398425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1155283" y="5624773"/>
            <a:ext cx="924415" cy="463836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Blagajnik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0534" y="5856691"/>
            <a:ext cx="625957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17490" y="4794752"/>
            <a:ext cx="1" cy="80364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 flipV="1">
            <a:off x="2088490" y="5908927"/>
            <a:ext cx="3085909" cy="2398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174399" y="5507673"/>
            <a:ext cx="0" cy="42449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727884" y="5634053"/>
            <a:ext cx="352982" cy="25391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hr-HR" sz="1050">
                <a:latin typeface="Times New Roman" panose="02020603050405020304" pitchFamily="18" charset="0"/>
                <a:cs typeface="Times New Roman" panose="02020603050405020304" pitchFamily="18" charset="0"/>
              </a:rPr>
              <a:t>1.9.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893901" y="739198"/>
            <a:ext cx="204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Proračuni u proračunskom sustavu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17" y="1587336"/>
            <a:ext cx="1850700" cy="87923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43" y="1156106"/>
            <a:ext cx="574452" cy="351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21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24791"/>
            <a:ext cx="1170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06910" y="578338"/>
            <a:ext cx="2035161" cy="71882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Troškovi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729893" y="2322998"/>
            <a:ext cx="2512178" cy="7408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Nalog za plaćanje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(predujam)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80648" y="578338"/>
            <a:ext cx="2119715" cy="71882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56000"/>
              </a:lnSpc>
              <a:spcAft>
                <a:spcPts val="2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Planirani </a:t>
            </a:r>
          </a:p>
          <a:p>
            <a:pPr>
              <a:lnSpc>
                <a:spcPct val="56000"/>
              </a:lnSpc>
              <a:spcAft>
                <a:spcPts val="2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raspored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552961" y="578338"/>
            <a:ext cx="1889170" cy="71882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Ugovor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831624" y="5829300"/>
            <a:ext cx="1888478" cy="83483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0228414" y="2234521"/>
            <a:ext cx="1838788" cy="935291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777" y="5945940"/>
            <a:ext cx="930015" cy="725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Скругленный прямоугольник 72"/>
          <p:cNvSpPr/>
          <p:nvPr/>
        </p:nvSpPr>
        <p:spPr bwMode="auto">
          <a:xfrm>
            <a:off x="6434258" y="2005133"/>
            <a:ext cx="2082677" cy="1687636"/>
          </a:xfrm>
          <a:prstGeom prst="roundRect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9" y="2737011"/>
            <a:ext cx="1860526" cy="874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480648" y="2005597"/>
            <a:ext cx="1916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Odjel za riznicu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13" y="716304"/>
            <a:ext cx="685890" cy="43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6" name="Рисунок 1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05" y="708238"/>
            <a:ext cx="627593" cy="43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8" name="Прямоугольник 127"/>
          <p:cNvSpPr/>
          <p:nvPr/>
        </p:nvSpPr>
        <p:spPr>
          <a:xfrm>
            <a:off x="6849208" y="6007266"/>
            <a:ext cx="1307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Faktura</a:t>
            </a: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11868388" y="3205189"/>
            <a:ext cx="0" cy="309953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 flipH="1" flipV="1">
            <a:off x="8741694" y="6304720"/>
            <a:ext cx="3126694" cy="66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Прямоугольник 176"/>
          <p:cNvSpPr/>
          <p:nvPr/>
        </p:nvSpPr>
        <p:spPr>
          <a:xfrm>
            <a:off x="9101523" y="6060485"/>
            <a:ext cx="23130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Sustav za slanje faktura</a:t>
            </a: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454" y="2494151"/>
            <a:ext cx="624253" cy="531851"/>
          </a:xfrm>
          <a:prstGeom prst="rect">
            <a:avLst/>
          </a:prstGeom>
        </p:spPr>
      </p:pic>
      <p:pic>
        <p:nvPicPr>
          <p:cNvPr id="198" name="Рисунок 197"/>
          <p:cNvPicPr/>
          <p:nvPr/>
        </p:nvPicPr>
        <p:blipFill rotWithShape="1">
          <a:blip r:embed="rId6"/>
          <a:srcRect l="6383" t="37931" r="67808" b="46180"/>
          <a:stretch/>
        </p:blipFill>
        <p:spPr bwMode="auto">
          <a:xfrm>
            <a:off x="10331748" y="2343899"/>
            <a:ext cx="1598167" cy="690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" name="Скругленный прямоугольник 102"/>
          <p:cNvSpPr/>
          <p:nvPr/>
        </p:nvSpPr>
        <p:spPr bwMode="auto">
          <a:xfrm>
            <a:off x="90866" y="370427"/>
            <a:ext cx="2110155" cy="1728944"/>
          </a:xfrm>
          <a:prstGeom prst="roundRect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3" y="1119244"/>
            <a:ext cx="1850700" cy="87923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>
            <a:off x="113493" y="444643"/>
            <a:ext cx="2048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Proračuni u proračunskom sustavu</a:t>
            </a:r>
          </a:p>
        </p:txBody>
      </p:sp>
      <p:pic>
        <p:nvPicPr>
          <p:cNvPr id="107" name="Рисунок 10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42" y="421818"/>
            <a:ext cx="464411" cy="284435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>
            <a:endCxn id="33" idx="1"/>
          </p:cNvCxnSpPr>
          <p:nvPr/>
        </p:nvCxnSpPr>
        <p:spPr>
          <a:xfrm>
            <a:off x="2185019" y="937748"/>
            <a:ext cx="102189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65" idx="1"/>
          </p:cNvCxnSpPr>
          <p:nvPr/>
        </p:nvCxnSpPr>
        <p:spPr>
          <a:xfrm>
            <a:off x="5242071" y="937748"/>
            <a:ext cx="1238577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endCxn id="67" idx="1"/>
          </p:cNvCxnSpPr>
          <p:nvPr/>
        </p:nvCxnSpPr>
        <p:spPr>
          <a:xfrm>
            <a:off x="8600363" y="926344"/>
            <a:ext cx="952598" cy="1140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67" idx="2"/>
          </p:cNvCxnSpPr>
          <p:nvPr/>
        </p:nvCxnSpPr>
        <p:spPr>
          <a:xfrm>
            <a:off x="10497546" y="1297158"/>
            <a:ext cx="469" cy="3118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7471258" y="1591186"/>
            <a:ext cx="3026289" cy="178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533128" y="2591685"/>
            <a:ext cx="1179181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/>
          <p:cNvSpPr/>
          <p:nvPr/>
        </p:nvSpPr>
        <p:spPr>
          <a:xfrm>
            <a:off x="6907175" y="3319530"/>
            <a:ext cx="1092216" cy="26161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11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PK FMIS-a</a:t>
            </a:r>
          </a:p>
        </p:txBody>
      </p:sp>
      <p:cxnSp>
        <p:nvCxnSpPr>
          <p:cNvPr id="140" name="Прямая со стрелкой 139"/>
          <p:cNvCxnSpPr/>
          <p:nvPr/>
        </p:nvCxnSpPr>
        <p:spPr>
          <a:xfrm>
            <a:off x="5242071" y="2667288"/>
            <a:ext cx="1168084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Скругленный прямоугольник 157"/>
          <p:cNvSpPr/>
          <p:nvPr/>
        </p:nvSpPr>
        <p:spPr>
          <a:xfrm>
            <a:off x="474785" y="5556736"/>
            <a:ext cx="2255108" cy="114989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779300" y="3310199"/>
            <a:ext cx="2545492" cy="74082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Nalog za plaćanje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3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(namira)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7877" y="3658333"/>
            <a:ext cx="834194" cy="345860"/>
          </a:xfrm>
          <a:prstGeom prst="rect">
            <a:avLst/>
          </a:prstGeom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3" y="5862433"/>
            <a:ext cx="958332" cy="88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3" name="Прямая со стрелкой 82"/>
          <p:cNvCxnSpPr>
            <a:stCxn id="128" idx="1"/>
          </p:cNvCxnSpPr>
          <p:nvPr/>
        </p:nvCxnSpPr>
        <p:spPr>
          <a:xfrm flipH="1">
            <a:off x="2729893" y="6161155"/>
            <a:ext cx="4119315" cy="1077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8508002" y="2634526"/>
            <a:ext cx="19346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Predujam</a:t>
            </a:r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V="1">
            <a:off x="2732446" y="5677767"/>
            <a:ext cx="4067058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610580" y="3688067"/>
            <a:ext cx="1181771" cy="13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 flipV="1">
            <a:off x="6782270" y="3680614"/>
            <a:ext cx="17234" cy="20037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Скругленный прямоугольник 186"/>
          <p:cNvSpPr/>
          <p:nvPr/>
        </p:nvSpPr>
        <p:spPr>
          <a:xfrm>
            <a:off x="8303221" y="4725050"/>
            <a:ext cx="1378123" cy="1044724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hr-HR"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89" name="Рисунок 18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599" y="5238258"/>
            <a:ext cx="673203" cy="41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8" name="Прямоугольник 147"/>
          <p:cNvSpPr/>
          <p:nvPr/>
        </p:nvSpPr>
        <p:spPr>
          <a:xfrm>
            <a:off x="491267" y="5677767"/>
            <a:ext cx="2238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UZASBO FAKTURA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>
            <a:off x="5369290" y="3486894"/>
            <a:ext cx="104086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Прямоугольник 199"/>
          <p:cNvSpPr/>
          <p:nvPr/>
        </p:nvSpPr>
        <p:spPr>
          <a:xfrm>
            <a:off x="8404054" y="1758262"/>
            <a:ext cx="23778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0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Procjena plaćanja</a:t>
            </a: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9681344" y="5518887"/>
            <a:ext cx="195183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/>
          <p:nvPr/>
        </p:nvCxnSpPr>
        <p:spPr>
          <a:xfrm flipV="1">
            <a:off x="11633176" y="3205189"/>
            <a:ext cx="0" cy="231369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Прямоугольник 212"/>
          <p:cNvSpPr/>
          <p:nvPr/>
        </p:nvSpPr>
        <p:spPr>
          <a:xfrm>
            <a:off x="9871709" y="4773023"/>
            <a:ext cx="1687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7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Nakon registracije faktura u PK-u FMIS-a sredstva se automatski prenose s računa burze na račun dobavljača.</a:t>
            </a:r>
          </a:p>
        </p:txBody>
      </p:sp>
      <p:sp>
        <p:nvSpPr>
          <p:cNvPr id="217" name="Скругленная прямоугольная выноска 216"/>
          <p:cNvSpPr/>
          <p:nvPr/>
        </p:nvSpPr>
        <p:spPr>
          <a:xfrm>
            <a:off x="6589841" y="187877"/>
            <a:ext cx="778194" cy="272415"/>
          </a:xfrm>
          <a:prstGeom prst="wedgeRoundRectCallout">
            <a:avLst>
              <a:gd name="adj1" fmla="val 6723"/>
              <a:gd name="adj2" fmla="val 84687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219" name="Рисунок 2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23" y="223506"/>
            <a:ext cx="292300" cy="18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4" name="Скругленная прямоугольная выноска 223"/>
          <p:cNvSpPr/>
          <p:nvPr/>
        </p:nvSpPr>
        <p:spPr>
          <a:xfrm>
            <a:off x="2684430" y="2024261"/>
            <a:ext cx="574993" cy="178804"/>
          </a:xfrm>
          <a:prstGeom prst="wedgeRoundRectCallout">
            <a:avLst>
              <a:gd name="adj1" fmla="val 40658"/>
              <a:gd name="adj2" fmla="val 103786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225" name="Рисунок 2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11" y="2042824"/>
            <a:ext cx="243723" cy="147014"/>
          </a:xfrm>
          <a:prstGeom prst="rect">
            <a:avLst/>
          </a:prstGeom>
          <a:noFill/>
        </p:spPr>
      </p:pic>
      <p:cxnSp>
        <p:nvCxnSpPr>
          <p:cNvPr id="226" name="Прямая со стрелкой 225"/>
          <p:cNvCxnSpPr>
            <a:endCxn id="73" idx="0"/>
          </p:cNvCxnSpPr>
          <p:nvPr/>
        </p:nvCxnSpPr>
        <p:spPr>
          <a:xfrm>
            <a:off x="7471258" y="1591186"/>
            <a:ext cx="4339" cy="4139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Прямоугольник 240"/>
          <p:cNvSpPr/>
          <p:nvPr/>
        </p:nvSpPr>
        <p:spPr>
          <a:xfrm>
            <a:off x="2834886" y="5854843"/>
            <a:ext cx="39951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 isporuke robe (usluga), fakture se šalju proračunskim kupcima putem poveznice invoice.uzasbo.uz.</a:t>
            </a:r>
          </a:p>
        </p:txBody>
      </p:sp>
      <p:sp>
        <p:nvSpPr>
          <p:cNvPr id="244" name="Скругленная прямоугольная выноска 243"/>
          <p:cNvSpPr/>
          <p:nvPr/>
        </p:nvSpPr>
        <p:spPr>
          <a:xfrm>
            <a:off x="2151256" y="4688490"/>
            <a:ext cx="3480264" cy="742461"/>
          </a:xfrm>
          <a:prstGeom prst="wedgeRoundRectCallout">
            <a:avLst>
              <a:gd name="adj1" fmla="val -36002"/>
              <a:gd name="adj2" fmla="val 72376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80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Fakture se šalju na registraciju </a:t>
            </a:r>
            <a:r>
              <a:rPr lang="hr-HR" sz="8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PK-u FMIS-a</a:t>
            </a:r>
            <a:r>
              <a:rPr lang="hr-HR" sz="800"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r-HR" sz="80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Istodobno se automatski registriraju fakture ugovora sklopljenih putem elektroničkog trgovanja. Ostale prihvaća osoblje Riznice.</a:t>
            </a:r>
          </a:p>
        </p:txBody>
      </p:sp>
      <p:cxnSp>
        <p:nvCxnSpPr>
          <p:cNvPr id="259" name="Прямая соединительная линия 258"/>
          <p:cNvCxnSpPr/>
          <p:nvPr/>
        </p:nvCxnSpPr>
        <p:spPr>
          <a:xfrm>
            <a:off x="1533128" y="2099371"/>
            <a:ext cx="0" cy="49231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Скругленная прямоугольная выноска 265"/>
          <p:cNvSpPr/>
          <p:nvPr/>
        </p:nvSpPr>
        <p:spPr>
          <a:xfrm>
            <a:off x="3136055" y="54767"/>
            <a:ext cx="1079272" cy="421386"/>
          </a:xfrm>
          <a:prstGeom prst="wedgeRoundRectCallout">
            <a:avLst>
              <a:gd name="adj1" fmla="val 13535"/>
              <a:gd name="adj2" fmla="val 70851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800" kern="0" dirty="0">
              <a:solidFill>
                <a:schemeClr val="tx1"/>
              </a:solidFill>
              <a:effectLst>
                <a:outerShdw blurRad="38100" dist="19050" dir="2700000" algn="tl">
                  <a:sysClr val="windowText" lastClr="000000">
                    <a:alpha val="40000"/>
                  </a:sys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3021811" y="9064"/>
            <a:ext cx="1278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Registriraju financijska tijela</a:t>
            </a:r>
          </a:p>
        </p:txBody>
      </p:sp>
      <p:sp>
        <p:nvSpPr>
          <p:cNvPr id="268" name="Прямоугольник 267"/>
          <p:cNvSpPr/>
          <p:nvPr/>
        </p:nvSpPr>
        <p:spPr>
          <a:xfrm>
            <a:off x="4319181" y="133803"/>
            <a:ext cx="746328" cy="2000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700">
                <a:solidFill>
                  <a:schemeClr val="tx1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PK</a:t>
            </a:r>
            <a:r>
              <a:rPr lang="hr-HR" sz="700"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7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FMIS-a</a:t>
            </a:r>
          </a:p>
        </p:txBody>
      </p:sp>
      <p:sp>
        <p:nvSpPr>
          <p:cNvPr id="269" name="Скругленная прямоугольная выноска 268"/>
          <p:cNvSpPr/>
          <p:nvPr/>
        </p:nvSpPr>
        <p:spPr>
          <a:xfrm>
            <a:off x="2162393" y="3064348"/>
            <a:ext cx="554290" cy="140841"/>
          </a:xfrm>
          <a:prstGeom prst="wedgeRoundRectCallout">
            <a:avLst>
              <a:gd name="adj1" fmla="val 52535"/>
              <a:gd name="adj2" fmla="val 141983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7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270" name="Рисунок 2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19" y="3075498"/>
            <a:ext cx="243723" cy="147014"/>
          </a:xfrm>
          <a:prstGeom prst="rect">
            <a:avLst/>
          </a:prstGeom>
          <a:noFill/>
        </p:spPr>
      </p:pic>
      <p:sp>
        <p:nvSpPr>
          <p:cNvPr id="276" name="Прямоугольник 275"/>
          <p:cNvSpPr/>
          <p:nvPr/>
        </p:nvSpPr>
        <p:spPr>
          <a:xfrm>
            <a:off x="0" y="-10316"/>
            <a:ext cx="393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77" name="Прямоугольник 276"/>
          <p:cNvSpPr/>
          <p:nvPr/>
        </p:nvSpPr>
        <p:spPr>
          <a:xfrm>
            <a:off x="3209632" y="570412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6472182" y="591834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</a:p>
        </p:txBody>
      </p:sp>
      <p:sp>
        <p:nvSpPr>
          <p:cNvPr id="279" name="Прямоугольник 278"/>
          <p:cNvSpPr/>
          <p:nvPr/>
        </p:nvSpPr>
        <p:spPr>
          <a:xfrm>
            <a:off x="9547435" y="590545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2.3.</a:t>
            </a:r>
          </a:p>
        </p:txBody>
      </p:sp>
      <p:sp>
        <p:nvSpPr>
          <p:cNvPr id="280" name="Прямоугольник 279"/>
          <p:cNvSpPr/>
          <p:nvPr/>
        </p:nvSpPr>
        <p:spPr>
          <a:xfrm>
            <a:off x="7155858" y="1760523"/>
            <a:ext cx="449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</a:p>
        </p:txBody>
      </p:sp>
      <p:sp>
        <p:nvSpPr>
          <p:cNvPr id="281" name="Прямоугольник 280"/>
          <p:cNvSpPr/>
          <p:nvPr/>
        </p:nvSpPr>
        <p:spPr>
          <a:xfrm>
            <a:off x="3901753" y="2302996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2.5.</a:t>
            </a:r>
          </a:p>
        </p:txBody>
      </p:sp>
      <p:sp>
        <p:nvSpPr>
          <p:cNvPr id="282" name="Прямоугольник 281"/>
          <p:cNvSpPr/>
          <p:nvPr/>
        </p:nvSpPr>
        <p:spPr>
          <a:xfrm>
            <a:off x="6015287" y="2437426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2.6.</a:t>
            </a:r>
          </a:p>
        </p:txBody>
      </p:sp>
      <p:sp>
        <p:nvSpPr>
          <p:cNvPr id="283" name="Прямоугольник 282"/>
          <p:cNvSpPr/>
          <p:nvPr/>
        </p:nvSpPr>
        <p:spPr>
          <a:xfrm>
            <a:off x="6911042" y="5821968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2.8.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477651" y="553123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2.9.</a:t>
            </a:r>
          </a:p>
        </p:txBody>
      </p:sp>
      <p:sp>
        <p:nvSpPr>
          <p:cNvPr id="286" name="Прямоугольник 285"/>
          <p:cNvSpPr/>
          <p:nvPr/>
        </p:nvSpPr>
        <p:spPr>
          <a:xfrm>
            <a:off x="6345534" y="3817513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2.10.</a:t>
            </a:r>
          </a:p>
        </p:txBody>
      </p:sp>
      <p:sp>
        <p:nvSpPr>
          <p:cNvPr id="287" name="Прямоугольник 286"/>
          <p:cNvSpPr/>
          <p:nvPr/>
        </p:nvSpPr>
        <p:spPr>
          <a:xfrm>
            <a:off x="3944619" y="3264741"/>
            <a:ext cx="448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2.11.</a:t>
            </a:r>
          </a:p>
        </p:txBody>
      </p:sp>
      <p:sp>
        <p:nvSpPr>
          <p:cNvPr id="289" name="Прямоугольник 288"/>
          <p:cNvSpPr/>
          <p:nvPr/>
        </p:nvSpPr>
        <p:spPr>
          <a:xfrm>
            <a:off x="8719927" y="2637381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2.7.</a:t>
            </a:r>
          </a:p>
        </p:txBody>
      </p:sp>
      <p:sp>
        <p:nvSpPr>
          <p:cNvPr id="290" name="Прямоугольник 289"/>
          <p:cNvSpPr/>
          <p:nvPr/>
        </p:nvSpPr>
        <p:spPr>
          <a:xfrm>
            <a:off x="5976933" y="3258397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2.12.</a:t>
            </a:r>
          </a:p>
        </p:txBody>
      </p:sp>
      <p:sp>
        <p:nvSpPr>
          <p:cNvPr id="291" name="Прямоугольник 290"/>
          <p:cNvSpPr/>
          <p:nvPr/>
        </p:nvSpPr>
        <p:spPr>
          <a:xfrm>
            <a:off x="9656972" y="5180326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2.13.</a:t>
            </a: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flipV="1">
            <a:off x="8508002" y="2520613"/>
            <a:ext cx="1693469" cy="222831"/>
          </a:xfrm>
          <a:prstGeom prst="bentConnector3">
            <a:avLst>
              <a:gd name="adj1" fmla="val 14694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Скругленная прямоугольная выноска 98"/>
          <p:cNvSpPr/>
          <p:nvPr/>
        </p:nvSpPr>
        <p:spPr>
          <a:xfrm>
            <a:off x="6883268" y="4336083"/>
            <a:ext cx="1318955" cy="1306597"/>
          </a:xfrm>
          <a:prstGeom prst="wedgeRoundRectCallout">
            <a:avLst>
              <a:gd name="adj1" fmla="val 88112"/>
              <a:gd name="adj2" fmla="val -80061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8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Čim se ugovori sklopljeni putem elektroničke prodaje registriraju u PK-u FMIS-a, plaćanja na burzi roba izvršavaju se automatski.</a:t>
            </a:r>
          </a:p>
        </p:txBody>
      </p:sp>
      <p:cxnSp>
        <p:nvCxnSpPr>
          <p:cNvPr id="102" name="Соединительная линия уступом 101"/>
          <p:cNvCxnSpPr>
            <a:stCxn id="187" idx="0"/>
          </p:cNvCxnSpPr>
          <p:nvPr/>
        </p:nvCxnSpPr>
        <p:spPr>
          <a:xfrm rot="5400000" flipH="1" flipV="1">
            <a:off x="8791679" y="3264434"/>
            <a:ext cx="1661221" cy="1260012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8924554" y="3439765"/>
            <a:ext cx="4972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2.7/1.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9215866" y="3403241"/>
            <a:ext cx="13741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9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Podaci o plaćanju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H="1" flipV="1">
            <a:off x="758152" y="2099371"/>
            <a:ext cx="9555" cy="345736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Скругленный прямоугольник 132"/>
          <p:cNvSpPr/>
          <p:nvPr/>
        </p:nvSpPr>
        <p:spPr>
          <a:xfrm>
            <a:off x="211819" y="2698014"/>
            <a:ext cx="1360420" cy="137619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9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Procjena plaćanja formira se prema fakturi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750091" y="4106354"/>
            <a:ext cx="448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2.11.</a:t>
            </a:r>
          </a:p>
        </p:txBody>
      </p:sp>
      <p:cxnSp>
        <p:nvCxnSpPr>
          <p:cNvPr id="150" name="Соединительная линия уступом 149"/>
          <p:cNvCxnSpPr>
            <a:stCxn id="286" idx="3"/>
          </p:cNvCxnSpPr>
          <p:nvPr/>
        </p:nvCxnSpPr>
        <p:spPr>
          <a:xfrm>
            <a:off x="6799504" y="3956013"/>
            <a:ext cx="1765815" cy="746826"/>
          </a:xfrm>
          <a:prstGeom prst="bentConnector3">
            <a:avLst>
              <a:gd name="adj1" fmla="val 100290"/>
            </a:avLst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Соединительная линия уступом 155"/>
          <p:cNvCxnSpPr/>
          <p:nvPr/>
        </p:nvCxnSpPr>
        <p:spPr>
          <a:xfrm>
            <a:off x="8397371" y="2036669"/>
            <a:ext cx="2320734" cy="214302"/>
          </a:xfrm>
          <a:prstGeom prst="bentConnector3">
            <a:avLst>
              <a:gd name="adj1" fmla="val 100009"/>
            </a:avLst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Прямоугольник 165"/>
          <p:cNvSpPr/>
          <p:nvPr/>
        </p:nvSpPr>
        <p:spPr>
          <a:xfrm>
            <a:off x="8540274" y="1759670"/>
            <a:ext cx="5057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>
                <a:latin typeface="Times New Roman" panose="02020603050405020304" pitchFamily="18" charset="0"/>
                <a:cs typeface="Times New Roman" panose="02020603050405020304" pitchFamily="18" charset="0"/>
              </a:rPr>
              <a:t>2.13.   </a:t>
            </a:r>
          </a:p>
        </p:txBody>
      </p:sp>
      <p:sp>
        <p:nvSpPr>
          <p:cNvPr id="174" name="Скругленная прямоугольная выноска 173"/>
          <p:cNvSpPr/>
          <p:nvPr/>
        </p:nvSpPr>
        <p:spPr>
          <a:xfrm>
            <a:off x="4995173" y="1421902"/>
            <a:ext cx="2134124" cy="510766"/>
          </a:xfrm>
          <a:prstGeom prst="wedgeRoundRectCallout">
            <a:avLst>
              <a:gd name="adj1" fmla="val 66404"/>
              <a:gd name="adj2" fmla="val 25776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r-HR" sz="7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Ugovori se šalju PK-u FMIS-a.</a:t>
            </a:r>
          </a:p>
          <a:p>
            <a:pPr algn="ctr"/>
            <a:r>
              <a:rPr lang="hr-HR" sz="700">
                <a:solidFill>
                  <a:srgbClr val="00206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Istodobno se automatski registriraju ugovori sklopljeni u okvir elektroničkog trgovanja.</a:t>
            </a:r>
          </a:p>
        </p:txBody>
      </p:sp>
      <p:cxnSp>
        <p:nvCxnSpPr>
          <p:cNvPr id="101" name="Прямая со стрелкой 100"/>
          <p:cNvCxnSpPr/>
          <p:nvPr/>
        </p:nvCxnSpPr>
        <p:spPr>
          <a:xfrm flipH="1">
            <a:off x="8761256" y="2749942"/>
            <a:ext cx="888" cy="19528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276286" y="4757658"/>
            <a:ext cx="152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burza roba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0835374" y="2439495"/>
            <a:ext cx="1121484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r-HR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Pružatelj usluga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10877075" y="2732762"/>
            <a:ext cx="112148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Скругленная прямоугольная выноска 97"/>
          <p:cNvSpPr/>
          <p:nvPr/>
        </p:nvSpPr>
        <p:spPr>
          <a:xfrm>
            <a:off x="10110942" y="174658"/>
            <a:ext cx="778194" cy="272415"/>
          </a:xfrm>
          <a:prstGeom prst="wedgeRoundRectCallout">
            <a:avLst>
              <a:gd name="adj1" fmla="val 6723"/>
              <a:gd name="adj2" fmla="val 84687"/>
              <a:gd name="adj3" fmla="val 16667"/>
            </a:avLst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800">
                <a:solidFill>
                  <a:srgbClr val="FF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PPS</a:t>
            </a: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110" y="207934"/>
            <a:ext cx="292300" cy="18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276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 bwMode="auto">
          <a:xfrm>
            <a:off x="4134377" y="913421"/>
            <a:ext cx="2922454" cy="2752286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84736" y="-11547"/>
            <a:ext cx="839006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0000"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Odjel za analizu, računovodstvo i monitoring izvršenja državnog proračuna u Riznici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62" y="2127670"/>
            <a:ext cx="803542" cy="626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2" y="1417549"/>
            <a:ext cx="927665" cy="396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0" y="943438"/>
            <a:ext cx="1335514" cy="13809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69" y="2048607"/>
            <a:ext cx="660404" cy="660404"/>
          </a:xfrm>
          <a:prstGeom prst="rect">
            <a:avLst/>
          </a:prstGeom>
        </p:spPr>
      </p:pic>
      <p:pic>
        <p:nvPicPr>
          <p:cNvPr id="28" name="Рисунок 27" descr="Описание: Gerb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2090" y1="15385" x2="32090" y2="15385"/>
                        <a14:foregroundMark x1="19030" y1="25641" x2="19030" y2="25641"/>
                        <a14:foregroundMark x1="10448" y1="37363" x2="10448" y2="37363"/>
                        <a14:foregroundMark x1="12687" y1="60806" x2="12687" y2="60806"/>
                        <a14:foregroundMark x1="19403" y1="78755" x2="19403" y2="78755"/>
                        <a14:foregroundMark x1="27985" y1="84249" x2="27985" y2="84249"/>
                        <a14:foregroundMark x1="79104" y1="49451" x2="79104" y2="49451"/>
                        <a14:foregroundMark x1="75746" y1="35897" x2="75746" y2="35897"/>
                        <a14:foregroundMark x1="78358" y1="39560" x2="78358" y2="39560"/>
                        <a14:foregroundMark x1="29478" y1="27473" x2="29478" y2="27473"/>
                        <a14:foregroundMark x1="25000" y1="37363" x2="25000" y2="37363"/>
                        <a14:foregroundMark x1="23881" y1="43956" x2="23881" y2="43956"/>
                        <a14:foregroundMark x1="22761" y1="47985" x2="22761" y2="47985"/>
                        <a14:foregroundMark x1="49627" y1="7692" x2="49627" y2="7692"/>
                        <a14:foregroundMark x1="51866" y1="8791" x2="51866" y2="8791"/>
                        <a14:foregroundMark x1="53358" y1="5861" x2="53358" y2="5861"/>
                        <a14:foregroundMark x1="50373" y1="3663" x2="50373" y2="3663"/>
                        <a14:foregroundMark x1="46642" y1="4396" x2="46642" y2="4396"/>
                        <a14:foregroundMark x1="53358" y1="3297" x2="53358" y2="3297"/>
                        <a14:foregroundMark x1="55224" y1="3297" x2="55224" y2="3297"/>
                        <a14:foregroundMark x1="51866" y1="1465" x2="51866" y2="1465"/>
                        <a14:foregroundMark x1="49627" y1="1832" x2="49627" y2="1832"/>
                        <a14:foregroundMark x1="46642" y1="2930" x2="46642" y2="2930"/>
                        <a14:foregroundMark x1="50746" y1="13553" x2="50746" y2="13553"/>
                        <a14:foregroundMark x1="44030" y1="8059" x2="44030" y2="8059"/>
                        <a14:foregroundMark x1="57836" y1="8791" x2="57836" y2="8791"/>
                        <a14:backgroundMark x1="44030" y1="15018" x2="44030" y2="15018"/>
                        <a14:backgroundMark x1="57463" y1="14652" x2="57463" y2="14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73" y="2984927"/>
            <a:ext cx="595661" cy="5664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802021" y="2734639"/>
            <a:ext cx="16940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b="1">
                <a:solidFill>
                  <a:srgbClr val="005D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Ministarstva i odjeli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1845" y="954084"/>
            <a:ext cx="3345817" cy="2503249"/>
          </a:xfrm>
          <a:prstGeom prst="rect">
            <a:avLst/>
          </a:prstGeom>
          <a:noFill/>
          <a:ln w="3492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hr-HR" b="1" u="sng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Predmeti monitoringa:</a:t>
            </a:r>
          </a:p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hr-HR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državne nabave;</a:t>
            </a:r>
          </a:p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hr-HR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financijske obveze;</a:t>
            </a:r>
          </a:p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hr-HR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upravljanje financijskim sredstvima;</a:t>
            </a:r>
          </a:p>
          <a:p>
            <a:pPr algn="ctr">
              <a:lnSpc>
                <a:spcPts val="2000"/>
              </a:lnSpc>
              <a:spcAft>
                <a:spcPts val="1200"/>
              </a:spcAft>
            </a:pPr>
            <a:r>
              <a:rPr lang="hr-HR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računovodstvo i izvještavanje o državnom proračunu.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77937" y="662765"/>
            <a:ext cx="4616267" cy="2677656"/>
          </a:xfrm>
          <a:prstGeom prst="rect">
            <a:avLst/>
          </a:prstGeom>
          <a:solidFill>
            <a:schemeClr val="bg1"/>
          </a:solidFill>
          <a:ln w="25400" cmpd="sng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b="1" u="sng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Aktivnost:</a:t>
            </a:r>
          </a:p>
          <a:p>
            <a:pPr indent="22225" algn="just">
              <a:buFontTx/>
              <a:buChar char="-"/>
            </a:pPr>
            <a:r>
              <a:rPr lang="hr-HR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provedba monitoringa izvršenja državnog proračuna u Riznici;</a:t>
            </a:r>
          </a:p>
          <a:p>
            <a:pPr indent="22225" algn="just">
              <a:buFontTx/>
              <a:buChar char="-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225" algn="just">
              <a:buFontTx/>
              <a:buChar char="-"/>
            </a:pPr>
            <a:r>
              <a:rPr lang="hr-HR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analiza pogrešaka i utvrđivanje rizika, uključujući sprječavanje rizika pomoću izmjena i dopuna pravnih dokumenata i poboljšanje informacijskog sustava;</a:t>
            </a:r>
          </a:p>
          <a:p>
            <a:pPr indent="22225" algn="just">
              <a:buFontTx/>
              <a:buChar char="-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225" algn="just">
              <a:buFontTx/>
              <a:buChar char="-"/>
            </a:pPr>
            <a:r>
              <a:rPr lang="hr-HR" sz="1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provedba sustava evaluacije i ocjenjivanja.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 bwMode="auto">
          <a:xfrm>
            <a:off x="3608451" y="2266495"/>
            <a:ext cx="535654" cy="59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/>
          <p:cNvSpPr/>
          <p:nvPr/>
        </p:nvSpPr>
        <p:spPr bwMode="auto">
          <a:xfrm>
            <a:off x="4300720" y="4887979"/>
            <a:ext cx="2589773" cy="1863693"/>
          </a:xfrm>
          <a:prstGeom prst="round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18381" y="4897016"/>
            <a:ext cx="278164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Odjel za riznicu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7798" y="3831752"/>
            <a:ext cx="3045249" cy="78675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Objekt monitoringa: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Proračuni u proračunskom sustavu</a:t>
            </a:r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29" y="5624369"/>
            <a:ext cx="1304153" cy="1127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 rot="16200000">
            <a:off x="4899982" y="4056079"/>
            <a:ext cx="1317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</a:p>
        </p:txBody>
      </p:sp>
      <p:sp>
        <p:nvSpPr>
          <p:cNvPr id="7" name="Стрелка углом вверх 6"/>
          <p:cNvSpPr/>
          <p:nvPr/>
        </p:nvSpPr>
        <p:spPr bwMode="auto">
          <a:xfrm rot="5400000">
            <a:off x="2424465" y="4125079"/>
            <a:ext cx="1164636" cy="2466719"/>
          </a:xfrm>
          <a:prstGeom prst="bentUpArrow">
            <a:avLst/>
          </a:prstGeom>
          <a:solidFill>
            <a:schemeClr val="bg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699010" y="5143529"/>
            <a:ext cx="2492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Elektronički podaci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58721" y="4425365"/>
            <a:ext cx="3400129" cy="156966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01930"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Osiguravanje ciljane potrošnje proračunskih sredstava stalnim monitoringom izvršenja državnog proračuna u Riznici, sprječavanjem kršenja te uvođenjem funkcija automatske kontrole.</a:t>
            </a: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6986425" y="5438086"/>
            <a:ext cx="1511719" cy="634595"/>
          </a:xfrm>
          <a:prstGeom prst="rightArrow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0491" y="5552370"/>
            <a:ext cx="1654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Ciljna vrijednost</a:t>
            </a:r>
          </a:p>
        </p:txBody>
      </p:sp>
      <p:sp>
        <p:nvSpPr>
          <p:cNvPr id="14" name="Стрелка вправо 13"/>
          <p:cNvSpPr/>
          <p:nvPr/>
        </p:nvSpPr>
        <p:spPr bwMode="auto">
          <a:xfrm rot="5400000">
            <a:off x="5000797" y="3851978"/>
            <a:ext cx="1156060" cy="895103"/>
          </a:xfrm>
          <a:prstGeom prst="rightArrow">
            <a:avLst/>
          </a:prstGeom>
          <a:noFill/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/>
          <p:nvPr/>
        </p:nvCxnSpPr>
        <p:spPr bwMode="auto">
          <a:xfrm flipH="1">
            <a:off x="6388449" y="4143200"/>
            <a:ext cx="4763" cy="72532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 bwMode="auto">
          <a:xfrm>
            <a:off x="6378721" y="4137341"/>
            <a:ext cx="3046632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cxnSpLocks/>
          </p:cNvCxnSpPr>
          <p:nvPr/>
        </p:nvCxnSpPr>
        <p:spPr bwMode="auto">
          <a:xfrm>
            <a:off x="9425353" y="3340421"/>
            <a:ext cx="4643" cy="828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 bwMode="auto">
          <a:xfrm>
            <a:off x="5117637" y="1959757"/>
            <a:ext cx="1013845" cy="71909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j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FINANCIJSKA</a:t>
            </a:r>
            <a:br>
              <a:rPr kumimoji="0" lang="hr-HR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hr-HR" sz="11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KONTROLA</a:t>
            </a:r>
            <a:br>
              <a:rPr kumimoji="0" lang="hr-HR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hr-HR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6009"/>
            <a:ext cx="10951308" cy="461665"/>
          </a:xfrm>
        </p:spPr>
        <p:txBody>
          <a:bodyPr/>
          <a:lstStyle/>
          <a:p>
            <a:pPr algn="ctr"/>
            <a:r>
              <a:rPr lang="hr-HR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Dugoročni ciljevi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87572" y="1216463"/>
            <a:ext cx="5697663" cy="10866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Integracija informacijskog sustava Ministarstva </a:t>
            </a:r>
          </a:p>
          <a:p>
            <a:pPr lvl="0"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gospodarstva i financija i sustava SWIFT.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87573" y="713504"/>
            <a:ext cx="5697662" cy="439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Planirani zadaci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313251" y="713504"/>
            <a:ext cx="5663401" cy="4394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Očekivani rezultat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313251" y="1216463"/>
            <a:ext cx="5663401" cy="10866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Poboljšanje procesa plaćanja u stranim </a:t>
            </a:r>
          </a:p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valutama, uključujući sprječavanje rizika od korupcije </a:t>
            </a:r>
          </a:p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uzrokovane automatizacijom.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187572" y="2372693"/>
            <a:ext cx="5697663" cy="1354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Pokrivenost svih unitarnih poduzeća čiji su osnivači </a:t>
            </a:r>
          </a:p>
          <a:p>
            <a:pPr lvl="0"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proračunske organizacije s uslugama riznice, kao i</a:t>
            </a:r>
          </a:p>
          <a:p>
            <a:pPr lvl="0"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potpuna koordinacija procesa za njihove troškove.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6313251" y="2372693"/>
            <a:ext cx="5663401" cy="13544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Smanjenje rizika od korupcije kao rezultat kontrole troškova </a:t>
            </a:r>
          </a:p>
          <a:p>
            <a:pPr algn="just"/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unitarnih poduzeća čiji su osnivači proračunske </a:t>
            </a:r>
          </a:p>
          <a:p>
            <a:pPr algn="just"/>
            <a:r>
              <a:rPr lang="hr-H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organizacije te digitalizacija svih procesa.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87572" y="3806678"/>
            <a:ext cx="5697663" cy="1699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Prijenos aktivnosti komisije za </a:t>
            </a:r>
          </a:p>
          <a:p>
            <a:pPr lvl="0"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razmatranje pritužbi u području</a:t>
            </a:r>
          </a:p>
          <a:p>
            <a:pPr lvl="0"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javne nabave u privatni sektor, uključujući razmatranje </a:t>
            </a:r>
          </a:p>
          <a:p>
            <a:pPr lvl="0"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pritužbi koje je primila komisija te </a:t>
            </a:r>
          </a:p>
          <a:p>
            <a:pPr lvl="0"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usvajanje odluka o upisu </a:t>
            </a:r>
          </a:p>
          <a:p>
            <a:pPr lvl="0" algn="just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beskrupuloznih sudionika u registar.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313251" y="3806678"/>
            <a:ext cx="5663401" cy="1699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Skraćivanje vremena za razmatranje i odobravanje</a:t>
            </a:r>
          </a:p>
          <a:p>
            <a:pPr lvl="0"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pritužbi u području javne nabave, smanjenje</a:t>
            </a:r>
          </a:p>
          <a:p>
            <a:pPr lvl="0"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rizika od korupcije prilikom razmatranja pritužbi te </a:t>
            </a:r>
          </a:p>
          <a:p>
            <a:pPr lvl="0"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donošenje pravednih, neovisnih i objektivnih odluka kao rezultat </a:t>
            </a:r>
          </a:p>
          <a:p>
            <a:pPr lvl="0"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razmatranja pritužbi.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87572" y="5585784"/>
            <a:ext cx="5697663" cy="11430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Provedba sustava naprednih edukacija i </a:t>
            </a:r>
          </a:p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certifikacije zaposlenika u području financijskog </a:t>
            </a:r>
          </a:p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računovodstva te zaposlenika u području unutarnje revizije </a:t>
            </a:r>
          </a:p>
          <a:p>
            <a:pPr algn="just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ministarstava i odjela.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313251" y="5585784"/>
            <a:ext cx="5663401" cy="11430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Prevencija slučajeva kršenja u proračunskom procesu </a:t>
            </a:r>
          </a:p>
          <a:p>
            <a:pPr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osiguravanje upravljanja proračunskim sredstvima od strane </a:t>
            </a:r>
          </a:p>
          <a:p>
            <a:pPr algn="just"/>
            <a:r>
              <a:rPr lang="hr-H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kvalificiranih stručnjaka.</a:t>
            </a:r>
          </a:p>
        </p:txBody>
      </p:sp>
    </p:spTree>
    <p:extLst>
      <p:ext uri="{BB962C8B-B14F-4D97-AF65-F5344CB8AC3E}">
        <p14:creationId xmlns:p14="http://schemas.microsoft.com/office/powerpoint/2010/main" val="388395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572" y="150479"/>
            <a:ext cx="10951308" cy="369332"/>
          </a:xfrm>
        </p:spPr>
        <p:txBody>
          <a:bodyPr/>
          <a:lstStyle/>
          <a:p>
            <a:pPr algn="ctr"/>
            <a:r>
              <a:rPr lang="hr-HR">
                <a:latin typeface="Times New Roman" panose="02020603050405020304" pitchFamily="18" charset="0"/>
                <a:cs typeface="Times New Roman" panose="02020603050405020304" pitchFamily="18" charset="0"/>
              </a:rPr>
              <a:t> Kratice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589085" y="993532"/>
            <a:ext cx="11007969" cy="5452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hr-HR" sz="2200" b="1" i="1" dirty="0"/>
              <a:t>UzASBO</a:t>
            </a:r>
            <a:r>
              <a:rPr lang="hr-HR" sz="2200" i="1" dirty="0"/>
              <a:t> – softver za automatizaciju javnog računovodstva i izvještavanja koje </a:t>
            </a:r>
          </a:p>
          <a:p>
            <a:r>
              <a:rPr lang="hr-HR" sz="2200" i="1" dirty="0"/>
              <a:t>provode potrošačke jedinice;</a:t>
            </a:r>
          </a:p>
          <a:p>
            <a:endParaRPr lang="ru-RU" sz="1100" i="1" dirty="0"/>
          </a:p>
          <a:p>
            <a:r>
              <a:rPr lang="hr-HR" sz="2200" b="1" i="1" dirty="0"/>
              <a:t>IFMIS</a:t>
            </a:r>
            <a:r>
              <a:rPr lang="hr-HR" sz="2200" i="1" dirty="0"/>
              <a:t> – informatički sustav Ministarstva gospodarstva i financija </a:t>
            </a:r>
          </a:p>
          <a:p>
            <a:r>
              <a:rPr lang="hr-HR" sz="2200" i="1" dirty="0"/>
              <a:t>Republike Uzbekistana za upravljanje javnim financijama. </a:t>
            </a:r>
          </a:p>
          <a:p>
            <a:endParaRPr lang="ru-RU" sz="1100" i="1" dirty="0"/>
          </a:p>
          <a:p>
            <a:endParaRPr lang="ru-RU" sz="1100" i="1" dirty="0"/>
          </a:p>
          <a:p>
            <a:r>
              <a:rPr lang="hr-HR" sz="2200" b="1" i="1" dirty="0"/>
              <a:t>SFCI</a:t>
            </a:r>
            <a:r>
              <a:rPr lang="hr-HR" sz="2200" i="1" dirty="0"/>
              <a:t> – Inspektorat državne financijske kontrole pri Ministarstvu gospodarstva </a:t>
            </a:r>
            <a:r>
              <a:rPr lang="hr-HR" sz="2200" i="1"/>
              <a:t>i </a:t>
            </a:r>
          </a:p>
          <a:p>
            <a:r>
              <a:rPr lang="hr-HR" sz="2200" i="1"/>
              <a:t>financija</a:t>
            </a:r>
            <a:r>
              <a:rPr lang="hr-HR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2164084"/>
      </p:ext>
    </p:extLst>
  </p:cSld>
  <p:clrMapOvr>
    <a:masterClrMapping/>
  </p:clrMapOvr>
</p:sld>
</file>

<file path=ppt/theme/theme1.xml><?xml version="1.0" encoding="utf-8"?>
<a:theme xmlns:a="http://schemas.openxmlformats.org/drawingml/2006/main" name="минфин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0.xml><?xml version="1.0" encoding="utf-8"?>
<a:theme xmlns:a="http://schemas.openxmlformats.org/drawingml/2006/main" name="8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1.xml><?xml version="1.0" encoding="utf-8"?>
<a:theme xmlns:a="http://schemas.openxmlformats.org/drawingml/2006/main" name="9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2.xml><?xml version="1.0" encoding="utf-8"?>
<a:theme xmlns:a="http://schemas.openxmlformats.org/drawingml/2006/main" name="9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4.xml><?xml version="1.0" encoding="utf-8"?>
<a:theme xmlns:a="http://schemas.openxmlformats.org/drawingml/2006/main" name="11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5.xml><?xml version="1.0" encoding="utf-8"?>
<a:theme xmlns:a="http://schemas.openxmlformats.org/drawingml/2006/main" name="11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G_Pres(A4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1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4.xml><?xml version="1.0" encoding="utf-8"?>
<a:theme xmlns:a="http://schemas.openxmlformats.org/drawingml/2006/main" name="2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5.xml><?xml version="1.0" encoding="utf-8"?>
<a:theme xmlns:a="http://schemas.openxmlformats.org/drawingml/2006/main" name="3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6.xml><?xml version="1.0" encoding="utf-8"?>
<a:theme xmlns:a="http://schemas.openxmlformats.org/drawingml/2006/main" name="4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7.xml><?xml version="1.0" encoding="utf-8"?>
<a:theme xmlns:a="http://schemas.openxmlformats.org/drawingml/2006/main" name="5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8.xml><?xml version="1.0" encoding="utf-8"?>
<a:theme xmlns:a="http://schemas.openxmlformats.org/drawingml/2006/main" name="6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9.xml><?xml version="1.0" encoding="utf-8"?>
<a:theme xmlns:a="http://schemas.openxmlformats.org/drawingml/2006/main" name="7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минфин</Template>
  <TotalTime>8161</TotalTime>
  <Words>1042</Words>
  <Application>Microsoft Office PowerPoint</Application>
  <PresentationFormat>Widescreen</PresentationFormat>
  <Paragraphs>247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10</vt:i4>
      </vt:variant>
    </vt:vector>
  </HeadingPairs>
  <TitlesOfParts>
    <vt:vector size="33" baseType="lpstr">
      <vt:lpstr>Arial</vt:lpstr>
      <vt:lpstr>Baskerville</vt:lpstr>
      <vt:lpstr>Calibri</vt:lpstr>
      <vt:lpstr>DM Serif Display</vt:lpstr>
      <vt:lpstr>Roboto Light</vt:lpstr>
      <vt:lpstr>Symbol</vt:lpstr>
      <vt:lpstr>Times New Roman</vt:lpstr>
      <vt:lpstr>Wingdings</vt:lpstr>
      <vt:lpstr>минфин</vt:lpstr>
      <vt:lpstr>ICG_Pres(A4)</vt:lpstr>
      <vt:lpstr>1_1401892</vt:lpstr>
      <vt:lpstr>2_1401892</vt:lpstr>
      <vt:lpstr>3_1401892</vt:lpstr>
      <vt:lpstr>4_1401892</vt:lpstr>
      <vt:lpstr>5_1401892</vt:lpstr>
      <vt:lpstr>6_1401892</vt:lpstr>
      <vt:lpstr>7_1401892</vt:lpstr>
      <vt:lpstr>8_1401892</vt:lpstr>
      <vt:lpstr>9_1401892</vt:lpstr>
      <vt:lpstr>9_Специальное оформление</vt:lpstr>
      <vt:lpstr>10_1401892</vt:lpstr>
      <vt:lpstr>11_1401892</vt:lpstr>
      <vt:lpstr>11_Специальное оформление</vt:lpstr>
      <vt:lpstr>POVJERENSTVO SLUŽBE ZA RIZNICU PRI MINISTARSTVU GOSPODARSTVA I FINANCIJA REPUBLIKE UZBEKISTANA</vt:lpstr>
      <vt:lpstr>Pravna osnova državne financijske kontrole</vt:lpstr>
      <vt:lpstr>Povjerenstvo službe za riznicu pri Ministarstvu gospodarstva i financija Republike Uzbekistana STRUKTURA</vt:lpstr>
      <vt:lpstr>Raspodjela funkcija po odjelima</vt:lpstr>
      <vt:lpstr>PowerPoint Presentation</vt:lpstr>
      <vt:lpstr>PowerPoint Presentation</vt:lpstr>
      <vt:lpstr>PowerPoint Presentation</vt:lpstr>
      <vt:lpstr>Dugoročni ciljevi</vt:lpstr>
      <vt:lpstr> Kratice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Давлат бюджети ижросининг кутилаётган натижалари ва 2019 йилги давлат бюджети лойиҳаси ҳамда 2020-2021 йилги  прогноз мўлжаллари</dc:title>
  <dc:creator>OAlibekov</dc:creator>
  <cp:lastModifiedBy>Tetiana Shalkivska</cp:lastModifiedBy>
  <cp:revision>617</cp:revision>
  <dcterms:created xsi:type="dcterms:W3CDTF">2019-05-13T16:12:19Z</dcterms:created>
  <dcterms:modified xsi:type="dcterms:W3CDTF">2023-05-17T18:53:37Z</dcterms:modified>
</cp:coreProperties>
</file>