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1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2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51" r:id="rId2"/>
    <p:sldMasterId id="2147483764" r:id="rId3"/>
    <p:sldMasterId id="2147483770" r:id="rId4"/>
    <p:sldMasterId id="2147483776" r:id="rId5"/>
    <p:sldMasterId id="2147483781" r:id="rId6"/>
    <p:sldMasterId id="2147483787" r:id="rId7"/>
    <p:sldMasterId id="2147483795" r:id="rId8"/>
    <p:sldMasterId id="2147483802" r:id="rId9"/>
    <p:sldMasterId id="2147483810" r:id="rId10"/>
    <p:sldMasterId id="2147483818" r:id="rId11"/>
    <p:sldMasterId id="2147483826" r:id="rId12"/>
    <p:sldMasterId id="2147483835" r:id="rId13"/>
    <p:sldMasterId id="2147483843" r:id="rId14"/>
    <p:sldMasterId id="2147483853" r:id="rId15"/>
  </p:sldMasterIdLst>
  <p:notesMasterIdLst>
    <p:notesMasterId r:id="rId26"/>
  </p:notesMasterIdLst>
  <p:handoutMasterIdLst>
    <p:handoutMasterId r:id="rId27"/>
  </p:handoutMasterIdLst>
  <p:sldIdLst>
    <p:sldId id="416" r:id="rId16"/>
    <p:sldId id="504" r:id="rId17"/>
    <p:sldId id="510" r:id="rId18"/>
    <p:sldId id="502" r:id="rId19"/>
    <p:sldId id="505" r:id="rId20"/>
    <p:sldId id="506" r:id="rId21"/>
    <p:sldId id="501" r:id="rId22"/>
    <p:sldId id="507" r:id="rId23"/>
    <p:sldId id="511" r:id="rId24"/>
    <p:sldId id="509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B23"/>
    <a:srgbClr val="70B244"/>
    <a:srgbClr val="69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04FDB1-38E6-4EB0-B3A6-CE4AB0E53E6D}" v="1" dt="2023-05-11T13:24:33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765" autoAdjust="0"/>
  </p:normalViewPr>
  <p:slideViewPr>
    <p:cSldViewPr snapToGrid="0">
      <p:cViewPr varScale="1">
        <p:scale>
          <a:sx n="120" d="100"/>
          <a:sy n="120" d="100"/>
        </p:scale>
        <p:origin x="23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56" y="-78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224CF-6E65-41EB-82A9-707B7EDFB48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076FC-F8F9-4784-837F-20CF241DB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5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C5070-E7F0-49F2-8881-723F28B9E0C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14F6-310A-4933-8307-C29C8E66A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2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714F6-310A-4933-8307-C29C8E66AC3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1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w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w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w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472041" y="2784594"/>
            <a:ext cx="8562549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740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5977" y="6569075"/>
            <a:ext cx="584201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87575" y="3429000"/>
            <a:ext cx="11816863" cy="990600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87575" y="2631769"/>
            <a:ext cx="11816863" cy="49244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88151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2E06D9-F719-4314-A326-FC20D29DAE2C}"/>
              </a:ext>
            </a:extLst>
          </p:cNvPr>
          <p:cNvSpPr/>
          <p:nvPr userDrawn="1"/>
        </p:nvSpPr>
        <p:spPr>
          <a:xfrm>
            <a:off x="9753600" y="14"/>
            <a:ext cx="2438400" cy="724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ABC892BE-2E09-4F98-B1B0-B49817A9F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624702"/>
            <a:ext cx="10013465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bg1">
                    <a:alpha val="5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C25082-3413-41C1-92DE-DB489536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prstClr val="white">
                    <a:alpha val="55000"/>
                  </a:prst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55000"/>
                </a:prstClr>
              </a:solidFill>
              <a:ea typeface="+mn-ea"/>
              <a:cs typeface="+mn-cs"/>
            </a:endParaRPr>
          </a:p>
        </p:txBody>
      </p:sp>
      <p:grpSp>
        <p:nvGrpSpPr>
          <p:cNvPr id="3" name="Группа 9">
            <a:extLst>
              <a:ext uri="{FF2B5EF4-FFF2-40B4-BE49-F238E27FC236}">
                <a16:creationId xmlns:a16="http://schemas.microsoft.com/office/drawing/2014/main" id="{E31C271F-D690-4F8F-AD75-42576A18EE0A}"/>
              </a:ext>
            </a:extLst>
          </p:cNvPr>
          <p:cNvGrpSpPr/>
          <p:nvPr userDrawn="1"/>
        </p:nvGrpSpPr>
        <p:grpSpPr>
          <a:xfrm>
            <a:off x="10450594" y="162200"/>
            <a:ext cx="1282770" cy="342900"/>
            <a:chOff x="8277948" y="162198"/>
            <a:chExt cx="1282771" cy="342900"/>
          </a:xfrm>
        </p:grpSpPr>
        <p:pic>
          <p:nvPicPr>
            <p:cNvPr id="13" name="Picture 6" descr="http://abali.ru/wp-content/uploads/2014/04/gerb_uzbekistana.png">
              <a:extLst>
                <a:ext uri="{FF2B5EF4-FFF2-40B4-BE49-F238E27FC236}">
                  <a16:creationId xmlns:a16="http://schemas.microsoft.com/office/drawing/2014/main" id="{E0B981D5-CB6A-4E9A-8D8B-E5A9424FD62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948" y="162198"/>
              <a:ext cx="337662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FEC734-49D7-4B0B-8BAD-EB7B158A7FC3}"/>
                </a:ext>
              </a:extLst>
            </p:cNvPr>
            <p:cNvSpPr txBox="1"/>
            <p:nvPr userDrawn="1"/>
          </p:nvSpPr>
          <p:spPr>
            <a:xfrm>
              <a:off x="8711803" y="202394"/>
              <a:ext cx="848916" cy="2625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742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Республика Узбекистан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6355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41ED776B-7011-4AF2-B79B-D259BDD5F6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4183813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502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8455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D29629-B8F3-42C3-8B38-789A3CBC9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665" y="876300"/>
            <a:ext cx="5150457" cy="33345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167CDF-4277-403A-858F-67D0943E9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1665" y="4320364"/>
            <a:ext cx="5150457" cy="19039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7424EB-7692-4046-828E-C96DCF360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t="2594" b="2594"/>
          <a:stretch/>
        </p:blipFill>
        <p:spPr>
          <a:xfrm>
            <a:off x="6197115" y="1701324"/>
            <a:ext cx="3332655" cy="25120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02D1536-DD84-45DE-9D2E-1E24DD6D48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197115" y="4320323"/>
            <a:ext cx="3332655" cy="19039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09A9C3-60CE-4B7A-ADD6-086265AA11F7}"/>
              </a:ext>
            </a:extLst>
          </p:cNvPr>
          <p:cNvSpPr/>
          <p:nvPr userDrawn="1"/>
        </p:nvSpPr>
        <p:spPr>
          <a:xfrm>
            <a:off x="7479856" y="876310"/>
            <a:ext cx="339579" cy="725061"/>
          </a:xfrm>
          <a:prstGeom prst="rect">
            <a:avLst/>
          </a:prstGeom>
          <a:solidFill>
            <a:srgbClr val="135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19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85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156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487957B-E560-4DE7-BDAB-1CD3B5529EA2}"/>
              </a:ext>
            </a:extLst>
          </p:cNvPr>
          <p:cNvSpPr/>
          <p:nvPr userDrawn="1"/>
        </p:nvSpPr>
        <p:spPr>
          <a:xfrm>
            <a:off x="7907440" y="876310"/>
            <a:ext cx="339579" cy="725061"/>
          </a:xfrm>
          <a:prstGeom prst="rect">
            <a:avLst/>
          </a:prstGeom>
          <a:solidFill>
            <a:srgbClr val="239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35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154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217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09EAD9-EB99-41E7-B602-2AFB9DE43101}"/>
              </a:ext>
            </a:extLst>
          </p:cNvPr>
          <p:cNvSpPr/>
          <p:nvPr userDrawn="1"/>
        </p:nvSpPr>
        <p:spPr>
          <a:xfrm>
            <a:off x="6624693" y="876310"/>
            <a:ext cx="339579" cy="725061"/>
          </a:xfrm>
          <a:prstGeom prst="rect">
            <a:avLst/>
          </a:prstGeom>
          <a:solidFill>
            <a:srgbClr val="8C9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140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152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166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A548C9D-D3F0-4DF7-86DE-E4D15AF95564}"/>
              </a:ext>
            </a:extLst>
          </p:cNvPr>
          <p:cNvSpPr/>
          <p:nvPr userDrawn="1"/>
        </p:nvSpPr>
        <p:spPr>
          <a:xfrm>
            <a:off x="7052273" y="876310"/>
            <a:ext cx="339579" cy="725061"/>
          </a:xfrm>
          <a:prstGeom prst="rect">
            <a:avLst/>
          </a:prstGeom>
          <a:solidFill>
            <a:srgbClr val="CC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204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221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235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CC185B2-DCD8-4FF3-84F3-6DD3A5582BA5}"/>
              </a:ext>
            </a:extLst>
          </p:cNvPr>
          <p:cNvSpPr/>
          <p:nvPr userDrawn="1"/>
        </p:nvSpPr>
        <p:spPr>
          <a:xfrm>
            <a:off x="6197109" y="876310"/>
            <a:ext cx="339579" cy="725061"/>
          </a:xfrm>
          <a:prstGeom prst="rect">
            <a:avLst/>
          </a:prstGeom>
          <a:solidFill>
            <a:srgbClr val="30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48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51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58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75AFD01-7020-484F-BF2B-364DC92BB375}"/>
              </a:ext>
            </a:extLst>
          </p:cNvPr>
          <p:cNvSpPr/>
          <p:nvPr userDrawn="1"/>
        </p:nvSpPr>
        <p:spPr>
          <a:xfrm>
            <a:off x="8762603" y="876310"/>
            <a:ext cx="339579" cy="725061"/>
          </a:xfrm>
          <a:prstGeom prst="rect">
            <a:avLst/>
          </a:prstGeom>
          <a:solidFill>
            <a:srgbClr val="1FB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31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181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58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B58BF03-4E4D-40F8-9BCD-A5AF3AE8A145}"/>
              </a:ext>
            </a:extLst>
          </p:cNvPr>
          <p:cNvSpPr/>
          <p:nvPr userDrawn="1"/>
        </p:nvSpPr>
        <p:spPr>
          <a:xfrm>
            <a:off x="8335019" y="876310"/>
            <a:ext cx="339579" cy="725061"/>
          </a:xfrm>
          <a:prstGeom prst="rect">
            <a:avLst/>
          </a:prstGeom>
          <a:solidFill>
            <a:srgbClr val="009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0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153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181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27BF55C-8DB7-468B-A616-07CEA8ABAD7D}"/>
              </a:ext>
            </a:extLst>
          </p:cNvPr>
          <p:cNvSpPr/>
          <p:nvPr userDrawn="1"/>
        </p:nvSpPr>
        <p:spPr>
          <a:xfrm>
            <a:off x="9190187" y="876310"/>
            <a:ext cx="339579" cy="725061"/>
          </a:xfrm>
          <a:prstGeom prst="rect">
            <a:avLst/>
          </a:prstGeom>
          <a:solidFill>
            <a:srgbClr val="DF0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223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8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31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626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09" y="164261"/>
            <a:ext cx="9074581" cy="55066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вторая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624702"/>
            <a:ext cx="10013465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Baskerville Old Face" panose="02020602080505020303" pitchFamily="18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3E53CB5-EF37-40E2-8DA7-B1DE06676118}"/>
              </a:ext>
            </a:extLst>
          </p:cNvPr>
          <p:cNvCxnSpPr>
            <a:cxnSpLocks/>
          </p:cNvCxnSpPr>
          <p:nvPr userDrawn="1"/>
        </p:nvCxnSpPr>
        <p:spPr>
          <a:xfrm>
            <a:off x="438123" y="10"/>
            <a:ext cx="0" cy="8247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032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68077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14225-C42C-4233-95C9-CC2BD782D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52D9B8-4F96-4962-84C3-3CE8DCE10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5B6EB-1FBF-4C83-B11C-EE958B2A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94C41-FBBB-408E-9522-FB63484A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C62E1-1658-44AB-9C98-CA01FA09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92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19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5" y="1295400"/>
            <a:ext cx="5720863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5" y="1295400"/>
            <a:ext cx="5720863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9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4889" y="1295400"/>
            <a:ext cx="3659553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279899" y="1295400"/>
            <a:ext cx="3657600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69" y="1295400"/>
            <a:ext cx="3657600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6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75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75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5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5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8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5" y="1295400"/>
            <a:ext cx="5720863" cy="4876800"/>
          </a:xfrm>
        </p:spPr>
        <p:txBody>
          <a:bodyPr/>
          <a:lstStyle>
            <a:lvl1pPr marL="171454" indent="-171454" algn="l">
              <a:buClr>
                <a:srgbClr val="CB6015"/>
              </a:buClr>
              <a:buSzPct val="80000"/>
              <a:buFont typeface="Arial"/>
              <a:buChar char="▼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5" y="1295400"/>
            <a:ext cx="5720863" cy="4876800"/>
          </a:xfrm>
        </p:spPr>
        <p:txBody>
          <a:bodyPr/>
          <a:lstStyle>
            <a:lvl1pPr marL="171454" indent="-171454" algn="l">
              <a:buClr>
                <a:srgbClr val="00BDF2"/>
              </a:buClr>
              <a:buSzPct val="80000"/>
              <a:buFont typeface="Arial"/>
              <a:buChar char="▲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18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83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470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7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3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2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88029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581207"/>
            <a:ext cx="10013465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2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65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18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581207"/>
            <a:ext cx="10013465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302" y="798973"/>
            <a:ext cx="1060994" cy="503578"/>
          </a:xfrm>
          <a:prstGeom prst="rect">
            <a:avLst/>
          </a:prstGeom>
        </p:spPr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11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1941" y="5446713"/>
            <a:ext cx="137550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3426259" y="1844560"/>
            <a:ext cx="8562549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426259" y="1233258"/>
            <a:ext cx="8562549" cy="492443"/>
          </a:xfr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1634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9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6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6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78" y="1590678"/>
            <a:ext cx="11852031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1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19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279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1941" y="5446713"/>
            <a:ext cx="137550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3426260" y="1844560"/>
            <a:ext cx="8562549" cy="420624"/>
          </a:xfrm>
          <a:prstGeom prst="rect">
            <a:avLst/>
          </a:prstGeo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426260" y="1233260"/>
            <a:ext cx="8562549" cy="49244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6543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87577" y="1295400"/>
            <a:ext cx="11816863" cy="4876800"/>
          </a:xfrm>
          <a:prstGeom prst="rect">
            <a:avLst/>
          </a:prstGeo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78" y="161929"/>
            <a:ext cx="11852031" cy="3693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48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7" y="1295400"/>
            <a:ext cx="5720863" cy="4876800"/>
          </a:xfrm>
          <a:prstGeom prst="rect">
            <a:avLst/>
          </a:prstGeo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7" y="1295400"/>
            <a:ext cx="5720863" cy="4876800"/>
          </a:xfrm>
          <a:prstGeom prst="rect">
            <a:avLst/>
          </a:prstGeo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80" y="1590678"/>
            <a:ext cx="11852031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9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2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2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45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78" y="161929"/>
            <a:ext cx="11852031" cy="36933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4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78" y="161929"/>
            <a:ext cx="11852031" cy="36933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93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1941" y="5446713"/>
            <a:ext cx="137550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74" y="2860677"/>
            <a:ext cx="211210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259033" y="6057837"/>
            <a:ext cx="8562549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259033" y="5446539"/>
            <a:ext cx="8562549" cy="492443"/>
          </a:xfr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7374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3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8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8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36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29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1941" y="5446713"/>
            <a:ext cx="137550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75" y="2860677"/>
            <a:ext cx="211210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259034" y="6057837"/>
            <a:ext cx="8562549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259034" y="5446541"/>
            <a:ext cx="8562549" cy="492443"/>
          </a:xfr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5556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1941" y="5446713"/>
            <a:ext cx="137550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75" y="2860677"/>
            <a:ext cx="211210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259034" y="6057837"/>
            <a:ext cx="8562549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259034" y="5446541"/>
            <a:ext cx="8562549" cy="492443"/>
          </a:xfr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010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9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0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0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9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1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55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472050" y="2784594"/>
            <a:ext cx="8562549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8292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44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1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1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84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56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876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81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81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1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1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04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8029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1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2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2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2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096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02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549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82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82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2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2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35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083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472052" y="2784594"/>
            <a:ext cx="8562549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2043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75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3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3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094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0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9405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83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83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3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3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0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72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72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2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2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66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67978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472053" y="2784594"/>
            <a:ext cx="8562549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88813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036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5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5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097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450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2583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85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85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5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5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781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609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472053" y="2784594"/>
            <a:ext cx="8562549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42539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5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87572" y="3429000"/>
            <a:ext cx="11816863" cy="990600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87572" y="2631765"/>
            <a:ext cx="11816863" cy="49244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59715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6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6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525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001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6520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86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86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6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6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262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88283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624696"/>
            <a:ext cx="10013465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14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2E06D9-F719-4314-A326-FC20D29DAE2C}"/>
              </a:ext>
            </a:extLst>
          </p:cNvPr>
          <p:cNvSpPr/>
          <p:nvPr userDrawn="1"/>
        </p:nvSpPr>
        <p:spPr>
          <a:xfrm>
            <a:off x="9753600" y="14"/>
            <a:ext cx="2438400" cy="724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ABC892BE-2E09-4F98-B1B0-B49817A9F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624696"/>
            <a:ext cx="10013465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bg1">
                    <a:alpha val="5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C25082-3413-41C1-92DE-DB489536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prstClr val="white">
                    <a:alpha val="55000"/>
                  </a:prst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55000"/>
                </a:prstClr>
              </a:solidFill>
              <a:ea typeface="+mn-ea"/>
              <a:cs typeface="+mn-cs"/>
            </a:endParaRPr>
          </a:p>
        </p:txBody>
      </p:sp>
      <p:grpSp>
        <p:nvGrpSpPr>
          <p:cNvPr id="3" name="Группа 9">
            <a:extLst>
              <a:ext uri="{FF2B5EF4-FFF2-40B4-BE49-F238E27FC236}">
                <a16:creationId xmlns:a16="http://schemas.microsoft.com/office/drawing/2014/main" id="{E31C271F-D690-4F8F-AD75-42576A18EE0A}"/>
              </a:ext>
            </a:extLst>
          </p:cNvPr>
          <p:cNvGrpSpPr/>
          <p:nvPr userDrawn="1"/>
        </p:nvGrpSpPr>
        <p:grpSpPr>
          <a:xfrm>
            <a:off x="10450594" y="162200"/>
            <a:ext cx="1282770" cy="342900"/>
            <a:chOff x="8277948" y="162198"/>
            <a:chExt cx="1282771" cy="342900"/>
          </a:xfrm>
        </p:grpSpPr>
        <p:pic>
          <p:nvPicPr>
            <p:cNvPr id="13" name="Picture 6" descr="http://abali.ru/wp-content/uploads/2014/04/gerb_uzbekistana.png">
              <a:extLst>
                <a:ext uri="{FF2B5EF4-FFF2-40B4-BE49-F238E27FC236}">
                  <a16:creationId xmlns:a16="http://schemas.microsoft.com/office/drawing/2014/main" id="{E0B981D5-CB6A-4E9A-8D8B-E5A9424FD62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948" y="162198"/>
              <a:ext cx="337662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FEC734-49D7-4B0B-8BAD-EB7B158A7FC3}"/>
                </a:ext>
              </a:extLst>
            </p:cNvPr>
            <p:cNvSpPr txBox="1"/>
            <p:nvPr userDrawn="1"/>
          </p:nvSpPr>
          <p:spPr>
            <a:xfrm>
              <a:off x="8711803" y="202394"/>
              <a:ext cx="848916" cy="2625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742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Республика Узбекистан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14819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41ED776B-7011-4AF2-B79B-D259BDD5F6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9568383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0582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10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6581203"/>
            <a:ext cx="10013465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C1B372D9-811D-4250-95B0-107C46731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546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D29629-B8F3-42C3-8B38-789A3CBC9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665" y="876300"/>
            <a:ext cx="5150457" cy="33345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167CDF-4277-403A-858F-67D0943E9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1665" y="4320358"/>
            <a:ext cx="5150457" cy="19039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7424EB-7692-4046-828E-C96DCF360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t="2594" b="2594"/>
          <a:stretch/>
        </p:blipFill>
        <p:spPr>
          <a:xfrm>
            <a:off x="6197115" y="1701324"/>
            <a:ext cx="3332655" cy="25120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02D1536-DD84-45DE-9D2E-1E24DD6D48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197115" y="4320323"/>
            <a:ext cx="3332655" cy="19039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09A9C3-60CE-4B7A-ADD6-086265AA11F7}"/>
              </a:ext>
            </a:extLst>
          </p:cNvPr>
          <p:cNvSpPr/>
          <p:nvPr userDrawn="1"/>
        </p:nvSpPr>
        <p:spPr>
          <a:xfrm>
            <a:off x="7479856" y="876310"/>
            <a:ext cx="339579" cy="725061"/>
          </a:xfrm>
          <a:prstGeom prst="rect">
            <a:avLst/>
          </a:prstGeom>
          <a:solidFill>
            <a:srgbClr val="135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19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85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156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487957B-E560-4DE7-BDAB-1CD3B5529EA2}"/>
              </a:ext>
            </a:extLst>
          </p:cNvPr>
          <p:cNvSpPr/>
          <p:nvPr userDrawn="1"/>
        </p:nvSpPr>
        <p:spPr>
          <a:xfrm>
            <a:off x="7907440" y="876310"/>
            <a:ext cx="339579" cy="725061"/>
          </a:xfrm>
          <a:prstGeom prst="rect">
            <a:avLst/>
          </a:prstGeom>
          <a:solidFill>
            <a:srgbClr val="239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35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154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217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09EAD9-EB99-41E7-B602-2AFB9DE43101}"/>
              </a:ext>
            </a:extLst>
          </p:cNvPr>
          <p:cNvSpPr/>
          <p:nvPr userDrawn="1"/>
        </p:nvSpPr>
        <p:spPr>
          <a:xfrm>
            <a:off x="6624693" y="876310"/>
            <a:ext cx="339579" cy="725061"/>
          </a:xfrm>
          <a:prstGeom prst="rect">
            <a:avLst/>
          </a:prstGeom>
          <a:solidFill>
            <a:srgbClr val="8C9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140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152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166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A548C9D-D3F0-4DF7-86DE-E4D15AF95564}"/>
              </a:ext>
            </a:extLst>
          </p:cNvPr>
          <p:cNvSpPr/>
          <p:nvPr userDrawn="1"/>
        </p:nvSpPr>
        <p:spPr>
          <a:xfrm>
            <a:off x="7052273" y="876310"/>
            <a:ext cx="339579" cy="725061"/>
          </a:xfrm>
          <a:prstGeom prst="rect">
            <a:avLst/>
          </a:prstGeom>
          <a:solidFill>
            <a:srgbClr val="CC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204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221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235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CC185B2-DCD8-4FF3-84F3-6DD3A5582BA5}"/>
              </a:ext>
            </a:extLst>
          </p:cNvPr>
          <p:cNvSpPr/>
          <p:nvPr userDrawn="1"/>
        </p:nvSpPr>
        <p:spPr>
          <a:xfrm>
            <a:off x="6197109" y="876310"/>
            <a:ext cx="339579" cy="725061"/>
          </a:xfrm>
          <a:prstGeom prst="rect">
            <a:avLst/>
          </a:prstGeom>
          <a:solidFill>
            <a:srgbClr val="30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48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51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58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75AFD01-7020-484F-BF2B-364DC92BB375}"/>
              </a:ext>
            </a:extLst>
          </p:cNvPr>
          <p:cNvSpPr/>
          <p:nvPr userDrawn="1"/>
        </p:nvSpPr>
        <p:spPr>
          <a:xfrm>
            <a:off x="8762603" y="876310"/>
            <a:ext cx="339579" cy="725061"/>
          </a:xfrm>
          <a:prstGeom prst="rect">
            <a:avLst/>
          </a:prstGeom>
          <a:solidFill>
            <a:srgbClr val="1FB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31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181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58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B58BF03-4E4D-40F8-9BCD-A5AF3AE8A145}"/>
              </a:ext>
            </a:extLst>
          </p:cNvPr>
          <p:cNvSpPr/>
          <p:nvPr userDrawn="1"/>
        </p:nvSpPr>
        <p:spPr>
          <a:xfrm>
            <a:off x="8335019" y="876310"/>
            <a:ext cx="339579" cy="725061"/>
          </a:xfrm>
          <a:prstGeom prst="rect">
            <a:avLst/>
          </a:prstGeom>
          <a:solidFill>
            <a:srgbClr val="009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0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153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181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27BF55C-8DB7-468B-A616-07CEA8ABAD7D}"/>
              </a:ext>
            </a:extLst>
          </p:cNvPr>
          <p:cNvSpPr/>
          <p:nvPr userDrawn="1"/>
        </p:nvSpPr>
        <p:spPr>
          <a:xfrm>
            <a:off x="9190187" y="876310"/>
            <a:ext cx="339579" cy="725061"/>
          </a:xfrm>
          <a:prstGeom prst="rect">
            <a:avLst/>
          </a:prstGeom>
          <a:solidFill>
            <a:srgbClr val="DF0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223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8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31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35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05" y="164261"/>
            <a:ext cx="9074581" cy="55066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вторая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624696"/>
            <a:ext cx="10013465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Baskerville Old Face" panose="02020602080505020303" pitchFamily="18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3E53CB5-EF37-40E2-8DA7-B1DE06676118}"/>
              </a:ext>
            </a:extLst>
          </p:cNvPr>
          <p:cNvCxnSpPr>
            <a:cxnSpLocks/>
          </p:cNvCxnSpPr>
          <p:nvPr userDrawn="1"/>
        </p:nvCxnSpPr>
        <p:spPr>
          <a:xfrm>
            <a:off x="438123" y="10"/>
            <a:ext cx="0" cy="8247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088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32665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472053" y="2796264"/>
            <a:ext cx="8562549" cy="542328"/>
          </a:xfrm>
          <a:noFill/>
          <a:ln w="9525">
            <a:noFill/>
          </a:ln>
        </p:spPr>
        <p:txBody>
          <a:bodyPr anchor="b"/>
          <a:lstStyle>
            <a:lvl1pPr>
              <a:defRPr sz="3524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1589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784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35695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0354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71390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3923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07086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17493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4278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1062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082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8" y="1295401"/>
            <a:ext cx="5720863" cy="4876800"/>
          </a:xfrm>
        </p:spPr>
        <p:txBody>
          <a:bodyPr/>
          <a:lstStyle>
            <a:lvl1pPr marL="16784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35695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0354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71390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3923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07086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17493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4278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1062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8" y="1295401"/>
            <a:ext cx="5720863" cy="4876800"/>
          </a:xfrm>
        </p:spPr>
        <p:txBody>
          <a:bodyPr/>
          <a:lstStyle>
            <a:lvl1pPr marL="16784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35695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0354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71390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3923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07086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17493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4278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1062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298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936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782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88" y="3886200"/>
            <a:ext cx="5720863" cy="2286000"/>
          </a:xfrm>
        </p:spPr>
        <p:txBody>
          <a:bodyPr/>
          <a:lstStyle>
            <a:lvl1pPr marL="16784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1pPr>
            <a:lvl2pPr marL="335695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2pPr>
            <a:lvl3pPr marL="50354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3pPr>
            <a:lvl4pPr marL="671390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4pPr>
            <a:lvl5pPr marL="83923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5pPr>
            <a:lvl6pPr marL="1007086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6pPr>
            <a:lvl7pPr marL="117493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7pPr>
            <a:lvl8pPr marL="1342781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8pPr>
            <a:lvl9pPr marL="151062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88" y="3886200"/>
            <a:ext cx="5720863" cy="2286000"/>
          </a:xfrm>
        </p:spPr>
        <p:txBody>
          <a:bodyPr/>
          <a:lstStyle>
            <a:lvl1pPr marL="16784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1pPr>
            <a:lvl2pPr marL="335695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2pPr>
            <a:lvl3pPr marL="50354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3pPr>
            <a:lvl4pPr marL="671390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4pPr>
            <a:lvl5pPr marL="83923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5pPr>
            <a:lvl6pPr marL="1007086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6pPr>
            <a:lvl7pPr marL="117493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7pPr>
            <a:lvl8pPr marL="1342781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8pPr>
            <a:lvl9pPr marL="151062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8" y="1295400"/>
            <a:ext cx="5720863" cy="2286000"/>
          </a:xfrm>
        </p:spPr>
        <p:txBody>
          <a:bodyPr/>
          <a:lstStyle>
            <a:lvl1pPr marL="16784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1pPr>
            <a:lvl2pPr marL="335695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2pPr>
            <a:lvl3pPr marL="50354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3pPr>
            <a:lvl4pPr marL="671390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4pPr>
            <a:lvl5pPr marL="83923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5pPr>
            <a:lvl6pPr marL="1007086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6pPr>
            <a:lvl7pPr marL="117493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7pPr>
            <a:lvl8pPr marL="1342781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8pPr>
            <a:lvl9pPr marL="151062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8" y="1295400"/>
            <a:ext cx="5720863" cy="2286000"/>
          </a:xfrm>
        </p:spPr>
        <p:txBody>
          <a:bodyPr/>
          <a:lstStyle>
            <a:lvl1pPr marL="16784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1pPr>
            <a:lvl2pPr marL="335695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2pPr>
            <a:lvl3pPr marL="50354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3pPr>
            <a:lvl4pPr marL="671390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4pPr>
            <a:lvl5pPr marL="83923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5pPr>
            <a:lvl6pPr marL="1007086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6pPr>
            <a:lvl7pPr marL="117493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7pPr>
            <a:lvl8pPr marL="1342781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8pPr>
            <a:lvl9pPr marL="151062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183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592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66066" y="1963500"/>
            <a:ext cx="56600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61167" y="3868800"/>
            <a:ext cx="66696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None/>
              <a:defRPr>
                <a:solidFill>
                  <a:srgbClr val="CCCCC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487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472053" y="2784594"/>
            <a:ext cx="8562549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15909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075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9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9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380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009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2903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89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89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9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9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853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7873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581231"/>
            <a:ext cx="10013465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19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7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3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2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1556411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624702"/>
            <a:ext cx="10013465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8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78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4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03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72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7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29"/>
            <a:ext cx="1095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17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Straight Connector 5"/>
          <p:cNvCxnSpPr>
            <a:cxnSpLocks noChangeShapeType="1"/>
          </p:cNvCxnSpPr>
          <p:nvPr/>
        </p:nvCxnSpPr>
        <p:spPr bwMode="gray">
          <a:xfrm>
            <a:off x="187572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5" r:id="rId8"/>
    <p:sldLayoutId id="2147483746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83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43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29"/>
            <a:ext cx="1095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28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Straight Connector 5"/>
          <p:cNvCxnSpPr>
            <a:cxnSpLocks noChangeShapeType="1"/>
          </p:cNvCxnSpPr>
          <p:nvPr/>
        </p:nvCxnSpPr>
        <p:spPr bwMode="gray">
          <a:xfrm>
            <a:off x="187583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85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1267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29"/>
            <a:ext cx="1095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29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9" name="Straight Connector 5"/>
          <p:cNvCxnSpPr>
            <a:cxnSpLocks noChangeShapeType="1"/>
          </p:cNvCxnSpPr>
          <p:nvPr/>
        </p:nvCxnSpPr>
        <p:spPr bwMode="gray">
          <a:xfrm>
            <a:off x="187585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A2F10-ED00-4C58-AF7F-DA76D3095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0562" y="6610350"/>
            <a:ext cx="649657" cy="159656"/>
          </a:xfrm>
          <a:prstGeom prst="rect">
            <a:avLst/>
          </a:prstGeom>
        </p:spPr>
        <p:txBody>
          <a:bodyPr vert="horz" lIns="91440" tIns="0" rIns="0" bIns="0" rtlCol="0" anchor="b"/>
          <a:lstStyle>
            <a:lvl1pPr>
              <a:defRPr lang="ru-RU" sz="85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C8E44-E955-4071-B312-AF68E203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06" y="138118"/>
            <a:ext cx="9074581" cy="275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ADA20DC-A8FB-4CCA-8F2A-7547672375DA}"/>
              </a:ext>
            </a:extLst>
          </p:cNvPr>
          <p:cNvCxnSpPr>
            <a:cxnSpLocks/>
          </p:cNvCxnSpPr>
          <p:nvPr/>
        </p:nvCxnSpPr>
        <p:spPr>
          <a:xfrm>
            <a:off x="438123" y="0"/>
            <a:ext cx="0" cy="5326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8">
            <a:extLst>
              <a:ext uri="{FF2B5EF4-FFF2-40B4-BE49-F238E27FC236}">
                <a16:creationId xmlns:a16="http://schemas.microsoft.com/office/drawing/2014/main" id="{9941E22E-2A68-4516-92E9-B9E04892A476}"/>
              </a:ext>
            </a:extLst>
          </p:cNvPr>
          <p:cNvGrpSpPr/>
          <p:nvPr/>
        </p:nvGrpSpPr>
        <p:grpSpPr>
          <a:xfrm>
            <a:off x="10450594" y="162199"/>
            <a:ext cx="1282770" cy="342900"/>
            <a:chOff x="8277948" y="162198"/>
            <a:chExt cx="1282771" cy="342900"/>
          </a:xfrm>
        </p:grpSpPr>
        <p:pic>
          <p:nvPicPr>
            <p:cNvPr id="20" name="Picture 6" descr="http://abali.ru/wp-content/uploads/2014/04/gerb_uzbekistana.png">
              <a:extLst>
                <a:ext uri="{FF2B5EF4-FFF2-40B4-BE49-F238E27FC236}">
                  <a16:creationId xmlns:a16="http://schemas.microsoft.com/office/drawing/2014/main" id="{BA969AEE-FFD8-4C70-8D09-D9CB56E84D1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948" y="162198"/>
              <a:ext cx="337662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DE165F-3556-4354-B846-5D975206361D}"/>
                </a:ext>
              </a:extLst>
            </p:cNvPr>
            <p:cNvSpPr txBox="1"/>
            <p:nvPr userDrawn="1"/>
          </p:nvSpPr>
          <p:spPr>
            <a:xfrm>
              <a:off x="8711803" y="202394"/>
              <a:ext cx="848916" cy="2625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742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3" b="0" i="0" u="none" strike="noStrike" kern="1200" cap="none" spc="0" normalizeH="0" baseline="0" noProof="0" dirty="0">
                  <a:ln>
                    <a:noFill/>
                  </a:ln>
                  <a:solidFill>
                    <a:srgbClr val="30333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rPr>
                <a:t>Republic of Uzbekistan</a:t>
              </a:r>
              <a:endParaRPr kumimoji="0" lang="ru-RU" sz="853" b="0" i="0" u="none" strike="noStrike" kern="1200" cap="none" spc="0" normalizeH="0" baseline="0" noProof="0" dirty="0">
                <a:ln>
                  <a:noFill/>
                </a:ln>
                <a:solidFill>
                  <a:srgbClr val="30333A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2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</p:sldLayoutIdLst>
  <p:hf hdr="0" dt="0"/>
  <p:txStyles>
    <p:titleStyle>
      <a:lvl1pPr algn="l" defTabSz="742982" rtl="0" eaLnBrk="1" latinLnBrk="0" hangingPunct="1">
        <a:lnSpc>
          <a:spcPct val="100000"/>
        </a:lnSpc>
        <a:spcBef>
          <a:spcPct val="0"/>
        </a:spcBef>
        <a:buNone/>
        <a:defRPr sz="1789" b="0" kern="1200">
          <a:solidFill>
            <a:schemeClr val="accent1"/>
          </a:solidFill>
          <a:latin typeface="Baskerville" panose="02020502070401020303" pitchFamily="18" charset="0"/>
          <a:ea typeface="+mj-ea"/>
          <a:cs typeface="+mj-cs"/>
        </a:defRPr>
      </a:lvl1pPr>
    </p:titleStyle>
    <p:bodyStyle>
      <a:lvl1pPr marL="185745" indent="-185745" algn="l" defTabSz="742982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3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2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0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1713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3203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695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6185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67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93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82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474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966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458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949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440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932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379" userDrawn="1">
          <p15:clr>
            <a:srgbClr val="A4A3A4"/>
          </p15:clr>
        </p15:guide>
        <p15:guide id="3" pos="7302" userDrawn="1">
          <p15:clr>
            <a:srgbClr val="A4A3A4"/>
          </p15:clr>
        </p15:guide>
        <p15:guide id="4" orient="horz" pos="552" userDrawn="1">
          <p15:clr>
            <a:srgbClr val="A4A3A4"/>
          </p15:clr>
        </p15:guide>
        <p15:guide id="5" pos="3842" userDrawn="1">
          <p15:clr>
            <a:srgbClr val="A4A3A4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87" y="1295401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43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34"/>
            <a:ext cx="10951308" cy="36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32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Straight Connector 5"/>
          <p:cNvCxnSpPr>
            <a:cxnSpLocks noChangeShapeType="1"/>
          </p:cNvCxnSpPr>
          <p:nvPr/>
        </p:nvCxnSpPr>
        <p:spPr bwMode="gray">
          <a:xfrm>
            <a:off x="187587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7092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47592"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895186"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42781"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790373"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67847" indent="-167847" algn="l" defTabSz="1799697" rtl="0" eaLnBrk="1" fontAlgn="base" hangingPunct="1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1pPr>
      <a:lvl2pPr marL="335695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2pPr>
      <a:lvl3pPr marL="503541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3pPr>
      <a:lvl4pPr marL="671390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4pPr>
      <a:lvl5pPr marL="839237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5pPr>
      <a:lvl6pPr marL="1007086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371" b="0">
          <a:solidFill>
            <a:srgbClr val="30333A"/>
          </a:solidFill>
          <a:latin typeface="+mn-lt"/>
          <a:ea typeface="+mn-ea"/>
          <a:cs typeface="+mn-cs"/>
        </a:defRPr>
      </a:lvl6pPr>
      <a:lvl7pPr marL="1174931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371" b="0">
          <a:solidFill>
            <a:srgbClr val="30333A"/>
          </a:solidFill>
          <a:latin typeface="+mn-lt"/>
          <a:ea typeface="+mn-ea"/>
          <a:cs typeface="+mn-cs"/>
        </a:defRPr>
      </a:lvl7pPr>
      <a:lvl8pPr marL="1342781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371" b="0">
          <a:solidFill>
            <a:srgbClr val="30333A"/>
          </a:solidFill>
          <a:latin typeface="+mn-lt"/>
          <a:ea typeface="+mn-ea"/>
          <a:cs typeface="+mn-cs"/>
        </a:defRPr>
      </a:lvl8pPr>
      <a:lvl9pPr marL="1510627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371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592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186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781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373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7966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558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153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0745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88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43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29"/>
            <a:ext cx="1095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33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Straight Connector 5"/>
          <p:cNvCxnSpPr>
            <a:cxnSpLocks noChangeShapeType="1"/>
          </p:cNvCxnSpPr>
          <p:nvPr/>
        </p:nvCxnSpPr>
        <p:spPr bwMode="gray">
          <a:xfrm>
            <a:off x="187588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8840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A2F10-ED00-4C58-AF7F-DA76D3095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0562" y="6610350"/>
            <a:ext cx="649657" cy="159656"/>
          </a:xfrm>
          <a:prstGeom prst="rect">
            <a:avLst/>
          </a:prstGeom>
        </p:spPr>
        <p:txBody>
          <a:bodyPr vert="horz" lIns="91440" tIns="0" rIns="0" bIns="0" rtlCol="0" anchor="b"/>
          <a:lstStyle>
            <a:lvl1pPr>
              <a:defRPr lang="ru-RU" sz="85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C8E44-E955-4071-B312-AF68E203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10" y="138118"/>
            <a:ext cx="9074581" cy="275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ADA20DC-A8FB-4CCA-8F2A-7547672375DA}"/>
              </a:ext>
            </a:extLst>
          </p:cNvPr>
          <p:cNvCxnSpPr>
            <a:cxnSpLocks/>
          </p:cNvCxnSpPr>
          <p:nvPr/>
        </p:nvCxnSpPr>
        <p:spPr>
          <a:xfrm>
            <a:off x="438123" y="0"/>
            <a:ext cx="0" cy="5326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8">
            <a:extLst>
              <a:ext uri="{FF2B5EF4-FFF2-40B4-BE49-F238E27FC236}">
                <a16:creationId xmlns:a16="http://schemas.microsoft.com/office/drawing/2014/main" id="{9941E22E-2A68-4516-92E9-B9E04892A476}"/>
              </a:ext>
            </a:extLst>
          </p:cNvPr>
          <p:cNvGrpSpPr/>
          <p:nvPr/>
        </p:nvGrpSpPr>
        <p:grpSpPr>
          <a:xfrm>
            <a:off x="10450594" y="162199"/>
            <a:ext cx="1282770" cy="342900"/>
            <a:chOff x="8277948" y="162198"/>
            <a:chExt cx="1282771" cy="342900"/>
          </a:xfrm>
        </p:grpSpPr>
        <p:pic>
          <p:nvPicPr>
            <p:cNvPr id="20" name="Picture 6" descr="http://abali.ru/wp-content/uploads/2014/04/gerb_uzbekistana.png">
              <a:extLst>
                <a:ext uri="{FF2B5EF4-FFF2-40B4-BE49-F238E27FC236}">
                  <a16:creationId xmlns:a16="http://schemas.microsoft.com/office/drawing/2014/main" id="{BA969AEE-FFD8-4C70-8D09-D9CB56E84D1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948" y="162198"/>
              <a:ext cx="337662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DE165F-3556-4354-B846-5D975206361D}"/>
                </a:ext>
              </a:extLst>
            </p:cNvPr>
            <p:cNvSpPr txBox="1"/>
            <p:nvPr userDrawn="1"/>
          </p:nvSpPr>
          <p:spPr>
            <a:xfrm>
              <a:off x="8711803" y="202394"/>
              <a:ext cx="848916" cy="2625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742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3" b="0" i="0" u="none" strike="noStrike" kern="1200" cap="none" spc="0" normalizeH="0" baseline="0" noProof="0" dirty="0">
                  <a:ln>
                    <a:noFill/>
                  </a:ln>
                  <a:solidFill>
                    <a:srgbClr val="30333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rPr>
                <a:t>Republic of Uzbekistan</a:t>
              </a:r>
              <a:endParaRPr kumimoji="0" lang="ru-RU" sz="853" b="0" i="0" u="none" strike="noStrike" kern="1200" cap="none" spc="0" normalizeH="0" baseline="0" noProof="0" dirty="0">
                <a:ln>
                  <a:noFill/>
                </a:ln>
                <a:solidFill>
                  <a:srgbClr val="30333A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13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</p:sldLayoutIdLst>
  <p:hf hdr="0" dt="0"/>
  <p:txStyles>
    <p:titleStyle>
      <a:lvl1pPr algn="l" defTabSz="742982" rtl="0" eaLnBrk="1" latinLnBrk="0" hangingPunct="1">
        <a:lnSpc>
          <a:spcPct val="100000"/>
        </a:lnSpc>
        <a:spcBef>
          <a:spcPct val="0"/>
        </a:spcBef>
        <a:buNone/>
        <a:defRPr sz="1789" b="0" kern="1200">
          <a:solidFill>
            <a:schemeClr val="accent1"/>
          </a:solidFill>
          <a:latin typeface="Baskerville" panose="02020502070401020303" pitchFamily="18" charset="0"/>
          <a:ea typeface="+mj-ea"/>
          <a:cs typeface="+mj-cs"/>
        </a:defRPr>
      </a:lvl1pPr>
    </p:titleStyle>
    <p:bodyStyle>
      <a:lvl1pPr marL="185745" indent="-185745" algn="l" defTabSz="742982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3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2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0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1713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3203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695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6185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67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93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82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474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966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458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949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440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932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379" userDrawn="1">
          <p15:clr>
            <a:srgbClr val="A4A3A4"/>
          </p15:clr>
        </p15:guide>
        <p15:guide id="3" pos="7302" userDrawn="1">
          <p15:clr>
            <a:srgbClr val="A4A3A4"/>
          </p15:clr>
        </p15:guide>
        <p15:guide id="4" orient="horz" pos="552" userDrawn="1">
          <p15:clr>
            <a:srgbClr val="A4A3A4"/>
          </p15:clr>
        </p15:guide>
        <p15:guide id="5" pos="3842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14"/>
          <p:cNvSpPr>
            <a:spLocks noChangeShapeType="1"/>
          </p:cNvSpPr>
          <p:nvPr/>
        </p:nvSpPr>
        <p:spPr bwMode="auto">
          <a:xfrm>
            <a:off x="179758" y="457200"/>
            <a:ext cx="11816863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en-US" sz="1400" dirty="0">
              <a:solidFill>
                <a:srgbClr val="53565A"/>
              </a:solidFill>
              <a:latin typeface="Arial"/>
              <a:ea typeface="ヒラギノ角ゴ Pro W3" pitchFamily="124" charset="-128"/>
              <a:cs typeface="+mn-cs"/>
            </a:endParaRPr>
          </a:p>
        </p:txBody>
      </p:sp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73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179758" y="6400800"/>
            <a:ext cx="11816863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en-US" sz="1400" dirty="0">
              <a:solidFill>
                <a:srgbClr val="53565A"/>
              </a:solidFill>
              <a:latin typeface="Arial"/>
              <a:ea typeface="ヒラギノ角ゴ Pro W3" pitchFamily="124" charset="-128"/>
              <a:cs typeface="+mn-cs"/>
            </a:endParaRPr>
          </a:p>
        </p:txBody>
      </p:sp>
      <p:pic>
        <p:nvPicPr>
          <p:cNvPr id="2053" name="Picture 9" descr="citi-r_2c-blu_pos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5976" y="6569075"/>
            <a:ext cx="584201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3" y="60327"/>
            <a:ext cx="11812955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97999B"/>
        </a:buClr>
        <a:buSzPct val="100000"/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 pitchFamily="34" charset="0"/>
        <a:buChar char="–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 pitchFamily="34" charset="0"/>
        <a:buChar char="–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/>
        <a:buChar char="–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/>
        <a:buChar char="–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75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075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8" y="161929"/>
            <a:ext cx="11852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8972" y="6243638"/>
            <a:ext cx="615461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76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099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29"/>
            <a:ext cx="1095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21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1" name="Straight Connector 8"/>
          <p:cNvCxnSpPr>
            <a:cxnSpLocks noChangeShapeType="1"/>
          </p:cNvCxnSpPr>
          <p:nvPr/>
        </p:nvCxnSpPr>
        <p:spPr bwMode="gray">
          <a:xfrm>
            <a:off x="187576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77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123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81" y="161929"/>
            <a:ext cx="11852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87571" y="6602418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l" eaLnBrk="1" hangingPunct="1"/>
            <a:fld id="{CF55F06D-5169-4299-98FF-96031D9FB657}" type="slidenum">
              <a:rPr lang="en-GB" altLang="en-US" sz="1000">
                <a:solidFill>
                  <a:srgbClr val="000000"/>
                </a:solidFill>
                <a:ea typeface="STKaiti"/>
                <a:cs typeface="STKaiti"/>
              </a:rPr>
              <a:pPr algn="l" eaLnBrk="1" hangingPunct="1"/>
              <a:t>‹#›</a:t>
            </a:fld>
            <a:endParaRPr lang="en-GB" altLang="en-US" sz="1000">
              <a:solidFill>
                <a:srgbClr val="000000"/>
              </a:solidFill>
              <a:ea typeface="STKaiti"/>
              <a:cs typeface="STKaiti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8972" y="6243638"/>
            <a:ext cx="615461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78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6147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82" y="161929"/>
            <a:ext cx="11852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187571" y="6602418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l" eaLnBrk="1" hangingPunct="1"/>
            <a:fld id="{0E58ED77-ADC3-4BB1-B492-655165FA3604}" type="slidenum">
              <a:rPr lang="en-GB" altLang="en-US" sz="1000">
                <a:solidFill>
                  <a:srgbClr val="000000"/>
                </a:solidFill>
                <a:ea typeface="STKaiti"/>
                <a:cs typeface="STKaiti"/>
              </a:rPr>
              <a:pPr algn="l" eaLnBrk="1" hangingPunct="1"/>
              <a:t>‹#›</a:t>
            </a:fld>
            <a:endParaRPr lang="en-GB" altLang="en-US" sz="1000">
              <a:solidFill>
                <a:srgbClr val="000000"/>
              </a:solidFill>
              <a:ea typeface="STKaiti"/>
              <a:cs typeface="STKaiti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8972" y="6243638"/>
            <a:ext cx="615461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80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7171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29"/>
            <a:ext cx="1095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24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3" name="Straight Connector 5"/>
          <p:cNvCxnSpPr>
            <a:cxnSpLocks noChangeShapeType="1"/>
          </p:cNvCxnSpPr>
          <p:nvPr/>
        </p:nvCxnSpPr>
        <p:spPr bwMode="gray">
          <a:xfrm>
            <a:off x="187580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81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8195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29"/>
            <a:ext cx="1095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26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7" name="Straight Connector 5"/>
          <p:cNvCxnSpPr>
            <a:cxnSpLocks noChangeShapeType="1"/>
          </p:cNvCxnSpPr>
          <p:nvPr/>
        </p:nvCxnSpPr>
        <p:spPr bwMode="gray">
          <a:xfrm>
            <a:off x="187581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82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9219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29"/>
            <a:ext cx="1095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27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Straight Connector 5"/>
          <p:cNvCxnSpPr>
            <a:cxnSpLocks noChangeShapeType="1"/>
          </p:cNvCxnSpPr>
          <p:nvPr/>
        </p:nvCxnSpPr>
        <p:spPr bwMode="gray">
          <a:xfrm>
            <a:off x="187582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5.png"/><Relationship Id="rId3" Type="http://schemas.openxmlformats.org/officeDocument/2006/relationships/image" Target="../media/image23.gif"/><Relationship Id="rId7" Type="http://schemas.openxmlformats.org/officeDocument/2006/relationships/image" Target="../media/image26.png"/><Relationship Id="rId12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jpeg"/><Relationship Id="rId5" Type="http://schemas.openxmlformats.org/officeDocument/2006/relationships/image" Target="../media/image29.png"/><Relationship Id="rId10" Type="http://schemas.openxmlformats.org/officeDocument/2006/relationships/image" Target="../media/image32.jpg"/><Relationship Id="rId4" Type="http://schemas.openxmlformats.org/officeDocument/2006/relationships/image" Target="../media/image28.jpe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36.pn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90550" y="1870413"/>
            <a:ext cx="11010900" cy="9702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КАЗНАЧЕЙСКОЙ СЛУЖБЫ 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МИНИСТЕРСТВЕ ЭКОНОМИКИ И ФИНАНСОВ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УЗБЕКИСТАН</a:t>
            </a:r>
            <a:endParaRPr lang="ru-RU" sz="2200" b="1" dirty="0">
              <a:solidFill>
                <a:srgbClr val="45598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35" y="137826"/>
            <a:ext cx="5109530" cy="140144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590550" y="3523518"/>
            <a:ext cx="11010900" cy="14097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STKait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5pPr>
            <a:lvl6pPr marL="45720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914418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37162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82883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pPr algn="ctr"/>
            <a:r>
              <a:rPr lang="ru-RU" sz="4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br>
              <a:rPr lang="ru-RU" sz="4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КАЗНАЧЕЙСКИХ ОПЕРАЦИЙ</a:t>
            </a:r>
            <a:endParaRPr lang="ru-RU" sz="4500" b="1" kern="0" dirty="0">
              <a:solidFill>
                <a:srgbClr val="45598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0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Заголовок 2"/>
          <p:cNvSpPr txBox="1">
            <a:spLocks/>
          </p:cNvSpPr>
          <p:nvPr/>
        </p:nvSpPr>
        <p:spPr bwMode="gray">
          <a:xfrm>
            <a:off x="854322" y="2247904"/>
            <a:ext cx="10951308" cy="100027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STKait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5pPr>
            <a:lvl6pPr marL="45720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914418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37162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82883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pPr algn="ctr"/>
            <a:r>
              <a:rPr lang="uz-Cyrl-UZ" sz="65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uz-Cyrl-UZ" sz="65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2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572" y="16009"/>
            <a:ext cx="10951308" cy="461665"/>
          </a:xfrm>
        </p:spPr>
        <p:txBody>
          <a:bodyPr/>
          <a:lstStyle/>
          <a:p>
            <a:pPr algn="ctr"/>
            <a:r>
              <a:rPr lang="uz-Cyrl-UZ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вая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 государственного финансового контроля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187572" y="778212"/>
            <a:ext cx="11796905" cy="7782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z-Cyrl-U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принципы государственного финансового контроля установлены </a:t>
            </a:r>
            <a:br>
              <a:rPr lang="uz-Cyrl-U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статьями 170-179 </a:t>
            </a:r>
            <a:r>
              <a:rPr lang="uz-Cyrl-U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кодекса</a:t>
            </a:r>
            <a:r>
              <a:rPr lang="uz-Cyrl-U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Узбекистан.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87572" y="1782989"/>
            <a:ext cx="7623739" cy="28084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государственного финансового контроля:</a:t>
            </a:r>
          </a:p>
          <a:p>
            <a:pPr lvl="0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Счётная палата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РУз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УзАСБО</a:t>
            </a:r>
            <a:r>
              <a:rPr lang="ru-RU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ИСУГФ, ПК ЦБ, ГНК, ГТК, Минюст и др.)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Экономики и финансов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РУз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975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числе,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Комитет казначейской службы </a:t>
            </a:r>
            <a:r>
              <a:rPr lang="ru-RU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(ИСУГФ)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Инспекция государственного финансового контроля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УзАСБО</a:t>
            </a:r>
            <a:r>
              <a:rPr lang="ru-RU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ИСУГФ)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Налоговый комитет </a:t>
            </a:r>
            <a:r>
              <a:rPr lang="ru-RU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(ПК ГНК)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989156" y="1782988"/>
            <a:ext cx="3995322" cy="48662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государственного </a:t>
            </a:r>
            <a:b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контроля:</a:t>
            </a:r>
          </a:p>
          <a:p>
            <a:pPr lvl="0"/>
            <a:endParaRPr lang="uz-Cyrl-U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объему работы:</a:t>
            </a:r>
          </a:p>
          <a:p>
            <a:pPr lvl="0"/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контроль;</a:t>
            </a:r>
          </a:p>
          <a:p>
            <a:pPr marL="285750" lvl="0" indent="-285750">
              <a:buFontTx/>
              <a:buChar char="-"/>
            </a:pP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выборочный контроль.</a:t>
            </a:r>
          </a:p>
          <a:p>
            <a:pPr lvl="0"/>
            <a:endParaRPr lang="uz-Cyrl-U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цели и предмета </a:t>
            </a:r>
            <a:b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контроля:</a:t>
            </a:r>
          </a:p>
          <a:p>
            <a:pPr lvl="0"/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комплексный контроль;</a:t>
            </a:r>
          </a:p>
          <a:p>
            <a:pPr lvl="0"/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тематический контроль;</a:t>
            </a:r>
          </a:p>
          <a:p>
            <a:pPr lvl="0"/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альтернативный контроль.</a:t>
            </a:r>
          </a:p>
          <a:p>
            <a:pPr lvl="0"/>
            <a:endParaRPr lang="uz-Cyrl-U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187571" y="4711148"/>
            <a:ext cx="7623740" cy="19381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2" rtlCol="0" anchor="ctr" anchorCtr="0" compatLnSpc="1">
            <a:prstTxWarp prst="textNoShape">
              <a:avLst/>
            </a:prstTxWarp>
          </a:bodyPr>
          <a:lstStyle/>
          <a:p>
            <a:pPr lvl="0" algn="r"/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государственного финансового контроля:</a:t>
            </a:r>
          </a:p>
          <a:p>
            <a:pPr lvl="0" algn="r"/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контроль </a:t>
            </a:r>
            <a:r>
              <a:rPr lang="ru-RU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Фин.органы</a:t>
            </a:r>
            <a:r>
              <a:rPr lang="ru-RU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Казначейство, ГНК)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контроль </a:t>
            </a:r>
            <a:r>
              <a:rPr lang="ru-RU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(Казначейство, ГНК)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контроль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(Счетная палата, ИГФК)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79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572" y="121945"/>
            <a:ext cx="10951308" cy="800219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</a:t>
            </a:r>
            <a:r>
              <a:rPr lang="uz-Cyrl-U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казначейской службы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Министерстве экономики и финансов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Узбекистан 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45"/>
          <p:cNvSpPr>
            <a:spLocks noChangeArrowheads="1"/>
          </p:cNvSpPr>
          <p:nvPr/>
        </p:nvSpPr>
        <p:spPr bwMode="auto">
          <a:xfrm>
            <a:off x="3322875" y="1214029"/>
            <a:ext cx="5698155" cy="411163"/>
          </a:xfrm>
          <a:prstGeom prst="rect">
            <a:avLst/>
          </a:prstGeom>
          <a:solidFill>
            <a:schemeClr val="bg1"/>
          </a:soli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Комитет казначейской службы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32"/>
          <p:cNvSpPr>
            <a:spLocks noChangeArrowheads="1"/>
          </p:cNvSpPr>
          <p:nvPr/>
        </p:nvSpPr>
        <p:spPr bwMode="auto">
          <a:xfrm>
            <a:off x="7142881" y="3311261"/>
            <a:ext cx="1634860" cy="1449861"/>
          </a:xfrm>
          <a:prstGeom prst="rect">
            <a:avLst/>
          </a:prstGeom>
          <a:solidFill>
            <a:srgbClr val="FFFFFF"/>
          </a:solidFill>
          <a:ln w="635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исполнения финансовых  объязательств  </a:t>
            </a:r>
            <a:endParaRPr kumimoji="0" lang="uz-Cyrl-UZ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42"/>
          <p:cNvSpPr>
            <a:spLocks noChangeArrowheads="1"/>
          </p:cNvSpPr>
          <p:nvPr/>
        </p:nvSpPr>
        <p:spPr bwMode="auto">
          <a:xfrm>
            <a:off x="9021030" y="3311261"/>
            <a:ext cx="3040062" cy="1449861"/>
          </a:xfrm>
          <a:prstGeom prst="rect">
            <a:avLst/>
          </a:prstGeom>
          <a:solidFill>
            <a:srgbClr val="FFFFFF"/>
          </a:solidFill>
          <a:ln w="635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анализа, учёта и мониторинга  казначейского исполнения государственного бюджета</a:t>
            </a:r>
            <a:endParaRPr kumimoji="0" lang="uz-Cyrl-UZ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28"/>
          <p:cNvSpPr>
            <a:spLocks noChangeArrowheads="1"/>
          </p:cNvSpPr>
          <p:nvPr/>
        </p:nvSpPr>
        <p:spPr bwMode="auto">
          <a:xfrm>
            <a:off x="3851364" y="2717277"/>
            <a:ext cx="4829022" cy="396875"/>
          </a:xfrm>
          <a:prstGeom prst="rect">
            <a:avLst/>
          </a:prstGeom>
          <a:solidFill>
            <a:schemeClr val="bg1"/>
          </a:soli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комитета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45"/>
          <p:cNvSpPr>
            <a:spLocks noChangeArrowheads="1"/>
          </p:cNvSpPr>
          <p:nvPr/>
        </p:nvSpPr>
        <p:spPr bwMode="auto">
          <a:xfrm>
            <a:off x="3851364" y="1990139"/>
            <a:ext cx="4829023" cy="411163"/>
          </a:xfrm>
          <a:prstGeom prst="rect">
            <a:avLst/>
          </a:prstGeom>
          <a:solidFill>
            <a:schemeClr val="bg1"/>
          </a:soli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комитета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61"/>
          <p:cNvSpPr>
            <a:spLocks noChangeArrowheads="1"/>
          </p:cNvSpPr>
          <p:nvPr/>
        </p:nvSpPr>
        <p:spPr bwMode="auto">
          <a:xfrm>
            <a:off x="2336225" y="3311261"/>
            <a:ext cx="2089840" cy="1465249"/>
          </a:xfrm>
          <a:prstGeom prst="rect">
            <a:avLst/>
          </a:prstGeom>
          <a:solidFill>
            <a:srgbClr val="FFFFFF"/>
          </a:solidFill>
          <a:ln w="635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мониторинга государственных закупок</a:t>
            </a:r>
            <a:endParaRPr kumimoji="0" lang="uz-Cyrl-UZ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62"/>
          <p:cNvSpPr>
            <a:spLocks noChangeArrowheads="1"/>
          </p:cNvSpPr>
          <p:nvPr/>
        </p:nvSpPr>
        <p:spPr bwMode="auto">
          <a:xfrm>
            <a:off x="92220" y="3311261"/>
            <a:ext cx="1998628" cy="1449861"/>
          </a:xfrm>
          <a:prstGeom prst="rect">
            <a:avLst/>
          </a:prstGeom>
          <a:solidFill>
            <a:srgbClr val="FFFFFF"/>
          </a:solidFill>
          <a:ln w="635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прогнозирования и управления финансовыми ресурсами</a:t>
            </a:r>
            <a:endParaRPr kumimoji="0" lang="uz-Cyrl-UZ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31"/>
          <p:cNvSpPr>
            <a:spLocks noChangeArrowheads="1"/>
          </p:cNvSpPr>
          <p:nvPr/>
        </p:nvSpPr>
        <p:spPr bwMode="auto">
          <a:xfrm>
            <a:off x="1014428" y="5075171"/>
            <a:ext cx="10502893" cy="1091580"/>
          </a:xfrm>
          <a:prstGeom prst="rect">
            <a:avLst/>
          </a:prstGeom>
          <a:solidFill>
            <a:srgbClr val="FFFFFF"/>
          </a:solidFill>
          <a:ln w="635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Региональные</a:t>
            </a:r>
            <a:r>
              <a:rPr kumimoji="0" lang="ru-RU" altLang="ru-RU" b="1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подразделения: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1" u="sng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Управления казначейской службы Республики Каракалпакстан, областей и города Ташкента – 14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Районные (городские) отделы Казначейской службы - 208</a:t>
            </a:r>
            <a:endParaRPr kumimoji="0" lang="ru-RU" alt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669354" y="3311261"/>
            <a:ext cx="2230238" cy="1465249"/>
          </a:xfrm>
          <a:prstGeom prst="rect">
            <a:avLst/>
          </a:prstGeom>
          <a:solidFill>
            <a:srgbClr val="FFFFFF"/>
          </a:solidFill>
          <a:ln w="635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совершенствования и анализа государственных закупок</a:t>
            </a:r>
            <a:endParaRPr kumimoji="0" lang="uz-Cyrl-UZ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998483" y="127908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7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572" y="161929"/>
            <a:ext cx="10951308" cy="461665"/>
          </a:xfrm>
        </p:spPr>
        <p:txBody>
          <a:bodyPr/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функций по управлениям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616344" y="3945835"/>
            <a:ext cx="3332920" cy="2454645"/>
          </a:xfrm>
          <a:prstGeom prst="roundRect">
            <a:avLst/>
          </a:prstGeom>
          <a:solidFill>
            <a:srgbClr val="EAEBEB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z-Cyrl-UZ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анализа, </a:t>
            </a:r>
            <a:br>
              <a:rPr lang="uz-Cyrl-UZ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учёта и мониторинга </a:t>
            </a:r>
            <a:br>
              <a:rPr lang="uz-Cyrl-UZ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казначейского исполнения </a:t>
            </a:r>
            <a:br>
              <a:rPr lang="uz-Cyrl-UZ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Государственного бюджета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156916" y="998020"/>
            <a:ext cx="2758615" cy="1035066"/>
          </a:xfrm>
          <a:prstGeom prst="roundRect">
            <a:avLst/>
          </a:prstGeom>
          <a:solidFill>
            <a:srgbClr val="EAEBEB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z-Cyrl-UZ" altLang="ru-RU" sz="1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br>
              <a:rPr lang="uz-Cyrl-UZ" altLang="ru-RU" sz="1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altLang="ru-RU" sz="1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совершенствования и </a:t>
            </a:r>
            <a:br>
              <a:rPr lang="uz-Cyrl-UZ" altLang="ru-RU" sz="1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altLang="ru-RU" sz="1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анализа государственных</a:t>
            </a:r>
            <a:br>
              <a:rPr lang="uz-Cyrl-UZ" altLang="ru-RU" sz="1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altLang="ru-RU" sz="1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endParaRPr kumimoji="0" lang="ru-RU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156916" y="3642311"/>
            <a:ext cx="2758615" cy="987600"/>
          </a:xfrm>
          <a:prstGeom prst="roundRect">
            <a:avLst/>
          </a:prstGeom>
          <a:solidFill>
            <a:srgbClr val="EAEBEB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исполнения</a:t>
            </a:r>
            <a:br>
              <a:rPr lang="uz-Cyrl-UZ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финансовых  </a:t>
            </a:r>
            <a:br>
              <a:rPr lang="uz-Cyrl-UZ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объязательств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78243" y="5163061"/>
            <a:ext cx="3301063" cy="14711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Управление средств Единого</a:t>
            </a:r>
            <a:r>
              <a:rPr kumimoji="0" lang="ru-RU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казначейского счета:</a:t>
            </a:r>
            <a:b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z-Cyrl-UZ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поступления;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срочные депозиты;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uz-Cyrl-UZ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Фонд “</a:t>
            </a:r>
            <a:r>
              <a:rPr kumimoji="0" lang="uz-Cyrl-UZ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Кафолат”</a:t>
            </a:r>
            <a:endParaRPr kumimoji="0" lang="uz-Cyrl-UZ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3553494" y="5396840"/>
            <a:ext cx="1493175" cy="1003640"/>
          </a:xfrm>
          <a:prstGeom prst="rightArrow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Координация</a:t>
            </a:r>
            <a:endParaRPr kumimoji="0" lang="ru-RU" sz="1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8243" y="998020"/>
            <a:ext cx="3301063" cy="2091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Координация системы госу-</a:t>
            </a:r>
            <a:br>
              <a:rPr kumimoji="0" lang="uz-Cyrl-U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z-Cyrl-U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дарственных закупок;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Регистрация юридических </a:t>
            </a:r>
            <a:br>
              <a:rPr kumimoji="0" lang="uz-Cyrl-U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z-Cyrl-U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объязательств</a:t>
            </a:r>
            <a:r>
              <a:rPr kumimoji="0" lang="uz-Cyrl-UZ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(договоров) </a:t>
            </a:r>
            <a:br>
              <a:rPr kumimoji="0" lang="uz-Cyrl-UZ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z-Cyrl-UZ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бюджетов бюджетной системы</a:t>
            </a:r>
            <a:r>
              <a:rPr kumimoji="0" lang="uz-Cyrl-U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78242" y="3386779"/>
            <a:ext cx="3301063" cy="14986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z-Cyrl-U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финансовых </a:t>
            </a:r>
            <a:b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объязательств (счет-фактур) </a:t>
            </a:r>
            <a:b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бюджетной системы</a:t>
            </a:r>
            <a:r>
              <a:rPr kumimoji="0" lang="uz-Cyrl-U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Оплата платежных докумен-</a:t>
            </a:r>
            <a:br>
              <a:rPr kumimoji="0" lang="uz-Cyrl-U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z-Cyrl-U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тов</a:t>
            </a:r>
          </a:p>
        </p:txBody>
      </p:sp>
      <p:sp>
        <p:nvSpPr>
          <p:cNvPr id="19" name="Стрелка вправо 18"/>
          <p:cNvSpPr/>
          <p:nvPr/>
        </p:nvSpPr>
        <p:spPr bwMode="auto">
          <a:xfrm>
            <a:off x="3553494" y="1552938"/>
            <a:ext cx="1493175" cy="981604"/>
          </a:xfrm>
          <a:prstGeom prst="rightArrow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Предварительный</a:t>
            </a:r>
            <a:b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</a:t>
            </a:r>
            <a:endParaRPr kumimoji="0" lang="ru-RU" sz="1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5156917" y="2242137"/>
            <a:ext cx="2758614" cy="847323"/>
          </a:xfrm>
          <a:prstGeom prst="roundRect">
            <a:avLst/>
          </a:prstGeom>
          <a:solidFill>
            <a:srgbClr val="EAEBEB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мониторинга </a:t>
            </a:r>
            <a:br>
              <a:rPr lang="uz-Cyrl-UZ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государственных закупок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 bwMode="auto">
          <a:xfrm>
            <a:off x="3553494" y="3634291"/>
            <a:ext cx="1493175" cy="1003640"/>
          </a:xfrm>
          <a:prstGeom prst="rightArrow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Текущий</a:t>
            </a:r>
            <a:b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</a:t>
            </a:r>
            <a:endParaRPr kumimoji="0" lang="ru-RU" sz="1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5220857" y="5412880"/>
            <a:ext cx="2758615" cy="987600"/>
          </a:xfrm>
          <a:prstGeom prst="roundRect">
            <a:avLst/>
          </a:prstGeom>
          <a:solidFill>
            <a:srgbClr val="EAEBEB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исполнения</a:t>
            </a:r>
            <a:br>
              <a:rPr lang="uz-Cyrl-UZ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финансовых  </a:t>
            </a:r>
            <a:br>
              <a:rPr lang="uz-Cyrl-UZ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объязательств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8616344" y="998019"/>
            <a:ext cx="3332920" cy="26362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itchFamily="34" charset="0"/>
              </a:rPr>
              <a:t>- </a:t>
            </a:r>
            <a:r>
              <a:rPr lang="uz-Cyrl-UZ" dirty="0">
                <a:latin typeface="Arial" pitchFamily="34" charset="0"/>
              </a:rPr>
              <a:t>Мониторинг казначейских </a:t>
            </a:r>
            <a:br>
              <a:rPr lang="uz-Cyrl-UZ" dirty="0">
                <a:latin typeface="Arial" pitchFamily="34" charset="0"/>
              </a:rPr>
            </a:br>
            <a:r>
              <a:rPr lang="uz-Cyrl-UZ" dirty="0">
                <a:latin typeface="Arial" pitchFamily="34" charset="0"/>
              </a:rPr>
              <a:t>операций;</a:t>
            </a:r>
          </a:p>
          <a:p>
            <a:pPr marL="179388" indent="-179388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z-Cyrl-UZ" dirty="0">
                <a:latin typeface="Arial" pitchFamily="34" charset="0"/>
              </a:rPr>
              <a:t>Координация бюджетн</a:t>
            </a:r>
            <a:r>
              <a:rPr lang="ru-RU" dirty="0" err="1">
                <a:latin typeface="Arial" pitchFamily="34" charset="0"/>
              </a:rPr>
              <a:t>ых</a:t>
            </a:r>
            <a:r>
              <a:rPr lang="ru-RU" dirty="0">
                <a:latin typeface="Arial" pitchFamily="34" charset="0"/>
              </a:rPr>
              <a:t> </a:t>
            </a:r>
            <a:br>
              <a:rPr lang="ru-RU" dirty="0">
                <a:latin typeface="Arial" pitchFamily="34" charset="0"/>
              </a:rPr>
            </a:br>
            <a:r>
              <a:rPr lang="ru-RU" dirty="0">
                <a:latin typeface="Arial" pitchFamily="34" charset="0"/>
              </a:rPr>
              <a:t>процессов;</a:t>
            </a:r>
          </a:p>
          <a:p>
            <a:pPr marL="179388" indent="-179388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z-Cyrl-UZ" dirty="0">
                <a:latin typeface="Arial" pitchFamily="34" charset="0"/>
              </a:rPr>
              <a:t>Анализ информации;</a:t>
            </a:r>
          </a:p>
          <a:p>
            <a:pPr marL="179388" indent="-179388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z-Cyrl-UZ" dirty="0">
                <a:latin typeface="Arial" pitchFamily="34" charset="0"/>
              </a:rPr>
              <a:t>Бюджетный учёт </a:t>
            </a:r>
            <a:br>
              <a:rPr lang="uz-Cyrl-UZ" dirty="0">
                <a:latin typeface="Arial" pitchFamily="34" charset="0"/>
              </a:rPr>
            </a:br>
            <a:r>
              <a:rPr lang="uz-Cyrl-UZ" dirty="0">
                <a:latin typeface="Arial" pitchFamily="34" charset="0"/>
              </a:rPr>
              <a:t>и отчетность</a:t>
            </a:r>
            <a:r>
              <a:rPr lang="uz-Cyrl-UZ" sz="2000" dirty="0">
                <a:latin typeface="Arial" pitchFamily="34" charset="0"/>
              </a:rPr>
              <a:t>.</a:t>
            </a:r>
            <a:endParaRPr lang="uz-Cyrl-UZ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8255455" y="980436"/>
            <a:ext cx="19274" cy="5636240"/>
          </a:xfrm>
          <a:prstGeom prst="line">
            <a:avLst/>
          </a:prstGeom>
          <a:solidFill>
            <a:schemeClr val="folHlink"/>
          </a:solidFill>
          <a:ln w="317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6167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Скругленный прямоугольник 77"/>
          <p:cNvSpPr/>
          <p:nvPr/>
        </p:nvSpPr>
        <p:spPr bwMode="auto">
          <a:xfrm>
            <a:off x="774863" y="769794"/>
            <a:ext cx="2110155" cy="1728944"/>
          </a:xfrm>
          <a:prstGeom prst="roundRect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4791"/>
            <a:ext cx="1170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046" y="243384"/>
            <a:ext cx="112981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исполнения бюджетов бюджетной системы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403703" y="1237706"/>
            <a:ext cx="1663993" cy="71882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Cyrl-UZ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Штатное расписание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66155" y="1210129"/>
            <a:ext cx="1663993" cy="75441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Cyrl-UZ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Смета расходов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2927915" y="1595543"/>
            <a:ext cx="450533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Скругленный прямоугольник 81"/>
          <p:cNvSpPr/>
          <p:nvPr/>
        </p:nvSpPr>
        <p:spPr>
          <a:xfrm>
            <a:off x="7735540" y="1220293"/>
            <a:ext cx="1685711" cy="77129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Начисление зар.платы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9943698" y="1254598"/>
            <a:ext cx="1703162" cy="746878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Платеж-</a:t>
            </a:r>
            <a:br>
              <a:rPr lang="uz-Cyrl-UZ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z-Cyrl-UZ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ные ведомости </a:t>
            </a:r>
            <a:r>
              <a:rPr lang="uz-Cyrl-UZ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(пластик, налич.)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7691580" y="2866992"/>
            <a:ext cx="1812906" cy="73850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Заявка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098649" y="4014856"/>
            <a:ext cx="1663993" cy="76389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Платежные документы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>
            <a:off x="5102975" y="1587336"/>
            <a:ext cx="450533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7263723" y="1605939"/>
            <a:ext cx="450533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9457208" y="1621919"/>
            <a:ext cx="450533" cy="0"/>
          </a:xfrm>
          <a:prstGeom prst="straightConnector1">
            <a:avLst/>
          </a:prstGeom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10561699" y="2925833"/>
            <a:ext cx="1068070" cy="671195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Cyrl-UZ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Электронная </a:t>
            </a:r>
            <a:r>
              <a:rPr lang="uz-Cyrl-U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ведомость (пластик)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7359567" y="5724273"/>
            <a:ext cx="924415" cy="463836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Cyrl-UZ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Чек </a:t>
            </a:r>
            <a:r>
              <a:rPr lang="uz-Cyrl-U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(налич.)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ая прямоугольная выноска 64"/>
          <p:cNvSpPr/>
          <p:nvPr/>
        </p:nvSpPr>
        <p:spPr>
          <a:xfrm>
            <a:off x="3357834" y="2118534"/>
            <a:ext cx="1079272" cy="421386"/>
          </a:xfrm>
          <a:prstGeom prst="wedgeRoundRectCallout">
            <a:avLst>
              <a:gd name="adj1" fmla="val 38789"/>
              <a:gd name="adj2" fmla="val -75205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258093" y="2094668"/>
            <a:ext cx="1278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0" dirty="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Регистрируется </a:t>
            </a:r>
            <a:r>
              <a:rPr lang="ru-RU" sz="800" kern="0" dirty="0" err="1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фин.органами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47" y="2135101"/>
            <a:ext cx="574452" cy="351831"/>
          </a:xfrm>
          <a:prstGeom prst="rect">
            <a:avLst/>
          </a:prstGeom>
          <a:noFill/>
        </p:spPr>
      </p:pic>
      <p:sp>
        <p:nvSpPr>
          <p:cNvPr id="67" name="Прямоугольник 66"/>
          <p:cNvSpPr/>
          <p:nvPr/>
        </p:nvSpPr>
        <p:spPr>
          <a:xfrm>
            <a:off x="280531" y="988201"/>
            <a:ext cx="521584" cy="71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z-Cyrl-U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0021440" y="5209519"/>
            <a:ext cx="1678897" cy="97859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069" y="5180951"/>
            <a:ext cx="1094331" cy="100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" name="Скругленный прямоугольник 92"/>
          <p:cNvSpPr/>
          <p:nvPr/>
        </p:nvSpPr>
        <p:spPr bwMode="auto">
          <a:xfrm>
            <a:off x="4463847" y="3844997"/>
            <a:ext cx="2082677" cy="1687636"/>
          </a:xfrm>
          <a:prstGeom prst="roundRect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chemeClr val="tx1"/>
              </a:solidFill>
              <a:latin typeface="Arial" pitchFamily="34" charset="0"/>
              <a:ea typeface="+mj-ea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25" y="4596621"/>
            <a:ext cx="1860526" cy="874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5" name="Прямоугольник 94"/>
          <p:cNvSpPr/>
          <p:nvPr/>
        </p:nvSpPr>
        <p:spPr>
          <a:xfrm>
            <a:off x="4546823" y="3868545"/>
            <a:ext cx="191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Качначейство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967728" y="4300671"/>
            <a:ext cx="1092216" cy="2616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Cyrl-UZ" sz="11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ПК “ИСУГФ”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338069" y="5972635"/>
            <a:ext cx="47246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1000" kern="0" dirty="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Примечание:</a:t>
            </a:r>
            <a:r>
              <a:rPr lang="uz-Cyrl-UZ" sz="10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uz-Cyrl-UZ" sz="10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ББС-бюджеты бюджетной системы</a:t>
            </a:r>
          </a:p>
          <a:p>
            <a:r>
              <a:rPr lang="uz-Cyrl-UZ" sz="10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“ИСУГФ”- Информационная система управления государственными финансами</a:t>
            </a:r>
          </a:p>
          <a:p>
            <a:r>
              <a:rPr lang="uz-Cyrl-UZ" sz="10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“УзАСБО” – Программн</a:t>
            </a:r>
            <a:r>
              <a:rPr lang="ru-RU" sz="10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uz-Cyrl-UZ" sz="10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10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автоматизации ведения бюджетными организациями бюджетного учета и отчетности.</a:t>
            </a:r>
          </a:p>
        </p:txBody>
      </p:sp>
      <p:sp>
        <p:nvSpPr>
          <p:cNvPr id="116" name="Скругленная прямоугольная выноска 115"/>
          <p:cNvSpPr/>
          <p:nvPr/>
        </p:nvSpPr>
        <p:spPr>
          <a:xfrm>
            <a:off x="5513836" y="2102121"/>
            <a:ext cx="1079272" cy="421386"/>
          </a:xfrm>
          <a:prstGeom prst="wedgeRoundRectCallout">
            <a:avLst>
              <a:gd name="adj1" fmla="val 38789"/>
              <a:gd name="adj2" fmla="val -75205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414095" y="2078255"/>
            <a:ext cx="1278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0" dirty="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Регистрируется </a:t>
            </a:r>
            <a:r>
              <a:rPr lang="ru-RU" sz="800" kern="0" dirty="0" err="1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фин.органами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8593084" y="2043063"/>
            <a:ext cx="2896" cy="77797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84" idx="1"/>
          </p:cNvCxnSpPr>
          <p:nvPr/>
        </p:nvCxnSpPr>
        <p:spPr>
          <a:xfrm flipH="1">
            <a:off x="1930645" y="3236245"/>
            <a:ext cx="5760935" cy="1530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5545643" y="3252070"/>
            <a:ext cx="7866" cy="56390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1930645" y="3244280"/>
            <a:ext cx="1" cy="7529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85" idx="3"/>
          </p:cNvCxnSpPr>
          <p:nvPr/>
        </p:nvCxnSpPr>
        <p:spPr>
          <a:xfrm flipV="1">
            <a:off x="2762642" y="4396802"/>
            <a:ext cx="1674464" cy="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6584316" y="4556930"/>
            <a:ext cx="367893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>
            <a:off x="10278208" y="4536814"/>
            <a:ext cx="1" cy="68149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>
            <a:off x="11087100" y="2063846"/>
            <a:ext cx="8634" cy="88277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H="1">
            <a:off x="11087100" y="3619955"/>
            <a:ext cx="8634" cy="156099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>
            <a:stCxn id="112" idx="3"/>
          </p:cNvCxnSpPr>
          <p:nvPr/>
        </p:nvCxnSpPr>
        <p:spPr>
          <a:xfrm>
            <a:off x="8283982" y="5956191"/>
            <a:ext cx="1737458" cy="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Соединительная линия уступом 152"/>
          <p:cNvCxnSpPr>
            <a:stCxn id="93" idx="2"/>
            <a:endCxn id="112" idx="1"/>
          </p:cNvCxnSpPr>
          <p:nvPr/>
        </p:nvCxnSpPr>
        <p:spPr>
          <a:xfrm rot="16200000" flipH="1">
            <a:off x="6220597" y="4817221"/>
            <a:ext cx="423558" cy="1854381"/>
          </a:xfrm>
          <a:prstGeom prst="bentConnector2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Рисунок 1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275" y="1287216"/>
            <a:ext cx="594800" cy="602628"/>
          </a:xfrm>
          <a:prstGeom prst="rect">
            <a:avLst/>
          </a:prstGeom>
          <a:noFill/>
        </p:spPr>
      </p:pic>
      <p:sp>
        <p:nvSpPr>
          <p:cNvPr id="155" name="Скругленная прямоугольная выноска 154"/>
          <p:cNvSpPr/>
          <p:nvPr/>
        </p:nvSpPr>
        <p:spPr>
          <a:xfrm>
            <a:off x="5054616" y="933203"/>
            <a:ext cx="758106" cy="222999"/>
          </a:xfrm>
          <a:prstGeom prst="wedgeRoundRectCallout">
            <a:avLst>
              <a:gd name="adj1" fmla="val 85348"/>
              <a:gd name="adj2" fmla="val 59051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4992203" y="940662"/>
            <a:ext cx="5558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800" kern="0" dirty="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ББС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7" name="Рисунок 1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91" y="963981"/>
            <a:ext cx="379053" cy="132436"/>
          </a:xfrm>
          <a:prstGeom prst="rect">
            <a:avLst/>
          </a:prstGeom>
          <a:noFill/>
        </p:spPr>
      </p:pic>
      <p:sp>
        <p:nvSpPr>
          <p:cNvPr id="158" name="Прямоугольник 157"/>
          <p:cNvSpPr/>
          <p:nvPr/>
        </p:nvSpPr>
        <p:spPr>
          <a:xfrm>
            <a:off x="6629940" y="2184204"/>
            <a:ext cx="845379" cy="2154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Cyrl-UZ" sz="8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ПК “ИСУГФ”</a:t>
            </a: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Скругленная прямоугольная выноска 160"/>
          <p:cNvSpPr/>
          <p:nvPr/>
        </p:nvSpPr>
        <p:spPr>
          <a:xfrm>
            <a:off x="976775" y="3331680"/>
            <a:ext cx="896640" cy="339908"/>
          </a:xfrm>
          <a:prstGeom prst="wedgeRoundRectCallout">
            <a:avLst>
              <a:gd name="adj1" fmla="val 44877"/>
              <a:gd name="adj2" fmla="val 142402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018782" y="3417760"/>
            <a:ext cx="5558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800" kern="0" dirty="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ББС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" name="Рисунок 1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35" y="3387602"/>
            <a:ext cx="379053" cy="196917"/>
          </a:xfrm>
          <a:prstGeom prst="rect">
            <a:avLst/>
          </a:prstGeom>
          <a:noFill/>
        </p:spPr>
      </p:pic>
      <p:pic>
        <p:nvPicPr>
          <p:cNvPr id="164" name="Рисунок 1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92" y="2925359"/>
            <a:ext cx="694760" cy="591795"/>
          </a:xfrm>
          <a:prstGeom prst="rect">
            <a:avLst/>
          </a:prstGeom>
          <a:noFill/>
        </p:spPr>
      </p:pic>
      <p:pic>
        <p:nvPicPr>
          <p:cNvPr id="167" name="Рисунок 1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082" y="4085700"/>
            <a:ext cx="793016" cy="338038"/>
          </a:xfrm>
          <a:prstGeom prst="rect">
            <a:avLst/>
          </a:prstGeom>
        </p:spPr>
      </p:pic>
      <p:sp>
        <p:nvSpPr>
          <p:cNvPr id="168" name="Прямоугольник 167"/>
          <p:cNvSpPr/>
          <p:nvPr/>
        </p:nvSpPr>
        <p:spPr>
          <a:xfrm>
            <a:off x="5554926" y="3278691"/>
            <a:ext cx="2186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ББС автоматически принимаются в ПК “ИСУГФ”.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2" name="Рисунок 1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841" y="1229122"/>
            <a:ext cx="371922" cy="376817"/>
          </a:xfrm>
          <a:prstGeom prst="rect">
            <a:avLst/>
          </a:prstGeom>
          <a:noFill/>
        </p:spPr>
      </p:pic>
      <p:sp>
        <p:nvSpPr>
          <p:cNvPr id="175" name="Прямоугольник 174"/>
          <p:cNvSpPr/>
          <p:nvPr/>
        </p:nvSpPr>
        <p:spPr>
          <a:xfrm>
            <a:off x="2703890" y="4407298"/>
            <a:ext cx="1733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05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документы ББС автоматически принимаются в ПК “ИСУГФ”.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Скругленная прямоугольная выноска 175"/>
          <p:cNvSpPr/>
          <p:nvPr/>
        </p:nvSpPr>
        <p:spPr>
          <a:xfrm>
            <a:off x="9829888" y="2476085"/>
            <a:ext cx="896640" cy="339908"/>
          </a:xfrm>
          <a:prstGeom prst="wedgeRoundRectCallout">
            <a:avLst>
              <a:gd name="adj1" fmla="val 41935"/>
              <a:gd name="adj2" fmla="val 80322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9864599" y="2554527"/>
            <a:ext cx="5558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800" kern="0" dirty="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ББС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8" name="Рисунок 1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5" y="2547003"/>
            <a:ext cx="379053" cy="196917"/>
          </a:xfrm>
          <a:prstGeom prst="rect">
            <a:avLst/>
          </a:prstGeom>
          <a:noFill/>
        </p:spPr>
      </p:pic>
      <p:sp>
        <p:nvSpPr>
          <p:cNvPr id="180" name="Прямоугольник 179"/>
          <p:cNvSpPr/>
          <p:nvPr/>
        </p:nvSpPr>
        <p:spPr>
          <a:xfrm>
            <a:off x="3423383" y="1251525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endParaRPr lang="ru-RU" dirty="0"/>
          </a:p>
        </p:txBody>
      </p:sp>
      <p:sp>
        <p:nvSpPr>
          <p:cNvPr id="181" name="Прямоугольник 180"/>
          <p:cNvSpPr/>
          <p:nvPr/>
        </p:nvSpPr>
        <p:spPr>
          <a:xfrm>
            <a:off x="5578472" y="1229084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endParaRPr lang="ru-RU" dirty="0"/>
          </a:p>
        </p:txBody>
      </p:sp>
      <p:sp>
        <p:nvSpPr>
          <p:cNvPr id="182" name="Прямоугольник 181"/>
          <p:cNvSpPr/>
          <p:nvPr/>
        </p:nvSpPr>
        <p:spPr>
          <a:xfrm>
            <a:off x="7754843" y="1204876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endParaRPr lang="ru-RU" dirty="0"/>
          </a:p>
        </p:txBody>
      </p:sp>
      <p:sp>
        <p:nvSpPr>
          <p:cNvPr id="183" name="Прямоугольник 182"/>
          <p:cNvSpPr/>
          <p:nvPr/>
        </p:nvSpPr>
        <p:spPr>
          <a:xfrm>
            <a:off x="7744665" y="2884629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endParaRPr lang="ru-RU" dirty="0"/>
          </a:p>
        </p:txBody>
      </p:sp>
      <p:sp>
        <p:nvSpPr>
          <p:cNvPr id="184" name="Прямоугольник 183"/>
          <p:cNvSpPr/>
          <p:nvPr/>
        </p:nvSpPr>
        <p:spPr>
          <a:xfrm>
            <a:off x="5244801" y="3486121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endParaRPr lang="ru-RU" dirty="0"/>
          </a:p>
        </p:txBody>
      </p:sp>
      <p:sp>
        <p:nvSpPr>
          <p:cNvPr id="185" name="Прямоугольник 184"/>
          <p:cNvSpPr/>
          <p:nvPr/>
        </p:nvSpPr>
        <p:spPr>
          <a:xfrm>
            <a:off x="1078242" y="4127761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</a:t>
            </a:r>
            <a:endParaRPr lang="ru-RU" dirty="0"/>
          </a:p>
        </p:txBody>
      </p:sp>
      <p:sp>
        <p:nvSpPr>
          <p:cNvPr id="186" name="Прямоугольник 185"/>
          <p:cNvSpPr/>
          <p:nvPr/>
        </p:nvSpPr>
        <p:spPr>
          <a:xfrm>
            <a:off x="4114179" y="4148135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</a:t>
            </a:r>
            <a:endParaRPr lang="ru-RU" dirty="0"/>
          </a:p>
        </p:txBody>
      </p:sp>
      <p:sp>
        <p:nvSpPr>
          <p:cNvPr id="188" name="Прямоугольник 187"/>
          <p:cNvSpPr/>
          <p:nvPr/>
        </p:nvSpPr>
        <p:spPr>
          <a:xfrm>
            <a:off x="9966049" y="4794752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</a:t>
            </a:r>
            <a:endParaRPr lang="ru-RU" dirty="0"/>
          </a:p>
        </p:txBody>
      </p:sp>
      <p:sp>
        <p:nvSpPr>
          <p:cNvPr id="189" name="Прямоугольник 188"/>
          <p:cNvSpPr/>
          <p:nvPr/>
        </p:nvSpPr>
        <p:spPr>
          <a:xfrm>
            <a:off x="9966049" y="1270914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</a:t>
            </a:r>
            <a:endParaRPr lang="ru-RU" dirty="0"/>
          </a:p>
        </p:txBody>
      </p:sp>
      <p:sp>
        <p:nvSpPr>
          <p:cNvPr id="190" name="Прямоугольник 189"/>
          <p:cNvSpPr/>
          <p:nvPr/>
        </p:nvSpPr>
        <p:spPr>
          <a:xfrm>
            <a:off x="10520340" y="2902906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</a:t>
            </a:r>
            <a:endParaRPr lang="ru-RU" dirty="0"/>
          </a:p>
        </p:txBody>
      </p:sp>
      <p:sp>
        <p:nvSpPr>
          <p:cNvPr id="191" name="Прямоугольник 190"/>
          <p:cNvSpPr/>
          <p:nvPr/>
        </p:nvSpPr>
        <p:spPr>
          <a:xfrm>
            <a:off x="7345387" y="5724273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</a:t>
            </a:r>
            <a:endParaRPr lang="ru-RU" sz="1000" dirty="0"/>
          </a:p>
        </p:txBody>
      </p:sp>
      <p:sp>
        <p:nvSpPr>
          <p:cNvPr id="192" name="Прямоугольник 191"/>
          <p:cNvSpPr/>
          <p:nvPr/>
        </p:nvSpPr>
        <p:spPr>
          <a:xfrm>
            <a:off x="9565564" y="5744411"/>
            <a:ext cx="4203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1.10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519146" y="1707781"/>
            <a:ext cx="421658" cy="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517329" y="1863127"/>
            <a:ext cx="23995" cy="398425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Скругленный прямоугольник 72"/>
          <p:cNvSpPr/>
          <p:nvPr/>
        </p:nvSpPr>
        <p:spPr>
          <a:xfrm>
            <a:off x="1155283" y="5624773"/>
            <a:ext cx="924415" cy="463836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Cyrl-UZ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Кассир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20534" y="5856691"/>
            <a:ext cx="625957" cy="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17490" y="4794752"/>
            <a:ext cx="1" cy="803645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 flipV="1">
            <a:off x="2088490" y="5908927"/>
            <a:ext cx="3085909" cy="2398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174399" y="5507673"/>
            <a:ext cx="0" cy="42449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727884" y="5634053"/>
            <a:ext cx="352982" cy="25391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uz-Cyrl-U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893901" y="739198"/>
            <a:ext cx="2048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бюджетной системы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7" y="1587336"/>
            <a:ext cx="1850700" cy="87923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43" y="1156106"/>
            <a:ext cx="574452" cy="351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521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24791"/>
            <a:ext cx="1170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06910" y="578338"/>
            <a:ext cx="2035161" cy="71882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Cyrl-U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Смета расходов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729893" y="2322998"/>
            <a:ext cx="2512178" cy="74082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Платежное поручение </a:t>
            </a:r>
            <a:r>
              <a:rPr lang="uz-Cyrl-UZ" sz="1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(предоплата</a:t>
            </a:r>
            <a:r>
              <a:rPr lang="uz-Cyrl-UZ" sz="1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480648" y="578338"/>
            <a:ext cx="2119715" cy="71882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Плановое </a:t>
            </a:r>
            <a:br>
              <a:rPr lang="uz-Cyrl-UZ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z-Cyrl-UZ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9552961" y="578338"/>
            <a:ext cx="1889170" cy="71882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Контракт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831624" y="5829300"/>
            <a:ext cx="1888478" cy="83483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0228414" y="2234521"/>
            <a:ext cx="1838788" cy="935291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777" y="5945940"/>
            <a:ext cx="930015" cy="725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Скругленный прямоугольник 72"/>
          <p:cNvSpPr/>
          <p:nvPr/>
        </p:nvSpPr>
        <p:spPr bwMode="auto">
          <a:xfrm>
            <a:off x="6434258" y="2005133"/>
            <a:ext cx="2082677" cy="1687636"/>
          </a:xfrm>
          <a:prstGeom prst="roundRect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9" y="2737011"/>
            <a:ext cx="1860526" cy="874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480648" y="2005597"/>
            <a:ext cx="191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213" y="716304"/>
            <a:ext cx="685890" cy="436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105" y="708238"/>
            <a:ext cx="627593" cy="436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8" name="Прямоугольник 127"/>
          <p:cNvSpPr/>
          <p:nvPr/>
        </p:nvSpPr>
        <p:spPr>
          <a:xfrm>
            <a:off x="6849208" y="6007266"/>
            <a:ext cx="1307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1400" kern="0" dirty="0"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Счет-</a:t>
            </a:r>
          </a:p>
          <a:p>
            <a:r>
              <a:rPr lang="uz-Cyrl-UZ" sz="1400" kern="0" dirty="0"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фактура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11868388" y="3205189"/>
            <a:ext cx="0" cy="309953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flipH="1" flipV="1">
            <a:off x="8741694" y="6304720"/>
            <a:ext cx="3126694" cy="665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Прямоугольник 176"/>
          <p:cNvSpPr/>
          <p:nvPr/>
        </p:nvSpPr>
        <p:spPr>
          <a:xfrm>
            <a:off x="9101523" y="6060485"/>
            <a:ext cx="23130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отправки счет-фактур </a:t>
            </a: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8" name="Рисунок 1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454" y="2494151"/>
            <a:ext cx="624253" cy="531851"/>
          </a:xfrm>
          <a:prstGeom prst="rect">
            <a:avLst/>
          </a:prstGeom>
        </p:spPr>
      </p:pic>
      <p:pic>
        <p:nvPicPr>
          <p:cNvPr id="198" name="Рисунок 197"/>
          <p:cNvPicPr/>
          <p:nvPr/>
        </p:nvPicPr>
        <p:blipFill rotWithShape="1">
          <a:blip r:embed="rId6"/>
          <a:srcRect l="6383" t="37931" r="67808" b="46180"/>
          <a:stretch/>
        </p:blipFill>
        <p:spPr bwMode="auto">
          <a:xfrm>
            <a:off x="10331748" y="2343899"/>
            <a:ext cx="1598167" cy="690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3" name="Скругленный прямоугольник 102"/>
          <p:cNvSpPr/>
          <p:nvPr/>
        </p:nvSpPr>
        <p:spPr bwMode="auto">
          <a:xfrm>
            <a:off x="90866" y="370427"/>
            <a:ext cx="2110155" cy="1728944"/>
          </a:xfrm>
          <a:prstGeom prst="roundRect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3" y="1119244"/>
            <a:ext cx="1850700" cy="879231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113493" y="444643"/>
            <a:ext cx="2048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бюджетной системы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28" y="641909"/>
            <a:ext cx="574452" cy="351831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>
            <a:endCxn id="33" idx="1"/>
          </p:cNvCxnSpPr>
          <p:nvPr/>
        </p:nvCxnSpPr>
        <p:spPr>
          <a:xfrm>
            <a:off x="2185019" y="937748"/>
            <a:ext cx="102189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endCxn id="65" idx="1"/>
          </p:cNvCxnSpPr>
          <p:nvPr/>
        </p:nvCxnSpPr>
        <p:spPr>
          <a:xfrm>
            <a:off x="5242071" y="937748"/>
            <a:ext cx="123857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>
            <a:endCxn id="67" idx="1"/>
          </p:cNvCxnSpPr>
          <p:nvPr/>
        </p:nvCxnSpPr>
        <p:spPr>
          <a:xfrm>
            <a:off x="8600363" y="926344"/>
            <a:ext cx="952598" cy="1140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67" idx="2"/>
          </p:cNvCxnSpPr>
          <p:nvPr/>
        </p:nvCxnSpPr>
        <p:spPr>
          <a:xfrm>
            <a:off x="10497546" y="1297158"/>
            <a:ext cx="469" cy="3118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7471258" y="1591186"/>
            <a:ext cx="3026289" cy="1780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533128" y="2591685"/>
            <a:ext cx="117918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Прямоугольник 138"/>
          <p:cNvSpPr/>
          <p:nvPr/>
        </p:nvSpPr>
        <p:spPr>
          <a:xfrm>
            <a:off x="6931176" y="2405678"/>
            <a:ext cx="1092216" cy="2616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z-Cyrl-UZ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ИСУГФ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0" name="Прямая со стрелкой 139"/>
          <p:cNvCxnSpPr/>
          <p:nvPr/>
        </p:nvCxnSpPr>
        <p:spPr>
          <a:xfrm>
            <a:off x="5242071" y="2667288"/>
            <a:ext cx="1168084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Скругленный прямоугольник 157"/>
          <p:cNvSpPr/>
          <p:nvPr/>
        </p:nvSpPr>
        <p:spPr>
          <a:xfrm>
            <a:off x="474785" y="5556736"/>
            <a:ext cx="2255108" cy="114989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2779300" y="3310199"/>
            <a:ext cx="2545492" cy="74082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Платежное поручение </a:t>
            </a:r>
            <a:r>
              <a:rPr lang="uz-Cyrl-UZ" sz="1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(расчет.)</a:t>
            </a:r>
            <a:endParaRPr lang="ru-RU" sz="11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7877" y="3658333"/>
            <a:ext cx="834194" cy="345860"/>
          </a:xfrm>
          <a:prstGeom prst="rect">
            <a:avLst/>
          </a:prstGeom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73" y="5862433"/>
            <a:ext cx="958332" cy="88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3" name="Прямая со стрелкой 82"/>
          <p:cNvCxnSpPr>
            <a:stCxn id="128" idx="1"/>
          </p:cNvCxnSpPr>
          <p:nvPr/>
        </p:nvCxnSpPr>
        <p:spPr>
          <a:xfrm flipH="1">
            <a:off x="2729893" y="6268876"/>
            <a:ext cx="4119315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Прямоугольник 171"/>
          <p:cNvSpPr/>
          <p:nvPr/>
        </p:nvSpPr>
        <p:spPr>
          <a:xfrm>
            <a:off x="8508002" y="2634526"/>
            <a:ext cx="19346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Предоплата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 flipV="1">
            <a:off x="2732446" y="5677767"/>
            <a:ext cx="4067058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1610580" y="3688067"/>
            <a:ext cx="1181771" cy="1322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flipH="1" flipV="1">
            <a:off x="6782270" y="3680614"/>
            <a:ext cx="17234" cy="200373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Скругленный прямоугольник 186"/>
          <p:cNvSpPr/>
          <p:nvPr/>
        </p:nvSpPr>
        <p:spPr>
          <a:xfrm>
            <a:off x="8303221" y="4725050"/>
            <a:ext cx="1378123" cy="104472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uz-Cyrl-U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9" name="Рисунок 18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599" y="5238258"/>
            <a:ext cx="673203" cy="411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8" name="Прямоугольник 147"/>
          <p:cNvSpPr/>
          <p:nvPr/>
        </p:nvSpPr>
        <p:spPr>
          <a:xfrm>
            <a:off x="491267" y="5677767"/>
            <a:ext cx="2238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UZASBO FAKTURA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7" name="Прямая со стрелкой 156"/>
          <p:cNvCxnSpPr/>
          <p:nvPr/>
        </p:nvCxnSpPr>
        <p:spPr>
          <a:xfrm>
            <a:off x="5369290" y="3486894"/>
            <a:ext cx="1040865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Прямоугольник 199"/>
          <p:cNvSpPr/>
          <p:nvPr/>
        </p:nvSpPr>
        <p:spPr>
          <a:xfrm>
            <a:off x="8404054" y="1758262"/>
            <a:ext cx="23778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0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Расчетный платеж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3" name="Прямая соединительная линия 172"/>
          <p:cNvCxnSpPr/>
          <p:nvPr/>
        </p:nvCxnSpPr>
        <p:spPr>
          <a:xfrm>
            <a:off x="9681344" y="5518887"/>
            <a:ext cx="19518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/>
          <p:nvPr/>
        </p:nvCxnSpPr>
        <p:spPr>
          <a:xfrm flipV="1">
            <a:off x="11633176" y="3205189"/>
            <a:ext cx="0" cy="231369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Прямоугольник 212"/>
          <p:cNvSpPr/>
          <p:nvPr/>
        </p:nvSpPr>
        <p:spPr>
          <a:xfrm>
            <a:off x="9871709" y="4773023"/>
            <a:ext cx="1687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7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счёт-фактур в ПК “ИСУГФ”  средства автоматически переводятся со счета биржи на счет поставщика.</a:t>
            </a:r>
            <a:endParaRPr lang="ru-RU" sz="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Скругленная прямоугольная выноска 216"/>
          <p:cNvSpPr/>
          <p:nvPr/>
        </p:nvSpPr>
        <p:spPr>
          <a:xfrm>
            <a:off x="6589841" y="187877"/>
            <a:ext cx="778194" cy="272415"/>
          </a:xfrm>
          <a:prstGeom prst="wedgeRoundRectCallout">
            <a:avLst>
              <a:gd name="adj1" fmla="val 6723"/>
              <a:gd name="adj2" fmla="val 84687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800" kern="0" dirty="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ББС</a:t>
            </a: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9" name="Рисунок 2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23" y="223506"/>
            <a:ext cx="292300" cy="185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4" name="Скругленная прямоугольная выноска 223"/>
          <p:cNvSpPr/>
          <p:nvPr/>
        </p:nvSpPr>
        <p:spPr>
          <a:xfrm>
            <a:off x="2741238" y="2024260"/>
            <a:ext cx="518185" cy="184143"/>
          </a:xfrm>
          <a:prstGeom prst="wedgeRoundRectCallout">
            <a:avLst>
              <a:gd name="adj1" fmla="val 40658"/>
              <a:gd name="adj2" fmla="val 103786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700" kern="0" dirty="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ББС</a:t>
            </a:r>
            <a:endParaRPr lang="ru-RU" sz="7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" name="Рисунок 2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11" y="2042824"/>
            <a:ext cx="243723" cy="147014"/>
          </a:xfrm>
          <a:prstGeom prst="rect">
            <a:avLst/>
          </a:prstGeom>
          <a:noFill/>
        </p:spPr>
      </p:pic>
      <p:cxnSp>
        <p:nvCxnSpPr>
          <p:cNvPr id="226" name="Прямая со стрелкой 225"/>
          <p:cNvCxnSpPr>
            <a:endCxn id="73" idx="0"/>
          </p:cNvCxnSpPr>
          <p:nvPr/>
        </p:nvCxnSpPr>
        <p:spPr>
          <a:xfrm>
            <a:off x="7471258" y="1591186"/>
            <a:ext cx="4339" cy="41394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Прямоугольник 240"/>
          <p:cNvSpPr/>
          <p:nvPr/>
        </p:nvSpPr>
        <p:spPr>
          <a:xfrm>
            <a:off x="2823536" y="5923737"/>
            <a:ext cx="39951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доставки товаров (услуг) счет-фактуры отправляются бюджетным заказчикам через </a:t>
            </a:r>
            <a:r>
              <a:rPr lang="en-US" sz="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invoice.uzasbo.uz</a:t>
            </a:r>
            <a:r>
              <a:rPr lang="uz-Cyrl-U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Скругленная прямоугольная выноска 243"/>
          <p:cNvSpPr/>
          <p:nvPr/>
        </p:nvSpPr>
        <p:spPr>
          <a:xfrm>
            <a:off x="2151256" y="4688490"/>
            <a:ext cx="3480264" cy="742461"/>
          </a:xfrm>
          <a:prstGeom prst="wedgeRoundRectCallout">
            <a:avLst>
              <a:gd name="adj1" fmla="val -36002"/>
              <a:gd name="adj2" fmla="val 72376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Cyrl-UZ" sz="800" kern="0" dirty="0">
                <a:solidFill>
                  <a:schemeClr val="tx1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Счет-фактуры отправляются в ПК “ИСУГФ” для регистрации. При этом, счет-фактуры договоров заключенных постредством электронной торговли, регистрируются автоматически. Другие принимаются сотрудниками Казначейства.</a:t>
            </a: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9" name="Прямая соединительная линия 258"/>
          <p:cNvCxnSpPr/>
          <p:nvPr/>
        </p:nvCxnSpPr>
        <p:spPr>
          <a:xfrm>
            <a:off x="1533128" y="2099371"/>
            <a:ext cx="0" cy="49231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Скругленная прямоугольная выноска 265"/>
          <p:cNvSpPr/>
          <p:nvPr/>
        </p:nvSpPr>
        <p:spPr>
          <a:xfrm>
            <a:off x="3136055" y="54767"/>
            <a:ext cx="1079272" cy="421386"/>
          </a:xfrm>
          <a:prstGeom prst="wedgeRoundRectCallout">
            <a:avLst>
              <a:gd name="adj1" fmla="val 13535"/>
              <a:gd name="adj2" fmla="val 70851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3021811" y="9064"/>
            <a:ext cx="1278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0" dirty="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Регистрируется </a:t>
            </a:r>
            <a:r>
              <a:rPr lang="ru-RU" sz="800" kern="0" dirty="0" err="1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фин.органами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8" name="Прямоугольник 267"/>
          <p:cNvSpPr/>
          <p:nvPr/>
        </p:nvSpPr>
        <p:spPr>
          <a:xfrm>
            <a:off x="4319181" y="133803"/>
            <a:ext cx="746328" cy="20005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z-Cyrl-UZ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ИСУГФ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Скругленная прямоугольная выноска 268"/>
          <p:cNvSpPr/>
          <p:nvPr/>
        </p:nvSpPr>
        <p:spPr>
          <a:xfrm>
            <a:off x="2198497" y="3064348"/>
            <a:ext cx="518185" cy="184143"/>
          </a:xfrm>
          <a:prstGeom prst="wedgeRoundRectCallout">
            <a:avLst>
              <a:gd name="adj1" fmla="val 52535"/>
              <a:gd name="adj2" fmla="val 141983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700" kern="0" dirty="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ББС</a:t>
            </a:r>
            <a:endParaRPr lang="ru-RU" sz="7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0" name="Рисунок 26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19" y="3075498"/>
            <a:ext cx="243723" cy="147014"/>
          </a:xfrm>
          <a:prstGeom prst="rect">
            <a:avLst/>
          </a:prstGeom>
          <a:noFill/>
        </p:spPr>
      </p:pic>
      <p:sp>
        <p:nvSpPr>
          <p:cNvPr id="276" name="Прямоугольник 275"/>
          <p:cNvSpPr/>
          <p:nvPr/>
        </p:nvSpPr>
        <p:spPr>
          <a:xfrm>
            <a:off x="0" y="-10316"/>
            <a:ext cx="393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z-Cyrl-UZ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3209632" y="570412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Прямоугольник 277"/>
          <p:cNvSpPr/>
          <p:nvPr/>
        </p:nvSpPr>
        <p:spPr>
          <a:xfrm>
            <a:off x="6472182" y="591834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Прямоугольник 278"/>
          <p:cNvSpPr/>
          <p:nvPr/>
        </p:nvSpPr>
        <p:spPr>
          <a:xfrm>
            <a:off x="9547435" y="590545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7155858" y="1760523"/>
            <a:ext cx="449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2759029" y="2287491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" name="Прямоугольник 281"/>
          <p:cNvSpPr/>
          <p:nvPr/>
        </p:nvSpPr>
        <p:spPr>
          <a:xfrm>
            <a:off x="6015287" y="2437426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6911042" y="5821968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477651" y="5531233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Прямоугольник 285"/>
          <p:cNvSpPr/>
          <p:nvPr/>
        </p:nvSpPr>
        <p:spPr>
          <a:xfrm>
            <a:off x="6345534" y="3817513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Прямоугольник 286"/>
          <p:cNvSpPr/>
          <p:nvPr/>
        </p:nvSpPr>
        <p:spPr>
          <a:xfrm>
            <a:off x="2802965" y="3291363"/>
            <a:ext cx="448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Прямоугольник 288"/>
          <p:cNvSpPr/>
          <p:nvPr/>
        </p:nvSpPr>
        <p:spPr>
          <a:xfrm>
            <a:off x="8719927" y="2637381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0" name="Прямоугольник 289"/>
          <p:cNvSpPr/>
          <p:nvPr/>
        </p:nvSpPr>
        <p:spPr>
          <a:xfrm>
            <a:off x="5976933" y="3258397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1" name="Прямоугольник 290"/>
          <p:cNvSpPr/>
          <p:nvPr/>
        </p:nvSpPr>
        <p:spPr>
          <a:xfrm>
            <a:off x="9656972" y="5180326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flipV="1">
            <a:off x="8508002" y="2520613"/>
            <a:ext cx="1693469" cy="222831"/>
          </a:xfrm>
          <a:prstGeom prst="bentConnector3">
            <a:avLst>
              <a:gd name="adj1" fmla="val 14694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Скругленная прямоугольная выноска 98"/>
          <p:cNvSpPr/>
          <p:nvPr/>
        </p:nvSpPr>
        <p:spPr>
          <a:xfrm>
            <a:off x="6883268" y="4336083"/>
            <a:ext cx="1318955" cy="1306597"/>
          </a:xfrm>
          <a:prstGeom prst="wedgeRoundRectCallout">
            <a:avLst>
              <a:gd name="adj1" fmla="val 88112"/>
              <a:gd name="adj2" fmla="val -80061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z-Cyrl-UZ" sz="8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договора заключенные посредством электронных продаж регистрируются в ПК “ИСУГФ” платежи на товарную биржу осуществляются автоматически.</a:t>
            </a: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Соединительная линия уступом 101"/>
          <p:cNvCxnSpPr>
            <a:stCxn id="187" idx="0"/>
          </p:cNvCxnSpPr>
          <p:nvPr/>
        </p:nvCxnSpPr>
        <p:spPr>
          <a:xfrm rot="5400000" flipH="1" flipV="1">
            <a:off x="8791679" y="3264434"/>
            <a:ext cx="1661221" cy="126001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8924554" y="3439765"/>
            <a:ext cx="497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2.7/1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9215866" y="3403241"/>
            <a:ext cx="13741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9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оплате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H="1" flipV="1">
            <a:off x="758152" y="2099371"/>
            <a:ext cx="9555" cy="345736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Скругленный прямоугольник 132"/>
          <p:cNvSpPr/>
          <p:nvPr/>
        </p:nvSpPr>
        <p:spPr>
          <a:xfrm>
            <a:off x="211819" y="2698014"/>
            <a:ext cx="1360420" cy="137619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Cyrl-UZ" sz="9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платеж формируется согласно счет-фактуры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750091" y="4106354"/>
            <a:ext cx="448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0" name="Соединительная линия уступом 149"/>
          <p:cNvCxnSpPr>
            <a:stCxn id="286" idx="3"/>
          </p:cNvCxnSpPr>
          <p:nvPr/>
        </p:nvCxnSpPr>
        <p:spPr>
          <a:xfrm>
            <a:off x="6799504" y="3956013"/>
            <a:ext cx="1765815" cy="746826"/>
          </a:xfrm>
          <a:prstGeom prst="bentConnector3">
            <a:avLst>
              <a:gd name="adj1" fmla="val 100290"/>
            </a:avLst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Соединительная линия уступом 155"/>
          <p:cNvCxnSpPr/>
          <p:nvPr/>
        </p:nvCxnSpPr>
        <p:spPr>
          <a:xfrm>
            <a:off x="8397371" y="2036669"/>
            <a:ext cx="2320734" cy="214302"/>
          </a:xfrm>
          <a:prstGeom prst="bentConnector3">
            <a:avLst>
              <a:gd name="adj1" fmla="val 100009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Прямоугольник 165"/>
          <p:cNvSpPr/>
          <p:nvPr/>
        </p:nvSpPr>
        <p:spPr>
          <a:xfrm>
            <a:off x="8761256" y="1759670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2.13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Скругленная прямоугольная выноска 173"/>
          <p:cNvSpPr/>
          <p:nvPr/>
        </p:nvSpPr>
        <p:spPr>
          <a:xfrm>
            <a:off x="4995173" y="1421902"/>
            <a:ext cx="2134124" cy="510766"/>
          </a:xfrm>
          <a:prstGeom prst="wedgeRoundRectCallout">
            <a:avLst>
              <a:gd name="adj1" fmla="val 66404"/>
              <a:gd name="adj2" fmla="val 25776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z-Cyrl-UZ" sz="7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Контракты отправляются в ПК “ИСУГФ”.</a:t>
            </a:r>
          </a:p>
          <a:p>
            <a:pPr algn="ctr"/>
            <a:r>
              <a:rPr lang="uz-Cyrl-UZ" sz="700" kern="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контракты составленные в электронных торгах регистрируются автоматически.</a:t>
            </a:r>
            <a:endParaRPr lang="ru-RU" sz="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flipH="1">
            <a:off x="8761256" y="2749942"/>
            <a:ext cx="888" cy="195289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276286" y="4757658"/>
            <a:ext cx="152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Товарно сырье-</a:t>
            </a:r>
            <a:br>
              <a:rPr lang="uz-Cyrl-U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z-Cyrl-U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вая биржа</a:t>
            </a:r>
            <a:endParaRPr lang="ru-RU" sz="140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10822437" y="2374929"/>
            <a:ext cx="112148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z-Cyrl-U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877075" y="2732762"/>
            <a:ext cx="112148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Скругленная прямоугольная выноска 97"/>
          <p:cNvSpPr/>
          <p:nvPr/>
        </p:nvSpPr>
        <p:spPr>
          <a:xfrm>
            <a:off x="10110942" y="174658"/>
            <a:ext cx="778194" cy="272415"/>
          </a:xfrm>
          <a:prstGeom prst="wedgeRoundRectCallout">
            <a:avLst>
              <a:gd name="adj1" fmla="val 6723"/>
              <a:gd name="adj2" fmla="val 84687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800" kern="0" dirty="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ББС</a:t>
            </a: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110" y="207934"/>
            <a:ext cx="292300" cy="185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276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 bwMode="auto">
          <a:xfrm>
            <a:off x="4134377" y="913421"/>
            <a:ext cx="2922454" cy="275228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84736" y="-11547"/>
            <a:ext cx="839006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60000"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z-Cyrl-UZ" altLang="ru-RU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анализа, учёта и мониторинга  </a:t>
            </a:r>
            <a:br>
              <a:rPr lang="uz-Cyrl-UZ" altLang="ru-RU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altLang="ru-RU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казначейского исполнения г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z-Cyrl-UZ" altLang="ru-RU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сударственного бюджета</a:t>
            </a:r>
            <a:endParaRPr lang="uz-Cyrl-UZ" altLang="ru-RU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62" y="2127670"/>
            <a:ext cx="803542" cy="626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72" y="1417549"/>
            <a:ext cx="927665" cy="396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0" y="943438"/>
            <a:ext cx="1335514" cy="1380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69" y="2048607"/>
            <a:ext cx="660404" cy="660404"/>
          </a:xfrm>
          <a:prstGeom prst="rect">
            <a:avLst/>
          </a:prstGeom>
        </p:spPr>
      </p:pic>
      <p:pic>
        <p:nvPicPr>
          <p:cNvPr id="28" name="Рисунок 27" descr="Описание: Gerb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2090" y1="15385" x2="32090" y2="15385"/>
                        <a14:foregroundMark x1="19030" y1="25641" x2="19030" y2="25641"/>
                        <a14:foregroundMark x1="10448" y1="37363" x2="10448" y2="37363"/>
                        <a14:foregroundMark x1="12687" y1="60806" x2="12687" y2="60806"/>
                        <a14:foregroundMark x1="19403" y1="78755" x2="19403" y2="78755"/>
                        <a14:foregroundMark x1="27985" y1="84249" x2="27985" y2="84249"/>
                        <a14:foregroundMark x1="79104" y1="49451" x2="79104" y2="49451"/>
                        <a14:foregroundMark x1="75746" y1="35897" x2="75746" y2="35897"/>
                        <a14:foregroundMark x1="78358" y1="39560" x2="78358" y2="39560"/>
                        <a14:foregroundMark x1="29478" y1="27473" x2="29478" y2="27473"/>
                        <a14:foregroundMark x1="25000" y1="37363" x2="25000" y2="37363"/>
                        <a14:foregroundMark x1="23881" y1="43956" x2="23881" y2="43956"/>
                        <a14:foregroundMark x1="22761" y1="47985" x2="22761" y2="47985"/>
                        <a14:foregroundMark x1="49627" y1="7692" x2="49627" y2="7692"/>
                        <a14:foregroundMark x1="51866" y1="8791" x2="51866" y2="8791"/>
                        <a14:foregroundMark x1="53358" y1="5861" x2="53358" y2="5861"/>
                        <a14:foregroundMark x1="50373" y1="3663" x2="50373" y2="3663"/>
                        <a14:foregroundMark x1="46642" y1="4396" x2="46642" y2="4396"/>
                        <a14:foregroundMark x1="53358" y1="3297" x2="53358" y2="3297"/>
                        <a14:foregroundMark x1="55224" y1="3297" x2="55224" y2="3297"/>
                        <a14:foregroundMark x1="51866" y1="1465" x2="51866" y2="1465"/>
                        <a14:foregroundMark x1="49627" y1="1832" x2="49627" y2="1832"/>
                        <a14:foregroundMark x1="46642" y1="2930" x2="46642" y2="2930"/>
                        <a14:foregroundMark x1="50746" y1="13553" x2="50746" y2="13553"/>
                        <a14:foregroundMark x1="44030" y1="8059" x2="44030" y2="8059"/>
                        <a14:foregroundMark x1="57836" y1="8791" x2="57836" y2="8791"/>
                        <a14:backgroundMark x1="44030" y1="15018" x2="44030" y2="15018"/>
                        <a14:backgroundMark x1="57463" y1="14652" x2="57463" y2="14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73" y="2984927"/>
            <a:ext cx="595661" cy="5664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802021" y="2734639"/>
            <a:ext cx="16940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900" b="1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и ведомства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1845" y="954084"/>
            <a:ext cx="3345817" cy="2626360"/>
          </a:xfrm>
          <a:prstGeom prst="rect">
            <a:avLst/>
          </a:prstGeom>
          <a:noFill/>
          <a:ln w="349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Aft>
                <a:spcPts val="1200"/>
              </a:spcAft>
            </a:pPr>
            <a:r>
              <a:rPr lang="uz-Cyrl-UZ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мониторинга:</a:t>
            </a:r>
          </a:p>
          <a:p>
            <a:pPr>
              <a:spcAft>
                <a:spcPts val="1200"/>
              </a:spcAft>
            </a:pPr>
            <a:r>
              <a:rPr lang="uz-Cyrl-UZ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Государственные закупки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uz-Cyrl-UZ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Финансовые объязательства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z-Cyrl-UZ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uz-Cyrl-UZ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Управление финансовыми ресурсами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z-Cyrl-UZ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uz-Cyrl-UZ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Учет и отчетность государственного бюджета.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99277" y="662765"/>
            <a:ext cx="4494927" cy="2677656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z-Cyrl-UZ" sz="1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  <a:p>
            <a:pPr indent="22225" algn="just">
              <a:buFontTx/>
              <a:buChar char="-"/>
            </a:pPr>
            <a:r>
              <a:rPr lang="uz-Cyrl-U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Осуществление камерального мониторинга казначейского исполнения государственного бюджета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z-Cyrl-UZ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z-Cyrl-UZ" sz="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225" algn="just">
              <a:buFontTx/>
              <a:buChar char="-"/>
            </a:pPr>
            <a:r>
              <a:rPr lang="uz-Cyrl-U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ошибок и выявление рисков, в том числе, предотвращение рисков через внесение изменений в нормативно-правовые документы и совершенствование информационной системы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z-Cyrl-UZ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225" algn="just">
              <a:buFontTx/>
              <a:buChar char="-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оценки и рейтинга</a:t>
            </a:r>
            <a:r>
              <a:rPr lang="uz-Cyrl-U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2" name="Прямая соединительная линия 61"/>
          <p:cNvCxnSpPr/>
          <p:nvPr/>
        </p:nvCxnSpPr>
        <p:spPr bwMode="auto">
          <a:xfrm>
            <a:off x="3608451" y="2266495"/>
            <a:ext cx="535654" cy="59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 bwMode="auto">
          <a:xfrm>
            <a:off x="4300720" y="4887979"/>
            <a:ext cx="2589773" cy="1863693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204784" y="5106632"/>
            <a:ext cx="278164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17798" y="3831752"/>
            <a:ext cx="3045249" cy="13388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z-Cyrl-UZ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мониторинга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uz-Cyrl-UZ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Бюджеты бюджетной системы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29" y="5624369"/>
            <a:ext cx="1304153" cy="1127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Прямоугольник 33"/>
          <p:cNvSpPr/>
          <p:nvPr/>
        </p:nvSpPr>
        <p:spPr>
          <a:xfrm rot="16200000">
            <a:off x="4899982" y="4056079"/>
            <a:ext cx="13171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</p:txBody>
      </p:sp>
      <p:sp>
        <p:nvSpPr>
          <p:cNvPr id="7" name="Стрелка углом вверх 6"/>
          <p:cNvSpPr/>
          <p:nvPr/>
        </p:nvSpPr>
        <p:spPr bwMode="auto">
          <a:xfrm rot="5400000">
            <a:off x="2375194" y="4522024"/>
            <a:ext cx="1164636" cy="2466719"/>
          </a:xfrm>
          <a:prstGeom prst="bentUpArrow">
            <a:avLst/>
          </a:prstGeom>
          <a:solidFill>
            <a:schemeClr val="bg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688804" y="5573660"/>
            <a:ext cx="24921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данные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58721" y="4425365"/>
            <a:ext cx="3400129" cy="2062103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01930" algn="just"/>
            <a:r>
              <a:rPr lang="uz-Cyrl-U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целевого и адресного расходования бюджетных средств посредством постоянного контролирования казначейского исполнения государственного бюджета, предотвращения правонарущений, а также внедрение автоматических функций контроля.</a:t>
            </a: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6986425" y="5438086"/>
            <a:ext cx="1511719" cy="634595"/>
          </a:xfrm>
          <a:prstGeom prst="right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90491" y="5552370"/>
            <a:ext cx="1654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 rot="5400000">
            <a:off x="5000797" y="3851978"/>
            <a:ext cx="1156060" cy="895103"/>
          </a:xfrm>
          <a:prstGeom prst="rightArrow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 bwMode="auto">
          <a:xfrm flipH="1">
            <a:off x="6388449" y="4143200"/>
            <a:ext cx="4763" cy="7253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 bwMode="auto">
          <a:xfrm>
            <a:off x="6378721" y="4137341"/>
            <a:ext cx="3046632" cy="63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 bwMode="auto">
          <a:xfrm>
            <a:off x="9425353" y="3340421"/>
            <a:ext cx="4643" cy="8285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 bwMode="auto">
          <a:xfrm>
            <a:off x="5090746" y="1959757"/>
            <a:ext cx="1093415" cy="7190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9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ФИНАНСОВЫЙ</a:t>
            </a:r>
            <a:br>
              <a:rPr kumimoji="0" lang="uz-Cyrl-UZ" sz="9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z-Cyrl-UZ" sz="9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</a:t>
            </a:r>
            <a:endParaRPr kumimoji="0" lang="ru-RU" sz="9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6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572" y="16009"/>
            <a:ext cx="10951308" cy="461665"/>
          </a:xfrm>
        </p:spPr>
        <p:txBody>
          <a:bodyPr/>
          <a:lstStyle/>
          <a:p>
            <a:pPr algn="ctr"/>
            <a:r>
              <a:rPr lang="uz-Cyrl-UZ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цели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87572" y="1216463"/>
            <a:ext cx="5697663" cy="10866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информационной системы Министерства </a:t>
            </a:r>
            <a:b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и финансов с системой “SWIFT”.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87573" y="713504"/>
            <a:ext cx="5697662" cy="4394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Планируемые задачи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313251" y="713504"/>
            <a:ext cx="5663401" cy="4394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Ожидаемый результат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313251" y="1216463"/>
            <a:ext cx="5663401" cy="10866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процесса осуществление платежей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иностранной валюте, в том числе предотвращение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коррупционных рисков в результате автоматизации</a:t>
            </a: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87572" y="2372693"/>
            <a:ext cx="5697663" cy="13544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всех унитарных предприятий учредителями </a:t>
            </a:r>
            <a:b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являются бюджетные организации казначейс-</a:t>
            </a:r>
            <a:b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 обслуживанием, а также полная координация </a:t>
            </a:r>
            <a:b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по их расходам.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313251" y="2372693"/>
            <a:ext cx="5663401" cy="13544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коррупционных рисков в результате контроля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унитарных предприятий </a:t>
            </a: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учредителями кото-</a:t>
            </a:r>
            <a:b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рых являются бюджетные организации и электрониза-</a:t>
            </a:r>
            <a:b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ция </a:t>
            </a:r>
            <a:r>
              <a:rPr lang="uz-Cyrl-UZ">
                <a:latin typeface="Times New Roman" panose="02020603050405020304" pitchFamily="18" charset="0"/>
                <a:cs typeface="Times New Roman" panose="02020603050405020304" pitchFamily="18" charset="0"/>
              </a:rPr>
              <a:t>всех процессов.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87572" y="3806678"/>
            <a:ext cx="5697663" cy="1699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в частный сектор деятельности комиссии по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рассмотрению жалоб в сфере государственных закупок,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рассмотрение жалоб поступивших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сию, а также принятие решений о внесении в реестр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недобросовестных участников.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313251" y="3806678"/>
            <a:ext cx="5663401" cy="1699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сроков рассмотрения и согласования по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жалобам в сфере государственных закупок,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коррупционных рисков при рассмотрении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жалоб, 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принятие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справедливых, независимых,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объектив-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решений в результате рассмотрения жалоб.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87572" y="5585784"/>
            <a:ext cx="5697663" cy="11430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повышения квалификации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фикации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сотрудников сферы финансового учета, 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сотрудников внутреннего аудита министерств 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</a:t>
            </a: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313251" y="5585784"/>
            <a:ext cx="5663401" cy="11430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случаев правонарушений в бюджет-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 процессе и обеспечение управления бюджетными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квалифицированными специалистами.</a:t>
            </a:r>
          </a:p>
        </p:txBody>
      </p:sp>
    </p:spTree>
    <p:extLst>
      <p:ext uri="{BB962C8B-B14F-4D97-AF65-F5344CB8AC3E}">
        <p14:creationId xmlns:p14="http://schemas.microsoft.com/office/powerpoint/2010/main" val="388395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572" y="150479"/>
            <a:ext cx="10951308" cy="36933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Расшифровка аббревиатур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589085" y="993532"/>
            <a:ext cx="11007969" cy="54520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200" b="1" i="1" dirty="0" err="1"/>
              <a:t>УзАСБО</a:t>
            </a:r>
            <a:r>
              <a:rPr lang="ru-RU" sz="2200" i="1" dirty="0"/>
              <a:t> - Программный комплекс автоматизации ведения</a:t>
            </a:r>
            <a:br>
              <a:rPr lang="ru-RU" sz="2200" i="1" dirty="0"/>
            </a:br>
            <a:r>
              <a:rPr lang="ru-RU" sz="2200" i="1" dirty="0"/>
              <a:t>бюджетными организациями бюджетного учета и отчетности;</a:t>
            </a:r>
          </a:p>
          <a:p>
            <a:endParaRPr lang="ru-RU" sz="1100" i="1" dirty="0"/>
          </a:p>
          <a:p>
            <a:r>
              <a:rPr lang="ru-RU" sz="2200" b="1" i="1" dirty="0"/>
              <a:t>ИСУГФ</a:t>
            </a:r>
            <a:r>
              <a:rPr lang="ru-RU" sz="2200" i="1" dirty="0"/>
              <a:t> - Информационная система управления государственными</a:t>
            </a:r>
          </a:p>
          <a:p>
            <a:r>
              <a:rPr lang="ru-RU" sz="2200" i="1" dirty="0"/>
              <a:t>финансами Министерства экономики и финансов Республики Узбекистан; </a:t>
            </a:r>
          </a:p>
          <a:p>
            <a:endParaRPr lang="ru-RU" sz="1100" i="1" dirty="0"/>
          </a:p>
          <a:p>
            <a:r>
              <a:rPr lang="ru-RU" sz="2200" b="1" i="1" dirty="0"/>
              <a:t>ПК ЦБ </a:t>
            </a:r>
            <a:r>
              <a:rPr lang="ru-RU" sz="2200" i="1" dirty="0"/>
              <a:t>– Программный комплекс Центрального банка Республики Узбекистан; </a:t>
            </a:r>
          </a:p>
          <a:p>
            <a:endParaRPr lang="ru-RU" sz="1100" i="1" dirty="0"/>
          </a:p>
          <a:p>
            <a:r>
              <a:rPr lang="ru-RU" sz="2200" b="1" i="1" dirty="0"/>
              <a:t>ГНК</a:t>
            </a:r>
            <a:r>
              <a:rPr lang="ru-RU" sz="2200" i="1" dirty="0"/>
              <a:t> – Государственный налоговый комитет;</a:t>
            </a:r>
          </a:p>
          <a:p>
            <a:endParaRPr lang="ru-RU" sz="1100" i="1" dirty="0"/>
          </a:p>
          <a:p>
            <a:r>
              <a:rPr lang="ru-RU" sz="2200" b="1" i="1" dirty="0"/>
              <a:t>ГТК</a:t>
            </a:r>
            <a:r>
              <a:rPr lang="ru-RU" sz="2200" i="1" dirty="0"/>
              <a:t> - </a:t>
            </a:r>
            <a:r>
              <a:rPr lang="ru-RU" sz="2200" i="1"/>
              <a:t>Государственный таможенный </a:t>
            </a:r>
            <a:r>
              <a:rPr lang="ru-RU" sz="2200" i="1" dirty="0"/>
              <a:t>комитет;</a:t>
            </a:r>
          </a:p>
          <a:p>
            <a:endParaRPr lang="ru-RU" sz="1100" i="1" dirty="0"/>
          </a:p>
          <a:p>
            <a:r>
              <a:rPr lang="ru-RU" sz="2200" b="1" i="1" dirty="0"/>
              <a:t>ПК ГНК </a:t>
            </a:r>
            <a:r>
              <a:rPr lang="ru-RU" sz="2200" i="1" dirty="0"/>
              <a:t>- Программный комплекс Государственного налогового</a:t>
            </a:r>
          </a:p>
          <a:p>
            <a:r>
              <a:rPr lang="ru-RU" sz="2200" i="1" dirty="0"/>
              <a:t>комитета;</a:t>
            </a:r>
          </a:p>
          <a:p>
            <a:endParaRPr lang="ru-RU" sz="1100" i="1" dirty="0"/>
          </a:p>
          <a:p>
            <a:r>
              <a:rPr lang="ru-RU" sz="2200" b="1" i="1" dirty="0"/>
              <a:t>ИГФК</a:t>
            </a:r>
            <a:r>
              <a:rPr lang="ru-RU" sz="2200" i="1" dirty="0"/>
              <a:t> - Инспекция государственного финансового контроля при</a:t>
            </a:r>
            <a:br>
              <a:rPr lang="ru-RU" sz="2200" i="1" dirty="0"/>
            </a:br>
            <a:r>
              <a:rPr lang="ru-RU" sz="2200" i="1" dirty="0"/>
              <a:t>Министерстве экономики и финансов.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01117527"/>
      </p:ext>
    </p:extLst>
  </p:cSld>
  <p:clrMapOvr>
    <a:masterClrMapping/>
  </p:clrMapOvr>
</p:sld>
</file>

<file path=ppt/theme/theme1.xml><?xml version="1.0" encoding="utf-8"?>
<a:theme xmlns:a="http://schemas.openxmlformats.org/drawingml/2006/main" name="минфин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0.xml><?xml version="1.0" encoding="utf-8"?>
<a:theme xmlns:a="http://schemas.openxmlformats.org/drawingml/2006/main" name="8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1.xml><?xml version="1.0" encoding="utf-8"?>
<a:theme xmlns:a="http://schemas.openxmlformats.org/drawingml/2006/main" name="9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2.xml><?xml version="1.0" encoding="utf-8"?>
<a:theme xmlns:a="http://schemas.openxmlformats.org/drawingml/2006/main" name="9_Специальное оформление">
  <a:themeElements>
    <a:clrScheme name="Узбекистан">
      <a:dk1>
        <a:srgbClr val="30333A"/>
      </a:dk1>
      <a:lt1>
        <a:sysClr val="window" lastClr="FFFFFF"/>
      </a:lt1>
      <a:dk2>
        <a:srgbClr val="8C98A6"/>
      </a:dk2>
      <a:lt2>
        <a:srgbClr val="CCDDEB"/>
      </a:lt2>
      <a:accent1>
        <a:srgbClr val="13559C"/>
      </a:accent1>
      <a:accent2>
        <a:srgbClr val="0099B5"/>
      </a:accent2>
      <a:accent3>
        <a:srgbClr val="1FB53A"/>
      </a:accent3>
      <a:accent4>
        <a:srgbClr val="DF081F"/>
      </a:accent4>
      <a:accent5>
        <a:srgbClr val="FFFFFF"/>
      </a:accent5>
      <a:accent6>
        <a:srgbClr val="FFFFFF"/>
      </a:accent6>
      <a:hlink>
        <a:srgbClr val="13559C"/>
      </a:hlink>
      <a:folHlink>
        <a:srgbClr val="239AD9"/>
      </a:folHlink>
    </a:clrScheme>
    <a:fontScheme name="Другая 75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4.xml><?xml version="1.0" encoding="utf-8"?>
<a:theme xmlns:a="http://schemas.openxmlformats.org/drawingml/2006/main" name="11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5.xml><?xml version="1.0" encoding="utf-8"?>
<a:theme xmlns:a="http://schemas.openxmlformats.org/drawingml/2006/main" name="11_Специальное оформление">
  <a:themeElements>
    <a:clrScheme name="Узбекистан">
      <a:dk1>
        <a:srgbClr val="30333A"/>
      </a:dk1>
      <a:lt1>
        <a:sysClr val="window" lastClr="FFFFFF"/>
      </a:lt1>
      <a:dk2>
        <a:srgbClr val="8C98A6"/>
      </a:dk2>
      <a:lt2>
        <a:srgbClr val="CCDDEB"/>
      </a:lt2>
      <a:accent1>
        <a:srgbClr val="13559C"/>
      </a:accent1>
      <a:accent2>
        <a:srgbClr val="0099B5"/>
      </a:accent2>
      <a:accent3>
        <a:srgbClr val="1FB53A"/>
      </a:accent3>
      <a:accent4>
        <a:srgbClr val="DF081F"/>
      </a:accent4>
      <a:accent5>
        <a:srgbClr val="FFFFFF"/>
      </a:accent5>
      <a:accent6>
        <a:srgbClr val="FFFFFF"/>
      </a:accent6>
      <a:hlink>
        <a:srgbClr val="13559C"/>
      </a:hlink>
      <a:folHlink>
        <a:srgbClr val="239AD9"/>
      </a:folHlink>
    </a:clrScheme>
    <a:fontScheme name="Другая 75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CG_Pres(A4)">
  <a:themeElements>
    <a:clrScheme name="ICG">
      <a:dk1>
        <a:srgbClr val="53565A"/>
      </a:dk1>
      <a:lt1>
        <a:srgbClr val="FFFFFF"/>
      </a:lt1>
      <a:dk2>
        <a:srgbClr val="99DFE3"/>
      </a:dk2>
      <a:lt2>
        <a:srgbClr val="00B0B9"/>
      </a:lt2>
      <a:accent1>
        <a:srgbClr val="002D72"/>
      </a:accent1>
      <a:accent2>
        <a:srgbClr val="99ABC7"/>
      </a:accent2>
      <a:accent3>
        <a:srgbClr val="00BDF2"/>
      </a:accent3>
      <a:accent4>
        <a:srgbClr val="99E4FA"/>
      </a:accent4>
      <a:accent5>
        <a:srgbClr val="53565A"/>
      </a:accent5>
      <a:accent6>
        <a:srgbClr val="97999B"/>
      </a:accent6>
      <a:hlink>
        <a:srgbClr val="00BDF2"/>
      </a:hlink>
      <a:folHlink>
        <a:srgbClr val="99DFE3"/>
      </a:folHlink>
    </a:clrScheme>
    <a:fontScheme name="ICG Fonts">
      <a:majorFont>
        <a:latin typeface="Arial"/>
        <a:ea typeface="STKaiti"/>
        <a:cs typeface=""/>
        <a:font script="Jpan" typeface="MS PGothic"/>
      </a:majorFont>
      <a:minorFont>
        <a:latin typeface="Arial"/>
        <a:ea typeface="STKaiti"/>
        <a:cs typeface=""/>
        <a:font script="Jpan"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dirty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3.xml><?xml version="1.0" encoding="utf-8"?>
<a:theme xmlns:a="http://schemas.openxmlformats.org/drawingml/2006/main" name="1_1401892">
  <a:themeElements>
    <a:clrScheme name="1768186_uzbekista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4F8A"/>
      </a:accent1>
      <a:accent2>
        <a:srgbClr val="009AB7"/>
      </a:accent2>
      <a:accent3>
        <a:srgbClr val="B2B2B2"/>
      </a:accent3>
      <a:accent4>
        <a:srgbClr val="18B737"/>
      </a:accent4>
      <a:accent5>
        <a:srgbClr val="CF0921"/>
      </a:accent5>
      <a:accent6>
        <a:srgbClr val="66CCFF"/>
      </a:accent6>
      <a:hlink>
        <a:srgbClr val="A5C249"/>
      </a:hlink>
      <a:folHlink>
        <a:srgbClr val="D8D8D8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4.xml><?xml version="1.0" encoding="utf-8"?>
<a:theme xmlns:a="http://schemas.openxmlformats.org/drawingml/2006/main" name="2_1401892">
  <a:themeElements>
    <a:clrScheme name="1768186_uzbekista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4F8A"/>
      </a:accent1>
      <a:accent2>
        <a:srgbClr val="009AB7"/>
      </a:accent2>
      <a:accent3>
        <a:srgbClr val="B2B2B2"/>
      </a:accent3>
      <a:accent4>
        <a:srgbClr val="18B737"/>
      </a:accent4>
      <a:accent5>
        <a:srgbClr val="CF0921"/>
      </a:accent5>
      <a:accent6>
        <a:srgbClr val="66CCFF"/>
      </a:accent6>
      <a:hlink>
        <a:srgbClr val="A5C249"/>
      </a:hlink>
      <a:folHlink>
        <a:srgbClr val="D8D8D8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5.xml><?xml version="1.0" encoding="utf-8"?>
<a:theme xmlns:a="http://schemas.openxmlformats.org/drawingml/2006/main" name="3_1401892">
  <a:themeElements>
    <a:clrScheme name="1768186_uzbekista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4F8A"/>
      </a:accent1>
      <a:accent2>
        <a:srgbClr val="009AB7"/>
      </a:accent2>
      <a:accent3>
        <a:srgbClr val="B2B2B2"/>
      </a:accent3>
      <a:accent4>
        <a:srgbClr val="18B737"/>
      </a:accent4>
      <a:accent5>
        <a:srgbClr val="CF0921"/>
      </a:accent5>
      <a:accent6>
        <a:srgbClr val="66CCFF"/>
      </a:accent6>
      <a:hlink>
        <a:srgbClr val="A5C249"/>
      </a:hlink>
      <a:folHlink>
        <a:srgbClr val="D8D8D8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6.xml><?xml version="1.0" encoding="utf-8"?>
<a:theme xmlns:a="http://schemas.openxmlformats.org/drawingml/2006/main" name="4_1401892">
  <a:themeElements>
    <a:clrScheme name="1768186_uzbekista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4F8A"/>
      </a:accent1>
      <a:accent2>
        <a:srgbClr val="009AB7"/>
      </a:accent2>
      <a:accent3>
        <a:srgbClr val="B2B2B2"/>
      </a:accent3>
      <a:accent4>
        <a:srgbClr val="18B737"/>
      </a:accent4>
      <a:accent5>
        <a:srgbClr val="CF0921"/>
      </a:accent5>
      <a:accent6>
        <a:srgbClr val="66CCFF"/>
      </a:accent6>
      <a:hlink>
        <a:srgbClr val="A5C249"/>
      </a:hlink>
      <a:folHlink>
        <a:srgbClr val="D8D8D8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7.xml><?xml version="1.0" encoding="utf-8"?>
<a:theme xmlns:a="http://schemas.openxmlformats.org/drawingml/2006/main" name="5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8.xml><?xml version="1.0" encoding="utf-8"?>
<a:theme xmlns:a="http://schemas.openxmlformats.org/drawingml/2006/main" name="6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9.xml><?xml version="1.0" encoding="utf-8"?>
<a:theme xmlns:a="http://schemas.openxmlformats.org/drawingml/2006/main" name="7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минфин</Template>
  <TotalTime>8053</TotalTime>
  <Words>1087</Words>
  <Application>Microsoft Office PowerPoint</Application>
  <PresentationFormat>Widescreen</PresentationFormat>
  <Paragraphs>202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минфин</vt:lpstr>
      <vt:lpstr>ICG_Pres(A4)</vt:lpstr>
      <vt:lpstr>1_1401892</vt:lpstr>
      <vt:lpstr>2_1401892</vt:lpstr>
      <vt:lpstr>3_1401892</vt:lpstr>
      <vt:lpstr>4_1401892</vt:lpstr>
      <vt:lpstr>5_1401892</vt:lpstr>
      <vt:lpstr>6_1401892</vt:lpstr>
      <vt:lpstr>7_1401892</vt:lpstr>
      <vt:lpstr>8_1401892</vt:lpstr>
      <vt:lpstr>9_1401892</vt:lpstr>
      <vt:lpstr>9_Специальное оформление</vt:lpstr>
      <vt:lpstr>10_1401892</vt:lpstr>
      <vt:lpstr>11_1401892</vt:lpstr>
      <vt:lpstr>11_Специальное оформление</vt:lpstr>
      <vt:lpstr>КОМИТЕТ КАЗНАЧЕЙСКОЙ СЛУЖБЫ  ПРИ МИНИСТЕРСТВЕ ЭКОНОМИКИ И ФИНАНСОВ  РЕСПУБЛИКИ УЗБЕКИСТАН</vt:lpstr>
      <vt:lpstr>Правовая основа государственного финансового контроля</vt:lpstr>
      <vt:lpstr>СТРУКТУРА Комитета казначейской службы при Министерстве экономики и финансов Республики Узбекистан  </vt:lpstr>
      <vt:lpstr>Распределение функций по управлениям</vt:lpstr>
      <vt:lpstr>PowerPoint Presentation</vt:lpstr>
      <vt:lpstr>PowerPoint Presentation</vt:lpstr>
      <vt:lpstr>PowerPoint Presentation</vt:lpstr>
      <vt:lpstr>Перспективные цели</vt:lpstr>
      <vt:lpstr> Расшифровка аббревиатур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Давлат бюджети ижросининг кутилаётган натижалари ва 2019 йилги давлат бюджети лойиҳаси ҳамда 2020-2021 йилги  прогноз мўлжаллари</dc:title>
  <dc:creator>OAlibekov</dc:creator>
  <cp:lastModifiedBy>Yelena Slizhevskaya</cp:lastModifiedBy>
  <cp:revision>610</cp:revision>
  <dcterms:created xsi:type="dcterms:W3CDTF">2019-05-13T16:12:19Z</dcterms:created>
  <dcterms:modified xsi:type="dcterms:W3CDTF">2023-05-16T14:25:44Z</dcterms:modified>
</cp:coreProperties>
</file>