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43" r:id="rId2"/>
    <p:sldId id="530" r:id="rId3"/>
    <p:sldId id="961" r:id="rId4"/>
    <p:sldId id="1221" r:id="rId5"/>
    <p:sldId id="1138" r:id="rId6"/>
    <p:sldId id="1139" r:id="rId7"/>
    <p:sldId id="760" r:id="rId8"/>
    <p:sldId id="761" r:id="rId9"/>
    <p:sldId id="603" r:id="rId10"/>
    <p:sldId id="602" r:id="rId11"/>
    <p:sldId id="1247" r:id="rId12"/>
    <p:sldId id="1240" r:id="rId13"/>
    <p:sldId id="1258" r:id="rId14"/>
    <p:sldId id="1259" r:id="rId15"/>
    <p:sldId id="1226" r:id="rId16"/>
    <p:sldId id="1227" r:id="rId17"/>
    <p:sldId id="1236" r:id="rId18"/>
    <p:sldId id="1260" r:id="rId19"/>
    <p:sldId id="1257" r:id="rId20"/>
    <p:sldId id="570" r:id="rId21"/>
    <p:sldId id="1245" r:id="rId22"/>
    <p:sldId id="1246" r:id="rId23"/>
    <p:sldId id="269" r:id="rId24"/>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FDF86-5DC1-44D7-84F3-1535478F15CB}">
          <p14:sldIdLst>
            <p14:sldId id="443"/>
            <p14:sldId id="530"/>
            <p14:sldId id="961"/>
            <p14:sldId id="1221"/>
            <p14:sldId id="1138"/>
            <p14:sldId id="1139"/>
            <p14:sldId id="760"/>
            <p14:sldId id="761"/>
            <p14:sldId id="603"/>
            <p14:sldId id="602"/>
            <p14:sldId id="1247"/>
            <p14:sldId id="1240"/>
            <p14:sldId id="1258"/>
            <p14:sldId id="1259"/>
            <p14:sldId id="1226"/>
            <p14:sldId id="1227"/>
            <p14:sldId id="1236"/>
            <p14:sldId id="1260"/>
            <p14:sldId id="1257"/>
            <p14:sldId id="570"/>
            <p14:sldId id="1245"/>
            <p14:sldId id="1246"/>
            <p14:sldId id="269"/>
          </p14:sldIdLst>
        </p14:section>
        <p14:section name="Corrected Slides" id="{B14020DE-CCFD-4D06-9B4C-BB68473A6ECD}">
          <p14:sldIdLst/>
        </p14:section>
      </p14:sectionLst>
    </p:ext>
    <p:ext uri="{EFAFB233-063F-42B5-8137-9DF3F51BA10A}">
      <p15:sldGuideLst xmlns:p15="http://schemas.microsoft.com/office/powerpoint/2012/main">
        <p15:guide id="1" orient="horz" pos="1152" userDrawn="1">
          <p15:clr>
            <a:srgbClr val="A4A3A4"/>
          </p15:clr>
        </p15:guide>
        <p15:guide id="2" pos="3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ran Amir Ali" initials="IAA" lastIdx="2" clrIdx="0">
    <p:extLst>
      <p:ext uri="{19B8F6BF-5375-455C-9EA6-DF929625EA0E}">
        <p15:presenceInfo xmlns:p15="http://schemas.microsoft.com/office/powerpoint/2012/main" userId="S-1-5-21-88094858-919529-1617787245-404665" providerId="AD"/>
      </p:ext>
    </p:extLst>
  </p:cmAuthor>
  <p:cmAuthor id="2" name="Brice Jean Marie Quesnel" initials="BJMQ" lastIdx="1" clrIdx="1">
    <p:extLst>
      <p:ext uri="{19B8F6BF-5375-455C-9EA6-DF929625EA0E}">
        <p15:presenceInfo xmlns:p15="http://schemas.microsoft.com/office/powerpoint/2012/main" userId="S-1-5-21-88094858-919529-1617787245-290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4472C4"/>
    <a:srgbClr val="ED7D31"/>
    <a:srgbClr val="549AB3"/>
    <a:srgbClr val="5436B3"/>
    <a:srgbClr val="646464"/>
    <a:srgbClr val="4F81BD"/>
    <a:srgbClr val="DDD9C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9" autoAdjust="0"/>
    <p:restoredTop sz="95401" autoAdjust="0"/>
  </p:normalViewPr>
  <p:slideViewPr>
    <p:cSldViewPr>
      <p:cViewPr varScale="1">
        <p:scale>
          <a:sx n="65" d="100"/>
          <a:sy n="65" d="100"/>
        </p:scale>
        <p:origin x="1268" y="44"/>
      </p:cViewPr>
      <p:guideLst>
        <p:guide orient="horz" pos="1152"/>
        <p:guide pos="384"/>
      </p:guideLst>
    </p:cSldViewPr>
  </p:slideViewPr>
  <p:notesTextViewPr>
    <p:cViewPr>
      <p:scale>
        <a:sx n="100" d="100"/>
        <a:sy n="100" d="100"/>
      </p:scale>
      <p:origin x="0" y="0"/>
    </p:cViewPr>
  </p:notesTextViewPr>
  <p:sorterViewPr>
    <p:cViewPr>
      <p:scale>
        <a:sx n="110" d="100"/>
        <a:sy n="110" d="100"/>
      </p:scale>
      <p:origin x="0" y="-756"/>
    </p:cViewPr>
  </p:sorterViewPr>
  <p:notesViewPr>
    <p:cSldViewPr showGuides="1">
      <p:cViewPr varScale="1">
        <p:scale>
          <a:sx n="48" d="100"/>
          <a:sy n="48" d="100"/>
        </p:scale>
        <p:origin x="20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wb172355\Documents\PATRICK%20UMAH%20TETE\03%2005%202019\MARCH%205%202019%20-%20PEFA%20Scores%20with%20Numeric%20values%20-Dec18-N-Public-PEFA201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b172355\Documents\PATRICK%20UMAH%20TETE\this%20one%20MARCH%209%202019%20-%20Uzbek%20Comparison%20of%20PEFA%20Scores%20for%202012-2018%20(with%20new%20chart)%20(RR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b172355\Documents\PATRICK%20UMAH%20TETE\03%2005%202019\MARCH%205%202019%20-%20PEFA%20Scores%20with%20Numeric%20values%20-Dec18-N-Public-PEFA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b172355\AppData\Local\Microsoft\Windows\INetCache\Content.Outlook\OV6CEMD1\Uzbek%20Comparison%20of%20PEFA%20Scores%20for%202012-2018.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14763779527558E-2"/>
          <c:y val="0.12610366615037152"/>
          <c:w val="0.86688276465441816"/>
          <c:h val="0.58278070333724752"/>
        </c:manualLayout>
      </c:layout>
      <c:barChart>
        <c:barDir val="col"/>
        <c:grouping val="clustered"/>
        <c:varyColors val="0"/>
        <c:ser>
          <c:idx val="0"/>
          <c:order val="0"/>
          <c:tx>
            <c:strRef>
              <c:f>Indicators!$AL$1:$AL$4</c:f>
              <c:strCache>
                <c:ptCount val="4"/>
                <c:pt idx="0">
                  <c:v>Uzbekistan</c:v>
                </c:pt>
              </c:strCache>
            </c:strRef>
          </c:tx>
          <c:spPr>
            <a:solidFill>
              <a:schemeClr val="accent1"/>
            </a:solidFill>
            <a:ln w="1905">
              <a:noFill/>
            </a:ln>
            <a:effectLst/>
          </c:spPr>
          <c:invertIfNegative val="0"/>
          <c:dPt>
            <c:idx val="3"/>
            <c:invertIfNegative val="0"/>
            <c:bubble3D val="0"/>
            <c:spPr>
              <a:solidFill>
                <a:schemeClr val="tx2">
                  <a:lumMod val="20000"/>
                  <a:lumOff val="80000"/>
                </a:schemeClr>
              </a:solidFill>
              <a:ln w="3175">
                <a:noFill/>
              </a:ln>
              <a:effectLst/>
            </c:spPr>
            <c:extLst>
              <c:ext xmlns:c16="http://schemas.microsoft.com/office/drawing/2014/chart" uri="{C3380CC4-5D6E-409C-BE32-E72D297353CC}">
                <c16:uniqueId val="{00000001-3D89-4489-9E1F-545A00E56C58}"/>
              </c:ext>
            </c:extLst>
          </c:dPt>
          <c:dPt>
            <c:idx val="4"/>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3-3D89-4489-9E1F-545A00E56C58}"/>
              </c:ext>
            </c:extLst>
          </c:dPt>
          <c:dPt>
            <c:idx val="5"/>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5-3D89-4489-9E1F-545A00E56C58}"/>
              </c:ext>
            </c:extLst>
          </c:dPt>
          <c:dPt>
            <c:idx val="6"/>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7-3D89-4489-9E1F-545A00E56C58}"/>
              </c:ext>
            </c:extLst>
          </c:dPt>
          <c:dPt>
            <c:idx val="7"/>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9-3D89-4489-9E1F-545A00E56C58}"/>
              </c:ext>
            </c:extLst>
          </c:dPt>
          <c:dPt>
            <c:idx val="8"/>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B-3D89-4489-9E1F-545A00E56C58}"/>
              </c:ext>
            </c:extLst>
          </c:dPt>
          <c:dPt>
            <c:idx val="9"/>
            <c:invertIfNegative val="0"/>
            <c:bubble3D val="0"/>
            <c:spPr>
              <a:solidFill>
                <a:srgbClr val="FC7742"/>
              </a:solidFill>
              <a:ln w="1905">
                <a:noFill/>
              </a:ln>
              <a:effectLst/>
            </c:spPr>
            <c:extLst>
              <c:ext xmlns:c16="http://schemas.microsoft.com/office/drawing/2014/chart" uri="{C3380CC4-5D6E-409C-BE32-E72D297353CC}">
                <c16:uniqueId val="{0000000D-3D89-4489-9E1F-545A00E56C58}"/>
              </c:ext>
            </c:extLst>
          </c:dPt>
          <c:dPt>
            <c:idx val="10"/>
            <c:invertIfNegative val="0"/>
            <c:bubble3D val="0"/>
            <c:spPr>
              <a:solidFill>
                <a:srgbClr val="FC7742"/>
              </a:solidFill>
              <a:ln w="1905">
                <a:noFill/>
              </a:ln>
              <a:effectLst/>
            </c:spPr>
            <c:extLst>
              <c:ext xmlns:c16="http://schemas.microsoft.com/office/drawing/2014/chart" uri="{C3380CC4-5D6E-409C-BE32-E72D297353CC}">
                <c16:uniqueId val="{0000000F-3D89-4489-9E1F-545A00E56C58}"/>
              </c:ext>
            </c:extLst>
          </c:dPt>
          <c:dPt>
            <c:idx val="11"/>
            <c:invertIfNegative val="0"/>
            <c:bubble3D val="0"/>
            <c:spPr>
              <a:solidFill>
                <a:srgbClr val="FC7742"/>
              </a:solidFill>
              <a:ln w="1905">
                <a:noFill/>
              </a:ln>
              <a:effectLst/>
            </c:spPr>
            <c:extLst>
              <c:ext xmlns:c16="http://schemas.microsoft.com/office/drawing/2014/chart" uri="{C3380CC4-5D6E-409C-BE32-E72D297353CC}">
                <c16:uniqueId val="{00000011-3D89-4489-9E1F-545A00E56C58}"/>
              </c:ext>
            </c:extLst>
          </c:dPt>
          <c:dPt>
            <c:idx val="12"/>
            <c:invertIfNegative val="0"/>
            <c:bubble3D val="0"/>
            <c:spPr>
              <a:solidFill>
                <a:srgbClr val="FC7742"/>
              </a:solidFill>
              <a:ln w="1905">
                <a:noFill/>
              </a:ln>
              <a:effectLst/>
            </c:spPr>
            <c:extLst>
              <c:ext xmlns:c16="http://schemas.microsoft.com/office/drawing/2014/chart" uri="{C3380CC4-5D6E-409C-BE32-E72D297353CC}">
                <c16:uniqueId val="{00000013-3D89-4489-9E1F-545A00E56C58}"/>
              </c:ext>
            </c:extLst>
          </c:dPt>
          <c:dPt>
            <c:idx val="13"/>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5-3D89-4489-9E1F-545A00E56C58}"/>
              </c:ext>
            </c:extLst>
          </c:dPt>
          <c:dPt>
            <c:idx val="14"/>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7-3D89-4489-9E1F-545A00E56C58}"/>
              </c:ext>
            </c:extLst>
          </c:dPt>
          <c:dPt>
            <c:idx val="15"/>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9-3D89-4489-9E1F-545A00E56C58}"/>
              </c:ext>
            </c:extLst>
          </c:dPt>
          <c:dPt>
            <c:idx val="16"/>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B-3D89-4489-9E1F-545A00E56C58}"/>
              </c:ext>
            </c:extLst>
          </c:dPt>
          <c:dPt>
            <c:idx val="17"/>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D-3D89-4489-9E1F-545A00E56C58}"/>
              </c:ext>
            </c:extLst>
          </c:dPt>
          <c:dPt>
            <c:idx val="18"/>
            <c:invertIfNegative val="0"/>
            <c:bubble3D val="0"/>
            <c:spPr>
              <a:solidFill>
                <a:srgbClr val="339966"/>
              </a:solidFill>
              <a:ln w="1905">
                <a:noFill/>
              </a:ln>
              <a:effectLst/>
            </c:spPr>
            <c:extLst>
              <c:ext xmlns:c16="http://schemas.microsoft.com/office/drawing/2014/chart" uri="{C3380CC4-5D6E-409C-BE32-E72D297353CC}">
                <c16:uniqueId val="{0000001F-3D89-4489-9E1F-545A00E56C58}"/>
              </c:ext>
            </c:extLst>
          </c:dPt>
          <c:dPt>
            <c:idx val="19"/>
            <c:invertIfNegative val="0"/>
            <c:bubble3D val="0"/>
            <c:spPr>
              <a:solidFill>
                <a:srgbClr val="339966"/>
              </a:solidFill>
              <a:ln w="1905">
                <a:noFill/>
              </a:ln>
              <a:effectLst/>
            </c:spPr>
            <c:extLst>
              <c:ext xmlns:c16="http://schemas.microsoft.com/office/drawing/2014/chart" uri="{C3380CC4-5D6E-409C-BE32-E72D297353CC}">
                <c16:uniqueId val="{00000021-3D89-4489-9E1F-545A00E56C58}"/>
              </c:ext>
            </c:extLst>
          </c:dPt>
          <c:dPt>
            <c:idx val="20"/>
            <c:invertIfNegative val="0"/>
            <c:bubble3D val="0"/>
            <c:spPr>
              <a:solidFill>
                <a:srgbClr val="339966"/>
              </a:solidFill>
              <a:ln w="1905">
                <a:noFill/>
              </a:ln>
              <a:effectLst/>
            </c:spPr>
            <c:extLst>
              <c:ext xmlns:c16="http://schemas.microsoft.com/office/drawing/2014/chart" uri="{C3380CC4-5D6E-409C-BE32-E72D297353CC}">
                <c16:uniqueId val="{00000023-3D89-4489-9E1F-545A00E56C58}"/>
              </c:ext>
            </c:extLst>
          </c:dPt>
          <c:dPt>
            <c:idx val="21"/>
            <c:invertIfNegative val="0"/>
            <c:bubble3D val="0"/>
            <c:spPr>
              <a:solidFill>
                <a:srgbClr val="339966"/>
              </a:solidFill>
              <a:ln w="1905">
                <a:noFill/>
              </a:ln>
              <a:effectLst/>
            </c:spPr>
            <c:extLst>
              <c:ext xmlns:c16="http://schemas.microsoft.com/office/drawing/2014/chart" uri="{C3380CC4-5D6E-409C-BE32-E72D297353CC}">
                <c16:uniqueId val="{00000025-3D89-4489-9E1F-545A00E56C58}"/>
              </c:ext>
            </c:extLst>
          </c:dPt>
          <c:dPt>
            <c:idx val="22"/>
            <c:invertIfNegative val="0"/>
            <c:bubble3D val="0"/>
            <c:spPr>
              <a:solidFill>
                <a:srgbClr val="339966"/>
              </a:solidFill>
              <a:ln w="1905">
                <a:noFill/>
              </a:ln>
              <a:effectLst/>
            </c:spPr>
            <c:extLst>
              <c:ext xmlns:c16="http://schemas.microsoft.com/office/drawing/2014/chart" uri="{C3380CC4-5D6E-409C-BE32-E72D297353CC}">
                <c16:uniqueId val="{00000027-3D89-4489-9E1F-545A00E56C58}"/>
              </c:ext>
            </c:extLst>
          </c:dPt>
          <c:dPt>
            <c:idx val="23"/>
            <c:invertIfNegative val="0"/>
            <c:bubble3D val="0"/>
            <c:spPr>
              <a:solidFill>
                <a:srgbClr val="339966"/>
              </a:solidFill>
              <a:ln w="1905">
                <a:noFill/>
              </a:ln>
              <a:effectLst/>
            </c:spPr>
            <c:extLst>
              <c:ext xmlns:c16="http://schemas.microsoft.com/office/drawing/2014/chart" uri="{C3380CC4-5D6E-409C-BE32-E72D297353CC}">
                <c16:uniqueId val="{00000029-3D89-4489-9E1F-545A00E56C58}"/>
              </c:ext>
            </c:extLst>
          </c:dPt>
          <c:dPt>
            <c:idx val="24"/>
            <c:invertIfNegative val="0"/>
            <c:bubble3D val="0"/>
            <c:spPr>
              <a:solidFill>
                <a:srgbClr val="339966"/>
              </a:solidFill>
              <a:ln w="1905">
                <a:noFill/>
              </a:ln>
              <a:effectLst/>
            </c:spPr>
            <c:extLst>
              <c:ext xmlns:c16="http://schemas.microsoft.com/office/drawing/2014/chart" uri="{C3380CC4-5D6E-409C-BE32-E72D297353CC}">
                <c16:uniqueId val="{0000002B-3D89-4489-9E1F-545A00E56C58}"/>
              </c:ext>
            </c:extLst>
          </c:dPt>
          <c:dPt>
            <c:idx val="25"/>
            <c:invertIfNegative val="0"/>
            <c:bubble3D val="0"/>
            <c:spPr>
              <a:solidFill>
                <a:srgbClr val="339966"/>
              </a:solidFill>
              <a:ln w="1905">
                <a:noFill/>
              </a:ln>
              <a:effectLst/>
            </c:spPr>
            <c:extLst>
              <c:ext xmlns:c16="http://schemas.microsoft.com/office/drawing/2014/chart" uri="{C3380CC4-5D6E-409C-BE32-E72D297353CC}">
                <c16:uniqueId val="{0000002D-3D89-4489-9E1F-545A00E56C58}"/>
              </c:ext>
            </c:extLst>
          </c:dPt>
          <c:dPt>
            <c:idx val="26"/>
            <c:invertIfNegative val="0"/>
            <c:bubble3D val="0"/>
            <c:spPr>
              <a:solidFill>
                <a:srgbClr val="B9E4B6"/>
              </a:solidFill>
              <a:ln w="1905">
                <a:noFill/>
              </a:ln>
              <a:effectLst/>
            </c:spPr>
            <c:extLst>
              <c:ext xmlns:c16="http://schemas.microsoft.com/office/drawing/2014/chart" uri="{C3380CC4-5D6E-409C-BE32-E72D297353CC}">
                <c16:uniqueId val="{0000002F-3D89-4489-9E1F-545A00E56C58}"/>
              </c:ext>
            </c:extLst>
          </c:dPt>
          <c:dPt>
            <c:idx val="27"/>
            <c:invertIfNegative val="0"/>
            <c:bubble3D val="0"/>
            <c:spPr>
              <a:solidFill>
                <a:srgbClr val="B9E4B6"/>
              </a:solidFill>
              <a:ln w="1905">
                <a:noFill/>
              </a:ln>
              <a:effectLst/>
            </c:spPr>
            <c:extLst>
              <c:ext xmlns:c16="http://schemas.microsoft.com/office/drawing/2014/chart" uri="{C3380CC4-5D6E-409C-BE32-E72D297353CC}">
                <c16:uniqueId val="{00000031-3D89-4489-9E1F-545A00E56C58}"/>
              </c:ext>
            </c:extLst>
          </c:dPt>
          <c:dPt>
            <c:idx val="28"/>
            <c:invertIfNegative val="0"/>
            <c:bubble3D val="0"/>
            <c:spPr>
              <a:solidFill>
                <a:srgbClr val="B9E4B6"/>
              </a:solidFill>
              <a:ln w="1905">
                <a:noFill/>
              </a:ln>
              <a:effectLst/>
            </c:spPr>
            <c:extLst>
              <c:ext xmlns:c16="http://schemas.microsoft.com/office/drawing/2014/chart" uri="{C3380CC4-5D6E-409C-BE32-E72D297353CC}">
                <c16:uniqueId val="{00000033-3D89-4489-9E1F-545A00E56C58}"/>
              </c:ext>
            </c:extLst>
          </c:dPt>
          <c:dPt>
            <c:idx val="29"/>
            <c:invertIfNegative val="0"/>
            <c:bubble3D val="0"/>
            <c:spPr>
              <a:solidFill>
                <a:srgbClr val="F23E3A"/>
              </a:solidFill>
              <a:ln w="1905">
                <a:noFill/>
              </a:ln>
              <a:effectLst/>
            </c:spPr>
            <c:extLst>
              <c:ext xmlns:c16="http://schemas.microsoft.com/office/drawing/2014/chart" uri="{C3380CC4-5D6E-409C-BE32-E72D297353CC}">
                <c16:uniqueId val="{00000035-3D89-4489-9E1F-545A00E56C58}"/>
              </c:ext>
            </c:extLst>
          </c:dPt>
          <c:dPt>
            <c:idx val="30"/>
            <c:invertIfNegative val="0"/>
            <c:bubble3D val="0"/>
            <c:spPr>
              <a:solidFill>
                <a:srgbClr val="F23E3A"/>
              </a:solidFill>
              <a:ln w="1905">
                <a:noFill/>
              </a:ln>
              <a:effectLst/>
            </c:spPr>
            <c:extLst>
              <c:ext xmlns:c16="http://schemas.microsoft.com/office/drawing/2014/chart" uri="{C3380CC4-5D6E-409C-BE32-E72D297353CC}">
                <c16:uniqueId val="{00000037-3D89-4489-9E1F-545A00E56C58}"/>
              </c:ext>
            </c:extLst>
          </c:dPt>
          <c:cat>
            <c:strRef>
              <c:f>Indicators!$B$5:$B$35</c:f>
              <c:strCache>
                <c:ptCount val="31"/>
                <c:pt idx="0">
                  <c:v>1. Aggregate expenditure out-turn</c:v>
                </c:pt>
                <c:pt idx="1">
                  <c:v>2. Expenditure composition outturn</c:v>
                </c:pt>
                <c:pt idx="2">
                  <c:v>3. Revee Outturn </c:v>
                </c:pt>
                <c:pt idx="3">
                  <c:v>4. Budget Classification</c:v>
                </c:pt>
                <c:pt idx="4">
                  <c:v>5. Budget Documentation</c:v>
                </c:pt>
                <c:pt idx="5">
                  <c:v>6. Central government operations outside fincial reports</c:v>
                </c:pt>
                <c:pt idx="6">
                  <c:v>7. Transfers to subtiol governments</c:v>
                </c:pt>
                <c:pt idx="7">
                  <c:v>8. Performance information for service delivery</c:v>
                </c:pt>
                <c:pt idx="8">
                  <c:v>9. Public access to information</c:v>
                </c:pt>
                <c:pt idx="9">
                  <c:v>10. Fiscal risk reporting</c:v>
                </c:pt>
                <c:pt idx="10">
                  <c:v>11. Public investment magement</c:v>
                </c:pt>
                <c:pt idx="11">
                  <c:v>12. Public asset magement</c:v>
                </c:pt>
                <c:pt idx="12">
                  <c:v>13. Debt magement</c:v>
                </c:pt>
                <c:pt idx="13">
                  <c:v>14. Macroeconomic and fiscal forecasting</c:v>
                </c:pt>
                <c:pt idx="14">
                  <c:v>15. Fiscal strategy</c:v>
                </c:pt>
                <c:pt idx="15">
                  <c:v>16. Medium term perspective in expenditure budgeting</c:v>
                </c:pt>
                <c:pt idx="16">
                  <c:v>17. Budget preparation process</c:v>
                </c:pt>
                <c:pt idx="17">
                  <c:v>18. Legislative scrutiny of budgets</c:v>
                </c:pt>
                <c:pt idx="18">
                  <c:v>19. Revee administration</c:v>
                </c:pt>
                <c:pt idx="19">
                  <c:v>20. Accounting for revees</c:v>
                </c:pt>
                <c:pt idx="20">
                  <c:v>21. Predictability of in-year resource allocation</c:v>
                </c:pt>
                <c:pt idx="21">
                  <c:v>22. Expenditure arrears</c:v>
                </c:pt>
                <c:pt idx="22">
                  <c:v>23. Payroll controls</c:v>
                </c:pt>
                <c:pt idx="23">
                  <c:v>24. Procurement</c:v>
                </c:pt>
                <c:pt idx="24">
                  <c:v>25. Interl controls on nonsalary expenditure</c:v>
                </c:pt>
                <c:pt idx="25">
                  <c:v>26. Interl audit effectiveness</c:v>
                </c:pt>
                <c:pt idx="26">
                  <c:v>27. Fincial data integrity</c:v>
                </c:pt>
                <c:pt idx="27">
                  <c:v>28. In-year budget reports</c:v>
                </c:pt>
                <c:pt idx="28">
                  <c:v>29. Anal fincial reports</c:v>
                </c:pt>
                <c:pt idx="29">
                  <c:v>30. Exterl audit</c:v>
                </c:pt>
                <c:pt idx="30">
                  <c:v>31. Legislative scrutiny of audit reports</c:v>
                </c:pt>
              </c:strCache>
            </c:strRef>
          </c:cat>
          <c:val>
            <c:numRef>
              <c:f>Indicators!$AL$5:$AL$35</c:f>
              <c:numCache>
                <c:formatCode>0.0</c:formatCode>
                <c:ptCount val="31"/>
                <c:pt idx="0">
                  <c:v>4</c:v>
                </c:pt>
                <c:pt idx="1">
                  <c:v>3.5</c:v>
                </c:pt>
                <c:pt idx="2">
                  <c:v>3.5</c:v>
                </c:pt>
                <c:pt idx="3">
                  <c:v>3</c:v>
                </c:pt>
                <c:pt idx="4">
                  <c:v>3</c:v>
                </c:pt>
                <c:pt idx="5">
                  <c:v>2</c:v>
                </c:pt>
                <c:pt idx="6">
                  <c:v>1</c:v>
                </c:pt>
                <c:pt idx="7">
                  <c:v>1.5</c:v>
                </c:pt>
                <c:pt idx="8">
                  <c:v>2</c:v>
                </c:pt>
                <c:pt idx="9">
                  <c:v>3</c:v>
                </c:pt>
                <c:pt idx="10">
                  <c:v>2</c:v>
                </c:pt>
                <c:pt idx="11">
                  <c:v>2</c:v>
                </c:pt>
                <c:pt idx="12">
                  <c:v>3</c:v>
                </c:pt>
                <c:pt idx="13">
                  <c:v>2</c:v>
                </c:pt>
                <c:pt idx="14">
                  <c:v>2</c:v>
                </c:pt>
                <c:pt idx="15">
                  <c:v>2</c:v>
                </c:pt>
                <c:pt idx="16">
                  <c:v>3</c:v>
                </c:pt>
                <c:pt idx="17">
                  <c:v>3.5</c:v>
                </c:pt>
                <c:pt idx="18">
                  <c:v>3</c:v>
                </c:pt>
                <c:pt idx="19">
                  <c:v>4</c:v>
                </c:pt>
                <c:pt idx="20">
                  <c:v>4</c:v>
                </c:pt>
                <c:pt idx="21">
                  <c:v>4</c:v>
                </c:pt>
                <c:pt idx="22">
                  <c:v>3.5</c:v>
                </c:pt>
                <c:pt idx="23">
                  <c:v>3</c:v>
                </c:pt>
                <c:pt idx="24">
                  <c:v>4</c:v>
                </c:pt>
                <c:pt idx="25">
                  <c:v>1.5</c:v>
                </c:pt>
                <c:pt idx="26">
                  <c:v>3</c:v>
                </c:pt>
                <c:pt idx="27">
                  <c:v>2.5</c:v>
                </c:pt>
                <c:pt idx="28">
                  <c:v>1.5</c:v>
                </c:pt>
                <c:pt idx="29">
                  <c:v>2.5</c:v>
                </c:pt>
                <c:pt idx="30">
                  <c:v>2</c:v>
                </c:pt>
              </c:numCache>
            </c:numRef>
          </c:val>
          <c:extLst>
            <c:ext xmlns:c16="http://schemas.microsoft.com/office/drawing/2014/chart" uri="{C3380CC4-5D6E-409C-BE32-E72D297353CC}">
              <c16:uniqueId val="{00000038-3D89-4489-9E1F-545A00E56C58}"/>
            </c:ext>
          </c:extLst>
        </c:ser>
        <c:dLbls>
          <c:showLegendKey val="0"/>
          <c:showVal val="0"/>
          <c:showCatName val="0"/>
          <c:showSerName val="0"/>
          <c:showPercent val="0"/>
          <c:showBubbleSize val="0"/>
        </c:dLbls>
        <c:gapWidth val="44"/>
        <c:overlap val="11"/>
        <c:axId val="1159345311"/>
        <c:axId val="1159838303"/>
      </c:barChart>
      <c:catAx>
        <c:axId val="11593453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750" b="1" i="0" u="none" strike="noStrike" kern="1200" baseline="0">
                <a:solidFill>
                  <a:schemeClr val="tx1">
                    <a:lumMod val="65000"/>
                    <a:lumOff val="35000"/>
                  </a:schemeClr>
                </a:solidFill>
                <a:latin typeface="+mn-lt"/>
                <a:ea typeface="+mn-ea"/>
                <a:cs typeface="+mn-cs"/>
              </a:defRPr>
            </a:pPr>
            <a:endParaRPr lang="en-US"/>
          </a:p>
        </c:txPr>
        <c:crossAx val="1159838303"/>
        <c:crosses val="autoZero"/>
        <c:auto val="0"/>
        <c:lblAlgn val="ctr"/>
        <c:lblOffset val="100"/>
        <c:noMultiLvlLbl val="0"/>
      </c:catAx>
      <c:valAx>
        <c:axId val="1159838303"/>
        <c:scaling>
          <c:orientation val="minMax"/>
          <c:max val="4"/>
        </c:scaling>
        <c:delete val="0"/>
        <c:axPos val="l"/>
        <c:majorGridlines>
          <c:spPr>
            <a:ln w="9525" cap="flat" cmpd="sng" algn="ctr">
              <a:solidFill>
                <a:schemeClr val="lt1">
                  <a:shade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59345311"/>
        <c:crossesAt val="1"/>
        <c:crossBetween val="midCat"/>
      </c:valAx>
      <c:spPr>
        <a:noFill/>
        <a:ln w="1905">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86482939632541E-2"/>
          <c:y val="6.6653697791355659E-2"/>
          <c:w val="0.84378018372703401"/>
          <c:h val="0.68607002091537006"/>
        </c:manualLayout>
      </c:layout>
      <c:barChart>
        <c:barDir val="col"/>
        <c:grouping val="clustered"/>
        <c:varyColors val="0"/>
        <c:ser>
          <c:idx val="0"/>
          <c:order val="0"/>
          <c:tx>
            <c:strRef>
              <c:f>Pillars!$B$1</c:f>
              <c:strCache>
                <c:ptCount val="1"/>
                <c:pt idx="0">
                  <c:v>Average Score for 32 Countries</c:v>
                </c:pt>
              </c:strCache>
            </c:strRef>
          </c:tx>
          <c:spPr>
            <a:solidFill>
              <a:srgbClr val="4F81BD"/>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Pillars!$B$2:$B$8</c:f>
              <c:numCache>
                <c:formatCode>0.0</c:formatCode>
                <c:ptCount val="7"/>
                <c:pt idx="0">
                  <c:v>2.1614583333333335</c:v>
                </c:pt>
                <c:pt idx="1">
                  <c:v>2.4213541666666667</c:v>
                </c:pt>
                <c:pt idx="2">
                  <c:v>2.100302419354839</c:v>
                </c:pt>
                <c:pt idx="3">
                  <c:v>2.5281250000000002</c:v>
                </c:pt>
                <c:pt idx="4">
                  <c:v>2.404296875</c:v>
                </c:pt>
                <c:pt idx="5">
                  <c:v>2.125</c:v>
                </c:pt>
                <c:pt idx="6">
                  <c:v>1.9609375</c:v>
                </c:pt>
              </c:numCache>
            </c:numRef>
          </c:val>
          <c:extLst>
            <c:ext xmlns:c16="http://schemas.microsoft.com/office/drawing/2014/chart" uri="{C3380CC4-5D6E-409C-BE32-E72D297353CC}">
              <c16:uniqueId val="{00000000-48C4-43CB-8C45-B512DF8D64F4}"/>
            </c:ext>
          </c:extLst>
        </c:ser>
        <c:ser>
          <c:idx val="1"/>
          <c:order val="1"/>
          <c:tx>
            <c:strRef>
              <c:f>Pillars!$C$1</c:f>
              <c:strCache>
                <c:ptCount val="1"/>
                <c:pt idx="0">
                  <c:v>ECA Countries</c:v>
                </c:pt>
              </c:strCache>
            </c:strRef>
          </c:tx>
          <c:spPr>
            <a:solidFill>
              <a:srgbClr val="C0504D"/>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Pillars!$C$2:$C$8</c:f>
              <c:numCache>
                <c:formatCode>0.0</c:formatCode>
                <c:ptCount val="7"/>
                <c:pt idx="0">
                  <c:v>3.0416666666666665</c:v>
                </c:pt>
                <c:pt idx="1">
                  <c:v>3.0625</c:v>
                </c:pt>
                <c:pt idx="2">
                  <c:v>2.53125</c:v>
                </c:pt>
                <c:pt idx="3">
                  <c:v>2.8</c:v>
                </c:pt>
                <c:pt idx="4">
                  <c:v>3.078125</c:v>
                </c:pt>
                <c:pt idx="5">
                  <c:v>2.8333333333333335</c:v>
                </c:pt>
                <c:pt idx="6">
                  <c:v>2.625</c:v>
                </c:pt>
              </c:numCache>
            </c:numRef>
          </c:val>
          <c:extLst>
            <c:ext xmlns:c16="http://schemas.microsoft.com/office/drawing/2014/chart" uri="{C3380CC4-5D6E-409C-BE32-E72D297353CC}">
              <c16:uniqueId val="{00000001-48C4-43CB-8C45-B512DF8D64F4}"/>
            </c:ext>
          </c:extLst>
        </c:ser>
        <c:ser>
          <c:idx val="2"/>
          <c:order val="2"/>
          <c:tx>
            <c:strRef>
              <c:f>Pillars!$D$1</c:f>
              <c:strCache>
                <c:ptCount val="1"/>
                <c:pt idx="0">
                  <c:v>Uzbekistan</c:v>
                </c:pt>
              </c:strCache>
            </c:strRef>
          </c:tx>
          <c:spPr>
            <a:solidFill>
              <a:srgbClr val="9BBB3B"/>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Pillars!$D$2:$D$8</c:f>
              <c:numCache>
                <c:formatCode>0.0</c:formatCode>
                <c:ptCount val="7"/>
                <c:pt idx="0">
                  <c:v>3.6666666666666665</c:v>
                </c:pt>
                <c:pt idx="1">
                  <c:v>2.0833333333333335</c:v>
                </c:pt>
                <c:pt idx="2">
                  <c:v>2.5</c:v>
                </c:pt>
                <c:pt idx="3">
                  <c:v>2.5</c:v>
                </c:pt>
                <c:pt idx="4">
                  <c:v>3.375</c:v>
                </c:pt>
                <c:pt idx="5">
                  <c:v>2.3333333333333335</c:v>
                </c:pt>
                <c:pt idx="6">
                  <c:v>2.25</c:v>
                </c:pt>
              </c:numCache>
            </c:numRef>
          </c:val>
          <c:extLst>
            <c:ext xmlns:c16="http://schemas.microsoft.com/office/drawing/2014/chart" uri="{C3380CC4-5D6E-409C-BE32-E72D297353CC}">
              <c16:uniqueId val="{00000002-48C4-43CB-8C45-B512DF8D64F4}"/>
            </c:ext>
          </c:extLst>
        </c:ser>
        <c:dLbls>
          <c:showLegendKey val="0"/>
          <c:showVal val="0"/>
          <c:showCatName val="0"/>
          <c:showSerName val="0"/>
          <c:showPercent val="0"/>
          <c:showBubbleSize val="0"/>
        </c:dLbls>
        <c:gapWidth val="100"/>
        <c:axId val="1333814079"/>
        <c:axId val="1159808927"/>
      </c:barChart>
      <c:catAx>
        <c:axId val="133381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900" baseline="0">
                <a:solidFill>
                  <a:schemeClr val="tx1">
                    <a:lumMod val="65000"/>
                    <a:lumOff val="35000"/>
                  </a:schemeClr>
                </a:solidFill>
                <a:latin typeface="+mn-lt"/>
                <a:ea typeface="+mn-ea"/>
                <a:cs typeface="+mn-cs"/>
              </a:defRPr>
            </a:pPr>
            <a:endParaRPr lang="en-US"/>
          </a:p>
        </c:txPr>
        <c:crossAx val="1159808927"/>
        <c:crosses val="autoZero"/>
        <c:auto val="1"/>
        <c:lblAlgn val="ctr"/>
        <c:lblOffset val="100"/>
        <c:noMultiLvlLbl val="0"/>
      </c:catAx>
      <c:valAx>
        <c:axId val="11598089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33814079"/>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774292946312301E-2"/>
          <c:y val="0.1205804573655814"/>
          <c:w val="0.9070652129243959"/>
          <c:h val="0.6667971191792027"/>
        </c:manualLayout>
      </c:layout>
      <c:barChart>
        <c:barDir val="col"/>
        <c:grouping val="clustered"/>
        <c:varyColors val="0"/>
        <c:ser>
          <c:idx val="0"/>
          <c:order val="0"/>
          <c:tx>
            <c:strRef>
              <c:f>'Core Dimensions'!$B$1</c:f>
              <c:strCache>
                <c:ptCount val="1"/>
                <c:pt idx="0">
                  <c:v>2012</c:v>
                </c:pt>
              </c:strCache>
            </c:strRef>
          </c:tx>
          <c:spPr>
            <a:solidFill>
              <a:srgbClr val="4472C4"/>
            </a:solidFill>
            <a:ln>
              <a:noFill/>
            </a:ln>
            <a:effectLst/>
          </c:spPr>
          <c:invertIfNegative val="0"/>
          <c:cat>
            <c:strRef>
              <c:f>'Core Dimensions'!$A$2:$A$7</c:f>
              <c:strCache>
                <c:ptCount val="6"/>
                <c:pt idx="0">
                  <c:v>Credibility of the Budget</c:v>
                </c:pt>
                <c:pt idx="1">
                  <c:v>Comprehensiveness and Transparency</c:v>
                </c:pt>
                <c:pt idx="2">
                  <c:v>Policy-Based Budgeting</c:v>
                </c:pt>
                <c:pt idx="3">
                  <c:v>Predictability and Control in Budget Execution</c:v>
                </c:pt>
                <c:pt idx="4">
                  <c:v>Accounting, Recording and Reporting</c:v>
                </c:pt>
                <c:pt idx="5">
                  <c:v>External Scrutiny and Audit</c:v>
                </c:pt>
              </c:strCache>
            </c:strRef>
          </c:cat>
          <c:val>
            <c:numRef>
              <c:f>'Core Dimensions'!$B$2:$B$7</c:f>
              <c:numCache>
                <c:formatCode>0.00</c:formatCode>
                <c:ptCount val="6"/>
                <c:pt idx="0">
                  <c:v>4</c:v>
                </c:pt>
                <c:pt idx="1">
                  <c:v>3.1666666666666665</c:v>
                </c:pt>
                <c:pt idx="2">
                  <c:v>2</c:v>
                </c:pt>
                <c:pt idx="3">
                  <c:v>2.8333333333333335</c:v>
                </c:pt>
                <c:pt idx="4">
                  <c:v>3.25</c:v>
                </c:pt>
                <c:pt idx="5">
                  <c:v>2.5</c:v>
                </c:pt>
              </c:numCache>
            </c:numRef>
          </c:val>
          <c:extLst>
            <c:ext xmlns:c16="http://schemas.microsoft.com/office/drawing/2014/chart" uri="{C3380CC4-5D6E-409C-BE32-E72D297353CC}">
              <c16:uniqueId val="{00000000-F7B4-46C1-8437-E60E9984C3B9}"/>
            </c:ext>
          </c:extLst>
        </c:ser>
        <c:ser>
          <c:idx val="1"/>
          <c:order val="1"/>
          <c:tx>
            <c:strRef>
              <c:f>'Core Dimensions'!$C$1</c:f>
              <c:strCache>
                <c:ptCount val="1"/>
                <c:pt idx="0">
                  <c:v>2018</c:v>
                </c:pt>
              </c:strCache>
            </c:strRef>
          </c:tx>
          <c:spPr>
            <a:solidFill>
              <a:srgbClr val="ED7D31"/>
            </a:solidFill>
            <a:ln>
              <a:noFill/>
            </a:ln>
            <a:effectLst/>
          </c:spPr>
          <c:invertIfNegative val="0"/>
          <c:cat>
            <c:strRef>
              <c:f>'Core Dimensions'!$A$2:$A$7</c:f>
              <c:strCache>
                <c:ptCount val="6"/>
                <c:pt idx="0">
                  <c:v>Credibility of the Budget</c:v>
                </c:pt>
                <c:pt idx="1">
                  <c:v>Comprehensiveness and Transparency</c:v>
                </c:pt>
                <c:pt idx="2">
                  <c:v>Policy-Based Budgeting</c:v>
                </c:pt>
                <c:pt idx="3">
                  <c:v>Predictability and Control in Budget Execution</c:v>
                </c:pt>
                <c:pt idx="4">
                  <c:v>Accounting, Recording and Reporting</c:v>
                </c:pt>
                <c:pt idx="5">
                  <c:v>External Scrutiny and Audit</c:v>
                </c:pt>
              </c:strCache>
            </c:strRef>
          </c:cat>
          <c:val>
            <c:numRef>
              <c:f>'Core Dimensions'!$C$2:$C$7</c:f>
              <c:numCache>
                <c:formatCode>0.00</c:formatCode>
                <c:ptCount val="6"/>
                <c:pt idx="0">
                  <c:v>3.75</c:v>
                </c:pt>
                <c:pt idx="1">
                  <c:v>2.8333333333333335</c:v>
                </c:pt>
                <c:pt idx="2">
                  <c:v>2</c:v>
                </c:pt>
                <c:pt idx="3">
                  <c:v>3.2777777777777777</c:v>
                </c:pt>
                <c:pt idx="4">
                  <c:v>2.875</c:v>
                </c:pt>
                <c:pt idx="5">
                  <c:v>2.5</c:v>
                </c:pt>
              </c:numCache>
            </c:numRef>
          </c:val>
          <c:extLst>
            <c:ext xmlns:c16="http://schemas.microsoft.com/office/drawing/2014/chart" uri="{C3380CC4-5D6E-409C-BE32-E72D297353CC}">
              <c16:uniqueId val="{00000001-F7B4-46C1-8437-E60E9984C3B9}"/>
            </c:ext>
          </c:extLst>
        </c:ser>
        <c:dLbls>
          <c:showLegendKey val="0"/>
          <c:showVal val="0"/>
          <c:showCatName val="0"/>
          <c:showSerName val="0"/>
          <c:showPercent val="0"/>
          <c:showBubbleSize val="0"/>
        </c:dLbls>
        <c:gapWidth val="130"/>
        <c:overlap val="-27"/>
        <c:axId val="1548189551"/>
        <c:axId val="1545228271"/>
      </c:barChart>
      <c:catAx>
        <c:axId val="154818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45228271"/>
        <c:crosses val="autoZero"/>
        <c:auto val="0"/>
        <c:lblAlgn val="ctr"/>
        <c:lblOffset val="100"/>
        <c:noMultiLvlLbl val="0"/>
      </c:catAx>
      <c:valAx>
        <c:axId val="1545228271"/>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48189551"/>
        <c:crosses val="autoZero"/>
        <c:crossBetween val="between"/>
        <c:majorUnit val="1"/>
      </c:valAx>
      <c:spPr>
        <a:noFill/>
        <a:ln>
          <a:noFill/>
        </a:ln>
        <a:effectLst/>
      </c:spPr>
    </c:plotArea>
    <c:legend>
      <c:legendPos val="b"/>
      <c:layout>
        <c:manualLayout>
          <c:xMode val="edge"/>
          <c:yMode val="edge"/>
          <c:x val="0.39255508253512905"/>
          <c:y val="0.93309853206140481"/>
          <c:w val="0.21182024428865803"/>
          <c:h val="5.17559908610362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900" baseline="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88299147791711E-2"/>
          <c:y val="7.7754534081666243E-2"/>
          <c:w val="0.84892404653122067"/>
          <c:h val="0.7541748853932505"/>
        </c:manualLayout>
      </c:layout>
      <c:barChart>
        <c:barDir val="col"/>
        <c:grouping val="clustered"/>
        <c:varyColors val="0"/>
        <c:ser>
          <c:idx val="2"/>
          <c:order val="2"/>
          <c:tx>
            <c:strRef>
              <c:f>Indicators!$AL$1</c:f>
              <c:strCache>
                <c:ptCount val="1"/>
                <c:pt idx="0">
                  <c:v>Uzbekistan</c:v>
                </c:pt>
              </c:strCache>
            </c:strRef>
          </c:tx>
          <c:spPr>
            <a:solidFill>
              <a:srgbClr val="0000FF"/>
            </a:solidFill>
            <a:ln>
              <a:noFill/>
            </a:ln>
            <a:effectLst/>
          </c:spPr>
          <c:invertIfNegative val="0"/>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Indicators!$AL$2:$AL$35</c:f>
              <c:numCache>
                <c:formatCode>0.0</c:formatCode>
                <c:ptCount val="32"/>
                <c:pt idx="1">
                  <c:v>4</c:v>
                </c:pt>
                <c:pt idx="2">
                  <c:v>3.5</c:v>
                </c:pt>
                <c:pt idx="3">
                  <c:v>3.5</c:v>
                </c:pt>
                <c:pt idx="4">
                  <c:v>3</c:v>
                </c:pt>
                <c:pt idx="5">
                  <c:v>3</c:v>
                </c:pt>
                <c:pt idx="6">
                  <c:v>2</c:v>
                </c:pt>
                <c:pt idx="7">
                  <c:v>1</c:v>
                </c:pt>
                <c:pt idx="8">
                  <c:v>1.5</c:v>
                </c:pt>
                <c:pt idx="9">
                  <c:v>2</c:v>
                </c:pt>
                <c:pt idx="10">
                  <c:v>3</c:v>
                </c:pt>
                <c:pt idx="11">
                  <c:v>2</c:v>
                </c:pt>
                <c:pt idx="12">
                  <c:v>2</c:v>
                </c:pt>
                <c:pt idx="13">
                  <c:v>3</c:v>
                </c:pt>
                <c:pt idx="14">
                  <c:v>2</c:v>
                </c:pt>
                <c:pt idx="15">
                  <c:v>2</c:v>
                </c:pt>
                <c:pt idx="16">
                  <c:v>2</c:v>
                </c:pt>
                <c:pt idx="17">
                  <c:v>3</c:v>
                </c:pt>
                <c:pt idx="18">
                  <c:v>3.5</c:v>
                </c:pt>
                <c:pt idx="19">
                  <c:v>3</c:v>
                </c:pt>
                <c:pt idx="20">
                  <c:v>4</c:v>
                </c:pt>
                <c:pt idx="21">
                  <c:v>4</c:v>
                </c:pt>
                <c:pt idx="22">
                  <c:v>4</c:v>
                </c:pt>
                <c:pt idx="23">
                  <c:v>3.5</c:v>
                </c:pt>
                <c:pt idx="24">
                  <c:v>3</c:v>
                </c:pt>
                <c:pt idx="25">
                  <c:v>4</c:v>
                </c:pt>
                <c:pt idx="26">
                  <c:v>1.5</c:v>
                </c:pt>
                <c:pt idx="27">
                  <c:v>3</c:v>
                </c:pt>
                <c:pt idx="28">
                  <c:v>2.5</c:v>
                </c:pt>
                <c:pt idx="29">
                  <c:v>1.5</c:v>
                </c:pt>
                <c:pt idx="30">
                  <c:v>2.5</c:v>
                </c:pt>
                <c:pt idx="31">
                  <c:v>2</c:v>
                </c:pt>
              </c:numCache>
              <c:extLst/>
            </c:numRef>
          </c:val>
          <c:extLst>
            <c:ext xmlns:c16="http://schemas.microsoft.com/office/drawing/2014/chart" uri="{C3380CC4-5D6E-409C-BE32-E72D297353CC}">
              <c16:uniqueId val="{00000000-4286-44E3-AF89-0BC9B1CA6DCF}"/>
            </c:ext>
          </c:extLst>
        </c:ser>
        <c:dLbls>
          <c:showLegendKey val="0"/>
          <c:showVal val="0"/>
          <c:showCatName val="0"/>
          <c:showSerName val="0"/>
          <c:showPercent val="0"/>
          <c:showBubbleSize val="0"/>
        </c:dLbls>
        <c:gapWidth val="150"/>
        <c:axId val="1054176799"/>
        <c:axId val="1164239119"/>
      </c:barChart>
      <c:lineChart>
        <c:grouping val="standard"/>
        <c:varyColors val="0"/>
        <c:ser>
          <c:idx val="0"/>
          <c:order val="0"/>
          <c:tx>
            <c:strRef>
              <c:f>Indicators!$AJ$1</c:f>
              <c:strCache>
                <c:ptCount val="1"/>
                <c:pt idx="0">
                  <c:v>Average Score for 32 Countries</c:v>
                </c:pt>
              </c:strCache>
            </c:strRef>
          </c:tx>
          <c:spPr>
            <a:ln w="28575" cap="rnd">
              <a:solidFill>
                <a:srgbClr val="FF0000"/>
              </a:solidFill>
              <a:round/>
            </a:ln>
            <a:effectLst/>
          </c:spPr>
          <c:marker>
            <c:symbol val="none"/>
          </c:marker>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Indicators!$AJ$2:$AJ$35</c:f>
              <c:numCache>
                <c:formatCode>0.0</c:formatCode>
                <c:ptCount val="32"/>
                <c:pt idx="1">
                  <c:v>2.375</c:v>
                </c:pt>
                <c:pt idx="2">
                  <c:v>1.921875</c:v>
                </c:pt>
                <c:pt idx="3">
                  <c:v>2.1875</c:v>
                </c:pt>
                <c:pt idx="4">
                  <c:v>2.875</c:v>
                </c:pt>
                <c:pt idx="5">
                  <c:v>2.875</c:v>
                </c:pt>
                <c:pt idx="6">
                  <c:v>2.140625</c:v>
                </c:pt>
                <c:pt idx="7">
                  <c:v>2.7</c:v>
                </c:pt>
                <c:pt idx="8">
                  <c:v>1.96875</c:v>
                </c:pt>
                <c:pt idx="9">
                  <c:v>1.96875</c:v>
                </c:pt>
                <c:pt idx="10">
                  <c:v>1.84375</c:v>
                </c:pt>
                <c:pt idx="11">
                  <c:v>1.8387096774193548</c:v>
                </c:pt>
                <c:pt idx="12">
                  <c:v>1.921875</c:v>
                </c:pt>
                <c:pt idx="13">
                  <c:v>2.796875</c:v>
                </c:pt>
                <c:pt idx="14">
                  <c:v>2.5625</c:v>
                </c:pt>
                <c:pt idx="15">
                  <c:v>2.28125</c:v>
                </c:pt>
                <c:pt idx="16">
                  <c:v>2</c:v>
                </c:pt>
                <c:pt idx="17">
                  <c:v>3.09375</c:v>
                </c:pt>
                <c:pt idx="18">
                  <c:v>2.703125</c:v>
                </c:pt>
                <c:pt idx="19">
                  <c:v>2.265625</c:v>
                </c:pt>
                <c:pt idx="20">
                  <c:v>2.859375</c:v>
                </c:pt>
                <c:pt idx="21">
                  <c:v>2.8125</c:v>
                </c:pt>
                <c:pt idx="22">
                  <c:v>1.640625</c:v>
                </c:pt>
                <c:pt idx="23">
                  <c:v>2.234375</c:v>
                </c:pt>
                <c:pt idx="24">
                  <c:v>2.515625</c:v>
                </c:pt>
                <c:pt idx="25">
                  <c:v>2.875</c:v>
                </c:pt>
                <c:pt idx="26">
                  <c:v>2.03125</c:v>
                </c:pt>
                <c:pt idx="27">
                  <c:v>2.359375</c:v>
                </c:pt>
                <c:pt idx="28">
                  <c:v>1.90625</c:v>
                </c:pt>
                <c:pt idx="29">
                  <c:v>2.109375</c:v>
                </c:pt>
                <c:pt idx="30">
                  <c:v>1.921875</c:v>
                </c:pt>
                <c:pt idx="31">
                  <c:v>2</c:v>
                </c:pt>
              </c:numCache>
              <c:extLst/>
            </c:numRef>
          </c:val>
          <c:smooth val="0"/>
          <c:extLst>
            <c:ext xmlns:c16="http://schemas.microsoft.com/office/drawing/2014/chart" uri="{C3380CC4-5D6E-409C-BE32-E72D297353CC}">
              <c16:uniqueId val="{00000001-4286-44E3-AF89-0BC9B1CA6DCF}"/>
            </c:ext>
          </c:extLst>
        </c:ser>
        <c:ser>
          <c:idx val="1"/>
          <c:order val="1"/>
          <c:tx>
            <c:strRef>
              <c:f>Indicators!$AK$1</c:f>
              <c:strCache>
                <c:ptCount val="1"/>
                <c:pt idx="0">
                  <c:v>ECA Countries</c:v>
                </c:pt>
              </c:strCache>
            </c:strRef>
          </c:tx>
          <c:spPr>
            <a:ln w="38100" cap="rnd">
              <a:solidFill>
                <a:srgbClr val="00B0F0"/>
              </a:solidFill>
              <a:round/>
            </a:ln>
            <a:effectLst/>
          </c:spPr>
          <c:marker>
            <c:symbol val="none"/>
          </c:marker>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Indicators!$AK$2:$AK$35</c:f>
              <c:numCache>
                <c:formatCode>0.0</c:formatCode>
                <c:ptCount val="32"/>
                <c:pt idx="1">
                  <c:v>3.75</c:v>
                </c:pt>
                <c:pt idx="2">
                  <c:v>2.375</c:v>
                </c:pt>
                <c:pt idx="3">
                  <c:v>3</c:v>
                </c:pt>
                <c:pt idx="4">
                  <c:v>3.75</c:v>
                </c:pt>
                <c:pt idx="5">
                  <c:v>3.75</c:v>
                </c:pt>
                <c:pt idx="6">
                  <c:v>2.625</c:v>
                </c:pt>
                <c:pt idx="7">
                  <c:v>3</c:v>
                </c:pt>
                <c:pt idx="8">
                  <c:v>2.5</c:v>
                </c:pt>
                <c:pt idx="9">
                  <c:v>2.75</c:v>
                </c:pt>
                <c:pt idx="10">
                  <c:v>2.375</c:v>
                </c:pt>
                <c:pt idx="11">
                  <c:v>1.875</c:v>
                </c:pt>
                <c:pt idx="12">
                  <c:v>2.25</c:v>
                </c:pt>
                <c:pt idx="13">
                  <c:v>3.625</c:v>
                </c:pt>
                <c:pt idx="14">
                  <c:v>3.375</c:v>
                </c:pt>
                <c:pt idx="15">
                  <c:v>2.375</c:v>
                </c:pt>
                <c:pt idx="16">
                  <c:v>2.125</c:v>
                </c:pt>
                <c:pt idx="17">
                  <c:v>3.25</c:v>
                </c:pt>
                <c:pt idx="18">
                  <c:v>2.875</c:v>
                </c:pt>
                <c:pt idx="19">
                  <c:v>2.875</c:v>
                </c:pt>
                <c:pt idx="20">
                  <c:v>4</c:v>
                </c:pt>
                <c:pt idx="21">
                  <c:v>3.25</c:v>
                </c:pt>
                <c:pt idx="22">
                  <c:v>2.625</c:v>
                </c:pt>
                <c:pt idx="23">
                  <c:v>2.625</c:v>
                </c:pt>
                <c:pt idx="24">
                  <c:v>3.5</c:v>
                </c:pt>
                <c:pt idx="25">
                  <c:v>3.375</c:v>
                </c:pt>
                <c:pt idx="26">
                  <c:v>2.375</c:v>
                </c:pt>
                <c:pt idx="27">
                  <c:v>3.75</c:v>
                </c:pt>
                <c:pt idx="28">
                  <c:v>3</c:v>
                </c:pt>
                <c:pt idx="29">
                  <c:v>1.75</c:v>
                </c:pt>
                <c:pt idx="30">
                  <c:v>2.625</c:v>
                </c:pt>
                <c:pt idx="31">
                  <c:v>2.625</c:v>
                </c:pt>
              </c:numCache>
              <c:extLst/>
            </c:numRef>
          </c:val>
          <c:smooth val="0"/>
          <c:extLst>
            <c:ext xmlns:c16="http://schemas.microsoft.com/office/drawing/2014/chart" uri="{C3380CC4-5D6E-409C-BE32-E72D297353CC}">
              <c16:uniqueId val="{00000002-4286-44E3-AF89-0BC9B1CA6DCF}"/>
            </c:ext>
          </c:extLst>
        </c:ser>
        <c:dLbls>
          <c:showLegendKey val="0"/>
          <c:showVal val="0"/>
          <c:showCatName val="0"/>
          <c:showSerName val="0"/>
          <c:showPercent val="0"/>
          <c:showBubbleSize val="0"/>
        </c:dLbls>
        <c:marker val="1"/>
        <c:smooth val="0"/>
        <c:axId val="1054176799"/>
        <c:axId val="1164239119"/>
      </c:lineChart>
      <c:catAx>
        <c:axId val="105417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1164239119"/>
        <c:crosses val="autoZero"/>
        <c:auto val="1"/>
        <c:lblAlgn val="ctr"/>
        <c:lblOffset val="100"/>
        <c:noMultiLvlLbl val="0"/>
      </c:catAx>
      <c:valAx>
        <c:axId val="1164239119"/>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54176799"/>
        <c:crosses val="autoZero"/>
        <c:crossBetween val="between"/>
        <c:majorUnit val="1"/>
      </c:valAx>
      <c:spPr>
        <a:noFill/>
        <a:ln>
          <a:noFill/>
        </a:ln>
        <a:effectLst/>
      </c:spPr>
    </c:plotArea>
    <c:legend>
      <c:legendPos val="b"/>
      <c:layout>
        <c:manualLayout>
          <c:xMode val="edge"/>
          <c:yMode val="edge"/>
          <c:x val="0.24994424779391936"/>
          <c:y val="0.94801700796258592"/>
          <c:w val="0.52141438311625499"/>
          <c:h val="4.78108309302342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90004869052787E-2"/>
          <c:y val="0.14740186466677391"/>
          <c:w val="0.88444449642200396"/>
          <c:h val="0.70738830602427805"/>
        </c:manualLayout>
      </c:layout>
      <c:barChart>
        <c:barDir val="col"/>
        <c:grouping val="clustered"/>
        <c:varyColors val="0"/>
        <c:ser>
          <c:idx val="1"/>
          <c:order val="1"/>
          <c:tx>
            <c:strRef>
              <c:f>' Indicators'!$C$4</c:f>
              <c:strCache>
                <c:ptCount val="1"/>
                <c:pt idx="0">
                  <c:v>2018</c:v>
                </c:pt>
              </c:strCache>
            </c:strRef>
          </c:tx>
          <c:spPr>
            <a:solidFill>
              <a:srgbClr val="0000FF"/>
            </a:solidFill>
            <a:ln>
              <a:noFill/>
            </a:ln>
            <a:effectLst/>
          </c:spPr>
          <c:invertIfNegative val="0"/>
          <c:cat>
            <c:strRef>
              <c:f>' Indicators'!$A$5:$A$32</c:f>
              <c:strCache>
                <c:ptCount val="28"/>
                <c:pt idx="0">
                  <c:v>PI-1</c:v>
                </c:pt>
                <c:pt idx="1">
                  <c:v>PI-2</c:v>
                </c:pt>
                <c:pt idx="2">
                  <c:v>PI-3</c:v>
                </c:pt>
                <c:pt idx="3">
                  <c:v>PI-4</c:v>
                </c:pt>
                <c:pt idx="4">
                  <c:v>PI-5</c:v>
                </c:pt>
                <c:pt idx="5">
                  <c:v>PI-6</c:v>
                </c:pt>
                <c:pt idx="6">
                  <c:v>PI-7</c:v>
                </c:pt>
                <c:pt idx="7">
                  <c:v>PI-8</c:v>
                </c:pt>
                <c:pt idx="8">
                  <c:v>PI-9</c:v>
                </c:pt>
                <c:pt idx="9">
                  <c:v>PI-10</c:v>
                </c:pt>
                <c:pt idx="10">
                  <c:v>PI-11</c:v>
                </c:pt>
                <c:pt idx="11">
                  <c:v>PI-12</c:v>
                </c:pt>
                <c:pt idx="12">
                  <c:v>PI-13</c:v>
                </c:pt>
                <c:pt idx="13">
                  <c:v>PI-14</c:v>
                </c:pt>
                <c:pt idx="14">
                  <c:v>PI-15</c:v>
                </c:pt>
                <c:pt idx="15">
                  <c:v>PI-16</c:v>
                </c:pt>
                <c:pt idx="16">
                  <c:v>PI-17</c:v>
                </c:pt>
                <c:pt idx="17">
                  <c:v>PI-18</c:v>
                </c:pt>
                <c:pt idx="18">
                  <c:v>PI-19</c:v>
                </c:pt>
                <c:pt idx="19">
                  <c:v>PI-20</c:v>
                </c:pt>
                <c:pt idx="20">
                  <c:v>PI-21</c:v>
                </c:pt>
                <c:pt idx="21">
                  <c:v>PI-22</c:v>
                </c:pt>
                <c:pt idx="22">
                  <c:v>PI-23</c:v>
                </c:pt>
                <c:pt idx="23">
                  <c:v>PI-24</c:v>
                </c:pt>
                <c:pt idx="24">
                  <c:v>PI-25</c:v>
                </c:pt>
                <c:pt idx="25">
                  <c:v>PI-26</c:v>
                </c:pt>
                <c:pt idx="26">
                  <c:v>PI-27</c:v>
                </c:pt>
                <c:pt idx="27">
                  <c:v>PI-28</c:v>
                </c:pt>
              </c:strCache>
            </c:strRef>
          </c:cat>
          <c:val>
            <c:numRef>
              <c:f>' Indicators'!$C$5:$C$32</c:f>
              <c:numCache>
                <c:formatCode>General</c:formatCode>
                <c:ptCount val="28"/>
                <c:pt idx="0">
                  <c:v>4</c:v>
                </c:pt>
                <c:pt idx="1">
                  <c:v>3</c:v>
                </c:pt>
                <c:pt idx="2">
                  <c:v>4</c:v>
                </c:pt>
                <c:pt idx="3">
                  <c:v>4</c:v>
                </c:pt>
                <c:pt idx="4">
                  <c:v>4</c:v>
                </c:pt>
                <c:pt idx="5">
                  <c:v>4</c:v>
                </c:pt>
                <c:pt idx="6">
                  <c:v>1</c:v>
                </c:pt>
                <c:pt idx="7">
                  <c:v>2.5</c:v>
                </c:pt>
                <c:pt idx="8">
                  <c:v>2.5</c:v>
                </c:pt>
                <c:pt idx="9">
                  <c:v>3</c:v>
                </c:pt>
                <c:pt idx="10">
                  <c:v>3</c:v>
                </c:pt>
                <c:pt idx="11">
                  <c:v>1</c:v>
                </c:pt>
                <c:pt idx="12">
                  <c:v>3.5</c:v>
                </c:pt>
                <c:pt idx="13">
                  <c:v>3</c:v>
                </c:pt>
                <c:pt idx="14">
                  <c:v>4</c:v>
                </c:pt>
                <c:pt idx="15">
                  <c:v>4</c:v>
                </c:pt>
                <c:pt idx="16">
                  <c:v>4</c:v>
                </c:pt>
                <c:pt idx="17">
                  <c:v>3.5</c:v>
                </c:pt>
                <c:pt idx="18">
                  <c:v>2.5</c:v>
                </c:pt>
                <c:pt idx="19">
                  <c:v>4</c:v>
                </c:pt>
                <c:pt idx="20">
                  <c:v>1</c:v>
                </c:pt>
                <c:pt idx="21">
                  <c:v>2.5</c:v>
                </c:pt>
                <c:pt idx="22">
                  <c:v>4</c:v>
                </c:pt>
                <c:pt idx="23">
                  <c:v>3.5</c:v>
                </c:pt>
                <c:pt idx="24">
                  <c:v>1.5</c:v>
                </c:pt>
                <c:pt idx="25">
                  <c:v>2.5</c:v>
                </c:pt>
                <c:pt idx="26">
                  <c:v>3.5</c:v>
                </c:pt>
                <c:pt idx="27">
                  <c:v>1.5</c:v>
                </c:pt>
              </c:numCache>
            </c:numRef>
          </c:val>
          <c:extLst>
            <c:ext xmlns:c16="http://schemas.microsoft.com/office/drawing/2014/chart" uri="{C3380CC4-5D6E-409C-BE32-E72D297353CC}">
              <c16:uniqueId val="{00000000-DCF6-459E-B3DD-A584F7225351}"/>
            </c:ext>
          </c:extLst>
        </c:ser>
        <c:dLbls>
          <c:showLegendKey val="0"/>
          <c:showVal val="0"/>
          <c:showCatName val="0"/>
          <c:showSerName val="0"/>
          <c:showPercent val="0"/>
          <c:showBubbleSize val="0"/>
        </c:dLbls>
        <c:gapWidth val="219"/>
        <c:overlap val="-27"/>
        <c:axId val="1819279871"/>
        <c:axId val="1820994911"/>
      </c:barChart>
      <c:lineChart>
        <c:grouping val="standard"/>
        <c:varyColors val="0"/>
        <c:ser>
          <c:idx val="0"/>
          <c:order val="0"/>
          <c:tx>
            <c:strRef>
              <c:f>' Indicators'!$B$4</c:f>
              <c:strCache>
                <c:ptCount val="1"/>
                <c:pt idx="0">
                  <c:v>2012</c:v>
                </c:pt>
              </c:strCache>
            </c:strRef>
          </c:tx>
          <c:spPr>
            <a:ln w="28575" cap="rnd">
              <a:solidFill>
                <a:srgbClr val="FF0000"/>
              </a:solidFill>
              <a:round/>
            </a:ln>
            <a:effectLst/>
          </c:spPr>
          <c:marker>
            <c:symbol val="none"/>
          </c:marker>
          <c:cat>
            <c:strRef>
              <c:f>' Indicators'!$A$5:$A$32</c:f>
              <c:strCache>
                <c:ptCount val="28"/>
                <c:pt idx="0">
                  <c:v>PI-1</c:v>
                </c:pt>
                <c:pt idx="1">
                  <c:v>PI-2</c:v>
                </c:pt>
                <c:pt idx="2">
                  <c:v>PI-3</c:v>
                </c:pt>
                <c:pt idx="3">
                  <c:v>PI-4</c:v>
                </c:pt>
                <c:pt idx="4">
                  <c:v>PI-5</c:v>
                </c:pt>
                <c:pt idx="5">
                  <c:v>PI-6</c:v>
                </c:pt>
                <c:pt idx="6">
                  <c:v>PI-7</c:v>
                </c:pt>
                <c:pt idx="7">
                  <c:v>PI-8</c:v>
                </c:pt>
                <c:pt idx="8">
                  <c:v>PI-9</c:v>
                </c:pt>
                <c:pt idx="9">
                  <c:v>PI-10</c:v>
                </c:pt>
                <c:pt idx="10">
                  <c:v>PI-11</c:v>
                </c:pt>
                <c:pt idx="11">
                  <c:v>PI-12</c:v>
                </c:pt>
                <c:pt idx="12">
                  <c:v>PI-13</c:v>
                </c:pt>
                <c:pt idx="13">
                  <c:v>PI-14</c:v>
                </c:pt>
                <c:pt idx="14">
                  <c:v>PI-15</c:v>
                </c:pt>
                <c:pt idx="15">
                  <c:v>PI-16</c:v>
                </c:pt>
                <c:pt idx="16">
                  <c:v>PI-17</c:v>
                </c:pt>
                <c:pt idx="17">
                  <c:v>PI-18</c:v>
                </c:pt>
                <c:pt idx="18">
                  <c:v>PI-19</c:v>
                </c:pt>
                <c:pt idx="19">
                  <c:v>PI-20</c:v>
                </c:pt>
                <c:pt idx="20">
                  <c:v>PI-21</c:v>
                </c:pt>
                <c:pt idx="21">
                  <c:v>PI-22</c:v>
                </c:pt>
                <c:pt idx="22">
                  <c:v>PI-23</c:v>
                </c:pt>
                <c:pt idx="23">
                  <c:v>PI-24</c:v>
                </c:pt>
                <c:pt idx="24">
                  <c:v>PI-25</c:v>
                </c:pt>
                <c:pt idx="25">
                  <c:v>PI-26</c:v>
                </c:pt>
                <c:pt idx="26">
                  <c:v>PI-27</c:v>
                </c:pt>
                <c:pt idx="27">
                  <c:v>PI-28</c:v>
                </c:pt>
              </c:strCache>
            </c:strRef>
          </c:cat>
          <c:val>
            <c:numRef>
              <c:f>' Indicators'!$B$5:$B$32</c:f>
              <c:numCache>
                <c:formatCode>General</c:formatCode>
                <c:ptCount val="28"/>
                <c:pt idx="0">
                  <c:v>4</c:v>
                </c:pt>
                <c:pt idx="1">
                  <c:v>4</c:v>
                </c:pt>
                <c:pt idx="2">
                  <c:v>4</c:v>
                </c:pt>
                <c:pt idx="3">
                  <c:v>4</c:v>
                </c:pt>
                <c:pt idx="4">
                  <c:v>4</c:v>
                </c:pt>
                <c:pt idx="5">
                  <c:v>4</c:v>
                </c:pt>
                <c:pt idx="6">
                  <c:v>4</c:v>
                </c:pt>
                <c:pt idx="7">
                  <c:v>3.5</c:v>
                </c:pt>
                <c:pt idx="8">
                  <c:v>2.5</c:v>
                </c:pt>
                <c:pt idx="9">
                  <c:v>1</c:v>
                </c:pt>
                <c:pt idx="10">
                  <c:v>3</c:v>
                </c:pt>
                <c:pt idx="11">
                  <c:v>1</c:v>
                </c:pt>
                <c:pt idx="12">
                  <c:v>3</c:v>
                </c:pt>
                <c:pt idx="13">
                  <c:v>3</c:v>
                </c:pt>
                <c:pt idx="14">
                  <c:v>4</c:v>
                </c:pt>
                <c:pt idx="15">
                  <c:v>4</c:v>
                </c:pt>
                <c:pt idx="16">
                  <c:v>3</c:v>
                </c:pt>
                <c:pt idx="17">
                  <c:v>2.5</c:v>
                </c:pt>
                <c:pt idx="18">
                  <c:v>1</c:v>
                </c:pt>
                <c:pt idx="19">
                  <c:v>3.5</c:v>
                </c:pt>
                <c:pt idx="20">
                  <c:v>1.5</c:v>
                </c:pt>
                <c:pt idx="21">
                  <c:v>4</c:v>
                </c:pt>
                <c:pt idx="22">
                  <c:v>4</c:v>
                </c:pt>
                <c:pt idx="23">
                  <c:v>3.5</c:v>
                </c:pt>
                <c:pt idx="24">
                  <c:v>1.5</c:v>
                </c:pt>
                <c:pt idx="25">
                  <c:v>1.5</c:v>
                </c:pt>
                <c:pt idx="26">
                  <c:v>3.5</c:v>
                </c:pt>
                <c:pt idx="27">
                  <c:v>2.5</c:v>
                </c:pt>
              </c:numCache>
            </c:numRef>
          </c:val>
          <c:smooth val="0"/>
          <c:extLst>
            <c:ext xmlns:c16="http://schemas.microsoft.com/office/drawing/2014/chart" uri="{C3380CC4-5D6E-409C-BE32-E72D297353CC}">
              <c16:uniqueId val="{00000001-DCF6-459E-B3DD-A584F7225351}"/>
            </c:ext>
          </c:extLst>
        </c:ser>
        <c:dLbls>
          <c:showLegendKey val="0"/>
          <c:showVal val="0"/>
          <c:showCatName val="0"/>
          <c:showSerName val="0"/>
          <c:showPercent val="0"/>
          <c:showBubbleSize val="0"/>
        </c:dLbls>
        <c:marker val="1"/>
        <c:smooth val="0"/>
        <c:axId val="1987364399"/>
        <c:axId val="1935587055"/>
      </c:lineChart>
      <c:catAx>
        <c:axId val="181927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20994911"/>
        <c:crosses val="autoZero"/>
        <c:auto val="1"/>
        <c:lblAlgn val="ctr"/>
        <c:lblOffset val="100"/>
        <c:noMultiLvlLbl val="0"/>
      </c:catAx>
      <c:valAx>
        <c:axId val="1820994911"/>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819279871"/>
        <c:crosses val="autoZero"/>
        <c:crossBetween val="between"/>
      </c:valAx>
      <c:valAx>
        <c:axId val="1935587055"/>
        <c:scaling>
          <c:orientation val="minMax"/>
          <c:max val="4"/>
        </c:scaling>
        <c:delete val="1"/>
        <c:axPos val="r"/>
        <c:numFmt formatCode="@" sourceLinked="0"/>
        <c:majorTickMark val="out"/>
        <c:minorTickMark val="none"/>
        <c:tickLblPos val="nextTo"/>
        <c:crossAx val="1987364399"/>
        <c:crosses val="max"/>
        <c:crossBetween val="between"/>
      </c:valAx>
      <c:catAx>
        <c:axId val="1987364399"/>
        <c:scaling>
          <c:orientation val="minMax"/>
        </c:scaling>
        <c:delete val="1"/>
        <c:axPos val="b"/>
        <c:numFmt formatCode="General" sourceLinked="1"/>
        <c:majorTickMark val="out"/>
        <c:minorTickMark val="none"/>
        <c:tickLblPos val="nextTo"/>
        <c:crossAx val="1935587055"/>
        <c:crossesAt val="0"/>
        <c:auto val="1"/>
        <c:lblAlgn val="ctr"/>
        <c:lblOffset val="100"/>
        <c:noMultiLvlLbl val="0"/>
      </c:catAx>
      <c:spPr>
        <a:noFill/>
        <a:ln>
          <a:noFill/>
        </a:ln>
        <a:effectLst/>
      </c:spPr>
    </c:plotArea>
    <c:legend>
      <c:legendPos val="b"/>
      <c:layout>
        <c:manualLayout>
          <c:xMode val="edge"/>
          <c:yMode val="edge"/>
          <c:x val="0.43693883666520189"/>
          <c:y val="0.92314977904307249"/>
          <c:w val="0.2623229792570923"/>
          <c:h val="3.872177914609671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E467E-9AD6-4A88-B08B-B2C76865B704}" type="doc">
      <dgm:prSet loTypeId="urn:microsoft.com/office/officeart/2005/8/layout/pyramid2" loCatId="pyramid" qsTypeId="urn:microsoft.com/office/officeart/2005/8/quickstyle/simple1" qsCatId="simple" csTypeId="urn:microsoft.com/office/officeart/2005/8/colors/accent1_2" csCatId="accent1" phldr="1"/>
      <dgm:spPr/>
    </dgm:pt>
    <dgm:pt modelId="{21D3C9B8-CE40-475E-94EE-B0F64C4CF3AB}">
      <dgm:prSet phldrT="[Text]" custT="1"/>
      <dgm:spPr>
        <a:solidFill>
          <a:srgbClr val="646464">
            <a:alpha val="90000"/>
          </a:srgbClr>
        </a:solidFill>
        <a:ln>
          <a:solidFill>
            <a:schemeClr val="bg1"/>
          </a:solidFill>
        </a:ln>
      </dgm:spPr>
      <dgm:t>
        <a:bodyPr/>
        <a:lstStyle/>
        <a:p>
          <a:pPr algn="l">
            <a:lnSpc>
              <a:spcPct val="100000"/>
            </a:lnSpc>
            <a:spcAft>
              <a:spcPts val="0"/>
            </a:spcAft>
          </a:pPr>
          <a:r>
            <a:rPr lang="en-US" sz="4400" dirty="0">
              <a:solidFill>
                <a:schemeClr val="bg1"/>
              </a:solidFill>
              <a:latin typeface="Andes" panose="02000000000000000000" pitchFamily="50" charset="0"/>
            </a:rPr>
            <a:t>  3</a:t>
          </a:r>
          <a:r>
            <a:rPr lang="en-US" sz="1800" dirty="0">
              <a:solidFill>
                <a:schemeClr val="bg1"/>
              </a:solidFill>
              <a:latin typeface="Andes" panose="02000000000000000000" pitchFamily="50" charset="0"/>
            </a:rPr>
            <a:t> </a:t>
          </a:r>
          <a:r>
            <a:rPr lang="en-US" sz="2400" dirty="0">
              <a:solidFill>
                <a:schemeClr val="bg1"/>
              </a:solidFill>
              <a:latin typeface="Andes" panose="02000000000000000000" pitchFamily="50" charset="0"/>
            </a:rPr>
            <a:t>OUTCOMES</a:t>
          </a:r>
        </a:p>
      </dgm:t>
    </dgm:pt>
    <dgm:pt modelId="{EE474C36-AD70-4381-BE00-4DA4BC3D2A4B}" type="parTrans" cxnId="{2F642670-4B16-4E64-8B6F-14B3682E37FA}">
      <dgm:prSet/>
      <dgm:spPr/>
      <dgm:t>
        <a:bodyPr/>
        <a:lstStyle/>
        <a:p>
          <a:endParaRPr lang="en-US"/>
        </a:p>
      </dgm:t>
    </dgm:pt>
    <dgm:pt modelId="{5D877A7C-136D-4108-B3A0-0A3D67C72EAB}" type="sibTrans" cxnId="{2F642670-4B16-4E64-8B6F-14B3682E37FA}">
      <dgm:prSet/>
      <dgm:spPr/>
      <dgm:t>
        <a:bodyPr/>
        <a:lstStyle/>
        <a:p>
          <a:endParaRPr lang="en-US"/>
        </a:p>
      </dgm:t>
    </dgm:pt>
    <dgm:pt modelId="{4637E1EB-37BE-4B6B-A9F7-9C1AD8F27018}">
      <dgm:prSet phldrT="[Text]" custT="1"/>
      <dgm:spPr>
        <a:solidFill>
          <a:schemeClr val="accent4"/>
        </a:solidFill>
        <a:ln>
          <a:solidFill>
            <a:schemeClr val="bg1"/>
          </a:solidFill>
        </a:ln>
      </dgm:spPr>
      <dgm:t>
        <a:bodyPr/>
        <a:lstStyle/>
        <a:p>
          <a:pPr algn="l"/>
          <a:r>
            <a:rPr lang="en-US" sz="4400" dirty="0">
              <a:solidFill>
                <a:schemeClr val="bg1"/>
              </a:solidFill>
              <a:latin typeface="Andes" panose="02000000000000000000" pitchFamily="50" charset="0"/>
            </a:rPr>
            <a:t>94</a:t>
          </a:r>
          <a:r>
            <a:rPr lang="en-US" sz="1800" dirty="0">
              <a:solidFill>
                <a:schemeClr val="bg1"/>
              </a:solidFill>
              <a:latin typeface="Andes" panose="02000000000000000000" pitchFamily="50" charset="0"/>
            </a:rPr>
            <a:t> </a:t>
          </a:r>
          <a:r>
            <a:rPr lang="en-US" sz="2400" dirty="0">
              <a:solidFill>
                <a:schemeClr val="bg1"/>
              </a:solidFill>
              <a:latin typeface="Andes" panose="02000000000000000000" pitchFamily="50" charset="0"/>
            </a:rPr>
            <a:t>DIMENSIONS</a:t>
          </a:r>
        </a:p>
      </dgm:t>
    </dgm:pt>
    <dgm:pt modelId="{B64627CC-C262-415A-A44F-C56DF90D42F2}" type="parTrans" cxnId="{22445699-EAFC-4DA0-AE5D-3499E099F746}">
      <dgm:prSet/>
      <dgm:spPr/>
      <dgm:t>
        <a:bodyPr/>
        <a:lstStyle/>
        <a:p>
          <a:endParaRPr lang="en-US"/>
        </a:p>
      </dgm:t>
    </dgm:pt>
    <dgm:pt modelId="{4ADF8452-4FCA-4793-A8BE-4E490E5ACD2A}" type="sibTrans" cxnId="{22445699-EAFC-4DA0-AE5D-3499E099F746}">
      <dgm:prSet/>
      <dgm:spPr/>
      <dgm:t>
        <a:bodyPr/>
        <a:lstStyle/>
        <a:p>
          <a:endParaRPr lang="en-US"/>
        </a:p>
      </dgm:t>
    </dgm:pt>
    <dgm:pt modelId="{56EE55ED-86CA-44B8-A07E-B495BC45603D}">
      <dgm:prSet phldrT="[Text]" custT="1"/>
      <dgm:spPr>
        <a:solidFill>
          <a:srgbClr val="00B050"/>
        </a:solidFill>
        <a:ln>
          <a:solidFill>
            <a:schemeClr val="bg1"/>
          </a:solidFill>
        </a:ln>
      </dgm:spPr>
      <dgm:t>
        <a:bodyPr/>
        <a:lstStyle/>
        <a:p>
          <a:pPr algn="l"/>
          <a:r>
            <a:rPr lang="en-US" sz="4400" dirty="0">
              <a:solidFill>
                <a:schemeClr val="bg1"/>
              </a:solidFill>
              <a:latin typeface="Andes" panose="02000000000000000000" pitchFamily="50" charset="0"/>
            </a:rPr>
            <a:t>  7</a:t>
          </a:r>
          <a:r>
            <a:rPr lang="en-US" sz="1800" dirty="0">
              <a:solidFill>
                <a:schemeClr val="bg1"/>
              </a:solidFill>
              <a:latin typeface="Andes" panose="02000000000000000000" pitchFamily="50" charset="0"/>
            </a:rPr>
            <a:t> </a:t>
          </a:r>
          <a:r>
            <a:rPr lang="en-US" sz="2400" dirty="0">
              <a:solidFill>
                <a:schemeClr val="bg1"/>
              </a:solidFill>
              <a:latin typeface="Andes" panose="02000000000000000000" pitchFamily="50" charset="0"/>
            </a:rPr>
            <a:t>PILLARS</a:t>
          </a:r>
        </a:p>
      </dgm:t>
    </dgm:pt>
    <dgm:pt modelId="{C34EBBBB-619A-49B3-B02E-1E4F411984DC}" type="parTrans" cxnId="{FC090D8B-12DF-4B61-8911-88BEBCC5E96A}">
      <dgm:prSet/>
      <dgm:spPr/>
      <dgm:t>
        <a:bodyPr/>
        <a:lstStyle/>
        <a:p>
          <a:endParaRPr lang="en-US"/>
        </a:p>
      </dgm:t>
    </dgm:pt>
    <dgm:pt modelId="{7CE29C7E-BCAD-435C-B1B6-68CD7F5AA878}" type="sibTrans" cxnId="{FC090D8B-12DF-4B61-8911-88BEBCC5E96A}">
      <dgm:prSet/>
      <dgm:spPr/>
      <dgm:t>
        <a:bodyPr/>
        <a:lstStyle/>
        <a:p>
          <a:endParaRPr lang="en-US"/>
        </a:p>
      </dgm:t>
    </dgm:pt>
    <dgm:pt modelId="{AF4B5F23-C1BE-4A5C-BF8F-9D7986F57122}">
      <dgm:prSet phldrT="[Text]" custT="1"/>
      <dgm:spPr>
        <a:solidFill>
          <a:schemeClr val="accent3"/>
        </a:solidFill>
        <a:ln>
          <a:solidFill>
            <a:schemeClr val="bg1"/>
          </a:solidFill>
        </a:ln>
      </dgm:spPr>
      <dgm:t>
        <a:bodyPr/>
        <a:lstStyle/>
        <a:p>
          <a:pPr algn="l"/>
          <a:r>
            <a:rPr lang="en-US" sz="4400" dirty="0">
              <a:solidFill>
                <a:schemeClr val="bg1"/>
              </a:solidFill>
              <a:latin typeface="Andes" panose="02000000000000000000" pitchFamily="50" charset="0"/>
            </a:rPr>
            <a:t>31</a:t>
          </a:r>
          <a:r>
            <a:rPr lang="en-US" sz="1800" dirty="0">
              <a:solidFill>
                <a:schemeClr val="bg1"/>
              </a:solidFill>
              <a:latin typeface="Andes" panose="02000000000000000000" pitchFamily="50" charset="0"/>
            </a:rPr>
            <a:t> </a:t>
          </a:r>
          <a:r>
            <a:rPr lang="en-US" sz="2400" dirty="0">
              <a:solidFill>
                <a:schemeClr val="bg1"/>
              </a:solidFill>
              <a:latin typeface="Andes" panose="02000000000000000000" pitchFamily="50" charset="0"/>
            </a:rPr>
            <a:t>INDICATORS</a:t>
          </a:r>
        </a:p>
      </dgm:t>
    </dgm:pt>
    <dgm:pt modelId="{00FB2D90-0CAE-4888-BD2F-1448D10E86B7}" type="parTrans" cxnId="{999B5DEE-6D90-4A02-9E68-75AD5792A8AE}">
      <dgm:prSet/>
      <dgm:spPr/>
      <dgm:t>
        <a:bodyPr/>
        <a:lstStyle/>
        <a:p>
          <a:endParaRPr lang="en-US"/>
        </a:p>
      </dgm:t>
    </dgm:pt>
    <dgm:pt modelId="{A8AB1418-1CE2-4D3F-B416-5B1287379D29}" type="sibTrans" cxnId="{999B5DEE-6D90-4A02-9E68-75AD5792A8AE}">
      <dgm:prSet/>
      <dgm:spPr/>
      <dgm:t>
        <a:bodyPr/>
        <a:lstStyle/>
        <a:p>
          <a:endParaRPr lang="en-US"/>
        </a:p>
      </dgm:t>
    </dgm:pt>
    <dgm:pt modelId="{CE8DF60A-C4A4-41CE-AC80-23315CE621CD}" type="pres">
      <dgm:prSet presAssocID="{C86E467E-9AD6-4A88-B08B-B2C76865B704}" presName="compositeShape" presStyleCnt="0">
        <dgm:presLayoutVars>
          <dgm:dir/>
          <dgm:resizeHandles/>
        </dgm:presLayoutVars>
      </dgm:prSet>
      <dgm:spPr/>
    </dgm:pt>
    <dgm:pt modelId="{8EA6C913-4F7A-4536-9C4C-66B2A4CF923F}" type="pres">
      <dgm:prSet presAssocID="{C86E467E-9AD6-4A88-B08B-B2C76865B704}" presName="pyramid" presStyleLbl="node1" presStyleIdx="0" presStyleCnt="1"/>
      <dgm:spPr>
        <a:solidFill>
          <a:schemeClr val="bg1">
            <a:lumMod val="65000"/>
          </a:schemeClr>
        </a:solidFill>
      </dgm:spPr>
    </dgm:pt>
    <dgm:pt modelId="{8EA36050-CF46-4276-960D-098AD643D4B6}" type="pres">
      <dgm:prSet presAssocID="{C86E467E-9AD6-4A88-B08B-B2C76865B704}" presName="theList" presStyleCnt="0"/>
      <dgm:spPr/>
    </dgm:pt>
    <dgm:pt modelId="{C551E605-CA80-4A5E-9BF9-318566AFD0F5}" type="pres">
      <dgm:prSet presAssocID="{21D3C9B8-CE40-475E-94EE-B0F64C4CF3AB}" presName="aNode" presStyleLbl="fgAcc1" presStyleIdx="0" presStyleCnt="4" custScaleX="127841">
        <dgm:presLayoutVars>
          <dgm:bulletEnabled val="1"/>
        </dgm:presLayoutVars>
      </dgm:prSet>
      <dgm:spPr/>
    </dgm:pt>
    <dgm:pt modelId="{CC664BB5-6A8D-43BD-BE92-BCCD727ED191}" type="pres">
      <dgm:prSet presAssocID="{21D3C9B8-CE40-475E-94EE-B0F64C4CF3AB}" presName="aSpace" presStyleCnt="0"/>
      <dgm:spPr/>
    </dgm:pt>
    <dgm:pt modelId="{014AE7CA-4603-4CC2-B2F9-034BF32E3F99}" type="pres">
      <dgm:prSet presAssocID="{56EE55ED-86CA-44B8-A07E-B495BC45603D}" presName="aNode" presStyleLbl="fgAcc1" presStyleIdx="1" presStyleCnt="4" custScaleX="127841">
        <dgm:presLayoutVars>
          <dgm:bulletEnabled val="1"/>
        </dgm:presLayoutVars>
      </dgm:prSet>
      <dgm:spPr/>
    </dgm:pt>
    <dgm:pt modelId="{6670B404-A1C2-437C-8935-FC6E59870B63}" type="pres">
      <dgm:prSet presAssocID="{56EE55ED-86CA-44B8-A07E-B495BC45603D}" presName="aSpace" presStyleCnt="0"/>
      <dgm:spPr/>
    </dgm:pt>
    <dgm:pt modelId="{90BAA36A-A6C0-487C-BE05-DD61CF559F90}" type="pres">
      <dgm:prSet presAssocID="{AF4B5F23-C1BE-4A5C-BF8F-9D7986F57122}" presName="aNode" presStyleLbl="fgAcc1" presStyleIdx="2" presStyleCnt="4" custScaleX="127841">
        <dgm:presLayoutVars>
          <dgm:bulletEnabled val="1"/>
        </dgm:presLayoutVars>
      </dgm:prSet>
      <dgm:spPr/>
    </dgm:pt>
    <dgm:pt modelId="{E98EC45C-0662-400C-929D-27CAB573648F}" type="pres">
      <dgm:prSet presAssocID="{AF4B5F23-C1BE-4A5C-BF8F-9D7986F57122}" presName="aSpace" presStyleCnt="0"/>
      <dgm:spPr/>
    </dgm:pt>
    <dgm:pt modelId="{279857F6-CB06-47C6-83F6-B1A37A05E381}" type="pres">
      <dgm:prSet presAssocID="{4637E1EB-37BE-4B6B-A9F7-9C1AD8F27018}" presName="aNode" presStyleLbl="fgAcc1" presStyleIdx="3" presStyleCnt="4" custScaleX="127841">
        <dgm:presLayoutVars>
          <dgm:bulletEnabled val="1"/>
        </dgm:presLayoutVars>
      </dgm:prSet>
      <dgm:spPr/>
    </dgm:pt>
    <dgm:pt modelId="{0A14D43B-E555-4278-AF51-3BFFAB207110}" type="pres">
      <dgm:prSet presAssocID="{4637E1EB-37BE-4B6B-A9F7-9C1AD8F27018}" presName="aSpace" presStyleCnt="0"/>
      <dgm:spPr/>
    </dgm:pt>
  </dgm:ptLst>
  <dgm:cxnLst>
    <dgm:cxn modelId="{3F4B6413-E780-4D57-AF3F-30027C742635}" type="presOf" srcId="{AF4B5F23-C1BE-4A5C-BF8F-9D7986F57122}" destId="{90BAA36A-A6C0-487C-BE05-DD61CF559F90}" srcOrd="0" destOrd="0" presId="urn:microsoft.com/office/officeart/2005/8/layout/pyramid2"/>
    <dgm:cxn modelId="{2F642670-4B16-4E64-8B6F-14B3682E37FA}" srcId="{C86E467E-9AD6-4A88-B08B-B2C76865B704}" destId="{21D3C9B8-CE40-475E-94EE-B0F64C4CF3AB}" srcOrd="0" destOrd="0" parTransId="{EE474C36-AD70-4381-BE00-4DA4BC3D2A4B}" sibTransId="{5D877A7C-136D-4108-B3A0-0A3D67C72EAB}"/>
    <dgm:cxn modelId="{F4109371-7AE4-4F2F-92F4-E3CE21BF38E8}" type="presOf" srcId="{4637E1EB-37BE-4B6B-A9F7-9C1AD8F27018}" destId="{279857F6-CB06-47C6-83F6-B1A37A05E381}" srcOrd="0" destOrd="0" presId="urn:microsoft.com/office/officeart/2005/8/layout/pyramid2"/>
    <dgm:cxn modelId="{DA394A53-F4DC-47E5-AD13-BB2F24AF867B}" type="presOf" srcId="{21D3C9B8-CE40-475E-94EE-B0F64C4CF3AB}" destId="{C551E605-CA80-4A5E-9BF9-318566AFD0F5}" srcOrd="0" destOrd="0" presId="urn:microsoft.com/office/officeart/2005/8/layout/pyramid2"/>
    <dgm:cxn modelId="{028A0282-4160-42FF-9023-1B5505B989A2}" type="presOf" srcId="{C86E467E-9AD6-4A88-B08B-B2C76865B704}" destId="{CE8DF60A-C4A4-41CE-AC80-23315CE621CD}" srcOrd="0" destOrd="0" presId="urn:microsoft.com/office/officeart/2005/8/layout/pyramid2"/>
    <dgm:cxn modelId="{FC090D8B-12DF-4B61-8911-88BEBCC5E96A}" srcId="{C86E467E-9AD6-4A88-B08B-B2C76865B704}" destId="{56EE55ED-86CA-44B8-A07E-B495BC45603D}" srcOrd="1" destOrd="0" parTransId="{C34EBBBB-619A-49B3-B02E-1E4F411984DC}" sibTransId="{7CE29C7E-BCAD-435C-B1B6-68CD7F5AA878}"/>
    <dgm:cxn modelId="{22445699-EAFC-4DA0-AE5D-3499E099F746}" srcId="{C86E467E-9AD6-4A88-B08B-B2C76865B704}" destId="{4637E1EB-37BE-4B6B-A9F7-9C1AD8F27018}" srcOrd="3" destOrd="0" parTransId="{B64627CC-C262-415A-A44F-C56DF90D42F2}" sibTransId="{4ADF8452-4FCA-4793-A8BE-4E490E5ACD2A}"/>
    <dgm:cxn modelId="{EE0D17D5-9E4C-4759-BC17-E17758D47D48}" type="presOf" srcId="{56EE55ED-86CA-44B8-A07E-B495BC45603D}" destId="{014AE7CA-4603-4CC2-B2F9-034BF32E3F99}" srcOrd="0" destOrd="0" presId="urn:microsoft.com/office/officeart/2005/8/layout/pyramid2"/>
    <dgm:cxn modelId="{999B5DEE-6D90-4A02-9E68-75AD5792A8AE}" srcId="{C86E467E-9AD6-4A88-B08B-B2C76865B704}" destId="{AF4B5F23-C1BE-4A5C-BF8F-9D7986F57122}" srcOrd="2" destOrd="0" parTransId="{00FB2D90-0CAE-4888-BD2F-1448D10E86B7}" sibTransId="{A8AB1418-1CE2-4D3F-B416-5B1287379D29}"/>
    <dgm:cxn modelId="{8709D756-78D1-4A04-9229-BBAD0911AA87}" type="presParOf" srcId="{CE8DF60A-C4A4-41CE-AC80-23315CE621CD}" destId="{8EA6C913-4F7A-4536-9C4C-66B2A4CF923F}" srcOrd="0" destOrd="0" presId="urn:microsoft.com/office/officeart/2005/8/layout/pyramid2"/>
    <dgm:cxn modelId="{9D440EC7-2482-49AD-9965-9A794705F128}" type="presParOf" srcId="{CE8DF60A-C4A4-41CE-AC80-23315CE621CD}" destId="{8EA36050-CF46-4276-960D-098AD643D4B6}" srcOrd="1" destOrd="0" presId="urn:microsoft.com/office/officeart/2005/8/layout/pyramid2"/>
    <dgm:cxn modelId="{37684DA0-EBE8-40B6-B3A2-3AEB89DEB3FC}" type="presParOf" srcId="{8EA36050-CF46-4276-960D-098AD643D4B6}" destId="{C551E605-CA80-4A5E-9BF9-318566AFD0F5}" srcOrd="0" destOrd="0" presId="urn:microsoft.com/office/officeart/2005/8/layout/pyramid2"/>
    <dgm:cxn modelId="{7134FE29-D26F-4A85-9B28-91C5D3FAC9A1}" type="presParOf" srcId="{8EA36050-CF46-4276-960D-098AD643D4B6}" destId="{CC664BB5-6A8D-43BD-BE92-BCCD727ED191}" srcOrd="1" destOrd="0" presId="urn:microsoft.com/office/officeart/2005/8/layout/pyramid2"/>
    <dgm:cxn modelId="{10A10457-E157-4214-AA65-348362D3DF40}" type="presParOf" srcId="{8EA36050-CF46-4276-960D-098AD643D4B6}" destId="{014AE7CA-4603-4CC2-B2F9-034BF32E3F99}" srcOrd="2" destOrd="0" presId="urn:microsoft.com/office/officeart/2005/8/layout/pyramid2"/>
    <dgm:cxn modelId="{6E30D727-57F4-45E5-9584-70224A51DD97}" type="presParOf" srcId="{8EA36050-CF46-4276-960D-098AD643D4B6}" destId="{6670B404-A1C2-437C-8935-FC6E59870B63}" srcOrd="3" destOrd="0" presId="urn:microsoft.com/office/officeart/2005/8/layout/pyramid2"/>
    <dgm:cxn modelId="{86C0085C-3B13-4DDD-81C5-9B046F56E402}" type="presParOf" srcId="{8EA36050-CF46-4276-960D-098AD643D4B6}" destId="{90BAA36A-A6C0-487C-BE05-DD61CF559F90}" srcOrd="4" destOrd="0" presId="urn:microsoft.com/office/officeart/2005/8/layout/pyramid2"/>
    <dgm:cxn modelId="{72D6E4B3-D8F0-4AEF-A228-9AD9B13E112E}" type="presParOf" srcId="{8EA36050-CF46-4276-960D-098AD643D4B6}" destId="{E98EC45C-0662-400C-929D-27CAB573648F}" srcOrd="5" destOrd="0" presId="urn:microsoft.com/office/officeart/2005/8/layout/pyramid2"/>
    <dgm:cxn modelId="{486066E0-AA50-4115-A687-C833C40E86EF}" type="presParOf" srcId="{8EA36050-CF46-4276-960D-098AD643D4B6}" destId="{279857F6-CB06-47C6-83F6-B1A37A05E381}" srcOrd="6" destOrd="0" presId="urn:microsoft.com/office/officeart/2005/8/layout/pyramid2"/>
    <dgm:cxn modelId="{C7A82B11-7493-4C5D-9FEA-721962DC08A8}" type="presParOf" srcId="{8EA36050-CF46-4276-960D-098AD643D4B6}" destId="{0A14D43B-E555-4278-AF51-3BFFAB20711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6C913-4F7A-4536-9C4C-66B2A4CF923F}">
      <dsp:nvSpPr>
        <dsp:cNvPr id="0" name=""/>
        <dsp:cNvSpPr/>
      </dsp:nvSpPr>
      <dsp:spPr>
        <a:xfrm>
          <a:off x="1432428" y="0"/>
          <a:ext cx="5061853" cy="5061853"/>
        </a:xfrm>
        <a:prstGeom prst="triangl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1E605-CA80-4A5E-9BF9-318566AFD0F5}">
      <dsp:nvSpPr>
        <dsp:cNvPr id="0" name=""/>
        <dsp:cNvSpPr/>
      </dsp:nvSpPr>
      <dsp:spPr>
        <a:xfrm>
          <a:off x="3505341" y="506679"/>
          <a:ext cx="4206230" cy="899665"/>
        </a:xfrm>
        <a:prstGeom prst="roundRect">
          <a:avLst/>
        </a:prstGeom>
        <a:solidFill>
          <a:srgbClr val="646464">
            <a:alpha val="9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100000"/>
            </a:lnSpc>
            <a:spcBef>
              <a:spcPct val="0"/>
            </a:spcBef>
            <a:spcAft>
              <a:spcPts val="0"/>
            </a:spcAft>
            <a:buNone/>
          </a:pPr>
          <a:r>
            <a:rPr lang="en-US" sz="4400" kern="1200" dirty="0">
              <a:solidFill>
                <a:schemeClr val="bg1"/>
              </a:solidFill>
              <a:latin typeface="Andes" panose="02000000000000000000" pitchFamily="50" charset="0"/>
            </a:rPr>
            <a:t>  3</a:t>
          </a:r>
          <a:r>
            <a:rPr lang="en-US" sz="1800" kern="1200" dirty="0">
              <a:solidFill>
                <a:schemeClr val="bg1"/>
              </a:solidFill>
              <a:latin typeface="Andes" panose="02000000000000000000" pitchFamily="50" charset="0"/>
            </a:rPr>
            <a:t> </a:t>
          </a:r>
          <a:r>
            <a:rPr lang="en-US" sz="2400" kern="1200" dirty="0">
              <a:solidFill>
                <a:schemeClr val="bg1"/>
              </a:solidFill>
              <a:latin typeface="Andes" panose="02000000000000000000" pitchFamily="50" charset="0"/>
            </a:rPr>
            <a:t>OUTCOMES</a:t>
          </a:r>
        </a:p>
      </dsp:txBody>
      <dsp:txXfrm>
        <a:off x="3549259" y="550597"/>
        <a:ext cx="4118394" cy="811829"/>
      </dsp:txXfrm>
    </dsp:sp>
    <dsp:sp modelId="{014AE7CA-4603-4CC2-B2F9-034BF32E3F99}">
      <dsp:nvSpPr>
        <dsp:cNvPr id="0" name=""/>
        <dsp:cNvSpPr/>
      </dsp:nvSpPr>
      <dsp:spPr>
        <a:xfrm>
          <a:off x="3505341" y="1518803"/>
          <a:ext cx="4206230" cy="899665"/>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  7</a:t>
          </a:r>
          <a:r>
            <a:rPr lang="en-US" sz="1800" kern="1200" dirty="0">
              <a:solidFill>
                <a:schemeClr val="bg1"/>
              </a:solidFill>
              <a:latin typeface="Andes" panose="02000000000000000000" pitchFamily="50" charset="0"/>
            </a:rPr>
            <a:t> </a:t>
          </a:r>
          <a:r>
            <a:rPr lang="en-US" sz="2400" kern="1200" dirty="0">
              <a:solidFill>
                <a:schemeClr val="bg1"/>
              </a:solidFill>
              <a:latin typeface="Andes" panose="02000000000000000000" pitchFamily="50" charset="0"/>
            </a:rPr>
            <a:t>PILLARS</a:t>
          </a:r>
        </a:p>
      </dsp:txBody>
      <dsp:txXfrm>
        <a:off x="3549259" y="1562721"/>
        <a:ext cx="4118394" cy="811829"/>
      </dsp:txXfrm>
    </dsp:sp>
    <dsp:sp modelId="{90BAA36A-A6C0-487C-BE05-DD61CF559F90}">
      <dsp:nvSpPr>
        <dsp:cNvPr id="0" name=""/>
        <dsp:cNvSpPr/>
      </dsp:nvSpPr>
      <dsp:spPr>
        <a:xfrm>
          <a:off x="3505341" y="2530926"/>
          <a:ext cx="4206230" cy="899665"/>
        </a:xfrm>
        <a:prstGeom prst="roundRect">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31</a:t>
          </a:r>
          <a:r>
            <a:rPr lang="en-US" sz="1800" kern="1200" dirty="0">
              <a:solidFill>
                <a:schemeClr val="bg1"/>
              </a:solidFill>
              <a:latin typeface="Andes" panose="02000000000000000000" pitchFamily="50" charset="0"/>
            </a:rPr>
            <a:t> </a:t>
          </a:r>
          <a:r>
            <a:rPr lang="en-US" sz="2400" kern="1200" dirty="0">
              <a:solidFill>
                <a:schemeClr val="bg1"/>
              </a:solidFill>
              <a:latin typeface="Andes" panose="02000000000000000000" pitchFamily="50" charset="0"/>
            </a:rPr>
            <a:t>INDICATORS</a:t>
          </a:r>
        </a:p>
      </dsp:txBody>
      <dsp:txXfrm>
        <a:off x="3549259" y="2574844"/>
        <a:ext cx="4118394" cy="811829"/>
      </dsp:txXfrm>
    </dsp:sp>
    <dsp:sp modelId="{279857F6-CB06-47C6-83F6-B1A37A05E381}">
      <dsp:nvSpPr>
        <dsp:cNvPr id="0" name=""/>
        <dsp:cNvSpPr/>
      </dsp:nvSpPr>
      <dsp:spPr>
        <a:xfrm>
          <a:off x="3505341" y="3543049"/>
          <a:ext cx="4206230" cy="899665"/>
        </a:xfrm>
        <a:prstGeom prst="roundRect">
          <a:avLst/>
        </a:prstGeom>
        <a:solidFill>
          <a:schemeClr val="accent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94</a:t>
          </a:r>
          <a:r>
            <a:rPr lang="en-US" sz="1800" kern="1200" dirty="0">
              <a:solidFill>
                <a:schemeClr val="bg1"/>
              </a:solidFill>
              <a:latin typeface="Andes" panose="02000000000000000000" pitchFamily="50" charset="0"/>
            </a:rPr>
            <a:t> </a:t>
          </a:r>
          <a:r>
            <a:rPr lang="en-US" sz="2400" kern="1200" dirty="0">
              <a:solidFill>
                <a:schemeClr val="bg1"/>
              </a:solidFill>
              <a:latin typeface="Andes" panose="02000000000000000000" pitchFamily="50" charset="0"/>
            </a:rPr>
            <a:t>DIMENSIONS</a:t>
          </a:r>
        </a:p>
      </dsp:txBody>
      <dsp:txXfrm>
        <a:off x="3549259" y="3586967"/>
        <a:ext cx="4118394" cy="8118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0.93908</cdr:x>
      <cdr:y>0.10947</cdr:y>
    </cdr:from>
    <cdr:to>
      <cdr:x>0.96884</cdr:x>
      <cdr:y>0.61768</cdr:y>
    </cdr:to>
    <cdr:sp macro="" textlink="">
      <cdr:nvSpPr>
        <cdr:cNvPr id="3" name="TextBox 2">
          <a:extLst xmlns:a="http://schemas.openxmlformats.org/drawingml/2006/main">
            <a:ext uri="{FF2B5EF4-FFF2-40B4-BE49-F238E27FC236}">
              <a16:creationId xmlns:a16="http://schemas.microsoft.com/office/drawing/2014/main" id="{95B760EA-5F47-4BC8-A057-6E81412D79BD}"/>
            </a:ext>
          </a:extLst>
        </cdr:cNvPr>
        <cdr:cNvSpPr txBox="1"/>
      </cdr:nvSpPr>
      <cdr:spPr>
        <a:xfrm xmlns:a="http://schemas.openxmlformats.org/drawingml/2006/main">
          <a:off x="8586978" y="577961"/>
          <a:ext cx="272125" cy="26831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A</a:t>
          </a:r>
        </a:p>
        <a:p xmlns:a="http://schemas.openxmlformats.org/drawingml/2006/main">
          <a:pPr>
            <a:spcBef>
              <a:spcPts val="3700"/>
            </a:spcBef>
          </a:pPr>
          <a:r>
            <a:rPr lang="en-US" sz="1400" b="1" dirty="0"/>
            <a:t>B</a:t>
          </a:r>
        </a:p>
        <a:p xmlns:a="http://schemas.openxmlformats.org/drawingml/2006/main">
          <a:pPr>
            <a:spcBef>
              <a:spcPts val="4400"/>
            </a:spcBef>
          </a:pPr>
          <a:r>
            <a:rPr lang="en-US" sz="1400" b="1" dirty="0"/>
            <a:t>C</a:t>
          </a:r>
        </a:p>
        <a:p xmlns:a="http://schemas.openxmlformats.org/drawingml/2006/main">
          <a:pPr>
            <a:spcBef>
              <a:spcPts val="4400"/>
            </a:spcBef>
          </a:pPr>
          <a:r>
            <a:rPr lang="en-US" sz="1400" b="1" dirty="0"/>
            <a:t>D</a:t>
          </a:r>
        </a:p>
      </cdr:txBody>
    </cdr:sp>
  </cdr:relSizeAnchor>
  <cdr:relSizeAnchor xmlns:cdr="http://schemas.openxmlformats.org/drawingml/2006/chartDrawing">
    <cdr:from>
      <cdr:x>0.05604</cdr:x>
      <cdr:y>0.12629</cdr:y>
    </cdr:from>
    <cdr:to>
      <cdr:x>0.07665</cdr:x>
      <cdr:y>0.7081</cdr:y>
    </cdr:to>
    <cdr:sp macro="" textlink="">
      <cdr:nvSpPr>
        <cdr:cNvPr id="4" name="Rectangle 3">
          <a:extLst xmlns:a="http://schemas.openxmlformats.org/drawingml/2006/main">
            <a:ext uri="{FF2B5EF4-FFF2-40B4-BE49-F238E27FC236}">
              <a16:creationId xmlns:a16="http://schemas.microsoft.com/office/drawing/2014/main" id="{55AD3A09-7201-4C31-8E62-7FFF677BA4C6}"/>
            </a:ext>
          </a:extLst>
        </cdr:cNvPr>
        <cdr:cNvSpPr/>
      </cdr:nvSpPr>
      <cdr:spPr>
        <a:xfrm xmlns:a="http://schemas.openxmlformats.org/drawingml/2006/main">
          <a:off x="512460" y="666750"/>
          <a:ext cx="188458" cy="3071722"/>
        </a:xfrm>
        <a:prstGeom xmlns:a="http://schemas.openxmlformats.org/drawingml/2006/main" prst="rect">
          <a:avLst/>
        </a:prstGeom>
        <a:ln xmlns:a="http://schemas.openxmlformats.org/drawingml/2006/main" w="1905">
          <a:solidFill>
            <a:srgbClr val="0067B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0.92294</cdr:x>
      <cdr:y>0.4178</cdr:y>
    </cdr:from>
    <cdr:to>
      <cdr:x>0.94119</cdr:x>
      <cdr:y>0.70842</cdr:y>
    </cdr:to>
    <cdr:sp macro="" textlink="">
      <cdr:nvSpPr>
        <cdr:cNvPr id="5" name="Rectangle 4">
          <a:extLst xmlns:a="http://schemas.openxmlformats.org/drawingml/2006/main">
            <a:ext uri="{FF2B5EF4-FFF2-40B4-BE49-F238E27FC236}">
              <a16:creationId xmlns:a16="http://schemas.microsoft.com/office/drawing/2014/main" id="{76B444E6-D385-46D5-BD9A-C35B6879DFB5}"/>
            </a:ext>
          </a:extLst>
        </cdr:cNvPr>
        <cdr:cNvSpPr/>
      </cdr:nvSpPr>
      <cdr:spPr>
        <a:xfrm xmlns:a="http://schemas.openxmlformats.org/drawingml/2006/main">
          <a:off x="8439379" y="2205810"/>
          <a:ext cx="166878" cy="1534355"/>
        </a:xfrm>
        <a:prstGeom xmlns:a="http://schemas.openxmlformats.org/drawingml/2006/main" prst="rect">
          <a:avLst/>
        </a:prstGeom>
        <a:solidFill xmlns:a="http://schemas.openxmlformats.org/drawingml/2006/main">
          <a:srgbClr val="F23E3A"/>
        </a:solidFill>
        <a:ln xmlns:a="http://schemas.openxmlformats.org/drawingml/2006/main" w="190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0.94424</cdr:x>
      <cdr:y>0.76227</cdr:y>
    </cdr:from>
    <cdr:to>
      <cdr:x>0.99466</cdr:x>
      <cdr:y>0.80438</cdr:y>
    </cdr:to>
    <cdr:sp macro="" textlink="">
      <cdr:nvSpPr>
        <cdr:cNvPr id="6" name="TextBox 5">
          <a:extLst xmlns:a="http://schemas.openxmlformats.org/drawingml/2006/main">
            <a:ext uri="{FF2B5EF4-FFF2-40B4-BE49-F238E27FC236}">
              <a16:creationId xmlns:a16="http://schemas.microsoft.com/office/drawing/2014/main" id="{687B4BFA-5C4A-44F6-B74E-4F2E5E27DCDD}"/>
            </a:ext>
          </a:extLst>
        </cdr:cNvPr>
        <cdr:cNvSpPr txBox="1"/>
      </cdr:nvSpPr>
      <cdr:spPr>
        <a:xfrm xmlns:a="http://schemas.openxmlformats.org/drawingml/2006/main">
          <a:off x="14529735" y="7273636"/>
          <a:ext cx="775855" cy="4017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0.92437</cdr:x>
      <cdr:y>0.3249</cdr:y>
    </cdr:from>
    <cdr:to>
      <cdr:x>1</cdr:x>
      <cdr:y>0.72564</cdr:y>
    </cdr:to>
    <cdr:sp macro="" textlink="">
      <cdr:nvSpPr>
        <cdr:cNvPr id="7" name="TextBox 6">
          <a:extLst xmlns:a="http://schemas.openxmlformats.org/drawingml/2006/main">
            <a:ext uri="{FF2B5EF4-FFF2-40B4-BE49-F238E27FC236}">
              <a16:creationId xmlns:a16="http://schemas.microsoft.com/office/drawing/2014/main" id="{CB3B82E4-2E6E-4E5A-80A6-6BA3CCA22C67}"/>
            </a:ext>
          </a:extLst>
        </cdr:cNvPr>
        <cdr:cNvSpPr txBox="1"/>
      </cdr:nvSpPr>
      <cdr:spPr>
        <a:xfrm xmlns:a="http://schemas.openxmlformats.org/drawingml/2006/main">
          <a:off x="8382000" y="1616310"/>
          <a:ext cx="685800" cy="1993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 b="1" dirty="0"/>
            <a:t>   Good Practice</a:t>
          </a:r>
        </a:p>
      </cdr:txBody>
    </cdr:sp>
  </cdr:relSizeAnchor>
</c:userShapes>
</file>

<file path=ppt/drawings/drawing2.xml><?xml version="1.0" encoding="utf-8"?>
<c:userShapes xmlns:c="http://schemas.openxmlformats.org/drawingml/2006/chart">
  <cdr:relSizeAnchor xmlns:cdr="http://schemas.openxmlformats.org/drawingml/2006/chartDrawing">
    <cdr:from>
      <cdr:x>0.92477</cdr:x>
      <cdr:y>0.03663</cdr:y>
    </cdr:from>
    <cdr:to>
      <cdr:x>0.98978</cdr:x>
      <cdr:y>0.65824</cdr:y>
    </cdr:to>
    <cdr:sp macro="" textlink="">
      <cdr:nvSpPr>
        <cdr:cNvPr id="2" name="TextBox 7">
          <a:extLst xmlns:a="http://schemas.openxmlformats.org/drawingml/2006/main">
            <a:ext uri="{FF2B5EF4-FFF2-40B4-BE49-F238E27FC236}">
              <a16:creationId xmlns:a16="http://schemas.microsoft.com/office/drawing/2014/main" id="{3A1035D6-E7D4-45AF-A238-ECDB5F6502F4}"/>
            </a:ext>
          </a:extLst>
        </cdr:cNvPr>
        <cdr:cNvSpPr txBox="1"/>
      </cdr:nvSpPr>
      <cdr:spPr>
        <a:xfrm xmlns:a="http://schemas.openxmlformats.org/drawingml/2006/main">
          <a:off x="8086148" y="179649"/>
          <a:ext cx="568444" cy="30484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solidFill>
                <a:schemeClr val="bg1">
                  <a:lumMod val="65000"/>
                </a:schemeClr>
              </a:solidFill>
            </a:rPr>
            <a:t>A</a:t>
          </a:r>
        </a:p>
        <a:p xmlns:a="http://schemas.openxmlformats.org/drawingml/2006/main">
          <a:pPr>
            <a:spcBef>
              <a:spcPts val="4800"/>
            </a:spcBef>
          </a:pPr>
          <a:r>
            <a:rPr lang="en-US" sz="1600" b="1" dirty="0">
              <a:solidFill>
                <a:schemeClr val="bg1">
                  <a:lumMod val="65000"/>
                </a:schemeClr>
              </a:solidFill>
            </a:rPr>
            <a:t>B</a:t>
          </a:r>
        </a:p>
        <a:p xmlns:a="http://schemas.openxmlformats.org/drawingml/2006/main">
          <a:pPr>
            <a:spcBef>
              <a:spcPts val="4500"/>
            </a:spcBef>
          </a:pPr>
          <a:r>
            <a:rPr lang="en-US" sz="1600" b="1" dirty="0">
              <a:solidFill>
                <a:schemeClr val="bg1">
                  <a:lumMod val="65000"/>
                </a:schemeClr>
              </a:solidFill>
            </a:rPr>
            <a:t>C</a:t>
          </a:r>
        </a:p>
        <a:p xmlns:a="http://schemas.openxmlformats.org/drawingml/2006/main">
          <a:pPr>
            <a:spcBef>
              <a:spcPts val="4800"/>
            </a:spcBef>
          </a:pPr>
          <a:r>
            <a:rPr lang="en-US" sz="1600" b="1" dirty="0">
              <a:solidFill>
                <a:schemeClr val="bg1">
                  <a:lumMod val="65000"/>
                </a:schemeClr>
              </a:solidFill>
            </a:rPr>
            <a:t>D</a:t>
          </a:r>
        </a:p>
      </cdr:txBody>
    </cdr:sp>
  </cdr:relSizeAnchor>
</c:userShapes>
</file>

<file path=ppt/drawings/drawing3.xml><?xml version="1.0" encoding="utf-8"?>
<c:userShapes xmlns:c="http://schemas.openxmlformats.org/drawingml/2006/chart">
  <cdr:relSizeAnchor xmlns:cdr="http://schemas.openxmlformats.org/drawingml/2006/chartDrawing">
    <cdr:from>
      <cdr:x>0.95238</cdr:x>
      <cdr:y>0.09127</cdr:y>
    </cdr:from>
    <cdr:to>
      <cdr:x>1</cdr:x>
      <cdr:y>0.70789</cdr:y>
    </cdr:to>
    <cdr:sp macro="" textlink="">
      <cdr:nvSpPr>
        <cdr:cNvPr id="2" name="TextBox 7">
          <a:extLst xmlns:a="http://schemas.openxmlformats.org/drawingml/2006/main">
            <a:ext uri="{FF2B5EF4-FFF2-40B4-BE49-F238E27FC236}">
              <a16:creationId xmlns:a16="http://schemas.microsoft.com/office/drawing/2014/main" id="{E3CFD7F5-40C3-4B09-B91B-C2F92936A15A}"/>
            </a:ext>
          </a:extLst>
        </cdr:cNvPr>
        <cdr:cNvSpPr txBox="1"/>
      </cdr:nvSpPr>
      <cdr:spPr>
        <a:xfrm xmlns:a="http://schemas.openxmlformats.org/drawingml/2006/main">
          <a:off x="7880684" y="459206"/>
          <a:ext cx="394035" cy="31023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solidFill>
                <a:schemeClr val="bg1">
                  <a:lumMod val="65000"/>
                </a:schemeClr>
              </a:solidFill>
            </a:rPr>
            <a:t>A</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B</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C</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D</a:t>
          </a:r>
        </a:p>
      </cdr:txBody>
    </cdr:sp>
  </cdr:relSizeAnchor>
</c:userShapes>
</file>

<file path=ppt/drawings/drawing4.xml><?xml version="1.0" encoding="utf-8"?>
<c:userShapes xmlns:c="http://schemas.openxmlformats.org/drawingml/2006/chart">
  <cdr:relSizeAnchor xmlns:cdr="http://schemas.openxmlformats.org/drawingml/2006/chartDrawing">
    <cdr:from>
      <cdr:x>0.93473</cdr:x>
      <cdr:y>0.11145</cdr:y>
    </cdr:from>
    <cdr:to>
      <cdr:x>0.99062</cdr:x>
      <cdr:y>0.76905</cdr:y>
    </cdr:to>
    <cdr:sp macro="" textlink="">
      <cdr:nvSpPr>
        <cdr:cNvPr id="2" name="TextBox 1">
          <a:extLst xmlns:a="http://schemas.openxmlformats.org/drawingml/2006/main">
            <a:ext uri="{FF2B5EF4-FFF2-40B4-BE49-F238E27FC236}">
              <a16:creationId xmlns:a16="http://schemas.microsoft.com/office/drawing/2014/main" id="{AA5DF2E5-F29D-405C-BCE5-0CB92016C507}"/>
            </a:ext>
          </a:extLst>
        </cdr:cNvPr>
        <cdr:cNvSpPr txBox="1"/>
      </cdr:nvSpPr>
      <cdr:spPr>
        <a:xfrm xmlns:a="http://schemas.openxmlformats.org/drawingml/2006/main">
          <a:off x="5697020" y="419862"/>
          <a:ext cx="340639" cy="2477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tx1">
                  <a:lumMod val="75000"/>
                  <a:lumOff val="25000"/>
                </a:schemeClr>
              </a:solidFill>
            </a:rPr>
            <a:t>A</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br>
            <a:rPr lang="en-US" sz="400" b="1" dirty="0">
              <a:solidFill>
                <a:schemeClr val="tx1">
                  <a:lumMod val="75000"/>
                  <a:lumOff val="25000"/>
                </a:schemeClr>
              </a:solidFill>
            </a:rPr>
          </a:br>
          <a:r>
            <a:rPr lang="en-US" sz="1600" b="1" dirty="0">
              <a:solidFill>
                <a:schemeClr val="tx1">
                  <a:lumMod val="75000"/>
                  <a:lumOff val="25000"/>
                </a:schemeClr>
              </a:solidFill>
            </a:rPr>
            <a:t>B+</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B</a:t>
          </a:r>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C+</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C</a:t>
          </a:r>
        </a:p>
        <a:p xmlns:a="http://schemas.openxmlformats.org/drawingml/2006/main">
          <a:endParaRPr lang="en-US" sz="400" b="1" dirty="0">
            <a:solidFill>
              <a:schemeClr val="tx1">
                <a:lumMod val="75000"/>
                <a:lumOff val="25000"/>
              </a:schemeClr>
            </a:solidFill>
          </a:endParaRPr>
        </a:p>
        <a:p xmlns:a="http://schemas.openxmlformats.org/drawingml/2006/main">
          <a:endParaRPr lang="en-US" sz="2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D+</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5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4257" y="0"/>
            <a:ext cx="3024770" cy="457512"/>
          </a:xfrm>
          <a:prstGeom prst="rect">
            <a:avLst/>
          </a:prstGeom>
        </p:spPr>
        <p:txBody>
          <a:bodyPr vert="horz" lIns="91440" tIns="45720" rIns="91440" bIns="45720" rtlCol="0"/>
          <a:lstStyle>
            <a:lvl1pPr algn="r">
              <a:defRPr sz="1200"/>
            </a:lvl1pPr>
          </a:lstStyle>
          <a:p>
            <a:fld id="{C2399A59-CE64-4F3F-8893-A8B63C623FD0}" type="datetimeFigureOut">
              <a:rPr lang="en-US" smtClean="0"/>
              <a:t>3/17/2019</a:t>
            </a:fld>
            <a:endParaRPr lang="en-US"/>
          </a:p>
        </p:txBody>
      </p:sp>
      <p:sp>
        <p:nvSpPr>
          <p:cNvPr id="4" name="Footer Placeholder 3"/>
          <p:cNvSpPr>
            <a:spLocks noGrp="1"/>
          </p:cNvSpPr>
          <p:nvPr>
            <p:ph type="ftr" sz="quarter" idx="2"/>
          </p:nvPr>
        </p:nvSpPr>
        <p:spPr>
          <a:xfrm>
            <a:off x="0" y="8686488"/>
            <a:ext cx="3024770" cy="4575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4257" y="8686488"/>
            <a:ext cx="3024770" cy="457512"/>
          </a:xfrm>
          <a:prstGeom prst="rect">
            <a:avLst/>
          </a:prstGeom>
        </p:spPr>
        <p:txBody>
          <a:bodyPr vert="horz" lIns="91440" tIns="45720" rIns="91440" bIns="45720" rtlCol="0" anchor="b"/>
          <a:lstStyle>
            <a:lvl1pPr algn="r">
              <a:defRPr sz="1200"/>
            </a:lvl1pPr>
          </a:lstStyle>
          <a:p>
            <a:fld id="{C0D1457A-9111-4430-ADBB-3ED7D78D3F57}" type="slidenum">
              <a:rPr lang="en-US" smtClean="0"/>
              <a:t>‹#›</a:t>
            </a:fld>
            <a:endParaRPr lang="en-US"/>
          </a:p>
        </p:txBody>
      </p:sp>
    </p:spTree>
    <p:extLst>
      <p:ext uri="{BB962C8B-B14F-4D97-AF65-F5344CB8AC3E}">
        <p14:creationId xmlns:p14="http://schemas.microsoft.com/office/powerpoint/2010/main" val="483228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2477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257" y="6"/>
            <a:ext cx="3024770" cy="459317"/>
          </a:xfrm>
          <a:prstGeom prst="rect">
            <a:avLst/>
          </a:prstGeom>
        </p:spPr>
        <p:txBody>
          <a:bodyPr vert="horz" lIns="91440" tIns="45720" rIns="91440" bIns="45720" rtlCol="0"/>
          <a:lstStyle>
            <a:lvl1pPr algn="r">
              <a:defRPr sz="1200"/>
            </a:lvl1pPr>
          </a:lstStyle>
          <a:p>
            <a:fld id="{2071DBCE-CCAA-430F-A061-442062F45226}" type="datetimeFigureOut">
              <a:rPr lang="en-US" smtClean="0"/>
              <a:t>3/17/2019</a:t>
            </a:fld>
            <a:endParaRPr lang="en-US"/>
          </a:p>
        </p:txBody>
      </p:sp>
      <p:sp>
        <p:nvSpPr>
          <p:cNvPr id="4" name="Slide Image Placeholder 3"/>
          <p:cNvSpPr>
            <a:spLocks noGrp="1" noRot="1" noChangeAspect="1"/>
          </p:cNvSpPr>
          <p:nvPr>
            <p:ph type="sldImg" idx="2"/>
          </p:nvPr>
        </p:nvSpPr>
        <p:spPr>
          <a:xfrm>
            <a:off x="1431925" y="1143000"/>
            <a:ext cx="4116388" cy="30876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8"/>
            <a:ext cx="558419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5"/>
            <a:ext cx="302477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257" y="8684685"/>
            <a:ext cx="3024770" cy="459316"/>
          </a:xfrm>
          <a:prstGeom prst="rect">
            <a:avLst/>
          </a:prstGeom>
        </p:spPr>
        <p:txBody>
          <a:bodyPr vert="horz" lIns="91440" tIns="45720" rIns="91440" bIns="45720" rtlCol="0" anchor="b"/>
          <a:lstStyle>
            <a:lvl1pPr algn="r">
              <a:defRPr sz="1200"/>
            </a:lvl1pPr>
          </a:lstStyle>
          <a:p>
            <a:fld id="{C809EC0F-77BC-4410-8869-A423800F6549}" type="slidenum">
              <a:rPr lang="en-US" smtClean="0"/>
              <a:t>‹#›</a:t>
            </a:fld>
            <a:endParaRPr lang="en-US"/>
          </a:p>
        </p:txBody>
      </p:sp>
    </p:spTree>
    <p:extLst>
      <p:ext uri="{BB962C8B-B14F-4D97-AF65-F5344CB8AC3E}">
        <p14:creationId xmlns:p14="http://schemas.microsoft.com/office/powerpoint/2010/main" val="312776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9EC0F-77BC-4410-8869-A423800F6549}" type="slidenum">
              <a:rPr lang="en-US" smtClean="0"/>
              <a:t>1</a:t>
            </a:fld>
            <a:endParaRPr lang="en-US"/>
          </a:p>
        </p:txBody>
      </p:sp>
    </p:spTree>
    <p:extLst>
      <p:ext uri="{BB962C8B-B14F-4D97-AF65-F5344CB8AC3E}">
        <p14:creationId xmlns:p14="http://schemas.microsoft.com/office/powerpoint/2010/main" val="130881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Founded as a partnership in 2001 by the EU, IMF, WB, and the governments of France, Norway, Switzerland, and the United Kingdom. </a:t>
            </a:r>
            <a:r>
              <a:rPr lang="en-US" baseline="0" dirty="0"/>
              <a:t>P</a:t>
            </a:r>
            <a:r>
              <a:rPr lang="en-US" dirty="0"/>
              <a:t>EFA was established as a means to reduce the duplication and costs of multiple assessments and to facilitate dialogue between government and donors. PEFA introduced a standard methodology and reference tool for PFM diagnostic assessments. The PEFA program provides a framework for assessing and reporting on the strengths and weaknesses of public financial management (PFM) using quantitative indicators to measure performance.</a:t>
            </a:r>
          </a:p>
          <a:p>
            <a:endParaRPr lang="en-US" dirty="0"/>
          </a:p>
          <a:p>
            <a:r>
              <a:rPr lang="en-US" dirty="0"/>
              <a:t>PEFA introduced a standard framework for PFM diagnostic assessments in 2005; minor upgrade in 2011; </a:t>
            </a:r>
            <a:r>
              <a:rPr lang="en-US" b="1" dirty="0"/>
              <a:t>major upgrade in 2016.</a:t>
            </a:r>
          </a:p>
          <a:p>
            <a:endParaRPr lang="en-US" dirty="0"/>
          </a:p>
          <a:p>
            <a:r>
              <a:rPr lang="en-US" sz="1200" kern="1200" dirty="0">
                <a:solidFill>
                  <a:schemeClr val="tx1"/>
                </a:solidFill>
                <a:effectLst/>
                <a:latin typeface="+mn-lt"/>
                <a:ea typeface="+mn-ea"/>
                <a:cs typeface="+mn-cs"/>
              </a:rPr>
              <a:t>PEFA approach to PFM: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country-led PFM reform program, </a:t>
            </a:r>
            <a:r>
              <a:rPr lang="en-US" sz="1200" kern="1200" dirty="0">
                <a:solidFill>
                  <a:schemeClr val="tx1"/>
                </a:solidFill>
                <a:effectLst/>
                <a:latin typeface="+mn-lt"/>
                <a:ea typeface="+mn-ea"/>
                <a:cs typeface="+mn-cs"/>
              </a:rPr>
              <a:t>including a strategy and action plan reflecting country priorities; implemented through government structures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coordinated program of support,  </a:t>
            </a:r>
            <a:r>
              <a:rPr lang="en-US" sz="1200" kern="1200" dirty="0">
                <a:solidFill>
                  <a:schemeClr val="tx1"/>
                </a:solidFill>
                <a:effectLst/>
                <a:latin typeface="+mn-lt"/>
                <a:ea typeface="+mn-ea"/>
                <a:cs typeface="+mn-cs"/>
              </a:rPr>
              <a:t>covering analytical, technical and financial support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common information pool, </a:t>
            </a:r>
            <a:r>
              <a:rPr lang="en-US" sz="1200" kern="1200" dirty="0">
                <a:solidFill>
                  <a:schemeClr val="tx1"/>
                </a:solidFill>
                <a:effectLst/>
                <a:latin typeface="+mn-lt"/>
                <a:ea typeface="+mn-ea"/>
                <a:cs typeface="+mn-cs"/>
              </a:rPr>
              <a:t>based on a framework for measuring performance and monitoring results over time i.e. the PFM Performance Measurement Framework</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5D4267-ED3C-AE47-84A1-A0A9689FEF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133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5D4267-ED3C-AE47-84A1-A0A9689FEF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439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5</a:t>
            </a:fld>
            <a:endParaRPr lang="fr-FR"/>
          </a:p>
        </p:txBody>
      </p:sp>
    </p:spTree>
    <p:extLst>
      <p:ext uri="{BB962C8B-B14F-4D97-AF65-F5344CB8AC3E}">
        <p14:creationId xmlns:p14="http://schemas.microsoft.com/office/powerpoint/2010/main" val="32914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685800"/>
            <a:ext cx="4572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These are the key numbers of PEFA 2016:</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3 </a:t>
            </a:r>
            <a:r>
              <a:rPr lang="en-US" sz="1200" b="0" kern="1200" dirty="0">
                <a:solidFill>
                  <a:schemeClr val="tx1"/>
                </a:solidFill>
                <a:effectLst/>
                <a:latin typeface="+mn-lt"/>
                <a:ea typeface="+mn-ea"/>
                <a:cs typeface="+mn-cs"/>
              </a:rPr>
              <a:t>budgetary</a:t>
            </a:r>
            <a:r>
              <a:rPr lang="en-US" sz="1200" b="0" kern="1200" baseline="0" dirty="0">
                <a:solidFill>
                  <a:schemeClr val="tx1"/>
                </a:solidFill>
                <a:effectLst/>
                <a:latin typeface="+mn-lt"/>
                <a:ea typeface="+mn-ea"/>
                <a:cs typeface="+mn-cs"/>
              </a:rPr>
              <a:t> outcomes (presented earlier)</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pillars of good performance of an open and orderly PFM system that are essential to achieving the three desired budgetary and fiscal outcomes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performance indicators which are further disaggregated into</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94</a:t>
            </a:r>
            <a:r>
              <a:rPr lang="en-US" sz="1200" kern="1200" dirty="0">
                <a:solidFill>
                  <a:schemeClr val="tx1"/>
                </a:solidFill>
                <a:effectLst/>
                <a:latin typeface="+mn-lt"/>
                <a:ea typeface="+mn-ea"/>
                <a:cs typeface="+mn-cs"/>
              </a:rPr>
              <a:t> separate dimensions</a:t>
            </a:r>
          </a:p>
          <a:p>
            <a:endParaRPr lang="en-US" dirty="0"/>
          </a:p>
          <a:p>
            <a:r>
              <a:rPr lang="en-US" dirty="0"/>
              <a:t>The 7 pillars define key elements of a PFM system; it reflects what is desirable and feasible to measure. Within the 7 areas the Framework identifies 31</a:t>
            </a:r>
            <a:r>
              <a:rPr lang="en-US" baseline="0" dirty="0"/>
              <a:t> indicators that focus  on key aspects of PFM which are regrouped around the 7 pillars. </a:t>
            </a:r>
            <a:endParaRPr lang="en-US" dirty="0"/>
          </a:p>
          <a:p>
            <a:endParaRPr lang="en-US" dirty="0"/>
          </a:p>
          <a:p>
            <a:r>
              <a:rPr lang="en-US" dirty="0"/>
              <a:t>Same pillars as in 2011 Framework plus one new.</a:t>
            </a:r>
          </a:p>
          <a:p>
            <a:endParaRPr lang="en-US" dirty="0"/>
          </a:p>
          <a:p>
            <a:r>
              <a:rPr lang="en-US" dirty="0"/>
              <a:t>Dimensions:</a:t>
            </a:r>
            <a:r>
              <a:rPr lang="en-US" baseline="0" dirty="0"/>
              <a:t> from 76 to 94.</a:t>
            </a:r>
          </a:p>
          <a:p>
            <a:endParaRPr lang="en-US" baseline="0" dirty="0"/>
          </a:p>
          <a:p>
            <a:r>
              <a:rPr lang="en-US" baseline="0" dirty="0"/>
              <a:t>Increased relevance: includes independence of SAI,  segregation of duties, debt management.</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6</a:t>
            </a:fld>
            <a:endParaRPr lang="en-US"/>
          </a:p>
        </p:txBody>
      </p:sp>
    </p:spTree>
    <p:extLst>
      <p:ext uri="{BB962C8B-B14F-4D97-AF65-F5344CB8AC3E}">
        <p14:creationId xmlns:p14="http://schemas.microsoft.com/office/powerpoint/2010/main" val="286707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PEFA identifies 7 pillars of performance that are essential to achieving that government policies  are</a:t>
            </a:r>
            <a:r>
              <a:rPr lang="en-US" sz="1200" kern="1200" baseline="0" dirty="0">
                <a:solidFill>
                  <a:schemeClr val="tx1"/>
                </a:solidFill>
                <a:effectLst/>
                <a:latin typeface="+mn-lt"/>
                <a:ea typeface="+mn-ea"/>
                <a:cs typeface="+mn-cs"/>
              </a:rPr>
              <a:t> implemented as intended and achieve their objectives. </a:t>
            </a:r>
            <a:r>
              <a:rPr lang="en-US" sz="1200" kern="1200" dirty="0">
                <a:solidFill>
                  <a:schemeClr val="tx1"/>
                </a:solidFill>
                <a:effectLst/>
                <a:latin typeface="+mn-lt"/>
                <a:ea typeface="+mn-ea"/>
                <a:cs typeface="+mn-cs"/>
              </a:rPr>
              <a:t>The 7 pillars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define the key elements of a PFM system. They also reflect what is desirable and feasible to measure.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 Reflects the outputs of the system</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B</a:t>
            </a:r>
            <a:r>
              <a:rPr lang="en-US" sz="1200" b="0" kern="1200" dirty="0">
                <a:solidFill>
                  <a:schemeClr val="tx1"/>
                </a:solidFill>
                <a:effectLst/>
                <a:latin typeface="+mn-lt"/>
                <a:ea typeface="+mn-ea"/>
                <a:cs typeface="+mn-cs"/>
              </a:rPr>
              <a:t>udget</a:t>
            </a:r>
            <a:r>
              <a:rPr lang="en-US" sz="1200" kern="1200" dirty="0">
                <a:solidFill>
                  <a:schemeClr val="tx1"/>
                </a:solidFill>
                <a:effectLst/>
                <a:latin typeface="+mn-lt"/>
                <a:ea typeface="+mn-ea"/>
                <a:cs typeface="+mn-cs"/>
              </a:rPr>
              <a:t> is realistic &amp; implemented as intended. Measured by comparing actual revenues and expenditures (the immediate results of the PFM system) with the original approved budget.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Transparency of public finances. </a:t>
            </a:r>
            <a:r>
              <a:rPr lang="en-US" sz="1200" kern="1200" dirty="0">
                <a:solidFill>
                  <a:schemeClr val="tx1"/>
                </a:solidFill>
                <a:effectLst/>
                <a:latin typeface="+mn-lt"/>
                <a:ea typeface="+mn-ea"/>
                <a:cs typeface="+mn-cs"/>
              </a:rPr>
              <a:t>Information is comprehensive, consistent, &amp; accessible to users;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chieved through comprehensive budget classification, transparency of all </a:t>
            </a:r>
            <a:r>
              <a:rPr lang="en-US" sz="1200" kern="1200" dirty="0" err="1">
                <a:solidFill>
                  <a:schemeClr val="tx1"/>
                </a:solidFill>
                <a:effectLst/>
                <a:latin typeface="+mn-lt"/>
                <a:ea typeface="+mn-ea"/>
                <a:cs typeface="+mn-cs"/>
              </a:rPr>
              <a:t>Gvt</a:t>
            </a:r>
            <a:r>
              <a:rPr lang="en-US" sz="1200" kern="1200" dirty="0">
                <a:solidFill>
                  <a:schemeClr val="tx1"/>
                </a:solidFill>
                <a:effectLst/>
                <a:latin typeface="+mn-lt"/>
                <a:ea typeface="+mn-ea"/>
                <a:cs typeface="+mn-cs"/>
              </a:rPr>
              <a:t> revenue &amp; expenditure including ITG transfers, access</a:t>
            </a:r>
            <a:r>
              <a:rPr lang="en-US" sz="1200" kern="1200" baseline="0" dirty="0">
                <a:solidFill>
                  <a:schemeClr val="tx1"/>
                </a:solidFill>
                <a:effectLst/>
                <a:latin typeface="+mn-lt"/>
                <a:ea typeface="+mn-ea"/>
                <a:cs typeface="+mn-cs"/>
              </a:rPr>
              <a:t> to public </a:t>
            </a:r>
            <a:r>
              <a:rPr lang="en-US" sz="1200" kern="1200" dirty="0">
                <a:solidFill>
                  <a:schemeClr val="tx1"/>
                </a:solidFill>
                <a:effectLst/>
                <a:latin typeface="+mn-lt"/>
                <a:ea typeface="+mn-ea"/>
                <a:cs typeface="+mn-cs"/>
              </a:rPr>
              <a:t>information on SDP, fiscal &amp; budget doc.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Management of assets and liabilities. NEW </a:t>
            </a:r>
            <a:r>
              <a:rPr lang="en-US" sz="1200" kern="1200" dirty="0">
                <a:solidFill>
                  <a:schemeClr val="tx1"/>
                </a:solidFill>
                <a:effectLst/>
                <a:latin typeface="+mn-lt"/>
                <a:ea typeface="+mn-ea"/>
                <a:cs typeface="+mn-cs"/>
              </a:rPr>
              <a:t>Effective </a:t>
            </a:r>
            <a:r>
              <a:rPr lang="en-US" sz="1200" kern="1200" dirty="0" err="1">
                <a:solidFill>
                  <a:schemeClr val="tx1"/>
                </a:solidFill>
                <a:effectLst/>
                <a:latin typeface="+mn-lt"/>
                <a:ea typeface="+mn-ea"/>
                <a:cs typeface="+mn-cs"/>
              </a:rPr>
              <a:t>mgt</a:t>
            </a:r>
            <a:r>
              <a:rPr lang="en-US" sz="1200" kern="1200" dirty="0">
                <a:solidFill>
                  <a:schemeClr val="tx1"/>
                </a:solidFill>
                <a:effectLst/>
                <a:latin typeface="+mn-lt"/>
                <a:ea typeface="+mn-ea"/>
                <a:cs typeface="+mn-cs"/>
              </a:rPr>
              <a:t> of A &amp; L ensures that public investments provide value for money, assets are recorded &amp;  managed, fiscal risks are identified, and debts and guarantees are prudently planned, approved, and monitored. This pillar focus on the importance of a prudent planning and management</a:t>
            </a:r>
            <a:r>
              <a:rPr lang="en-US" sz="1200"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Policy-based fiscal strategy and budgeting. </a:t>
            </a:r>
            <a:r>
              <a:rPr lang="en-US" sz="1200" b="0" kern="1200" dirty="0">
                <a:solidFill>
                  <a:schemeClr val="tx1"/>
                </a:solidFill>
                <a:effectLst/>
                <a:latin typeface="+mn-lt"/>
                <a:ea typeface="+mn-ea"/>
                <a:cs typeface="+mn-cs"/>
              </a:rPr>
              <a:t>Fis</a:t>
            </a:r>
            <a:r>
              <a:rPr lang="en-US" sz="1200" kern="1200" dirty="0">
                <a:solidFill>
                  <a:schemeClr val="tx1"/>
                </a:solidFill>
                <a:effectLst/>
                <a:latin typeface="+mn-lt"/>
                <a:ea typeface="+mn-ea"/>
                <a:cs typeface="+mn-cs"/>
              </a:rPr>
              <a:t>cal strategy and budget are prepared with due regard to government fiscal policies, strategic plans, and adequate macroeconomic and fiscal projections.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Predictability and control in budget execution. </a:t>
            </a:r>
            <a:r>
              <a:rPr lang="en-US" sz="1200" b="0" kern="1200" dirty="0">
                <a:solidFill>
                  <a:schemeClr val="tx1"/>
                </a:solidFill>
                <a:effectLst/>
                <a:latin typeface="+mn-lt"/>
                <a:ea typeface="+mn-ea"/>
                <a:cs typeface="+mn-cs"/>
              </a:rPr>
              <a:t>Bu</a:t>
            </a:r>
            <a:r>
              <a:rPr lang="en-US" sz="1200" kern="1200" dirty="0">
                <a:solidFill>
                  <a:schemeClr val="tx1"/>
                </a:solidFill>
                <a:effectLst/>
                <a:latin typeface="+mn-lt"/>
                <a:ea typeface="+mn-ea"/>
                <a:cs typeface="+mn-cs"/>
              </a:rPr>
              <a:t>dget is implemented within a system of effective standards, processes, and internal controls, ensuring that resources are obtained and used as intended.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Accounting and reporting. </a:t>
            </a:r>
            <a:r>
              <a:rPr lang="en-US" sz="1200" kern="1200" dirty="0">
                <a:solidFill>
                  <a:schemeClr val="tx1"/>
                </a:solidFill>
                <a:effectLst/>
                <a:latin typeface="+mn-lt"/>
                <a:ea typeface="+mn-ea"/>
                <a:cs typeface="+mn-cs"/>
              </a:rPr>
              <a:t>Accurate and reliable records are maintained;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information is produced and disseminated at appropriate times to meet decision-making, management, and reporting needs.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 </a:t>
            </a:r>
            <a:r>
              <a:rPr lang="en-US" sz="1200" kern="1200" dirty="0">
                <a:solidFill>
                  <a:schemeClr val="tx1"/>
                </a:solidFill>
                <a:effectLst/>
                <a:latin typeface="+mn-lt"/>
                <a:ea typeface="+mn-ea"/>
                <a:cs typeface="+mn-cs"/>
              </a:rPr>
              <a:t>Public finances are independently reviewed and there is external follow-up on the implementation of recommendations for improvement by the executive.</a:t>
            </a:r>
          </a:p>
          <a:p>
            <a:endParaRPr lang="en-US" dirty="0"/>
          </a:p>
          <a:p>
            <a:r>
              <a:rPr lang="en-US" dirty="0"/>
              <a:t>Within the 7 broad areas, PEFA defines 31 specific indicators that focus on key measurable aspects of the PFM system. PEFA uses the results of the individual indicator calculations, which are based on available evidence, to provide an integrated assessment of the PFM system against the 7 pillars of PFM performance. It then assesses the likely impact of PFM performance levels on the three desired budgetary outcomes: aggregate fiscal discipline, strategic allocation of resources, and efficient service delivery.</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7</a:t>
            </a:fld>
            <a:endParaRPr lang="en-US"/>
          </a:p>
        </p:txBody>
      </p:sp>
    </p:spTree>
    <p:extLst>
      <p:ext uri="{BB962C8B-B14F-4D97-AF65-F5344CB8AC3E}">
        <p14:creationId xmlns:p14="http://schemas.microsoft.com/office/powerpoint/2010/main" val="280134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Another way to look at the 7 pillars of the indicator set is to look at the budget cycle. PEFA 2016 Framework is structured around the phases of the budget cycle.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diagram illustrates how a budget cycle might work:</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Starting with policy based fiscal strategy and budgeting</a:t>
            </a:r>
            <a:r>
              <a:rPr lang="en-US" sz="1200" kern="1200" dirty="0">
                <a:solidFill>
                  <a:schemeClr val="tx1"/>
                </a:solidFill>
                <a:effectLst/>
                <a:latin typeface="+mn-lt"/>
                <a:ea typeface="+mn-ea"/>
                <a:cs typeface="+mn-cs"/>
              </a:rPr>
              <a:t> – plans should reflect priorities/ policies of government.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Having got this the budget needs to be executed in a predictable fashion (</a:t>
            </a:r>
            <a:r>
              <a:rPr lang="en-US" sz="1200" b="1" kern="1200" dirty="0">
                <a:solidFill>
                  <a:schemeClr val="tx1"/>
                </a:solidFill>
                <a:effectLst/>
                <a:latin typeface="+mn-lt"/>
                <a:ea typeface="+mn-ea"/>
                <a:cs typeface="+mn-cs"/>
              </a:rPr>
              <a:t>predictability and control in budget execution</a:t>
            </a:r>
            <a:r>
              <a:rPr lang="en-US" sz="1200" kern="1200" dirty="0">
                <a:solidFill>
                  <a:schemeClr val="tx1"/>
                </a:solidFill>
                <a:effectLst/>
                <a:latin typeface="+mn-lt"/>
                <a:ea typeface="+mn-ea"/>
                <a:cs typeface="+mn-cs"/>
              </a:rPr>
              <a:t>) – the best budget in the world is of no use if it cannot be executed. Look at standards, processes and internal control.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Similarly </a:t>
            </a:r>
            <a:r>
              <a:rPr lang="en-US" sz="1200" b="1" kern="1200" dirty="0">
                <a:solidFill>
                  <a:schemeClr val="tx1"/>
                </a:solidFill>
                <a:effectLst/>
                <a:latin typeface="+mn-lt"/>
                <a:ea typeface="+mn-ea"/>
                <a:cs typeface="+mn-cs"/>
              </a:rPr>
              <a:t>accounting and reporting</a:t>
            </a:r>
            <a:r>
              <a:rPr lang="en-US" sz="1200" kern="1200" dirty="0">
                <a:solidFill>
                  <a:schemeClr val="tx1"/>
                </a:solidFill>
                <a:effectLst/>
                <a:latin typeface="+mn-lt"/>
                <a:ea typeface="+mn-ea"/>
                <a:cs typeface="+mn-cs"/>
              </a:rPr>
              <a:t> is essential so as to inform progress in execution of the budget.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a:t>
            </a:r>
            <a:r>
              <a:rPr lang="en-US" sz="1200" kern="1200" dirty="0">
                <a:solidFill>
                  <a:schemeClr val="tx1"/>
                </a:solidFill>
                <a:effectLst/>
                <a:latin typeface="+mn-lt"/>
                <a:ea typeface="+mn-ea"/>
                <a:cs typeface="+mn-cs"/>
              </a:rPr>
              <a:t> is not just for ensuring integrity but also to provide feedback to policy makers on the success or otherwise of policies – this requires more than just looking at the numbers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Across all of these are </a:t>
            </a:r>
            <a:r>
              <a:rPr lang="en-US" sz="1200" b="1" kern="1200" dirty="0">
                <a:solidFill>
                  <a:schemeClr val="tx1"/>
                </a:solidFill>
                <a:effectLst/>
                <a:latin typeface="+mn-lt"/>
                <a:ea typeface="+mn-ea"/>
                <a:cs typeface="+mn-cs"/>
              </a:rPr>
              <a:t>transparency of public finances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management of assets and liabilities</a:t>
            </a:r>
            <a:r>
              <a:rPr lang="en-US" sz="1200" kern="1200" dirty="0">
                <a:solidFill>
                  <a:schemeClr val="tx1"/>
                </a:solidFill>
                <a:effectLst/>
                <a:latin typeface="+mn-lt"/>
                <a:ea typeface="+mn-ea"/>
                <a:cs typeface="+mn-cs"/>
              </a:rPr>
              <a:t> – has everything been captured?</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a:t>
            </a:r>
            <a:r>
              <a:rPr lang="en-US" sz="1200" kern="1200" dirty="0">
                <a:solidFill>
                  <a:schemeClr val="tx1"/>
                </a:solidFill>
                <a:effectLst/>
                <a:latin typeface="+mn-lt"/>
                <a:ea typeface="+mn-ea"/>
                <a:cs typeface="+mn-cs"/>
              </a:rPr>
              <a:t> indicators reflect outputs of the system as a result of the institutional and more qualitative assessment covered by the remainder of the indicator set. Understanding links between the institutional strengths/weaknesses and budget reliability is important for summarizing the assessment.</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8</a:t>
            </a:fld>
            <a:endParaRPr lang="en-US"/>
          </a:p>
        </p:txBody>
      </p:sp>
    </p:spTree>
    <p:extLst>
      <p:ext uri="{BB962C8B-B14F-4D97-AF65-F5344CB8AC3E}">
        <p14:creationId xmlns:p14="http://schemas.microsoft.com/office/powerpoint/2010/main" val="196990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9EC0F-77BC-4410-8869-A423800F6549}" type="slidenum">
              <a:rPr lang="en-US" smtClean="0"/>
              <a:t>20</a:t>
            </a:fld>
            <a:endParaRPr lang="en-US"/>
          </a:p>
        </p:txBody>
      </p:sp>
    </p:spTree>
    <p:extLst>
      <p:ext uri="{BB962C8B-B14F-4D97-AF65-F5344CB8AC3E}">
        <p14:creationId xmlns:p14="http://schemas.microsoft.com/office/powerpoint/2010/main" val="150590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9EC0F-77BC-4410-8869-A423800F6549}" type="slidenum">
              <a:rPr lang="en-US" smtClean="0"/>
              <a:t>21</a:t>
            </a:fld>
            <a:endParaRPr lang="en-US"/>
          </a:p>
        </p:txBody>
      </p:sp>
    </p:spTree>
    <p:extLst>
      <p:ext uri="{BB962C8B-B14F-4D97-AF65-F5344CB8AC3E}">
        <p14:creationId xmlns:p14="http://schemas.microsoft.com/office/powerpoint/2010/main" val="94624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dirty="0"/>
          </a:p>
        </p:txBody>
      </p:sp>
      <p:sp>
        <p:nvSpPr>
          <p:cNvPr id="6" name="Holder 6"/>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
        <p:nvSpPr>
          <p:cNvPr id="9" name="object 2">
            <a:extLst>
              <a:ext uri="{FF2B5EF4-FFF2-40B4-BE49-F238E27FC236}">
                <a16:creationId xmlns:a16="http://schemas.microsoft.com/office/drawing/2014/main" id="{4B68923E-1D4F-441A-8D50-0240212B2E20}"/>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224A-A291-448E-A244-1932DD602FA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318BFD-11A6-4D91-80C6-EE66E2B18377}"/>
              </a:ext>
            </a:extLst>
          </p:cNvPr>
          <p:cNvSpPr>
            <a:spLocks noGrp="1"/>
          </p:cNvSpPr>
          <p:nvPr>
            <p:ph type="sldNum" sz="quarter" idx="10"/>
          </p:nvPr>
        </p:nvSpPr>
        <p:spPr/>
        <p:txBody>
          <a:bodyPr/>
          <a:lstStyle/>
          <a:p>
            <a:pPr marL="96520">
              <a:lnSpc>
                <a:spcPts val="1150"/>
              </a:lnSpc>
            </a:pPr>
            <a:fld id="{81D60167-4931-47E6-BA6A-407CBD079E47}" type="slidenum">
              <a:rPr lang="en-US" smtClean="0"/>
              <a:t>‹#›</a:t>
            </a:fld>
            <a:endParaRPr lang="en-US" dirty="0"/>
          </a:p>
        </p:txBody>
      </p:sp>
      <p:sp>
        <p:nvSpPr>
          <p:cNvPr id="5" name="object 2">
            <a:extLst>
              <a:ext uri="{FF2B5EF4-FFF2-40B4-BE49-F238E27FC236}">
                <a16:creationId xmlns:a16="http://schemas.microsoft.com/office/drawing/2014/main" id="{D4A71366-8437-4D21-88A6-3AD5670B23CD}"/>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79897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4421" y="6330941"/>
            <a:ext cx="1886420" cy="3602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063752"/>
            <a:ext cx="9144000" cy="0"/>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
        <p:nvSpPr>
          <p:cNvPr id="6" name="object 2">
            <a:extLst>
              <a:ext uri="{FF2B5EF4-FFF2-40B4-BE49-F238E27FC236}">
                <a16:creationId xmlns:a16="http://schemas.microsoft.com/office/drawing/2014/main" id="{EAF9269A-5436-47B0-80C0-1CC1A4202187}"/>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ster Title: V1">
    <p:spTree>
      <p:nvGrpSpPr>
        <p:cNvPr id="1" name=""/>
        <p:cNvGrpSpPr/>
        <p:nvPr/>
      </p:nvGrpSpPr>
      <p:grpSpPr>
        <a:xfrm>
          <a:off x="0" y="0"/>
          <a:ext cx="0" cy="0"/>
          <a:chOff x="0" y="0"/>
          <a:chExt cx="0" cy="0"/>
        </a:xfrm>
      </p:grpSpPr>
      <p:sp>
        <p:nvSpPr>
          <p:cNvPr id="4" name="Rectangle 3"/>
          <p:cNvSpPr/>
          <p:nvPr/>
        </p:nvSpPr>
        <p:spPr>
          <a:xfrm>
            <a:off x="0" y="0"/>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sp>
        <p:nvSpPr>
          <p:cNvPr id="5" name="Rectangle 4"/>
          <p:cNvSpPr/>
          <p:nvPr/>
        </p:nvSpPr>
        <p:spPr>
          <a:xfrm>
            <a:off x="0" y="6765925"/>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sp>
        <p:nvSpPr>
          <p:cNvPr id="6" name="Rectangle 5"/>
          <p:cNvSpPr/>
          <p:nvPr/>
        </p:nvSpPr>
        <p:spPr>
          <a:xfrm>
            <a:off x="0" y="3859213"/>
            <a:ext cx="4379913" cy="2998787"/>
          </a:xfrm>
          <a:prstGeom prst="rect">
            <a:avLst/>
          </a:prstGeom>
          <a:blipFill dpi="0" rotWithShape="1">
            <a:blip r:embed="rId2">
              <a:alphaModFix amt="3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srgbClr val="FFFFFF"/>
              </a:solidFill>
            </a:endParaRPr>
          </a:p>
        </p:txBody>
      </p:sp>
      <p:sp>
        <p:nvSpPr>
          <p:cNvPr id="7" name="Rectangle 3"/>
          <p:cNvSpPr>
            <a:spLocks noGrp="1" noChangeArrowheads="1"/>
          </p:cNvSpPr>
          <p:nvPr>
            <p:ph type="subTitle" idx="1"/>
          </p:nvPr>
        </p:nvSpPr>
        <p:spPr>
          <a:xfrm>
            <a:off x="4588042" y="5153078"/>
            <a:ext cx="4034590" cy="1127405"/>
          </a:xfrm>
          <a:prstGeom prst="rect">
            <a:avLst/>
          </a:prstGeom>
        </p:spPr>
        <p:txBody>
          <a:bodyPr/>
          <a:lstStyle>
            <a:lvl1pPr marL="0" indent="0">
              <a:buFontTx/>
              <a:buNone/>
              <a:defRPr sz="2000" b="0" baseline="0">
                <a:solidFill>
                  <a:schemeClr val="tx2"/>
                </a:solidFill>
                <a:uFillTx/>
                <a:latin typeface="Arial"/>
                <a:cs typeface="Arial"/>
              </a:defRPr>
            </a:lvl1pPr>
          </a:lstStyle>
          <a:p>
            <a:pPr lvl="0"/>
            <a:r>
              <a:rPr lang="en-US" noProof="0"/>
              <a:t>Click to edit Master subtitle style</a:t>
            </a:r>
            <a:endParaRPr lang="en-US" noProof="0"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121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7340" y="178308"/>
            <a:ext cx="8529319" cy="70611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307340" y="1267078"/>
            <a:ext cx="8529319" cy="4641215"/>
          </a:xfrm>
          <a:prstGeom prst="rect">
            <a:avLst/>
          </a:prstGeom>
        </p:spPr>
        <p:txBody>
          <a:bodyPr wrap="square" lIns="0" tIns="0" rIns="0" bIns="0">
            <a:spAutoFit/>
          </a:bodyPr>
          <a:lstStyle>
            <a:lvl1pPr>
              <a:defRPr b="0" i="0">
                <a:solidFill>
                  <a:schemeClr val="tx1"/>
                </a:solidFill>
              </a:defRPr>
            </a:lvl1pPr>
          </a:lstStyle>
          <a:p>
            <a:endParaRPr dirty="0"/>
          </a:p>
        </p:txBody>
      </p:sp>
      <p:sp>
        <p:nvSpPr>
          <p:cNvPr id="6" name="Holder 6"/>
          <p:cNvSpPr>
            <a:spLocks noGrp="1"/>
          </p:cNvSpPr>
          <p:nvPr>
            <p:ph type="sldNum" sz="quarter" idx="7"/>
          </p:nvPr>
        </p:nvSpPr>
        <p:spPr>
          <a:xfrm>
            <a:off x="8883904" y="6656933"/>
            <a:ext cx="194309" cy="165734"/>
          </a:xfrm>
          <a:prstGeom prst="rect">
            <a:avLst/>
          </a:prstGeom>
        </p:spPr>
        <p:txBody>
          <a:bodyPr wrap="square" lIns="0" tIns="0" rIns="0" bIns="0">
            <a:spAutoFit/>
          </a:bodyPr>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U:\1405265\1405265 WBG Logo\LOGO FILES\Horizontal\WBG_Horizontal_Color\WBG_Horizontal-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27869"/>
            <a:ext cx="2896819" cy="56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gray">
          <a:xfrm>
            <a:off x="685800" y="1719263"/>
            <a:ext cx="7772400" cy="2530475"/>
          </a:xfrm>
          <a:prstGeom prst="rect">
            <a:avLst/>
          </a:prstGeom>
          <a:noFill/>
          <a:ln w="9525">
            <a:noFill/>
            <a:miter lim="800000"/>
          </a:ln>
          <a:effectLst/>
        </p:spPr>
        <p:txBody>
          <a:bodyPr lIns="0" tIns="0" rIns="0" bIns="0" anchor="ctr"/>
          <a:lstStyle/>
          <a:p>
            <a:pPr>
              <a:defRPr>
                <a:uFillTx/>
              </a:defRPr>
            </a:pPr>
            <a:r>
              <a:rPr lang="en-US" sz="3400" b="1" kern="0" dirty="0">
                <a:ln w="0"/>
                <a:effectLst>
                  <a:outerShdw blurRad="38100" dist="19050" dir="2700000" algn="tl" rotWithShape="0">
                    <a:schemeClr val="dk1">
                      <a:alpha val="40000"/>
                    </a:schemeClr>
                  </a:outerShdw>
                </a:effectLst>
                <a:ea typeface="+mj-ea"/>
              </a:rPr>
              <a:t>UZBEKISTAN</a:t>
            </a:r>
          </a:p>
          <a:p>
            <a:pPr>
              <a:defRPr>
                <a:uFillTx/>
              </a:defRPr>
            </a:pPr>
            <a:r>
              <a:rPr lang="en-US" sz="3400" b="1" kern="0" dirty="0">
                <a:ln w="0"/>
                <a:effectLst>
                  <a:outerShdw blurRad="38100" dist="19050" dir="2700000" algn="tl" rotWithShape="0">
                    <a:schemeClr val="dk1">
                      <a:alpha val="40000"/>
                    </a:schemeClr>
                  </a:outerShdw>
                </a:effectLst>
                <a:ea typeface="+mj-ea"/>
              </a:rPr>
              <a:t>2018 National PEFA Assessment</a:t>
            </a:r>
          </a:p>
          <a:p>
            <a:pPr>
              <a:defRPr>
                <a:uFillTx/>
              </a:defRPr>
            </a:pPr>
            <a:r>
              <a:rPr lang="en-US" sz="3400" b="1" kern="0" dirty="0">
                <a:ln w="0"/>
                <a:effectLst>
                  <a:outerShdw blurRad="38100" dist="19050" dir="2700000" algn="tl" rotWithShape="0">
                    <a:schemeClr val="dk1">
                      <a:alpha val="40000"/>
                    </a:schemeClr>
                  </a:outerShdw>
                </a:effectLst>
                <a:ea typeface="+mj-ea"/>
              </a:rPr>
              <a:t>Budget Community of Practice of PEMPAL</a:t>
            </a:r>
            <a:endParaRPr lang="en-US" sz="3400" b="1" kern="0" dirty="0">
              <a:ln w="0"/>
              <a:effectLst>
                <a:outerShdw blurRad="38100" dist="19050" dir="2700000" algn="tl" rotWithShape="0">
                  <a:schemeClr val="dk1">
                    <a:alpha val="40000"/>
                  </a:schemeClr>
                </a:outerShdw>
              </a:effectLst>
              <a:ea typeface="+mj-ea"/>
              <a:cs typeface="Times New Roman" pitchFamily="18" charset="0"/>
            </a:endParaRPr>
          </a:p>
          <a:p>
            <a:pPr algn="ctr">
              <a:defRPr>
                <a:uFillTx/>
              </a:defRPr>
            </a:pPr>
            <a:endParaRPr lang="en-US" sz="3400" b="1" dirty="0">
              <a:ln w="0"/>
              <a:effectLst>
                <a:outerShdw blurRad="38100" dist="19050" dir="2700000" algn="tl" rotWithShape="0">
                  <a:schemeClr val="dk1">
                    <a:alpha val="40000"/>
                  </a:schemeClr>
                </a:outerShdw>
              </a:effectLst>
              <a:cs typeface="Times New Roman" pitchFamily="18" charset="0"/>
            </a:endParaRPr>
          </a:p>
        </p:txBody>
      </p:sp>
      <p:sp>
        <p:nvSpPr>
          <p:cNvPr id="6" name="Rectangle 5"/>
          <p:cNvSpPr/>
          <p:nvPr/>
        </p:nvSpPr>
        <p:spPr>
          <a:xfrm>
            <a:off x="4968240" y="4249738"/>
            <a:ext cx="3931920" cy="830997"/>
          </a:xfrm>
          <a:prstGeom prst="rect">
            <a:avLst/>
          </a:prstGeom>
        </p:spPr>
        <p:txBody>
          <a:bodyPr wrap="square">
            <a:spAutoFit/>
          </a:bodyPr>
          <a:lstStyle/>
          <a:p>
            <a:pPr algn="r">
              <a:defRPr>
                <a:uFillTx/>
              </a:defRPr>
            </a:pPr>
            <a:r>
              <a:rPr lang="en-US" sz="2400" dirty="0">
                <a:effectLst>
                  <a:outerShdw blurRad="38100" dist="38100" dir="2700000" algn="tl">
                    <a:srgbClr val="C0C0C0"/>
                  </a:outerShdw>
                </a:effectLst>
              </a:rPr>
              <a:t>March 18, 2019</a:t>
            </a:r>
            <a:br>
              <a:rPr lang="en-US" sz="2400" dirty="0">
                <a:effectLst>
                  <a:outerShdw blurRad="38100" dist="38100" dir="2700000" algn="tl">
                    <a:srgbClr val="C0C0C0"/>
                  </a:outerShdw>
                </a:effectLst>
              </a:rPr>
            </a:br>
            <a:r>
              <a:rPr lang="en-US" sz="2400" dirty="0">
                <a:effectLst>
                  <a:outerShdw blurRad="38100" dist="38100" dir="2700000" algn="tl">
                    <a:srgbClr val="C0C0C0"/>
                  </a:outerShdw>
                </a:effectLst>
              </a:rPr>
              <a:t>Tashkent, Uzbekistan</a:t>
            </a:r>
            <a:endParaRPr lang="en-US" sz="2400" kern="0" dirty="0">
              <a:latin typeface="+mj-lt"/>
              <a:cs typeface="Times New Roman" pitchFamily="18" charset="0"/>
            </a:endParaRPr>
          </a:p>
        </p:txBody>
      </p:sp>
      <p:sp>
        <p:nvSpPr>
          <p:cNvPr id="34" name="Rectangle 33"/>
          <p:cNvSpPr/>
          <p:nvPr/>
        </p:nvSpPr>
        <p:spPr>
          <a:xfrm>
            <a:off x="0" y="1628775"/>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pic>
        <p:nvPicPr>
          <p:cNvPr id="28679" name="Picture 2" descr="I:\_GregW\1322550 WBGIS - ITS Sub Branding\WBGIS_ITS-PPT_footer-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9263"/>
            <a:ext cx="914400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B26B265-F490-4D0F-963E-AC729EB8DF99}"/>
              </a:ext>
            </a:extLst>
          </p:cNvPr>
          <p:cNvGrpSpPr/>
          <p:nvPr/>
        </p:nvGrpSpPr>
        <p:grpSpPr>
          <a:xfrm>
            <a:off x="5867400" y="585692"/>
            <a:ext cx="3124199" cy="861774"/>
            <a:chOff x="5867400" y="585692"/>
            <a:chExt cx="3124199" cy="861774"/>
          </a:xfrm>
        </p:grpSpPr>
        <p:pic>
          <p:nvPicPr>
            <p:cNvPr id="3" name="Picture 2">
              <a:extLst>
                <a:ext uri="{FF2B5EF4-FFF2-40B4-BE49-F238E27FC236}">
                  <a16:creationId xmlns:a16="http://schemas.microsoft.com/office/drawing/2014/main" id="{904BC8A6-CD4B-4071-B15F-745333968C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606587"/>
              <a:ext cx="990599" cy="660812"/>
            </a:xfrm>
            <a:prstGeom prst="rect">
              <a:avLst/>
            </a:prstGeom>
          </p:spPr>
        </p:pic>
        <p:sp>
          <p:nvSpPr>
            <p:cNvPr id="4" name="TextBox 3">
              <a:extLst>
                <a:ext uri="{FF2B5EF4-FFF2-40B4-BE49-F238E27FC236}">
                  <a16:creationId xmlns:a16="http://schemas.microsoft.com/office/drawing/2014/main" id="{0F2BF2E9-864D-4605-94E6-53B286F9F455}"/>
                </a:ext>
              </a:extLst>
            </p:cNvPr>
            <p:cNvSpPr txBox="1"/>
            <p:nvPr/>
          </p:nvSpPr>
          <p:spPr>
            <a:xfrm>
              <a:off x="5867400" y="585692"/>
              <a:ext cx="2133600" cy="861774"/>
            </a:xfrm>
            <a:prstGeom prst="rect">
              <a:avLst/>
            </a:prstGeom>
            <a:noFill/>
          </p:spPr>
          <p:txBody>
            <a:bodyPr wrap="square" rtlCol="0">
              <a:spAutoFit/>
            </a:bodyPr>
            <a:lstStyle/>
            <a:p>
              <a:pPr algn="r"/>
              <a:r>
                <a:rPr lang="en-US" b="1" dirty="0">
                  <a:ln w="0"/>
                  <a:solidFill>
                    <a:schemeClr val="accent4">
                      <a:lumMod val="75000"/>
                    </a:schemeClr>
                  </a:solidFill>
                  <a:effectLst>
                    <a:outerShdw blurRad="38100" dist="25400" dir="5400000" algn="ctr" rotWithShape="0">
                      <a:srgbClr val="6E747A">
                        <a:alpha val="43000"/>
                      </a:srgbClr>
                    </a:outerShdw>
                  </a:effectLst>
                </a:rPr>
                <a:t>EUROPEAN UNION</a:t>
              </a:r>
            </a:p>
            <a:p>
              <a:pPr algn="r"/>
              <a:r>
                <a:rPr lang="en-US" sz="1600" b="1" dirty="0">
                  <a:ln w="0"/>
                  <a:solidFill>
                    <a:schemeClr val="accent4">
                      <a:lumMod val="75000"/>
                    </a:schemeClr>
                  </a:solidFill>
                  <a:effectLst>
                    <a:outerShdw blurRad="38100" dist="25400" dir="5400000" algn="ctr" rotWithShape="0">
                      <a:srgbClr val="6E747A">
                        <a:alpha val="43000"/>
                      </a:srgbClr>
                    </a:outerShdw>
                  </a:effectLst>
                </a:rPr>
                <a:t>Delegation of the Republic of Uzbekistan</a:t>
              </a:r>
            </a:p>
          </p:txBody>
        </p:sp>
      </p:grpSp>
      <p:pic>
        <p:nvPicPr>
          <p:cNvPr id="2" name="Picture 1">
            <a:extLst>
              <a:ext uri="{FF2B5EF4-FFF2-40B4-BE49-F238E27FC236}">
                <a16:creationId xmlns:a16="http://schemas.microsoft.com/office/drawing/2014/main" id="{11E4D9C1-DF7D-445C-943C-BD1114356A85}"/>
              </a:ext>
            </a:extLst>
          </p:cNvPr>
          <p:cNvPicPr>
            <a:picLocks noChangeAspect="1"/>
          </p:cNvPicPr>
          <p:nvPr/>
        </p:nvPicPr>
        <p:blipFill>
          <a:blip r:embed="rId6"/>
          <a:stretch>
            <a:fillRect/>
          </a:stretch>
        </p:blipFill>
        <p:spPr>
          <a:xfrm>
            <a:off x="3657600" y="152400"/>
            <a:ext cx="1814381" cy="1476375"/>
          </a:xfrm>
          <a:prstGeom prst="rect">
            <a:avLst/>
          </a:prstGeom>
        </p:spPr>
      </p:pic>
    </p:spTree>
    <p:extLst>
      <p:ext uri="{BB962C8B-B14F-4D97-AF65-F5344CB8AC3E}">
        <p14:creationId xmlns:p14="http://schemas.microsoft.com/office/powerpoint/2010/main" val="3866119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1F09E-238C-40D5-A536-BB0399F710AF}"/>
              </a:ext>
            </a:extLst>
          </p:cNvPr>
          <p:cNvPicPr>
            <a:picLocks noChangeAspect="1"/>
          </p:cNvPicPr>
          <p:nvPr/>
        </p:nvPicPr>
        <p:blipFill>
          <a:blip r:embed="rId2"/>
          <a:stretch>
            <a:fillRect/>
          </a:stretch>
        </p:blipFill>
        <p:spPr>
          <a:xfrm>
            <a:off x="1809782" y="24384"/>
            <a:ext cx="5524435" cy="6766560"/>
          </a:xfrm>
          <a:prstGeom prst="rect">
            <a:avLst/>
          </a:prstGeom>
        </p:spPr>
      </p:pic>
      <p:sp>
        <p:nvSpPr>
          <p:cNvPr id="3" name="Oval 2">
            <a:extLst>
              <a:ext uri="{FF2B5EF4-FFF2-40B4-BE49-F238E27FC236}">
                <a16:creationId xmlns:a16="http://schemas.microsoft.com/office/drawing/2014/main" id="{35E98711-381C-4B54-924C-DC78D95C6C5D}"/>
              </a:ext>
            </a:extLst>
          </p:cNvPr>
          <p:cNvSpPr/>
          <p:nvPr/>
        </p:nvSpPr>
        <p:spPr>
          <a:xfrm>
            <a:off x="76200" y="24384"/>
            <a:ext cx="6858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Tree>
    <p:extLst>
      <p:ext uri="{BB962C8B-B14F-4D97-AF65-F5344CB8AC3E}">
        <p14:creationId xmlns:p14="http://schemas.microsoft.com/office/powerpoint/2010/main" val="234430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E80C3-E10B-4A33-B9BD-38B74623D00B}"/>
              </a:ext>
            </a:extLst>
          </p:cNvPr>
          <p:cNvPicPr>
            <a:picLocks noChangeAspect="1"/>
          </p:cNvPicPr>
          <p:nvPr/>
        </p:nvPicPr>
        <p:blipFill>
          <a:blip r:embed="rId2"/>
          <a:stretch>
            <a:fillRect/>
          </a:stretch>
        </p:blipFill>
        <p:spPr>
          <a:xfrm>
            <a:off x="0" y="76200"/>
            <a:ext cx="9144000" cy="6781800"/>
          </a:xfrm>
          <a:prstGeom prst="rect">
            <a:avLst/>
          </a:prstGeom>
        </p:spPr>
      </p:pic>
    </p:spTree>
    <p:extLst>
      <p:ext uri="{BB962C8B-B14F-4D97-AF65-F5344CB8AC3E}">
        <p14:creationId xmlns:p14="http://schemas.microsoft.com/office/powerpoint/2010/main" val="353431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576A621-52D3-4787-908C-6AFD17324B62}"/>
              </a:ext>
            </a:extLst>
          </p:cNvPr>
          <p:cNvGraphicFramePr>
            <a:graphicFrameLocks noChangeAspect="1"/>
          </p:cNvGraphicFramePr>
          <p:nvPr>
            <p:extLst/>
          </p:nvPr>
        </p:nvGraphicFramePr>
        <p:xfrm>
          <a:off x="5715" y="381000"/>
          <a:ext cx="9144000" cy="527959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063A043F-832B-47D1-8CE6-CF258EA6325B}"/>
              </a:ext>
            </a:extLst>
          </p:cNvPr>
          <p:cNvCxnSpPr>
            <a:cxnSpLocks/>
          </p:cNvCxnSpPr>
          <p:nvPr/>
        </p:nvCxnSpPr>
        <p:spPr>
          <a:xfrm>
            <a:off x="523875" y="2200275"/>
            <a:ext cx="8016240"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0D3E1310-D562-4144-B9E8-8F665FF78BAD}"/>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en-US" sz="2800" b="1" dirty="0">
                <a:solidFill>
                  <a:srgbClr val="000000"/>
                </a:solidFill>
              </a:rPr>
              <a:t>Uzbekistan National PEFA Assessment Scores for 2018</a:t>
            </a:r>
          </a:p>
        </p:txBody>
      </p:sp>
    </p:spTree>
    <p:extLst>
      <p:ext uri="{BB962C8B-B14F-4D97-AF65-F5344CB8AC3E}">
        <p14:creationId xmlns:p14="http://schemas.microsoft.com/office/powerpoint/2010/main" val="411732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E71328E-D7AE-4BE7-9505-0AC4F578B6E7}"/>
              </a:ext>
            </a:extLst>
          </p:cNvPr>
          <p:cNvGraphicFramePr>
            <a:graphicFrameLocks/>
          </p:cNvGraphicFramePr>
          <p:nvPr>
            <p:extLst/>
          </p:nvPr>
        </p:nvGraphicFramePr>
        <p:xfrm>
          <a:off x="189498" y="1039551"/>
          <a:ext cx="8743949" cy="4904049"/>
        </p:xfrm>
        <a:graphic>
          <a:graphicData uri="http://schemas.openxmlformats.org/drawingml/2006/chart">
            <c:chart xmlns:c="http://schemas.openxmlformats.org/drawingml/2006/chart" xmlns:r="http://schemas.openxmlformats.org/officeDocument/2006/relationships" r:id="rId2"/>
          </a:graphicData>
        </a:graphic>
      </p:graphicFrame>
      <p:sp>
        <p:nvSpPr>
          <p:cNvPr id="2" name="Arrow: Right 1">
            <a:hlinkClick r:id="rId3" action="ppaction://hlinksldjump"/>
            <a:extLst>
              <a:ext uri="{FF2B5EF4-FFF2-40B4-BE49-F238E27FC236}">
                <a16:creationId xmlns:a16="http://schemas.microsoft.com/office/drawing/2014/main" id="{FAB9F0DF-D624-42CA-BB5F-1E35B7525DED}"/>
              </a:ext>
            </a:extLst>
          </p:cNvPr>
          <p:cNvSpPr/>
          <p:nvPr/>
        </p:nvSpPr>
        <p:spPr>
          <a:xfrm>
            <a:off x="609600" y="6384758"/>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A35CFD66-675E-4EC1-BADF-9717AFECC082}"/>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en-US" sz="2800" b="1" dirty="0">
                <a:solidFill>
                  <a:srgbClr val="000000"/>
                </a:solidFill>
              </a:rPr>
              <a:t>Comparison of PEFA Pillar Performances for Uzbekistan,</a:t>
            </a:r>
            <a:br>
              <a:rPr lang="en-US" sz="2800" b="1" dirty="0">
                <a:solidFill>
                  <a:srgbClr val="000000"/>
                </a:solidFill>
              </a:rPr>
            </a:br>
            <a:r>
              <a:rPr lang="en-US" sz="2800" b="1" dirty="0">
                <a:solidFill>
                  <a:srgbClr val="000000"/>
                </a:solidFill>
              </a:rPr>
              <a:t>ECA Region and 32 Countries</a:t>
            </a:r>
          </a:p>
        </p:txBody>
      </p:sp>
    </p:spTree>
    <p:extLst>
      <p:ext uri="{BB962C8B-B14F-4D97-AF65-F5344CB8AC3E}">
        <p14:creationId xmlns:p14="http://schemas.microsoft.com/office/powerpoint/2010/main" val="275093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6323048-CB17-4C90-8C00-3FE054D3FA9C}"/>
              </a:ext>
            </a:extLst>
          </p:cNvPr>
          <p:cNvGraphicFramePr>
            <a:graphicFrameLocks/>
          </p:cNvGraphicFramePr>
          <p:nvPr>
            <p:extLst/>
          </p:nvPr>
        </p:nvGraphicFramePr>
        <p:xfrm>
          <a:off x="631658" y="1064794"/>
          <a:ext cx="8274719" cy="5031205"/>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Right 4">
            <a:hlinkClick r:id="rId3" action="ppaction://hlinksldjump"/>
            <a:extLst>
              <a:ext uri="{FF2B5EF4-FFF2-40B4-BE49-F238E27FC236}">
                <a16:creationId xmlns:a16="http://schemas.microsoft.com/office/drawing/2014/main" id="{C28D817B-BE11-4AA4-9C71-52B66B3C38A8}"/>
              </a:ext>
            </a:extLst>
          </p:cNvPr>
          <p:cNvSpPr/>
          <p:nvPr/>
        </p:nvSpPr>
        <p:spPr>
          <a:xfrm>
            <a:off x="609600" y="6384758"/>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6291F59-80BC-432B-94D2-30B9967375C6}"/>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080" b="0" i="0" u="none" strike="noStrike" kern="1200" spc="0" baseline="0">
                <a:solidFill>
                  <a:prstClr val="black">
                    <a:lumMod val="65000"/>
                    <a:lumOff val="35000"/>
                  </a:prstClr>
                </a:solidFill>
                <a:latin typeface="+mn-lt"/>
                <a:ea typeface="+mn-ea"/>
                <a:cs typeface="+mn-cs"/>
              </a:defRPr>
            </a:pPr>
            <a:r>
              <a:rPr lang="en-US" sz="2800" b="1" dirty="0">
                <a:solidFill>
                  <a:srgbClr val="000000"/>
                </a:solidFill>
              </a:rPr>
              <a:t>Comparison  of Uzbekistan's 2012 and 2018 PEFA</a:t>
            </a:r>
            <a:br>
              <a:rPr lang="en-US" sz="2800" b="1" dirty="0">
                <a:solidFill>
                  <a:srgbClr val="000000"/>
                </a:solidFill>
              </a:rPr>
            </a:br>
            <a:r>
              <a:rPr lang="en-US" sz="2800" b="1" dirty="0">
                <a:solidFill>
                  <a:srgbClr val="000000"/>
                </a:solidFill>
              </a:rPr>
              <a:t>Pillar Performances based on 2011 Methodology</a:t>
            </a:r>
          </a:p>
        </p:txBody>
      </p:sp>
    </p:spTree>
    <p:extLst>
      <p:ext uri="{BB962C8B-B14F-4D97-AF65-F5344CB8AC3E}">
        <p14:creationId xmlns:p14="http://schemas.microsoft.com/office/powerpoint/2010/main" val="37133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86DC4-792F-46F2-8DDA-B21E2A75C5EB}"/>
              </a:ext>
            </a:extLst>
          </p:cNvPr>
          <p:cNvSpPr/>
          <p:nvPr/>
        </p:nvSpPr>
        <p:spPr>
          <a:xfrm>
            <a:off x="381000" y="1757324"/>
            <a:ext cx="8305800" cy="4528419"/>
          </a:xfrm>
          <a:prstGeom prst="rect">
            <a:avLst/>
          </a:prstGeom>
        </p:spPr>
        <p:txBody>
          <a:bodyPr wrap="square">
            <a:spAutoFit/>
          </a:bodyPr>
          <a:lstStyle/>
          <a:p>
            <a:pPr>
              <a:lnSpc>
                <a:spcPct val="107000"/>
              </a:lnSpc>
              <a:spcBef>
                <a:spcPts val="1200"/>
              </a:spcBef>
              <a:spcAft>
                <a:spcPts val="0"/>
              </a:spcAft>
            </a:pPr>
            <a:r>
              <a:rPr lang="en-GB"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PILLAR II: TRANSPARENCY OF PUBLIC FINANCES</a:t>
            </a:r>
            <a:endParaRPr lang="fr-FR"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Strengths:</a:t>
            </a:r>
            <a:endParaRPr lang="fr-FR"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Bef>
                <a:spcPts val="1100"/>
              </a:spcBef>
              <a:spcAft>
                <a:spcPts val="0"/>
              </a:spcAft>
              <a:buClr>
                <a:srgbClr val="139AF0"/>
              </a:buClr>
              <a:buFont typeface="Wingdings" panose="05000000000000000000" pitchFamily="2" charset="2"/>
              <a:buChar char="§"/>
            </a:pPr>
            <a:r>
              <a:rPr lang="en-GB" sz="2400" kern="0" dirty="0"/>
              <a:t>The budget classification is comprehensive and consistent with international standards, including functional classification (PI-4=B).</a:t>
            </a:r>
            <a:endParaRPr lang="fr-FR" sz="2400" kern="0" dirty="0"/>
          </a:p>
          <a:p>
            <a:pPr marL="342900" lvl="0" indent="-342900" algn="just">
              <a:lnSpc>
                <a:spcPct val="107000"/>
              </a:lnSpc>
              <a:spcBef>
                <a:spcPts val="1100"/>
              </a:spcBef>
              <a:spcAft>
                <a:spcPts val="800"/>
              </a:spcAft>
              <a:buClr>
                <a:srgbClr val="139AF0"/>
              </a:buClr>
              <a:buFont typeface="Wingdings" panose="05000000000000000000" pitchFamily="2" charset="2"/>
              <a:buChar char="§"/>
            </a:pPr>
            <a:r>
              <a:rPr lang="en-GB" sz="2400" kern="0" dirty="0"/>
              <a:t>Parliament is properly informed about the budget it has to adopt, though the budget documentation could be further enriched by including information on details of debt stock, financial assets, fiscal risks, medium-term fiscal forecasts and quantification of tax expenditures (PI-5=B).</a:t>
            </a:r>
            <a:endParaRPr lang="fr-FR" sz="2400" kern="0" dirty="0"/>
          </a:p>
        </p:txBody>
      </p:sp>
      <p:sp>
        <p:nvSpPr>
          <p:cNvPr id="5" name="Oval 4">
            <a:extLst>
              <a:ext uri="{FF2B5EF4-FFF2-40B4-BE49-F238E27FC236}">
                <a16:creationId xmlns:a16="http://schemas.microsoft.com/office/drawing/2014/main" id="{1AF60ADD-98B3-4C0C-8042-292708D29D7E}"/>
              </a:ext>
            </a:extLst>
          </p:cNvPr>
          <p:cNvSpPr/>
          <p:nvPr/>
        </p:nvSpPr>
        <p:spPr>
          <a:xfrm>
            <a:off x="76908" y="11723"/>
            <a:ext cx="608891"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a:t>
            </a:r>
          </a:p>
        </p:txBody>
      </p:sp>
      <p:sp>
        <p:nvSpPr>
          <p:cNvPr id="8" name="Rectangle 7">
            <a:extLst>
              <a:ext uri="{FF2B5EF4-FFF2-40B4-BE49-F238E27FC236}">
                <a16:creationId xmlns:a16="http://schemas.microsoft.com/office/drawing/2014/main" id="{1E0A2466-EE91-42AF-B895-0319BC853E3E}"/>
              </a:ext>
            </a:extLst>
          </p:cNvPr>
          <p:cNvSpPr/>
          <p:nvPr/>
        </p:nvSpPr>
        <p:spPr>
          <a:xfrm>
            <a:off x="0" y="240323"/>
            <a:ext cx="9144000" cy="1077218"/>
          </a:xfrm>
          <a:prstGeom prst="rect">
            <a:avLst/>
          </a:prstGeom>
        </p:spPr>
        <p:txBody>
          <a:bodyPr wrap="square">
            <a:spAutoFit/>
          </a:bodyPr>
          <a:lstStyle/>
          <a:p>
            <a:pPr algn="ctr"/>
            <a:r>
              <a:rPr lang="en-US" sz="3200" b="1" dirty="0">
                <a:effectLst>
                  <a:outerShdw blurRad="12700" dist="12700" dir="5400000" algn="ctr" rotWithShape="0">
                    <a:srgbClr val="000000">
                      <a:alpha val="43137"/>
                    </a:srgbClr>
                  </a:outerShdw>
                </a:effectLst>
                <a:latin typeface="Calibri"/>
                <a:ea typeface="+mj-ea"/>
                <a:cs typeface="Calibri"/>
              </a:rPr>
              <a:t>Results of PEFA Assessment by Pillars</a:t>
            </a:r>
            <a:br>
              <a:rPr lang="en-US" sz="3200" b="1" dirty="0">
                <a:effectLst>
                  <a:outerShdw blurRad="12700" dist="12700" dir="5400000" algn="ctr" rotWithShape="0">
                    <a:srgbClr val="000000">
                      <a:alpha val="43137"/>
                    </a:srgbClr>
                  </a:outerShdw>
                </a:effectLst>
                <a:latin typeface="Calibri"/>
                <a:ea typeface="+mj-ea"/>
                <a:cs typeface="Calibri"/>
              </a:rPr>
            </a:br>
            <a:r>
              <a:rPr lang="en-US" sz="3200" b="1" dirty="0">
                <a:effectLst>
                  <a:outerShdw blurRad="12700" dist="12700" dir="5400000" algn="ctr" rotWithShape="0">
                    <a:srgbClr val="000000">
                      <a:alpha val="43137"/>
                    </a:srgbClr>
                  </a:outerShdw>
                </a:effectLst>
                <a:latin typeface="Calibri"/>
                <a:ea typeface="+mj-ea"/>
                <a:cs typeface="Calibri"/>
              </a:rPr>
              <a:t>Strengths and Weaknesses</a:t>
            </a:r>
            <a:r>
              <a:rPr lang="en-US" sz="3200" dirty="0">
                <a:effectLst>
                  <a:outerShdw blurRad="12700" dist="12700" dir="5400000" algn="ctr" rotWithShape="0">
                    <a:srgbClr val="000000">
                      <a:alpha val="43137"/>
                    </a:srgbClr>
                  </a:outerShdw>
                </a:effectLst>
                <a:latin typeface="Calibri"/>
                <a:ea typeface="+mj-ea"/>
                <a:cs typeface="Calibri"/>
              </a:rPr>
              <a:t> </a:t>
            </a:r>
            <a:r>
              <a:rPr lang="en-US" sz="2200" i="1" dirty="0">
                <a:effectLst>
                  <a:outerShdw blurRad="12700" dist="12700" dir="5400000" algn="ctr" rotWithShape="0">
                    <a:srgbClr val="000000">
                      <a:alpha val="43137"/>
                    </a:srgbClr>
                  </a:outerShdw>
                </a:effectLst>
                <a:latin typeface="Calibri"/>
                <a:ea typeface="+mj-ea"/>
                <a:cs typeface="Calibri"/>
              </a:rPr>
              <a:t>(Continued)</a:t>
            </a:r>
            <a:endParaRPr lang="en-US" sz="3200" dirty="0">
              <a:effectLst>
                <a:outerShdw blurRad="12700" dist="12700" dir="5400000" algn="ctr" rotWithShape="0">
                  <a:srgbClr val="000000">
                    <a:alpha val="43137"/>
                  </a:srgbClr>
                </a:outerShdw>
              </a:effectLst>
              <a:latin typeface="Calibri"/>
              <a:ea typeface="+mj-ea"/>
              <a:cs typeface="Calibri"/>
            </a:endParaRPr>
          </a:p>
        </p:txBody>
      </p:sp>
      <p:sp>
        <p:nvSpPr>
          <p:cNvPr id="9" name="object 2">
            <a:extLst>
              <a:ext uri="{FF2B5EF4-FFF2-40B4-BE49-F238E27FC236}">
                <a16:creationId xmlns:a16="http://schemas.microsoft.com/office/drawing/2014/main" id="{7B7CDB44-1D88-4D6E-B022-22C3D8EC4D9A}"/>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160229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E306D1-1262-4159-8588-20DB2AE8C61C}"/>
              </a:ext>
            </a:extLst>
          </p:cNvPr>
          <p:cNvSpPr/>
          <p:nvPr/>
        </p:nvSpPr>
        <p:spPr>
          <a:xfrm>
            <a:off x="381000" y="1752600"/>
            <a:ext cx="8534400" cy="4911153"/>
          </a:xfrm>
          <a:prstGeom prst="rect">
            <a:avLst/>
          </a:prstGeom>
        </p:spPr>
        <p:txBody>
          <a:bodyPr wrap="square">
            <a:spAutoFit/>
          </a:bodyPr>
          <a:lstStyle/>
          <a:p>
            <a:pPr>
              <a:lnSpc>
                <a:spcPct val="107000"/>
              </a:lnSpc>
              <a:spcBef>
                <a:spcPts val="200"/>
              </a:spcBef>
            </a:pPr>
            <a:r>
              <a:rPr lang="en-GB" sz="28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PILLAR II: TRANSPARENCY OF PUBLIC FINANCES</a:t>
            </a:r>
            <a:endPar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Weaknesses:</a:t>
            </a:r>
            <a:endParaRPr lang="fr-FR"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Bef>
                <a:spcPts val="1100"/>
              </a:spcBef>
              <a:spcAft>
                <a:spcPts val="0"/>
              </a:spcAft>
              <a:buClr>
                <a:srgbClr val="139AF0"/>
              </a:buClr>
              <a:buFont typeface="Wingdings" panose="05000000000000000000" pitchFamily="2" charset="2"/>
              <a:buChar char="§"/>
            </a:pPr>
            <a:r>
              <a:rPr lang="en-GB" sz="2200" kern="0" dirty="0"/>
              <a:t>Reducing central government off-budget operations not included in fiscal reports (PI-6=C).</a:t>
            </a:r>
            <a:endParaRPr lang="fr-FR" sz="2200" kern="0" dirty="0"/>
          </a:p>
          <a:p>
            <a:pPr marL="342900" indent="-342900" algn="just">
              <a:lnSpc>
                <a:spcPct val="107000"/>
              </a:lnSpc>
              <a:spcBef>
                <a:spcPts val="1100"/>
              </a:spcBef>
              <a:spcAft>
                <a:spcPts val="0"/>
              </a:spcAft>
              <a:buClr>
                <a:srgbClr val="139AF0"/>
              </a:buClr>
              <a:buFont typeface="Wingdings" panose="05000000000000000000" pitchFamily="2" charset="2"/>
              <a:buChar char="§"/>
            </a:pPr>
            <a:r>
              <a:rPr lang="en-GB" sz="2200" kern="0" dirty="0"/>
              <a:t>Establishing rule-based and transparent procedures for transferring resources to subnational government, and increasing predictability of the transfers (PI-7=D).</a:t>
            </a:r>
            <a:endParaRPr lang="fr-FR" sz="2200" kern="0" dirty="0"/>
          </a:p>
          <a:p>
            <a:pPr marL="342900" indent="-342900" algn="just">
              <a:lnSpc>
                <a:spcPct val="107000"/>
              </a:lnSpc>
              <a:spcBef>
                <a:spcPts val="1100"/>
              </a:spcBef>
              <a:spcAft>
                <a:spcPts val="0"/>
              </a:spcAft>
              <a:buClr>
                <a:srgbClr val="139AF0"/>
              </a:buClr>
              <a:buFont typeface="Wingdings" panose="05000000000000000000" pitchFamily="2" charset="2"/>
              <a:buChar char="§"/>
            </a:pPr>
            <a:r>
              <a:rPr lang="en-GB" sz="2200" kern="0" dirty="0"/>
              <a:t>Performance information for service delivery is lacking, as annual performance plans and reports are not prepared (PI-8=D+).</a:t>
            </a:r>
            <a:endParaRPr lang="fr-FR" sz="2200" kern="0" dirty="0"/>
          </a:p>
          <a:p>
            <a:pPr marL="342900" indent="-342900" algn="just">
              <a:lnSpc>
                <a:spcPct val="107000"/>
              </a:lnSpc>
              <a:spcBef>
                <a:spcPts val="1100"/>
              </a:spcBef>
              <a:spcAft>
                <a:spcPts val="800"/>
              </a:spcAft>
              <a:buClr>
                <a:srgbClr val="139AF0"/>
              </a:buClr>
              <a:buFont typeface="Wingdings" panose="05000000000000000000" pitchFamily="2" charset="2"/>
              <a:buChar char="§"/>
            </a:pPr>
            <a:r>
              <a:rPr lang="en-GB" sz="2200" kern="0" dirty="0"/>
              <a:t>The citizens were not sufficiently and not timely informed about the budgetary and financial activity of the government (PI-9=C).</a:t>
            </a:r>
            <a:endParaRPr lang="fr-FR" sz="2200" kern="0" dirty="0"/>
          </a:p>
        </p:txBody>
      </p:sp>
      <p:sp>
        <p:nvSpPr>
          <p:cNvPr id="5" name="Oval 4">
            <a:extLst>
              <a:ext uri="{FF2B5EF4-FFF2-40B4-BE49-F238E27FC236}">
                <a16:creationId xmlns:a16="http://schemas.microsoft.com/office/drawing/2014/main" id="{2FC59202-F424-4CF8-B1A1-CEF29BBF4733}"/>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6" name="Rectangle 5">
            <a:extLst>
              <a:ext uri="{FF2B5EF4-FFF2-40B4-BE49-F238E27FC236}">
                <a16:creationId xmlns:a16="http://schemas.microsoft.com/office/drawing/2014/main" id="{93A44D44-AA72-4724-B647-041148AE83AF}"/>
              </a:ext>
            </a:extLst>
          </p:cNvPr>
          <p:cNvSpPr/>
          <p:nvPr/>
        </p:nvSpPr>
        <p:spPr>
          <a:xfrm>
            <a:off x="0" y="240323"/>
            <a:ext cx="9144000" cy="1077218"/>
          </a:xfrm>
          <a:prstGeom prst="rect">
            <a:avLst/>
          </a:prstGeom>
        </p:spPr>
        <p:txBody>
          <a:bodyPr wrap="square">
            <a:spAutoFit/>
          </a:bodyPr>
          <a:lstStyle/>
          <a:p>
            <a:pPr algn="ctr"/>
            <a:r>
              <a:rPr lang="en-US" sz="3200" b="1" dirty="0">
                <a:effectLst>
                  <a:outerShdw blurRad="12700" dist="12700" dir="5400000" algn="ctr" rotWithShape="0">
                    <a:srgbClr val="000000">
                      <a:alpha val="43137"/>
                    </a:srgbClr>
                  </a:outerShdw>
                </a:effectLst>
                <a:latin typeface="Calibri"/>
                <a:ea typeface="+mj-ea"/>
                <a:cs typeface="Calibri"/>
              </a:rPr>
              <a:t>Results of PEFA Assessment by Pillars</a:t>
            </a:r>
            <a:br>
              <a:rPr lang="en-US" sz="3200" b="1" dirty="0">
                <a:effectLst>
                  <a:outerShdw blurRad="12700" dist="12700" dir="5400000" algn="ctr" rotWithShape="0">
                    <a:srgbClr val="000000">
                      <a:alpha val="43137"/>
                    </a:srgbClr>
                  </a:outerShdw>
                </a:effectLst>
                <a:latin typeface="Calibri"/>
                <a:ea typeface="+mj-ea"/>
                <a:cs typeface="Calibri"/>
              </a:rPr>
            </a:br>
            <a:r>
              <a:rPr lang="en-US" sz="3200" b="1" dirty="0">
                <a:effectLst>
                  <a:outerShdw blurRad="12700" dist="12700" dir="5400000" algn="ctr" rotWithShape="0">
                    <a:srgbClr val="000000">
                      <a:alpha val="43137"/>
                    </a:srgbClr>
                  </a:outerShdw>
                </a:effectLst>
                <a:latin typeface="Calibri"/>
                <a:ea typeface="+mj-ea"/>
                <a:cs typeface="Calibri"/>
              </a:rPr>
              <a:t>Strengths and Weaknesses</a:t>
            </a:r>
            <a:r>
              <a:rPr lang="en-US" sz="3200" dirty="0">
                <a:effectLst>
                  <a:outerShdw blurRad="12700" dist="12700" dir="5400000" algn="ctr" rotWithShape="0">
                    <a:srgbClr val="000000">
                      <a:alpha val="43137"/>
                    </a:srgbClr>
                  </a:outerShdw>
                </a:effectLst>
                <a:latin typeface="Calibri"/>
                <a:ea typeface="+mj-ea"/>
                <a:cs typeface="Calibri"/>
              </a:rPr>
              <a:t> </a:t>
            </a:r>
            <a:r>
              <a:rPr lang="en-US" sz="2200" i="1" dirty="0">
                <a:effectLst>
                  <a:outerShdw blurRad="12700" dist="12700" dir="5400000" algn="ctr" rotWithShape="0">
                    <a:srgbClr val="000000">
                      <a:alpha val="43137"/>
                    </a:srgbClr>
                  </a:outerShdw>
                </a:effectLst>
                <a:latin typeface="Calibri"/>
                <a:ea typeface="+mj-ea"/>
                <a:cs typeface="Calibri"/>
              </a:rPr>
              <a:t>(Continued)</a:t>
            </a:r>
            <a:endParaRPr lang="en-US" sz="3200" dirty="0">
              <a:effectLst>
                <a:outerShdw blurRad="12700" dist="12700" dir="5400000" algn="ctr" rotWithShape="0">
                  <a:srgbClr val="000000">
                    <a:alpha val="43137"/>
                  </a:srgbClr>
                </a:outerShdw>
              </a:effectLst>
              <a:latin typeface="Calibri"/>
              <a:ea typeface="+mj-ea"/>
              <a:cs typeface="Calibri"/>
            </a:endParaRPr>
          </a:p>
        </p:txBody>
      </p:sp>
      <p:sp>
        <p:nvSpPr>
          <p:cNvPr id="7" name="object 2">
            <a:extLst>
              <a:ext uri="{FF2B5EF4-FFF2-40B4-BE49-F238E27FC236}">
                <a16:creationId xmlns:a16="http://schemas.microsoft.com/office/drawing/2014/main" id="{65212438-D7CB-4C25-93B8-4402DB968A45}"/>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06495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6BFFA-4D85-45FD-9185-F756C6004E27}"/>
              </a:ext>
            </a:extLst>
          </p:cNvPr>
          <p:cNvSpPr/>
          <p:nvPr/>
        </p:nvSpPr>
        <p:spPr>
          <a:xfrm>
            <a:off x="304800" y="1760481"/>
            <a:ext cx="8610600" cy="5190523"/>
          </a:xfrm>
          <a:prstGeom prst="rect">
            <a:avLst/>
          </a:prstGeom>
        </p:spPr>
        <p:txBody>
          <a:bodyPr wrap="square">
            <a:spAutoFit/>
          </a:bodyPr>
          <a:lstStyle/>
          <a:p>
            <a:pPr>
              <a:lnSpc>
                <a:spcPct val="107000"/>
              </a:lnSpc>
              <a:spcBef>
                <a:spcPts val="200"/>
              </a:spcBef>
            </a:pP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Improvements</a:t>
            </a:r>
            <a:endParaRPr lang="en-GB" sz="2800" b="1" dirty="0">
              <a:solidFill>
                <a:srgbClr val="0000FF"/>
              </a:solidFill>
              <a:latin typeface="Calibri Light" panose="020F0302020204030204" pitchFamily="34" charset="0"/>
              <a:cs typeface="Times New Roman" panose="02020603050405020304" pitchFamily="18" charset="0"/>
            </a:endParaRP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en-GB" sz="2400" kern="0" dirty="0"/>
              <a:t>Public has better access to key fiscal information (PI-10: D to B). </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algn="just">
              <a:spcBef>
                <a:spcPts val="400"/>
              </a:spcBef>
              <a:spcAft>
                <a:spcPts val="0"/>
              </a:spcAft>
              <a:buClr>
                <a:srgbClr val="139AF0"/>
              </a:buClr>
            </a:pPr>
            <a:r>
              <a:rPr lang="en-GB"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Decline</a:t>
            </a:r>
            <a:r>
              <a:rPr lang="en-GB" sz="2400" kern="0" dirty="0"/>
              <a:t> </a:t>
            </a:r>
          </a:p>
          <a:p>
            <a:pPr algn="just">
              <a:spcBef>
                <a:spcPts val="400"/>
              </a:spcBef>
              <a:spcAft>
                <a:spcPts val="0"/>
              </a:spcAft>
              <a:buClr>
                <a:srgbClr val="139AF0"/>
              </a:buCl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en-GB" sz="2400" dirty="0"/>
              <a:t>Extent of unreported government operations (PI-7: A to D). </a:t>
            </a:r>
          </a:p>
          <a:p>
            <a:pPr algn="just">
              <a:spcBef>
                <a:spcPts val="400"/>
              </a:spcBef>
              <a:spcAft>
                <a:spcPts val="0"/>
              </a:spcAft>
              <a:buClr>
                <a:srgbClr val="139AF0"/>
              </a:buClr>
            </a:pPr>
            <a:endParaRPr lang="en-GB" sz="2400" dirty="0"/>
          </a:p>
          <a:p>
            <a:pPr marL="342900" indent="-342900" algn="just">
              <a:spcBef>
                <a:spcPts val="400"/>
              </a:spcBef>
              <a:spcAft>
                <a:spcPts val="0"/>
              </a:spcAft>
              <a:buClr>
                <a:srgbClr val="139AF0"/>
              </a:buClr>
              <a:buFont typeface="Wingdings" panose="05000000000000000000" pitchFamily="2" charset="2"/>
              <a:buChar char="§"/>
            </a:pPr>
            <a:r>
              <a:rPr lang="en-GB" sz="2400" dirty="0"/>
              <a:t>Transparency of inter-governmental fiscal relations (PI-8: B+ to C+).</a:t>
            </a: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algn="just">
              <a:spcBef>
                <a:spcPts val="400"/>
              </a:spcBef>
              <a:spcAft>
                <a:spcPts val="0"/>
              </a:spcAft>
              <a:buClr>
                <a:srgbClr val="139AF0"/>
              </a:buClr>
            </a:pPr>
            <a:endParaRPr lang="fr-FR" sz="2400" kern="0" dirty="0"/>
          </a:p>
        </p:txBody>
      </p:sp>
      <p:sp>
        <p:nvSpPr>
          <p:cNvPr id="3" name="Rectangle 2">
            <a:extLst>
              <a:ext uri="{FF2B5EF4-FFF2-40B4-BE49-F238E27FC236}">
                <a16:creationId xmlns:a16="http://schemas.microsoft.com/office/drawing/2014/main" id="{B687CD0E-D1F0-46A6-B451-9CBD602F0D79}"/>
              </a:ext>
            </a:extLst>
          </p:cNvPr>
          <p:cNvSpPr/>
          <p:nvPr/>
        </p:nvSpPr>
        <p:spPr>
          <a:xfrm>
            <a:off x="114782" y="304800"/>
            <a:ext cx="8990636" cy="1261884"/>
          </a:xfrm>
          <a:prstGeom prst="rect">
            <a:avLst/>
          </a:prstGeom>
        </p:spPr>
        <p:txBody>
          <a:bodyPr wrap="square">
            <a:spAutoFit/>
          </a:bodyPr>
          <a:lstStyle/>
          <a:p>
            <a:pPr algn="ctr"/>
            <a:r>
              <a:rPr lang="en-US" sz="2800" b="1" dirty="0">
                <a:effectLst>
                  <a:outerShdw blurRad="12700" dist="12700" dir="5400000" algn="ctr" rotWithShape="0">
                    <a:srgbClr val="000000">
                      <a:alpha val="43137"/>
                    </a:srgbClr>
                  </a:outerShdw>
                </a:effectLst>
                <a:latin typeface="Calibri"/>
                <a:ea typeface="+mj-ea"/>
                <a:cs typeface="Calibri"/>
              </a:rPr>
              <a:t>Comparison between 2012 and 2018 (Pillar on Comprehensiveness and Transparency) </a:t>
            </a:r>
          </a:p>
          <a:p>
            <a:endParaRPr lang="en-US" sz="2000" b="1" kern="0" dirty="0">
              <a:solidFill>
                <a:sysClr val="windowText" lastClr="000000"/>
              </a:solidFill>
              <a:effectLst>
                <a:outerShdw blurRad="12700" dist="12700" dir="5400000" algn="ctr" rotWithShape="0">
                  <a:srgbClr val="000000">
                    <a:alpha val="43137"/>
                  </a:srgbClr>
                </a:outerShdw>
              </a:effectLst>
            </a:endParaRPr>
          </a:p>
        </p:txBody>
      </p:sp>
      <p:sp>
        <p:nvSpPr>
          <p:cNvPr id="5" name="Oval 4">
            <a:extLst>
              <a:ext uri="{FF2B5EF4-FFF2-40B4-BE49-F238E27FC236}">
                <a16:creationId xmlns:a16="http://schemas.microsoft.com/office/drawing/2014/main" id="{50B3D331-74A7-427D-8EDC-832D902DEDCC}"/>
              </a:ext>
            </a:extLst>
          </p:cNvPr>
          <p:cNvSpPr/>
          <p:nvPr/>
        </p:nvSpPr>
        <p:spPr>
          <a:xfrm>
            <a:off x="76200" y="24384"/>
            <a:ext cx="7239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7" name="object 2">
            <a:extLst>
              <a:ext uri="{FF2B5EF4-FFF2-40B4-BE49-F238E27FC236}">
                <a16:creationId xmlns:a16="http://schemas.microsoft.com/office/drawing/2014/main" id="{018003B6-DFC6-4099-ACA3-F8D0AE028F17}"/>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08250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6BFFA-4D85-45FD-9185-F756C6004E27}"/>
              </a:ext>
            </a:extLst>
          </p:cNvPr>
          <p:cNvSpPr/>
          <p:nvPr/>
        </p:nvSpPr>
        <p:spPr>
          <a:xfrm>
            <a:off x="304800" y="1760481"/>
            <a:ext cx="8610600" cy="5918928"/>
          </a:xfrm>
          <a:prstGeom prst="rect">
            <a:avLst/>
          </a:prstGeom>
        </p:spPr>
        <p:txBody>
          <a:bodyPr wrap="square">
            <a:spAutoFit/>
          </a:bodyPr>
          <a:lstStyle/>
          <a:p>
            <a:pPr>
              <a:lnSpc>
                <a:spcPct val="107000"/>
              </a:lnSpc>
              <a:spcBef>
                <a:spcPts val="200"/>
              </a:spcBef>
            </a:pP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Same Scores</a:t>
            </a:r>
            <a:endParaRPr lang="en-GB" sz="2800" b="1" dirty="0">
              <a:solidFill>
                <a:srgbClr val="0000FF"/>
              </a:solidFill>
              <a:latin typeface="Calibri Light" panose="020F0302020204030204" pitchFamily="34" charset="0"/>
              <a:cs typeface="Times New Roman" panose="02020603050405020304" pitchFamily="18" charset="0"/>
            </a:endParaRP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en-GB" sz="2400" kern="0" dirty="0"/>
              <a:t>Classification of the budget (PI-5: A retained).</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en-GB" sz="2400" kern="0" dirty="0"/>
              <a:t>Comprehensiveness of information included in budget (PI-6: A retained).</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en-GB" sz="2400" kern="0" dirty="0"/>
              <a:t>Oversight of aggregate fiscal risk from other public sector entities (PI-9: C+ retained).   </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algn="just">
              <a:spcBef>
                <a:spcPts val="400"/>
              </a:spcBef>
              <a:spcAft>
                <a:spcPts val="0"/>
              </a:spcAft>
              <a:buClr>
                <a:srgbClr val="139AF0"/>
              </a:buClr>
            </a:pPr>
            <a:endParaRPr lang="fr-FR" sz="2400" kern="0" dirty="0"/>
          </a:p>
        </p:txBody>
      </p:sp>
      <p:sp>
        <p:nvSpPr>
          <p:cNvPr id="3" name="Rectangle 2">
            <a:extLst>
              <a:ext uri="{FF2B5EF4-FFF2-40B4-BE49-F238E27FC236}">
                <a16:creationId xmlns:a16="http://schemas.microsoft.com/office/drawing/2014/main" id="{B687CD0E-D1F0-46A6-B451-9CBD602F0D79}"/>
              </a:ext>
            </a:extLst>
          </p:cNvPr>
          <p:cNvSpPr/>
          <p:nvPr/>
        </p:nvSpPr>
        <p:spPr>
          <a:xfrm>
            <a:off x="114782" y="304800"/>
            <a:ext cx="8990636" cy="1261884"/>
          </a:xfrm>
          <a:prstGeom prst="rect">
            <a:avLst/>
          </a:prstGeom>
        </p:spPr>
        <p:txBody>
          <a:bodyPr wrap="square">
            <a:spAutoFit/>
          </a:bodyPr>
          <a:lstStyle/>
          <a:p>
            <a:pPr algn="ctr"/>
            <a:r>
              <a:rPr lang="en-US" sz="2800" b="1" dirty="0">
                <a:effectLst>
                  <a:outerShdw blurRad="12700" dist="12700" dir="5400000" algn="ctr" rotWithShape="0">
                    <a:srgbClr val="000000">
                      <a:alpha val="43137"/>
                    </a:srgbClr>
                  </a:outerShdw>
                </a:effectLst>
                <a:latin typeface="Calibri"/>
                <a:ea typeface="+mj-ea"/>
                <a:cs typeface="Calibri"/>
              </a:rPr>
              <a:t>Comparison between 2012 and 2018 (Pillar on Comprehensiveness and Transparency) </a:t>
            </a:r>
          </a:p>
          <a:p>
            <a:endParaRPr lang="en-US" sz="2000" b="1" kern="0" dirty="0">
              <a:solidFill>
                <a:sysClr val="windowText" lastClr="000000"/>
              </a:solidFill>
              <a:effectLst>
                <a:outerShdw blurRad="12700" dist="12700" dir="5400000" algn="ctr" rotWithShape="0">
                  <a:srgbClr val="000000">
                    <a:alpha val="43137"/>
                  </a:srgbClr>
                </a:outerShdw>
              </a:effectLst>
            </a:endParaRPr>
          </a:p>
        </p:txBody>
      </p:sp>
      <p:sp>
        <p:nvSpPr>
          <p:cNvPr id="5" name="Oval 4">
            <a:extLst>
              <a:ext uri="{FF2B5EF4-FFF2-40B4-BE49-F238E27FC236}">
                <a16:creationId xmlns:a16="http://schemas.microsoft.com/office/drawing/2014/main" id="{50B3D331-74A7-427D-8EDC-832D902DEDCC}"/>
              </a:ext>
            </a:extLst>
          </p:cNvPr>
          <p:cNvSpPr/>
          <p:nvPr/>
        </p:nvSpPr>
        <p:spPr>
          <a:xfrm>
            <a:off x="76200" y="24384"/>
            <a:ext cx="7239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7" name="object 2">
            <a:extLst>
              <a:ext uri="{FF2B5EF4-FFF2-40B4-BE49-F238E27FC236}">
                <a16:creationId xmlns:a16="http://schemas.microsoft.com/office/drawing/2014/main" id="{018003B6-DFC6-4099-ACA3-F8D0AE028F17}"/>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86380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8943A-3170-4004-8296-F454C1657CA0}"/>
              </a:ext>
            </a:extLst>
          </p:cNvPr>
          <p:cNvSpPr/>
          <p:nvPr/>
        </p:nvSpPr>
        <p:spPr>
          <a:xfrm>
            <a:off x="381000" y="1447800"/>
            <a:ext cx="8534400" cy="4503412"/>
          </a:xfrm>
          <a:prstGeom prst="rect">
            <a:avLst/>
          </a:prstGeom>
        </p:spPr>
        <p:txBody>
          <a:bodyPr wrap="square">
            <a:spAutoFit/>
          </a:bodyPr>
          <a:lstStyle/>
          <a:p>
            <a:pPr>
              <a:lnSpc>
                <a:spcPct val="107000"/>
              </a:lnSpc>
              <a:spcBef>
                <a:spcPts val="200"/>
              </a:spcBef>
              <a:spcAft>
                <a:spcPts val="800"/>
              </a:spcAft>
            </a:pPr>
            <a:endParaRPr lang="fr-FR" sz="2400" b="1" dirty="0">
              <a:solidFill>
                <a:srgbClr val="0000FF"/>
              </a:solidFill>
              <a:latin typeface="Calibri Light" panose="020F0302020204030204" pitchFamily="34" charset="0"/>
              <a:cs typeface="Times New Roman" panose="02020603050405020304" pitchFamily="18" charset="0"/>
            </a:endParaRPr>
          </a:p>
          <a:p>
            <a:pPr marL="685800" lvl="1" indent="-342900">
              <a:lnSpc>
                <a:spcPct val="107000"/>
              </a:lnSpc>
              <a:spcBef>
                <a:spcPts val="2000"/>
              </a:spcBef>
              <a:spcAft>
                <a:spcPts val="0"/>
              </a:spcAft>
              <a:buClr>
                <a:srgbClr val="00B0F0"/>
              </a:buClr>
              <a:buFont typeface="Wingdings" panose="05000000000000000000" pitchFamily="2" charset="2"/>
              <a:buChar char="§"/>
              <a:defRPr/>
            </a:pPr>
            <a:r>
              <a:rPr lang="en-GB" sz="2400" dirty="0"/>
              <a:t>This will mainly involve updating Uzbekistan’s 2018-2025 Public Financial Management Strategy to cover key weaknesses arising from the PEFA assessment such that they are addressed.</a:t>
            </a:r>
          </a:p>
          <a:p>
            <a:pPr marL="342900" lvl="1">
              <a:lnSpc>
                <a:spcPct val="107000"/>
              </a:lnSpc>
              <a:spcBef>
                <a:spcPts val="2000"/>
              </a:spcBef>
              <a:spcAft>
                <a:spcPts val="0"/>
              </a:spcAft>
              <a:buClr>
                <a:srgbClr val="00B0F0"/>
              </a:buClr>
              <a:defRPr/>
            </a:pPr>
            <a:endParaRPr lang="en-GB" sz="2400" dirty="0"/>
          </a:p>
          <a:p>
            <a:pPr marL="685800" lvl="1" indent="-342900">
              <a:lnSpc>
                <a:spcPct val="107000"/>
              </a:lnSpc>
              <a:spcBef>
                <a:spcPts val="2000"/>
              </a:spcBef>
              <a:spcAft>
                <a:spcPts val="0"/>
              </a:spcAft>
              <a:buClr>
                <a:srgbClr val="00B0F0"/>
              </a:buClr>
              <a:buFont typeface="Wingdings" panose="05000000000000000000" pitchFamily="2" charset="2"/>
              <a:buChar char="§"/>
              <a:defRPr/>
            </a:pPr>
            <a:r>
              <a:rPr lang="en-GB" sz="2400" dirty="0"/>
              <a:t>The World Bank, European Union and other interested development partners will be keen on supporting the updated PFM strategy.  </a:t>
            </a:r>
            <a:endParaRPr lang="fr-FR" sz="2400" dirty="0"/>
          </a:p>
        </p:txBody>
      </p:sp>
      <p:sp>
        <p:nvSpPr>
          <p:cNvPr id="6" name="Oval 5">
            <a:extLst>
              <a:ext uri="{FF2B5EF4-FFF2-40B4-BE49-F238E27FC236}">
                <a16:creationId xmlns:a16="http://schemas.microsoft.com/office/drawing/2014/main" id="{808D1BD1-6CF9-4FBD-BB28-25CB94BD03B2}"/>
              </a:ext>
            </a:extLst>
          </p:cNvPr>
          <p:cNvSpPr/>
          <p:nvPr/>
        </p:nvSpPr>
        <p:spPr>
          <a:xfrm>
            <a:off x="103994" y="0"/>
            <a:ext cx="658005"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a:t>
            </a:r>
          </a:p>
        </p:txBody>
      </p:sp>
      <p:sp>
        <p:nvSpPr>
          <p:cNvPr id="8" name="Rectangle 7">
            <a:extLst>
              <a:ext uri="{FF2B5EF4-FFF2-40B4-BE49-F238E27FC236}">
                <a16:creationId xmlns:a16="http://schemas.microsoft.com/office/drawing/2014/main" id="{9FFB7D8D-A22C-49C0-B46D-74903BABDA92}"/>
              </a:ext>
            </a:extLst>
          </p:cNvPr>
          <p:cNvSpPr/>
          <p:nvPr/>
        </p:nvSpPr>
        <p:spPr>
          <a:xfrm>
            <a:off x="114782" y="304800"/>
            <a:ext cx="8990636" cy="830997"/>
          </a:xfrm>
          <a:prstGeom prst="rect">
            <a:avLst/>
          </a:prstGeom>
        </p:spPr>
        <p:txBody>
          <a:bodyPr wrap="square">
            <a:spAutoFit/>
          </a:bodyPr>
          <a:lstStyle/>
          <a:p>
            <a:pPr algn="ctr"/>
            <a:r>
              <a:rPr lang="en-US" sz="2800" b="1" dirty="0">
                <a:effectLst>
                  <a:outerShdw blurRad="12700" dist="12700" dir="5400000" algn="ctr" rotWithShape="0">
                    <a:srgbClr val="000000">
                      <a:alpha val="43137"/>
                    </a:srgbClr>
                  </a:outerShdw>
                </a:effectLst>
                <a:latin typeface="Calibri"/>
                <a:ea typeface="+mj-ea"/>
                <a:cs typeface="Calibri"/>
              </a:rPr>
              <a:t>NEXT STEPS</a:t>
            </a:r>
          </a:p>
          <a:p>
            <a:endParaRPr lang="en-US" sz="2000" b="1" kern="0" dirty="0">
              <a:solidFill>
                <a:sysClr val="windowText" lastClr="000000"/>
              </a:solidFill>
              <a:effectLst>
                <a:outerShdw blurRad="12700" dist="12700" dir="5400000" algn="ctr" rotWithShape="0">
                  <a:srgbClr val="000000">
                    <a:alpha val="43137"/>
                  </a:srgbClr>
                </a:outerShdw>
              </a:effectLst>
            </a:endParaRPr>
          </a:p>
        </p:txBody>
      </p:sp>
      <p:sp>
        <p:nvSpPr>
          <p:cNvPr id="9" name="object 2">
            <a:extLst>
              <a:ext uri="{FF2B5EF4-FFF2-40B4-BE49-F238E27FC236}">
                <a16:creationId xmlns:a16="http://schemas.microsoft.com/office/drawing/2014/main" id="{17817B09-0AD7-40FE-936E-0C60A6D040EB}"/>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359832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242563"/>
            <a:ext cx="8529319" cy="553998"/>
          </a:xfrm>
        </p:spPr>
        <p:txBody>
          <a:bodyPr/>
          <a:lstStyle/>
          <a:p>
            <a:r>
              <a:rPr lang="en-US" sz="3600" dirty="0">
                <a:effectLst>
                  <a:outerShdw blurRad="12700" dist="12700" dir="5400000" algn="ctr" rotWithShape="0">
                    <a:srgbClr val="000000">
                      <a:alpha val="43137"/>
                    </a:srgbClr>
                  </a:outerShdw>
                </a:effectLst>
              </a:rPr>
              <a:t>Overview</a:t>
            </a:r>
          </a:p>
        </p:txBody>
      </p:sp>
      <p:sp>
        <p:nvSpPr>
          <p:cNvPr id="17" name="Content Placeholder 2">
            <a:extLst>
              <a:ext uri="{FF2B5EF4-FFF2-40B4-BE49-F238E27FC236}">
                <a16:creationId xmlns:a16="http://schemas.microsoft.com/office/drawing/2014/main" id="{48082B43-05A3-46E7-90CA-7AB1A7D0230F}"/>
              </a:ext>
            </a:extLst>
          </p:cNvPr>
          <p:cNvSpPr txBox="1">
            <a:spLocks/>
          </p:cNvSpPr>
          <p:nvPr/>
        </p:nvSpPr>
        <p:spPr>
          <a:xfrm>
            <a:off x="611186" y="649352"/>
            <a:ext cx="7921625" cy="742511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r>
              <a:rPr lang="en-US" sz="2800" kern="0" dirty="0"/>
              <a:t>The PEFA Program</a:t>
            </a:r>
          </a:p>
          <a:p>
            <a:pPr marL="342900" indent="-342900">
              <a:spcBef>
                <a:spcPts val="1100"/>
              </a:spcBef>
              <a:buClr>
                <a:srgbClr val="139AF0"/>
              </a:buClr>
              <a:buFont typeface="Wingdings" panose="05000000000000000000" pitchFamily="2" charset="2"/>
              <a:buChar char="§"/>
            </a:pPr>
            <a:r>
              <a:rPr lang="en-US" sz="2800" kern="0" dirty="0"/>
              <a:t>Highlights of the PEFA Assessment</a:t>
            </a:r>
          </a:p>
          <a:p>
            <a:pPr marL="342900" indent="-342900">
              <a:spcBef>
                <a:spcPts val="1100"/>
              </a:spcBef>
              <a:buClr>
                <a:srgbClr val="139AF0"/>
              </a:buClr>
              <a:buFont typeface="Wingdings" panose="05000000000000000000" pitchFamily="2" charset="2"/>
              <a:buChar char="§"/>
            </a:pPr>
            <a:r>
              <a:rPr lang="en-US" sz="2800" kern="0" dirty="0"/>
              <a:t>Review of Strengths and Weaknesses of Pillar II on Transparency of Public Finances</a:t>
            </a:r>
          </a:p>
          <a:p>
            <a:pPr marL="342900" indent="-342900">
              <a:spcBef>
                <a:spcPts val="1100"/>
              </a:spcBef>
              <a:buClr>
                <a:srgbClr val="139AF0"/>
              </a:buClr>
              <a:buFont typeface="Wingdings" panose="05000000000000000000" pitchFamily="2" charset="2"/>
              <a:buChar char="§"/>
            </a:pPr>
            <a:r>
              <a:rPr lang="en-US" sz="2800" kern="0" dirty="0"/>
              <a:t>Comparison between 2012 and 2018 Assessments related to Pillar on Comprehensiveness and Transparency</a:t>
            </a:r>
          </a:p>
          <a:p>
            <a:pPr marL="342900" indent="-342900">
              <a:spcBef>
                <a:spcPts val="1100"/>
              </a:spcBef>
              <a:buClr>
                <a:srgbClr val="139AF0"/>
              </a:buClr>
              <a:buFont typeface="Wingdings" panose="05000000000000000000" pitchFamily="2" charset="2"/>
              <a:buChar char="§"/>
            </a:pPr>
            <a:r>
              <a:rPr lang="en-US" sz="2800" kern="0" dirty="0"/>
              <a:t>Next Steps</a:t>
            </a:r>
          </a:p>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endParaRPr lang="en-US" sz="2800" kern="0" dirty="0">
              <a:latin typeface="+mj-lt"/>
            </a:endParaRPr>
          </a:p>
          <a:p>
            <a:pPr>
              <a:spcBef>
                <a:spcPts val="1100"/>
              </a:spcBef>
              <a:buClr>
                <a:srgbClr val="139AF0"/>
              </a:buClr>
            </a:pPr>
            <a:endParaRPr lang="en-GB" sz="2800" kern="0" dirty="0">
              <a:solidFill>
                <a:sysClr val="windowText" lastClr="000000"/>
              </a:solidFill>
            </a:endParaRPr>
          </a:p>
          <a:p>
            <a:pPr marL="742950" lvl="1" indent="-285750">
              <a:buFont typeface="Wingdings" panose="05000000000000000000" pitchFamily="2" charset="2"/>
              <a:buChar char="§"/>
            </a:pPr>
            <a:endParaRPr lang="en-GB" kern="0" dirty="0">
              <a:solidFill>
                <a:sysClr val="windowText" lastClr="000000"/>
              </a:solidFill>
            </a:endParaRPr>
          </a:p>
          <a:p>
            <a:pPr lvl="1"/>
            <a:endParaRPr lang="en-GB" kern="0" dirty="0">
              <a:solidFill>
                <a:sysClr val="windowText" lastClr="000000"/>
              </a:solidFill>
            </a:endParaRPr>
          </a:p>
        </p:txBody>
      </p:sp>
      <p:sp>
        <p:nvSpPr>
          <p:cNvPr id="3" name="Oval 2">
            <a:extLst>
              <a:ext uri="{FF2B5EF4-FFF2-40B4-BE49-F238E27FC236}">
                <a16:creationId xmlns:a16="http://schemas.microsoft.com/office/drawing/2014/main" id="{BFFE4285-AF9B-410B-9737-E584BAAE62C6}"/>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53017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69034-96D9-4761-A255-F07257CBB883}"/>
              </a:ext>
            </a:extLst>
          </p:cNvPr>
          <p:cNvSpPr/>
          <p:nvPr/>
        </p:nvSpPr>
        <p:spPr>
          <a:xfrm>
            <a:off x="1828800" y="3162405"/>
            <a:ext cx="5486400" cy="97537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0FF0250-6C81-490D-9C92-37E4883A6B03}"/>
              </a:ext>
            </a:extLst>
          </p:cNvPr>
          <p:cNvSpPr>
            <a:spLocks noGrp="1"/>
          </p:cNvSpPr>
          <p:nvPr>
            <p:ph type="ctrTitle"/>
          </p:nvPr>
        </p:nvSpPr>
        <p:spPr>
          <a:xfrm>
            <a:off x="2438400" y="2723757"/>
            <a:ext cx="4227921" cy="956533"/>
          </a:xfrm>
          <a:ln>
            <a:solidFill>
              <a:schemeClr val="accent5"/>
            </a:solidFill>
          </a:ln>
        </p:spPr>
        <p:style>
          <a:lnRef idx="2">
            <a:schemeClr val="accent1"/>
          </a:lnRef>
          <a:fillRef idx="1">
            <a:schemeClr val="lt1"/>
          </a:fillRef>
          <a:effectRef idx="0">
            <a:schemeClr val="accent1"/>
          </a:effectRef>
          <a:fontRef idx="minor">
            <a:schemeClr val="dk1"/>
          </a:fontRef>
        </p:style>
        <p:txBody>
          <a:bodyPr>
            <a:noAutofit/>
          </a:bodyPr>
          <a:lstStyle/>
          <a:p>
            <a:r>
              <a:rPr lang="en-US" sz="6000" dirty="0">
                <a:solidFill>
                  <a:srgbClr val="0070C0"/>
                </a:solidFill>
              </a:rPr>
              <a:t> THANK YOU</a:t>
            </a:r>
          </a:p>
        </p:txBody>
      </p:sp>
    </p:spTree>
    <p:extLst>
      <p:ext uri="{BB962C8B-B14F-4D97-AF65-F5344CB8AC3E}">
        <p14:creationId xmlns:p14="http://schemas.microsoft.com/office/powerpoint/2010/main" val="2305183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0250-6C81-490D-9C92-37E4883A6B03}"/>
              </a:ext>
            </a:extLst>
          </p:cNvPr>
          <p:cNvSpPr>
            <a:spLocks noGrp="1"/>
          </p:cNvSpPr>
          <p:nvPr>
            <p:ph type="ctrTitle"/>
          </p:nvPr>
        </p:nvSpPr>
        <p:spPr>
          <a:xfrm>
            <a:off x="2438400" y="2723757"/>
            <a:ext cx="4227921" cy="956533"/>
          </a:xfrm>
          <a:ln>
            <a:solidFill>
              <a:schemeClr val="accent5"/>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6000" dirty="0">
                <a:solidFill>
                  <a:srgbClr val="0070C0"/>
                </a:solidFill>
              </a:rPr>
              <a:t> Annexes</a:t>
            </a:r>
          </a:p>
        </p:txBody>
      </p:sp>
      <p:sp>
        <p:nvSpPr>
          <p:cNvPr id="3" name="Rectangle 2">
            <a:extLst>
              <a:ext uri="{FF2B5EF4-FFF2-40B4-BE49-F238E27FC236}">
                <a16:creationId xmlns:a16="http://schemas.microsoft.com/office/drawing/2014/main" id="{3873C1A3-BF57-4D83-A73C-15B61E5D6987}"/>
              </a:ext>
            </a:extLst>
          </p:cNvPr>
          <p:cNvSpPr/>
          <p:nvPr/>
        </p:nvSpPr>
        <p:spPr>
          <a:xfrm>
            <a:off x="-2687765" y="1417122"/>
            <a:ext cx="971804" cy="369332"/>
          </a:xfrm>
          <a:prstGeom prst="rect">
            <a:avLst/>
          </a:prstGeom>
        </p:spPr>
        <p:txBody>
          <a:bodyPr wrap="none">
            <a:spAutoFit/>
          </a:bodyPr>
          <a:lstStyle/>
          <a:p>
            <a:r>
              <a:rPr lang="en-US" dirty="0">
                <a:solidFill>
                  <a:srgbClr val="0070C0"/>
                </a:solidFill>
              </a:rPr>
              <a:t>Annexes</a:t>
            </a:r>
            <a:endParaRPr lang="en-US" dirty="0"/>
          </a:p>
        </p:txBody>
      </p:sp>
    </p:spTree>
    <p:extLst>
      <p:ext uri="{BB962C8B-B14F-4D97-AF65-F5344CB8AC3E}">
        <p14:creationId xmlns:p14="http://schemas.microsoft.com/office/powerpoint/2010/main" val="342086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9F2C27-2EFD-42E9-9E4C-A7DD8D7584F4}"/>
              </a:ext>
            </a:extLst>
          </p:cNvPr>
          <p:cNvGrpSpPr/>
          <p:nvPr/>
        </p:nvGrpSpPr>
        <p:grpSpPr>
          <a:xfrm>
            <a:off x="99261" y="1189298"/>
            <a:ext cx="8942471" cy="4678102"/>
            <a:chOff x="0" y="-165258"/>
            <a:chExt cx="12344400" cy="5514543"/>
          </a:xfrm>
        </p:grpSpPr>
        <p:graphicFrame>
          <p:nvGraphicFramePr>
            <p:cNvPr id="8" name="Chart 7">
              <a:extLst>
                <a:ext uri="{FF2B5EF4-FFF2-40B4-BE49-F238E27FC236}">
                  <a16:creationId xmlns:a16="http://schemas.microsoft.com/office/drawing/2014/main" id="{B98C956E-6C10-42F5-8E73-47081C47C19F}"/>
                </a:ext>
              </a:extLst>
            </p:cNvPr>
            <p:cNvGraphicFramePr/>
            <p:nvPr>
              <p:extLst/>
            </p:nvPr>
          </p:nvGraphicFramePr>
          <p:xfrm>
            <a:off x="0" y="1"/>
            <a:ext cx="12344400" cy="534928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a16="http://schemas.microsoft.com/office/drawing/2014/main" id="{3A1035D6-E7D4-45AF-A238-ECDB5F6502F4}"/>
                </a:ext>
              </a:extLst>
            </p:cNvPr>
            <p:cNvSpPr txBox="1"/>
            <p:nvPr/>
          </p:nvSpPr>
          <p:spPr>
            <a:xfrm>
              <a:off x="11564178" y="-165258"/>
              <a:ext cx="332510" cy="46966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200" b="1" dirty="0">
                <a:solidFill>
                  <a:schemeClr val="bg1">
                    <a:lumMod val="65000"/>
                  </a:schemeClr>
                </a:solidFill>
              </a:endParaRPr>
            </a:p>
            <a:p>
              <a:endParaRPr lang="en-US" sz="1200" b="1" dirty="0">
                <a:solidFill>
                  <a:schemeClr val="bg1">
                    <a:lumMod val="65000"/>
                  </a:schemeClr>
                </a:solidFill>
              </a:endParaRPr>
            </a:p>
            <a:p>
              <a:r>
                <a:rPr lang="en-US" sz="1200" b="1" dirty="0">
                  <a:solidFill>
                    <a:schemeClr val="bg1">
                      <a:lumMod val="65000"/>
                    </a:schemeClr>
                  </a:solidFill>
                </a:rPr>
                <a:t>A</a:t>
              </a:r>
              <a:endParaRPr lang="en-US" sz="750" b="1" dirty="0">
                <a:solidFill>
                  <a:schemeClr val="bg1">
                    <a:lumMod val="65000"/>
                  </a:schemeClr>
                </a:solidFill>
              </a:endParaRPr>
            </a:p>
            <a:p>
              <a:pPr>
                <a:spcBef>
                  <a:spcPts val="5000"/>
                </a:spcBef>
              </a:pPr>
              <a:r>
                <a:rPr lang="en-US" sz="1200" b="1" dirty="0">
                  <a:solidFill>
                    <a:schemeClr val="bg1">
                      <a:lumMod val="65000"/>
                    </a:schemeClr>
                  </a:solidFill>
                </a:rPr>
                <a:t>B</a:t>
              </a:r>
            </a:p>
            <a:p>
              <a:pPr>
                <a:spcBef>
                  <a:spcPts val="5200"/>
                </a:spcBef>
              </a:pPr>
              <a:r>
                <a:rPr lang="en-US" sz="1200" b="1" dirty="0">
                  <a:solidFill>
                    <a:schemeClr val="bg1">
                      <a:lumMod val="65000"/>
                    </a:schemeClr>
                  </a:solidFill>
                </a:rPr>
                <a:t>C</a:t>
              </a:r>
            </a:p>
            <a:p>
              <a:pPr>
                <a:spcBef>
                  <a:spcPts val="5400"/>
                </a:spcBef>
              </a:pPr>
              <a:r>
                <a:rPr lang="en-US" sz="1200" b="1" dirty="0">
                  <a:solidFill>
                    <a:schemeClr val="bg1">
                      <a:lumMod val="65000"/>
                    </a:schemeClr>
                  </a:solidFill>
                </a:rPr>
                <a:t>D</a:t>
              </a:r>
            </a:p>
          </p:txBody>
        </p:sp>
      </p:grpSp>
      <p:sp>
        <p:nvSpPr>
          <p:cNvPr id="5" name="Title 5">
            <a:extLst>
              <a:ext uri="{FF2B5EF4-FFF2-40B4-BE49-F238E27FC236}">
                <a16:creationId xmlns:a16="http://schemas.microsoft.com/office/drawing/2014/main" id="{BD3D1DAF-222D-4D32-88B6-024632948306}"/>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en-US" sz="2800" b="1" dirty="0">
                <a:solidFill>
                  <a:srgbClr val="000000"/>
                </a:solidFill>
              </a:rPr>
              <a:t>Comparison of PEFA Indicator Scores for Uzbekistan and Average Scores for ECA Region and 32 Countries</a:t>
            </a:r>
          </a:p>
        </p:txBody>
      </p:sp>
      <p:sp>
        <p:nvSpPr>
          <p:cNvPr id="6" name="Arrow: Right 5">
            <a:hlinkClick r:id="rId3" action="ppaction://hlinksldjump"/>
            <a:extLst>
              <a:ext uri="{FF2B5EF4-FFF2-40B4-BE49-F238E27FC236}">
                <a16:creationId xmlns:a16="http://schemas.microsoft.com/office/drawing/2014/main" id="{54B1D09E-8B9E-480C-968C-01D9C4DCE19D}"/>
              </a:ext>
            </a:extLst>
          </p:cNvPr>
          <p:cNvSpPr/>
          <p:nvPr/>
        </p:nvSpPr>
        <p:spPr>
          <a:xfrm rot="10800000">
            <a:off x="8565002" y="6406403"/>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93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22982E2-5AD8-4D7B-81EB-3D4620830A3A}"/>
              </a:ext>
            </a:extLst>
          </p:cNvPr>
          <p:cNvGraphicFramePr>
            <a:graphicFrameLocks/>
          </p:cNvGraphicFramePr>
          <p:nvPr>
            <p:extLst/>
          </p:nvPr>
        </p:nvGraphicFramePr>
        <p:xfrm>
          <a:off x="375988" y="1055772"/>
          <a:ext cx="8392025" cy="474645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5">
            <a:extLst>
              <a:ext uri="{FF2B5EF4-FFF2-40B4-BE49-F238E27FC236}">
                <a16:creationId xmlns:a16="http://schemas.microsoft.com/office/drawing/2014/main" id="{59B1E05B-B38A-4A39-8D46-A167BCDC897E}"/>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en-US" sz="2800" b="1" dirty="0">
                <a:solidFill>
                  <a:srgbClr val="000000"/>
                </a:solidFill>
              </a:rPr>
              <a:t>Comparison of Uzbekistan's PEFA Scores for 2012 and 2018</a:t>
            </a:r>
          </a:p>
        </p:txBody>
      </p:sp>
      <p:sp>
        <p:nvSpPr>
          <p:cNvPr id="6" name="Arrow: Right 5">
            <a:hlinkClick r:id="rId3" action="ppaction://hlinksldjump"/>
            <a:extLst>
              <a:ext uri="{FF2B5EF4-FFF2-40B4-BE49-F238E27FC236}">
                <a16:creationId xmlns:a16="http://schemas.microsoft.com/office/drawing/2014/main" id="{A14DB46E-56F1-4BF4-9712-FB04B2BD631E}"/>
              </a:ext>
            </a:extLst>
          </p:cNvPr>
          <p:cNvSpPr/>
          <p:nvPr/>
        </p:nvSpPr>
        <p:spPr>
          <a:xfrm rot="10800000">
            <a:off x="8565002" y="6406403"/>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39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39" y="284202"/>
            <a:ext cx="8529319" cy="553998"/>
          </a:xfrm>
        </p:spPr>
        <p:txBody>
          <a:bodyPr/>
          <a:lstStyle/>
          <a:p>
            <a:r>
              <a:rPr lang="en-US" sz="3600" dirty="0">
                <a:effectLst>
                  <a:outerShdw blurRad="12700" dist="12700" dir="5400000" algn="ctr" rotWithShape="0">
                    <a:srgbClr val="000000">
                      <a:alpha val="43137"/>
                    </a:srgbClr>
                  </a:outerShdw>
                </a:effectLst>
              </a:rPr>
              <a:t>The PEFA Program</a:t>
            </a:r>
          </a:p>
        </p:txBody>
      </p:sp>
      <p:sp>
        <p:nvSpPr>
          <p:cNvPr id="3" name="Content Placeholder 2"/>
          <p:cNvSpPr>
            <a:spLocks noGrp="1"/>
          </p:cNvSpPr>
          <p:nvPr>
            <p:ph idx="1"/>
          </p:nvPr>
        </p:nvSpPr>
        <p:spPr>
          <a:xfrm>
            <a:off x="457199" y="1327759"/>
            <a:ext cx="8229600" cy="4922589"/>
          </a:xfrm>
        </p:spPr>
        <p:txBody>
          <a:bodyPr>
            <a:normAutofit/>
          </a:bodyPr>
          <a:lstStyle/>
          <a:p>
            <a:r>
              <a:rPr lang="en-US" sz="2400" dirty="0"/>
              <a:t>PEFA: </a:t>
            </a:r>
            <a:r>
              <a:rPr lang="en-US" sz="2400" b="1" dirty="0">
                <a:solidFill>
                  <a:srgbClr val="0000FF"/>
                </a:solidFill>
              </a:rPr>
              <a:t>P</a:t>
            </a:r>
            <a:r>
              <a:rPr lang="en-US" sz="2400" dirty="0"/>
              <a:t>ublic </a:t>
            </a:r>
            <a:r>
              <a:rPr lang="en-US" sz="2400" b="1" dirty="0">
                <a:solidFill>
                  <a:srgbClr val="0000FF"/>
                </a:solidFill>
              </a:rPr>
              <a:t>E</a:t>
            </a:r>
            <a:r>
              <a:rPr lang="en-US" sz="2400" dirty="0"/>
              <a:t>xpenditure and </a:t>
            </a:r>
            <a:r>
              <a:rPr lang="en-US" sz="2400" b="1" dirty="0">
                <a:solidFill>
                  <a:srgbClr val="0000FF"/>
                </a:solidFill>
              </a:rPr>
              <a:t>F</a:t>
            </a:r>
            <a:r>
              <a:rPr lang="en-US" sz="2400" dirty="0"/>
              <a:t>inancial </a:t>
            </a:r>
            <a:r>
              <a:rPr lang="en-US" sz="2400" b="1" dirty="0">
                <a:solidFill>
                  <a:srgbClr val="0000FF"/>
                </a:solidFill>
              </a:rPr>
              <a:t>A</a:t>
            </a:r>
            <a:r>
              <a:rPr lang="en-US" sz="2400" dirty="0"/>
              <a:t>ccountability</a:t>
            </a:r>
          </a:p>
          <a:p>
            <a:r>
              <a:rPr lang="en-US" sz="2400" dirty="0"/>
              <a:t>PEFA partnership founded in 2001</a:t>
            </a:r>
          </a:p>
          <a:p>
            <a:r>
              <a:rPr lang="en-US" sz="2400" dirty="0"/>
              <a:t>The PEFA program provides a framework for assessing Public Financial Management </a:t>
            </a:r>
          </a:p>
          <a:p>
            <a:endParaRPr lang="en-US" sz="2400" dirty="0"/>
          </a:p>
          <a:p>
            <a:endParaRPr lang="en-US" sz="2400" dirty="0"/>
          </a:p>
        </p:txBody>
      </p:sp>
      <p:sp>
        <p:nvSpPr>
          <p:cNvPr id="5" name="TextBox 4"/>
          <p:cNvSpPr txBox="1"/>
          <p:nvPr/>
        </p:nvSpPr>
        <p:spPr>
          <a:xfrm>
            <a:off x="7202466" y="5999967"/>
            <a:ext cx="1941534" cy="858033"/>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676838" y="3522497"/>
            <a:ext cx="8009962" cy="2906486"/>
          </a:xfrm>
          <a:prstGeom prst="rect">
            <a:avLst/>
          </a:prstGeom>
        </p:spPr>
      </p:pic>
      <p:sp>
        <p:nvSpPr>
          <p:cNvPr id="7" name="Oval 6">
            <a:extLst>
              <a:ext uri="{FF2B5EF4-FFF2-40B4-BE49-F238E27FC236}">
                <a16:creationId xmlns:a16="http://schemas.microsoft.com/office/drawing/2014/main" id="{5BF3234E-5378-4FE4-800D-3554FD1B1B91}"/>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06598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689" y="6135125"/>
            <a:ext cx="460895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Source: https://pefa.org/countries-regions#/</a:t>
            </a:r>
          </a:p>
        </p:txBody>
      </p:sp>
      <p:sp>
        <p:nvSpPr>
          <p:cNvPr id="9" name="Slide Number Placeholder 3">
            <a:extLst>
              <a:ext uri="{FF2B5EF4-FFF2-40B4-BE49-F238E27FC236}">
                <a16:creationId xmlns:a16="http://schemas.microsoft.com/office/drawing/2014/main" id="{E6BF9449-D6F4-40CD-9A01-DD0990DCFEC9}"/>
              </a:ext>
            </a:extLst>
          </p:cNvPr>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4</a:t>
            </a:fld>
            <a:endParaRPr lang="en-US"/>
          </a:p>
        </p:txBody>
      </p:sp>
      <p:sp>
        <p:nvSpPr>
          <p:cNvPr id="10" name="Title 1">
            <a:extLst>
              <a:ext uri="{FF2B5EF4-FFF2-40B4-BE49-F238E27FC236}">
                <a16:creationId xmlns:a16="http://schemas.microsoft.com/office/drawing/2014/main" id="{EDB5E4E0-20D8-435A-83BE-D3E6A3352E50}"/>
              </a:ext>
            </a:extLst>
          </p:cNvPr>
          <p:cNvSpPr txBox="1">
            <a:spLocks/>
          </p:cNvSpPr>
          <p:nvPr/>
        </p:nvSpPr>
        <p:spPr>
          <a:xfrm>
            <a:off x="307340" y="357426"/>
            <a:ext cx="8529319" cy="861774"/>
          </a:xfrm>
          <a:prstGeom prst="rect">
            <a:avLst/>
          </a:prstGeom>
        </p:spPr>
        <p:txBody>
          <a:bodyPr wrap="square" lIns="0" tIns="0" rIns="0" bIns="0">
            <a:spAutoFit/>
          </a:bodyPr>
          <a:lstStyle>
            <a:lvl1pPr>
              <a:defRPr sz="2400" b="1" i="0">
                <a:solidFill>
                  <a:schemeClr val="tx1"/>
                </a:solidFill>
                <a:latin typeface="Calibri"/>
                <a:ea typeface="+mj-ea"/>
                <a:cs typeface="Calibri"/>
              </a:defRPr>
            </a:lvl1pPr>
          </a:lstStyle>
          <a:p>
            <a:pPr algn="ctr"/>
            <a:r>
              <a:rPr lang="en-US" sz="2800" kern="0" dirty="0">
                <a:effectLst>
                  <a:outerShdw blurRad="12700" dist="12700" dir="5400000" algn="ctr" rotWithShape="0">
                    <a:srgbClr val="000000">
                      <a:alpha val="43137"/>
                    </a:srgbClr>
                  </a:outerShdw>
                </a:effectLst>
              </a:rPr>
              <a:t>Assessment Overview - PEFA ASSESSMENTS BY REGION January 2019</a:t>
            </a:r>
          </a:p>
        </p:txBody>
      </p:sp>
      <p:sp>
        <p:nvSpPr>
          <p:cNvPr id="11" name="Oval 10">
            <a:extLst>
              <a:ext uri="{FF2B5EF4-FFF2-40B4-BE49-F238E27FC236}">
                <a16:creationId xmlns:a16="http://schemas.microsoft.com/office/drawing/2014/main" id="{718270EA-86CF-4D30-9C91-1D5D7E1E36DD}"/>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grpSp>
        <p:nvGrpSpPr>
          <p:cNvPr id="5" name="Group 4">
            <a:extLst>
              <a:ext uri="{FF2B5EF4-FFF2-40B4-BE49-F238E27FC236}">
                <a16:creationId xmlns:a16="http://schemas.microsoft.com/office/drawing/2014/main" id="{89D6BA21-2434-4CEC-A4D4-410A362828C0}"/>
              </a:ext>
            </a:extLst>
          </p:cNvPr>
          <p:cNvGrpSpPr/>
          <p:nvPr/>
        </p:nvGrpSpPr>
        <p:grpSpPr>
          <a:xfrm>
            <a:off x="0" y="1405889"/>
            <a:ext cx="9078213" cy="4228579"/>
            <a:chOff x="0" y="1405889"/>
            <a:chExt cx="9078213" cy="4228579"/>
          </a:xfrm>
        </p:grpSpPr>
        <p:pic>
          <p:nvPicPr>
            <p:cNvPr id="4" name="Picture 3"/>
            <p:cNvPicPr>
              <a:picLocks noChangeAspect="1"/>
            </p:cNvPicPr>
            <p:nvPr/>
          </p:nvPicPr>
          <p:blipFill rotWithShape="1">
            <a:blip r:embed="rId3"/>
            <a:srcRect r="2347"/>
            <a:stretch/>
          </p:blipFill>
          <p:spPr>
            <a:xfrm>
              <a:off x="0" y="1405889"/>
              <a:ext cx="9078213" cy="4228579"/>
            </a:xfrm>
            <a:prstGeom prst="rect">
              <a:avLst/>
            </a:prstGeom>
          </p:spPr>
        </p:pic>
        <p:sp>
          <p:nvSpPr>
            <p:cNvPr id="8" name="Rectangle 7"/>
            <p:cNvSpPr/>
            <p:nvPr/>
          </p:nvSpPr>
          <p:spPr>
            <a:xfrm>
              <a:off x="65786" y="3801586"/>
              <a:ext cx="2583104" cy="338554"/>
            </a:xfrm>
            <a:prstGeom prst="rect">
              <a:avLst/>
            </a:prstGeom>
          </p:spPr>
          <p:txBody>
            <a:bodyPr wrap="square">
              <a:spAutoFit/>
            </a:bodyPr>
            <a:lstStyle/>
            <a:p>
              <a:r>
                <a:rPr lang="en-US" sz="1600" b="1" dirty="0">
                  <a:solidFill>
                    <a:srgbClr val="F24926"/>
                  </a:solidFill>
                </a:rPr>
                <a:t>- 602 ASSESSMENTS</a:t>
              </a:r>
            </a:p>
          </p:txBody>
        </p:sp>
        <p:sp>
          <p:nvSpPr>
            <p:cNvPr id="12" name="TextBox 11">
              <a:extLst>
                <a:ext uri="{FF2B5EF4-FFF2-40B4-BE49-F238E27FC236}">
                  <a16:creationId xmlns:a16="http://schemas.microsoft.com/office/drawing/2014/main" id="{E2F2C989-8BB5-43BE-B7F1-042069D1ED8A}"/>
                </a:ext>
              </a:extLst>
            </p:cNvPr>
            <p:cNvSpPr txBox="1"/>
            <p:nvPr/>
          </p:nvSpPr>
          <p:spPr>
            <a:xfrm>
              <a:off x="40387" y="4174172"/>
              <a:ext cx="2735504" cy="338554"/>
            </a:xfrm>
            <a:prstGeom prst="rect">
              <a:avLst/>
            </a:prstGeom>
            <a:noFill/>
          </p:spPr>
          <p:txBody>
            <a:bodyPr wrap="square" rtlCol="0">
              <a:spAutoFit/>
            </a:bodyPr>
            <a:lstStyle/>
            <a:p>
              <a:r>
                <a:rPr lang="en-US" sz="1600" b="1" dirty="0">
                  <a:solidFill>
                    <a:srgbClr val="F24926"/>
                  </a:solidFill>
                </a:rPr>
                <a:t>- 21 ASSESSMENTS PLANIFIED</a:t>
              </a:r>
            </a:p>
          </p:txBody>
        </p:sp>
        <p:sp>
          <p:nvSpPr>
            <p:cNvPr id="15" name="Rectangle 14">
              <a:extLst>
                <a:ext uri="{FF2B5EF4-FFF2-40B4-BE49-F238E27FC236}">
                  <a16:creationId xmlns:a16="http://schemas.microsoft.com/office/drawing/2014/main" id="{52F7942F-8619-4B98-9752-86EEE295EA3E}"/>
                </a:ext>
              </a:extLst>
            </p:cNvPr>
            <p:cNvSpPr/>
            <p:nvPr/>
          </p:nvSpPr>
          <p:spPr>
            <a:xfrm>
              <a:off x="65787" y="3429000"/>
              <a:ext cx="2583104" cy="338554"/>
            </a:xfrm>
            <a:prstGeom prst="rect">
              <a:avLst/>
            </a:prstGeom>
          </p:spPr>
          <p:txBody>
            <a:bodyPr wrap="square">
              <a:spAutoFit/>
            </a:bodyPr>
            <a:lstStyle/>
            <a:p>
              <a:r>
                <a:rPr lang="en-US" sz="1600" b="1" dirty="0">
                  <a:solidFill>
                    <a:srgbClr val="F24926"/>
                  </a:solidFill>
                </a:rPr>
                <a:t>- USED BY 150 COUNTRIES</a:t>
              </a:r>
            </a:p>
          </p:txBody>
        </p:sp>
        <p:sp>
          <p:nvSpPr>
            <p:cNvPr id="2" name="Rectangle 1">
              <a:extLst>
                <a:ext uri="{FF2B5EF4-FFF2-40B4-BE49-F238E27FC236}">
                  <a16:creationId xmlns:a16="http://schemas.microsoft.com/office/drawing/2014/main" id="{3B4F99C9-17A7-47C9-B33C-B22FA5047A78}"/>
                </a:ext>
              </a:extLst>
            </p:cNvPr>
            <p:cNvSpPr/>
            <p:nvPr/>
          </p:nvSpPr>
          <p:spPr>
            <a:xfrm>
              <a:off x="0" y="1405889"/>
              <a:ext cx="304800" cy="673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bject 2">
            <a:extLst>
              <a:ext uri="{FF2B5EF4-FFF2-40B4-BE49-F238E27FC236}">
                <a16:creationId xmlns:a16="http://schemas.microsoft.com/office/drawing/2014/main" id="{C1C561B7-3D48-469C-BEA3-18E8889EFAAF}"/>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170030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5</a:t>
            </a:fld>
            <a:endParaRPr lang="fr-FR"/>
          </a:p>
        </p:txBody>
      </p:sp>
      <p:grpSp>
        <p:nvGrpSpPr>
          <p:cNvPr id="9" name="Group 8"/>
          <p:cNvGrpSpPr/>
          <p:nvPr/>
        </p:nvGrpSpPr>
        <p:grpSpPr>
          <a:xfrm>
            <a:off x="218778" y="2269560"/>
            <a:ext cx="2902148" cy="3017264"/>
            <a:chOff x="744" y="145603"/>
            <a:chExt cx="2902148" cy="1741289"/>
          </a:xfrm>
          <a:solidFill>
            <a:schemeClr val="accent3">
              <a:lumMod val="50000"/>
            </a:schemeClr>
          </a:solidFill>
        </p:grpSpPr>
        <p:sp>
          <p:nvSpPr>
            <p:cNvPr id="19" name="Rectangle 18"/>
            <p:cNvSpPr/>
            <p:nvPr/>
          </p:nvSpPr>
          <p:spPr>
            <a:xfrm>
              <a:off x="744" y="145603"/>
              <a:ext cx="2902148" cy="174128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p:cNvSpPr txBox="1"/>
            <p:nvPr/>
          </p:nvSpPr>
          <p:spPr>
            <a:xfrm>
              <a:off x="744" y="199066"/>
              <a:ext cx="2872360" cy="14922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000" dirty="0"/>
                <a:t>Provide a thorough, consistent and evidence-based analysis of PFM performance at a specific point in time</a:t>
              </a:r>
            </a:p>
            <a:p>
              <a:pPr lvl="0" algn="ctr" defTabSz="1200150">
                <a:lnSpc>
                  <a:spcPct val="90000"/>
                </a:lnSpc>
                <a:spcBef>
                  <a:spcPct val="0"/>
                </a:spcBef>
                <a:spcAft>
                  <a:spcPct val="35000"/>
                </a:spcAft>
              </a:pPr>
              <a:endParaRPr lang="en-US" sz="2000" dirty="0"/>
            </a:p>
          </p:txBody>
        </p:sp>
      </p:grpSp>
      <p:grpSp>
        <p:nvGrpSpPr>
          <p:cNvPr id="10" name="Group 9"/>
          <p:cNvGrpSpPr/>
          <p:nvPr/>
        </p:nvGrpSpPr>
        <p:grpSpPr>
          <a:xfrm>
            <a:off x="3237186" y="2286000"/>
            <a:ext cx="2659764" cy="2940329"/>
            <a:chOff x="3193107" y="145603"/>
            <a:chExt cx="2902148" cy="1741289"/>
          </a:xfrm>
        </p:grpSpPr>
        <p:sp>
          <p:nvSpPr>
            <p:cNvPr id="17" name="Rectangle 16"/>
            <p:cNvSpPr/>
            <p:nvPr/>
          </p:nvSpPr>
          <p:spPr>
            <a:xfrm>
              <a:off x="3193107" y="145603"/>
              <a:ext cx="2902148" cy="174128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3193107" y="498918"/>
              <a:ext cx="2902148" cy="111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000" kern="1200" dirty="0"/>
            </a:p>
            <a:p>
              <a:pPr algn="ctr" defTabSz="1200150">
                <a:lnSpc>
                  <a:spcPct val="90000"/>
                </a:lnSpc>
                <a:spcBef>
                  <a:spcPct val="0"/>
                </a:spcBef>
                <a:spcAft>
                  <a:spcPct val="35000"/>
                </a:spcAft>
              </a:pPr>
              <a:r>
                <a:rPr lang="en-US" sz="2000" dirty="0"/>
                <a:t>Assess how PFM impacts on key budget outcomes: fiscal discipline, efficient resource allocation, efficient service delivery </a:t>
              </a:r>
            </a:p>
            <a:p>
              <a:pPr marL="0" lvl="0" indent="0" algn="ctr" defTabSz="1022350">
                <a:lnSpc>
                  <a:spcPct val="90000"/>
                </a:lnSpc>
                <a:spcBef>
                  <a:spcPct val="0"/>
                </a:spcBef>
                <a:spcAft>
                  <a:spcPct val="35000"/>
                </a:spcAft>
                <a:buNone/>
              </a:pPr>
              <a:endParaRPr lang="en-US" sz="2700" kern="1200" dirty="0">
                <a:solidFill>
                  <a:prstClr val="white"/>
                </a:solidFill>
                <a:latin typeface="Arial"/>
                <a:ea typeface="+mn-ea"/>
                <a:cs typeface="+mn-cs"/>
              </a:endParaRPr>
            </a:p>
          </p:txBody>
        </p:sp>
      </p:grpSp>
      <p:grpSp>
        <p:nvGrpSpPr>
          <p:cNvPr id="24" name="Group 23"/>
          <p:cNvGrpSpPr/>
          <p:nvPr/>
        </p:nvGrpSpPr>
        <p:grpSpPr>
          <a:xfrm>
            <a:off x="6042998" y="2337106"/>
            <a:ext cx="2902148" cy="2897706"/>
            <a:chOff x="744" y="2177107"/>
            <a:chExt cx="2902148" cy="1741289"/>
          </a:xfrm>
        </p:grpSpPr>
        <p:sp>
          <p:nvSpPr>
            <p:cNvPr id="25" name="Rectangle 24"/>
            <p:cNvSpPr/>
            <p:nvPr/>
          </p:nvSpPr>
          <p:spPr>
            <a:xfrm>
              <a:off x="744" y="2177107"/>
              <a:ext cx="2902148" cy="174128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extBox 25"/>
            <p:cNvSpPr txBox="1"/>
            <p:nvPr/>
          </p:nvSpPr>
          <p:spPr>
            <a:xfrm>
              <a:off x="744" y="2332263"/>
              <a:ext cx="2902148" cy="979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000" dirty="0"/>
                <a:t>Establish the foundation for analyzing and improving PFM</a:t>
              </a:r>
            </a:p>
            <a:p>
              <a:pPr lvl="0" algn="ctr" defTabSz="1022350">
                <a:lnSpc>
                  <a:spcPct val="90000"/>
                </a:lnSpc>
                <a:spcBef>
                  <a:spcPct val="0"/>
                </a:spcBef>
                <a:spcAft>
                  <a:spcPct val="35000"/>
                </a:spcAft>
              </a:pPr>
              <a:r>
                <a:rPr lang="en-US" sz="2000" dirty="0"/>
                <a:t> </a:t>
              </a:r>
            </a:p>
          </p:txBody>
        </p:sp>
      </p:grpSp>
      <p:grpSp>
        <p:nvGrpSpPr>
          <p:cNvPr id="27" name="Group 26"/>
          <p:cNvGrpSpPr/>
          <p:nvPr/>
        </p:nvGrpSpPr>
        <p:grpSpPr>
          <a:xfrm>
            <a:off x="218778" y="5918849"/>
            <a:ext cx="8726368" cy="521424"/>
            <a:chOff x="4267" y="567647"/>
            <a:chExt cx="8315448" cy="865334"/>
          </a:xfrm>
          <a:solidFill>
            <a:schemeClr val="accent2">
              <a:lumMod val="20000"/>
              <a:lumOff val="80000"/>
            </a:schemeClr>
          </a:solidFill>
        </p:grpSpPr>
        <p:sp>
          <p:nvSpPr>
            <p:cNvPr id="28" name="Rectangle 27"/>
            <p:cNvSpPr/>
            <p:nvPr/>
          </p:nvSpPr>
          <p:spPr>
            <a:xfrm>
              <a:off x="4267" y="620605"/>
              <a:ext cx="8315448" cy="81237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TextBox 28"/>
            <p:cNvSpPr txBox="1"/>
            <p:nvPr/>
          </p:nvSpPr>
          <p:spPr>
            <a:xfrm>
              <a:off x="4267" y="567647"/>
              <a:ext cx="8315448" cy="812376"/>
            </a:xfrm>
            <a:prstGeom prst="rect">
              <a:avLst/>
            </a:prstGeom>
            <a:solidFill>
              <a:srgbClr val="CFE2E9"/>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1200150">
                <a:lnSpc>
                  <a:spcPct val="90000"/>
                </a:lnSpc>
                <a:spcBef>
                  <a:spcPct val="0"/>
                </a:spcBef>
                <a:spcAft>
                  <a:spcPct val="35000"/>
                </a:spcAft>
              </a:pPr>
              <a:endParaRPr lang="en-US" sz="2000"/>
            </a:p>
            <a:p>
              <a:pPr algn="ctr" defTabSz="1200150">
                <a:lnSpc>
                  <a:spcPct val="90000"/>
                </a:lnSpc>
                <a:spcBef>
                  <a:spcPct val="0"/>
                </a:spcBef>
                <a:spcAft>
                  <a:spcPct val="35000"/>
                </a:spcAft>
              </a:pPr>
              <a:endParaRPr lang="en-US" sz="2000"/>
            </a:p>
            <a:p>
              <a:pPr algn="ctr" defTabSz="1200150">
                <a:lnSpc>
                  <a:spcPct val="90000"/>
                </a:lnSpc>
                <a:spcBef>
                  <a:spcPct val="0"/>
                </a:spcBef>
                <a:spcAft>
                  <a:spcPct val="35000"/>
                </a:spcAft>
              </a:pPr>
              <a:r>
                <a:rPr lang="en-US" sz="2000">
                  <a:solidFill>
                    <a:schemeClr val="tx1"/>
                  </a:solidFill>
                </a:rPr>
                <a:t>PEFA does not assess government policies </a:t>
              </a:r>
            </a:p>
            <a:p>
              <a:pPr algn="ctr" defTabSz="1200150">
                <a:lnSpc>
                  <a:spcPct val="90000"/>
                </a:lnSpc>
                <a:spcBef>
                  <a:spcPct val="0"/>
                </a:spcBef>
                <a:spcAft>
                  <a:spcPct val="35000"/>
                </a:spcAft>
              </a:pPr>
              <a:r>
                <a:rPr lang="en-US" sz="2000"/>
                <a:t>:</a:t>
              </a:r>
            </a:p>
            <a:p>
              <a:pPr marL="0" lvl="0" indent="0" algn="ctr" defTabSz="889000">
                <a:lnSpc>
                  <a:spcPct val="90000"/>
                </a:lnSpc>
                <a:spcBef>
                  <a:spcPct val="0"/>
                </a:spcBef>
                <a:spcAft>
                  <a:spcPct val="35000"/>
                </a:spcAft>
                <a:buNone/>
              </a:pPr>
              <a:endParaRPr lang="en-US" sz="2000" kern="1200">
                <a:solidFill>
                  <a:prstClr val="white"/>
                </a:solidFill>
                <a:latin typeface="Arial"/>
                <a:ea typeface="+mn-ea"/>
                <a:cs typeface="+mn-cs"/>
              </a:endParaRPr>
            </a:p>
          </p:txBody>
        </p:sp>
      </p:grpSp>
      <p:grpSp>
        <p:nvGrpSpPr>
          <p:cNvPr id="16" name="Group 15">
            <a:extLst>
              <a:ext uri="{FF2B5EF4-FFF2-40B4-BE49-F238E27FC236}">
                <a16:creationId xmlns:a16="http://schemas.microsoft.com/office/drawing/2014/main" id="{A39944C9-65CA-4D66-982F-B58E92A72875}"/>
              </a:ext>
            </a:extLst>
          </p:cNvPr>
          <p:cNvGrpSpPr/>
          <p:nvPr/>
        </p:nvGrpSpPr>
        <p:grpSpPr>
          <a:xfrm>
            <a:off x="218778" y="1401558"/>
            <a:ext cx="8726368" cy="575610"/>
            <a:chOff x="4267" y="160340"/>
            <a:chExt cx="8315448" cy="812376"/>
          </a:xfrm>
          <a:solidFill>
            <a:schemeClr val="accent4">
              <a:lumMod val="20000"/>
              <a:lumOff val="80000"/>
            </a:schemeClr>
          </a:solidFill>
        </p:grpSpPr>
        <p:sp>
          <p:nvSpPr>
            <p:cNvPr id="21" name="Rectangle 20">
              <a:extLst>
                <a:ext uri="{FF2B5EF4-FFF2-40B4-BE49-F238E27FC236}">
                  <a16:creationId xmlns:a16="http://schemas.microsoft.com/office/drawing/2014/main" id="{97942812-81C4-42BF-8516-91C26A2C12CF}"/>
                </a:ext>
              </a:extLst>
            </p:cNvPr>
            <p:cNvSpPr/>
            <p:nvPr/>
          </p:nvSpPr>
          <p:spPr>
            <a:xfrm>
              <a:off x="4267" y="160340"/>
              <a:ext cx="8315448" cy="81237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211A251B-0D8B-4F6C-8AA2-A2C0F5E49DBA}"/>
                </a:ext>
              </a:extLst>
            </p:cNvPr>
            <p:cNvSpPr txBox="1"/>
            <p:nvPr/>
          </p:nvSpPr>
          <p:spPr>
            <a:xfrm>
              <a:off x="4267" y="160340"/>
              <a:ext cx="8315448" cy="812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prstClr val="white"/>
                </a:solidFill>
                <a:latin typeface="Arial"/>
                <a:ea typeface="+mn-ea"/>
                <a:cs typeface="+mn-cs"/>
              </a:endParaRPr>
            </a:p>
          </p:txBody>
        </p:sp>
      </p:grpSp>
      <p:sp>
        <p:nvSpPr>
          <p:cNvPr id="6" name="Rectangle 5">
            <a:extLst>
              <a:ext uri="{FF2B5EF4-FFF2-40B4-BE49-F238E27FC236}">
                <a16:creationId xmlns:a16="http://schemas.microsoft.com/office/drawing/2014/main" id="{7E4B6EC9-3015-466B-BBE6-D75AA5E82B99}"/>
              </a:ext>
            </a:extLst>
          </p:cNvPr>
          <p:cNvSpPr/>
          <p:nvPr/>
        </p:nvSpPr>
        <p:spPr>
          <a:xfrm>
            <a:off x="552125" y="1401936"/>
            <a:ext cx="7955667" cy="523220"/>
          </a:xfrm>
          <a:prstGeom prst="rect">
            <a:avLst/>
          </a:prstGeom>
        </p:spPr>
        <p:txBody>
          <a:bodyPr wrap="square">
            <a:spAutoFit/>
          </a:bodyPr>
          <a:lstStyle/>
          <a:p>
            <a:pPr algn="ctr"/>
            <a:r>
              <a:rPr lang="en-US" sz="2800" dirty="0">
                <a:effectLst>
                  <a:outerShdw blurRad="38100" dist="38100" dir="2700000" algn="tl">
                    <a:srgbClr val="000000">
                      <a:alpha val="43137"/>
                    </a:srgbClr>
                  </a:outerShdw>
                </a:effectLst>
              </a:rPr>
              <a:t>Purpose</a:t>
            </a:r>
          </a:p>
        </p:txBody>
      </p:sp>
      <p:sp>
        <p:nvSpPr>
          <p:cNvPr id="23" name="Oval 22">
            <a:extLst>
              <a:ext uri="{FF2B5EF4-FFF2-40B4-BE49-F238E27FC236}">
                <a16:creationId xmlns:a16="http://schemas.microsoft.com/office/drawing/2014/main" id="{ECC78811-E6B5-4AC2-816C-8D6E286B8F0A}"/>
              </a:ext>
            </a:extLst>
          </p:cNvPr>
          <p:cNvSpPr/>
          <p:nvPr/>
        </p:nvSpPr>
        <p:spPr>
          <a:xfrm>
            <a:off x="0" y="0"/>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0" name="Title 1">
            <a:extLst>
              <a:ext uri="{FF2B5EF4-FFF2-40B4-BE49-F238E27FC236}">
                <a16:creationId xmlns:a16="http://schemas.microsoft.com/office/drawing/2014/main" id="{D75F5C3F-B5B9-478E-8375-21767E1C1FBD}"/>
              </a:ext>
            </a:extLst>
          </p:cNvPr>
          <p:cNvSpPr txBox="1">
            <a:spLocks/>
          </p:cNvSpPr>
          <p:nvPr/>
        </p:nvSpPr>
        <p:spPr>
          <a:xfrm>
            <a:off x="169421" y="284202"/>
            <a:ext cx="8825081" cy="553998"/>
          </a:xfrm>
          <a:prstGeom prst="rect">
            <a:avLst/>
          </a:prstGeom>
        </p:spPr>
        <p:txBody>
          <a:bodyPr wrap="square" lIns="0" tIns="0" rIns="0" bIns="0">
            <a:spAutoFit/>
          </a:bodyPr>
          <a:lstStyle>
            <a:lvl1pPr>
              <a:defRPr sz="2400" b="1" i="0">
                <a:solidFill>
                  <a:schemeClr val="tx1"/>
                </a:solidFill>
                <a:latin typeface="Calibri"/>
                <a:ea typeface="+mj-ea"/>
                <a:cs typeface="Calibri"/>
              </a:defRPr>
            </a:lvl1pPr>
          </a:lstStyle>
          <a:p>
            <a:r>
              <a:rPr lang="en-US" sz="3600" kern="0" dirty="0">
                <a:effectLst>
                  <a:outerShdw blurRad="12700" dist="12700" dir="5400000" algn="ctr" rotWithShape="0">
                    <a:srgbClr val="000000">
                      <a:alpha val="43137"/>
                    </a:srgbClr>
                  </a:outerShdw>
                </a:effectLst>
              </a:rPr>
              <a:t>Assessment Overview - The PEFA Framework</a:t>
            </a:r>
          </a:p>
        </p:txBody>
      </p:sp>
    </p:spTree>
    <p:extLst>
      <p:ext uri="{BB962C8B-B14F-4D97-AF65-F5344CB8AC3E}">
        <p14:creationId xmlns:p14="http://schemas.microsoft.com/office/powerpoint/2010/main" val="425399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6</a:t>
            </a:fld>
            <a:endParaRPr lang="en-US"/>
          </a:p>
        </p:txBody>
      </p:sp>
      <p:graphicFrame>
        <p:nvGraphicFramePr>
          <p:cNvPr id="5" name="Diagram 4"/>
          <p:cNvGraphicFramePr/>
          <p:nvPr>
            <p:extLst>
              <p:ext uri="{D42A27DB-BD31-4B8C-83A1-F6EECF244321}">
                <p14:modId xmlns:p14="http://schemas.microsoft.com/office/powerpoint/2010/main" val="3266787935"/>
              </p:ext>
            </p:extLst>
          </p:nvPr>
        </p:nvGraphicFramePr>
        <p:xfrm>
          <a:off x="0" y="1294497"/>
          <a:ext cx="9144000" cy="5061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B49C554-7A2B-458E-9B8C-E7104048B8C8}"/>
              </a:ext>
            </a:extLst>
          </p:cNvPr>
          <p:cNvSpPr txBox="1"/>
          <p:nvPr/>
        </p:nvSpPr>
        <p:spPr>
          <a:xfrm>
            <a:off x="171450" y="1294497"/>
            <a:ext cx="2324100" cy="1384995"/>
          </a:xfrm>
          <a:prstGeom prst="rect">
            <a:avLst/>
          </a:prstGeom>
          <a:noFill/>
        </p:spPr>
        <p:txBody>
          <a:bodyPr wrap="square" rtlCol="0">
            <a:spAutoFit/>
          </a:bodyPr>
          <a:lstStyle/>
          <a:p>
            <a:r>
              <a:rPr lang="en-US" sz="1400" dirty="0">
                <a:solidFill>
                  <a:schemeClr val="bg1">
                    <a:lumMod val="50000"/>
                  </a:schemeClr>
                </a:solidFill>
                <a:effectLst>
                  <a:outerShdw blurRad="38100" dist="38100" dir="2700000" algn="tl">
                    <a:srgbClr val="000000">
                      <a:alpha val="43137"/>
                    </a:srgbClr>
                  </a:outerShdw>
                </a:effectLst>
              </a:rPr>
              <a:t>The PEFA framework was upgraded in 2016. It is the most comprehensive upgrade since it was first published in 2005 and slightly revised in 2011. </a:t>
            </a:r>
          </a:p>
        </p:txBody>
      </p:sp>
      <p:sp>
        <p:nvSpPr>
          <p:cNvPr id="6" name="Rectangle 5">
            <a:extLst>
              <a:ext uri="{FF2B5EF4-FFF2-40B4-BE49-F238E27FC236}">
                <a16:creationId xmlns:a16="http://schemas.microsoft.com/office/drawing/2014/main" id="{C9C4C062-7028-4F8E-88B1-53778174E7EB}"/>
              </a:ext>
            </a:extLst>
          </p:cNvPr>
          <p:cNvSpPr/>
          <p:nvPr/>
        </p:nvSpPr>
        <p:spPr>
          <a:xfrm>
            <a:off x="382704" y="314980"/>
            <a:ext cx="8285994" cy="523220"/>
          </a:xfrm>
          <a:prstGeom prst="rect">
            <a:avLst/>
          </a:prstGeom>
        </p:spPr>
        <p:txBody>
          <a:bodyPr wrap="square">
            <a:spAutoFit/>
          </a:bodyPr>
          <a:lstStyle/>
          <a:p>
            <a:r>
              <a:rPr lang="en-US" sz="2800" b="1" kern="0" dirty="0">
                <a:effectLst>
                  <a:outerShdw blurRad="12700" dist="12700" dir="5400000" algn="ctr" rotWithShape="0">
                    <a:srgbClr val="000000">
                      <a:alpha val="43137"/>
                    </a:srgbClr>
                  </a:outerShdw>
                </a:effectLst>
              </a:rPr>
              <a:t>Assessment Overview - PEFA ASSESSMENTS TOOLS</a:t>
            </a:r>
          </a:p>
        </p:txBody>
      </p:sp>
      <p:sp>
        <p:nvSpPr>
          <p:cNvPr id="7" name="Oval 6">
            <a:extLst>
              <a:ext uri="{FF2B5EF4-FFF2-40B4-BE49-F238E27FC236}">
                <a16:creationId xmlns:a16="http://schemas.microsoft.com/office/drawing/2014/main" id="{D9CB6A00-06E2-43F4-A978-6FFAF26B7D71}"/>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Tree>
    <p:extLst>
      <p:ext uri="{BB962C8B-B14F-4D97-AF65-F5344CB8AC3E}">
        <p14:creationId xmlns:p14="http://schemas.microsoft.com/office/powerpoint/2010/main" val="366703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7</a:t>
            </a:fld>
            <a:endParaRPr lang="en-US"/>
          </a:p>
        </p:txBody>
      </p:sp>
      <p:sp>
        <p:nvSpPr>
          <p:cNvPr id="3" name="Content Placeholder 2"/>
          <p:cNvSpPr>
            <a:spLocks noGrp="1"/>
          </p:cNvSpPr>
          <p:nvPr>
            <p:ph idx="4294967295"/>
          </p:nvPr>
        </p:nvSpPr>
        <p:spPr>
          <a:xfrm>
            <a:off x="4857750" y="1192213"/>
            <a:ext cx="4362450" cy="4533900"/>
          </a:xfrm>
        </p:spPr>
        <p:txBody>
          <a:bodyPr>
            <a:normAutofit/>
          </a:bodyPr>
          <a:lstStyle/>
          <a:p>
            <a:endParaRPr lang="en-US" dirty="0"/>
          </a:p>
          <a:p>
            <a:endParaRPr lang="en-US" dirty="0"/>
          </a:p>
          <a:p>
            <a:endParaRPr lang="en-US" dirty="0"/>
          </a:p>
        </p:txBody>
      </p:sp>
      <p:pic>
        <p:nvPicPr>
          <p:cNvPr id="1026" name="Picture 2" descr="Color_Icons_Pill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334" y="1578772"/>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Color_Icons_Pilla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219" y="1587379"/>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Color_Icons_Pilla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12" y="3998071"/>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Color_Icons_Pillar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405" y="3976679"/>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Color_Icons_Pillar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4999" y="3976650"/>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Color_Icons_Pillar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9054" y="3976651"/>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8640" y="1587379"/>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9"/>
          <p:cNvSpPr txBox="1">
            <a:spLocks noChangeArrowheads="1"/>
          </p:cNvSpPr>
          <p:nvPr/>
        </p:nvSpPr>
        <p:spPr bwMode="auto">
          <a:xfrm>
            <a:off x="1247539" y="3066341"/>
            <a:ext cx="1771281" cy="207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One</a:t>
            </a:r>
          </a:p>
          <a:p>
            <a:pPr algn="ctr" defTabSz="685800" eaLnBrk="0" fontAlgn="base" hangingPunct="0">
              <a:spcBef>
                <a:spcPct val="0"/>
              </a:spcBef>
              <a:spcAft>
                <a:spcPct val="0"/>
              </a:spcAft>
            </a:pPr>
            <a:r>
              <a:rPr lang="en-US" altLang="en-US" sz="1400" dirty="0">
                <a:solidFill>
                  <a:srgbClr val="000000"/>
                </a:solidFill>
              </a:rPr>
              <a:t>Budget reliability</a:t>
            </a:r>
          </a:p>
          <a:p>
            <a:pPr defTabSz="685800" eaLnBrk="0" fontAlgn="base" hangingPunct="0">
              <a:spcBef>
                <a:spcPct val="0"/>
              </a:spcBef>
              <a:spcAft>
                <a:spcPct val="0"/>
              </a:spcAft>
            </a:pPr>
            <a:endParaRPr lang="en-US" altLang="en-US" sz="3600" dirty="0"/>
          </a:p>
        </p:txBody>
      </p:sp>
      <p:sp>
        <p:nvSpPr>
          <p:cNvPr id="10" name="Text Box 10"/>
          <p:cNvSpPr txBox="1">
            <a:spLocks noChangeArrowheads="1"/>
          </p:cNvSpPr>
          <p:nvPr/>
        </p:nvSpPr>
        <p:spPr bwMode="auto">
          <a:xfrm>
            <a:off x="3808816" y="3073145"/>
            <a:ext cx="1771281" cy="186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Two</a:t>
            </a:r>
          </a:p>
          <a:p>
            <a:pPr algn="ctr" defTabSz="685800" eaLnBrk="0" fontAlgn="base" hangingPunct="0">
              <a:spcBef>
                <a:spcPct val="0"/>
              </a:spcBef>
              <a:spcAft>
                <a:spcPct val="0"/>
              </a:spcAft>
            </a:pPr>
            <a:r>
              <a:rPr lang="en-US" altLang="en-US" sz="1400" dirty="0">
                <a:solidFill>
                  <a:srgbClr val="000000"/>
                </a:solidFill>
              </a:rPr>
              <a:t>Transparency of public finances</a:t>
            </a:r>
          </a:p>
          <a:p>
            <a:pPr defTabSz="685800" eaLnBrk="0" fontAlgn="base" hangingPunct="0">
              <a:spcBef>
                <a:spcPct val="0"/>
              </a:spcBef>
              <a:spcAft>
                <a:spcPct val="0"/>
              </a:spcAft>
            </a:pPr>
            <a:endParaRPr lang="en-US" altLang="en-US" sz="3600" dirty="0"/>
          </a:p>
        </p:txBody>
      </p:sp>
      <p:sp>
        <p:nvSpPr>
          <p:cNvPr id="11" name="Text Box 11"/>
          <p:cNvSpPr txBox="1">
            <a:spLocks noChangeArrowheads="1"/>
          </p:cNvSpPr>
          <p:nvPr/>
        </p:nvSpPr>
        <p:spPr bwMode="auto">
          <a:xfrm>
            <a:off x="6116254" y="3084597"/>
            <a:ext cx="2288732" cy="19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Three</a:t>
            </a:r>
          </a:p>
          <a:p>
            <a:pPr algn="ctr" defTabSz="685800" eaLnBrk="0" fontAlgn="base" hangingPunct="0">
              <a:spcBef>
                <a:spcPct val="0"/>
              </a:spcBef>
              <a:spcAft>
                <a:spcPct val="0"/>
              </a:spcAft>
            </a:pPr>
            <a:r>
              <a:rPr lang="en-US" altLang="en-US" sz="1400" dirty="0">
                <a:solidFill>
                  <a:srgbClr val="000000"/>
                </a:solidFill>
              </a:rPr>
              <a:t>Management of assets and liabilities</a:t>
            </a:r>
          </a:p>
          <a:p>
            <a:pPr defTabSz="685800" eaLnBrk="0" fontAlgn="base" hangingPunct="0">
              <a:spcBef>
                <a:spcPct val="0"/>
              </a:spcBef>
              <a:spcAft>
                <a:spcPct val="0"/>
              </a:spcAft>
            </a:pPr>
            <a:endParaRPr lang="en-US" altLang="en-US" sz="3600" dirty="0"/>
          </a:p>
        </p:txBody>
      </p:sp>
      <p:sp>
        <p:nvSpPr>
          <p:cNvPr id="12" name="Text Box 12"/>
          <p:cNvSpPr txBox="1">
            <a:spLocks noChangeArrowheads="1"/>
          </p:cNvSpPr>
          <p:nvPr/>
        </p:nvSpPr>
        <p:spPr bwMode="auto">
          <a:xfrm>
            <a:off x="16939" y="5473868"/>
            <a:ext cx="2160061" cy="930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Four</a:t>
            </a:r>
          </a:p>
          <a:p>
            <a:pPr algn="ctr" defTabSz="685800" eaLnBrk="0" fontAlgn="base" hangingPunct="0">
              <a:spcBef>
                <a:spcPct val="0"/>
              </a:spcBef>
              <a:spcAft>
                <a:spcPct val="0"/>
              </a:spcAft>
            </a:pPr>
            <a:r>
              <a:rPr lang="en-US" altLang="en-US" sz="1400" dirty="0">
                <a:solidFill>
                  <a:srgbClr val="000000"/>
                </a:solidFill>
              </a:rPr>
              <a:t>Policy-based fiscal </a:t>
            </a:r>
          </a:p>
          <a:p>
            <a:pPr algn="ctr" defTabSz="685800" eaLnBrk="0" fontAlgn="base" hangingPunct="0">
              <a:spcBef>
                <a:spcPct val="0"/>
              </a:spcBef>
              <a:spcAft>
                <a:spcPct val="0"/>
              </a:spcAft>
            </a:pPr>
            <a:r>
              <a:rPr lang="en-US" altLang="en-US" sz="1400" dirty="0">
                <a:solidFill>
                  <a:srgbClr val="000000"/>
                </a:solidFill>
              </a:rPr>
              <a:t>strategy and budgeting</a:t>
            </a:r>
          </a:p>
          <a:p>
            <a:pPr defTabSz="685800" eaLnBrk="0" fontAlgn="base" hangingPunct="0">
              <a:spcBef>
                <a:spcPct val="0"/>
              </a:spcBef>
              <a:spcAft>
                <a:spcPct val="0"/>
              </a:spcAft>
            </a:pPr>
            <a:endParaRPr lang="en-US" altLang="en-US" sz="3200" dirty="0"/>
          </a:p>
        </p:txBody>
      </p:sp>
      <p:sp>
        <p:nvSpPr>
          <p:cNvPr id="13" name="Text Box 13"/>
          <p:cNvSpPr txBox="1">
            <a:spLocks noChangeArrowheads="1"/>
          </p:cNvSpPr>
          <p:nvPr/>
        </p:nvSpPr>
        <p:spPr bwMode="auto">
          <a:xfrm>
            <a:off x="2420461" y="5461378"/>
            <a:ext cx="1913688" cy="322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Five</a:t>
            </a:r>
          </a:p>
          <a:p>
            <a:pPr algn="ctr" defTabSz="685800" eaLnBrk="0" fontAlgn="base" hangingPunct="0">
              <a:spcBef>
                <a:spcPct val="0"/>
              </a:spcBef>
              <a:spcAft>
                <a:spcPct val="0"/>
              </a:spcAft>
            </a:pPr>
            <a:r>
              <a:rPr lang="en-US" altLang="en-US" sz="1400" dirty="0">
                <a:solidFill>
                  <a:srgbClr val="000000"/>
                </a:solidFill>
              </a:rPr>
              <a:t>Predictability and control in budget execution</a:t>
            </a:r>
          </a:p>
          <a:p>
            <a:pPr defTabSz="685800" eaLnBrk="0" fontAlgn="base" hangingPunct="0">
              <a:spcBef>
                <a:spcPct val="0"/>
              </a:spcBef>
              <a:spcAft>
                <a:spcPct val="0"/>
              </a:spcAft>
            </a:pPr>
            <a:endParaRPr lang="en-US" altLang="en-US" sz="3200" dirty="0"/>
          </a:p>
        </p:txBody>
      </p:sp>
      <p:sp>
        <p:nvSpPr>
          <p:cNvPr id="14" name="Text Box 14"/>
          <p:cNvSpPr txBox="1">
            <a:spLocks noChangeArrowheads="1"/>
          </p:cNvSpPr>
          <p:nvPr/>
        </p:nvSpPr>
        <p:spPr bwMode="auto">
          <a:xfrm>
            <a:off x="4700948" y="5452632"/>
            <a:ext cx="2143693" cy="61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Six</a:t>
            </a:r>
          </a:p>
          <a:p>
            <a:pPr algn="ctr" defTabSz="685800" eaLnBrk="0" fontAlgn="base" hangingPunct="0">
              <a:spcBef>
                <a:spcPct val="0"/>
              </a:spcBef>
              <a:spcAft>
                <a:spcPct val="0"/>
              </a:spcAft>
            </a:pPr>
            <a:r>
              <a:rPr lang="en-US" altLang="en-US" sz="1400" dirty="0">
                <a:solidFill>
                  <a:srgbClr val="000000"/>
                </a:solidFill>
              </a:rPr>
              <a:t>Accounting and reporting</a:t>
            </a:r>
          </a:p>
          <a:p>
            <a:pPr defTabSz="685800" eaLnBrk="0" fontAlgn="base" hangingPunct="0">
              <a:spcBef>
                <a:spcPct val="0"/>
              </a:spcBef>
              <a:spcAft>
                <a:spcPct val="0"/>
              </a:spcAft>
            </a:pPr>
            <a:endParaRPr lang="en-US" altLang="en-US" sz="3200" dirty="0"/>
          </a:p>
        </p:txBody>
      </p:sp>
      <p:sp>
        <p:nvSpPr>
          <p:cNvPr id="15" name="Text Box 15"/>
          <p:cNvSpPr txBox="1">
            <a:spLocks noChangeArrowheads="1"/>
          </p:cNvSpPr>
          <p:nvPr/>
        </p:nvSpPr>
        <p:spPr bwMode="auto">
          <a:xfrm>
            <a:off x="7191727" y="5449080"/>
            <a:ext cx="1989288" cy="270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Seven</a:t>
            </a:r>
          </a:p>
          <a:p>
            <a:pPr algn="ctr" defTabSz="685800" eaLnBrk="0" fontAlgn="base" hangingPunct="0">
              <a:spcBef>
                <a:spcPct val="0"/>
              </a:spcBef>
              <a:spcAft>
                <a:spcPct val="0"/>
              </a:spcAft>
            </a:pPr>
            <a:r>
              <a:rPr lang="en-US" altLang="en-US" sz="1400" dirty="0">
                <a:solidFill>
                  <a:srgbClr val="000000"/>
                </a:solidFill>
              </a:rPr>
              <a:t>External scrutiny and audit</a:t>
            </a:r>
          </a:p>
          <a:p>
            <a:pPr defTabSz="685800" eaLnBrk="0" fontAlgn="base" hangingPunct="0">
              <a:spcBef>
                <a:spcPct val="0"/>
              </a:spcBef>
              <a:spcAft>
                <a:spcPct val="0"/>
              </a:spcAft>
            </a:pPr>
            <a:endParaRPr lang="en-US" altLang="en-US" sz="3200" dirty="0"/>
          </a:p>
        </p:txBody>
      </p:sp>
      <p:sp>
        <p:nvSpPr>
          <p:cNvPr id="19" name="Rectangle 18">
            <a:extLst>
              <a:ext uri="{FF2B5EF4-FFF2-40B4-BE49-F238E27FC236}">
                <a16:creationId xmlns:a16="http://schemas.microsoft.com/office/drawing/2014/main" id="{1B5A644D-87B9-4A52-BFD6-8F85F8E2967B}"/>
              </a:ext>
            </a:extLst>
          </p:cNvPr>
          <p:cNvSpPr/>
          <p:nvPr/>
        </p:nvSpPr>
        <p:spPr>
          <a:xfrm>
            <a:off x="30725" y="316484"/>
            <a:ext cx="9074089" cy="954107"/>
          </a:xfrm>
          <a:prstGeom prst="rect">
            <a:avLst/>
          </a:prstGeom>
        </p:spPr>
        <p:txBody>
          <a:bodyPr wrap="square">
            <a:spAutoFit/>
          </a:bodyPr>
          <a:lstStyle/>
          <a:p>
            <a:pPr algn="ctr"/>
            <a:r>
              <a:rPr lang="en-US" sz="2800" b="1" kern="0" dirty="0">
                <a:effectLst>
                  <a:outerShdw blurRad="12700" dist="12700" dir="5400000" algn="ctr" rotWithShape="0">
                    <a:srgbClr val="000000">
                      <a:alpha val="43137"/>
                    </a:srgbClr>
                  </a:outerShdw>
                </a:effectLst>
                <a:latin typeface="Calibri"/>
                <a:ea typeface="+mj-ea"/>
                <a:cs typeface="Calibri"/>
              </a:rPr>
              <a:t>Assessment Overview - PEFA ASSESSMENTS TOOLS </a:t>
            </a:r>
          </a:p>
          <a:p>
            <a:pPr algn="ctr"/>
            <a:r>
              <a:rPr lang="en-US" sz="2800" b="1" kern="0" dirty="0">
                <a:effectLst>
                  <a:outerShdw blurRad="12700" dist="12700" dir="5400000" algn="ctr" rotWithShape="0">
                    <a:srgbClr val="000000">
                      <a:alpha val="43137"/>
                    </a:srgbClr>
                  </a:outerShdw>
                </a:effectLst>
                <a:latin typeface="Calibri"/>
                <a:ea typeface="+mj-ea"/>
                <a:cs typeface="Calibri"/>
              </a:rPr>
              <a:t>7 PEFA Pillars of PFM Performance</a:t>
            </a:r>
          </a:p>
        </p:txBody>
      </p:sp>
      <p:sp>
        <p:nvSpPr>
          <p:cNvPr id="20" name="Oval 19">
            <a:extLst>
              <a:ext uri="{FF2B5EF4-FFF2-40B4-BE49-F238E27FC236}">
                <a16:creationId xmlns:a16="http://schemas.microsoft.com/office/drawing/2014/main" id="{6E224B22-15C6-4414-A930-D168F8C92848}"/>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22" name="object 2">
            <a:extLst>
              <a:ext uri="{FF2B5EF4-FFF2-40B4-BE49-F238E27FC236}">
                <a16:creationId xmlns:a16="http://schemas.microsoft.com/office/drawing/2014/main" id="{28B611BC-74EE-4A79-97C4-D88BC8643B60}"/>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330961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51506" y="1372607"/>
            <a:ext cx="6925896" cy="4024400"/>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8</a:t>
            </a:fld>
            <a:endParaRPr lang="en-US"/>
          </a:p>
        </p:txBody>
      </p:sp>
      <p:pic>
        <p:nvPicPr>
          <p:cNvPr id="22" name="Picture 4" descr="Color_Icons_Pilla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045" y="904149"/>
            <a:ext cx="100833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Text Box 12"/>
          <p:cNvSpPr txBox="1">
            <a:spLocks noChangeAspect="1" noChangeArrowheads="1"/>
          </p:cNvSpPr>
          <p:nvPr/>
        </p:nvSpPr>
        <p:spPr bwMode="auto">
          <a:xfrm>
            <a:off x="3266140" y="1932849"/>
            <a:ext cx="1991660" cy="605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Policy-based Fiscal </a:t>
            </a:r>
          </a:p>
          <a:p>
            <a:pPr algn="ctr" defTabSz="685800" eaLnBrk="0" fontAlgn="base" hangingPunct="0">
              <a:spcBef>
                <a:spcPct val="0"/>
              </a:spcBef>
              <a:spcAft>
                <a:spcPct val="0"/>
              </a:spcAft>
            </a:pPr>
            <a:r>
              <a:rPr lang="en-US" altLang="en-US" sz="1400" dirty="0">
                <a:solidFill>
                  <a:srgbClr val="000000"/>
                </a:solidFill>
              </a:rPr>
              <a:t>Strategy and Budgeting</a:t>
            </a:r>
          </a:p>
          <a:p>
            <a:pPr defTabSz="685800" eaLnBrk="0" fontAlgn="base" hangingPunct="0">
              <a:spcBef>
                <a:spcPct val="0"/>
              </a:spcBef>
              <a:spcAft>
                <a:spcPct val="0"/>
              </a:spcAft>
            </a:pPr>
            <a:endParaRPr lang="en-US" altLang="en-US" sz="4000" dirty="0">
              <a:latin typeface="Arial" panose="020B0604020202020204" pitchFamily="34" charset="0"/>
            </a:endParaRPr>
          </a:p>
        </p:txBody>
      </p:sp>
      <p:pic>
        <p:nvPicPr>
          <p:cNvPr id="24" name="Picture 6" descr="Color_Icons_Pilla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933" y="5471160"/>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Text Box 14"/>
          <p:cNvSpPr txBox="1">
            <a:spLocks noChangeArrowheads="1"/>
          </p:cNvSpPr>
          <p:nvPr/>
        </p:nvSpPr>
        <p:spPr bwMode="auto">
          <a:xfrm>
            <a:off x="3124200" y="6529235"/>
            <a:ext cx="2071258" cy="40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Accounting and Reporting</a:t>
            </a:r>
          </a:p>
          <a:p>
            <a:pPr defTabSz="685800" eaLnBrk="0" fontAlgn="base" hangingPunct="0">
              <a:spcBef>
                <a:spcPct val="0"/>
              </a:spcBef>
              <a:spcAft>
                <a:spcPct val="0"/>
              </a:spcAft>
            </a:pPr>
            <a:endParaRPr lang="en-US" altLang="en-US" sz="3600" dirty="0"/>
          </a:p>
        </p:txBody>
      </p:sp>
      <p:pic>
        <p:nvPicPr>
          <p:cNvPr id="26" name="Picture 2" descr="Color_Icons_Pilla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611" y="2802614"/>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7" name="Text Box 10"/>
          <p:cNvSpPr txBox="1">
            <a:spLocks noChangeAspect="1" noChangeArrowheads="1"/>
          </p:cNvSpPr>
          <p:nvPr/>
        </p:nvSpPr>
        <p:spPr bwMode="auto">
          <a:xfrm>
            <a:off x="4763127" y="2694849"/>
            <a:ext cx="1134442" cy="63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Transparency of public finances</a:t>
            </a:r>
          </a:p>
          <a:p>
            <a:pPr defTabSz="685800" eaLnBrk="0" fontAlgn="base" hangingPunct="0">
              <a:spcBef>
                <a:spcPct val="0"/>
              </a:spcBef>
              <a:spcAft>
                <a:spcPct val="0"/>
              </a:spcAft>
            </a:pPr>
            <a:endParaRPr lang="en-US" altLang="en-US" sz="4400" dirty="0"/>
          </a:p>
        </p:txBody>
      </p:sp>
      <p:pic>
        <p:nvPicPr>
          <p:cNvPr id="28" name="Picture 3" descr="Color_Icons_Pillar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5933" y="3947160"/>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 Box 11"/>
          <p:cNvSpPr txBox="1">
            <a:spLocks noChangeAspect="1" noChangeArrowheads="1"/>
          </p:cNvSpPr>
          <p:nvPr/>
        </p:nvSpPr>
        <p:spPr bwMode="auto">
          <a:xfrm>
            <a:off x="2487774" y="4275824"/>
            <a:ext cx="1066226" cy="605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Management of Assets and Liabilities</a:t>
            </a:r>
          </a:p>
          <a:p>
            <a:pPr defTabSz="685800" eaLnBrk="0" fontAlgn="base" hangingPunct="0">
              <a:spcBef>
                <a:spcPct val="0"/>
              </a:spcBef>
              <a:spcAft>
                <a:spcPct val="0"/>
              </a:spcAft>
            </a:pPr>
            <a:endParaRPr lang="en-US" altLang="en-US" sz="4400" b="1" dirty="0"/>
          </a:p>
        </p:txBody>
      </p:sp>
      <p:pic>
        <p:nvPicPr>
          <p:cNvPr id="30" name="Picture 7" descr="Color_Icons_Pillar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8511" y="3152049"/>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1" name="Text Box 15"/>
          <p:cNvSpPr txBox="1">
            <a:spLocks noChangeAspect="1" noChangeArrowheads="1"/>
          </p:cNvSpPr>
          <p:nvPr/>
        </p:nvSpPr>
        <p:spPr bwMode="auto">
          <a:xfrm>
            <a:off x="950501" y="4361734"/>
            <a:ext cx="1449799" cy="548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External Scrutiny and Audit</a:t>
            </a:r>
          </a:p>
          <a:p>
            <a:pPr defTabSz="685800" eaLnBrk="0" fontAlgn="base" hangingPunct="0">
              <a:spcBef>
                <a:spcPct val="0"/>
              </a:spcBef>
              <a:spcAft>
                <a:spcPct val="0"/>
              </a:spcAft>
            </a:pPr>
            <a:endParaRPr lang="en-US" altLang="en-US" sz="2400" dirty="0"/>
          </a:p>
        </p:txBody>
      </p:sp>
      <p:pic>
        <p:nvPicPr>
          <p:cNvPr id="32" name="Picture 5" descr="Color_Icons_Pillar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111472"/>
            <a:ext cx="1033689" cy="1033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3" name="Text Box 13"/>
          <p:cNvSpPr txBox="1">
            <a:spLocks noChangeAspect="1" noChangeArrowheads="1"/>
          </p:cNvSpPr>
          <p:nvPr/>
        </p:nvSpPr>
        <p:spPr bwMode="auto">
          <a:xfrm>
            <a:off x="5460465" y="4319208"/>
            <a:ext cx="1943623" cy="653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Predictability and Control in Budget Execution</a:t>
            </a:r>
          </a:p>
          <a:p>
            <a:pPr defTabSz="685800" eaLnBrk="0" fontAlgn="base" hangingPunct="0">
              <a:spcBef>
                <a:spcPct val="0"/>
              </a:spcBef>
              <a:spcAft>
                <a:spcPct val="0"/>
              </a:spcAft>
            </a:pPr>
            <a:endParaRPr lang="en-US" altLang="en-US" sz="3600" dirty="0"/>
          </a:p>
        </p:txBody>
      </p:sp>
      <p:sp>
        <p:nvSpPr>
          <p:cNvPr id="7" name="Bent Arrow 6"/>
          <p:cNvSpPr>
            <a:spLocks noChangeAspect="1"/>
          </p:cNvSpPr>
          <p:nvPr/>
        </p:nvSpPr>
        <p:spPr>
          <a:xfrm rot="5400000">
            <a:off x="5609526" y="1751175"/>
            <a:ext cx="1016986" cy="1175162"/>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6" name="Bent Arrow 35"/>
          <p:cNvSpPr>
            <a:spLocks noChangeAspect="1"/>
          </p:cNvSpPr>
          <p:nvPr/>
        </p:nvSpPr>
        <p:spPr>
          <a:xfrm rot="16200000">
            <a:off x="1837626" y="4825561"/>
            <a:ext cx="1016986" cy="1175162"/>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8" name="Bent Arrow 7"/>
          <p:cNvSpPr>
            <a:spLocks noChangeAspect="1"/>
          </p:cNvSpPr>
          <p:nvPr/>
        </p:nvSpPr>
        <p:spPr>
          <a:xfrm rot="10800000">
            <a:off x="5448301" y="4904649"/>
            <a:ext cx="1175897" cy="1062647"/>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8" name="Bent Arrow 37"/>
          <p:cNvSpPr>
            <a:spLocks noChangeAspect="1"/>
          </p:cNvSpPr>
          <p:nvPr/>
        </p:nvSpPr>
        <p:spPr>
          <a:xfrm>
            <a:off x="1719703" y="1784602"/>
            <a:ext cx="1175897" cy="1062647"/>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pic>
        <p:nvPicPr>
          <p:cNvPr id="39"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1" y="3085332"/>
            <a:ext cx="100833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Text Box 9"/>
          <p:cNvSpPr txBox="1">
            <a:spLocks noChangeAspect="1" noChangeArrowheads="1"/>
          </p:cNvSpPr>
          <p:nvPr/>
        </p:nvSpPr>
        <p:spPr bwMode="auto">
          <a:xfrm>
            <a:off x="7781696" y="4302339"/>
            <a:ext cx="1133704" cy="420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Budget Reliability</a:t>
            </a:r>
          </a:p>
          <a:p>
            <a:pPr defTabSz="685800" eaLnBrk="0" fontAlgn="base" hangingPunct="0">
              <a:spcBef>
                <a:spcPct val="0"/>
              </a:spcBef>
              <a:spcAft>
                <a:spcPct val="0"/>
              </a:spcAft>
            </a:pPr>
            <a:endParaRPr lang="en-US" altLang="en-US" sz="4400" dirty="0"/>
          </a:p>
        </p:txBody>
      </p:sp>
      <p:sp>
        <p:nvSpPr>
          <p:cNvPr id="16" name="Isosceles Triangle 15"/>
          <p:cNvSpPr>
            <a:spLocks noChangeAspect="1"/>
          </p:cNvSpPr>
          <p:nvPr/>
        </p:nvSpPr>
        <p:spPr>
          <a:xfrm>
            <a:off x="3961952" y="2462794"/>
            <a:ext cx="601703" cy="23205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Isosceles Triangle 41"/>
          <p:cNvSpPr>
            <a:spLocks noChangeAspect="1"/>
          </p:cNvSpPr>
          <p:nvPr/>
        </p:nvSpPr>
        <p:spPr>
          <a:xfrm rot="10800000">
            <a:off x="3923827" y="5146803"/>
            <a:ext cx="601703" cy="23205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Isosceles Triangle 42"/>
          <p:cNvSpPr>
            <a:spLocks noChangeAspect="1"/>
          </p:cNvSpPr>
          <p:nvPr/>
        </p:nvSpPr>
        <p:spPr>
          <a:xfrm rot="16200000">
            <a:off x="2748475" y="3493789"/>
            <a:ext cx="336464" cy="41498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Isosceles Triangle 43"/>
          <p:cNvSpPr>
            <a:spLocks noChangeAspect="1"/>
          </p:cNvSpPr>
          <p:nvPr/>
        </p:nvSpPr>
        <p:spPr>
          <a:xfrm rot="5400000">
            <a:off x="5297061" y="3517964"/>
            <a:ext cx="336465" cy="414986"/>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5" name="Isosceles Triangle 44"/>
          <p:cNvSpPr>
            <a:spLocks noChangeAspect="1"/>
          </p:cNvSpPr>
          <p:nvPr/>
        </p:nvSpPr>
        <p:spPr>
          <a:xfrm rot="5400000">
            <a:off x="7202061" y="3517964"/>
            <a:ext cx="336465" cy="414986"/>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Title 5"/>
          <p:cNvSpPr>
            <a:spLocks noGrp="1"/>
          </p:cNvSpPr>
          <p:nvPr>
            <p:ph type="title"/>
          </p:nvPr>
        </p:nvSpPr>
        <p:spPr>
          <a:xfrm>
            <a:off x="76200" y="274638"/>
            <a:ext cx="8991600" cy="1143000"/>
          </a:xfrm>
        </p:spPr>
        <p:txBody>
          <a:bodyPr>
            <a:normAutofit/>
          </a:bodyPr>
          <a:lstStyle/>
          <a:p>
            <a:pPr algn="ctr"/>
            <a:r>
              <a:rPr lang="en-US" sz="3600" dirty="0">
                <a:effectLst>
                  <a:outerShdw blurRad="12700" dist="12700" dir="5400000" algn="ctr" rotWithShape="0">
                    <a:srgbClr val="000000">
                      <a:alpha val="43137"/>
                    </a:srgbClr>
                  </a:outerShdw>
                </a:effectLst>
              </a:rPr>
              <a:t>PEFA and the Budget Cycle</a:t>
            </a:r>
          </a:p>
        </p:txBody>
      </p:sp>
      <p:sp>
        <p:nvSpPr>
          <p:cNvPr id="35" name="Oval 34">
            <a:extLst>
              <a:ext uri="{FF2B5EF4-FFF2-40B4-BE49-F238E27FC236}">
                <a16:creationId xmlns:a16="http://schemas.microsoft.com/office/drawing/2014/main" id="{52DEF5FF-6A3C-44D5-8280-A4847A3540E2}"/>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Tree>
    <p:extLst>
      <p:ext uri="{BB962C8B-B14F-4D97-AF65-F5344CB8AC3E}">
        <p14:creationId xmlns:p14="http://schemas.microsoft.com/office/powerpoint/2010/main" val="357407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242563"/>
            <a:ext cx="8529319" cy="553998"/>
          </a:xfrm>
        </p:spPr>
        <p:txBody>
          <a:bodyPr/>
          <a:lstStyle/>
          <a:p>
            <a:r>
              <a:rPr lang="en-US" sz="3600" dirty="0">
                <a:effectLst>
                  <a:outerShdw blurRad="12700" dist="12700" dir="5400000" algn="ctr" rotWithShape="0">
                    <a:srgbClr val="000000">
                      <a:alpha val="43137"/>
                    </a:srgbClr>
                  </a:outerShdw>
                </a:effectLst>
              </a:rPr>
              <a:t>Highlights of PEFA Assessment </a:t>
            </a:r>
          </a:p>
        </p:txBody>
      </p:sp>
      <p:sp>
        <p:nvSpPr>
          <p:cNvPr id="5" name="object 2"/>
          <p:cNvSpPr/>
          <p:nvPr/>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
        <p:nvSpPr>
          <p:cNvPr id="17" name="Content Placeholder 2">
            <a:extLst>
              <a:ext uri="{FF2B5EF4-FFF2-40B4-BE49-F238E27FC236}">
                <a16:creationId xmlns:a16="http://schemas.microsoft.com/office/drawing/2014/main" id="{48082B43-05A3-46E7-90CA-7AB1A7D0230F}"/>
              </a:ext>
            </a:extLst>
          </p:cNvPr>
          <p:cNvSpPr txBox="1">
            <a:spLocks/>
          </p:cNvSpPr>
          <p:nvPr/>
        </p:nvSpPr>
        <p:spPr>
          <a:xfrm>
            <a:off x="152400" y="1161569"/>
            <a:ext cx="8839200" cy="7432804"/>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1100"/>
              </a:spcBef>
              <a:buClr>
                <a:srgbClr val="139AF0"/>
              </a:buClr>
              <a:buFont typeface="Wingdings" panose="05000000000000000000" pitchFamily="2" charset="2"/>
              <a:buChar char="§"/>
            </a:pPr>
            <a:r>
              <a:rPr lang="en-US" sz="2800" b="1" kern="0" dirty="0"/>
              <a:t>61% (19 out of 31) of the indicators </a:t>
            </a:r>
            <a:r>
              <a:rPr lang="en-US" sz="2800" kern="0" dirty="0"/>
              <a:t>have score of C+ and above</a:t>
            </a:r>
            <a:r>
              <a:rPr lang="en-US" sz="2800" b="1" kern="0" dirty="0"/>
              <a:t>.</a:t>
            </a:r>
          </a:p>
          <a:p>
            <a:pPr>
              <a:spcBef>
                <a:spcPts val="1100"/>
              </a:spcBef>
              <a:buClr>
                <a:srgbClr val="139AF0"/>
              </a:buClr>
            </a:pPr>
            <a:endParaRPr lang="en-US" sz="2800" kern="0" dirty="0"/>
          </a:p>
          <a:p>
            <a:pPr marL="342900" indent="-342900">
              <a:spcBef>
                <a:spcPts val="1100"/>
              </a:spcBef>
              <a:buClr>
                <a:srgbClr val="139AF0"/>
              </a:buClr>
              <a:buFont typeface="Wingdings" panose="05000000000000000000" pitchFamily="2" charset="2"/>
              <a:buChar char="§"/>
            </a:pPr>
            <a:r>
              <a:rPr lang="en-US" sz="2800" kern="0" dirty="0"/>
              <a:t>Out of the 6 indicators related to</a:t>
            </a:r>
            <a:r>
              <a:rPr lang="en-US" sz="2800" b="1" kern="0" dirty="0"/>
              <a:t> Pillar on Transparency of Public Finances </a:t>
            </a:r>
            <a:r>
              <a:rPr lang="en-US" sz="2800" kern="0" dirty="0"/>
              <a:t>only 2 (33%) have a score of C+ and above. </a:t>
            </a:r>
          </a:p>
          <a:p>
            <a:pPr marL="342900" indent="-342900">
              <a:spcBef>
                <a:spcPts val="1100"/>
              </a:spcBef>
              <a:buClr>
                <a:srgbClr val="139AF0"/>
              </a:buClr>
              <a:buFont typeface="Wingdings" panose="05000000000000000000" pitchFamily="2" charset="2"/>
              <a:buChar char="§"/>
            </a:pPr>
            <a:endParaRPr lang="en-US" sz="2800" kern="0" dirty="0"/>
          </a:p>
          <a:p>
            <a:pPr marL="342900" indent="-342900">
              <a:spcBef>
                <a:spcPts val="1100"/>
              </a:spcBef>
              <a:buClr>
                <a:srgbClr val="139AF0"/>
              </a:buClr>
              <a:buFont typeface="Wingdings" panose="05000000000000000000" pitchFamily="2" charset="2"/>
              <a:buChar char="§"/>
            </a:pPr>
            <a:r>
              <a:rPr lang="en-US" sz="2800" b="1" kern="0" dirty="0"/>
              <a:t>A comparison of 2012 to 2018 PEFA scores </a:t>
            </a:r>
            <a:r>
              <a:rPr lang="en-US" sz="2800" kern="0" dirty="0"/>
              <a:t>shows that the </a:t>
            </a:r>
            <a:r>
              <a:rPr lang="en-US" sz="2800" b="1" kern="0" dirty="0"/>
              <a:t>Pillar on Comprehensiveness and Transparency</a:t>
            </a:r>
            <a:r>
              <a:rPr lang="en-US" sz="2800" kern="0" dirty="0"/>
              <a:t> improved in 1 indicator (17%), 3 indicators (50%) maintained their results and 2 indicators (33%) had a decline in performance.</a:t>
            </a:r>
            <a:r>
              <a:rPr lang="en-US" sz="2800" b="1" kern="0" dirty="0"/>
              <a:t> </a:t>
            </a:r>
            <a:endParaRPr lang="en-US" sz="2800" kern="0" dirty="0"/>
          </a:p>
          <a:p>
            <a:pPr marL="342900" indent="-342900">
              <a:spcBef>
                <a:spcPts val="1100"/>
              </a:spcBef>
              <a:buClr>
                <a:srgbClr val="139AF0"/>
              </a:buClr>
              <a:buFont typeface="Wingdings" panose="05000000000000000000" pitchFamily="2" charset="2"/>
              <a:buChar char="§"/>
            </a:pPr>
            <a:endParaRPr lang="en-US" sz="2800" kern="0" dirty="0"/>
          </a:p>
          <a:p>
            <a:pPr>
              <a:spcBef>
                <a:spcPts val="1100"/>
              </a:spcBef>
              <a:buClr>
                <a:srgbClr val="139AF0"/>
              </a:buClr>
            </a:pPr>
            <a:endParaRPr lang="en-GB" sz="2800" kern="0" dirty="0">
              <a:solidFill>
                <a:sysClr val="windowText" lastClr="000000"/>
              </a:solidFill>
            </a:endParaRPr>
          </a:p>
          <a:p>
            <a:pPr marL="742950" lvl="1" indent="-285750">
              <a:buFont typeface="Wingdings" panose="05000000000000000000" pitchFamily="2" charset="2"/>
              <a:buChar char="§"/>
            </a:pPr>
            <a:endParaRPr lang="en-GB" kern="0" dirty="0">
              <a:solidFill>
                <a:sysClr val="windowText" lastClr="000000"/>
              </a:solidFill>
            </a:endParaRPr>
          </a:p>
          <a:p>
            <a:pPr lvl="1"/>
            <a:endParaRPr lang="en-GB" kern="0" dirty="0">
              <a:solidFill>
                <a:sysClr val="windowText" lastClr="000000"/>
              </a:solidFill>
            </a:endParaRPr>
          </a:p>
        </p:txBody>
      </p:sp>
      <p:sp>
        <p:nvSpPr>
          <p:cNvPr id="3" name="Oval 2">
            <a:extLst>
              <a:ext uri="{FF2B5EF4-FFF2-40B4-BE49-F238E27FC236}">
                <a16:creationId xmlns:a16="http://schemas.microsoft.com/office/drawing/2014/main" id="{BFFE4285-AF9B-410B-9737-E584BAAE62C6}"/>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a:t>
            </a:r>
          </a:p>
        </p:txBody>
      </p:sp>
    </p:spTree>
    <p:extLst>
      <p:ext uri="{BB962C8B-B14F-4D97-AF65-F5344CB8AC3E}">
        <p14:creationId xmlns:p14="http://schemas.microsoft.com/office/powerpoint/2010/main" val="321196593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25728</TotalTime>
  <Words>1491</Words>
  <Application>Microsoft Office PowerPoint</Application>
  <PresentationFormat>On-screen Show (4:3)</PresentationFormat>
  <Paragraphs>272</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Andes</vt:lpstr>
      <vt:lpstr>Arial</vt:lpstr>
      <vt:lpstr>Calibri</vt:lpstr>
      <vt:lpstr>Calibri Light</vt:lpstr>
      <vt:lpstr>Times New Roman</vt:lpstr>
      <vt:lpstr>Wingdings</vt:lpstr>
      <vt:lpstr>Office Theme</vt:lpstr>
      <vt:lpstr>PowerPoint Presentation</vt:lpstr>
      <vt:lpstr>Overview</vt:lpstr>
      <vt:lpstr>The PEFA Program</vt:lpstr>
      <vt:lpstr>PowerPoint Presentation</vt:lpstr>
      <vt:lpstr>PowerPoint Presentation</vt:lpstr>
      <vt:lpstr>PowerPoint Presentation</vt:lpstr>
      <vt:lpstr>PowerPoint Presentation</vt:lpstr>
      <vt:lpstr>PEFA and the Budget Cycle</vt:lpstr>
      <vt:lpstr>Highlights of PEFA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lpstr> Annexes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Clennan</dc:creator>
  <cp:lastModifiedBy>Patrick Piker Umah Tete</cp:lastModifiedBy>
  <cp:revision>1309</cp:revision>
  <cp:lastPrinted>2018-07-12T15:17:53Z</cp:lastPrinted>
  <dcterms:created xsi:type="dcterms:W3CDTF">2016-10-27T19:50:40Z</dcterms:created>
  <dcterms:modified xsi:type="dcterms:W3CDTF">2019-03-17T11:44:38Z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2016-07-14T00:00:00Z</vt:filetime>
  </property>
  <property fmtid="{D5CDD505-2E9C-101B-9397-08002B2CF9AE}" pid="3" name="Creator">
    <vt:lpwstr>Microsoft® PowerPoint® 2013</vt:lpwstr>
  </property>
  <property fmtid="{D5CDD505-2E9C-101B-9397-08002B2CF9AE}" pid="4" name="LastSaved">
    <vt:filetime>2016-10-27T00:00:00Z</vt:filetime>
  </property>
</Properties>
</file>