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theme/themeOverride1.xml" ContentType="application/vnd.openxmlformats-officedocument.themeOverride+xml"/>
  <Override PartName="/ppt/drawings/drawing1.xml" ContentType="application/vnd.openxmlformats-officedocument.drawingml.chartshapes+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drawings/drawing2.xml" ContentType="application/vnd.openxmlformats-officedocument.drawingml.chartshapes+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drawings/drawing3.xml" ContentType="application/vnd.openxmlformats-officedocument.drawingml.chartshapes+xml"/>
  <Override PartName="/ppt/notesSlides/notesSlide8.xml" ContentType="application/vnd.openxmlformats-officedocument.presentationml.notesSlide+xml"/>
  <Override PartName="/ppt/notesSlides/notesSlide9.xml" ContentType="application/vnd.openxmlformats-officedocument.presentationml.notesSlid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drawings/drawing4.xml" ContentType="application/vnd.openxmlformats-officedocument.drawingml.chartshape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25"/>
  </p:notesMasterIdLst>
  <p:handoutMasterIdLst>
    <p:handoutMasterId r:id="rId26"/>
  </p:handoutMasterIdLst>
  <p:sldIdLst>
    <p:sldId id="443" r:id="rId2"/>
    <p:sldId id="530" r:id="rId3"/>
    <p:sldId id="961" r:id="rId4"/>
    <p:sldId id="1221" r:id="rId5"/>
    <p:sldId id="1138" r:id="rId6"/>
    <p:sldId id="1139" r:id="rId7"/>
    <p:sldId id="760" r:id="rId8"/>
    <p:sldId id="761" r:id="rId9"/>
    <p:sldId id="603" r:id="rId10"/>
    <p:sldId id="602" r:id="rId11"/>
    <p:sldId id="1247" r:id="rId12"/>
    <p:sldId id="1240" r:id="rId13"/>
    <p:sldId id="1258" r:id="rId14"/>
    <p:sldId id="1259" r:id="rId15"/>
    <p:sldId id="1226" r:id="rId16"/>
    <p:sldId id="1227" r:id="rId17"/>
    <p:sldId id="1236" r:id="rId18"/>
    <p:sldId id="1260" r:id="rId19"/>
    <p:sldId id="1257" r:id="rId20"/>
    <p:sldId id="570" r:id="rId21"/>
    <p:sldId id="1245" r:id="rId22"/>
    <p:sldId id="1246" r:id="rId23"/>
    <p:sldId id="269" r:id="rId24"/>
  </p:sldIdLst>
  <p:sldSz cx="9144000" cy="6858000" type="screen4x3"/>
  <p:notesSz cx="6797675" cy="992822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171FDF86-5DC1-44D7-84F3-1535478F15CB}">
          <p14:sldIdLst>
            <p14:sldId id="443"/>
            <p14:sldId id="530"/>
            <p14:sldId id="961"/>
            <p14:sldId id="1221"/>
            <p14:sldId id="1138"/>
            <p14:sldId id="1139"/>
            <p14:sldId id="760"/>
            <p14:sldId id="761"/>
            <p14:sldId id="603"/>
            <p14:sldId id="602"/>
            <p14:sldId id="1247"/>
            <p14:sldId id="1240"/>
            <p14:sldId id="1258"/>
            <p14:sldId id="1259"/>
            <p14:sldId id="1226"/>
            <p14:sldId id="1227"/>
            <p14:sldId id="1236"/>
            <p14:sldId id="1260"/>
            <p14:sldId id="1257"/>
            <p14:sldId id="570"/>
            <p14:sldId id="1245"/>
            <p14:sldId id="1246"/>
            <p14:sldId id="269"/>
          </p14:sldIdLst>
        </p14:section>
        <p14:section name="Corrected Slides" id="{B14020DE-CCFD-4D06-9B4C-BB68473A6ECD}">
          <p14:sldIdLst/>
        </p14:section>
      </p14:sectionLst>
    </p:ext>
    <p:ext uri="{EFAFB233-063F-42B5-8137-9DF3F51BA10A}">
      <p15:sldGuideLst xmlns:p15="http://schemas.microsoft.com/office/powerpoint/2012/main">
        <p15:guide id="1" orient="horz" pos="1152" userDrawn="1">
          <p15:clr>
            <a:srgbClr val="A4A3A4"/>
          </p15:clr>
        </p15:guide>
        <p15:guide id="2" pos="384"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Imran Amir Ali" initials="IAA" lastIdx="2" clrIdx="0">
    <p:extLst/>
  </p:cmAuthor>
  <p:cmAuthor id="2" name="Brice Jean Marie Quesnel" initials="BJMQ" lastIdx="1" clrIdx="1">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000000"/>
    <a:srgbClr val="4472C4"/>
    <a:srgbClr val="ED7D31"/>
    <a:srgbClr val="549AB3"/>
    <a:srgbClr val="5436B3"/>
    <a:srgbClr val="646464"/>
    <a:srgbClr val="4F81BD"/>
    <a:srgbClr val="DDD9C3"/>
    <a:srgbClr val="E6E6E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vertBarState="minimized" horzBarState="maximized">
    <p:restoredLeft sz="15119" autoAdjust="0"/>
    <p:restoredTop sz="95401" autoAdjust="0"/>
  </p:normalViewPr>
  <p:slideViewPr>
    <p:cSldViewPr>
      <p:cViewPr varScale="1">
        <p:scale>
          <a:sx n="114" d="100"/>
          <a:sy n="114" d="100"/>
        </p:scale>
        <p:origin x="1362" y="114"/>
      </p:cViewPr>
      <p:guideLst>
        <p:guide orient="horz" pos="1152"/>
        <p:guide pos="384"/>
      </p:guideLst>
    </p:cSldViewPr>
  </p:slideViewPr>
  <p:notesTextViewPr>
    <p:cViewPr>
      <p:scale>
        <a:sx n="100" d="100"/>
        <a:sy n="100" d="100"/>
      </p:scale>
      <p:origin x="0" y="0"/>
    </p:cViewPr>
  </p:notesTextViewPr>
  <p:sorterViewPr>
    <p:cViewPr>
      <p:scale>
        <a:sx n="110" d="100"/>
        <a:sy n="110" d="100"/>
      </p:scale>
      <p:origin x="0" y="-756"/>
    </p:cViewPr>
  </p:sorterViewPr>
  <p:notesViewPr>
    <p:cSldViewPr showGuides="1">
      <p:cViewPr varScale="1">
        <p:scale>
          <a:sx n="48" d="100"/>
          <a:sy n="48" d="100"/>
        </p:scale>
        <p:origin x="2054" y="72"/>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commentAuthors" Target="commentAuthors.xml"/><Relationship Id="rId30" Type="http://schemas.openxmlformats.org/officeDocument/2006/relationships/theme" Target="theme/theme1.xml"/></Relationships>
</file>

<file path=ppt/charts/_rels/chart1.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1.xml"/><Relationship Id="rId1" Type="http://schemas.microsoft.com/office/2011/relationships/chartStyle" Target="style1.xml"/><Relationship Id="rId5" Type="http://schemas.openxmlformats.org/officeDocument/2006/relationships/chartUserShapes" Target="../drawings/drawing1.xml"/><Relationship Id="rId4" Type="http://schemas.openxmlformats.org/officeDocument/2006/relationships/package" Target="../embeddings/Microsoft_Excel_Worksheet.xlsx"/></Relationships>
</file>

<file path=ppt/charts/_rels/chart2.xml.rels><?xml version="1.0" encoding="UTF-8" standalone="yes"?>
<Relationships xmlns="http://schemas.openxmlformats.org/package/2006/relationships"><Relationship Id="rId3" Type="http://schemas.openxmlformats.org/officeDocument/2006/relationships/oleObject" Target="file:///C:\Users\wb172355\Documents\PATRICK%20UMAH%20TETE\03%2005%202019\MARCH%205%202019%20-%20PEFA%20Scores%20with%20Numeric%20values%20-Dec18-N-Public-PEFA2016.xlsx" TargetMode="External"/><Relationship Id="rId2" Type="http://schemas.microsoft.com/office/2011/relationships/chartColorStyle" Target="colors2.xml"/><Relationship Id="rId1" Type="http://schemas.microsoft.com/office/2011/relationships/chartStyle" Target="style2.xml"/><Relationship Id="rId4" Type="http://schemas.openxmlformats.org/officeDocument/2006/relationships/chartUserShapes" Target="../drawings/drawing2.xml"/></Relationships>
</file>

<file path=ppt/charts/_rels/chart3.xml.rels><?xml version="1.0" encoding="UTF-8" standalone="yes"?>
<Relationships xmlns="http://schemas.openxmlformats.org/package/2006/relationships"><Relationship Id="rId3" Type="http://schemas.openxmlformats.org/officeDocument/2006/relationships/oleObject" Target="file:///C:\Users\wb172355\Documents\PATRICK%20UMAH%20TETE\this%20one%20MARCH%209%202019%20-%20Uzbek%20Comparison%20of%20PEFA%20Scores%20for%202012-2018%20(with%20new%20chart)%20(RR2).xlsx" TargetMode="External"/><Relationship Id="rId2" Type="http://schemas.microsoft.com/office/2011/relationships/chartColorStyle" Target="colors3.xml"/><Relationship Id="rId1" Type="http://schemas.microsoft.com/office/2011/relationships/chartStyle" Target="style3.xml"/><Relationship Id="rId4" Type="http://schemas.openxmlformats.org/officeDocument/2006/relationships/chartUserShapes" Target="../drawings/drawing3.xml"/></Relationships>
</file>

<file path=ppt/charts/_rels/chart4.xml.rels><?xml version="1.0" encoding="UTF-8" standalone="yes"?>
<Relationships xmlns="http://schemas.openxmlformats.org/package/2006/relationships"><Relationship Id="rId3" Type="http://schemas.openxmlformats.org/officeDocument/2006/relationships/oleObject" Target="file:///C:\Users\wb172355\Documents\PATRICK%20UMAH%20TETE\03%2005%202019\MARCH%205%202019%20-%20PEFA%20Scores%20with%20Numeric%20values%20-Dec18-N-Public-PEFA2016.xlsx" TargetMode="External"/><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oleObject" Target="file:///C:\Users\wb172355\AppData\Local\Microsoft\Windows\INetCache\Content.Outlook\OV6CEMD1\Uzbek%20Comparison%20of%20PEFA%20Scores%20for%202012-2018.xlsx" TargetMode="External"/><Relationship Id="rId2" Type="http://schemas.microsoft.com/office/2011/relationships/chartColorStyle" Target="colors5.xml"/><Relationship Id="rId1" Type="http://schemas.microsoft.com/office/2011/relationships/chartStyle" Target="style5.xml"/><Relationship Id="rId4" Type="http://schemas.openxmlformats.org/officeDocument/2006/relationships/chartUserShapes" Target="../drawings/drawing4.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6.6514763779527558E-2"/>
          <c:y val="0.12610366615037152"/>
          <c:w val="0.86688276465441816"/>
          <c:h val="0.58278070333724752"/>
        </c:manualLayout>
      </c:layout>
      <c:barChart>
        <c:barDir val="col"/>
        <c:grouping val="clustered"/>
        <c:varyColors val="0"/>
        <c:ser>
          <c:idx val="0"/>
          <c:order val="0"/>
          <c:tx>
            <c:strRef>
              <c:f>Indicators!$AL$1:$AL$4</c:f>
              <c:strCache>
                <c:ptCount val="4"/>
                <c:pt idx="0">
                  <c:v>Uzbekistan</c:v>
                </c:pt>
              </c:strCache>
            </c:strRef>
          </c:tx>
          <c:spPr>
            <a:solidFill>
              <a:schemeClr val="accent1"/>
            </a:solidFill>
            <a:ln w="1905">
              <a:noFill/>
            </a:ln>
            <a:effectLst/>
          </c:spPr>
          <c:invertIfNegative val="0"/>
          <c:dPt>
            <c:idx val="3"/>
            <c:invertIfNegative val="0"/>
            <c:bubble3D val="0"/>
            <c:spPr>
              <a:solidFill>
                <a:schemeClr val="tx2">
                  <a:lumMod val="20000"/>
                  <a:lumOff val="80000"/>
                </a:schemeClr>
              </a:solidFill>
              <a:ln w="3175">
                <a:noFill/>
              </a:ln>
              <a:effectLst/>
            </c:spPr>
            <c:extLst>
              <c:ext xmlns:c16="http://schemas.microsoft.com/office/drawing/2014/chart" uri="{C3380CC4-5D6E-409C-BE32-E72D297353CC}">
                <c16:uniqueId val="{00000001-3D89-4489-9E1F-545A00E56C58}"/>
              </c:ext>
            </c:extLst>
          </c:dPt>
          <c:dPt>
            <c:idx val="4"/>
            <c:invertIfNegative val="0"/>
            <c:bubble3D val="0"/>
            <c:spPr>
              <a:solidFill>
                <a:schemeClr val="tx2">
                  <a:lumMod val="20000"/>
                  <a:lumOff val="80000"/>
                </a:schemeClr>
              </a:solidFill>
              <a:ln w="1905">
                <a:noFill/>
              </a:ln>
              <a:effectLst/>
            </c:spPr>
            <c:extLst>
              <c:ext xmlns:c16="http://schemas.microsoft.com/office/drawing/2014/chart" uri="{C3380CC4-5D6E-409C-BE32-E72D297353CC}">
                <c16:uniqueId val="{00000003-3D89-4489-9E1F-545A00E56C58}"/>
              </c:ext>
            </c:extLst>
          </c:dPt>
          <c:dPt>
            <c:idx val="5"/>
            <c:invertIfNegative val="0"/>
            <c:bubble3D val="0"/>
            <c:spPr>
              <a:solidFill>
                <a:schemeClr val="tx2">
                  <a:lumMod val="20000"/>
                  <a:lumOff val="80000"/>
                </a:schemeClr>
              </a:solidFill>
              <a:ln w="1905">
                <a:noFill/>
              </a:ln>
              <a:effectLst/>
            </c:spPr>
            <c:extLst>
              <c:ext xmlns:c16="http://schemas.microsoft.com/office/drawing/2014/chart" uri="{C3380CC4-5D6E-409C-BE32-E72D297353CC}">
                <c16:uniqueId val="{00000005-3D89-4489-9E1F-545A00E56C58}"/>
              </c:ext>
            </c:extLst>
          </c:dPt>
          <c:dPt>
            <c:idx val="6"/>
            <c:invertIfNegative val="0"/>
            <c:bubble3D val="0"/>
            <c:spPr>
              <a:solidFill>
                <a:schemeClr val="tx2">
                  <a:lumMod val="20000"/>
                  <a:lumOff val="80000"/>
                </a:schemeClr>
              </a:solidFill>
              <a:ln w="1905">
                <a:noFill/>
              </a:ln>
              <a:effectLst/>
            </c:spPr>
            <c:extLst>
              <c:ext xmlns:c16="http://schemas.microsoft.com/office/drawing/2014/chart" uri="{C3380CC4-5D6E-409C-BE32-E72D297353CC}">
                <c16:uniqueId val="{00000007-3D89-4489-9E1F-545A00E56C58}"/>
              </c:ext>
            </c:extLst>
          </c:dPt>
          <c:dPt>
            <c:idx val="7"/>
            <c:invertIfNegative val="0"/>
            <c:bubble3D val="0"/>
            <c:spPr>
              <a:solidFill>
                <a:schemeClr val="tx2">
                  <a:lumMod val="20000"/>
                  <a:lumOff val="80000"/>
                </a:schemeClr>
              </a:solidFill>
              <a:ln w="1905">
                <a:noFill/>
              </a:ln>
              <a:effectLst/>
            </c:spPr>
            <c:extLst>
              <c:ext xmlns:c16="http://schemas.microsoft.com/office/drawing/2014/chart" uri="{C3380CC4-5D6E-409C-BE32-E72D297353CC}">
                <c16:uniqueId val="{00000009-3D89-4489-9E1F-545A00E56C58}"/>
              </c:ext>
            </c:extLst>
          </c:dPt>
          <c:dPt>
            <c:idx val="8"/>
            <c:invertIfNegative val="0"/>
            <c:bubble3D val="0"/>
            <c:spPr>
              <a:solidFill>
                <a:schemeClr val="tx2">
                  <a:lumMod val="20000"/>
                  <a:lumOff val="80000"/>
                </a:schemeClr>
              </a:solidFill>
              <a:ln w="1905">
                <a:noFill/>
              </a:ln>
              <a:effectLst/>
            </c:spPr>
            <c:extLst>
              <c:ext xmlns:c16="http://schemas.microsoft.com/office/drawing/2014/chart" uri="{C3380CC4-5D6E-409C-BE32-E72D297353CC}">
                <c16:uniqueId val="{0000000B-3D89-4489-9E1F-545A00E56C58}"/>
              </c:ext>
            </c:extLst>
          </c:dPt>
          <c:dPt>
            <c:idx val="9"/>
            <c:invertIfNegative val="0"/>
            <c:bubble3D val="0"/>
            <c:spPr>
              <a:solidFill>
                <a:srgbClr val="FC7742"/>
              </a:solidFill>
              <a:ln w="1905">
                <a:noFill/>
              </a:ln>
              <a:effectLst/>
            </c:spPr>
            <c:extLst>
              <c:ext xmlns:c16="http://schemas.microsoft.com/office/drawing/2014/chart" uri="{C3380CC4-5D6E-409C-BE32-E72D297353CC}">
                <c16:uniqueId val="{0000000D-3D89-4489-9E1F-545A00E56C58}"/>
              </c:ext>
            </c:extLst>
          </c:dPt>
          <c:dPt>
            <c:idx val="10"/>
            <c:invertIfNegative val="0"/>
            <c:bubble3D val="0"/>
            <c:spPr>
              <a:solidFill>
                <a:srgbClr val="FC7742"/>
              </a:solidFill>
              <a:ln w="1905">
                <a:noFill/>
              </a:ln>
              <a:effectLst/>
            </c:spPr>
            <c:extLst>
              <c:ext xmlns:c16="http://schemas.microsoft.com/office/drawing/2014/chart" uri="{C3380CC4-5D6E-409C-BE32-E72D297353CC}">
                <c16:uniqueId val="{0000000F-3D89-4489-9E1F-545A00E56C58}"/>
              </c:ext>
            </c:extLst>
          </c:dPt>
          <c:dPt>
            <c:idx val="11"/>
            <c:invertIfNegative val="0"/>
            <c:bubble3D val="0"/>
            <c:spPr>
              <a:solidFill>
                <a:srgbClr val="FC7742"/>
              </a:solidFill>
              <a:ln w="1905">
                <a:noFill/>
              </a:ln>
              <a:effectLst/>
            </c:spPr>
            <c:extLst>
              <c:ext xmlns:c16="http://schemas.microsoft.com/office/drawing/2014/chart" uri="{C3380CC4-5D6E-409C-BE32-E72D297353CC}">
                <c16:uniqueId val="{00000011-3D89-4489-9E1F-545A00E56C58}"/>
              </c:ext>
            </c:extLst>
          </c:dPt>
          <c:dPt>
            <c:idx val="12"/>
            <c:invertIfNegative val="0"/>
            <c:bubble3D val="0"/>
            <c:spPr>
              <a:solidFill>
                <a:srgbClr val="FC7742"/>
              </a:solidFill>
              <a:ln w="1905">
                <a:noFill/>
              </a:ln>
              <a:effectLst/>
            </c:spPr>
            <c:extLst>
              <c:ext xmlns:c16="http://schemas.microsoft.com/office/drawing/2014/chart" uri="{C3380CC4-5D6E-409C-BE32-E72D297353CC}">
                <c16:uniqueId val="{00000013-3D89-4489-9E1F-545A00E56C58}"/>
              </c:ext>
            </c:extLst>
          </c:dPt>
          <c:dPt>
            <c:idx val="13"/>
            <c:invertIfNegative val="0"/>
            <c:bubble3D val="0"/>
            <c:spPr>
              <a:solidFill>
                <a:schemeClr val="accent6">
                  <a:lumMod val="60000"/>
                  <a:lumOff val="40000"/>
                </a:schemeClr>
              </a:solidFill>
              <a:ln w="1905">
                <a:noFill/>
              </a:ln>
              <a:effectLst/>
            </c:spPr>
            <c:extLst>
              <c:ext xmlns:c16="http://schemas.microsoft.com/office/drawing/2014/chart" uri="{C3380CC4-5D6E-409C-BE32-E72D297353CC}">
                <c16:uniqueId val="{00000015-3D89-4489-9E1F-545A00E56C58}"/>
              </c:ext>
            </c:extLst>
          </c:dPt>
          <c:dPt>
            <c:idx val="14"/>
            <c:invertIfNegative val="0"/>
            <c:bubble3D val="0"/>
            <c:spPr>
              <a:solidFill>
                <a:schemeClr val="accent6">
                  <a:lumMod val="60000"/>
                  <a:lumOff val="40000"/>
                </a:schemeClr>
              </a:solidFill>
              <a:ln w="1905">
                <a:noFill/>
              </a:ln>
              <a:effectLst/>
            </c:spPr>
            <c:extLst>
              <c:ext xmlns:c16="http://schemas.microsoft.com/office/drawing/2014/chart" uri="{C3380CC4-5D6E-409C-BE32-E72D297353CC}">
                <c16:uniqueId val="{00000017-3D89-4489-9E1F-545A00E56C58}"/>
              </c:ext>
            </c:extLst>
          </c:dPt>
          <c:dPt>
            <c:idx val="15"/>
            <c:invertIfNegative val="0"/>
            <c:bubble3D val="0"/>
            <c:spPr>
              <a:solidFill>
                <a:schemeClr val="accent6">
                  <a:lumMod val="60000"/>
                  <a:lumOff val="40000"/>
                </a:schemeClr>
              </a:solidFill>
              <a:ln w="1905">
                <a:noFill/>
              </a:ln>
              <a:effectLst/>
            </c:spPr>
            <c:extLst>
              <c:ext xmlns:c16="http://schemas.microsoft.com/office/drawing/2014/chart" uri="{C3380CC4-5D6E-409C-BE32-E72D297353CC}">
                <c16:uniqueId val="{00000019-3D89-4489-9E1F-545A00E56C58}"/>
              </c:ext>
            </c:extLst>
          </c:dPt>
          <c:dPt>
            <c:idx val="16"/>
            <c:invertIfNegative val="0"/>
            <c:bubble3D val="0"/>
            <c:spPr>
              <a:solidFill>
                <a:schemeClr val="accent6">
                  <a:lumMod val="60000"/>
                  <a:lumOff val="40000"/>
                </a:schemeClr>
              </a:solidFill>
              <a:ln w="1905">
                <a:noFill/>
              </a:ln>
              <a:effectLst/>
            </c:spPr>
            <c:extLst>
              <c:ext xmlns:c16="http://schemas.microsoft.com/office/drawing/2014/chart" uri="{C3380CC4-5D6E-409C-BE32-E72D297353CC}">
                <c16:uniqueId val="{0000001B-3D89-4489-9E1F-545A00E56C58}"/>
              </c:ext>
            </c:extLst>
          </c:dPt>
          <c:dPt>
            <c:idx val="17"/>
            <c:invertIfNegative val="0"/>
            <c:bubble3D val="0"/>
            <c:spPr>
              <a:solidFill>
                <a:schemeClr val="accent6">
                  <a:lumMod val="60000"/>
                  <a:lumOff val="40000"/>
                </a:schemeClr>
              </a:solidFill>
              <a:ln w="1905">
                <a:noFill/>
              </a:ln>
              <a:effectLst/>
            </c:spPr>
            <c:extLst>
              <c:ext xmlns:c16="http://schemas.microsoft.com/office/drawing/2014/chart" uri="{C3380CC4-5D6E-409C-BE32-E72D297353CC}">
                <c16:uniqueId val="{0000001D-3D89-4489-9E1F-545A00E56C58}"/>
              </c:ext>
            </c:extLst>
          </c:dPt>
          <c:dPt>
            <c:idx val="18"/>
            <c:invertIfNegative val="0"/>
            <c:bubble3D val="0"/>
            <c:spPr>
              <a:solidFill>
                <a:srgbClr val="339966"/>
              </a:solidFill>
              <a:ln w="1905">
                <a:noFill/>
              </a:ln>
              <a:effectLst/>
            </c:spPr>
            <c:extLst>
              <c:ext xmlns:c16="http://schemas.microsoft.com/office/drawing/2014/chart" uri="{C3380CC4-5D6E-409C-BE32-E72D297353CC}">
                <c16:uniqueId val="{0000001F-3D89-4489-9E1F-545A00E56C58}"/>
              </c:ext>
            </c:extLst>
          </c:dPt>
          <c:dPt>
            <c:idx val="19"/>
            <c:invertIfNegative val="0"/>
            <c:bubble3D val="0"/>
            <c:spPr>
              <a:solidFill>
                <a:srgbClr val="339966"/>
              </a:solidFill>
              <a:ln w="1905">
                <a:noFill/>
              </a:ln>
              <a:effectLst/>
            </c:spPr>
            <c:extLst>
              <c:ext xmlns:c16="http://schemas.microsoft.com/office/drawing/2014/chart" uri="{C3380CC4-5D6E-409C-BE32-E72D297353CC}">
                <c16:uniqueId val="{00000021-3D89-4489-9E1F-545A00E56C58}"/>
              </c:ext>
            </c:extLst>
          </c:dPt>
          <c:dPt>
            <c:idx val="20"/>
            <c:invertIfNegative val="0"/>
            <c:bubble3D val="0"/>
            <c:spPr>
              <a:solidFill>
                <a:srgbClr val="339966"/>
              </a:solidFill>
              <a:ln w="1905">
                <a:noFill/>
              </a:ln>
              <a:effectLst/>
            </c:spPr>
            <c:extLst>
              <c:ext xmlns:c16="http://schemas.microsoft.com/office/drawing/2014/chart" uri="{C3380CC4-5D6E-409C-BE32-E72D297353CC}">
                <c16:uniqueId val="{00000023-3D89-4489-9E1F-545A00E56C58}"/>
              </c:ext>
            </c:extLst>
          </c:dPt>
          <c:dPt>
            <c:idx val="21"/>
            <c:invertIfNegative val="0"/>
            <c:bubble3D val="0"/>
            <c:spPr>
              <a:solidFill>
                <a:srgbClr val="339966"/>
              </a:solidFill>
              <a:ln w="1905">
                <a:noFill/>
              </a:ln>
              <a:effectLst/>
            </c:spPr>
            <c:extLst>
              <c:ext xmlns:c16="http://schemas.microsoft.com/office/drawing/2014/chart" uri="{C3380CC4-5D6E-409C-BE32-E72D297353CC}">
                <c16:uniqueId val="{00000025-3D89-4489-9E1F-545A00E56C58}"/>
              </c:ext>
            </c:extLst>
          </c:dPt>
          <c:dPt>
            <c:idx val="22"/>
            <c:invertIfNegative val="0"/>
            <c:bubble3D val="0"/>
            <c:spPr>
              <a:solidFill>
                <a:srgbClr val="339966"/>
              </a:solidFill>
              <a:ln w="1905">
                <a:noFill/>
              </a:ln>
              <a:effectLst/>
            </c:spPr>
            <c:extLst>
              <c:ext xmlns:c16="http://schemas.microsoft.com/office/drawing/2014/chart" uri="{C3380CC4-5D6E-409C-BE32-E72D297353CC}">
                <c16:uniqueId val="{00000027-3D89-4489-9E1F-545A00E56C58}"/>
              </c:ext>
            </c:extLst>
          </c:dPt>
          <c:dPt>
            <c:idx val="23"/>
            <c:invertIfNegative val="0"/>
            <c:bubble3D val="0"/>
            <c:spPr>
              <a:solidFill>
                <a:srgbClr val="339966"/>
              </a:solidFill>
              <a:ln w="1905">
                <a:noFill/>
              </a:ln>
              <a:effectLst/>
            </c:spPr>
            <c:extLst>
              <c:ext xmlns:c16="http://schemas.microsoft.com/office/drawing/2014/chart" uri="{C3380CC4-5D6E-409C-BE32-E72D297353CC}">
                <c16:uniqueId val="{00000029-3D89-4489-9E1F-545A00E56C58}"/>
              </c:ext>
            </c:extLst>
          </c:dPt>
          <c:dPt>
            <c:idx val="24"/>
            <c:invertIfNegative val="0"/>
            <c:bubble3D val="0"/>
            <c:spPr>
              <a:solidFill>
                <a:srgbClr val="339966"/>
              </a:solidFill>
              <a:ln w="1905">
                <a:noFill/>
              </a:ln>
              <a:effectLst/>
            </c:spPr>
            <c:extLst>
              <c:ext xmlns:c16="http://schemas.microsoft.com/office/drawing/2014/chart" uri="{C3380CC4-5D6E-409C-BE32-E72D297353CC}">
                <c16:uniqueId val="{0000002B-3D89-4489-9E1F-545A00E56C58}"/>
              </c:ext>
            </c:extLst>
          </c:dPt>
          <c:dPt>
            <c:idx val="25"/>
            <c:invertIfNegative val="0"/>
            <c:bubble3D val="0"/>
            <c:spPr>
              <a:solidFill>
                <a:srgbClr val="339966"/>
              </a:solidFill>
              <a:ln w="1905">
                <a:noFill/>
              </a:ln>
              <a:effectLst/>
            </c:spPr>
            <c:extLst>
              <c:ext xmlns:c16="http://schemas.microsoft.com/office/drawing/2014/chart" uri="{C3380CC4-5D6E-409C-BE32-E72D297353CC}">
                <c16:uniqueId val="{0000002D-3D89-4489-9E1F-545A00E56C58}"/>
              </c:ext>
            </c:extLst>
          </c:dPt>
          <c:dPt>
            <c:idx val="26"/>
            <c:invertIfNegative val="0"/>
            <c:bubble3D val="0"/>
            <c:spPr>
              <a:solidFill>
                <a:srgbClr val="B9E4B6"/>
              </a:solidFill>
              <a:ln w="1905">
                <a:noFill/>
              </a:ln>
              <a:effectLst/>
            </c:spPr>
            <c:extLst>
              <c:ext xmlns:c16="http://schemas.microsoft.com/office/drawing/2014/chart" uri="{C3380CC4-5D6E-409C-BE32-E72D297353CC}">
                <c16:uniqueId val="{0000002F-3D89-4489-9E1F-545A00E56C58}"/>
              </c:ext>
            </c:extLst>
          </c:dPt>
          <c:dPt>
            <c:idx val="27"/>
            <c:invertIfNegative val="0"/>
            <c:bubble3D val="0"/>
            <c:spPr>
              <a:solidFill>
                <a:srgbClr val="B9E4B6"/>
              </a:solidFill>
              <a:ln w="1905">
                <a:noFill/>
              </a:ln>
              <a:effectLst/>
            </c:spPr>
            <c:extLst>
              <c:ext xmlns:c16="http://schemas.microsoft.com/office/drawing/2014/chart" uri="{C3380CC4-5D6E-409C-BE32-E72D297353CC}">
                <c16:uniqueId val="{00000031-3D89-4489-9E1F-545A00E56C58}"/>
              </c:ext>
            </c:extLst>
          </c:dPt>
          <c:dPt>
            <c:idx val="28"/>
            <c:invertIfNegative val="0"/>
            <c:bubble3D val="0"/>
            <c:spPr>
              <a:solidFill>
                <a:srgbClr val="B9E4B6"/>
              </a:solidFill>
              <a:ln w="1905">
                <a:noFill/>
              </a:ln>
              <a:effectLst/>
            </c:spPr>
            <c:extLst>
              <c:ext xmlns:c16="http://schemas.microsoft.com/office/drawing/2014/chart" uri="{C3380CC4-5D6E-409C-BE32-E72D297353CC}">
                <c16:uniqueId val="{00000033-3D89-4489-9E1F-545A00E56C58}"/>
              </c:ext>
            </c:extLst>
          </c:dPt>
          <c:dPt>
            <c:idx val="29"/>
            <c:invertIfNegative val="0"/>
            <c:bubble3D val="0"/>
            <c:spPr>
              <a:solidFill>
                <a:srgbClr val="F23E3A"/>
              </a:solidFill>
              <a:ln w="1905">
                <a:noFill/>
              </a:ln>
              <a:effectLst/>
            </c:spPr>
            <c:extLst>
              <c:ext xmlns:c16="http://schemas.microsoft.com/office/drawing/2014/chart" uri="{C3380CC4-5D6E-409C-BE32-E72D297353CC}">
                <c16:uniqueId val="{00000035-3D89-4489-9E1F-545A00E56C58}"/>
              </c:ext>
            </c:extLst>
          </c:dPt>
          <c:dPt>
            <c:idx val="30"/>
            <c:invertIfNegative val="0"/>
            <c:bubble3D val="0"/>
            <c:spPr>
              <a:solidFill>
                <a:srgbClr val="F23E3A"/>
              </a:solidFill>
              <a:ln w="1905">
                <a:noFill/>
              </a:ln>
              <a:effectLst/>
            </c:spPr>
            <c:extLst>
              <c:ext xmlns:c16="http://schemas.microsoft.com/office/drawing/2014/chart" uri="{C3380CC4-5D6E-409C-BE32-E72D297353CC}">
                <c16:uniqueId val="{00000037-3D89-4489-9E1F-545A00E56C58}"/>
              </c:ext>
            </c:extLst>
          </c:dPt>
          <c:cat>
            <c:strRef>
              <c:f>Indicators!$B$5:$B$35</c:f>
              <c:strCache>
                <c:ptCount val="31"/>
                <c:pt idx="0">
                  <c:v>1. Aggregate expenditure out-turn</c:v>
                </c:pt>
                <c:pt idx="1">
                  <c:v>2. Expenditure composition outturn</c:v>
                </c:pt>
                <c:pt idx="2">
                  <c:v>3. Revee Outturn </c:v>
                </c:pt>
                <c:pt idx="3">
                  <c:v>4. Budget Classification</c:v>
                </c:pt>
                <c:pt idx="4">
                  <c:v>5. Budget Documentation</c:v>
                </c:pt>
                <c:pt idx="5">
                  <c:v>6. Central government operations outside fincial reports</c:v>
                </c:pt>
                <c:pt idx="6">
                  <c:v>7. Transfers to subtiol governments</c:v>
                </c:pt>
                <c:pt idx="7">
                  <c:v>8. Performance information for service delivery</c:v>
                </c:pt>
                <c:pt idx="8">
                  <c:v>9. Public access to information</c:v>
                </c:pt>
                <c:pt idx="9">
                  <c:v>10. Fiscal risk reporting</c:v>
                </c:pt>
                <c:pt idx="10">
                  <c:v>11. Public investment magement</c:v>
                </c:pt>
                <c:pt idx="11">
                  <c:v>12. Public asset magement</c:v>
                </c:pt>
                <c:pt idx="12">
                  <c:v>13. Debt magement</c:v>
                </c:pt>
                <c:pt idx="13">
                  <c:v>14. Macroeconomic and fiscal forecasting</c:v>
                </c:pt>
                <c:pt idx="14">
                  <c:v>15. Fiscal strategy</c:v>
                </c:pt>
                <c:pt idx="15">
                  <c:v>16. Medium term perspective in expenditure budgeting</c:v>
                </c:pt>
                <c:pt idx="16">
                  <c:v>17. Budget preparation process</c:v>
                </c:pt>
                <c:pt idx="17">
                  <c:v>18. Legislative scrutiny of budgets</c:v>
                </c:pt>
                <c:pt idx="18">
                  <c:v>19. Revee administration</c:v>
                </c:pt>
                <c:pt idx="19">
                  <c:v>20. Accounting for revees</c:v>
                </c:pt>
                <c:pt idx="20">
                  <c:v>21. Predictability of in-year resource allocation</c:v>
                </c:pt>
                <c:pt idx="21">
                  <c:v>22. Expenditure arrears</c:v>
                </c:pt>
                <c:pt idx="22">
                  <c:v>23. Payroll controls</c:v>
                </c:pt>
                <c:pt idx="23">
                  <c:v>24. Procurement</c:v>
                </c:pt>
                <c:pt idx="24">
                  <c:v>25. Interl controls on nonsalary expenditure</c:v>
                </c:pt>
                <c:pt idx="25">
                  <c:v>26. Interl audit effectiveness</c:v>
                </c:pt>
                <c:pt idx="26">
                  <c:v>27. Fincial data integrity</c:v>
                </c:pt>
                <c:pt idx="27">
                  <c:v>28. In-year budget reports</c:v>
                </c:pt>
                <c:pt idx="28">
                  <c:v>29. Anal fincial reports</c:v>
                </c:pt>
                <c:pt idx="29">
                  <c:v>30. Exterl audit</c:v>
                </c:pt>
                <c:pt idx="30">
                  <c:v>31. Legislative scrutiny of audit reports</c:v>
                </c:pt>
              </c:strCache>
            </c:strRef>
          </c:cat>
          <c:val>
            <c:numRef>
              <c:f>Indicators!$AL$5:$AL$35</c:f>
              <c:numCache>
                <c:formatCode>0.0</c:formatCode>
                <c:ptCount val="31"/>
                <c:pt idx="0">
                  <c:v>4</c:v>
                </c:pt>
                <c:pt idx="1">
                  <c:v>3.5</c:v>
                </c:pt>
                <c:pt idx="2">
                  <c:v>3.5</c:v>
                </c:pt>
                <c:pt idx="3">
                  <c:v>3</c:v>
                </c:pt>
                <c:pt idx="4">
                  <c:v>3</c:v>
                </c:pt>
                <c:pt idx="5">
                  <c:v>2</c:v>
                </c:pt>
                <c:pt idx="6">
                  <c:v>1</c:v>
                </c:pt>
                <c:pt idx="7">
                  <c:v>1.5</c:v>
                </c:pt>
                <c:pt idx="8">
                  <c:v>2</c:v>
                </c:pt>
                <c:pt idx="9">
                  <c:v>3</c:v>
                </c:pt>
                <c:pt idx="10">
                  <c:v>2</c:v>
                </c:pt>
                <c:pt idx="11">
                  <c:v>2</c:v>
                </c:pt>
                <c:pt idx="12">
                  <c:v>3</c:v>
                </c:pt>
                <c:pt idx="13">
                  <c:v>2</c:v>
                </c:pt>
                <c:pt idx="14">
                  <c:v>2</c:v>
                </c:pt>
                <c:pt idx="15">
                  <c:v>2</c:v>
                </c:pt>
                <c:pt idx="16">
                  <c:v>3</c:v>
                </c:pt>
                <c:pt idx="17">
                  <c:v>3.5</c:v>
                </c:pt>
                <c:pt idx="18">
                  <c:v>3</c:v>
                </c:pt>
                <c:pt idx="19">
                  <c:v>4</c:v>
                </c:pt>
                <c:pt idx="20">
                  <c:v>4</c:v>
                </c:pt>
                <c:pt idx="21">
                  <c:v>4</c:v>
                </c:pt>
                <c:pt idx="22">
                  <c:v>3.5</c:v>
                </c:pt>
                <c:pt idx="23">
                  <c:v>3</c:v>
                </c:pt>
                <c:pt idx="24">
                  <c:v>4</c:v>
                </c:pt>
                <c:pt idx="25">
                  <c:v>1.5</c:v>
                </c:pt>
                <c:pt idx="26">
                  <c:v>3</c:v>
                </c:pt>
                <c:pt idx="27">
                  <c:v>2.5</c:v>
                </c:pt>
                <c:pt idx="28">
                  <c:v>1.5</c:v>
                </c:pt>
                <c:pt idx="29">
                  <c:v>2.5</c:v>
                </c:pt>
                <c:pt idx="30">
                  <c:v>2</c:v>
                </c:pt>
              </c:numCache>
            </c:numRef>
          </c:val>
          <c:extLst>
            <c:ext xmlns:c16="http://schemas.microsoft.com/office/drawing/2014/chart" uri="{C3380CC4-5D6E-409C-BE32-E72D297353CC}">
              <c16:uniqueId val="{00000038-3D89-4489-9E1F-545A00E56C58}"/>
            </c:ext>
          </c:extLst>
        </c:ser>
        <c:dLbls>
          <c:showLegendKey val="0"/>
          <c:showVal val="0"/>
          <c:showCatName val="0"/>
          <c:showSerName val="0"/>
          <c:showPercent val="0"/>
          <c:showBubbleSize val="0"/>
        </c:dLbls>
        <c:gapWidth val="44"/>
        <c:overlap val="11"/>
        <c:axId val="169112704"/>
        <c:axId val="169114240"/>
      </c:barChart>
      <c:catAx>
        <c:axId val="169112704"/>
        <c:scaling>
          <c:orientation val="minMax"/>
        </c:scaling>
        <c:delete val="1"/>
        <c:axPos val="b"/>
        <c:numFmt formatCode="General" sourceLinked="1"/>
        <c:majorTickMark val="none"/>
        <c:minorTickMark val="none"/>
        <c:tickLblPos val="low"/>
        <c:crossAx val="169114240"/>
        <c:crosses val="autoZero"/>
        <c:auto val="0"/>
        <c:lblAlgn val="ctr"/>
        <c:lblOffset val="100"/>
        <c:noMultiLvlLbl val="0"/>
      </c:catAx>
      <c:valAx>
        <c:axId val="169114240"/>
        <c:scaling>
          <c:orientation val="minMax"/>
          <c:max val="4"/>
        </c:scaling>
        <c:delete val="0"/>
        <c:axPos val="l"/>
        <c:majorGridlines>
          <c:spPr>
            <a:ln w="9525" cap="flat" cmpd="sng" algn="ctr">
              <a:solidFill>
                <a:schemeClr val="lt1">
                  <a:shade val="50000"/>
                </a:schemeClr>
              </a:solidFill>
              <a:round/>
            </a:ln>
            <a:effectLst/>
          </c:spPr>
        </c:majorGridlines>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1100" b="1" i="0" u="none" strike="noStrike" kern="1200" baseline="0">
                <a:solidFill>
                  <a:schemeClr val="tx1">
                    <a:lumMod val="65000"/>
                    <a:lumOff val="35000"/>
                  </a:schemeClr>
                </a:solidFill>
                <a:latin typeface="+mn-lt"/>
                <a:ea typeface="+mn-ea"/>
                <a:cs typeface="+mn-cs"/>
              </a:defRPr>
            </a:pPr>
            <a:endParaRPr lang="sr-Latn-RS"/>
          </a:p>
        </c:txPr>
        <c:crossAx val="169112704"/>
        <c:crossesAt val="1"/>
        <c:crossBetween val="midCat"/>
      </c:valAx>
      <c:spPr>
        <a:noFill/>
        <a:ln w="1905">
          <a:solidFill>
            <a:schemeClr val="tx1">
              <a:lumMod val="50000"/>
              <a:lumOff val="50000"/>
            </a:schemeClr>
          </a:solidFill>
        </a:ln>
        <a:effectLst/>
      </c:spPr>
    </c:plotArea>
    <c:plotVisOnly val="1"/>
    <c:dispBlanksAs val="gap"/>
    <c:showDLblsOverMax val="0"/>
  </c:chart>
  <c:spPr>
    <a:noFill/>
    <a:ln>
      <a:noFill/>
    </a:ln>
    <a:effectLst/>
  </c:spPr>
  <c:txPr>
    <a:bodyPr/>
    <a:lstStyle/>
    <a:p>
      <a:pPr>
        <a:defRPr/>
      </a:pPr>
      <a:endParaRPr lang="sr-Latn-RS"/>
    </a:p>
  </c:txPr>
  <c:externalData r:id="rId4">
    <c:autoUpdate val="0"/>
  </c:externalData>
  <c:userShapes r:id="rId5"/>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2886482939632541E-2"/>
          <c:y val="6.6653697791355659E-2"/>
          <c:w val="0.84378018372703401"/>
          <c:h val="0.68607002091537006"/>
        </c:manualLayout>
      </c:layout>
      <c:barChart>
        <c:barDir val="col"/>
        <c:grouping val="clustered"/>
        <c:varyColors val="0"/>
        <c:ser>
          <c:idx val="0"/>
          <c:order val="0"/>
          <c:tx>
            <c:strRef>
              <c:f>Pillars!$B$1</c:f>
              <c:strCache>
                <c:ptCount val="1"/>
                <c:pt idx="0">
                  <c:v>Average Score for 32 Countries</c:v>
                </c:pt>
              </c:strCache>
            </c:strRef>
          </c:tx>
          <c:spPr>
            <a:solidFill>
              <a:srgbClr val="4F81BD"/>
            </a:solidFill>
            <a:ln>
              <a:noFill/>
            </a:ln>
            <a:effectLst/>
          </c:spPr>
          <c:invertIfNegative val="0"/>
          <c:cat>
            <c:strRef>
              <c:f>Pillars!$A$2:$A$8</c:f>
              <c:strCache>
                <c:ptCount val="7"/>
                <c:pt idx="0">
                  <c:v>Budget Reliability</c:v>
                </c:pt>
                <c:pt idx="1">
                  <c:v>Transparency of Public Finances</c:v>
                </c:pt>
                <c:pt idx="2">
                  <c:v>Management of Assets and Liabilities</c:v>
                </c:pt>
                <c:pt idx="3">
                  <c:v>Policy-Based Fiscal Strategy and Budgeting</c:v>
                </c:pt>
                <c:pt idx="4">
                  <c:v>Predictability and Control in Budget Execution</c:v>
                </c:pt>
                <c:pt idx="5">
                  <c:v>Accounting &amp; Reporting</c:v>
                </c:pt>
                <c:pt idx="6">
                  <c:v>External Scrutiny and Audit</c:v>
                </c:pt>
              </c:strCache>
            </c:strRef>
          </c:cat>
          <c:val>
            <c:numRef>
              <c:f>Pillars!$B$2:$B$8</c:f>
              <c:numCache>
                <c:formatCode>0.0</c:formatCode>
                <c:ptCount val="7"/>
                <c:pt idx="0">
                  <c:v>2.1614583333333335</c:v>
                </c:pt>
                <c:pt idx="1">
                  <c:v>2.4213541666666667</c:v>
                </c:pt>
                <c:pt idx="2">
                  <c:v>2.100302419354839</c:v>
                </c:pt>
                <c:pt idx="3">
                  <c:v>2.5281250000000002</c:v>
                </c:pt>
                <c:pt idx="4">
                  <c:v>2.404296875</c:v>
                </c:pt>
                <c:pt idx="5">
                  <c:v>2.125</c:v>
                </c:pt>
                <c:pt idx="6">
                  <c:v>1.9609375</c:v>
                </c:pt>
              </c:numCache>
            </c:numRef>
          </c:val>
          <c:extLst>
            <c:ext xmlns:c16="http://schemas.microsoft.com/office/drawing/2014/chart" uri="{C3380CC4-5D6E-409C-BE32-E72D297353CC}">
              <c16:uniqueId val="{00000000-48C4-43CB-8C45-B512DF8D64F4}"/>
            </c:ext>
          </c:extLst>
        </c:ser>
        <c:ser>
          <c:idx val="1"/>
          <c:order val="1"/>
          <c:tx>
            <c:strRef>
              <c:f>Pillars!$C$1</c:f>
              <c:strCache>
                <c:ptCount val="1"/>
                <c:pt idx="0">
                  <c:v>ECA Countries</c:v>
                </c:pt>
              </c:strCache>
            </c:strRef>
          </c:tx>
          <c:spPr>
            <a:solidFill>
              <a:srgbClr val="C0504D"/>
            </a:solidFill>
            <a:ln>
              <a:noFill/>
            </a:ln>
            <a:effectLst/>
          </c:spPr>
          <c:invertIfNegative val="0"/>
          <c:cat>
            <c:strRef>
              <c:f>Pillars!$A$2:$A$8</c:f>
              <c:strCache>
                <c:ptCount val="7"/>
                <c:pt idx="0">
                  <c:v>Budget Reliability</c:v>
                </c:pt>
                <c:pt idx="1">
                  <c:v>Transparency of Public Finances</c:v>
                </c:pt>
                <c:pt idx="2">
                  <c:v>Management of Assets and Liabilities</c:v>
                </c:pt>
                <c:pt idx="3">
                  <c:v>Policy-Based Fiscal Strategy and Budgeting</c:v>
                </c:pt>
                <c:pt idx="4">
                  <c:v>Predictability and Control in Budget Execution</c:v>
                </c:pt>
                <c:pt idx="5">
                  <c:v>Accounting &amp; Reporting</c:v>
                </c:pt>
                <c:pt idx="6">
                  <c:v>External Scrutiny and Audit</c:v>
                </c:pt>
              </c:strCache>
            </c:strRef>
          </c:cat>
          <c:val>
            <c:numRef>
              <c:f>Pillars!$C$2:$C$8</c:f>
              <c:numCache>
                <c:formatCode>0.0</c:formatCode>
                <c:ptCount val="7"/>
                <c:pt idx="0">
                  <c:v>3.0416666666666665</c:v>
                </c:pt>
                <c:pt idx="1">
                  <c:v>3.0625</c:v>
                </c:pt>
                <c:pt idx="2">
                  <c:v>2.53125</c:v>
                </c:pt>
                <c:pt idx="3">
                  <c:v>2.8</c:v>
                </c:pt>
                <c:pt idx="4">
                  <c:v>3.078125</c:v>
                </c:pt>
                <c:pt idx="5">
                  <c:v>2.8333333333333335</c:v>
                </c:pt>
                <c:pt idx="6">
                  <c:v>2.625</c:v>
                </c:pt>
              </c:numCache>
            </c:numRef>
          </c:val>
          <c:extLst>
            <c:ext xmlns:c16="http://schemas.microsoft.com/office/drawing/2014/chart" uri="{C3380CC4-5D6E-409C-BE32-E72D297353CC}">
              <c16:uniqueId val="{00000001-48C4-43CB-8C45-B512DF8D64F4}"/>
            </c:ext>
          </c:extLst>
        </c:ser>
        <c:ser>
          <c:idx val="2"/>
          <c:order val="2"/>
          <c:tx>
            <c:strRef>
              <c:f>Pillars!$D$1</c:f>
              <c:strCache>
                <c:ptCount val="1"/>
                <c:pt idx="0">
                  <c:v>Uzbekistan</c:v>
                </c:pt>
              </c:strCache>
            </c:strRef>
          </c:tx>
          <c:spPr>
            <a:solidFill>
              <a:srgbClr val="9BBB3B"/>
            </a:solidFill>
            <a:ln>
              <a:noFill/>
            </a:ln>
            <a:effectLst/>
          </c:spPr>
          <c:invertIfNegative val="0"/>
          <c:cat>
            <c:strRef>
              <c:f>Pillars!$A$2:$A$8</c:f>
              <c:strCache>
                <c:ptCount val="7"/>
                <c:pt idx="0">
                  <c:v>Budget Reliability</c:v>
                </c:pt>
                <c:pt idx="1">
                  <c:v>Transparency of Public Finances</c:v>
                </c:pt>
                <c:pt idx="2">
                  <c:v>Management of Assets and Liabilities</c:v>
                </c:pt>
                <c:pt idx="3">
                  <c:v>Policy-Based Fiscal Strategy and Budgeting</c:v>
                </c:pt>
                <c:pt idx="4">
                  <c:v>Predictability and Control in Budget Execution</c:v>
                </c:pt>
                <c:pt idx="5">
                  <c:v>Accounting &amp; Reporting</c:v>
                </c:pt>
                <c:pt idx="6">
                  <c:v>External Scrutiny and Audit</c:v>
                </c:pt>
              </c:strCache>
            </c:strRef>
          </c:cat>
          <c:val>
            <c:numRef>
              <c:f>Pillars!$D$2:$D$8</c:f>
              <c:numCache>
                <c:formatCode>0.0</c:formatCode>
                <c:ptCount val="7"/>
                <c:pt idx="0">
                  <c:v>3.6666666666666665</c:v>
                </c:pt>
                <c:pt idx="1">
                  <c:v>2.0833333333333335</c:v>
                </c:pt>
                <c:pt idx="2">
                  <c:v>2.5</c:v>
                </c:pt>
                <c:pt idx="3">
                  <c:v>2.5</c:v>
                </c:pt>
                <c:pt idx="4">
                  <c:v>3.375</c:v>
                </c:pt>
                <c:pt idx="5">
                  <c:v>2.3333333333333335</c:v>
                </c:pt>
                <c:pt idx="6">
                  <c:v>2.25</c:v>
                </c:pt>
              </c:numCache>
            </c:numRef>
          </c:val>
          <c:extLst>
            <c:ext xmlns:c16="http://schemas.microsoft.com/office/drawing/2014/chart" uri="{C3380CC4-5D6E-409C-BE32-E72D297353CC}">
              <c16:uniqueId val="{00000002-48C4-43CB-8C45-B512DF8D64F4}"/>
            </c:ext>
          </c:extLst>
        </c:ser>
        <c:dLbls>
          <c:showLegendKey val="0"/>
          <c:showVal val="0"/>
          <c:showCatName val="0"/>
          <c:showSerName val="0"/>
          <c:showPercent val="0"/>
          <c:showBubbleSize val="0"/>
        </c:dLbls>
        <c:gapWidth val="100"/>
        <c:axId val="169226240"/>
        <c:axId val="169227776"/>
      </c:barChart>
      <c:catAx>
        <c:axId val="16922624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0" spcFirstLastPara="1" vertOverflow="ellipsis" wrap="square" anchor="ctr" anchorCtr="1"/>
          <a:lstStyle/>
          <a:p>
            <a:pPr>
              <a:defRPr sz="1100" b="1" i="0" u="none" strike="noStrike" kern="900" baseline="0">
                <a:solidFill>
                  <a:schemeClr val="tx1">
                    <a:lumMod val="65000"/>
                    <a:lumOff val="35000"/>
                  </a:schemeClr>
                </a:solidFill>
                <a:latin typeface="+mn-lt"/>
                <a:ea typeface="+mn-ea"/>
                <a:cs typeface="+mn-cs"/>
              </a:defRPr>
            </a:pPr>
            <a:endParaRPr lang="sr-Latn-RS"/>
          </a:p>
        </c:txPr>
        <c:crossAx val="169227776"/>
        <c:crosses val="autoZero"/>
        <c:auto val="1"/>
        <c:lblAlgn val="ctr"/>
        <c:lblOffset val="100"/>
        <c:noMultiLvlLbl val="0"/>
      </c:catAx>
      <c:valAx>
        <c:axId val="169227776"/>
        <c:scaling>
          <c:orientation val="minMax"/>
        </c:scaling>
        <c:delete val="0"/>
        <c:axPos val="l"/>
        <c:majorGridlines>
          <c:spPr>
            <a:ln w="9525" cap="flat" cmpd="sng" algn="ctr">
              <a:solidFill>
                <a:schemeClr val="tx1">
                  <a:lumMod val="15000"/>
                  <a:lumOff val="85000"/>
                </a:schemeClr>
              </a:solidFill>
              <a:round/>
            </a:ln>
            <a:effectLst/>
          </c:spPr>
        </c:majorGridlines>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1200" b="1" i="0" u="none" strike="noStrike" kern="1200" baseline="0">
                <a:solidFill>
                  <a:schemeClr val="tx1">
                    <a:lumMod val="65000"/>
                    <a:lumOff val="35000"/>
                  </a:schemeClr>
                </a:solidFill>
                <a:latin typeface="+mn-lt"/>
                <a:ea typeface="+mn-ea"/>
                <a:cs typeface="+mn-cs"/>
              </a:defRPr>
            </a:pPr>
            <a:endParaRPr lang="sr-Latn-RS"/>
          </a:p>
        </c:txPr>
        <c:crossAx val="169226240"/>
        <c:crosses val="autoZero"/>
        <c:crossBetween val="between"/>
        <c:majorUnit val="1"/>
      </c:valAx>
      <c:spPr>
        <a:noFill/>
        <a:ln>
          <a:noFill/>
        </a:ln>
        <a:effectLst/>
      </c:spPr>
    </c:plotArea>
    <c:legend>
      <c:legendPos val="b"/>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sr-Latn-RS"/>
        </a:p>
      </c:txPr>
    </c:legend>
    <c:plotVisOnly val="1"/>
    <c:dispBlanksAs val="gap"/>
    <c:showDLblsOverMax val="0"/>
  </c:chart>
  <c:spPr>
    <a:noFill/>
    <a:ln>
      <a:noFill/>
    </a:ln>
    <a:effectLst/>
  </c:spPr>
  <c:txPr>
    <a:bodyPr/>
    <a:lstStyle/>
    <a:p>
      <a:pPr>
        <a:defRPr/>
      </a:pPr>
      <a:endParaRPr lang="sr-Latn-RS"/>
    </a:p>
  </c:txPr>
  <c:externalData r:id="rId3">
    <c:autoUpdate val="0"/>
  </c:externalData>
  <c:userShapes r:id="rId4"/>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3.0774292946312301E-2"/>
          <c:y val="0.1205804573655814"/>
          <c:w val="0.9070652129243959"/>
          <c:h val="0.6667971191792027"/>
        </c:manualLayout>
      </c:layout>
      <c:barChart>
        <c:barDir val="col"/>
        <c:grouping val="clustered"/>
        <c:varyColors val="0"/>
        <c:ser>
          <c:idx val="0"/>
          <c:order val="0"/>
          <c:tx>
            <c:strRef>
              <c:f>'Core Dimensions'!$B$1</c:f>
              <c:strCache>
                <c:ptCount val="1"/>
                <c:pt idx="0">
                  <c:v>2012</c:v>
                </c:pt>
              </c:strCache>
            </c:strRef>
          </c:tx>
          <c:spPr>
            <a:solidFill>
              <a:srgbClr val="4472C4"/>
            </a:solidFill>
            <a:ln>
              <a:noFill/>
            </a:ln>
            <a:effectLst/>
          </c:spPr>
          <c:invertIfNegative val="0"/>
          <c:cat>
            <c:strRef>
              <c:f>'Core Dimensions'!$A$2:$A$7</c:f>
              <c:strCache>
                <c:ptCount val="6"/>
                <c:pt idx="0">
                  <c:v>Credibility of the Budget</c:v>
                </c:pt>
                <c:pt idx="1">
                  <c:v>Comprehensiveness and Transparency</c:v>
                </c:pt>
                <c:pt idx="2">
                  <c:v>Policy-Based Budgeting</c:v>
                </c:pt>
                <c:pt idx="3">
                  <c:v>Predictability and Control in Budget Execution</c:v>
                </c:pt>
                <c:pt idx="4">
                  <c:v>Accounting, Recording and Reporting</c:v>
                </c:pt>
                <c:pt idx="5">
                  <c:v>External Scrutiny and Audit</c:v>
                </c:pt>
              </c:strCache>
            </c:strRef>
          </c:cat>
          <c:val>
            <c:numRef>
              <c:f>'Core Dimensions'!$B$2:$B$7</c:f>
              <c:numCache>
                <c:formatCode>0.00</c:formatCode>
                <c:ptCount val="6"/>
                <c:pt idx="0">
                  <c:v>4</c:v>
                </c:pt>
                <c:pt idx="1">
                  <c:v>3.1666666666666665</c:v>
                </c:pt>
                <c:pt idx="2">
                  <c:v>2</c:v>
                </c:pt>
                <c:pt idx="3">
                  <c:v>2.8333333333333335</c:v>
                </c:pt>
                <c:pt idx="4">
                  <c:v>3.25</c:v>
                </c:pt>
                <c:pt idx="5">
                  <c:v>2.5</c:v>
                </c:pt>
              </c:numCache>
            </c:numRef>
          </c:val>
          <c:extLst>
            <c:ext xmlns:c16="http://schemas.microsoft.com/office/drawing/2014/chart" uri="{C3380CC4-5D6E-409C-BE32-E72D297353CC}">
              <c16:uniqueId val="{00000000-F7B4-46C1-8437-E60E9984C3B9}"/>
            </c:ext>
          </c:extLst>
        </c:ser>
        <c:ser>
          <c:idx val="1"/>
          <c:order val="1"/>
          <c:tx>
            <c:strRef>
              <c:f>'Core Dimensions'!$C$1</c:f>
              <c:strCache>
                <c:ptCount val="1"/>
                <c:pt idx="0">
                  <c:v>2018</c:v>
                </c:pt>
              </c:strCache>
            </c:strRef>
          </c:tx>
          <c:spPr>
            <a:solidFill>
              <a:srgbClr val="ED7D31"/>
            </a:solidFill>
            <a:ln>
              <a:noFill/>
            </a:ln>
            <a:effectLst/>
          </c:spPr>
          <c:invertIfNegative val="0"/>
          <c:cat>
            <c:strRef>
              <c:f>'Core Dimensions'!$A$2:$A$7</c:f>
              <c:strCache>
                <c:ptCount val="6"/>
                <c:pt idx="0">
                  <c:v>Credibility of the Budget</c:v>
                </c:pt>
                <c:pt idx="1">
                  <c:v>Comprehensiveness and Transparency</c:v>
                </c:pt>
                <c:pt idx="2">
                  <c:v>Policy-Based Budgeting</c:v>
                </c:pt>
                <c:pt idx="3">
                  <c:v>Predictability and Control in Budget Execution</c:v>
                </c:pt>
                <c:pt idx="4">
                  <c:v>Accounting, Recording and Reporting</c:v>
                </c:pt>
                <c:pt idx="5">
                  <c:v>External Scrutiny and Audit</c:v>
                </c:pt>
              </c:strCache>
            </c:strRef>
          </c:cat>
          <c:val>
            <c:numRef>
              <c:f>'Core Dimensions'!$C$2:$C$7</c:f>
              <c:numCache>
                <c:formatCode>0.00</c:formatCode>
                <c:ptCount val="6"/>
                <c:pt idx="0">
                  <c:v>3.75</c:v>
                </c:pt>
                <c:pt idx="1">
                  <c:v>2.8333333333333335</c:v>
                </c:pt>
                <c:pt idx="2">
                  <c:v>2</c:v>
                </c:pt>
                <c:pt idx="3">
                  <c:v>3.2777777777777777</c:v>
                </c:pt>
                <c:pt idx="4">
                  <c:v>2.875</c:v>
                </c:pt>
                <c:pt idx="5">
                  <c:v>2.5</c:v>
                </c:pt>
              </c:numCache>
            </c:numRef>
          </c:val>
          <c:extLst>
            <c:ext xmlns:c16="http://schemas.microsoft.com/office/drawing/2014/chart" uri="{C3380CC4-5D6E-409C-BE32-E72D297353CC}">
              <c16:uniqueId val="{00000001-F7B4-46C1-8437-E60E9984C3B9}"/>
            </c:ext>
          </c:extLst>
        </c:ser>
        <c:dLbls>
          <c:showLegendKey val="0"/>
          <c:showVal val="0"/>
          <c:showCatName val="0"/>
          <c:showSerName val="0"/>
          <c:showPercent val="0"/>
          <c:showBubbleSize val="0"/>
        </c:dLbls>
        <c:gapWidth val="130"/>
        <c:overlap val="-27"/>
        <c:axId val="169288064"/>
        <c:axId val="169289600"/>
      </c:barChart>
      <c:catAx>
        <c:axId val="16928806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0" spcFirstLastPara="1" vertOverflow="ellipsis" wrap="square" anchor="ctr" anchorCtr="1"/>
          <a:lstStyle/>
          <a:p>
            <a:pPr>
              <a:defRPr sz="1000" b="1" i="0" u="none" strike="noStrike" kern="1200" baseline="0">
                <a:solidFill>
                  <a:schemeClr val="tx1">
                    <a:lumMod val="65000"/>
                    <a:lumOff val="35000"/>
                  </a:schemeClr>
                </a:solidFill>
                <a:latin typeface="+mn-lt"/>
                <a:ea typeface="+mn-ea"/>
                <a:cs typeface="+mn-cs"/>
              </a:defRPr>
            </a:pPr>
            <a:endParaRPr lang="sr-Latn-RS"/>
          </a:p>
        </c:txPr>
        <c:crossAx val="169289600"/>
        <c:crosses val="autoZero"/>
        <c:auto val="0"/>
        <c:lblAlgn val="ctr"/>
        <c:lblOffset val="100"/>
        <c:noMultiLvlLbl val="0"/>
      </c:catAx>
      <c:valAx>
        <c:axId val="169289600"/>
        <c:scaling>
          <c:orientation val="minMax"/>
          <c:max val="4"/>
        </c:scaling>
        <c:delete val="0"/>
        <c:axPos val="l"/>
        <c:majorGridlines>
          <c:spPr>
            <a:ln w="9525" cap="flat" cmpd="sng" algn="ctr">
              <a:solidFill>
                <a:schemeClr val="tx1">
                  <a:lumMod val="15000"/>
                  <a:lumOff val="85000"/>
                </a:schemeClr>
              </a:solidFill>
              <a:round/>
            </a:ln>
            <a:effectLst/>
          </c:spPr>
        </c:majorGridlines>
        <c:numFmt formatCode="0.0" sourceLinked="0"/>
        <c:majorTickMark val="none"/>
        <c:minorTickMark val="none"/>
        <c:tickLblPos val="nextTo"/>
        <c:spPr>
          <a:noFill/>
          <a:ln>
            <a:noFill/>
          </a:ln>
          <a:effectLst/>
        </c:spPr>
        <c:txPr>
          <a:bodyPr rot="-60000000" spcFirstLastPara="1" vertOverflow="ellipsis" vert="horz" wrap="square" anchor="ctr" anchorCtr="1"/>
          <a:lstStyle/>
          <a:p>
            <a:pPr>
              <a:defRPr sz="1200" b="1" i="0" u="none" strike="noStrike" kern="1200" baseline="0">
                <a:solidFill>
                  <a:schemeClr val="tx1">
                    <a:lumMod val="65000"/>
                    <a:lumOff val="35000"/>
                  </a:schemeClr>
                </a:solidFill>
                <a:latin typeface="+mn-lt"/>
                <a:ea typeface="+mn-ea"/>
                <a:cs typeface="+mn-cs"/>
              </a:defRPr>
            </a:pPr>
            <a:endParaRPr lang="sr-Latn-RS"/>
          </a:p>
        </c:txPr>
        <c:crossAx val="169288064"/>
        <c:crosses val="autoZero"/>
        <c:crossBetween val="between"/>
        <c:majorUnit val="1"/>
      </c:valAx>
      <c:spPr>
        <a:noFill/>
        <a:ln>
          <a:noFill/>
        </a:ln>
        <a:effectLst/>
      </c:spPr>
    </c:plotArea>
    <c:legend>
      <c:legendPos val="b"/>
      <c:layout>
        <c:manualLayout>
          <c:xMode val="edge"/>
          <c:yMode val="edge"/>
          <c:x val="0.39255508253512905"/>
          <c:y val="0.93309853206140481"/>
          <c:w val="0.21182024428865803"/>
          <c:h val="5.1755990861036272E-2"/>
        </c:manualLayout>
      </c:layout>
      <c:overlay val="0"/>
      <c:spPr>
        <a:noFill/>
        <a:ln>
          <a:noFill/>
        </a:ln>
        <a:effectLst/>
      </c:spPr>
      <c:txPr>
        <a:bodyPr rot="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sr-Latn-RS"/>
        </a:p>
      </c:txPr>
    </c:legend>
    <c:plotVisOnly val="1"/>
    <c:dispBlanksAs val="gap"/>
    <c:showDLblsOverMax val="0"/>
  </c:chart>
  <c:spPr>
    <a:noFill/>
    <a:ln>
      <a:noFill/>
    </a:ln>
    <a:effectLst/>
  </c:spPr>
  <c:txPr>
    <a:bodyPr/>
    <a:lstStyle/>
    <a:p>
      <a:pPr>
        <a:defRPr sz="900" baseline="0"/>
      </a:pPr>
      <a:endParaRPr lang="sr-Latn-RS"/>
    </a:p>
  </c:txPr>
  <c:externalData r:id="rId3">
    <c:autoUpdate val="0"/>
  </c:externalData>
  <c:userShapes r:id="rId4"/>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0088299147791711E-2"/>
          <c:y val="7.7754534081666243E-2"/>
          <c:w val="0.84892404653122067"/>
          <c:h val="0.7541748853932505"/>
        </c:manualLayout>
      </c:layout>
      <c:barChart>
        <c:barDir val="col"/>
        <c:grouping val="clustered"/>
        <c:varyColors val="0"/>
        <c:ser>
          <c:idx val="2"/>
          <c:order val="2"/>
          <c:tx>
            <c:strRef>
              <c:f>Indicators!$AL$1</c:f>
              <c:strCache>
                <c:ptCount val="1"/>
                <c:pt idx="0">
                  <c:v>Uzbekistan</c:v>
                </c:pt>
              </c:strCache>
            </c:strRef>
          </c:tx>
          <c:spPr>
            <a:solidFill>
              <a:srgbClr val="0000FF"/>
            </a:solidFill>
            <a:ln>
              <a:noFill/>
            </a:ln>
            <a:effectLst/>
          </c:spPr>
          <c:invertIfNegative val="0"/>
          <c:cat>
            <c:strRef>
              <c:f>Indicators!$A$2:$A$35</c:f>
              <c:strCache>
                <c:ptCount val="32"/>
                <c:pt idx="1">
                  <c:v>PI-1</c:v>
                </c:pt>
                <c:pt idx="2">
                  <c:v>PI-2</c:v>
                </c:pt>
                <c:pt idx="3">
                  <c:v>PI-3</c:v>
                </c:pt>
                <c:pt idx="4">
                  <c:v>PI-4</c:v>
                </c:pt>
                <c:pt idx="5">
                  <c:v>PI-5</c:v>
                </c:pt>
                <c:pt idx="6">
                  <c:v>PI-6</c:v>
                </c:pt>
                <c:pt idx="7">
                  <c:v>PI-7</c:v>
                </c:pt>
                <c:pt idx="8">
                  <c:v>PI-8</c:v>
                </c:pt>
                <c:pt idx="9">
                  <c:v>PI-9</c:v>
                </c:pt>
                <c:pt idx="10">
                  <c:v>PI-10</c:v>
                </c:pt>
                <c:pt idx="11">
                  <c:v>PI-11</c:v>
                </c:pt>
                <c:pt idx="12">
                  <c:v>PI-12</c:v>
                </c:pt>
                <c:pt idx="13">
                  <c:v>PI-13</c:v>
                </c:pt>
                <c:pt idx="14">
                  <c:v>PI-14</c:v>
                </c:pt>
                <c:pt idx="15">
                  <c:v>PI-15</c:v>
                </c:pt>
                <c:pt idx="16">
                  <c:v>PI-16</c:v>
                </c:pt>
                <c:pt idx="17">
                  <c:v>PI-17</c:v>
                </c:pt>
                <c:pt idx="18">
                  <c:v>PI-18</c:v>
                </c:pt>
                <c:pt idx="19">
                  <c:v>PI-19</c:v>
                </c:pt>
                <c:pt idx="20">
                  <c:v>PI-20</c:v>
                </c:pt>
                <c:pt idx="21">
                  <c:v>PI-21</c:v>
                </c:pt>
                <c:pt idx="22">
                  <c:v>PI-22</c:v>
                </c:pt>
                <c:pt idx="23">
                  <c:v>PI-23</c:v>
                </c:pt>
                <c:pt idx="24">
                  <c:v>PI-24</c:v>
                </c:pt>
                <c:pt idx="25">
                  <c:v>PI-25</c:v>
                </c:pt>
                <c:pt idx="26">
                  <c:v>PI-26</c:v>
                </c:pt>
                <c:pt idx="27">
                  <c:v>PI-27</c:v>
                </c:pt>
                <c:pt idx="28">
                  <c:v>PI-28</c:v>
                </c:pt>
                <c:pt idx="29">
                  <c:v>PI-29</c:v>
                </c:pt>
                <c:pt idx="30">
                  <c:v>PI-30</c:v>
                </c:pt>
                <c:pt idx="31">
                  <c:v>PI-31</c:v>
                </c:pt>
              </c:strCache>
              <c:extLst/>
            </c:strRef>
          </c:cat>
          <c:val>
            <c:numRef>
              <c:f>Indicators!$AL$2:$AL$35</c:f>
              <c:numCache>
                <c:formatCode>0.0</c:formatCode>
                <c:ptCount val="32"/>
                <c:pt idx="1">
                  <c:v>4</c:v>
                </c:pt>
                <c:pt idx="2">
                  <c:v>3.5</c:v>
                </c:pt>
                <c:pt idx="3">
                  <c:v>3.5</c:v>
                </c:pt>
                <c:pt idx="4">
                  <c:v>3</c:v>
                </c:pt>
                <c:pt idx="5">
                  <c:v>3</c:v>
                </c:pt>
                <c:pt idx="6">
                  <c:v>2</c:v>
                </c:pt>
                <c:pt idx="7">
                  <c:v>1</c:v>
                </c:pt>
                <c:pt idx="8">
                  <c:v>1.5</c:v>
                </c:pt>
                <c:pt idx="9">
                  <c:v>2</c:v>
                </c:pt>
                <c:pt idx="10">
                  <c:v>3</c:v>
                </c:pt>
                <c:pt idx="11">
                  <c:v>2</c:v>
                </c:pt>
                <c:pt idx="12">
                  <c:v>2</c:v>
                </c:pt>
                <c:pt idx="13">
                  <c:v>3</c:v>
                </c:pt>
                <c:pt idx="14">
                  <c:v>2</c:v>
                </c:pt>
                <c:pt idx="15">
                  <c:v>2</c:v>
                </c:pt>
                <c:pt idx="16">
                  <c:v>2</c:v>
                </c:pt>
                <c:pt idx="17">
                  <c:v>3</c:v>
                </c:pt>
                <c:pt idx="18">
                  <c:v>3.5</c:v>
                </c:pt>
                <c:pt idx="19">
                  <c:v>3</c:v>
                </c:pt>
                <c:pt idx="20">
                  <c:v>4</c:v>
                </c:pt>
                <c:pt idx="21">
                  <c:v>4</c:v>
                </c:pt>
                <c:pt idx="22">
                  <c:v>4</c:v>
                </c:pt>
                <c:pt idx="23">
                  <c:v>3.5</c:v>
                </c:pt>
                <c:pt idx="24">
                  <c:v>3</c:v>
                </c:pt>
                <c:pt idx="25">
                  <c:v>4</c:v>
                </c:pt>
                <c:pt idx="26">
                  <c:v>1.5</c:v>
                </c:pt>
                <c:pt idx="27">
                  <c:v>3</c:v>
                </c:pt>
                <c:pt idx="28">
                  <c:v>2.5</c:v>
                </c:pt>
                <c:pt idx="29">
                  <c:v>1.5</c:v>
                </c:pt>
                <c:pt idx="30">
                  <c:v>2.5</c:v>
                </c:pt>
                <c:pt idx="31">
                  <c:v>2</c:v>
                </c:pt>
              </c:numCache>
              <c:extLst/>
            </c:numRef>
          </c:val>
          <c:extLst>
            <c:ext xmlns:c16="http://schemas.microsoft.com/office/drawing/2014/chart" uri="{C3380CC4-5D6E-409C-BE32-E72D297353CC}">
              <c16:uniqueId val="{00000000-4286-44E3-AF89-0BC9B1CA6DCF}"/>
            </c:ext>
          </c:extLst>
        </c:ser>
        <c:dLbls>
          <c:showLegendKey val="0"/>
          <c:showVal val="0"/>
          <c:showCatName val="0"/>
          <c:showSerName val="0"/>
          <c:showPercent val="0"/>
          <c:showBubbleSize val="0"/>
        </c:dLbls>
        <c:gapWidth val="150"/>
        <c:axId val="169523840"/>
        <c:axId val="169533824"/>
      </c:barChart>
      <c:lineChart>
        <c:grouping val="standard"/>
        <c:varyColors val="0"/>
        <c:ser>
          <c:idx val="0"/>
          <c:order val="0"/>
          <c:tx>
            <c:strRef>
              <c:f>Indicators!$AJ$1</c:f>
              <c:strCache>
                <c:ptCount val="1"/>
                <c:pt idx="0">
                  <c:v>Average Score for 32 Countries</c:v>
                </c:pt>
              </c:strCache>
            </c:strRef>
          </c:tx>
          <c:spPr>
            <a:ln w="28575" cap="rnd">
              <a:solidFill>
                <a:srgbClr val="FF0000"/>
              </a:solidFill>
              <a:round/>
            </a:ln>
            <a:effectLst/>
          </c:spPr>
          <c:marker>
            <c:symbol val="none"/>
          </c:marker>
          <c:cat>
            <c:strRef>
              <c:f>Indicators!$A$2:$A$35</c:f>
              <c:strCache>
                <c:ptCount val="32"/>
                <c:pt idx="1">
                  <c:v>PI-1</c:v>
                </c:pt>
                <c:pt idx="2">
                  <c:v>PI-2</c:v>
                </c:pt>
                <c:pt idx="3">
                  <c:v>PI-3</c:v>
                </c:pt>
                <c:pt idx="4">
                  <c:v>PI-4</c:v>
                </c:pt>
                <c:pt idx="5">
                  <c:v>PI-5</c:v>
                </c:pt>
                <c:pt idx="6">
                  <c:v>PI-6</c:v>
                </c:pt>
                <c:pt idx="7">
                  <c:v>PI-7</c:v>
                </c:pt>
                <c:pt idx="8">
                  <c:v>PI-8</c:v>
                </c:pt>
                <c:pt idx="9">
                  <c:v>PI-9</c:v>
                </c:pt>
                <c:pt idx="10">
                  <c:v>PI-10</c:v>
                </c:pt>
                <c:pt idx="11">
                  <c:v>PI-11</c:v>
                </c:pt>
                <c:pt idx="12">
                  <c:v>PI-12</c:v>
                </c:pt>
                <c:pt idx="13">
                  <c:v>PI-13</c:v>
                </c:pt>
                <c:pt idx="14">
                  <c:v>PI-14</c:v>
                </c:pt>
                <c:pt idx="15">
                  <c:v>PI-15</c:v>
                </c:pt>
                <c:pt idx="16">
                  <c:v>PI-16</c:v>
                </c:pt>
                <c:pt idx="17">
                  <c:v>PI-17</c:v>
                </c:pt>
                <c:pt idx="18">
                  <c:v>PI-18</c:v>
                </c:pt>
                <c:pt idx="19">
                  <c:v>PI-19</c:v>
                </c:pt>
                <c:pt idx="20">
                  <c:v>PI-20</c:v>
                </c:pt>
                <c:pt idx="21">
                  <c:v>PI-21</c:v>
                </c:pt>
                <c:pt idx="22">
                  <c:v>PI-22</c:v>
                </c:pt>
                <c:pt idx="23">
                  <c:v>PI-23</c:v>
                </c:pt>
                <c:pt idx="24">
                  <c:v>PI-24</c:v>
                </c:pt>
                <c:pt idx="25">
                  <c:v>PI-25</c:v>
                </c:pt>
                <c:pt idx="26">
                  <c:v>PI-26</c:v>
                </c:pt>
                <c:pt idx="27">
                  <c:v>PI-27</c:v>
                </c:pt>
                <c:pt idx="28">
                  <c:v>PI-28</c:v>
                </c:pt>
                <c:pt idx="29">
                  <c:v>PI-29</c:v>
                </c:pt>
                <c:pt idx="30">
                  <c:v>PI-30</c:v>
                </c:pt>
                <c:pt idx="31">
                  <c:v>PI-31</c:v>
                </c:pt>
              </c:strCache>
              <c:extLst/>
            </c:strRef>
          </c:cat>
          <c:val>
            <c:numRef>
              <c:f>Indicators!$AJ$2:$AJ$35</c:f>
              <c:numCache>
                <c:formatCode>0.0</c:formatCode>
                <c:ptCount val="32"/>
                <c:pt idx="1">
                  <c:v>2.375</c:v>
                </c:pt>
                <c:pt idx="2">
                  <c:v>1.921875</c:v>
                </c:pt>
                <c:pt idx="3">
                  <c:v>2.1875</c:v>
                </c:pt>
                <c:pt idx="4">
                  <c:v>2.875</c:v>
                </c:pt>
                <c:pt idx="5">
                  <c:v>2.875</c:v>
                </c:pt>
                <c:pt idx="6">
                  <c:v>2.140625</c:v>
                </c:pt>
                <c:pt idx="7">
                  <c:v>2.7</c:v>
                </c:pt>
                <c:pt idx="8">
                  <c:v>1.96875</c:v>
                </c:pt>
                <c:pt idx="9">
                  <c:v>1.96875</c:v>
                </c:pt>
                <c:pt idx="10">
                  <c:v>1.84375</c:v>
                </c:pt>
                <c:pt idx="11">
                  <c:v>1.8387096774193548</c:v>
                </c:pt>
                <c:pt idx="12">
                  <c:v>1.921875</c:v>
                </c:pt>
                <c:pt idx="13">
                  <c:v>2.796875</c:v>
                </c:pt>
                <c:pt idx="14">
                  <c:v>2.5625</c:v>
                </c:pt>
                <c:pt idx="15">
                  <c:v>2.28125</c:v>
                </c:pt>
                <c:pt idx="16">
                  <c:v>2</c:v>
                </c:pt>
                <c:pt idx="17">
                  <c:v>3.09375</c:v>
                </c:pt>
                <c:pt idx="18">
                  <c:v>2.703125</c:v>
                </c:pt>
                <c:pt idx="19">
                  <c:v>2.265625</c:v>
                </c:pt>
                <c:pt idx="20">
                  <c:v>2.859375</c:v>
                </c:pt>
                <c:pt idx="21">
                  <c:v>2.8125</c:v>
                </c:pt>
                <c:pt idx="22">
                  <c:v>1.640625</c:v>
                </c:pt>
                <c:pt idx="23">
                  <c:v>2.234375</c:v>
                </c:pt>
                <c:pt idx="24">
                  <c:v>2.515625</c:v>
                </c:pt>
                <c:pt idx="25">
                  <c:v>2.875</c:v>
                </c:pt>
                <c:pt idx="26">
                  <c:v>2.03125</c:v>
                </c:pt>
                <c:pt idx="27">
                  <c:v>2.359375</c:v>
                </c:pt>
                <c:pt idx="28">
                  <c:v>1.90625</c:v>
                </c:pt>
                <c:pt idx="29">
                  <c:v>2.109375</c:v>
                </c:pt>
                <c:pt idx="30">
                  <c:v>1.921875</c:v>
                </c:pt>
                <c:pt idx="31">
                  <c:v>2</c:v>
                </c:pt>
              </c:numCache>
              <c:extLst/>
            </c:numRef>
          </c:val>
          <c:smooth val="0"/>
          <c:extLst>
            <c:ext xmlns:c16="http://schemas.microsoft.com/office/drawing/2014/chart" uri="{C3380CC4-5D6E-409C-BE32-E72D297353CC}">
              <c16:uniqueId val="{00000001-4286-44E3-AF89-0BC9B1CA6DCF}"/>
            </c:ext>
          </c:extLst>
        </c:ser>
        <c:ser>
          <c:idx val="1"/>
          <c:order val="1"/>
          <c:tx>
            <c:strRef>
              <c:f>Indicators!$AK$1</c:f>
              <c:strCache>
                <c:ptCount val="1"/>
                <c:pt idx="0">
                  <c:v>ECA Countries</c:v>
                </c:pt>
              </c:strCache>
            </c:strRef>
          </c:tx>
          <c:spPr>
            <a:ln w="38100" cap="rnd">
              <a:solidFill>
                <a:srgbClr val="00B0F0"/>
              </a:solidFill>
              <a:round/>
            </a:ln>
            <a:effectLst/>
          </c:spPr>
          <c:marker>
            <c:symbol val="none"/>
          </c:marker>
          <c:cat>
            <c:strRef>
              <c:f>Indicators!$A$2:$A$35</c:f>
              <c:strCache>
                <c:ptCount val="32"/>
                <c:pt idx="1">
                  <c:v>PI-1</c:v>
                </c:pt>
                <c:pt idx="2">
                  <c:v>PI-2</c:v>
                </c:pt>
                <c:pt idx="3">
                  <c:v>PI-3</c:v>
                </c:pt>
                <c:pt idx="4">
                  <c:v>PI-4</c:v>
                </c:pt>
                <c:pt idx="5">
                  <c:v>PI-5</c:v>
                </c:pt>
                <c:pt idx="6">
                  <c:v>PI-6</c:v>
                </c:pt>
                <c:pt idx="7">
                  <c:v>PI-7</c:v>
                </c:pt>
                <c:pt idx="8">
                  <c:v>PI-8</c:v>
                </c:pt>
                <c:pt idx="9">
                  <c:v>PI-9</c:v>
                </c:pt>
                <c:pt idx="10">
                  <c:v>PI-10</c:v>
                </c:pt>
                <c:pt idx="11">
                  <c:v>PI-11</c:v>
                </c:pt>
                <c:pt idx="12">
                  <c:v>PI-12</c:v>
                </c:pt>
                <c:pt idx="13">
                  <c:v>PI-13</c:v>
                </c:pt>
                <c:pt idx="14">
                  <c:v>PI-14</c:v>
                </c:pt>
                <c:pt idx="15">
                  <c:v>PI-15</c:v>
                </c:pt>
                <c:pt idx="16">
                  <c:v>PI-16</c:v>
                </c:pt>
                <c:pt idx="17">
                  <c:v>PI-17</c:v>
                </c:pt>
                <c:pt idx="18">
                  <c:v>PI-18</c:v>
                </c:pt>
                <c:pt idx="19">
                  <c:v>PI-19</c:v>
                </c:pt>
                <c:pt idx="20">
                  <c:v>PI-20</c:v>
                </c:pt>
                <c:pt idx="21">
                  <c:v>PI-21</c:v>
                </c:pt>
                <c:pt idx="22">
                  <c:v>PI-22</c:v>
                </c:pt>
                <c:pt idx="23">
                  <c:v>PI-23</c:v>
                </c:pt>
                <c:pt idx="24">
                  <c:v>PI-24</c:v>
                </c:pt>
                <c:pt idx="25">
                  <c:v>PI-25</c:v>
                </c:pt>
                <c:pt idx="26">
                  <c:v>PI-26</c:v>
                </c:pt>
                <c:pt idx="27">
                  <c:v>PI-27</c:v>
                </c:pt>
                <c:pt idx="28">
                  <c:v>PI-28</c:v>
                </c:pt>
                <c:pt idx="29">
                  <c:v>PI-29</c:v>
                </c:pt>
                <c:pt idx="30">
                  <c:v>PI-30</c:v>
                </c:pt>
                <c:pt idx="31">
                  <c:v>PI-31</c:v>
                </c:pt>
              </c:strCache>
              <c:extLst/>
            </c:strRef>
          </c:cat>
          <c:val>
            <c:numRef>
              <c:f>Indicators!$AK$2:$AK$35</c:f>
              <c:numCache>
                <c:formatCode>0.0</c:formatCode>
                <c:ptCount val="32"/>
                <c:pt idx="1">
                  <c:v>3.75</c:v>
                </c:pt>
                <c:pt idx="2">
                  <c:v>2.375</c:v>
                </c:pt>
                <c:pt idx="3">
                  <c:v>3</c:v>
                </c:pt>
                <c:pt idx="4">
                  <c:v>3.75</c:v>
                </c:pt>
                <c:pt idx="5">
                  <c:v>3.75</c:v>
                </c:pt>
                <c:pt idx="6">
                  <c:v>2.625</c:v>
                </c:pt>
                <c:pt idx="7">
                  <c:v>3</c:v>
                </c:pt>
                <c:pt idx="8">
                  <c:v>2.5</c:v>
                </c:pt>
                <c:pt idx="9">
                  <c:v>2.75</c:v>
                </c:pt>
                <c:pt idx="10">
                  <c:v>2.375</c:v>
                </c:pt>
                <c:pt idx="11">
                  <c:v>1.875</c:v>
                </c:pt>
                <c:pt idx="12">
                  <c:v>2.25</c:v>
                </c:pt>
                <c:pt idx="13">
                  <c:v>3.625</c:v>
                </c:pt>
                <c:pt idx="14">
                  <c:v>3.375</c:v>
                </c:pt>
                <c:pt idx="15">
                  <c:v>2.375</c:v>
                </c:pt>
                <c:pt idx="16">
                  <c:v>2.125</c:v>
                </c:pt>
                <c:pt idx="17">
                  <c:v>3.25</c:v>
                </c:pt>
                <c:pt idx="18">
                  <c:v>2.875</c:v>
                </c:pt>
                <c:pt idx="19">
                  <c:v>2.875</c:v>
                </c:pt>
                <c:pt idx="20">
                  <c:v>4</c:v>
                </c:pt>
                <c:pt idx="21">
                  <c:v>3.25</c:v>
                </c:pt>
                <c:pt idx="22">
                  <c:v>2.625</c:v>
                </c:pt>
                <c:pt idx="23">
                  <c:v>2.625</c:v>
                </c:pt>
                <c:pt idx="24">
                  <c:v>3.5</c:v>
                </c:pt>
                <c:pt idx="25">
                  <c:v>3.375</c:v>
                </c:pt>
                <c:pt idx="26">
                  <c:v>2.375</c:v>
                </c:pt>
                <c:pt idx="27">
                  <c:v>3.75</c:v>
                </c:pt>
                <c:pt idx="28">
                  <c:v>3</c:v>
                </c:pt>
                <c:pt idx="29">
                  <c:v>1.75</c:v>
                </c:pt>
                <c:pt idx="30">
                  <c:v>2.625</c:v>
                </c:pt>
                <c:pt idx="31">
                  <c:v>2.625</c:v>
                </c:pt>
              </c:numCache>
              <c:extLst/>
            </c:numRef>
          </c:val>
          <c:smooth val="0"/>
          <c:extLst>
            <c:ext xmlns:c16="http://schemas.microsoft.com/office/drawing/2014/chart" uri="{C3380CC4-5D6E-409C-BE32-E72D297353CC}">
              <c16:uniqueId val="{00000002-4286-44E3-AF89-0BC9B1CA6DCF}"/>
            </c:ext>
          </c:extLst>
        </c:ser>
        <c:dLbls>
          <c:showLegendKey val="0"/>
          <c:showVal val="0"/>
          <c:showCatName val="0"/>
          <c:showSerName val="0"/>
          <c:showPercent val="0"/>
          <c:showBubbleSize val="0"/>
        </c:dLbls>
        <c:marker val="1"/>
        <c:smooth val="0"/>
        <c:axId val="169523840"/>
        <c:axId val="169533824"/>
      </c:lineChart>
      <c:catAx>
        <c:axId val="16952384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700" b="1" i="0" u="none" strike="noStrike" kern="1200" baseline="0">
                <a:solidFill>
                  <a:schemeClr val="tx1">
                    <a:lumMod val="65000"/>
                    <a:lumOff val="35000"/>
                  </a:schemeClr>
                </a:solidFill>
                <a:latin typeface="+mn-lt"/>
                <a:ea typeface="+mn-ea"/>
                <a:cs typeface="+mn-cs"/>
              </a:defRPr>
            </a:pPr>
            <a:endParaRPr lang="sr-Latn-RS"/>
          </a:p>
        </c:txPr>
        <c:crossAx val="169533824"/>
        <c:crosses val="autoZero"/>
        <c:auto val="1"/>
        <c:lblAlgn val="ctr"/>
        <c:lblOffset val="100"/>
        <c:noMultiLvlLbl val="0"/>
      </c:catAx>
      <c:valAx>
        <c:axId val="169533824"/>
        <c:scaling>
          <c:orientation val="minMax"/>
          <c:max val="4"/>
        </c:scaling>
        <c:delete val="0"/>
        <c:axPos val="l"/>
        <c:majorGridlines>
          <c:spPr>
            <a:ln w="9525" cap="flat" cmpd="sng" algn="ctr">
              <a:solidFill>
                <a:schemeClr val="tx1">
                  <a:lumMod val="15000"/>
                  <a:lumOff val="85000"/>
                </a:schemeClr>
              </a:solidFill>
              <a:round/>
            </a:ln>
            <a:effectLst/>
          </c:spPr>
        </c:majorGridlines>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1000" b="1" i="0" u="none" strike="noStrike" kern="1200" baseline="0">
                <a:solidFill>
                  <a:schemeClr val="tx1">
                    <a:lumMod val="65000"/>
                    <a:lumOff val="35000"/>
                  </a:schemeClr>
                </a:solidFill>
                <a:latin typeface="+mn-lt"/>
                <a:ea typeface="+mn-ea"/>
                <a:cs typeface="+mn-cs"/>
              </a:defRPr>
            </a:pPr>
            <a:endParaRPr lang="sr-Latn-RS"/>
          </a:p>
        </c:txPr>
        <c:crossAx val="169523840"/>
        <c:crosses val="autoZero"/>
        <c:crossBetween val="between"/>
        <c:majorUnit val="1"/>
      </c:valAx>
      <c:spPr>
        <a:noFill/>
        <a:ln>
          <a:noFill/>
        </a:ln>
        <a:effectLst/>
      </c:spPr>
    </c:plotArea>
    <c:legend>
      <c:legendPos val="b"/>
      <c:layout>
        <c:manualLayout>
          <c:xMode val="edge"/>
          <c:yMode val="edge"/>
          <c:x val="0.24994424779391936"/>
          <c:y val="0.94801700796258592"/>
          <c:w val="0.52141438311625499"/>
          <c:h val="4.7810830930234235E-2"/>
        </c:manualLayout>
      </c:layout>
      <c:overlay val="0"/>
      <c:spPr>
        <a:noFill/>
        <a:ln>
          <a:noFill/>
        </a:ln>
        <a:effectLst/>
      </c:spPr>
      <c:txPr>
        <a:bodyPr rot="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sr-Latn-R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sr-Latn-R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5.4890004869052787E-2"/>
          <c:y val="0.14740186466677391"/>
          <c:w val="0.88444449642200396"/>
          <c:h val="0.70738830602427805"/>
        </c:manualLayout>
      </c:layout>
      <c:barChart>
        <c:barDir val="col"/>
        <c:grouping val="clustered"/>
        <c:varyColors val="0"/>
        <c:ser>
          <c:idx val="1"/>
          <c:order val="1"/>
          <c:tx>
            <c:strRef>
              <c:f>' Indicators'!$C$4</c:f>
              <c:strCache>
                <c:ptCount val="1"/>
                <c:pt idx="0">
                  <c:v>2018</c:v>
                </c:pt>
              </c:strCache>
            </c:strRef>
          </c:tx>
          <c:spPr>
            <a:solidFill>
              <a:srgbClr val="0000FF"/>
            </a:solidFill>
            <a:ln>
              <a:noFill/>
            </a:ln>
            <a:effectLst/>
          </c:spPr>
          <c:invertIfNegative val="0"/>
          <c:cat>
            <c:strRef>
              <c:f>' Indicators'!$A$5:$A$32</c:f>
              <c:strCache>
                <c:ptCount val="28"/>
                <c:pt idx="0">
                  <c:v>PI-1</c:v>
                </c:pt>
                <c:pt idx="1">
                  <c:v>PI-2</c:v>
                </c:pt>
                <c:pt idx="2">
                  <c:v>PI-3</c:v>
                </c:pt>
                <c:pt idx="3">
                  <c:v>PI-4</c:v>
                </c:pt>
                <c:pt idx="4">
                  <c:v>PI-5</c:v>
                </c:pt>
                <c:pt idx="5">
                  <c:v>PI-6</c:v>
                </c:pt>
                <c:pt idx="6">
                  <c:v>PI-7</c:v>
                </c:pt>
                <c:pt idx="7">
                  <c:v>PI-8</c:v>
                </c:pt>
                <c:pt idx="8">
                  <c:v>PI-9</c:v>
                </c:pt>
                <c:pt idx="9">
                  <c:v>PI-10</c:v>
                </c:pt>
                <c:pt idx="10">
                  <c:v>PI-11</c:v>
                </c:pt>
                <c:pt idx="11">
                  <c:v>PI-12</c:v>
                </c:pt>
                <c:pt idx="12">
                  <c:v>PI-13</c:v>
                </c:pt>
                <c:pt idx="13">
                  <c:v>PI-14</c:v>
                </c:pt>
                <c:pt idx="14">
                  <c:v>PI-15</c:v>
                </c:pt>
                <c:pt idx="15">
                  <c:v>PI-16</c:v>
                </c:pt>
                <c:pt idx="16">
                  <c:v>PI-17</c:v>
                </c:pt>
                <c:pt idx="17">
                  <c:v>PI-18</c:v>
                </c:pt>
                <c:pt idx="18">
                  <c:v>PI-19</c:v>
                </c:pt>
                <c:pt idx="19">
                  <c:v>PI-20</c:v>
                </c:pt>
                <c:pt idx="20">
                  <c:v>PI-21</c:v>
                </c:pt>
                <c:pt idx="21">
                  <c:v>PI-22</c:v>
                </c:pt>
                <c:pt idx="22">
                  <c:v>PI-23</c:v>
                </c:pt>
                <c:pt idx="23">
                  <c:v>PI-24</c:v>
                </c:pt>
                <c:pt idx="24">
                  <c:v>PI-25</c:v>
                </c:pt>
                <c:pt idx="25">
                  <c:v>PI-26</c:v>
                </c:pt>
                <c:pt idx="26">
                  <c:v>PI-27</c:v>
                </c:pt>
                <c:pt idx="27">
                  <c:v>PI-28</c:v>
                </c:pt>
              </c:strCache>
            </c:strRef>
          </c:cat>
          <c:val>
            <c:numRef>
              <c:f>' Indicators'!$C$5:$C$32</c:f>
              <c:numCache>
                <c:formatCode>General</c:formatCode>
                <c:ptCount val="28"/>
                <c:pt idx="0">
                  <c:v>4</c:v>
                </c:pt>
                <c:pt idx="1">
                  <c:v>3</c:v>
                </c:pt>
                <c:pt idx="2">
                  <c:v>4</c:v>
                </c:pt>
                <c:pt idx="3">
                  <c:v>4</c:v>
                </c:pt>
                <c:pt idx="4">
                  <c:v>4</c:v>
                </c:pt>
                <c:pt idx="5">
                  <c:v>4</c:v>
                </c:pt>
                <c:pt idx="6">
                  <c:v>1</c:v>
                </c:pt>
                <c:pt idx="7">
                  <c:v>2.5</c:v>
                </c:pt>
                <c:pt idx="8">
                  <c:v>2.5</c:v>
                </c:pt>
                <c:pt idx="9">
                  <c:v>3</c:v>
                </c:pt>
                <c:pt idx="10">
                  <c:v>3</c:v>
                </c:pt>
                <c:pt idx="11">
                  <c:v>1</c:v>
                </c:pt>
                <c:pt idx="12">
                  <c:v>3.5</c:v>
                </c:pt>
                <c:pt idx="13">
                  <c:v>3</c:v>
                </c:pt>
                <c:pt idx="14">
                  <c:v>4</c:v>
                </c:pt>
                <c:pt idx="15">
                  <c:v>4</c:v>
                </c:pt>
                <c:pt idx="16">
                  <c:v>4</c:v>
                </c:pt>
                <c:pt idx="17">
                  <c:v>3.5</c:v>
                </c:pt>
                <c:pt idx="18">
                  <c:v>2.5</c:v>
                </c:pt>
                <c:pt idx="19">
                  <c:v>4</c:v>
                </c:pt>
                <c:pt idx="20">
                  <c:v>1</c:v>
                </c:pt>
                <c:pt idx="21">
                  <c:v>2.5</c:v>
                </c:pt>
                <c:pt idx="22">
                  <c:v>4</c:v>
                </c:pt>
                <c:pt idx="23">
                  <c:v>3.5</c:v>
                </c:pt>
                <c:pt idx="24">
                  <c:v>1.5</c:v>
                </c:pt>
                <c:pt idx="25">
                  <c:v>2.5</c:v>
                </c:pt>
                <c:pt idx="26">
                  <c:v>3.5</c:v>
                </c:pt>
                <c:pt idx="27">
                  <c:v>1.5</c:v>
                </c:pt>
              </c:numCache>
            </c:numRef>
          </c:val>
          <c:extLst>
            <c:ext xmlns:c16="http://schemas.microsoft.com/office/drawing/2014/chart" uri="{C3380CC4-5D6E-409C-BE32-E72D297353CC}">
              <c16:uniqueId val="{00000000-DCF6-459E-B3DD-A584F7225351}"/>
            </c:ext>
          </c:extLst>
        </c:ser>
        <c:dLbls>
          <c:showLegendKey val="0"/>
          <c:showVal val="0"/>
          <c:showCatName val="0"/>
          <c:showSerName val="0"/>
          <c:showPercent val="0"/>
          <c:showBubbleSize val="0"/>
        </c:dLbls>
        <c:gapWidth val="219"/>
        <c:overlap val="-27"/>
        <c:axId val="169578496"/>
        <c:axId val="169580032"/>
      </c:barChart>
      <c:lineChart>
        <c:grouping val="standard"/>
        <c:varyColors val="0"/>
        <c:ser>
          <c:idx val="0"/>
          <c:order val="0"/>
          <c:tx>
            <c:strRef>
              <c:f>' Indicators'!$B$4</c:f>
              <c:strCache>
                <c:ptCount val="1"/>
                <c:pt idx="0">
                  <c:v>2012</c:v>
                </c:pt>
              </c:strCache>
            </c:strRef>
          </c:tx>
          <c:spPr>
            <a:ln w="28575" cap="rnd">
              <a:solidFill>
                <a:srgbClr val="FF0000"/>
              </a:solidFill>
              <a:round/>
            </a:ln>
            <a:effectLst/>
          </c:spPr>
          <c:marker>
            <c:symbol val="none"/>
          </c:marker>
          <c:cat>
            <c:strRef>
              <c:f>' Indicators'!$A$5:$A$32</c:f>
              <c:strCache>
                <c:ptCount val="28"/>
                <c:pt idx="0">
                  <c:v>PI-1</c:v>
                </c:pt>
                <c:pt idx="1">
                  <c:v>PI-2</c:v>
                </c:pt>
                <c:pt idx="2">
                  <c:v>PI-3</c:v>
                </c:pt>
                <c:pt idx="3">
                  <c:v>PI-4</c:v>
                </c:pt>
                <c:pt idx="4">
                  <c:v>PI-5</c:v>
                </c:pt>
                <c:pt idx="5">
                  <c:v>PI-6</c:v>
                </c:pt>
                <c:pt idx="6">
                  <c:v>PI-7</c:v>
                </c:pt>
                <c:pt idx="7">
                  <c:v>PI-8</c:v>
                </c:pt>
                <c:pt idx="8">
                  <c:v>PI-9</c:v>
                </c:pt>
                <c:pt idx="9">
                  <c:v>PI-10</c:v>
                </c:pt>
                <c:pt idx="10">
                  <c:v>PI-11</c:v>
                </c:pt>
                <c:pt idx="11">
                  <c:v>PI-12</c:v>
                </c:pt>
                <c:pt idx="12">
                  <c:v>PI-13</c:v>
                </c:pt>
                <c:pt idx="13">
                  <c:v>PI-14</c:v>
                </c:pt>
                <c:pt idx="14">
                  <c:v>PI-15</c:v>
                </c:pt>
                <c:pt idx="15">
                  <c:v>PI-16</c:v>
                </c:pt>
                <c:pt idx="16">
                  <c:v>PI-17</c:v>
                </c:pt>
                <c:pt idx="17">
                  <c:v>PI-18</c:v>
                </c:pt>
                <c:pt idx="18">
                  <c:v>PI-19</c:v>
                </c:pt>
                <c:pt idx="19">
                  <c:v>PI-20</c:v>
                </c:pt>
                <c:pt idx="20">
                  <c:v>PI-21</c:v>
                </c:pt>
                <c:pt idx="21">
                  <c:v>PI-22</c:v>
                </c:pt>
                <c:pt idx="22">
                  <c:v>PI-23</c:v>
                </c:pt>
                <c:pt idx="23">
                  <c:v>PI-24</c:v>
                </c:pt>
                <c:pt idx="24">
                  <c:v>PI-25</c:v>
                </c:pt>
                <c:pt idx="25">
                  <c:v>PI-26</c:v>
                </c:pt>
                <c:pt idx="26">
                  <c:v>PI-27</c:v>
                </c:pt>
                <c:pt idx="27">
                  <c:v>PI-28</c:v>
                </c:pt>
              </c:strCache>
            </c:strRef>
          </c:cat>
          <c:val>
            <c:numRef>
              <c:f>' Indicators'!$B$5:$B$32</c:f>
              <c:numCache>
                <c:formatCode>General</c:formatCode>
                <c:ptCount val="28"/>
                <c:pt idx="0">
                  <c:v>4</c:v>
                </c:pt>
                <c:pt idx="1">
                  <c:v>4</c:v>
                </c:pt>
                <c:pt idx="2">
                  <c:v>4</c:v>
                </c:pt>
                <c:pt idx="3">
                  <c:v>4</c:v>
                </c:pt>
                <c:pt idx="4">
                  <c:v>4</c:v>
                </c:pt>
                <c:pt idx="5">
                  <c:v>4</c:v>
                </c:pt>
                <c:pt idx="6">
                  <c:v>4</c:v>
                </c:pt>
                <c:pt idx="7">
                  <c:v>3.5</c:v>
                </c:pt>
                <c:pt idx="8">
                  <c:v>2.5</c:v>
                </c:pt>
                <c:pt idx="9">
                  <c:v>1</c:v>
                </c:pt>
                <c:pt idx="10">
                  <c:v>3</c:v>
                </c:pt>
                <c:pt idx="11">
                  <c:v>1</c:v>
                </c:pt>
                <c:pt idx="12">
                  <c:v>3</c:v>
                </c:pt>
                <c:pt idx="13">
                  <c:v>3</c:v>
                </c:pt>
                <c:pt idx="14">
                  <c:v>4</c:v>
                </c:pt>
                <c:pt idx="15">
                  <c:v>4</c:v>
                </c:pt>
                <c:pt idx="16">
                  <c:v>3</c:v>
                </c:pt>
                <c:pt idx="17">
                  <c:v>2.5</c:v>
                </c:pt>
                <c:pt idx="18">
                  <c:v>1</c:v>
                </c:pt>
                <c:pt idx="19">
                  <c:v>3.5</c:v>
                </c:pt>
                <c:pt idx="20">
                  <c:v>1.5</c:v>
                </c:pt>
                <c:pt idx="21">
                  <c:v>4</c:v>
                </c:pt>
                <c:pt idx="22">
                  <c:v>4</c:v>
                </c:pt>
                <c:pt idx="23">
                  <c:v>3.5</c:v>
                </c:pt>
                <c:pt idx="24">
                  <c:v>1.5</c:v>
                </c:pt>
                <c:pt idx="25">
                  <c:v>1.5</c:v>
                </c:pt>
                <c:pt idx="26">
                  <c:v>3.5</c:v>
                </c:pt>
                <c:pt idx="27">
                  <c:v>2.5</c:v>
                </c:pt>
              </c:numCache>
            </c:numRef>
          </c:val>
          <c:smooth val="0"/>
          <c:extLst>
            <c:ext xmlns:c16="http://schemas.microsoft.com/office/drawing/2014/chart" uri="{C3380CC4-5D6E-409C-BE32-E72D297353CC}">
              <c16:uniqueId val="{00000001-DCF6-459E-B3DD-A584F7225351}"/>
            </c:ext>
          </c:extLst>
        </c:ser>
        <c:dLbls>
          <c:showLegendKey val="0"/>
          <c:showVal val="0"/>
          <c:showCatName val="0"/>
          <c:showSerName val="0"/>
          <c:showPercent val="0"/>
          <c:showBubbleSize val="0"/>
        </c:dLbls>
        <c:marker val="1"/>
        <c:smooth val="0"/>
        <c:axId val="169591552"/>
        <c:axId val="169581568"/>
      </c:lineChart>
      <c:catAx>
        <c:axId val="16957849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1" i="0" u="none" strike="noStrike" kern="1200" baseline="0">
                <a:solidFill>
                  <a:schemeClr val="tx1">
                    <a:lumMod val="65000"/>
                    <a:lumOff val="35000"/>
                  </a:schemeClr>
                </a:solidFill>
                <a:latin typeface="+mn-lt"/>
                <a:ea typeface="+mn-ea"/>
                <a:cs typeface="+mn-cs"/>
              </a:defRPr>
            </a:pPr>
            <a:endParaRPr lang="sr-Latn-RS"/>
          </a:p>
        </c:txPr>
        <c:crossAx val="169580032"/>
        <c:crosses val="autoZero"/>
        <c:auto val="1"/>
        <c:lblAlgn val="ctr"/>
        <c:lblOffset val="100"/>
        <c:noMultiLvlLbl val="0"/>
      </c:catAx>
      <c:valAx>
        <c:axId val="169580032"/>
        <c:scaling>
          <c:orientation val="minMax"/>
          <c:max val="4"/>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1" i="0" u="none" strike="noStrike" kern="1200" baseline="0">
                <a:solidFill>
                  <a:schemeClr val="tx1">
                    <a:lumMod val="65000"/>
                    <a:lumOff val="35000"/>
                  </a:schemeClr>
                </a:solidFill>
                <a:latin typeface="+mn-lt"/>
                <a:ea typeface="+mn-ea"/>
                <a:cs typeface="+mn-cs"/>
              </a:defRPr>
            </a:pPr>
            <a:endParaRPr lang="sr-Latn-RS"/>
          </a:p>
        </c:txPr>
        <c:crossAx val="169578496"/>
        <c:crosses val="autoZero"/>
        <c:crossBetween val="between"/>
      </c:valAx>
      <c:valAx>
        <c:axId val="169581568"/>
        <c:scaling>
          <c:orientation val="minMax"/>
          <c:max val="4"/>
        </c:scaling>
        <c:delete val="1"/>
        <c:axPos val="r"/>
        <c:numFmt formatCode="@" sourceLinked="0"/>
        <c:majorTickMark val="out"/>
        <c:minorTickMark val="none"/>
        <c:tickLblPos val="nextTo"/>
        <c:crossAx val="169591552"/>
        <c:crosses val="max"/>
        <c:crossBetween val="between"/>
      </c:valAx>
      <c:catAx>
        <c:axId val="169591552"/>
        <c:scaling>
          <c:orientation val="minMax"/>
        </c:scaling>
        <c:delete val="1"/>
        <c:axPos val="b"/>
        <c:numFmt formatCode="General" sourceLinked="1"/>
        <c:majorTickMark val="out"/>
        <c:minorTickMark val="none"/>
        <c:tickLblPos val="nextTo"/>
        <c:crossAx val="169581568"/>
        <c:crossesAt val="0"/>
        <c:auto val="1"/>
        <c:lblAlgn val="ctr"/>
        <c:lblOffset val="100"/>
        <c:noMultiLvlLbl val="0"/>
      </c:catAx>
      <c:spPr>
        <a:noFill/>
        <a:ln>
          <a:noFill/>
        </a:ln>
        <a:effectLst/>
      </c:spPr>
    </c:plotArea>
    <c:legend>
      <c:legendPos val="b"/>
      <c:layout>
        <c:manualLayout>
          <c:xMode val="edge"/>
          <c:yMode val="edge"/>
          <c:x val="0.43693883666520189"/>
          <c:y val="0.92314977904307249"/>
          <c:w val="0.2623229792570923"/>
          <c:h val="3.8721779146096716E-2"/>
        </c:manualLayout>
      </c:layout>
      <c:overlay val="0"/>
      <c:spPr>
        <a:noFill/>
        <a:ln>
          <a:noFill/>
        </a:ln>
        <a:effectLst/>
      </c:spPr>
      <c:txPr>
        <a:bodyPr rot="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sr-Latn-R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noFill/>
      <a:round/>
    </a:ln>
    <a:effectLst/>
  </c:spPr>
  <c:txPr>
    <a:bodyPr/>
    <a:lstStyle/>
    <a:p>
      <a:pPr>
        <a:defRPr/>
      </a:pPr>
      <a:endParaRPr lang="sr-Latn-RS"/>
    </a:p>
  </c:txPr>
  <c:externalData r:id="rId3">
    <c:autoUpdate val="0"/>
  </c:externalData>
  <c:userShapes r:id="rId4"/>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86E467E-9AD6-4A88-B08B-B2C76865B704}" type="doc">
      <dgm:prSet loTypeId="urn:microsoft.com/office/officeart/2005/8/layout/pyramid2" loCatId="pyramid" qsTypeId="urn:microsoft.com/office/officeart/2005/8/quickstyle/simple1" qsCatId="simple" csTypeId="urn:microsoft.com/office/officeart/2005/8/colors/accent1_2" csCatId="accent1" phldr="1"/>
      <dgm:spPr/>
    </dgm:pt>
    <dgm:pt modelId="{21D3C9B8-CE40-475E-94EE-B0F64C4CF3AB}">
      <dgm:prSet phldrT="[Text]" custT="1"/>
      <dgm:spPr>
        <a:solidFill>
          <a:srgbClr val="646464">
            <a:alpha val="90000"/>
          </a:srgbClr>
        </a:solidFill>
        <a:ln>
          <a:solidFill>
            <a:schemeClr val="bg1"/>
          </a:solidFill>
        </a:ln>
      </dgm:spPr>
      <dgm:t>
        <a:bodyPr/>
        <a:lstStyle/>
        <a:p>
          <a:pPr algn="l">
            <a:lnSpc>
              <a:spcPct val="100000"/>
            </a:lnSpc>
            <a:spcAft>
              <a:spcPts val="0"/>
            </a:spcAft>
          </a:pPr>
          <a:r>
            <a:rPr lang="en-US" sz="4400" dirty="0">
              <a:solidFill>
                <a:schemeClr val="bg1"/>
              </a:solidFill>
              <a:latin typeface="Andes" panose="02000000000000000000" pitchFamily="50" charset="0"/>
            </a:rPr>
            <a:t>  3</a:t>
          </a:r>
          <a:r>
            <a:rPr lang="en-US" sz="1800" dirty="0">
              <a:solidFill>
                <a:schemeClr val="bg1"/>
              </a:solidFill>
              <a:latin typeface="Andes" panose="02000000000000000000" pitchFamily="50" charset="0"/>
            </a:rPr>
            <a:t> </a:t>
          </a:r>
          <a:r>
            <a:rPr lang="hr-HR" sz="2400" dirty="0">
              <a:solidFill>
                <a:schemeClr val="bg1"/>
              </a:solidFill>
              <a:latin typeface="Andes" panose="02000000000000000000" pitchFamily="50" charset="0"/>
            </a:rPr>
            <a:t>KRAJNJA REZULTATA</a:t>
          </a:r>
          <a:endParaRPr lang="en-US" sz="2400" dirty="0">
            <a:solidFill>
              <a:schemeClr val="bg1"/>
            </a:solidFill>
            <a:latin typeface="Andes" panose="02000000000000000000" pitchFamily="50" charset="0"/>
          </a:endParaRPr>
        </a:p>
      </dgm:t>
    </dgm:pt>
    <dgm:pt modelId="{EE474C36-AD70-4381-BE00-4DA4BC3D2A4B}" type="parTrans" cxnId="{2F642670-4B16-4E64-8B6F-14B3682E37FA}">
      <dgm:prSet/>
      <dgm:spPr/>
      <dgm:t>
        <a:bodyPr/>
        <a:lstStyle/>
        <a:p>
          <a:endParaRPr lang="en-US"/>
        </a:p>
      </dgm:t>
    </dgm:pt>
    <dgm:pt modelId="{5D877A7C-136D-4108-B3A0-0A3D67C72EAB}" type="sibTrans" cxnId="{2F642670-4B16-4E64-8B6F-14B3682E37FA}">
      <dgm:prSet/>
      <dgm:spPr/>
      <dgm:t>
        <a:bodyPr/>
        <a:lstStyle/>
        <a:p>
          <a:endParaRPr lang="en-US"/>
        </a:p>
      </dgm:t>
    </dgm:pt>
    <dgm:pt modelId="{4637E1EB-37BE-4B6B-A9F7-9C1AD8F27018}">
      <dgm:prSet phldrT="[Text]" custT="1"/>
      <dgm:spPr>
        <a:solidFill>
          <a:schemeClr val="accent4"/>
        </a:solidFill>
        <a:ln>
          <a:solidFill>
            <a:schemeClr val="bg1"/>
          </a:solidFill>
        </a:ln>
      </dgm:spPr>
      <dgm:t>
        <a:bodyPr/>
        <a:lstStyle/>
        <a:p>
          <a:pPr algn="l"/>
          <a:r>
            <a:rPr lang="en-US" sz="4400" dirty="0">
              <a:solidFill>
                <a:schemeClr val="bg1"/>
              </a:solidFill>
              <a:latin typeface="Andes" panose="02000000000000000000" pitchFamily="50" charset="0"/>
            </a:rPr>
            <a:t>94</a:t>
          </a:r>
          <a:r>
            <a:rPr lang="en-US" sz="1800" dirty="0">
              <a:solidFill>
                <a:schemeClr val="bg1"/>
              </a:solidFill>
              <a:latin typeface="Andes" panose="02000000000000000000" pitchFamily="50" charset="0"/>
            </a:rPr>
            <a:t> </a:t>
          </a:r>
          <a:r>
            <a:rPr lang="hr-HR" sz="2400" dirty="0">
              <a:solidFill>
                <a:schemeClr val="bg1"/>
              </a:solidFill>
              <a:latin typeface="Andes" panose="02000000000000000000" pitchFamily="50" charset="0"/>
            </a:rPr>
            <a:t>DIMENZIJE</a:t>
          </a:r>
          <a:endParaRPr lang="en-US" sz="2400" dirty="0">
            <a:solidFill>
              <a:schemeClr val="bg1"/>
            </a:solidFill>
            <a:latin typeface="Andes" panose="02000000000000000000" pitchFamily="50" charset="0"/>
          </a:endParaRPr>
        </a:p>
      </dgm:t>
    </dgm:pt>
    <dgm:pt modelId="{B64627CC-C262-415A-A44F-C56DF90D42F2}" type="parTrans" cxnId="{22445699-EAFC-4DA0-AE5D-3499E099F746}">
      <dgm:prSet/>
      <dgm:spPr/>
      <dgm:t>
        <a:bodyPr/>
        <a:lstStyle/>
        <a:p>
          <a:endParaRPr lang="en-US"/>
        </a:p>
      </dgm:t>
    </dgm:pt>
    <dgm:pt modelId="{4ADF8452-4FCA-4793-A8BE-4E490E5ACD2A}" type="sibTrans" cxnId="{22445699-EAFC-4DA0-AE5D-3499E099F746}">
      <dgm:prSet/>
      <dgm:spPr/>
      <dgm:t>
        <a:bodyPr/>
        <a:lstStyle/>
        <a:p>
          <a:endParaRPr lang="en-US"/>
        </a:p>
      </dgm:t>
    </dgm:pt>
    <dgm:pt modelId="{56EE55ED-86CA-44B8-A07E-B495BC45603D}">
      <dgm:prSet phldrT="[Text]" custT="1"/>
      <dgm:spPr>
        <a:solidFill>
          <a:srgbClr val="00B050"/>
        </a:solidFill>
        <a:ln>
          <a:solidFill>
            <a:schemeClr val="bg1"/>
          </a:solidFill>
        </a:ln>
      </dgm:spPr>
      <dgm:t>
        <a:bodyPr/>
        <a:lstStyle/>
        <a:p>
          <a:pPr algn="l"/>
          <a:r>
            <a:rPr lang="en-US" sz="4400" dirty="0">
              <a:solidFill>
                <a:schemeClr val="bg1"/>
              </a:solidFill>
              <a:latin typeface="Andes" panose="02000000000000000000" pitchFamily="50" charset="0"/>
            </a:rPr>
            <a:t>  7</a:t>
          </a:r>
          <a:r>
            <a:rPr lang="en-US" sz="1800" dirty="0">
              <a:solidFill>
                <a:schemeClr val="bg1"/>
              </a:solidFill>
              <a:latin typeface="Andes" panose="02000000000000000000" pitchFamily="50" charset="0"/>
            </a:rPr>
            <a:t> </a:t>
          </a:r>
          <a:r>
            <a:rPr lang="hr-HR" sz="1800" dirty="0">
              <a:solidFill>
                <a:schemeClr val="bg1"/>
              </a:solidFill>
              <a:latin typeface="Andes" panose="02000000000000000000" pitchFamily="50" charset="0"/>
            </a:rPr>
            <a:t>STUPOVA</a:t>
          </a:r>
          <a:endParaRPr lang="en-US" sz="2400" dirty="0">
            <a:solidFill>
              <a:schemeClr val="bg1"/>
            </a:solidFill>
            <a:latin typeface="Andes" panose="02000000000000000000" pitchFamily="50" charset="0"/>
          </a:endParaRPr>
        </a:p>
      </dgm:t>
    </dgm:pt>
    <dgm:pt modelId="{C34EBBBB-619A-49B3-B02E-1E4F411984DC}" type="parTrans" cxnId="{FC090D8B-12DF-4B61-8911-88BEBCC5E96A}">
      <dgm:prSet/>
      <dgm:spPr/>
      <dgm:t>
        <a:bodyPr/>
        <a:lstStyle/>
        <a:p>
          <a:endParaRPr lang="en-US"/>
        </a:p>
      </dgm:t>
    </dgm:pt>
    <dgm:pt modelId="{7CE29C7E-BCAD-435C-B1B6-68CD7F5AA878}" type="sibTrans" cxnId="{FC090D8B-12DF-4B61-8911-88BEBCC5E96A}">
      <dgm:prSet/>
      <dgm:spPr/>
      <dgm:t>
        <a:bodyPr/>
        <a:lstStyle/>
        <a:p>
          <a:endParaRPr lang="en-US"/>
        </a:p>
      </dgm:t>
    </dgm:pt>
    <dgm:pt modelId="{AF4B5F23-C1BE-4A5C-BF8F-9D7986F57122}">
      <dgm:prSet phldrT="[Text]" custT="1"/>
      <dgm:spPr>
        <a:solidFill>
          <a:schemeClr val="accent3"/>
        </a:solidFill>
        <a:ln>
          <a:solidFill>
            <a:schemeClr val="bg1"/>
          </a:solidFill>
        </a:ln>
      </dgm:spPr>
      <dgm:t>
        <a:bodyPr/>
        <a:lstStyle/>
        <a:p>
          <a:pPr algn="l"/>
          <a:r>
            <a:rPr lang="en-US" sz="4400" dirty="0">
              <a:solidFill>
                <a:schemeClr val="bg1"/>
              </a:solidFill>
              <a:latin typeface="Andes" panose="02000000000000000000" pitchFamily="50" charset="0"/>
            </a:rPr>
            <a:t>31</a:t>
          </a:r>
          <a:r>
            <a:rPr lang="en-US" sz="1800" dirty="0">
              <a:solidFill>
                <a:schemeClr val="bg1"/>
              </a:solidFill>
              <a:latin typeface="Andes" panose="02000000000000000000" pitchFamily="50" charset="0"/>
            </a:rPr>
            <a:t> </a:t>
          </a:r>
          <a:r>
            <a:rPr lang="hr-HR" sz="2400" dirty="0">
              <a:solidFill>
                <a:schemeClr val="bg1"/>
              </a:solidFill>
              <a:latin typeface="Andes" panose="02000000000000000000" pitchFamily="50" charset="0"/>
            </a:rPr>
            <a:t>POKAZATELJ</a:t>
          </a:r>
          <a:endParaRPr lang="en-US" sz="2400" dirty="0">
            <a:solidFill>
              <a:schemeClr val="bg1"/>
            </a:solidFill>
            <a:latin typeface="Andes" panose="02000000000000000000" pitchFamily="50" charset="0"/>
          </a:endParaRPr>
        </a:p>
      </dgm:t>
    </dgm:pt>
    <dgm:pt modelId="{00FB2D90-0CAE-4888-BD2F-1448D10E86B7}" type="parTrans" cxnId="{999B5DEE-6D90-4A02-9E68-75AD5792A8AE}">
      <dgm:prSet/>
      <dgm:spPr/>
      <dgm:t>
        <a:bodyPr/>
        <a:lstStyle/>
        <a:p>
          <a:endParaRPr lang="en-US"/>
        </a:p>
      </dgm:t>
    </dgm:pt>
    <dgm:pt modelId="{A8AB1418-1CE2-4D3F-B416-5B1287379D29}" type="sibTrans" cxnId="{999B5DEE-6D90-4A02-9E68-75AD5792A8AE}">
      <dgm:prSet/>
      <dgm:spPr/>
      <dgm:t>
        <a:bodyPr/>
        <a:lstStyle/>
        <a:p>
          <a:endParaRPr lang="en-US"/>
        </a:p>
      </dgm:t>
    </dgm:pt>
    <dgm:pt modelId="{CE8DF60A-C4A4-41CE-AC80-23315CE621CD}" type="pres">
      <dgm:prSet presAssocID="{C86E467E-9AD6-4A88-B08B-B2C76865B704}" presName="compositeShape" presStyleCnt="0">
        <dgm:presLayoutVars>
          <dgm:dir/>
          <dgm:resizeHandles/>
        </dgm:presLayoutVars>
      </dgm:prSet>
      <dgm:spPr/>
    </dgm:pt>
    <dgm:pt modelId="{8EA6C913-4F7A-4536-9C4C-66B2A4CF923F}" type="pres">
      <dgm:prSet presAssocID="{C86E467E-9AD6-4A88-B08B-B2C76865B704}" presName="pyramid" presStyleLbl="node1" presStyleIdx="0" presStyleCnt="1"/>
      <dgm:spPr>
        <a:solidFill>
          <a:schemeClr val="bg1">
            <a:lumMod val="65000"/>
          </a:schemeClr>
        </a:solidFill>
      </dgm:spPr>
    </dgm:pt>
    <dgm:pt modelId="{8EA36050-CF46-4276-960D-098AD643D4B6}" type="pres">
      <dgm:prSet presAssocID="{C86E467E-9AD6-4A88-B08B-B2C76865B704}" presName="theList" presStyleCnt="0"/>
      <dgm:spPr/>
    </dgm:pt>
    <dgm:pt modelId="{C551E605-CA80-4A5E-9BF9-318566AFD0F5}" type="pres">
      <dgm:prSet presAssocID="{21D3C9B8-CE40-475E-94EE-B0F64C4CF3AB}" presName="aNode" presStyleLbl="fgAcc1" presStyleIdx="0" presStyleCnt="4" custScaleX="127841">
        <dgm:presLayoutVars>
          <dgm:bulletEnabled val="1"/>
        </dgm:presLayoutVars>
      </dgm:prSet>
      <dgm:spPr/>
    </dgm:pt>
    <dgm:pt modelId="{CC664BB5-6A8D-43BD-BE92-BCCD727ED191}" type="pres">
      <dgm:prSet presAssocID="{21D3C9B8-CE40-475E-94EE-B0F64C4CF3AB}" presName="aSpace" presStyleCnt="0"/>
      <dgm:spPr/>
    </dgm:pt>
    <dgm:pt modelId="{014AE7CA-4603-4CC2-B2F9-034BF32E3F99}" type="pres">
      <dgm:prSet presAssocID="{56EE55ED-86CA-44B8-A07E-B495BC45603D}" presName="aNode" presStyleLbl="fgAcc1" presStyleIdx="1" presStyleCnt="4" custScaleX="127841">
        <dgm:presLayoutVars>
          <dgm:bulletEnabled val="1"/>
        </dgm:presLayoutVars>
      </dgm:prSet>
      <dgm:spPr/>
    </dgm:pt>
    <dgm:pt modelId="{6670B404-A1C2-437C-8935-FC6E59870B63}" type="pres">
      <dgm:prSet presAssocID="{56EE55ED-86CA-44B8-A07E-B495BC45603D}" presName="aSpace" presStyleCnt="0"/>
      <dgm:spPr/>
    </dgm:pt>
    <dgm:pt modelId="{90BAA36A-A6C0-487C-BE05-DD61CF559F90}" type="pres">
      <dgm:prSet presAssocID="{AF4B5F23-C1BE-4A5C-BF8F-9D7986F57122}" presName="aNode" presStyleLbl="fgAcc1" presStyleIdx="2" presStyleCnt="4" custScaleX="127841">
        <dgm:presLayoutVars>
          <dgm:bulletEnabled val="1"/>
        </dgm:presLayoutVars>
      </dgm:prSet>
      <dgm:spPr/>
    </dgm:pt>
    <dgm:pt modelId="{E98EC45C-0662-400C-929D-27CAB573648F}" type="pres">
      <dgm:prSet presAssocID="{AF4B5F23-C1BE-4A5C-BF8F-9D7986F57122}" presName="aSpace" presStyleCnt="0"/>
      <dgm:spPr/>
    </dgm:pt>
    <dgm:pt modelId="{279857F6-CB06-47C6-83F6-B1A37A05E381}" type="pres">
      <dgm:prSet presAssocID="{4637E1EB-37BE-4B6B-A9F7-9C1AD8F27018}" presName="aNode" presStyleLbl="fgAcc1" presStyleIdx="3" presStyleCnt="4" custScaleX="127841">
        <dgm:presLayoutVars>
          <dgm:bulletEnabled val="1"/>
        </dgm:presLayoutVars>
      </dgm:prSet>
      <dgm:spPr/>
    </dgm:pt>
    <dgm:pt modelId="{0A14D43B-E555-4278-AF51-3BFFAB207110}" type="pres">
      <dgm:prSet presAssocID="{4637E1EB-37BE-4B6B-A9F7-9C1AD8F27018}" presName="aSpace" presStyleCnt="0"/>
      <dgm:spPr/>
    </dgm:pt>
  </dgm:ptLst>
  <dgm:cxnLst>
    <dgm:cxn modelId="{3F4B6413-E780-4D57-AF3F-30027C742635}" type="presOf" srcId="{AF4B5F23-C1BE-4A5C-BF8F-9D7986F57122}" destId="{90BAA36A-A6C0-487C-BE05-DD61CF559F90}" srcOrd="0" destOrd="0" presId="urn:microsoft.com/office/officeart/2005/8/layout/pyramid2"/>
    <dgm:cxn modelId="{2F642670-4B16-4E64-8B6F-14B3682E37FA}" srcId="{C86E467E-9AD6-4A88-B08B-B2C76865B704}" destId="{21D3C9B8-CE40-475E-94EE-B0F64C4CF3AB}" srcOrd="0" destOrd="0" parTransId="{EE474C36-AD70-4381-BE00-4DA4BC3D2A4B}" sibTransId="{5D877A7C-136D-4108-B3A0-0A3D67C72EAB}"/>
    <dgm:cxn modelId="{F4109371-7AE4-4F2F-92F4-E3CE21BF38E8}" type="presOf" srcId="{4637E1EB-37BE-4B6B-A9F7-9C1AD8F27018}" destId="{279857F6-CB06-47C6-83F6-B1A37A05E381}" srcOrd="0" destOrd="0" presId="urn:microsoft.com/office/officeart/2005/8/layout/pyramid2"/>
    <dgm:cxn modelId="{DA394A53-F4DC-47E5-AD13-BB2F24AF867B}" type="presOf" srcId="{21D3C9B8-CE40-475E-94EE-B0F64C4CF3AB}" destId="{C551E605-CA80-4A5E-9BF9-318566AFD0F5}" srcOrd="0" destOrd="0" presId="urn:microsoft.com/office/officeart/2005/8/layout/pyramid2"/>
    <dgm:cxn modelId="{028A0282-4160-42FF-9023-1B5505B989A2}" type="presOf" srcId="{C86E467E-9AD6-4A88-B08B-B2C76865B704}" destId="{CE8DF60A-C4A4-41CE-AC80-23315CE621CD}" srcOrd="0" destOrd="0" presId="urn:microsoft.com/office/officeart/2005/8/layout/pyramid2"/>
    <dgm:cxn modelId="{FC090D8B-12DF-4B61-8911-88BEBCC5E96A}" srcId="{C86E467E-9AD6-4A88-B08B-B2C76865B704}" destId="{56EE55ED-86CA-44B8-A07E-B495BC45603D}" srcOrd="1" destOrd="0" parTransId="{C34EBBBB-619A-49B3-B02E-1E4F411984DC}" sibTransId="{7CE29C7E-BCAD-435C-B1B6-68CD7F5AA878}"/>
    <dgm:cxn modelId="{22445699-EAFC-4DA0-AE5D-3499E099F746}" srcId="{C86E467E-9AD6-4A88-B08B-B2C76865B704}" destId="{4637E1EB-37BE-4B6B-A9F7-9C1AD8F27018}" srcOrd="3" destOrd="0" parTransId="{B64627CC-C262-415A-A44F-C56DF90D42F2}" sibTransId="{4ADF8452-4FCA-4793-A8BE-4E490E5ACD2A}"/>
    <dgm:cxn modelId="{EE0D17D5-9E4C-4759-BC17-E17758D47D48}" type="presOf" srcId="{56EE55ED-86CA-44B8-A07E-B495BC45603D}" destId="{014AE7CA-4603-4CC2-B2F9-034BF32E3F99}" srcOrd="0" destOrd="0" presId="urn:microsoft.com/office/officeart/2005/8/layout/pyramid2"/>
    <dgm:cxn modelId="{999B5DEE-6D90-4A02-9E68-75AD5792A8AE}" srcId="{C86E467E-9AD6-4A88-B08B-B2C76865B704}" destId="{AF4B5F23-C1BE-4A5C-BF8F-9D7986F57122}" srcOrd="2" destOrd="0" parTransId="{00FB2D90-0CAE-4888-BD2F-1448D10E86B7}" sibTransId="{A8AB1418-1CE2-4D3F-B416-5B1287379D29}"/>
    <dgm:cxn modelId="{8709D756-78D1-4A04-9229-BBAD0911AA87}" type="presParOf" srcId="{CE8DF60A-C4A4-41CE-AC80-23315CE621CD}" destId="{8EA6C913-4F7A-4536-9C4C-66B2A4CF923F}" srcOrd="0" destOrd="0" presId="urn:microsoft.com/office/officeart/2005/8/layout/pyramid2"/>
    <dgm:cxn modelId="{9D440EC7-2482-49AD-9965-9A794705F128}" type="presParOf" srcId="{CE8DF60A-C4A4-41CE-AC80-23315CE621CD}" destId="{8EA36050-CF46-4276-960D-098AD643D4B6}" srcOrd="1" destOrd="0" presId="urn:microsoft.com/office/officeart/2005/8/layout/pyramid2"/>
    <dgm:cxn modelId="{37684DA0-EBE8-40B6-B3A2-3AEB89DEB3FC}" type="presParOf" srcId="{8EA36050-CF46-4276-960D-098AD643D4B6}" destId="{C551E605-CA80-4A5E-9BF9-318566AFD0F5}" srcOrd="0" destOrd="0" presId="urn:microsoft.com/office/officeart/2005/8/layout/pyramid2"/>
    <dgm:cxn modelId="{7134FE29-D26F-4A85-9B28-91C5D3FAC9A1}" type="presParOf" srcId="{8EA36050-CF46-4276-960D-098AD643D4B6}" destId="{CC664BB5-6A8D-43BD-BE92-BCCD727ED191}" srcOrd="1" destOrd="0" presId="urn:microsoft.com/office/officeart/2005/8/layout/pyramid2"/>
    <dgm:cxn modelId="{10A10457-E157-4214-AA65-348362D3DF40}" type="presParOf" srcId="{8EA36050-CF46-4276-960D-098AD643D4B6}" destId="{014AE7CA-4603-4CC2-B2F9-034BF32E3F99}" srcOrd="2" destOrd="0" presId="urn:microsoft.com/office/officeart/2005/8/layout/pyramid2"/>
    <dgm:cxn modelId="{6E30D727-57F4-45E5-9584-70224A51DD97}" type="presParOf" srcId="{8EA36050-CF46-4276-960D-098AD643D4B6}" destId="{6670B404-A1C2-437C-8935-FC6E59870B63}" srcOrd="3" destOrd="0" presId="urn:microsoft.com/office/officeart/2005/8/layout/pyramid2"/>
    <dgm:cxn modelId="{86C0085C-3B13-4DDD-81C5-9B046F56E402}" type="presParOf" srcId="{8EA36050-CF46-4276-960D-098AD643D4B6}" destId="{90BAA36A-A6C0-487C-BE05-DD61CF559F90}" srcOrd="4" destOrd="0" presId="urn:microsoft.com/office/officeart/2005/8/layout/pyramid2"/>
    <dgm:cxn modelId="{72D6E4B3-D8F0-4AEF-A228-9AD9B13E112E}" type="presParOf" srcId="{8EA36050-CF46-4276-960D-098AD643D4B6}" destId="{E98EC45C-0662-400C-929D-27CAB573648F}" srcOrd="5" destOrd="0" presId="urn:microsoft.com/office/officeart/2005/8/layout/pyramid2"/>
    <dgm:cxn modelId="{486066E0-AA50-4115-A687-C833C40E86EF}" type="presParOf" srcId="{8EA36050-CF46-4276-960D-098AD643D4B6}" destId="{279857F6-CB06-47C6-83F6-B1A37A05E381}" srcOrd="6" destOrd="0" presId="urn:microsoft.com/office/officeart/2005/8/layout/pyramid2"/>
    <dgm:cxn modelId="{C7A82B11-7493-4C5D-9FEA-721962DC08A8}" type="presParOf" srcId="{8EA36050-CF46-4276-960D-098AD643D4B6}" destId="{0A14D43B-E555-4278-AF51-3BFFAB207110}" srcOrd="7" destOrd="0" presId="urn:microsoft.com/office/officeart/2005/8/layout/pyramid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EA6C913-4F7A-4536-9C4C-66B2A4CF923F}">
      <dsp:nvSpPr>
        <dsp:cNvPr id="0" name=""/>
        <dsp:cNvSpPr/>
      </dsp:nvSpPr>
      <dsp:spPr>
        <a:xfrm>
          <a:off x="1432428" y="0"/>
          <a:ext cx="5061853" cy="5061853"/>
        </a:xfrm>
        <a:prstGeom prst="triangle">
          <a:avLst/>
        </a:prstGeom>
        <a:solidFill>
          <a:schemeClr val="bg1">
            <a:lumMod val="6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551E605-CA80-4A5E-9BF9-318566AFD0F5}">
      <dsp:nvSpPr>
        <dsp:cNvPr id="0" name=""/>
        <dsp:cNvSpPr/>
      </dsp:nvSpPr>
      <dsp:spPr>
        <a:xfrm>
          <a:off x="3505341" y="506679"/>
          <a:ext cx="4206230" cy="899665"/>
        </a:xfrm>
        <a:prstGeom prst="roundRect">
          <a:avLst/>
        </a:prstGeom>
        <a:solidFill>
          <a:srgbClr val="646464">
            <a:alpha val="90000"/>
          </a:srgbClr>
        </a:solidFill>
        <a:ln w="25400" cap="flat" cmpd="sng" algn="ctr">
          <a:solidFill>
            <a:schemeClr val="bg1"/>
          </a:solidFill>
          <a:prstDash val="solid"/>
        </a:ln>
        <a:effectLst/>
      </dsp:spPr>
      <dsp:style>
        <a:lnRef idx="2">
          <a:scrgbClr r="0" g="0" b="0"/>
        </a:lnRef>
        <a:fillRef idx="1">
          <a:scrgbClr r="0" g="0" b="0"/>
        </a:fillRef>
        <a:effectRef idx="0">
          <a:scrgbClr r="0" g="0" b="0"/>
        </a:effectRef>
        <a:fontRef idx="minor"/>
      </dsp:style>
      <dsp:txBody>
        <a:bodyPr spcFirstLastPara="0" vert="horz" wrap="square" lIns="167640" tIns="167640" rIns="167640" bIns="167640" numCol="1" spcCol="1270" anchor="ctr" anchorCtr="0">
          <a:noAutofit/>
        </a:bodyPr>
        <a:lstStyle/>
        <a:p>
          <a:pPr marL="0" lvl="0" indent="0" algn="l" defTabSz="1955800">
            <a:lnSpc>
              <a:spcPct val="100000"/>
            </a:lnSpc>
            <a:spcBef>
              <a:spcPct val="0"/>
            </a:spcBef>
            <a:spcAft>
              <a:spcPts val="0"/>
            </a:spcAft>
            <a:buNone/>
          </a:pPr>
          <a:r>
            <a:rPr lang="en-US" sz="4400" kern="1200" dirty="0">
              <a:solidFill>
                <a:schemeClr val="bg1"/>
              </a:solidFill>
              <a:latin typeface="Andes" panose="02000000000000000000" pitchFamily="50" charset="0"/>
            </a:rPr>
            <a:t>  3</a:t>
          </a:r>
          <a:r>
            <a:rPr lang="en-US" sz="1800" kern="1200" dirty="0">
              <a:solidFill>
                <a:schemeClr val="bg1"/>
              </a:solidFill>
              <a:latin typeface="Andes" panose="02000000000000000000" pitchFamily="50" charset="0"/>
            </a:rPr>
            <a:t> </a:t>
          </a:r>
          <a:r>
            <a:rPr lang="hr-HR" sz="2400" kern="1200" dirty="0">
              <a:solidFill>
                <a:schemeClr val="bg1"/>
              </a:solidFill>
              <a:latin typeface="Andes" panose="02000000000000000000" pitchFamily="50" charset="0"/>
            </a:rPr>
            <a:t>KRAJNJA REZULTATA</a:t>
          </a:r>
          <a:endParaRPr lang="en-US" sz="2400" kern="1200" dirty="0">
            <a:solidFill>
              <a:schemeClr val="bg1"/>
            </a:solidFill>
            <a:latin typeface="Andes" panose="02000000000000000000" pitchFamily="50" charset="0"/>
          </a:endParaRPr>
        </a:p>
      </dsp:txBody>
      <dsp:txXfrm>
        <a:off x="3549259" y="550597"/>
        <a:ext cx="4118394" cy="811829"/>
      </dsp:txXfrm>
    </dsp:sp>
    <dsp:sp modelId="{014AE7CA-4603-4CC2-B2F9-034BF32E3F99}">
      <dsp:nvSpPr>
        <dsp:cNvPr id="0" name=""/>
        <dsp:cNvSpPr/>
      </dsp:nvSpPr>
      <dsp:spPr>
        <a:xfrm>
          <a:off x="3505341" y="1518803"/>
          <a:ext cx="4206230" cy="899665"/>
        </a:xfrm>
        <a:prstGeom prst="roundRect">
          <a:avLst/>
        </a:prstGeom>
        <a:solidFill>
          <a:srgbClr val="00B050"/>
        </a:solidFill>
        <a:ln w="25400" cap="flat" cmpd="sng" algn="ctr">
          <a:solidFill>
            <a:schemeClr val="bg1"/>
          </a:solidFill>
          <a:prstDash val="solid"/>
        </a:ln>
        <a:effectLst/>
      </dsp:spPr>
      <dsp:style>
        <a:lnRef idx="2">
          <a:scrgbClr r="0" g="0" b="0"/>
        </a:lnRef>
        <a:fillRef idx="1">
          <a:scrgbClr r="0" g="0" b="0"/>
        </a:fillRef>
        <a:effectRef idx="0">
          <a:scrgbClr r="0" g="0" b="0"/>
        </a:effectRef>
        <a:fontRef idx="minor"/>
      </dsp:style>
      <dsp:txBody>
        <a:bodyPr spcFirstLastPara="0" vert="horz" wrap="square" lIns="167640" tIns="167640" rIns="167640" bIns="167640" numCol="1" spcCol="1270" anchor="ctr" anchorCtr="0">
          <a:noAutofit/>
        </a:bodyPr>
        <a:lstStyle/>
        <a:p>
          <a:pPr marL="0" lvl="0" indent="0" algn="l" defTabSz="1955800">
            <a:lnSpc>
              <a:spcPct val="90000"/>
            </a:lnSpc>
            <a:spcBef>
              <a:spcPct val="0"/>
            </a:spcBef>
            <a:spcAft>
              <a:spcPct val="35000"/>
            </a:spcAft>
            <a:buNone/>
          </a:pPr>
          <a:r>
            <a:rPr lang="en-US" sz="4400" kern="1200" dirty="0">
              <a:solidFill>
                <a:schemeClr val="bg1"/>
              </a:solidFill>
              <a:latin typeface="Andes" panose="02000000000000000000" pitchFamily="50" charset="0"/>
            </a:rPr>
            <a:t>  7</a:t>
          </a:r>
          <a:r>
            <a:rPr lang="en-US" sz="1800" kern="1200" dirty="0">
              <a:solidFill>
                <a:schemeClr val="bg1"/>
              </a:solidFill>
              <a:latin typeface="Andes" panose="02000000000000000000" pitchFamily="50" charset="0"/>
            </a:rPr>
            <a:t> </a:t>
          </a:r>
          <a:r>
            <a:rPr lang="hr-HR" sz="1800" kern="1200" dirty="0">
              <a:solidFill>
                <a:schemeClr val="bg1"/>
              </a:solidFill>
              <a:latin typeface="Andes" panose="02000000000000000000" pitchFamily="50" charset="0"/>
            </a:rPr>
            <a:t>STUPOVA</a:t>
          </a:r>
          <a:endParaRPr lang="en-US" sz="2400" kern="1200" dirty="0">
            <a:solidFill>
              <a:schemeClr val="bg1"/>
            </a:solidFill>
            <a:latin typeface="Andes" panose="02000000000000000000" pitchFamily="50" charset="0"/>
          </a:endParaRPr>
        </a:p>
      </dsp:txBody>
      <dsp:txXfrm>
        <a:off x="3549259" y="1562721"/>
        <a:ext cx="4118394" cy="811829"/>
      </dsp:txXfrm>
    </dsp:sp>
    <dsp:sp modelId="{90BAA36A-A6C0-487C-BE05-DD61CF559F90}">
      <dsp:nvSpPr>
        <dsp:cNvPr id="0" name=""/>
        <dsp:cNvSpPr/>
      </dsp:nvSpPr>
      <dsp:spPr>
        <a:xfrm>
          <a:off x="3505341" y="2530926"/>
          <a:ext cx="4206230" cy="899665"/>
        </a:xfrm>
        <a:prstGeom prst="roundRect">
          <a:avLst/>
        </a:prstGeom>
        <a:solidFill>
          <a:schemeClr val="accent3"/>
        </a:solidFill>
        <a:ln w="25400" cap="flat" cmpd="sng" algn="ctr">
          <a:solidFill>
            <a:schemeClr val="bg1"/>
          </a:solidFill>
          <a:prstDash val="solid"/>
        </a:ln>
        <a:effectLst/>
      </dsp:spPr>
      <dsp:style>
        <a:lnRef idx="2">
          <a:scrgbClr r="0" g="0" b="0"/>
        </a:lnRef>
        <a:fillRef idx="1">
          <a:scrgbClr r="0" g="0" b="0"/>
        </a:fillRef>
        <a:effectRef idx="0">
          <a:scrgbClr r="0" g="0" b="0"/>
        </a:effectRef>
        <a:fontRef idx="minor"/>
      </dsp:style>
      <dsp:txBody>
        <a:bodyPr spcFirstLastPara="0" vert="horz" wrap="square" lIns="167640" tIns="167640" rIns="167640" bIns="167640" numCol="1" spcCol="1270" anchor="ctr" anchorCtr="0">
          <a:noAutofit/>
        </a:bodyPr>
        <a:lstStyle/>
        <a:p>
          <a:pPr marL="0" lvl="0" indent="0" algn="l" defTabSz="1955800">
            <a:lnSpc>
              <a:spcPct val="90000"/>
            </a:lnSpc>
            <a:spcBef>
              <a:spcPct val="0"/>
            </a:spcBef>
            <a:spcAft>
              <a:spcPct val="35000"/>
            </a:spcAft>
            <a:buNone/>
          </a:pPr>
          <a:r>
            <a:rPr lang="en-US" sz="4400" kern="1200" dirty="0">
              <a:solidFill>
                <a:schemeClr val="bg1"/>
              </a:solidFill>
              <a:latin typeface="Andes" panose="02000000000000000000" pitchFamily="50" charset="0"/>
            </a:rPr>
            <a:t>31</a:t>
          </a:r>
          <a:r>
            <a:rPr lang="en-US" sz="1800" kern="1200" dirty="0">
              <a:solidFill>
                <a:schemeClr val="bg1"/>
              </a:solidFill>
              <a:latin typeface="Andes" panose="02000000000000000000" pitchFamily="50" charset="0"/>
            </a:rPr>
            <a:t> </a:t>
          </a:r>
          <a:r>
            <a:rPr lang="hr-HR" sz="2400" kern="1200" dirty="0">
              <a:solidFill>
                <a:schemeClr val="bg1"/>
              </a:solidFill>
              <a:latin typeface="Andes" panose="02000000000000000000" pitchFamily="50" charset="0"/>
            </a:rPr>
            <a:t>POKAZATELJ</a:t>
          </a:r>
          <a:endParaRPr lang="en-US" sz="2400" kern="1200" dirty="0">
            <a:solidFill>
              <a:schemeClr val="bg1"/>
            </a:solidFill>
            <a:latin typeface="Andes" panose="02000000000000000000" pitchFamily="50" charset="0"/>
          </a:endParaRPr>
        </a:p>
      </dsp:txBody>
      <dsp:txXfrm>
        <a:off x="3549259" y="2574844"/>
        <a:ext cx="4118394" cy="811829"/>
      </dsp:txXfrm>
    </dsp:sp>
    <dsp:sp modelId="{279857F6-CB06-47C6-83F6-B1A37A05E381}">
      <dsp:nvSpPr>
        <dsp:cNvPr id="0" name=""/>
        <dsp:cNvSpPr/>
      </dsp:nvSpPr>
      <dsp:spPr>
        <a:xfrm>
          <a:off x="3505341" y="3543049"/>
          <a:ext cx="4206230" cy="899665"/>
        </a:xfrm>
        <a:prstGeom prst="roundRect">
          <a:avLst/>
        </a:prstGeom>
        <a:solidFill>
          <a:schemeClr val="accent4"/>
        </a:solidFill>
        <a:ln w="25400" cap="flat" cmpd="sng" algn="ctr">
          <a:solidFill>
            <a:schemeClr val="bg1"/>
          </a:solidFill>
          <a:prstDash val="solid"/>
        </a:ln>
        <a:effectLst/>
      </dsp:spPr>
      <dsp:style>
        <a:lnRef idx="2">
          <a:scrgbClr r="0" g="0" b="0"/>
        </a:lnRef>
        <a:fillRef idx="1">
          <a:scrgbClr r="0" g="0" b="0"/>
        </a:fillRef>
        <a:effectRef idx="0">
          <a:scrgbClr r="0" g="0" b="0"/>
        </a:effectRef>
        <a:fontRef idx="minor"/>
      </dsp:style>
      <dsp:txBody>
        <a:bodyPr spcFirstLastPara="0" vert="horz" wrap="square" lIns="167640" tIns="167640" rIns="167640" bIns="167640" numCol="1" spcCol="1270" anchor="ctr" anchorCtr="0">
          <a:noAutofit/>
        </a:bodyPr>
        <a:lstStyle/>
        <a:p>
          <a:pPr marL="0" lvl="0" indent="0" algn="l" defTabSz="1955800">
            <a:lnSpc>
              <a:spcPct val="90000"/>
            </a:lnSpc>
            <a:spcBef>
              <a:spcPct val="0"/>
            </a:spcBef>
            <a:spcAft>
              <a:spcPct val="35000"/>
            </a:spcAft>
            <a:buNone/>
          </a:pPr>
          <a:r>
            <a:rPr lang="en-US" sz="4400" kern="1200" dirty="0">
              <a:solidFill>
                <a:schemeClr val="bg1"/>
              </a:solidFill>
              <a:latin typeface="Andes" panose="02000000000000000000" pitchFamily="50" charset="0"/>
            </a:rPr>
            <a:t>94</a:t>
          </a:r>
          <a:r>
            <a:rPr lang="en-US" sz="1800" kern="1200" dirty="0">
              <a:solidFill>
                <a:schemeClr val="bg1"/>
              </a:solidFill>
              <a:latin typeface="Andes" panose="02000000000000000000" pitchFamily="50" charset="0"/>
            </a:rPr>
            <a:t> </a:t>
          </a:r>
          <a:r>
            <a:rPr lang="hr-HR" sz="2400" kern="1200" dirty="0">
              <a:solidFill>
                <a:schemeClr val="bg1"/>
              </a:solidFill>
              <a:latin typeface="Andes" panose="02000000000000000000" pitchFamily="50" charset="0"/>
            </a:rPr>
            <a:t>DIMENZIJE</a:t>
          </a:r>
          <a:endParaRPr lang="en-US" sz="2400" kern="1200" dirty="0">
            <a:solidFill>
              <a:schemeClr val="bg1"/>
            </a:solidFill>
            <a:latin typeface="Andes" panose="02000000000000000000" pitchFamily="50" charset="0"/>
          </a:endParaRPr>
        </a:p>
      </dsp:txBody>
      <dsp:txXfrm>
        <a:off x="3549259" y="3586967"/>
        <a:ext cx="4118394" cy="811829"/>
      </dsp:txXfrm>
    </dsp:sp>
  </dsp:spTree>
</dsp:drawing>
</file>

<file path=ppt/diagrams/layout1.xml><?xml version="1.0" encoding="utf-8"?>
<dgm:layoutDef xmlns:dgm="http://schemas.openxmlformats.org/drawingml/2006/diagram" xmlns:a="http://schemas.openxmlformats.org/drawingml/2006/main" uniqueId="urn:microsoft.com/office/officeart/2005/8/layout/pyramid2">
  <dgm:title val=""/>
  <dgm:desc val=""/>
  <dgm:catLst>
    <dgm:cat type="pyramid" pri="3000"/>
    <dgm:cat type="list" pri="21000"/>
    <dgm:cat type="convert" pri="17000"/>
  </dgm:catLst>
  <dgm:sampData useDef="1">
    <dgm:dataModel>
      <dgm:ptLst/>
      <dgm:bg/>
      <dgm:whole/>
    </dgm:dataModel>
  </dgm:sampData>
  <dgm:styleData useDef="1">
    <dgm:dataModel>
      <dgm:ptLst/>
      <dgm:bg/>
      <dgm:whole/>
    </dgm:dataModel>
  </dgm:styleData>
  <dgm:clrData useDef="1">
    <dgm:dataModel>
      <dgm:ptLst/>
      <dgm:bg/>
      <dgm:whole/>
    </dgm:dataModel>
  </dgm:clrData>
  <dgm:layoutNode name="compositeShape">
    <dgm:alg type="composite"/>
    <dgm:shape xmlns:r="http://schemas.openxmlformats.org/officeDocument/2006/relationships" r:blip="">
      <dgm:adjLst/>
    </dgm:shape>
    <dgm:presOf/>
    <dgm:varLst>
      <dgm:dir/>
      <dgm:resizeHandles/>
    </dgm:varLst>
    <dgm:choose name="Name0">
      <dgm:if name="Name1" func="var" arg="dir" op="equ" val="norm">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l" for="ch" forName="theList" refType="w" refFor="ch" refForName="pyramid" fact="0.5"/>
          <dgm:constr type="h" for="des" forName="aSpace" refType="h" fact="0.1"/>
        </dgm:constrLst>
      </dgm:if>
      <dgm:else name="Name2">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r" for="ch" forName="theList" refType="w" refFor="ch" refForName="pyramid" fact="0.5"/>
          <dgm:constr type="h" for="des" forName="aSpace" refType="h" fact="0.1"/>
        </dgm:constrLst>
      </dgm:else>
    </dgm:choose>
    <dgm:ruleLst/>
    <dgm:choose name="Name3">
      <dgm:if name="Name4" axis="ch" ptType="node" func="cnt" op="gte" val="1">
        <dgm:layoutNode name="pyramid" styleLbl="node1">
          <dgm:alg type="sp"/>
          <dgm:shape xmlns:r="http://schemas.openxmlformats.org/officeDocument/2006/relationships" type="triangle" r:blip="">
            <dgm:adjLst/>
          </dgm:shape>
          <dgm:presOf/>
          <dgm:constrLst/>
          <dgm:ruleLst/>
        </dgm:layoutNode>
        <dgm:layoutNode name="theList">
          <dgm:alg type="lin">
            <dgm:param type="linDir" val="fromT"/>
          </dgm:alg>
          <dgm:shape xmlns:r="http://schemas.openxmlformats.org/officeDocument/2006/relationships" r:blip="">
            <dgm:adjLst/>
          </dgm:shape>
          <dgm:presOf/>
          <dgm:constrLst>
            <dgm:constr type="w" for="ch" forName="aNode" refType="w"/>
            <dgm:constr type="h" for="ch" forName="aNode" refType="h"/>
            <dgm:constr type="primFontSz" for="ch" ptType="node" op="equ"/>
          </dgm:constrLst>
          <dgm:ruleLst/>
          <dgm:forEach name="aNodeForEach" axis="ch" ptType="node">
            <dgm:layoutNode name="aNode" styleLbl="fgAcc1">
              <dgm:varLst>
                <dgm:bulletEnabled val="1"/>
              </dgm:varLst>
              <dgm:alg type="tx"/>
              <dgm:shape xmlns:r="http://schemas.openxmlformats.org/officeDocument/2006/relationships" type="roundRect" r:blip="">
                <dgm:adjLst/>
              </dgm:shape>
              <dgm:presOf axis="desOrSelf" ptType="node"/>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aSpace">
              <dgm:alg type="sp"/>
              <dgm:shape xmlns:r="http://schemas.openxmlformats.org/officeDocument/2006/relationships" r:blip="">
                <dgm:adjLst/>
              </dgm:shape>
              <dgm:presOf/>
              <dgm:constrLst/>
              <dgm:ruleLst/>
            </dgm:layoutNode>
          </dgm:forEach>
        </dgm:layoutNode>
      </dgm:if>
      <dgm:else name="Name5"/>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drawing1.xml><?xml version="1.0" encoding="utf-8"?>
<c:userShapes xmlns:c="http://schemas.openxmlformats.org/drawingml/2006/chart">
  <cdr:relSizeAnchor xmlns:cdr="http://schemas.openxmlformats.org/drawingml/2006/chartDrawing">
    <cdr:from>
      <cdr:x>0.93908</cdr:x>
      <cdr:y>0.10947</cdr:y>
    </cdr:from>
    <cdr:to>
      <cdr:x>0.96884</cdr:x>
      <cdr:y>0.61768</cdr:y>
    </cdr:to>
    <cdr:sp macro="" textlink="">
      <cdr:nvSpPr>
        <cdr:cNvPr id="3" name="TextBox 2">
          <a:extLst xmlns:a="http://schemas.openxmlformats.org/drawingml/2006/main">
            <a:ext uri="{FF2B5EF4-FFF2-40B4-BE49-F238E27FC236}">
              <a16:creationId xmlns:a16="http://schemas.microsoft.com/office/drawing/2014/main" id="{95B760EA-5F47-4BC8-A057-6E81412D79BD}"/>
            </a:ext>
          </a:extLst>
        </cdr:cNvPr>
        <cdr:cNvSpPr txBox="1"/>
      </cdr:nvSpPr>
      <cdr:spPr>
        <a:xfrm xmlns:a="http://schemas.openxmlformats.org/drawingml/2006/main">
          <a:off x="8586978" y="577961"/>
          <a:ext cx="272125" cy="2683142"/>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sz="1400" b="1" dirty="0"/>
            <a:t>A</a:t>
          </a:r>
        </a:p>
        <a:p xmlns:a="http://schemas.openxmlformats.org/drawingml/2006/main">
          <a:pPr>
            <a:spcBef>
              <a:spcPts val="3700"/>
            </a:spcBef>
          </a:pPr>
          <a:r>
            <a:rPr lang="en-US" sz="1400" b="1" dirty="0"/>
            <a:t>B</a:t>
          </a:r>
        </a:p>
        <a:p xmlns:a="http://schemas.openxmlformats.org/drawingml/2006/main">
          <a:pPr>
            <a:spcBef>
              <a:spcPts val="4400"/>
            </a:spcBef>
          </a:pPr>
          <a:r>
            <a:rPr lang="en-US" sz="1400" b="1" dirty="0"/>
            <a:t>C</a:t>
          </a:r>
        </a:p>
        <a:p xmlns:a="http://schemas.openxmlformats.org/drawingml/2006/main">
          <a:pPr>
            <a:spcBef>
              <a:spcPts val="4400"/>
            </a:spcBef>
          </a:pPr>
          <a:r>
            <a:rPr lang="en-US" sz="1400" b="1" dirty="0"/>
            <a:t>D</a:t>
          </a:r>
        </a:p>
      </cdr:txBody>
    </cdr:sp>
  </cdr:relSizeAnchor>
  <cdr:relSizeAnchor xmlns:cdr="http://schemas.openxmlformats.org/drawingml/2006/chartDrawing">
    <cdr:from>
      <cdr:x>0.05604</cdr:x>
      <cdr:y>0.12629</cdr:y>
    </cdr:from>
    <cdr:to>
      <cdr:x>0.07665</cdr:x>
      <cdr:y>0.7081</cdr:y>
    </cdr:to>
    <cdr:sp macro="" textlink="">
      <cdr:nvSpPr>
        <cdr:cNvPr id="4" name="Rectangle 3">
          <a:extLst xmlns:a="http://schemas.openxmlformats.org/drawingml/2006/main">
            <a:ext uri="{FF2B5EF4-FFF2-40B4-BE49-F238E27FC236}">
              <a16:creationId xmlns:a16="http://schemas.microsoft.com/office/drawing/2014/main" id="{55AD3A09-7201-4C31-8E62-7FFF677BA4C6}"/>
            </a:ext>
          </a:extLst>
        </cdr:cNvPr>
        <cdr:cNvSpPr/>
      </cdr:nvSpPr>
      <cdr:spPr>
        <a:xfrm xmlns:a="http://schemas.openxmlformats.org/drawingml/2006/main">
          <a:off x="512460" y="666750"/>
          <a:ext cx="188458" cy="3071722"/>
        </a:xfrm>
        <a:prstGeom xmlns:a="http://schemas.openxmlformats.org/drawingml/2006/main" prst="rect">
          <a:avLst/>
        </a:prstGeom>
        <a:ln xmlns:a="http://schemas.openxmlformats.org/drawingml/2006/main" w="1905">
          <a:solidFill>
            <a:srgbClr val="0067B4"/>
          </a:solid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vertOverflow="clip"/>
        <a:lstStyle xmlns:a="http://schemas.openxmlformats.org/drawingml/2006/main"/>
        <a:p xmlns:a="http://schemas.openxmlformats.org/drawingml/2006/main">
          <a:endParaRPr lang="en-US"/>
        </a:p>
      </cdr:txBody>
    </cdr:sp>
  </cdr:relSizeAnchor>
  <cdr:relSizeAnchor xmlns:cdr="http://schemas.openxmlformats.org/drawingml/2006/chartDrawing">
    <cdr:from>
      <cdr:x>0.92294</cdr:x>
      <cdr:y>0.4178</cdr:y>
    </cdr:from>
    <cdr:to>
      <cdr:x>0.94119</cdr:x>
      <cdr:y>0.70842</cdr:y>
    </cdr:to>
    <cdr:sp macro="" textlink="">
      <cdr:nvSpPr>
        <cdr:cNvPr id="5" name="Rectangle 4">
          <a:extLst xmlns:a="http://schemas.openxmlformats.org/drawingml/2006/main">
            <a:ext uri="{FF2B5EF4-FFF2-40B4-BE49-F238E27FC236}">
              <a16:creationId xmlns:a16="http://schemas.microsoft.com/office/drawing/2014/main" id="{76B444E6-D385-46D5-BD9A-C35B6879DFB5}"/>
            </a:ext>
          </a:extLst>
        </cdr:cNvPr>
        <cdr:cNvSpPr/>
      </cdr:nvSpPr>
      <cdr:spPr>
        <a:xfrm xmlns:a="http://schemas.openxmlformats.org/drawingml/2006/main">
          <a:off x="8439379" y="2205810"/>
          <a:ext cx="166878" cy="1534355"/>
        </a:xfrm>
        <a:prstGeom xmlns:a="http://schemas.openxmlformats.org/drawingml/2006/main" prst="rect">
          <a:avLst/>
        </a:prstGeom>
        <a:solidFill xmlns:a="http://schemas.openxmlformats.org/drawingml/2006/main">
          <a:srgbClr val="F23E3A"/>
        </a:solidFill>
        <a:ln xmlns:a="http://schemas.openxmlformats.org/drawingml/2006/main" w="1905">
          <a:solidFill>
            <a:srgbClr val="C00000"/>
          </a:solid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vertOverflow="clip"/>
        <a:lstStyle xmlns:a="http://schemas.openxmlformats.org/drawingml/2006/main"/>
        <a:p xmlns:a="http://schemas.openxmlformats.org/drawingml/2006/main">
          <a:endParaRPr lang="en-US"/>
        </a:p>
      </cdr:txBody>
    </cdr:sp>
  </cdr:relSizeAnchor>
  <cdr:relSizeAnchor xmlns:cdr="http://schemas.openxmlformats.org/drawingml/2006/chartDrawing">
    <cdr:from>
      <cdr:x>0.94424</cdr:x>
      <cdr:y>0.76227</cdr:y>
    </cdr:from>
    <cdr:to>
      <cdr:x>0.99466</cdr:x>
      <cdr:y>0.80438</cdr:y>
    </cdr:to>
    <cdr:sp macro="" textlink="">
      <cdr:nvSpPr>
        <cdr:cNvPr id="6" name="TextBox 5">
          <a:extLst xmlns:a="http://schemas.openxmlformats.org/drawingml/2006/main">
            <a:ext uri="{FF2B5EF4-FFF2-40B4-BE49-F238E27FC236}">
              <a16:creationId xmlns:a16="http://schemas.microsoft.com/office/drawing/2014/main" id="{687B4BFA-5C4A-44F6-B74E-4F2E5E27DCDD}"/>
            </a:ext>
          </a:extLst>
        </cdr:cNvPr>
        <cdr:cNvSpPr txBox="1"/>
      </cdr:nvSpPr>
      <cdr:spPr>
        <a:xfrm xmlns:a="http://schemas.openxmlformats.org/drawingml/2006/main">
          <a:off x="14529735" y="7273636"/>
          <a:ext cx="775855" cy="401782"/>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n-US" sz="1100"/>
        </a:p>
      </cdr:txBody>
    </cdr:sp>
  </cdr:relSizeAnchor>
  <cdr:relSizeAnchor xmlns:cdr="http://schemas.openxmlformats.org/drawingml/2006/chartDrawing">
    <cdr:from>
      <cdr:x>0.92437</cdr:x>
      <cdr:y>0.3249</cdr:y>
    </cdr:from>
    <cdr:to>
      <cdr:x>1</cdr:x>
      <cdr:y>0.72564</cdr:y>
    </cdr:to>
    <cdr:sp macro="" textlink="">
      <cdr:nvSpPr>
        <cdr:cNvPr id="7" name="TextBox 6">
          <a:extLst xmlns:a="http://schemas.openxmlformats.org/drawingml/2006/main">
            <a:ext uri="{FF2B5EF4-FFF2-40B4-BE49-F238E27FC236}">
              <a16:creationId xmlns:a16="http://schemas.microsoft.com/office/drawing/2014/main" id="{CB3B82E4-2E6E-4E5A-80A6-6BA3CCA22C67}"/>
            </a:ext>
          </a:extLst>
        </cdr:cNvPr>
        <cdr:cNvSpPr txBox="1"/>
      </cdr:nvSpPr>
      <cdr:spPr>
        <a:xfrm xmlns:a="http://schemas.openxmlformats.org/drawingml/2006/main">
          <a:off x="8382000" y="1616310"/>
          <a:ext cx="685800" cy="1993599"/>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sz="600" b="1" dirty="0"/>
            <a:t>   </a:t>
          </a:r>
          <a:r>
            <a:rPr lang="hr-HR" sz="600" b="1" dirty="0"/>
            <a:t>Dobra praksa</a:t>
          </a:r>
          <a:endParaRPr lang="en-US" sz="600" b="1" dirty="0"/>
        </a:p>
      </cdr:txBody>
    </cdr:sp>
  </cdr:relSizeAnchor>
</c:userShapes>
</file>

<file path=ppt/drawings/drawing2.xml><?xml version="1.0" encoding="utf-8"?>
<c:userShapes xmlns:c="http://schemas.openxmlformats.org/drawingml/2006/chart">
  <cdr:relSizeAnchor xmlns:cdr="http://schemas.openxmlformats.org/drawingml/2006/chartDrawing">
    <cdr:from>
      <cdr:x>0.92477</cdr:x>
      <cdr:y>0.03663</cdr:y>
    </cdr:from>
    <cdr:to>
      <cdr:x>0.98978</cdr:x>
      <cdr:y>0.65824</cdr:y>
    </cdr:to>
    <cdr:sp macro="" textlink="">
      <cdr:nvSpPr>
        <cdr:cNvPr id="2" name="TextBox 7">
          <a:extLst xmlns:a="http://schemas.openxmlformats.org/drawingml/2006/main">
            <a:ext uri="{FF2B5EF4-FFF2-40B4-BE49-F238E27FC236}">
              <a16:creationId xmlns:a16="http://schemas.microsoft.com/office/drawing/2014/main" id="{3A1035D6-E7D4-45AF-A238-ECDB5F6502F4}"/>
            </a:ext>
          </a:extLst>
        </cdr:cNvPr>
        <cdr:cNvSpPr txBox="1"/>
      </cdr:nvSpPr>
      <cdr:spPr>
        <a:xfrm xmlns:a="http://schemas.openxmlformats.org/drawingml/2006/main">
          <a:off x="8086148" y="179649"/>
          <a:ext cx="568444" cy="3048406"/>
        </a:xfrm>
        <a:prstGeom xmlns:a="http://schemas.openxmlformats.org/drawingml/2006/main" prst="rect">
          <a:avLst/>
        </a:prstGeom>
        <a:noFill xmlns:a="http://schemas.openxmlformats.org/drawingml/2006/main"/>
        <a:ln xmlns:a="http://schemas.openxmlformats.org/drawingml/2006/main" w="9525" cmpd="sng">
          <a:noFill/>
        </a:ln>
      </cdr:spPr>
      <cdr:style>
        <a:lnRef xmlns:a="http://schemas.openxmlformats.org/drawingml/2006/main" idx="0">
          <a:scrgbClr r="0" g="0" b="0"/>
        </a:lnRef>
        <a:fillRef xmlns:a="http://schemas.openxmlformats.org/drawingml/2006/main" idx="0">
          <a:scrgbClr r="0" g="0" b="0"/>
        </a:fillRef>
        <a:effectRef xmlns:a="http://schemas.openxmlformats.org/drawingml/2006/main" idx="0">
          <a:scrgbClr r="0" g="0" b="0"/>
        </a:effectRef>
        <a:fontRef xmlns:a="http://schemas.openxmlformats.org/drawingml/2006/main" idx="minor">
          <a:schemeClr val="dk1"/>
        </a:fontRef>
      </cdr:style>
      <cdr:txBody>
        <a:bodyPr xmlns:a="http://schemas.openxmlformats.org/drawingml/2006/main" wrap="square" rtlCol="0" anchor="t"/>
        <a:lstStyle xmlns:a="http://schemas.openxmlformats.org/drawingml/2006/main">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xmlns:a="http://schemas.openxmlformats.org/drawingml/2006/main">
          <a:r>
            <a:rPr lang="en-US" sz="1600" b="1" dirty="0">
              <a:solidFill>
                <a:schemeClr val="bg1">
                  <a:lumMod val="65000"/>
                </a:schemeClr>
              </a:solidFill>
            </a:rPr>
            <a:t>A</a:t>
          </a:r>
        </a:p>
        <a:p xmlns:a="http://schemas.openxmlformats.org/drawingml/2006/main">
          <a:pPr>
            <a:spcBef>
              <a:spcPts val="4800"/>
            </a:spcBef>
          </a:pPr>
          <a:r>
            <a:rPr lang="en-US" sz="1600" b="1" dirty="0">
              <a:solidFill>
                <a:schemeClr val="bg1">
                  <a:lumMod val="65000"/>
                </a:schemeClr>
              </a:solidFill>
            </a:rPr>
            <a:t>B</a:t>
          </a:r>
        </a:p>
        <a:p xmlns:a="http://schemas.openxmlformats.org/drawingml/2006/main">
          <a:pPr>
            <a:spcBef>
              <a:spcPts val="4500"/>
            </a:spcBef>
          </a:pPr>
          <a:r>
            <a:rPr lang="en-US" sz="1600" b="1" dirty="0">
              <a:solidFill>
                <a:schemeClr val="bg1">
                  <a:lumMod val="65000"/>
                </a:schemeClr>
              </a:solidFill>
            </a:rPr>
            <a:t>C</a:t>
          </a:r>
        </a:p>
        <a:p xmlns:a="http://schemas.openxmlformats.org/drawingml/2006/main">
          <a:pPr>
            <a:spcBef>
              <a:spcPts val="4800"/>
            </a:spcBef>
          </a:pPr>
          <a:r>
            <a:rPr lang="en-US" sz="1600" b="1" dirty="0">
              <a:solidFill>
                <a:schemeClr val="bg1">
                  <a:lumMod val="65000"/>
                </a:schemeClr>
              </a:solidFill>
            </a:rPr>
            <a:t>D</a:t>
          </a:r>
        </a:p>
      </cdr:txBody>
    </cdr:sp>
  </cdr:relSizeAnchor>
  <cdr:relSizeAnchor xmlns:cdr="http://schemas.openxmlformats.org/drawingml/2006/chartDrawing">
    <cdr:from>
      <cdr:x>0.06547</cdr:x>
      <cdr:y>0.76693</cdr:y>
    </cdr:from>
    <cdr:to>
      <cdr:x>0.92822</cdr:x>
      <cdr:y>0.87569</cdr:y>
    </cdr:to>
    <cdr:sp macro="" textlink="">
      <cdr:nvSpPr>
        <cdr:cNvPr id="3" name="TekstniOkvir 2"/>
        <cdr:cNvSpPr txBox="1"/>
      </cdr:nvSpPr>
      <cdr:spPr>
        <a:xfrm xmlns:a="http://schemas.openxmlformats.org/drawingml/2006/main">
          <a:off x="572502" y="3761049"/>
          <a:ext cx="7543800" cy="533400"/>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hr-HR" sz="1100" dirty="0"/>
        </a:p>
      </cdr:txBody>
    </cdr:sp>
  </cdr:relSizeAnchor>
  <cdr:relSizeAnchor xmlns:cdr="http://schemas.openxmlformats.org/drawingml/2006/chartDrawing">
    <cdr:from>
      <cdr:x>0.07419</cdr:x>
      <cdr:y>0.75139</cdr:y>
    </cdr:from>
    <cdr:to>
      <cdr:x>0.9195</cdr:x>
      <cdr:y>0.89123</cdr:y>
    </cdr:to>
    <cdr:sp macro="" textlink="">
      <cdr:nvSpPr>
        <cdr:cNvPr id="4" name="TekstniOkvir 3"/>
        <cdr:cNvSpPr txBox="1"/>
      </cdr:nvSpPr>
      <cdr:spPr>
        <a:xfrm xmlns:a="http://schemas.openxmlformats.org/drawingml/2006/main">
          <a:off x="648702" y="3684849"/>
          <a:ext cx="7391400" cy="685800"/>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hr-HR" sz="1100" dirty="0"/>
        </a:p>
      </cdr:txBody>
    </cdr:sp>
  </cdr:relSizeAnchor>
</c:userShapes>
</file>

<file path=ppt/drawings/drawing3.xml><?xml version="1.0" encoding="utf-8"?>
<c:userShapes xmlns:c="http://schemas.openxmlformats.org/drawingml/2006/chart">
  <cdr:relSizeAnchor xmlns:cdr="http://schemas.openxmlformats.org/drawingml/2006/chartDrawing">
    <cdr:from>
      <cdr:x>0.95238</cdr:x>
      <cdr:y>0.09127</cdr:y>
    </cdr:from>
    <cdr:to>
      <cdr:x>1</cdr:x>
      <cdr:y>0.70789</cdr:y>
    </cdr:to>
    <cdr:sp macro="" textlink="">
      <cdr:nvSpPr>
        <cdr:cNvPr id="2" name="TextBox 7">
          <a:extLst xmlns:a="http://schemas.openxmlformats.org/drawingml/2006/main">
            <a:ext uri="{FF2B5EF4-FFF2-40B4-BE49-F238E27FC236}">
              <a16:creationId xmlns:a16="http://schemas.microsoft.com/office/drawing/2014/main" id="{E3CFD7F5-40C3-4B09-B91B-C2F92936A15A}"/>
            </a:ext>
          </a:extLst>
        </cdr:cNvPr>
        <cdr:cNvSpPr txBox="1"/>
      </cdr:nvSpPr>
      <cdr:spPr>
        <a:xfrm xmlns:a="http://schemas.openxmlformats.org/drawingml/2006/main">
          <a:off x="7880684" y="459206"/>
          <a:ext cx="394035" cy="3102341"/>
        </a:xfrm>
        <a:prstGeom xmlns:a="http://schemas.openxmlformats.org/drawingml/2006/main" prst="rect">
          <a:avLst/>
        </a:prstGeom>
        <a:noFill xmlns:a="http://schemas.openxmlformats.org/drawingml/2006/main"/>
        <a:ln xmlns:a="http://schemas.openxmlformats.org/drawingml/2006/main" w="9525" cmpd="sng">
          <a:noFill/>
        </a:ln>
      </cdr:spPr>
      <cdr:style>
        <a:lnRef xmlns:a="http://schemas.openxmlformats.org/drawingml/2006/main" idx="0">
          <a:scrgbClr r="0" g="0" b="0"/>
        </a:lnRef>
        <a:fillRef xmlns:a="http://schemas.openxmlformats.org/drawingml/2006/main" idx="0">
          <a:scrgbClr r="0" g="0" b="0"/>
        </a:fillRef>
        <a:effectRef xmlns:a="http://schemas.openxmlformats.org/drawingml/2006/main" idx="0">
          <a:scrgbClr r="0" g="0" b="0"/>
        </a:effectRef>
        <a:fontRef xmlns:a="http://schemas.openxmlformats.org/drawingml/2006/main" idx="minor">
          <a:schemeClr val="dk1"/>
        </a:fontRef>
      </cdr:style>
      <cdr:txBody>
        <a:bodyPr xmlns:a="http://schemas.openxmlformats.org/drawingml/2006/main" wrap="square" rtlCol="0" anchor="t"/>
        <a:lstStyle xmlns:a="http://schemas.openxmlformats.org/drawingml/2006/main">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xmlns:a="http://schemas.openxmlformats.org/drawingml/2006/main">
          <a:r>
            <a:rPr lang="en-US" sz="1600" b="1" dirty="0">
              <a:solidFill>
                <a:schemeClr val="bg1">
                  <a:lumMod val="65000"/>
                </a:schemeClr>
              </a:solidFill>
            </a:rPr>
            <a:t>A</a:t>
          </a:r>
        </a:p>
        <a:p xmlns:a="http://schemas.openxmlformats.org/drawingml/2006/main">
          <a:endParaRPr lang="en-US" sz="400" b="1" dirty="0">
            <a:solidFill>
              <a:schemeClr val="bg1">
                <a:lumMod val="65000"/>
              </a:schemeClr>
            </a:solidFill>
          </a:endParaRPr>
        </a:p>
        <a:p xmlns:a="http://schemas.openxmlformats.org/drawingml/2006/main">
          <a:endParaRPr lang="en-US" sz="400" b="1" dirty="0">
            <a:solidFill>
              <a:schemeClr val="bg1">
                <a:lumMod val="65000"/>
              </a:schemeClr>
            </a:solidFill>
          </a:endParaRPr>
        </a:p>
        <a:p xmlns:a="http://schemas.openxmlformats.org/drawingml/2006/main">
          <a:endParaRPr lang="en-US" sz="400" b="1" dirty="0">
            <a:solidFill>
              <a:schemeClr val="bg1">
                <a:lumMod val="65000"/>
              </a:schemeClr>
            </a:solidFill>
          </a:endParaRPr>
        </a:p>
        <a:p xmlns:a="http://schemas.openxmlformats.org/drawingml/2006/main">
          <a:endParaRPr lang="en-US" sz="400" b="1" dirty="0">
            <a:solidFill>
              <a:schemeClr val="bg1">
                <a:lumMod val="65000"/>
              </a:schemeClr>
            </a:solidFill>
          </a:endParaRPr>
        </a:p>
        <a:p xmlns:a="http://schemas.openxmlformats.org/drawingml/2006/main">
          <a:endParaRPr lang="en-US" sz="400" b="1" dirty="0">
            <a:solidFill>
              <a:schemeClr val="bg1">
                <a:lumMod val="65000"/>
              </a:schemeClr>
            </a:solidFill>
          </a:endParaRPr>
        </a:p>
        <a:p xmlns:a="http://schemas.openxmlformats.org/drawingml/2006/main">
          <a:endParaRPr lang="en-US" sz="400" b="1" dirty="0">
            <a:solidFill>
              <a:schemeClr val="bg1">
                <a:lumMod val="65000"/>
              </a:schemeClr>
            </a:solidFill>
          </a:endParaRPr>
        </a:p>
        <a:p xmlns:a="http://schemas.openxmlformats.org/drawingml/2006/main">
          <a:endParaRPr lang="en-US" sz="400" b="1" dirty="0">
            <a:solidFill>
              <a:schemeClr val="bg1">
                <a:lumMod val="65000"/>
              </a:schemeClr>
            </a:solidFill>
          </a:endParaRPr>
        </a:p>
        <a:p xmlns:a="http://schemas.openxmlformats.org/drawingml/2006/main">
          <a:endParaRPr lang="en-US" sz="400" b="1" dirty="0">
            <a:solidFill>
              <a:schemeClr val="bg1">
                <a:lumMod val="65000"/>
              </a:schemeClr>
            </a:solidFill>
          </a:endParaRPr>
        </a:p>
        <a:p xmlns:a="http://schemas.openxmlformats.org/drawingml/2006/main">
          <a:endParaRPr lang="en-US" sz="400" b="1" dirty="0">
            <a:solidFill>
              <a:schemeClr val="bg1">
                <a:lumMod val="65000"/>
              </a:schemeClr>
            </a:solidFill>
          </a:endParaRPr>
        </a:p>
        <a:p xmlns:a="http://schemas.openxmlformats.org/drawingml/2006/main">
          <a:r>
            <a:rPr lang="en-US" sz="1600" b="1" dirty="0">
              <a:solidFill>
                <a:schemeClr val="bg1">
                  <a:lumMod val="65000"/>
                </a:schemeClr>
              </a:solidFill>
            </a:rPr>
            <a:t>B</a:t>
          </a:r>
        </a:p>
        <a:p xmlns:a="http://schemas.openxmlformats.org/drawingml/2006/main">
          <a:endParaRPr lang="en-US" sz="400" b="1" dirty="0">
            <a:solidFill>
              <a:schemeClr val="bg1">
                <a:lumMod val="65000"/>
              </a:schemeClr>
            </a:solidFill>
          </a:endParaRPr>
        </a:p>
        <a:p xmlns:a="http://schemas.openxmlformats.org/drawingml/2006/main">
          <a:endParaRPr lang="en-US" sz="400" b="1" dirty="0">
            <a:solidFill>
              <a:schemeClr val="bg1">
                <a:lumMod val="65000"/>
              </a:schemeClr>
            </a:solidFill>
          </a:endParaRPr>
        </a:p>
        <a:p xmlns:a="http://schemas.openxmlformats.org/drawingml/2006/main">
          <a:endParaRPr lang="en-US" sz="400" b="1" dirty="0">
            <a:solidFill>
              <a:schemeClr val="bg1">
                <a:lumMod val="65000"/>
              </a:schemeClr>
            </a:solidFill>
          </a:endParaRPr>
        </a:p>
        <a:p xmlns:a="http://schemas.openxmlformats.org/drawingml/2006/main">
          <a:endParaRPr lang="en-US" sz="400" b="1" dirty="0">
            <a:solidFill>
              <a:schemeClr val="bg1">
                <a:lumMod val="65000"/>
              </a:schemeClr>
            </a:solidFill>
          </a:endParaRPr>
        </a:p>
        <a:p xmlns:a="http://schemas.openxmlformats.org/drawingml/2006/main">
          <a:endParaRPr lang="en-US" sz="400" b="1" dirty="0">
            <a:solidFill>
              <a:schemeClr val="bg1">
                <a:lumMod val="65000"/>
              </a:schemeClr>
            </a:solidFill>
          </a:endParaRPr>
        </a:p>
        <a:p xmlns:a="http://schemas.openxmlformats.org/drawingml/2006/main">
          <a:endParaRPr lang="en-US" sz="400" b="1" dirty="0">
            <a:solidFill>
              <a:schemeClr val="bg1">
                <a:lumMod val="65000"/>
              </a:schemeClr>
            </a:solidFill>
          </a:endParaRPr>
        </a:p>
        <a:p xmlns:a="http://schemas.openxmlformats.org/drawingml/2006/main">
          <a:endParaRPr lang="en-US" sz="400" b="1" dirty="0">
            <a:solidFill>
              <a:schemeClr val="bg1">
                <a:lumMod val="65000"/>
              </a:schemeClr>
            </a:solidFill>
          </a:endParaRPr>
        </a:p>
        <a:p xmlns:a="http://schemas.openxmlformats.org/drawingml/2006/main">
          <a:endParaRPr lang="en-US" sz="400" b="1" dirty="0">
            <a:solidFill>
              <a:schemeClr val="bg1">
                <a:lumMod val="65000"/>
              </a:schemeClr>
            </a:solidFill>
          </a:endParaRPr>
        </a:p>
        <a:p xmlns:a="http://schemas.openxmlformats.org/drawingml/2006/main">
          <a:endParaRPr lang="en-US" sz="400" b="1" dirty="0">
            <a:solidFill>
              <a:schemeClr val="bg1">
                <a:lumMod val="65000"/>
              </a:schemeClr>
            </a:solidFill>
          </a:endParaRPr>
        </a:p>
        <a:p xmlns:a="http://schemas.openxmlformats.org/drawingml/2006/main">
          <a:endParaRPr lang="en-US" sz="400" b="1" dirty="0">
            <a:solidFill>
              <a:schemeClr val="bg1">
                <a:lumMod val="65000"/>
              </a:schemeClr>
            </a:solidFill>
          </a:endParaRPr>
        </a:p>
        <a:p xmlns:a="http://schemas.openxmlformats.org/drawingml/2006/main">
          <a:r>
            <a:rPr lang="en-US" sz="1600" b="1" dirty="0">
              <a:solidFill>
                <a:schemeClr val="bg1">
                  <a:lumMod val="65000"/>
                </a:schemeClr>
              </a:solidFill>
            </a:rPr>
            <a:t>C</a:t>
          </a:r>
        </a:p>
        <a:p xmlns:a="http://schemas.openxmlformats.org/drawingml/2006/main">
          <a:endParaRPr lang="en-US" sz="400" b="1" dirty="0">
            <a:solidFill>
              <a:schemeClr val="bg1">
                <a:lumMod val="65000"/>
              </a:schemeClr>
            </a:solidFill>
          </a:endParaRPr>
        </a:p>
        <a:p xmlns:a="http://schemas.openxmlformats.org/drawingml/2006/main">
          <a:endParaRPr lang="en-US" sz="400" b="1" dirty="0">
            <a:solidFill>
              <a:schemeClr val="bg1">
                <a:lumMod val="65000"/>
              </a:schemeClr>
            </a:solidFill>
          </a:endParaRPr>
        </a:p>
        <a:p xmlns:a="http://schemas.openxmlformats.org/drawingml/2006/main">
          <a:endParaRPr lang="en-US" sz="400" b="1" dirty="0">
            <a:solidFill>
              <a:schemeClr val="bg1">
                <a:lumMod val="65000"/>
              </a:schemeClr>
            </a:solidFill>
          </a:endParaRPr>
        </a:p>
        <a:p xmlns:a="http://schemas.openxmlformats.org/drawingml/2006/main">
          <a:endParaRPr lang="en-US" sz="400" b="1" dirty="0">
            <a:solidFill>
              <a:schemeClr val="bg1">
                <a:lumMod val="65000"/>
              </a:schemeClr>
            </a:solidFill>
          </a:endParaRPr>
        </a:p>
        <a:p xmlns:a="http://schemas.openxmlformats.org/drawingml/2006/main">
          <a:endParaRPr lang="en-US" sz="400" b="1" dirty="0">
            <a:solidFill>
              <a:schemeClr val="bg1">
                <a:lumMod val="65000"/>
              </a:schemeClr>
            </a:solidFill>
          </a:endParaRPr>
        </a:p>
        <a:p xmlns:a="http://schemas.openxmlformats.org/drawingml/2006/main">
          <a:endParaRPr lang="en-US" sz="400" b="1" dirty="0">
            <a:solidFill>
              <a:schemeClr val="bg1">
                <a:lumMod val="65000"/>
              </a:schemeClr>
            </a:solidFill>
          </a:endParaRPr>
        </a:p>
        <a:p xmlns:a="http://schemas.openxmlformats.org/drawingml/2006/main">
          <a:endParaRPr lang="en-US" sz="400" b="1" dirty="0">
            <a:solidFill>
              <a:schemeClr val="bg1">
                <a:lumMod val="65000"/>
              </a:schemeClr>
            </a:solidFill>
          </a:endParaRPr>
        </a:p>
        <a:p xmlns:a="http://schemas.openxmlformats.org/drawingml/2006/main">
          <a:endParaRPr lang="en-US" sz="400" b="1" dirty="0">
            <a:solidFill>
              <a:schemeClr val="bg1">
                <a:lumMod val="65000"/>
              </a:schemeClr>
            </a:solidFill>
          </a:endParaRPr>
        </a:p>
        <a:p xmlns:a="http://schemas.openxmlformats.org/drawingml/2006/main">
          <a:endParaRPr lang="en-US" sz="400" b="1" dirty="0">
            <a:solidFill>
              <a:schemeClr val="bg1">
                <a:lumMod val="65000"/>
              </a:schemeClr>
            </a:solidFill>
          </a:endParaRPr>
        </a:p>
        <a:p xmlns:a="http://schemas.openxmlformats.org/drawingml/2006/main">
          <a:r>
            <a:rPr lang="en-US" sz="1600" b="1" dirty="0">
              <a:solidFill>
                <a:schemeClr val="bg1">
                  <a:lumMod val="65000"/>
                </a:schemeClr>
              </a:solidFill>
            </a:rPr>
            <a:t>D</a:t>
          </a:r>
        </a:p>
      </cdr:txBody>
    </cdr:sp>
  </cdr:relSizeAnchor>
  <cdr:relSizeAnchor xmlns:cdr="http://schemas.openxmlformats.org/drawingml/2006/chartDrawing">
    <cdr:from>
      <cdr:x>0.05259</cdr:x>
      <cdr:y>0.80311</cdr:y>
    </cdr:from>
    <cdr:to>
      <cdr:x>0.96426</cdr:x>
      <cdr:y>0.92427</cdr:y>
    </cdr:to>
    <cdr:sp macro="" textlink="">
      <cdr:nvSpPr>
        <cdr:cNvPr id="3" name="TekstniOkvir 2"/>
        <cdr:cNvSpPr txBox="1"/>
      </cdr:nvSpPr>
      <cdr:spPr>
        <a:xfrm xmlns:a="http://schemas.openxmlformats.org/drawingml/2006/main">
          <a:off x="435142" y="4040606"/>
          <a:ext cx="7543800" cy="609600"/>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hr-HR" sz="1100" dirty="0"/>
        </a:p>
      </cdr:txBody>
    </cdr:sp>
  </cdr:relSizeAnchor>
  <cdr:relSizeAnchor xmlns:cdr="http://schemas.openxmlformats.org/drawingml/2006/chartDrawing">
    <cdr:from>
      <cdr:x>0.05259</cdr:x>
      <cdr:y>0.80311</cdr:y>
    </cdr:from>
    <cdr:to>
      <cdr:x>0.98003</cdr:x>
      <cdr:y>0.94381</cdr:y>
    </cdr:to>
    <cdr:sp macro="" textlink="">
      <cdr:nvSpPr>
        <cdr:cNvPr id="4" name="TekstniOkvir 2"/>
        <cdr:cNvSpPr txBox="1"/>
      </cdr:nvSpPr>
      <cdr:spPr>
        <a:xfrm xmlns:a="http://schemas.openxmlformats.org/drawingml/2006/main">
          <a:off x="435142" y="4040606"/>
          <a:ext cx="7674321" cy="707886"/>
        </a:xfrm>
        <a:prstGeom xmlns:a="http://schemas.openxmlformats.org/drawingml/2006/main" prst="rect">
          <a:avLst/>
        </a:prstGeom>
        <a:solidFill xmlns:a="http://schemas.openxmlformats.org/drawingml/2006/main">
          <a:schemeClr val="bg1"/>
        </a:solidFill>
      </cdr:spPr>
      <cdr:txBody>
        <a:bodyPr xmlns:a="http://schemas.openxmlformats.org/drawingml/2006/main" wrap="square" rtlCol="0">
          <a:spAutoFit/>
        </a:bodyPr>
        <a:lstStyle xmlns:a="http://schemas.openxmlformats.org/drawingml/2006/main">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xmlns:a="http://schemas.openxmlformats.org/drawingml/2006/main">
          <a:r>
            <a:rPr lang="hr-HR" sz="1000" b="1" dirty="0"/>
            <a:t>Pouzdanost        	             Sveobuhvatnost             Planiranje proračuna	      Predvidljivost                  Računovodstvo,               Vanjski nadzor</a:t>
          </a:r>
        </a:p>
        <a:p xmlns:a="http://schemas.openxmlformats.org/drawingml/2006/main">
          <a:r>
            <a:rPr lang="hr-HR" sz="1000" b="1" dirty="0"/>
            <a:t>proračuna	             i transparentnost            temeljem                            i kontrola                          evidencija i                        i</a:t>
          </a:r>
        </a:p>
        <a:p xmlns:a="http://schemas.openxmlformats.org/drawingml/2006/main">
          <a:r>
            <a:rPr lang="hr-HR" sz="1000" b="1" dirty="0"/>
            <a:t>	                                                         javnih politika                   u izvršenju proračuna     izvještavanje                    revizija</a:t>
          </a:r>
        </a:p>
        <a:p xmlns:a="http://schemas.openxmlformats.org/drawingml/2006/main">
          <a:endParaRPr lang="hr-HR" sz="1000" b="1" dirty="0"/>
        </a:p>
      </cdr:txBody>
    </cdr:sp>
  </cdr:relSizeAnchor>
</c:userShapes>
</file>

<file path=ppt/drawings/drawing4.xml><?xml version="1.0" encoding="utf-8"?>
<c:userShapes xmlns:c="http://schemas.openxmlformats.org/drawingml/2006/chart">
  <cdr:relSizeAnchor xmlns:cdr="http://schemas.openxmlformats.org/drawingml/2006/chartDrawing">
    <cdr:from>
      <cdr:x>0.93473</cdr:x>
      <cdr:y>0.11145</cdr:y>
    </cdr:from>
    <cdr:to>
      <cdr:x>0.99062</cdr:x>
      <cdr:y>0.76905</cdr:y>
    </cdr:to>
    <cdr:sp macro="" textlink="">
      <cdr:nvSpPr>
        <cdr:cNvPr id="2" name="TextBox 1">
          <a:extLst xmlns:a="http://schemas.openxmlformats.org/drawingml/2006/main">
            <a:ext uri="{FF2B5EF4-FFF2-40B4-BE49-F238E27FC236}">
              <a16:creationId xmlns:a16="http://schemas.microsoft.com/office/drawing/2014/main" id="{AA5DF2E5-F29D-405C-BCE5-0CB92016C507}"/>
            </a:ext>
          </a:extLst>
        </cdr:cNvPr>
        <cdr:cNvSpPr txBox="1"/>
      </cdr:nvSpPr>
      <cdr:spPr>
        <a:xfrm xmlns:a="http://schemas.openxmlformats.org/drawingml/2006/main">
          <a:off x="5697020" y="419862"/>
          <a:ext cx="340639" cy="2477270"/>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sz="1600" b="1" dirty="0">
              <a:solidFill>
                <a:schemeClr val="tx1">
                  <a:lumMod val="75000"/>
                  <a:lumOff val="25000"/>
                </a:schemeClr>
              </a:solidFill>
            </a:rPr>
            <a:t>A</a:t>
          </a:r>
        </a:p>
        <a:p xmlns:a="http://schemas.openxmlformats.org/drawingml/2006/main">
          <a:endParaRPr lang="en-US" sz="400" b="1" dirty="0">
            <a:solidFill>
              <a:schemeClr val="tx1">
                <a:lumMod val="75000"/>
                <a:lumOff val="25000"/>
              </a:schemeClr>
            </a:solidFill>
          </a:endParaRPr>
        </a:p>
        <a:p xmlns:a="http://schemas.openxmlformats.org/drawingml/2006/main">
          <a:endParaRPr lang="en-US" sz="400" b="1" dirty="0">
            <a:solidFill>
              <a:schemeClr val="tx1">
                <a:lumMod val="75000"/>
                <a:lumOff val="25000"/>
              </a:schemeClr>
            </a:solidFill>
          </a:endParaRPr>
        </a:p>
        <a:p xmlns:a="http://schemas.openxmlformats.org/drawingml/2006/main">
          <a:br>
            <a:rPr lang="en-US" sz="400" b="1" dirty="0">
              <a:solidFill>
                <a:schemeClr val="tx1">
                  <a:lumMod val="75000"/>
                  <a:lumOff val="25000"/>
                </a:schemeClr>
              </a:solidFill>
            </a:rPr>
          </a:br>
          <a:r>
            <a:rPr lang="en-US" sz="1600" b="1" dirty="0">
              <a:solidFill>
                <a:schemeClr val="tx1">
                  <a:lumMod val="75000"/>
                  <a:lumOff val="25000"/>
                </a:schemeClr>
              </a:solidFill>
            </a:rPr>
            <a:t>B+</a:t>
          </a:r>
        </a:p>
        <a:p xmlns:a="http://schemas.openxmlformats.org/drawingml/2006/main">
          <a:endParaRPr lang="en-US" sz="400" b="1" dirty="0">
            <a:solidFill>
              <a:schemeClr val="tx1">
                <a:lumMod val="75000"/>
                <a:lumOff val="25000"/>
              </a:schemeClr>
            </a:solidFill>
          </a:endParaRPr>
        </a:p>
        <a:p xmlns:a="http://schemas.openxmlformats.org/drawingml/2006/main">
          <a:endParaRPr lang="en-US" sz="400" b="1" dirty="0">
            <a:solidFill>
              <a:schemeClr val="tx1">
                <a:lumMod val="75000"/>
                <a:lumOff val="25000"/>
              </a:schemeClr>
            </a:solidFill>
          </a:endParaRPr>
        </a:p>
        <a:p xmlns:a="http://schemas.openxmlformats.org/drawingml/2006/main">
          <a:endParaRPr lang="en-US" sz="400" b="1" dirty="0">
            <a:solidFill>
              <a:schemeClr val="tx1">
                <a:lumMod val="75000"/>
                <a:lumOff val="25000"/>
              </a:schemeClr>
            </a:solidFill>
          </a:endParaRPr>
        </a:p>
        <a:p xmlns:a="http://schemas.openxmlformats.org/drawingml/2006/main">
          <a:r>
            <a:rPr lang="en-US" sz="1600" b="1" dirty="0">
              <a:solidFill>
                <a:schemeClr val="tx1">
                  <a:lumMod val="75000"/>
                  <a:lumOff val="25000"/>
                </a:schemeClr>
              </a:solidFill>
            </a:rPr>
            <a:t>B</a:t>
          </a:r>
          <a:endParaRPr lang="en-US" sz="400" b="1" dirty="0">
            <a:solidFill>
              <a:schemeClr val="tx1">
                <a:lumMod val="75000"/>
                <a:lumOff val="25000"/>
              </a:schemeClr>
            </a:solidFill>
          </a:endParaRPr>
        </a:p>
        <a:p xmlns:a="http://schemas.openxmlformats.org/drawingml/2006/main">
          <a:endParaRPr lang="en-US" sz="400" b="1" dirty="0">
            <a:solidFill>
              <a:schemeClr val="tx1">
                <a:lumMod val="75000"/>
                <a:lumOff val="25000"/>
              </a:schemeClr>
            </a:solidFill>
          </a:endParaRPr>
        </a:p>
        <a:p xmlns:a="http://schemas.openxmlformats.org/drawingml/2006/main">
          <a:endParaRPr lang="en-US" sz="400" b="1" dirty="0">
            <a:solidFill>
              <a:schemeClr val="tx1">
                <a:lumMod val="75000"/>
                <a:lumOff val="25000"/>
              </a:schemeClr>
            </a:solidFill>
          </a:endParaRPr>
        </a:p>
        <a:p xmlns:a="http://schemas.openxmlformats.org/drawingml/2006/main">
          <a:r>
            <a:rPr lang="en-US" sz="1600" b="1" dirty="0">
              <a:solidFill>
                <a:schemeClr val="tx1">
                  <a:lumMod val="75000"/>
                  <a:lumOff val="25000"/>
                </a:schemeClr>
              </a:solidFill>
            </a:rPr>
            <a:t>C+</a:t>
          </a:r>
        </a:p>
        <a:p xmlns:a="http://schemas.openxmlformats.org/drawingml/2006/main">
          <a:endParaRPr lang="en-US" sz="400" b="1" dirty="0">
            <a:solidFill>
              <a:schemeClr val="tx1">
                <a:lumMod val="75000"/>
                <a:lumOff val="25000"/>
              </a:schemeClr>
            </a:solidFill>
          </a:endParaRPr>
        </a:p>
        <a:p xmlns:a="http://schemas.openxmlformats.org/drawingml/2006/main">
          <a:endParaRPr lang="en-US" sz="400" b="1" dirty="0">
            <a:solidFill>
              <a:schemeClr val="tx1">
                <a:lumMod val="75000"/>
                <a:lumOff val="25000"/>
              </a:schemeClr>
            </a:solidFill>
          </a:endParaRPr>
        </a:p>
        <a:p xmlns:a="http://schemas.openxmlformats.org/drawingml/2006/main">
          <a:endParaRPr lang="en-US" sz="400" b="1" dirty="0">
            <a:solidFill>
              <a:schemeClr val="tx1">
                <a:lumMod val="75000"/>
                <a:lumOff val="25000"/>
              </a:schemeClr>
            </a:solidFill>
          </a:endParaRPr>
        </a:p>
        <a:p xmlns:a="http://schemas.openxmlformats.org/drawingml/2006/main">
          <a:r>
            <a:rPr lang="en-US" sz="1600" b="1" dirty="0">
              <a:solidFill>
                <a:schemeClr val="tx1">
                  <a:lumMod val="75000"/>
                  <a:lumOff val="25000"/>
                </a:schemeClr>
              </a:solidFill>
            </a:rPr>
            <a:t>C</a:t>
          </a:r>
        </a:p>
        <a:p xmlns:a="http://schemas.openxmlformats.org/drawingml/2006/main">
          <a:endParaRPr lang="en-US" sz="400" b="1" dirty="0">
            <a:solidFill>
              <a:schemeClr val="tx1">
                <a:lumMod val="75000"/>
                <a:lumOff val="25000"/>
              </a:schemeClr>
            </a:solidFill>
          </a:endParaRPr>
        </a:p>
        <a:p xmlns:a="http://schemas.openxmlformats.org/drawingml/2006/main">
          <a:endParaRPr lang="en-US" sz="200" b="1" dirty="0">
            <a:solidFill>
              <a:schemeClr val="tx1">
                <a:lumMod val="75000"/>
                <a:lumOff val="25000"/>
              </a:schemeClr>
            </a:solidFill>
          </a:endParaRPr>
        </a:p>
        <a:p xmlns:a="http://schemas.openxmlformats.org/drawingml/2006/main">
          <a:endParaRPr lang="en-US" sz="400" b="1" dirty="0">
            <a:solidFill>
              <a:schemeClr val="tx1">
                <a:lumMod val="75000"/>
                <a:lumOff val="25000"/>
              </a:schemeClr>
            </a:solidFill>
          </a:endParaRPr>
        </a:p>
        <a:p xmlns:a="http://schemas.openxmlformats.org/drawingml/2006/main">
          <a:r>
            <a:rPr lang="en-US" sz="1600" b="1" dirty="0">
              <a:solidFill>
                <a:schemeClr val="tx1">
                  <a:lumMod val="75000"/>
                  <a:lumOff val="25000"/>
                </a:schemeClr>
              </a:solidFill>
            </a:rPr>
            <a:t>D+</a:t>
          </a:r>
        </a:p>
        <a:p xmlns:a="http://schemas.openxmlformats.org/drawingml/2006/main">
          <a:endParaRPr lang="en-US" sz="400" b="1" dirty="0">
            <a:solidFill>
              <a:schemeClr val="tx1">
                <a:lumMod val="75000"/>
                <a:lumOff val="25000"/>
              </a:schemeClr>
            </a:solidFill>
          </a:endParaRPr>
        </a:p>
        <a:p xmlns:a="http://schemas.openxmlformats.org/drawingml/2006/main">
          <a:endParaRPr lang="en-US" sz="400" b="1" dirty="0">
            <a:solidFill>
              <a:schemeClr val="tx1">
                <a:lumMod val="75000"/>
                <a:lumOff val="25000"/>
              </a:schemeClr>
            </a:solidFill>
          </a:endParaRPr>
        </a:p>
        <a:p xmlns:a="http://schemas.openxmlformats.org/drawingml/2006/main">
          <a:endParaRPr lang="en-US" sz="400" b="1" dirty="0">
            <a:solidFill>
              <a:schemeClr val="tx1">
                <a:lumMod val="75000"/>
                <a:lumOff val="25000"/>
              </a:schemeClr>
            </a:solidFill>
          </a:endParaRPr>
        </a:p>
        <a:p xmlns:a="http://schemas.openxmlformats.org/drawingml/2006/main">
          <a:endParaRPr lang="en-US" sz="400" b="1" dirty="0">
            <a:solidFill>
              <a:schemeClr val="tx1">
                <a:lumMod val="75000"/>
                <a:lumOff val="25000"/>
              </a:schemeClr>
            </a:solidFill>
          </a:endParaRPr>
        </a:p>
        <a:p xmlns:a="http://schemas.openxmlformats.org/drawingml/2006/main">
          <a:r>
            <a:rPr lang="en-US" sz="1600" b="1" dirty="0">
              <a:solidFill>
                <a:schemeClr val="tx1">
                  <a:lumMod val="75000"/>
                  <a:lumOff val="25000"/>
                </a:schemeClr>
              </a:solidFill>
            </a:rPr>
            <a:t>D</a:t>
          </a:r>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2945659" cy="49675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50837" y="0"/>
            <a:ext cx="2945659" cy="496750"/>
          </a:xfrm>
          <a:prstGeom prst="rect">
            <a:avLst/>
          </a:prstGeom>
        </p:spPr>
        <p:txBody>
          <a:bodyPr vert="horz" lIns="91440" tIns="45720" rIns="91440" bIns="45720" rtlCol="0"/>
          <a:lstStyle>
            <a:lvl1pPr algn="r">
              <a:defRPr sz="1200"/>
            </a:lvl1pPr>
          </a:lstStyle>
          <a:p>
            <a:fld id="{C2399A59-CE64-4F3F-8893-A8B63C623FD0}" type="datetimeFigureOut">
              <a:rPr lang="en-US" smtClean="0"/>
              <a:t>3/27/2019</a:t>
            </a:fld>
            <a:endParaRPr lang="en-US"/>
          </a:p>
        </p:txBody>
      </p:sp>
      <p:sp>
        <p:nvSpPr>
          <p:cNvPr id="4" name="Footer Placeholder 3"/>
          <p:cNvSpPr>
            <a:spLocks noGrp="1"/>
          </p:cNvSpPr>
          <p:nvPr>
            <p:ph type="ftr" sz="quarter" idx="2"/>
          </p:nvPr>
        </p:nvSpPr>
        <p:spPr>
          <a:xfrm>
            <a:off x="1" y="9431475"/>
            <a:ext cx="2945659" cy="49675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50837" y="9431475"/>
            <a:ext cx="2945659" cy="496750"/>
          </a:xfrm>
          <a:prstGeom prst="rect">
            <a:avLst/>
          </a:prstGeom>
        </p:spPr>
        <p:txBody>
          <a:bodyPr vert="horz" lIns="91440" tIns="45720" rIns="91440" bIns="45720" rtlCol="0" anchor="b"/>
          <a:lstStyle>
            <a:lvl1pPr algn="r">
              <a:defRPr sz="1200"/>
            </a:lvl1pPr>
          </a:lstStyle>
          <a:p>
            <a:fld id="{C0D1457A-9111-4430-ADBB-3ED7D78D3F57}" type="slidenum">
              <a:rPr lang="en-US" smtClean="0"/>
              <a:t>‹#›</a:t>
            </a:fld>
            <a:endParaRPr lang="en-US"/>
          </a:p>
        </p:txBody>
      </p:sp>
    </p:spTree>
    <p:extLst>
      <p:ext uri="{BB962C8B-B14F-4D97-AF65-F5344CB8AC3E}">
        <p14:creationId xmlns:p14="http://schemas.microsoft.com/office/powerpoint/2010/main" val="48322874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8"/>
            <a:ext cx="2945659" cy="49871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50837" y="8"/>
            <a:ext cx="2945659" cy="498710"/>
          </a:xfrm>
          <a:prstGeom prst="rect">
            <a:avLst/>
          </a:prstGeom>
        </p:spPr>
        <p:txBody>
          <a:bodyPr vert="horz" lIns="91440" tIns="45720" rIns="91440" bIns="45720" rtlCol="0"/>
          <a:lstStyle>
            <a:lvl1pPr algn="r">
              <a:defRPr sz="1200"/>
            </a:lvl1pPr>
          </a:lstStyle>
          <a:p>
            <a:fld id="{2071DBCE-CCAA-430F-A061-442062F45226}" type="datetimeFigureOut">
              <a:rPr lang="en-US" smtClean="0"/>
              <a:t>3/27/2019</a:t>
            </a:fld>
            <a:endParaRPr lang="en-US"/>
          </a:p>
        </p:txBody>
      </p:sp>
      <p:sp>
        <p:nvSpPr>
          <p:cNvPr id="4" name="Slide Image Placeholder 3"/>
          <p:cNvSpPr>
            <a:spLocks noGrp="1" noRot="1" noChangeAspect="1"/>
          </p:cNvSpPr>
          <p:nvPr>
            <p:ph type="sldImg" idx="2"/>
          </p:nvPr>
        </p:nvSpPr>
        <p:spPr>
          <a:xfrm>
            <a:off x="1163638" y="1239838"/>
            <a:ext cx="4470400" cy="33528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79768" y="4777967"/>
            <a:ext cx="5438140" cy="3909238"/>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1" y="9429518"/>
            <a:ext cx="2945659" cy="498709"/>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50837" y="9429518"/>
            <a:ext cx="2945659" cy="498709"/>
          </a:xfrm>
          <a:prstGeom prst="rect">
            <a:avLst/>
          </a:prstGeom>
        </p:spPr>
        <p:txBody>
          <a:bodyPr vert="horz" lIns="91440" tIns="45720" rIns="91440" bIns="45720" rtlCol="0" anchor="b"/>
          <a:lstStyle>
            <a:lvl1pPr algn="r">
              <a:defRPr sz="1200"/>
            </a:lvl1pPr>
          </a:lstStyle>
          <a:p>
            <a:fld id="{C809EC0F-77BC-4410-8869-A423800F6549}" type="slidenum">
              <a:rPr lang="en-US" smtClean="0"/>
              <a:t>‹#›</a:t>
            </a:fld>
            <a:endParaRPr lang="en-US"/>
          </a:p>
        </p:txBody>
      </p:sp>
    </p:spTree>
    <p:extLst>
      <p:ext uri="{BB962C8B-B14F-4D97-AF65-F5344CB8AC3E}">
        <p14:creationId xmlns:p14="http://schemas.microsoft.com/office/powerpoint/2010/main" val="312776464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809EC0F-77BC-4410-8869-A423800F6549}" type="slidenum">
              <a:rPr lang="en-US" smtClean="0"/>
              <a:t>1</a:t>
            </a:fld>
            <a:endParaRPr lang="en-US"/>
          </a:p>
        </p:txBody>
      </p:sp>
    </p:spTree>
    <p:extLst>
      <p:ext uri="{BB962C8B-B14F-4D97-AF65-F5344CB8AC3E}">
        <p14:creationId xmlns:p14="http://schemas.microsoft.com/office/powerpoint/2010/main" val="130881246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dirty="0"/>
              <a:t>Founded as a partnership in 2001 by the EU, IMF, WB, and the governments of France, Norway, Switzerland, and the United Kingdom. </a:t>
            </a:r>
            <a:r>
              <a:rPr lang="en-US" baseline="0" dirty="0"/>
              <a:t>P</a:t>
            </a:r>
            <a:r>
              <a:rPr lang="en-US" dirty="0"/>
              <a:t>EFA was established as a means to reduce the duplication and costs of multiple assessments and to facilitate dialogue between government and donors. PEFA introduced a standard methodology and reference tool for PFM diagnostic assessments. The PEFA program provides a framework for assessing and reporting on the strengths and weaknesses of public financial management (PFM) using quantitative indicators to measure performance.</a:t>
            </a:r>
          </a:p>
          <a:p>
            <a:endParaRPr lang="en-US" dirty="0"/>
          </a:p>
          <a:p>
            <a:r>
              <a:rPr lang="en-US" dirty="0"/>
              <a:t>PEFA introduced a standard framework for PFM diagnostic assessments in 2005; minor upgrade in 2011; </a:t>
            </a:r>
            <a:r>
              <a:rPr lang="en-US" b="1" dirty="0"/>
              <a:t>major upgrade in 2016.</a:t>
            </a:r>
          </a:p>
          <a:p>
            <a:endParaRPr lang="en-US" dirty="0"/>
          </a:p>
          <a:p>
            <a:r>
              <a:rPr lang="en-US" sz="1200" kern="1200" dirty="0">
                <a:solidFill>
                  <a:schemeClr val="tx1"/>
                </a:solidFill>
                <a:effectLst/>
                <a:latin typeface="+mn-lt"/>
                <a:ea typeface="+mn-ea"/>
                <a:cs typeface="+mn-cs"/>
              </a:rPr>
              <a:t>PEFA approach to PFM:</a:t>
            </a:r>
          </a:p>
          <a:p>
            <a:pPr marL="171450" lvl="0" indent="-171450">
              <a:buFont typeface="Arial" panose="020B0604020202020204" pitchFamily="34" charset="0"/>
              <a:buChar char="•"/>
            </a:pPr>
            <a:r>
              <a:rPr lang="en-US" sz="1200" b="1" kern="1200" dirty="0">
                <a:solidFill>
                  <a:schemeClr val="tx1"/>
                </a:solidFill>
                <a:effectLst/>
                <a:latin typeface="+mn-lt"/>
                <a:ea typeface="+mn-ea"/>
                <a:cs typeface="+mn-cs"/>
              </a:rPr>
              <a:t>A country-led PFM reform program, </a:t>
            </a:r>
            <a:r>
              <a:rPr lang="en-US" sz="1200" kern="1200" dirty="0">
                <a:solidFill>
                  <a:schemeClr val="tx1"/>
                </a:solidFill>
                <a:effectLst/>
                <a:latin typeface="+mn-lt"/>
                <a:ea typeface="+mn-ea"/>
                <a:cs typeface="+mn-cs"/>
              </a:rPr>
              <a:t>including a strategy and action plan reflecting country priorities; implemented through government structures</a:t>
            </a:r>
          </a:p>
          <a:p>
            <a:pPr marL="171450" lvl="0" indent="-171450">
              <a:buFont typeface="Arial" panose="020B0604020202020204" pitchFamily="34" charset="0"/>
              <a:buChar char="•"/>
            </a:pPr>
            <a:r>
              <a:rPr lang="en-US" sz="1200" b="1" kern="1200" dirty="0">
                <a:solidFill>
                  <a:schemeClr val="tx1"/>
                </a:solidFill>
                <a:effectLst/>
                <a:latin typeface="+mn-lt"/>
                <a:ea typeface="+mn-ea"/>
                <a:cs typeface="+mn-cs"/>
              </a:rPr>
              <a:t>A coordinated program of support,  </a:t>
            </a:r>
            <a:r>
              <a:rPr lang="en-US" sz="1200" kern="1200" dirty="0">
                <a:solidFill>
                  <a:schemeClr val="tx1"/>
                </a:solidFill>
                <a:effectLst/>
                <a:latin typeface="+mn-lt"/>
                <a:ea typeface="+mn-ea"/>
                <a:cs typeface="+mn-cs"/>
              </a:rPr>
              <a:t>covering analytical, technical and financial support</a:t>
            </a:r>
          </a:p>
          <a:p>
            <a:pPr marL="171450" lvl="0" indent="-171450">
              <a:buFont typeface="Arial" panose="020B0604020202020204" pitchFamily="34" charset="0"/>
              <a:buChar char="•"/>
            </a:pPr>
            <a:r>
              <a:rPr lang="en-US" sz="1200" b="1" kern="1200" dirty="0">
                <a:solidFill>
                  <a:schemeClr val="tx1"/>
                </a:solidFill>
                <a:effectLst/>
                <a:latin typeface="+mn-lt"/>
                <a:ea typeface="+mn-ea"/>
                <a:cs typeface="+mn-cs"/>
              </a:rPr>
              <a:t>A common information pool, </a:t>
            </a:r>
            <a:r>
              <a:rPr lang="en-US" sz="1200" kern="1200" dirty="0">
                <a:solidFill>
                  <a:schemeClr val="tx1"/>
                </a:solidFill>
                <a:effectLst/>
                <a:latin typeface="+mn-lt"/>
                <a:ea typeface="+mn-ea"/>
                <a:cs typeface="+mn-cs"/>
              </a:rPr>
              <a:t>based on a framework for measuring performance and monitoring results over time i.e. the PFM Performance Measurement Framework</a:t>
            </a:r>
          </a:p>
          <a:p>
            <a:endParaRPr lang="en-US" dirty="0"/>
          </a:p>
        </p:txBody>
      </p:sp>
      <p:sp>
        <p:nvSpPr>
          <p:cNvPr id="4" name="Slide Number Placeholder 3"/>
          <p:cNvSpPr>
            <a:spLocks noGrp="1"/>
          </p:cNvSpPr>
          <p:nvPr>
            <p:ph type="sldNum" sz="quarter" idx="10"/>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925D4267-ED3C-AE47-84A1-A0A9689FEF50}" type="slidenum">
              <a:rPr kumimoji="0" lang="en-US"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3</a:t>
            </a:fld>
            <a:endParaRPr kumimoji="0" lang="en-US" sz="1800" b="0" i="0" u="none" strike="noStrike" kern="0" cap="none" spc="0" normalizeH="0" baseline="0" noProof="0">
              <a:ln>
                <a:noFill/>
              </a:ln>
              <a:solidFill>
                <a:sysClr val="windowText" lastClr="000000"/>
              </a:solidFill>
              <a:effectLst/>
              <a:uLnTx/>
              <a:uFillTx/>
            </a:endParaRPr>
          </a:p>
        </p:txBody>
      </p:sp>
    </p:spTree>
    <p:extLst>
      <p:ext uri="{BB962C8B-B14F-4D97-AF65-F5344CB8AC3E}">
        <p14:creationId xmlns:p14="http://schemas.microsoft.com/office/powerpoint/2010/main" val="175133720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925D4267-ED3C-AE47-84A1-A0A9689FEF50}" type="slidenum">
              <a:rPr kumimoji="0" lang="en-US"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4</a:t>
            </a:fld>
            <a:endParaRPr kumimoji="0" lang="en-US" sz="1800" b="0" i="0" u="none" strike="noStrike" kern="0" cap="none" spc="0" normalizeH="0" baseline="0" noProof="0">
              <a:ln>
                <a:noFill/>
              </a:ln>
              <a:solidFill>
                <a:sysClr val="windowText" lastClr="000000"/>
              </a:solidFill>
              <a:effectLst/>
              <a:uLnTx/>
              <a:uFillTx/>
            </a:endParaRPr>
          </a:p>
        </p:txBody>
      </p:sp>
    </p:spTree>
    <p:extLst>
      <p:ext uri="{BB962C8B-B14F-4D97-AF65-F5344CB8AC3E}">
        <p14:creationId xmlns:p14="http://schemas.microsoft.com/office/powerpoint/2010/main" val="88439453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00100" y="744538"/>
            <a:ext cx="4960938" cy="3722687"/>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25D4267-ED3C-AE47-84A1-A0A9689FEF50}" type="slidenum">
              <a:rPr lang="en-US" smtClean="0"/>
              <a:pPr/>
              <a:t>5</a:t>
            </a:fld>
            <a:endParaRPr lang="fr-FR"/>
          </a:p>
        </p:txBody>
      </p:sp>
    </p:spTree>
    <p:extLst>
      <p:ext uri="{BB962C8B-B14F-4D97-AF65-F5344CB8AC3E}">
        <p14:creationId xmlns:p14="http://schemas.microsoft.com/office/powerpoint/2010/main" val="32914628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00100" y="744538"/>
            <a:ext cx="4960938" cy="3722687"/>
          </a:xfrm>
        </p:spPr>
      </p:sp>
      <p:sp>
        <p:nvSpPr>
          <p:cNvPr id="3" name="Notes Placeholder 2"/>
          <p:cNvSpPr>
            <a:spLocks noGrp="1"/>
          </p:cNvSpPr>
          <p:nvPr>
            <p:ph type="body" idx="1"/>
          </p:nvPr>
        </p:nvSpPr>
        <p:spPr/>
        <p:txBody>
          <a:bodyPr>
            <a:normAutofit/>
          </a:bodyPr>
          <a:lstStyle/>
          <a:p>
            <a:r>
              <a:rPr lang="en-US" sz="1200" kern="1200" dirty="0">
                <a:solidFill>
                  <a:schemeClr val="tx1"/>
                </a:solidFill>
                <a:effectLst/>
                <a:latin typeface="+mn-lt"/>
                <a:ea typeface="+mn-ea"/>
                <a:cs typeface="+mn-cs"/>
              </a:rPr>
              <a:t>These are the key numbers of PEFA 2016:</a:t>
            </a:r>
          </a:p>
          <a:p>
            <a:pPr marL="171450" indent="-171450">
              <a:buFont typeface="Arial" panose="020B0604020202020204" pitchFamily="34" charset="0"/>
              <a:buChar char="•"/>
            </a:pPr>
            <a:r>
              <a:rPr lang="en-US" sz="1200" b="1" kern="1200" dirty="0">
                <a:solidFill>
                  <a:schemeClr val="tx1"/>
                </a:solidFill>
                <a:effectLst/>
                <a:latin typeface="+mn-lt"/>
                <a:ea typeface="+mn-ea"/>
                <a:cs typeface="+mn-cs"/>
              </a:rPr>
              <a:t>3 </a:t>
            </a:r>
            <a:r>
              <a:rPr lang="en-US" sz="1200" b="0" kern="1200" dirty="0">
                <a:solidFill>
                  <a:schemeClr val="tx1"/>
                </a:solidFill>
                <a:effectLst/>
                <a:latin typeface="+mn-lt"/>
                <a:ea typeface="+mn-ea"/>
                <a:cs typeface="+mn-cs"/>
              </a:rPr>
              <a:t>budgetary</a:t>
            </a:r>
            <a:r>
              <a:rPr lang="en-US" sz="1200" b="0" kern="1200" baseline="0" dirty="0">
                <a:solidFill>
                  <a:schemeClr val="tx1"/>
                </a:solidFill>
                <a:effectLst/>
                <a:latin typeface="+mn-lt"/>
                <a:ea typeface="+mn-ea"/>
                <a:cs typeface="+mn-cs"/>
              </a:rPr>
              <a:t> outcomes (presented earlier)</a:t>
            </a:r>
            <a:endParaRPr lang="en-US" sz="1200" b="1" kern="1200" dirty="0">
              <a:solidFill>
                <a:schemeClr val="tx1"/>
              </a:solidFill>
              <a:effectLst/>
              <a:latin typeface="+mn-lt"/>
              <a:ea typeface="+mn-ea"/>
              <a:cs typeface="+mn-cs"/>
            </a:endParaRPr>
          </a:p>
          <a:p>
            <a:pPr marL="171450" indent="-171450">
              <a:buFont typeface="Arial" panose="020B0604020202020204" pitchFamily="34" charset="0"/>
              <a:buChar char="•"/>
            </a:pPr>
            <a:r>
              <a:rPr lang="en-US" sz="1200" b="1" kern="1200" dirty="0">
                <a:solidFill>
                  <a:schemeClr val="tx1"/>
                </a:solidFill>
                <a:effectLst/>
                <a:latin typeface="+mn-lt"/>
                <a:ea typeface="+mn-ea"/>
                <a:cs typeface="+mn-cs"/>
              </a:rPr>
              <a:t>7</a:t>
            </a:r>
            <a:r>
              <a:rPr lang="en-US" sz="1200" kern="1200" dirty="0">
                <a:solidFill>
                  <a:schemeClr val="tx1"/>
                </a:solidFill>
                <a:effectLst/>
                <a:latin typeface="+mn-lt"/>
                <a:ea typeface="+mn-ea"/>
                <a:cs typeface="+mn-cs"/>
              </a:rPr>
              <a:t> pillars of good performance of an open and orderly PFM system that are essential to achieving the three desired budgetary and fiscal outcomes</a:t>
            </a:r>
          </a:p>
          <a:p>
            <a:pPr marL="171450" indent="-171450">
              <a:buFont typeface="Arial" panose="020B0604020202020204" pitchFamily="34" charset="0"/>
              <a:buChar char="•"/>
            </a:pPr>
            <a:r>
              <a:rPr lang="en-US" sz="1200" b="1" kern="1200" dirty="0">
                <a:solidFill>
                  <a:schemeClr val="tx1"/>
                </a:solidFill>
                <a:effectLst/>
                <a:latin typeface="+mn-lt"/>
                <a:ea typeface="+mn-ea"/>
                <a:cs typeface="+mn-cs"/>
              </a:rPr>
              <a:t>31</a:t>
            </a:r>
            <a:r>
              <a:rPr lang="en-US" sz="1200" kern="1200" dirty="0">
                <a:solidFill>
                  <a:schemeClr val="tx1"/>
                </a:solidFill>
                <a:effectLst/>
                <a:latin typeface="+mn-lt"/>
                <a:ea typeface="+mn-ea"/>
                <a:cs typeface="+mn-cs"/>
              </a:rPr>
              <a:t> performance indicators which are further disaggregated into</a:t>
            </a:r>
          </a:p>
          <a:p>
            <a:pPr marL="171450" indent="-171450">
              <a:buFont typeface="Arial" panose="020B0604020202020204" pitchFamily="34" charset="0"/>
              <a:buChar char="•"/>
            </a:pPr>
            <a:r>
              <a:rPr lang="en-US" sz="1200" b="1" kern="1200" dirty="0">
                <a:solidFill>
                  <a:schemeClr val="tx1"/>
                </a:solidFill>
                <a:effectLst/>
                <a:latin typeface="+mn-lt"/>
                <a:ea typeface="+mn-ea"/>
                <a:cs typeface="+mn-cs"/>
              </a:rPr>
              <a:t>94</a:t>
            </a:r>
            <a:r>
              <a:rPr lang="en-US" sz="1200" kern="1200" dirty="0">
                <a:solidFill>
                  <a:schemeClr val="tx1"/>
                </a:solidFill>
                <a:effectLst/>
                <a:latin typeface="+mn-lt"/>
                <a:ea typeface="+mn-ea"/>
                <a:cs typeface="+mn-cs"/>
              </a:rPr>
              <a:t> separate dimensions</a:t>
            </a:r>
          </a:p>
          <a:p>
            <a:endParaRPr lang="en-US" dirty="0"/>
          </a:p>
          <a:p>
            <a:r>
              <a:rPr lang="en-US" dirty="0"/>
              <a:t>The 7 pillars define key elements of a PFM system; it reflects what is desirable and feasible to measure. Within the 7 areas the Framework identifies 31</a:t>
            </a:r>
            <a:r>
              <a:rPr lang="en-US" baseline="0" dirty="0"/>
              <a:t> indicators that focus  on key aspects of PFM which are regrouped around the 7 pillars. </a:t>
            </a:r>
            <a:endParaRPr lang="en-US" dirty="0"/>
          </a:p>
          <a:p>
            <a:endParaRPr lang="en-US" dirty="0"/>
          </a:p>
          <a:p>
            <a:r>
              <a:rPr lang="en-US" dirty="0"/>
              <a:t>Same pillars as in 2011 Framework plus one new.</a:t>
            </a:r>
          </a:p>
          <a:p>
            <a:endParaRPr lang="en-US" dirty="0"/>
          </a:p>
          <a:p>
            <a:r>
              <a:rPr lang="en-US" dirty="0"/>
              <a:t>Dimensions:</a:t>
            </a:r>
            <a:r>
              <a:rPr lang="en-US" baseline="0" dirty="0"/>
              <a:t> from 76 to 94.</a:t>
            </a:r>
          </a:p>
          <a:p>
            <a:endParaRPr lang="en-US" baseline="0" dirty="0"/>
          </a:p>
          <a:p>
            <a:r>
              <a:rPr lang="en-US" baseline="0" dirty="0"/>
              <a:t>Increased relevance: includes independence of SAI,  segregation of duties, debt management.</a:t>
            </a:r>
          </a:p>
          <a:p>
            <a:endParaRPr lang="en-US" dirty="0"/>
          </a:p>
        </p:txBody>
      </p:sp>
      <p:sp>
        <p:nvSpPr>
          <p:cNvPr id="4" name="Slide Number Placeholder 3"/>
          <p:cNvSpPr>
            <a:spLocks noGrp="1"/>
          </p:cNvSpPr>
          <p:nvPr>
            <p:ph type="sldNum" sz="quarter" idx="10"/>
          </p:nvPr>
        </p:nvSpPr>
        <p:spPr/>
        <p:txBody>
          <a:bodyPr/>
          <a:lstStyle/>
          <a:p>
            <a:fld id="{925D4267-ED3C-AE47-84A1-A0A9689FEF50}" type="slidenum">
              <a:rPr lang="en-US" smtClean="0"/>
              <a:pPr/>
              <a:t>6</a:t>
            </a:fld>
            <a:endParaRPr lang="en-US"/>
          </a:p>
        </p:txBody>
      </p:sp>
    </p:spTree>
    <p:extLst>
      <p:ext uri="{BB962C8B-B14F-4D97-AF65-F5344CB8AC3E}">
        <p14:creationId xmlns:p14="http://schemas.microsoft.com/office/powerpoint/2010/main" val="286707035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58838" y="744538"/>
            <a:ext cx="4960937" cy="3722687"/>
          </a:xfrm>
        </p:spPr>
      </p:sp>
      <p:sp>
        <p:nvSpPr>
          <p:cNvPr id="3" name="Notes Placeholder 2"/>
          <p:cNvSpPr>
            <a:spLocks noGrp="1"/>
          </p:cNvSpPr>
          <p:nvPr>
            <p:ph type="body" idx="1"/>
          </p:nvPr>
        </p:nvSpPr>
        <p:spPr/>
        <p:txBody>
          <a:bodyPr>
            <a:normAutofit fontScale="77500" lnSpcReduction="20000"/>
          </a:bodyPr>
          <a:lstStyle/>
          <a:p>
            <a:r>
              <a:rPr lang="en-US" sz="1200" kern="1200" dirty="0">
                <a:solidFill>
                  <a:schemeClr val="tx1"/>
                </a:solidFill>
                <a:effectLst/>
                <a:latin typeface="+mn-lt"/>
                <a:ea typeface="+mn-ea"/>
                <a:cs typeface="+mn-cs"/>
              </a:rPr>
              <a:t>PEFA identifies 7 pillars of performance that are essential to achieving that government policies  are</a:t>
            </a:r>
            <a:r>
              <a:rPr lang="en-US" sz="1200" kern="1200" baseline="0" dirty="0">
                <a:solidFill>
                  <a:schemeClr val="tx1"/>
                </a:solidFill>
                <a:effectLst/>
                <a:latin typeface="+mn-lt"/>
                <a:ea typeface="+mn-ea"/>
                <a:cs typeface="+mn-cs"/>
              </a:rPr>
              <a:t> implemented as intended and achieve their objectives. </a:t>
            </a:r>
            <a:r>
              <a:rPr lang="en-US" sz="1200" kern="1200" dirty="0">
                <a:solidFill>
                  <a:schemeClr val="tx1"/>
                </a:solidFill>
                <a:effectLst/>
                <a:latin typeface="+mn-lt"/>
                <a:ea typeface="+mn-ea"/>
                <a:cs typeface="+mn-cs"/>
              </a:rPr>
              <a:t>The 7 pillars</a:t>
            </a:r>
            <a:r>
              <a:rPr lang="en-US" sz="1200" kern="1200" baseline="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define the key elements of a PFM system. They also reflect what is desirable and feasible to measure.  </a:t>
            </a:r>
          </a:p>
          <a:p>
            <a:endParaRPr lang="en-US" sz="1200" kern="1200" dirty="0">
              <a:solidFill>
                <a:schemeClr val="tx1"/>
              </a:solidFill>
              <a:effectLst/>
              <a:latin typeface="+mn-lt"/>
              <a:ea typeface="+mn-ea"/>
              <a:cs typeface="+mn-cs"/>
            </a:endParaRPr>
          </a:p>
          <a:p>
            <a:pPr marL="171450" indent="-171450">
              <a:buFont typeface="Arial" panose="020B0604020202020204" pitchFamily="34" charset="0"/>
              <a:buChar char="•"/>
            </a:pPr>
            <a:r>
              <a:rPr lang="en-US" sz="1200" b="1" kern="1200" dirty="0">
                <a:solidFill>
                  <a:schemeClr val="tx1"/>
                </a:solidFill>
                <a:effectLst/>
                <a:latin typeface="+mn-lt"/>
                <a:ea typeface="+mn-ea"/>
                <a:cs typeface="+mn-cs"/>
              </a:rPr>
              <a:t>Budget reliability. Reflects the outputs of the system</a:t>
            </a:r>
            <a:r>
              <a:rPr lang="en-US" sz="1200" b="1" kern="1200" baseline="0" dirty="0">
                <a:solidFill>
                  <a:schemeClr val="tx1"/>
                </a:solidFill>
                <a:effectLst/>
                <a:latin typeface="+mn-lt"/>
                <a:ea typeface="+mn-ea"/>
                <a:cs typeface="+mn-cs"/>
              </a:rPr>
              <a:t>. </a:t>
            </a:r>
            <a:r>
              <a:rPr lang="en-US" sz="1200" b="0" kern="1200" baseline="0" dirty="0">
                <a:solidFill>
                  <a:schemeClr val="tx1"/>
                </a:solidFill>
                <a:effectLst/>
                <a:latin typeface="+mn-lt"/>
                <a:ea typeface="+mn-ea"/>
                <a:cs typeface="+mn-cs"/>
              </a:rPr>
              <a:t>B</a:t>
            </a:r>
            <a:r>
              <a:rPr lang="en-US" sz="1200" b="0" kern="1200" dirty="0">
                <a:solidFill>
                  <a:schemeClr val="tx1"/>
                </a:solidFill>
                <a:effectLst/>
                <a:latin typeface="+mn-lt"/>
                <a:ea typeface="+mn-ea"/>
                <a:cs typeface="+mn-cs"/>
              </a:rPr>
              <a:t>udget</a:t>
            </a:r>
            <a:r>
              <a:rPr lang="en-US" sz="1200" kern="1200" dirty="0">
                <a:solidFill>
                  <a:schemeClr val="tx1"/>
                </a:solidFill>
                <a:effectLst/>
                <a:latin typeface="+mn-lt"/>
                <a:ea typeface="+mn-ea"/>
                <a:cs typeface="+mn-cs"/>
              </a:rPr>
              <a:t> is realistic &amp; implemented as intended. Measured by comparing actual revenues and expenditures (the immediate results of the PFM system) with the original approved budget. </a:t>
            </a:r>
          </a:p>
          <a:p>
            <a:pPr marL="171450" indent="-171450">
              <a:buFont typeface="Arial" panose="020B0604020202020204" pitchFamily="34" charset="0"/>
              <a:buChar char="•"/>
            </a:pPr>
            <a:endParaRPr lang="en-US" sz="1200" kern="1200" dirty="0">
              <a:solidFill>
                <a:schemeClr val="tx1"/>
              </a:solidFill>
              <a:effectLst/>
              <a:latin typeface="+mn-lt"/>
              <a:ea typeface="+mn-ea"/>
              <a:cs typeface="+mn-cs"/>
            </a:endParaRPr>
          </a:p>
          <a:p>
            <a:pPr marL="171450" indent="-171450">
              <a:buFont typeface="Arial" panose="020B0604020202020204" pitchFamily="34" charset="0"/>
              <a:buChar char="•"/>
            </a:pPr>
            <a:r>
              <a:rPr lang="en-US" sz="1200" b="1" kern="1200" dirty="0">
                <a:solidFill>
                  <a:schemeClr val="tx1"/>
                </a:solidFill>
                <a:effectLst/>
                <a:latin typeface="+mn-lt"/>
                <a:ea typeface="+mn-ea"/>
                <a:cs typeface="+mn-cs"/>
              </a:rPr>
              <a:t>Transparency of public finances. </a:t>
            </a:r>
            <a:r>
              <a:rPr lang="en-US" sz="1200" kern="1200" dirty="0">
                <a:solidFill>
                  <a:schemeClr val="tx1"/>
                </a:solidFill>
                <a:effectLst/>
                <a:latin typeface="+mn-lt"/>
                <a:ea typeface="+mn-ea"/>
                <a:cs typeface="+mn-cs"/>
              </a:rPr>
              <a:t>Information is comprehensive, consistent, &amp; accessible to users;</a:t>
            </a:r>
            <a:r>
              <a:rPr lang="en-US" sz="1200" kern="1200" baseline="0" dirty="0">
                <a:solidFill>
                  <a:schemeClr val="tx1"/>
                </a:solidFill>
                <a:effectLst/>
                <a:latin typeface="+mn-lt"/>
                <a:ea typeface="+mn-ea"/>
                <a:cs typeface="+mn-cs"/>
              </a:rPr>
              <a:t> a</a:t>
            </a:r>
            <a:r>
              <a:rPr lang="en-US" sz="1200" kern="1200" dirty="0">
                <a:solidFill>
                  <a:schemeClr val="tx1"/>
                </a:solidFill>
                <a:effectLst/>
                <a:latin typeface="+mn-lt"/>
                <a:ea typeface="+mn-ea"/>
                <a:cs typeface="+mn-cs"/>
              </a:rPr>
              <a:t>chieved through comprehensive budget classification, transparency of all </a:t>
            </a:r>
            <a:r>
              <a:rPr lang="en-US" sz="1200" kern="1200" dirty="0" err="1">
                <a:solidFill>
                  <a:schemeClr val="tx1"/>
                </a:solidFill>
                <a:effectLst/>
                <a:latin typeface="+mn-lt"/>
                <a:ea typeface="+mn-ea"/>
                <a:cs typeface="+mn-cs"/>
              </a:rPr>
              <a:t>Gvt</a:t>
            </a:r>
            <a:r>
              <a:rPr lang="en-US" sz="1200" kern="1200" dirty="0">
                <a:solidFill>
                  <a:schemeClr val="tx1"/>
                </a:solidFill>
                <a:effectLst/>
                <a:latin typeface="+mn-lt"/>
                <a:ea typeface="+mn-ea"/>
                <a:cs typeface="+mn-cs"/>
              </a:rPr>
              <a:t> revenue &amp; expenditure including ITG transfers, access</a:t>
            </a:r>
            <a:r>
              <a:rPr lang="en-US" sz="1200" kern="1200" baseline="0" dirty="0">
                <a:solidFill>
                  <a:schemeClr val="tx1"/>
                </a:solidFill>
                <a:effectLst/>
                <a:latin typeface="+mn-lt"/>
                <a:ea typeface="+mn-ea"/>
                <a:cs typeface="+mn-cs"/>
              </a:rPr>
              <a:t> to public </a:t>
            </a:r>
            <a:r>
              <a:rPr lang="en-US" sz="1200" kern="1200" dirty="0">
                <a:solidFill>
                  <a:schemeClr val="tx1"/>
                </a:solidFill>
                <a:effectLst/>
                <a:latin typeface="+mn-lt"/>
                <a:ea typeface="+mn-ea"/>
                <a:cs typeface="+mn-cs"/>
              </a:rPr>
              <a:t>information on SDP, fiscal &amp; budget doc.</a:t>
            </a:r>
          </a:p>
          <a:p>
            <a:pPr marL="171450" indent="-171450">
              <a:buFont typeface="Arial" panose="020B0604020202020204" pitchFamily="34" charset="0"/>
              <a:buChar char="•"/>
            </a:pPr>
            <a:endParaRPr lang="en-US" sz="1200" kern="1200" dirty="0">
              <a:solidFill>
                <a:schemeClr val="tx1"/>
              </a:solidFill>
              <a:effectLst/>
              <a:latin typeface="+mn-lt"/>
              <a:ea typeface="+mn-ea"/>
              <a:cs typeface="+mn-cs"/>
            </a:endParaRPr>
          </a:p>
          <a:p>
            <a:pPr marL="171450" indent="-171450">
              <a:buFont typeface="Arial" panose="020B0604020202020204" pitchFamily="34" charset="0"/>
              <a:buChar char="•"/>
            </a:pPr>
            <a:r>
              <a:rPr lang="en-US" sz="1200" b="1" kern="1200" dirty="0">
                <a:solidFill>
                  <a:schemeClr val="tx1"/>
                </a:solidFill>
                <a:effectLst/>
                <a:latin typeface="+mn-lt"/>
                <a:ea typeface="+mn-ea"/>
                <a:cs typeface="+mn-cs"/>
              </a:rPr>
              <a:t>Management of assets and liabilities. NEW </a:t>
            </a:r>
            <a:r>
              <a:rPr lang="en-US" sz="1200" kern="1200" dirty="0">
                <a:solidFill>
                  <a:schemeClr val="tx1"/>
                </a:solidFill>
                <a:effectLst/>
                <a:latin typeface="+mn-lt"/>
                <a:ea typeface="+mn-ea"/>
                <a:cs typeface="+mn-cs"/>
              </a:rPr>
              <a:t>Effective </a:t>
            </a:r>
            <a:r>
              <a:rPr lang="en-US" sz="1200" kern="1200" dirty="0" err="1">
                <a:solidFill>
                  <a:schemeClr val="tx1"/>
                </a:solidFill>
                <a:effectLst/>
                <a:latin typeface="+mn-lt"/>
                <a:ea typeface="+mn-ea"/>
                <a:cs typeface="+mn-cs"/>
              </a:rPr>
              <a:t>mgt</a:t>
            </a:r>
            <a:r>
              <a:rPr lang="en-US" sz="1200" kern="1200" dirty="0">
                <a:solidFill>
                  <a:schemeClr val="tx1"/>
                </a:solidFill>
                <a:effectLst/>
                <a:latin typeface="+mn-lt"/>
                <a:ea typeface="+mn-ea"/>
                <a:cs typeface="+mn-cs"/>
              </a:rPr>
              <a:t> of A &amp; L ensures that public investments provide value for money, assets are recorded &amp;  managed, fiscal risks are identified, and debts and guarantees are prudently planned, approved, and monitored. This pillar focus on the importance of a prudent planning and management</a:t>
            </a:r>
            <a:r>
              <a:rPr lang="en-US" sz="1200" kern="1200" baseline="0" dirty="0">
                <a:solidFill>
                  <a:schemeClr val="tx1"/>
                </a:solidFill>
                <a:effectLst/>
                <a:latin typeface="+mn-lt"/>
                <a:ea typeface="+mn-ea"/>
                <a:cs typeface="+mn-cs"/>
              </a:rPr>
              <a:t> </a:t>
            </a:r>
          </a:p>
          <a:p>
            <a:pPr marL="171450" indent="-171450">
              <a:buFont typeface="Arial" panose="020B0604020202020204" pitchFamily="34" charset="0"/>
              <a:buChar char="•"/>
            </a:pPr>
            <a:endParaRPr lang="en-US" sz="1200" kern="1200" dirty="0">
              <a:solidFill>
                <a:schemeClr val="tx1"/>
              </a:solidFill>
              <a:effectLst/>
              <a:latin typeface="+mn-lt"/>
              <a:ea typeface="+mn-ea"/>
              <a:cs typeface="+mn-cs"/>
            </a:endParaRPr>
          </a:p>
          <a:p>
            <a:pPr marL="171450" indent="-171450">
              <a:buFont typeface="Arial" panose="020B0604020202020204" pitchFamily="34" charset="0"/>
              <a:buChar char="•"/>
            </a:pPr>
            <a:r>
              <a:rPr lang="en-US" sz="1200" b="1" kern="1200" dirty="0">
                <a:solidFill>
                  <a:schemeClr val="tx1"/>
                </a:solidFill>
                <a:effectLst/>
                <a:latin typeface="+mn-lt"/>
                <a:ea typeface="+mn-ea"/>
                <a:cs typeface="+mn-cs"/>
              </a:rPr>
              <a:t>Policy-based fiscal strategy and budgeting. </a:t>
            </a:r>
            <a:r>
              <a:rPr lang="en-US" sz="1200" b="0" kern="1200" dirty="0">
                <a:solidFill>
                  <a:schemeClr val="tx1"/>
                </a:solidFill>
                <a:effectLst/>
                <a:latin typeface="+mn-lt"/>
                <a:ea typeface="+mn-ea"/>
                <a:cs typeface="+mn-cs"/>
              </a:rPr>
              <a:t>Fis</a:t>
            </a:r>
            <a:r>
              <a:rPr lang="en-US" sz="1200" kern="1200" dirty="0">
                <a:solidFill>
                  <a:schemeClr val="tx1"/>
                </a:solidFill>
                <a:effectLst/>
                <a:latin typeface="+mn-lt"/>
                <a:ea typeface="+mn-ea"/>
                <a:cs typeface="+mn-cs"/>
              </a:rPr>
              <a:t>cal strategy and budget are prepared with due regard to government fiscal policies, strategic plans, and adequate macroeconomic and fiscal projections.</a:t>
            </a:r>
          </a:p>
          <a:p>
            <a:pPr marL="171450" indent="-171450">
              <a:buFont typeface="Arial" panose="020B0604020202020204" pitchFamily="34" charset="0"/>
              <a:buChar char="•"/>
            </a:pPr>
            <a:endParaRPr lang="en-US" sz="1200" kern="1200" dirty="0">
              <a:solidFill>
                <a:schemeClr val="tx1"/>
              </a:solidFill>
              <a:effectLst/>
              <a:latin typeface="+mn-lt"/>
              <a:ea typeface="+mn-ea"/>
              <a:cs typeface="+mn-cs"/>
            </a:endParaRPr>
          </a:p>
          <a:p>
            <a:pPr marL="171450" indent="-171450">
              <a:buFont typeface="Arial" panose="020B0604020202020204" pitchFamily="34" charset="0"/>
              <a:buChar char="•"/>
            </a:pPr>
            <a:r>
              <a:rPr lang="en-US" sz="1200" b="1" kern="1200" dirty="0">
                <a:solidFill>
                  <a:schemeClr val="tx1"/>
                </a:solidFill>
                <a:effectLst/>
                <a:latin typeface="+mn-lt"/>
                <a:ea typeface="+mn-ea"/>
                <a:cs typeface="+mn-cs"/>
              </a:rPr>
              <a:t>Predictability and control in budget execution. </a:t>
            </a:r>
            <a:r>
              <a:rPr lang="en-US" sz="1200" b="0" kern="1200" dirty="0">
                <a:solidFill>
                  <a:schemeClr val="tx1"/>
                </a:solidFill>
                <a:effectLst/>
                <a:latin typeface="+mn-lt"/>
                <a:ea typeface="+mn-ea"/>
                <a:cs typeface="+mn-cs"/>
              </a:rPr>
              <a:t>Bu</a:t>
            </a:r>
            <a:r>
              <a:rPr lang="en-US" sz="1200" kern="1200" dirty="0">
                <a:solidFill>
                  <a:schemeClr val="tx1"/>
                </a:solidFill>
                <a:effectLst/>
                <a:latin typeface="+mn-lt"/>
                <a:ea typeface="+mn-ea"/>
                <a:cs typeface="+mn-cs"/>
              </a:rPr>
              <a:t>dget is implemented within a system of effective standards, processes, and internal controls, ensuring that resources are obtained and used as intended.</a:t>
            </a:r>
          </a:p>
          <a:p>
            <a:pPr marL="171450" indent="-171450">
              <a:buFont typeface="Arial" panose="020B0604020202020204" pitchFamily="34" charset="0"/>
              <a:buChar char="•"/>
            </a:pPr>
            <a:endParaRPr lang="en-US" sz="1200" kern="1200" dirty="0">
              <a:solidFill>
                <a:schemeClr val="tx1"/>
              </a:solidFill>
              <a:effectLst/>
              <a:latin typeface="+mn-lt"/>
              <a:ea typeface="+mn-ea"/>
              <a:cs typeface="+mn-cs"/>
            </a:endParaRPr>
          </a:p>
          <a:p>
            <a:pPr marL="171450" indent="-171450">
              <a:buFont typeface="Arial" panose="020B0604020202020204" pitchFamily="34" charset="0"/>
              <a:buChar char="•"/>
            </a:pPr>
            <a:r>
              <a:rPr lang="en-US" sz="1200" b="1" kern="1200" dirty="0">
                <a:solidFill>
                  <a:schemeClr val="tx1"/>
                </a:solidFill>
                <a:effectLst/>
                <a:latin typeface="+mn-lt"/>
                <a:ea typeface="+mn-ea"/>
                <a:cs typeface="+mn-cs"/>
              </a:rPr>
              <a:t>Accounting and reporting. </a:t>
            </a:r>
            <a:r>
              <a:rPr lang="en-US" sz="1200" kern="1200" dirty="0">
                <a:solidFill>
                  <a:schemeClr val="tx1"/>
                </a:solidFill>
                <a:effectLst/>
                <a:latin typeface="+mn-lt"/>
                <a:ea typeface="+mn-ea"/>
                <a:cs typeface="+mn-cs"/>
              </a:rPr>
              <a:t>Accurate and reliable records are maintained;</a:t>
            </a:r>
            <a:r>
              <a:rPr lang="en-US" sz="1200" kern="1200" baseline="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information is produced and disseminated at appropriate times to meet decision-making, management, and reporting needs.</a:t>
            </a:r>
          </a:p>
          <a:p>
            <a:pPr marL="171450" indent="-171450">
              <a:buFont typeface="Arial" panose="020B0604020202020204" pitchFamily="34" charset="0"/>
              <a:buChar char="•"/>
            </a:pPr>
            <a:endParaRPr lang="en-US" sz="1200" kern="1200" dirty="0">
              <a:solidFill>
                <a:schemeClr val="tx1"/>
              </a:solidFill>
              <a:effectLst/>
              <a:latin typeface="+mn-lt"/>
              <a:ea typeface="+mn-ea"/>
              <a:cs typeface="+mn-cs"/>
            </a:endParaRPr>
          </a:p>
          <a:p>
            <a:pPr marL="171450" indent="-171450">
              <a:buFont typeface="Arial" panose="020B0604020202020204" pitchFamily="34" charset="0"/>
              <a:buChar char="•"/>
            </a:pPr>
            <a:r>
              <a:rPr lang="en-US" sz="1200" b="1" kern="1200" dirty="0">
                <a:solidFill>
                  <a:schemeClr val="tx1"/>
                </a:solidFill>
                <a:effectLst/>
                <a:latin typeface="+mn-lt"/>
                <a:ea typeface="+mn-ea"/>
                <a:cs typeface="+mn-cs"/>
              </a:rPr>
              <a:t>External scrutiny and audit. </a:t>
            </a:r>
            <a:r>
              <a:rPr lang="en-US" sz="1200" kern="1200" dirty="0">
                <a:solidFill>
                  <a:schemeClr val="tx1"/>
                </a:solidFill>
                <a:effectLst/>
                <a:latin typeface="+mn-lt"/>
                <a:ea typeface="+mn-ea"/>
                <a:cs typeface="+mn-cs"/>
              </a:rPr>
              <a:t>Public finances are independently reviewed and there is external follow-up on the implementation of recommendations for improvement by the executive.</a:t>
            </a:r>
          </a:p>
          <a:p>
            <a:endParaRPr lang="en-US" dirty="0"/>
          </a:p>
          <a:p>
            <a:r>
              <a:rPr lang="en-US" dirty="0"/>
              <a:t>Within the 7 broad areas, PEFA defines 31 specific indicators that focus on key measurable aspects of the PFM system. PEFA uses the results of the individual indicator calculations, which are based on available evidence, to provide an integrated assessment of the PFM system against the 7 pillars of PFM performance. It then assesses the likely impact of PFM performance levels on the three desired budgetary outcomes: aggregate fiscal discipline, strategic allocation of resources, and efficient service delivery.</a:t>
            </a:r>
          </a:p>
          <a:p>
            <a:endParaRPr lang="en-US" dirty="0"/>
          </a:p>
        </p:txBody>
      </p:sp>
      <p:sp>
        <p:nvSpPr>
          <p:cNvPr id="4" name="Slide Number Placeholder 3"/>
          <p:cNvSpPr>
            <a:spLocks noGrp="1"/>
          </p:cNvSpPr>
          <p:nvPr>
            <p:ph type="sldNum" sz="quarter" idx="10"/>
          </p:nvPr>
        </p:nvSpPr>
        <p:spPr/>
        <p:txBody>
          <a:bodyPr/>
          <a:lstStyle/>
          <a:p>
            <a:fld id="{925D4267-ED3C-AE47-84A1-A0A9689FEF50}" type="slidenum">
              <a:rPr lang="en-US" smtClean="0"/>
              <a:pPr/>
              <a:t>7</a:t>
            </a:fld>
            <a:endParaRPr lang="en-US"/>
          </a:p>
        </p:txBody>
      </p:sp>
    </p:spTree>
    <p:extLst>
      <p:ext uri="{BB962C8B-B14F-4D97-AF65-F5344CB8AC3E}">
        <p14:creationId xmlns:p14="http://schemas.microsoft.com/office/powerpoint/2010/main" val="280134927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58838" y="744538"/>
            <a:ext cx="4960937" cy="3722687"/>
          </a:xfrm>
        </p:spPr>
      </p:sp>
      <p:sp>
        <p:nvSpPr>
          <p:cNvPr id="3" name="Notes Placeholder 2"/>
          <p:cNvSpPr>
            <a:spLocks noGrp="1"/>
          </p:cNvSpPr>
          <p:nvPr>
            <p:ph type="body" idx="1"/>
          </p:nvPr>
        </p:nvSpPr>
        <p:spPr/>
        <p:txBody>
          <a:bodyPr>
            <a:normAutofit lnSpcReduction="10000"/>
          </a:bodyPr>
          <a:lstStyle/>
          <a:p>
            <a:r>
              <a:rPr lang="en-US" sz="1200" kern="1200" dirty="0">
                <a:solidFill>
                  <a:schemeClr val="tx1"/>
                </a:solidFill>
                <a:effectLst/>
                <a:latin typeface="+mn-lt"/>
                <a:ea typeface="+mn-ea"/>
                <a:cs typeface="+mn-cs"/>
              </a:rPr>
              <a:t>Another way to look at the 7 pillars of the indicator set is to look at the budget cycle. PEFA 2016 Framework is structured around the phases of the budget cycle.</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The diagram illustrates how a budget cycle might work:</a:t>
            </a:r>
          </a:p>
          <a:p>
            <a:r>
              <a:rPr lang="en-US" sz="1200" kern="1200" dirty="0">
                <a:solidFill>
                  <a:schemeClr val="tx1"/>
                </a:solidFill>
                <a:effectLst/>
                <a:latin typeface="+mn-lt"/>
                <a:ea typeface="+mn-ea"/>
                <a:cs typeface="+mn-cs"/>
              </a:rPr>
              <a:t> </a:t>
            </a:r>
          </a:p>
          <a:p>
            <a:pPr marL="171450" indent="-171450">
              <a:buFont typeface="Arial" panose="020B0604020202020204" pitchFamily="34" charset="0"/>
              <a:buChar char="•"/>
            </a:pPr>
            <a:r>
              <a:rPr lang="en-US" sz="1200" b="1" kern="1200" dirty="0">
                <a:solidFill>
                  <a:schemeClr val="tx1"/>
                </a:solidFill>
                <a:effectLst/>
                <a:latin typeface="+mn-lt"/>
                <a:ea typeface="+mn-ea"/>
                <a:cs typeface="+mn-cs"/>
              </a:rPr>
              <a:t>Starting with policy based fiscal strategy and budgeting</a:t>
            </a:r>
            <a:r>
              <a:rPr lang="en-US" sz="1200" kern="1200" dirty="0">
                <a:solidFill>
                  <a:schemeClr val="tx1"/>
                </a:solidFill>
                <a:effectLst/>
                <a:latin typeface="+mn-lt"/>
                <a:ea typeface="+mn-ea"/>
                <a:cs typeface="+mn-cs"/>
              </a:rPr>
              <a:t> – plans should reflect priorities/ policies of government.</a:t>
            </a:r>
          </a:p>
          <a:p>
            <a:pPr marL="171450" indent="-171450">
              <a:buFont typeface="Arial" panose="020B0604020202020204" pitchFamily="34" charset="0"/>
              <a:buChar char="•"/>
            </a:pPr>
            <a:r>
              <a:rPr lang="en-US" sz="1200" kern="1200" dirty="0">
                <a:solidFill>
                  <a:schemeClr val="tx1"/>
                </a:solidFill>
                <a:effectLst/>
                <a:latin typeface="+mn-lt"/>
                <a:ea typeface="+mn-ea"/>
                <a:cs typeface="+mn-cs"/>
              </a:rPr>
              <a:t>Having got this the budget needs to be executed in a predictable fashion (</a:t>
            </a:r>
            <a:r>
              <a:rPr lang="en-US" sz="1200" b="1" kern="1200" dirty="0">
                <a:solidFill>
                  <a:schemeClr val="tx1"/>
                </a:solidFill>
                <a:effectLst/>
                <a:latin typeface="+mn-lt"/>
                <a:ea typeface="+mn-ea"/>
                <a:cs typeface="+mn-cs"/>
              </a:rPr>
              <a:t>predictability and control in budget execution</a:t>
            </a:r>
            <a:r>
              <a:rPr lang="en-US" sz="1200" kern="1200" dirty="0">
                <a:solidFill>
                  <a:schemeClr val="tx1"/>
                </a:solidFill>
                <a:effectLst/>
                <a:latin typeface="+mn-lt"/>
                <a:ea typeface="+mn-ea"/>
                <a:cs typeface="+mn-cs"/>
              </a:rPr>
              <a:t>) – the best budget in the world is of no use if it cannot be executed. Look at standards, processes and internal control. </a:t>
            </a:r>
          </a:p>
          <a:p>
            <a:pPr marL="171450" indent="-171450">
              <a:buFont typeface="Arial" panose="020B0604020202020204" pitchFamily="34" charset="0"/>
              <a:buChar char="•"/>
            </a:pPr>
            <a:r>
              <a:rPr lang="en-US" sz="1200" kern="1200" dirty="0">
                <a:solidFill>
                  <a:schemeClr val="tx1"/>
                </a:solidFill>
                <a:effectLst/>
                <a:latin typeface="+mn-lt"/>
                <a:ea typeface="+mn-ea"/>
                <a:cs typeface="+mn-cs"/>
              </a:rPr>
              <a:t>Similarly </a:t>
            </a:r>
            <a:r>
              <a:rPr lang="en-US" sz="1200" b="1" kern="1200" dirty="0">
                <a:solidFill>
                  <a:schemeClr val="tx1"/>
                </a:solidFill>
                <a:effectLst/>
                <a:latin typeface="+mn-lt"/>
                <a:ea typeface="+mn-ea"/>
                <a:cs typeface="+mn-cs"/>
              </a:rPr>
              <a:t>accounting and reporting</a:t>
            </a:r>
            <a:r>
              <a:rPr lang="en-US" sz="1200" kern="1200" dirty="0">
                <a:solidFill>
                  <a:schemeClr val="tx1"/>
                </a:solidFill>
                <a:effectLst/>
                <a:latin typeface="+mn-lt"/>
                <a:ea typeface="+mn-ea"/>
                <a:cs typeface="+mn-cs"/>
              </a:rPr>
              <a:t> is essential so as to inform progress in execution of the budget.</a:t>
            </a:r>
          </a:p>
          <a:p>
            <a:pPr marL="171450" indent="-171450">
              <a:buFont typeface="Arial" panose="020B0604020202020204" pitchFamily="34" charset="0"/>
              <a:buChar char="•"/>
            </a:pPr>
            <a:r>
              <a:rPr lang="en-US" sz="1200" b="1" kern="1200" dirty="0">
                <a:solidFill>
                  <a:schemeClr val="tx1"/>
                </a:solidFill>
                <a:effectLst/>
                <a:latin typeface="+mn-lt"/>
                <a:ea typeface="+mn-ea"/>
                <a:cs typeface="+mn-cs"/>
              </a:rPr>
              <a:t>External scrutiny and audit</a:t>
            </a:r>
            <a:r>
              <a:rPr lang="en-US" sz="1200" kern="1200" dirty="0">
                <a:solidFill>
                  <a:schemeClr val="tx1"/>
                </a:solidFill>
                <a:effectLst/>
                <a:latin typeface="+mn-lt"/>
                <a:ea typeface="+mn-ea"/>
                <a:cs typeface="+mn-cs"/>
              </a:rPr>
              <a:t> is not just for ensuring integrity but also to provide feedback to policy makers on the success or otherwise of policies – this requires more than just looking at the numbers</a:t>
            </a:r>
          </a:p>
          <a:p>
            <a:pPr marL="171450" indent="-171450">
              <a:buFont typeface="Arial" panose="020B0604020202020204" pitchFamily="34" charset="0"/>
              <a:buChar char="•"/>
            </a:pPr>
            <a:r>
              <a:rPr lang="en-US" sz="1200" kern="1200" dirty="0">
                <a:solidFill>
                  <a:schemeClr val="tx1"/>
                </a:solidFill>
                <a:effectLst/>
                <a:latin typeface="+mn-lt"/>
                <a:ea typeface="+mn-ea"/>
                <a:cs typeface="+mn-cs"/>
              </a:rPr>
              <a:t>Across all of these are </a:t>
            </a:r>
            <a:r>
              <a:rPr lang="en-US" sz="1200" b="1" kern="1200" dirty="0">
                <a:solidFill>
                  <a:schemeClr val="tx1"/>
                </a:solidFill>
                <a:effectLst/>
                <a:latin typeface="+mn-lt"/>
                <a:ea typeface="+mn-ea"/>
                <a:cs typeface="+mn-cs"/>
              </a:rPr>
              <a:t>transparency of public finances</a:t>
            </a:r>
            <a:r>
              <a:rPr lang="en-US" sz="1200" kern="1200" dirty="0">
                <a:solidFill>
                  <a:schemeClr val="tx1"/>
                </a:solidFill>
                <a:effectLst/>
                <a:latin typeface="+mn-lt"/>
                <a:ea typeface="+mn-ea"/>
                <a:cs typeface="+mn-cs"/>
              </a:rPr>
              <a:t>/ </a:t>
            </a:r>
            <a:r>
              <a:rPr lang="en-US" sz="1200" b="1" kern="1200" dirty="0">
                <a:solidFill>
                  <a:schemeClr val="tx1"/>
                </a:solidFill>
                <a:effectLst/>
                <a:latin typeface="+mn-lt"/>
                <a:ea typeface="+mn-ea"/>
                <a:cs typeface="+mn-cs"/>
              </a:rPr>
              <a:t>management of assets and liabilities</a:t>
            </a:r>
            <a:r>
              <a:rPr lang="en-US" sz="1200" kern="1200" dirty="0">
                <a:solidFill>
                  <a:schemeClr val="tx1"/>
                </a:solidFill>
                <a:effectLst/>
                <a:latin typeface="+mn-lt"/>
                <a:ea typeface="+mn-ea"/>
                <a:cs typeface="+mn-cs"/>
              </a:rPr>
              <a:t> – has everything been captured?</a:t>
            </a:r>
          </a:p>
          <a:p>
            <a:pPr marL="171450" indent="-171450">
              <a:buFont typeface="Arial" panose="020B0604020202020204" pitchFamily="34" charset="0"/>
              <a:buChar char="•"/>
            </a:pPr>
            <a:r>
              <a:rPr lang="en-US" sz="1200" b="1" kern="1200" dirty="0">
                <a:solidFill>
                  <a:schemeClr val="tx1"/>
                </a:solidFill>
                <a:effectLst/>
                <a:latin typeface="+mn-lt"/>
                <a:ea typeface="+mn-ea"/>
                <a:cs typeface="+mn-cs"/>
              </a:rPr>
              <a:t>Budget reliability</a:t>
            </a:r>
            <a:r>
              <a:rPr lang="en-US" sz="1200" kern="1200" dirty="0">
                <a:solidFill>
                  <a:schemeClr val="tx1"/>
                </a:solidFill>
                <a:effectLst/>
                <a:latin typeface="+mn-lt"/>
                <a:ea typeface="+mn-ea"/>
                <a:cs typeface="+mn-cs"/>
              </a:rPr>
              <a:t> indicators reflect outputs of the system as a result of the institutional and more qualitative assessment covered by the remainder of the indicator set. Understanding links between the institutional strengths/weaknesses and budget reliability is important for summarizing the assessment.</a:t>
            </a:r>
          </a:p>
          <a:p>
            <a:endParaRPr lang="en-US" dirty="0"/>
          </a:p>
        </p:txBody>
      </p:sp>
      <p:sp>
        <p:nvSpPr>
          <p:cNvPr id="4" name="Slide Number Placeholder 3"/>
          <p:cNvSpPr>
            <a:spLocks noGrp="1"/>
          </p:cNvSpPr>
          <p:nvPr>
            <p:ph type="sldNum" sz="quarter" idx="10"/>
          </p:nvPr>
        </p:nvSpPr>
        <p:spPr/>
        <p:txBody>
          <a:bodyPr/>
          <a:lstStyle/>
          <a:p>
            <a:fld id="{925D4267-ED3C-AE47-84A1-A0A9689FEF50}" type="slidenum">
              <a:rPr lang="en-US" smtClean="0"/>
              <a:pPr/>
              <a:t>8</a:t>
            </a:fld>
            <a:endParaRPr lang="en-US"/>
          </a:p>
        </p:txBody>
      </p:sp>
    </p:spTree>
    <p:extLst>
      <p:ext uri="{BB962C8B-B14F-4D97-AF65-F5344CB8AC3E}">
        <p14:creationId xmlns:p14="http://schemas.microsoft.com/office/powerpoint/2010/main" val="196990954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809EC0F-77BC-4410-8869-A423800F6549}" type="slidenum">
              <a:rPr lang="en-US" smtClean="0"/>
              <a:t>20</a:t>
            </a:fld>
            <a:endParaRPr lang="en-US"/>
          </a:p>
        </p:txBody>
      </p:sp>
    </p:spTree>
    <p:extLst>
      <p:ext uri="{BB962C8B-B14F-4D97-AF65-F5344CB8AC3E}">
        <p14:creationId xmlns:p14="http://schemas.microsoft.com/office/powerpoint/2010/main" val="150590803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809EC0F-77BC-4410-8869-A423800F6549}" type="slidenum">
              <a:rPr lang="en-US" smtClean="0"/>
              <a:t>21</a:t>
            </a:fld>
            <a:endParaRPr lang="en-US"/>
          </a:p>
        </p:txBody>
      </p:sp>
    </p:spTree>
    <p:extLst>
      <p:ext uri="{BB962C8B-B14F-4D97-AF65-F5344CB8AC3E}">
        <p14:creationId xmlns:p14="http://schemas.microsoft.com/office/powerpoint/2010/main" val="94624252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685800" y="2125980"/>
            <a:ext cx="7772400" cy="1440180"/>
          </a:xfrm>
          <a:prstGeom prst="rect">
            <a:avLst/>
          </a:prstGeom>
        </p:spPr>
        <p:txBody>
          <a:bodyPr wrap="square" lIns="0" tIns="0" rIns="0" bIns="0">
            <a:spAutoFit/>
          </a:bodyPr>
          <a:lstStyle>
            <a:lvl1pPr>
              <a:defRPr/>
            </a:lvl1pPr>
          </a:lstStyle>
          <a:p>
            <a:endParaRPr/>
          </a:p>
        </p:txBody>
      </p:sp>
      <p:sp>
        <p:nvSpPr>
          <p:cNvPr id="3" name="Holder 3"/>
          <p:cNvSpPr>
            <a:spLocks noGrp="1"/>
          </p:cNvSpPr>
          <p:nvPr>
            <p:ph type="subTitle" idx="4"/>
          </p:nvPr>
        </p:nvSpPr>
        <p:spPr>
          <a:xfrm>
            <a:off x="1371600" y="3840480"/>
            <a:ext cx="6400800" cy="1714500"/>
          </a:xfrm>
          <a:prstGeom prst="rect">
            <a:avLst/>
          </a:prstGeom>
        </p:spPr>
        <p:txBody>
          <a:bodyPr wrap="square" lIns="0" tIns="0" rIns="0" bIns="0">
            <a:spAutoFit/>
          </a:bodyPr>
          <a:lstStyle>
            <a:lvl1pPr>
              <a:defRPr/>
            </a:lvl1pPr>
          </a:lstStyle>
          <a:p>
            <a:endParaRPr/>
          </a:p>
        </p:txBody>
      </p:sp>
      <p:sp>
        <p:nvSpPr>
          <p:cNvPr id="6" name="Holder 6"/>
          <p:cNvSpPr>
            <a:spLocks noGrp="1"/>
          </p:cNvSpPr>
          <p:nvPr>
            <p:ph type="sldNum" sz="quarter" idx="7"/>
          </p:nvPr>
        </p:nvSpPr>
        <p:spPr/>
        <p:txBody>
          <a:bodyPr lIns="0" tIns="0" rIns="0" bIns="0"/>
          <a:lstStyle>
            <a:lvl1pPr>
              <a:defRPr sz="1100" b="0" i="0">
                <a:solidFill>
                  <a:srgbClr val="7E7E7E"/>
                </a:solidFill>
                <a:latin typeface="Calibri"/>
                <a:cs typeface="Calibri"/>
              </a:defRPr>
            </a:lvl1pPr>
          </a:lstStyle>
          <a:p>
            <a:pPr marL="96520">
              <a:lnSpc>
                <a:spcPts val="1150"/>
              </a:lnSpc>
            </a:pPr>
            <a:fld id="{81D60167-4931-47E6-BA6A-407CBD079E47}" type="slidenum">
              <a:rPr dirty="0"/>
              <a:t>‹#›</a:t>
            </a:fld>
            <a:endParaRPr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2400" b="1" i="0">
                <a:solidFill>
                  <a:schemeClr val="tx1"/>
                </a:solidFill>
                <a:latin typeface="Calibri"/>
                <a:cs typeface="Calibri"/>
              </a:defRPr>
            </a:lvl1pPr>
          </a:lstStyle>
          <a:p>
            <a:endParaRPr dirty="0"/>
          </a:p>
        </p:txBody>
      </p:sp>
      <p:sp>
        <p:nvSpPr>
          <p:cNvPr id="3" name="Holder 3"/>
          <p:cNvSpPr>
            <a:spLocks noGrp="1"/>
          </p:cNvSpPr>
          <p:nvPr>
            <p:ph type="body" idx="1"/>
          </p:nvPr>
        </p:nvSpPr>
        <p:spPr/>
        <p:txBody>
          <a:bodyPr lIns="0" tIns="0" rIns="0" bIns="0"/>
          <a:lstStyle>
            <a:lvl1pPr>
              <a:defRPr b="0" i="0">
                <a:solidFill>
                  <a:schemeClr val="tx1"/>
                </a:solidFill>
              </a:defRPr>
            </a:lvl1pPr>
          </a:lstStyle>
          <a:p>
            <a:endParaRPr dirty="0"/>
          </a:p>
        </p:txBody>
      </p:sp>
      <p:sp>
        <p:nvSpPr>
          <p:cNvPr id="6" name="Holder 6"/>
          <p:cNvSpPr>
            <a:spLocks noGrp="1"/>
          </p:cNvSpPr>
          <p:nvPr>
            <p:ph type="sldNum" sz="quarter" idx="7"/>
          </p:nvPr>
        </p:nvSpPr>
        <p:spPr/>
        <p:txBody>
          <a:bodyPr lIns="0" tIns="0" rIns="0" bIns="0"/>
          <a:lstStyle>
            <a:lvl1pPr>
              <a:defRPr sz="1100" b="0" i="0">
                <a:solidFill>
                  <a:srgbClr val="7E7E7E"/>
                </a:solidFill>
                <a:latin typeface="Calibri"/>
                <a:cs typeface="Calibri"/>
              </a:defRPr>
            </a:lvl1pPr>
          </a:lstStyle>
          <a:p>
            <a:pPr marL="96520">
              <a:lnSpc>
                <a:spcPts val="1150"/>
              </a:lnSpc>
            </a:pPr>
            <a:fld id="{81D60167-4931-47E6-BA6A-407CBD079E47}" type="slidenum">
              <a:rPr dirty="0"/>
              <a:t>‹#›</a:t>
            </a:fld>
            <a:endParaRPr dirty="0"/>
          </a:p>
        </p:txBody>
      </p:sp>
      <p:sp>
        <p:nvSpPr>
          <p:cNvPr id="9" name="object 2">
            <a:extLst>
              <a:ext uri="{FF2B5EF4-FFF2-40B4-BE49-F238E27FC236}">
                <a16:creationId xmlns:a16="http://schemas.microsoft.com/office/drawing/2014/main" id="{4B68923E-1D4F-441A-8D50-0240212B2E20}"/>
              </a:ext>
            </a:extLst>
          </p:cNvPr>
          <p:cNvSpPr/>
          <p:nvPr userDrawn="1"/>
        </p:nvSpPr>
        <p:spPr>
          <a:xfrm>
            <a:off x="35169" y="793449"/>
            <a:ext cx="9037074" cy="34289"/>
          </a:xfrm>
          <a:custGeom>
            <a:avLst/>
            <a:gdLst/>
            <a:ahLst/>
            <a:cxnLst/>
            <a:rect l="l" t="t" r="r" b="b"/>
            <a:pathLst>
              <a:path w="9144000">
                <a:moveTo>
                  <a:pt x="0" y="0"/>
                </a:moveTo>
                <a:lnTo>
                  <a:pt x="9144000" y="0"/>
                </a:lnTo>
              </a:path>
            </a:pathLst>
          </a:custGeom>
          <a:ln w="45720">
            <a:solidFill>
              <a:srgbClr val="00AFEF"/>
            </a:solidFill>
          </a:ln>
        </p:spPr>
        <p:txBody>
          <a:bodyPr wrap="square" lIns="0" tIns="0" rIns="0" bIns="0" rtlCol="0"/>
          <a:lstStyle/>
          <a:p>
            <a:endParaRPr sz="1350"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60224A-A291-448E-A244-1932DD602FAC}"/>
              </a:ext>
            </a:extLst>
          </p:cNvPr>
          <p:cNvSpPr>
            <a:spLocks noGrp="1"/>
          </p:cNvSpPr>
          <p:nvPr>
            <p:ph type="title"/>
          </p:nvPr>
        </p:nvSpPr>
        <p:spPr/>
        <p:txBody>
          <a:bodyPr/>
          <a:lstStyle/>
          <a:p>
            <a:r>
              <a:rPr lang="en-US"/>
              <a:t>Click to edit Master title style</a:t>
            </a:r>
          </a:p>
        </p:txBody>
      </p:sp>
      <p:sp>
        <p:nvSpPr>
          <p:cNvPr id="3" name="Slide Number Placeholder 2">
            <a:extLst>
              <a:ext uri="{FF2B5EF4-FFF2-40B4-BE49-F238E27FC236}">
                <a16:creationId xmlns:a16="http://schemas.microsoft.com/office/drawing/2014/main" id="{1A318BFD-11A6-4D91-80C6-EE66E2B18377}"/>
              </a:ext>
            </a:extLst>
          </p:cNvPr>
          <p:cNvSpPr>
            <a:spLocks noGrp="1"/>
          </p:cNvSpPr>
          <p:nvPr>
            <p:ph type="sldNum" sz="quarter" idx="10"/>
          </p:nvPr>
        </p:nvSpPr>
        <p:spPr/>
        <p:txBody>
          <a:bodyPr/>
          <a:lstStyle/>
          <a:p>
            <a:pPr marL="96520">
              <a:lnSpc>
                <a:spcPts val="1150"/>
              </a:lnSpc>
            </a:pPr>
            <a:fld id="{81D60167-4931-47E6-BA6A-407CBD079E47}" type="slidenum">
              <a:rPr lang="en-US" smtClean="0"/>
              <a:t>‹#›</a:t>
            </a:fld>
            <a:endParaRPr lang="en-US" dirty="0"/>
          </a:p>
        </p:txBody>
      </p:sp>
      <p:sp>
        <p:nvSpPr>
          <p:cNvPr id="5" name="object 2">
            <a:extLst>
              <a:ext uri="{FF2B5EF4-FFF2-40B4-BE49-F238E27FC236}">
                <a16:creationId xmlns:a16="http://schemas.microsoft.com/office/drawing/2014/main" id="{D4A71366-8437-4D21-88A6-3AD5670B23CD}"/>
              </a:ext>
            </a:extLst>
          </p:cNvPr>
          <p:cNvSpPr/>
          <p:nvPr userDrawn="1"/>
        </p:nvSpPr>
        <p:spPr>
          <a:xfrm>
            <a:off x="35169" y="793449"/>
            <a:ext cx="9037074" cy="34289"/>
          </a:xfrm>
          <a:custGeom>
            <a:avLst/>
            <a:gdLst/>
            <a:ahLst/>
            <a:cxnLst/>
            <a:rect l="l" t="t" r="r" b="b"/>
            <a:pathLst>
              <a:path w="9144000">
                <a:moveTo>
                  <a:pt x="0" y="0"/>
                </a:moveTo>
                <a:lnTo>
                  <a:pt x="9144000" y="0"/>
                </a:lnTo>
              </a:path>
            </a:pathLst>
          </a:custGeom>
          <a:ln w="45720">
            <a:solidFill>
              <a:srgbClr val="00AFEF"/>
            </a:solidFill>
          </a:ln>
        </p:spPr>
        <p:txBody>
          <a:bodyPr wrap="square" lIns="0" tIns="0" rIns="0" bIns="0" rtlCol="0"/>
          <a:lstStyle/>
          <a:p>
            <a:endParaRPr sz="1350" dirty="0"/>
          </a:p>
        </p:txBody>
      </p:sp>
    </p:spTree>
    <p:extLst>
      <p:ext uri="{BB962C8B-B14F-4D97-AF65-F5344CB8AC3E}">
        <p14:creationId xmlns:p14="http://schemas.microsoft.com/office/powerpoint/2010/main" val="279897199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obj" preserve="1">
  <p:cSld name="Two Content">
    <p:bg>
      <p:bgPr>
        <a:solidFill>
          <a:schemeClr val="bg1"/>
        </a:solidFill>
        <a:effectLst/>
      </p:bgPr>
    </p:bg>
    <p:spTree>
      <p:nvGrpSpPr>
        <p:cNvPr id="1" name=""/>
        <p:cNvGrpSpPr/>
        <p:nvPr/>
      </p:nvGrpSpPr>
      <p:grpSpPr>
        <a:xfrm>
          <a:off x="0" y="0"/>
          <a:ext cx="0" cy="0"/>
          <a:chOff x="0" y="0"/>
          <a:chExt cx="0" cy="0"/>
        </a:xfrm>
      </p:grpSpPr>
      <p:sp>
        <p:nvSpPr>
          <p:cNvPr id="16" name="bk object 16"/>
          <p:cNvSpPr/>
          <p:nvPr/>
        </p:nvSpPr>
        <p:spPr>
          <a:xfrm>
            <a:off x="294421" y="6330941"/>
            <a:ext cx="1886420" cy="360298"/>
          </a:xfrm>
          <a:prstGeom prst="rect">
            <a:avLst/>
          </a:prstGeom>
          <a:blipFill>
            <a:blip r:embed="rId2" cstate="print"/>
            <a:stretch>
              <a:fillRect/>
            </a:stretch>
          </a:blipFill>
        </p:spPr>
        <p:txBody>
          <a:bodyPr wrap="square" lIns="0" tIns="0" rIns="0" bIns="0" rtlCol="0"/>
          <a:lstStyle/>
          <a:p>
            <a:endParaRPr/>
          </a:p>
        </p:txBody>
      </p:sp>
      <p:sp>
        <p:nvSpPr>
          <p:cNvPr id="17" name="bk object 17"/>
          <p:cNvSpPr/>
          <p:nvPr/>
        </p:nvSpPr>
        <p:spPr>
          <a:xfrm>
            <a:off x="0" y="1063752"/>
            <a:ext cx="9144000" cy="0"/>
          </a:xfrm>
          <a:custGeom>
            <a:avLst/>
            <a:gdLst/>
            <a:ahLst/>
            <a:cxnLst/>
            <a:rect l="l" t="t" r="r" b="b"/>
            <a:pathLst>
              <a:path w="9144000">
                <a:moveTo>
                  <a:pt x="0" y="0"/>
                </a:moveTo>
                <a:lnTo>
                  <a:pt x="9144000" y="0"/>
                </a:lnTo>
              </a:path>
            </a:pathLst>
          </a:custGeom>
          <a:ln w="45720">
            <a:solidFill>
              <a:srgbClr val="00AFEF"/>
            </a:solidFill>
          </a:ln>
        </p:spPr>
        <p:txBody>
          <a:bodyPr wrap="square" lIns="0" tIns="0" rIns="0" bIns="0" rtlCol="0"/>
          <a:lstStyle/>
          <a:p>
            <a:endParaRPr/>
          </a:p>
        </p:txBody>
      </p:sp>
      <p:sp>
        <p:nvSpPr>
          <p:cNvPr id="2" name="Holder 2"/>
          <p:cNvSpPr>
            <a:spLocks noGrp="1"/>
          </p:cNvSpPr>
          <p:nvPr>
            <p:ph type="title"/>
          </p:nvPr>
        </p:nvSpPr>
        <p:spPr/>
        <p:txBody>
          <a:bodyPr lIns="0" tIns="0" rIns="0" bIns="0"/>
          <a:lstStyle>
            <a:lvl1pPr>
              <a:defRPr sz="2400" b="1" i="0">
                <a:solidFill>
                  <a:schemeClr val="tx1"/>
                </a:solidFill>
                <a:latin typeface="Calibri"/>
                <a:cs typeface="Calibri"/>
              </a:defRPr>
            </a:lvl1pPr>
          </a:lstStyle>
          <a:p>
            <a:endParaRPr/>
          </a:p>
        </p:txBody>
      </p:sp>
      <p:sp>
        <p:nvSpPr>
          <p:cNvPr id="3" name="Holder 3"/>
          <p:cNvSpPr>
            <a:spLocks noGrp="1"/>
          </p:cNvSpPr>
          <p:nvPr>
            <p:ph sz="half" idx="2"/>
          </p:nvPr>
        </p:nvSpPr>
        <p:spPr>
          <a:xfrm>
            <a:off x="457200" y="1577340"/>
            <a:ext cx="3977640" cy="4526280"/>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4709160" y="1577340"/>
            <a:ext cx="3977640" cy="4526280"/>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a:xfrm>
            <a:off x="3108960" y="6377940"/>
            <a:ext cx="2926080" cy="342900"/>
          </a:xfrm>
          <a:prstGeom prst="rect">
            <a:avLst/>
          </a:prstGeom>
        </p:spPr>
        <p:txBody>
          <a:bodyPr lIns="0" tIns="0" rIns="0" bIns="0"/>
          <a:lstStyle>
            <a:lvl1pPr algn="ctr">
              <a:defRPr>
                <a:solidFill>
                  <a:schemeClr val="tx1">
                    <a:tint val="75000"/>
                  </a:schemeClr>
                </a:solidFill>
              </a:defRPr>
            </a:lvl1pPr>
          </a:lstStyle>
          <a:p>
            <a:endParaRPr/>
          </a:p>
        </p:txBody>
      </p:sp>
      <p:sp>
        <p:nvSpPr>
          <p:cNvPr id="6" name="Holder 6"/>
          <p:cNvSpPr>
            <a:spLocks noGrp="1"/>
          </p:cNvSpPr>
          <p:nvPr>
            <p:ph type="dt" sz="half" idx="6"/>
          </p:nvPr>
        </p:nvSpPr>
        <p:spPr>
          <a:xfrm>
            <a:off x="457200" y="6377940"/>
            <a:ext cx="2103120" cy="342900"/>
          </a:xfrm>
          <a:prstGeom prst="rect">
            <a:avLst/>
          </a:prstGeom>
        </p:spPr>
        <p:txBody>
          <a:bodyPr lIns="0" tIns="0" rIns="0" bIns="0"/>
          <a:lstStyle>
            <a:lvl1pPr algn="l">
              <a:defRPr>
                <a:solidFill>
                  <a:schemeClr val="tx1">
                    <a:tint val="75000"/>
                  </a:schemeClr>
                </a:solidFill>
              </a:defRPr>
            </a:lvl1pPr>
          </a:lstStyle>
          <a:p>
            <a:endParaRPr lang="en-US"/>
          </a:p>
        </p:txBody>
      </p:sp>
      <p:sp>
        <p:nvSpPr>
          <p:cNvPr id="7" name="Holder 7"/>
          <p:cNvSpPr>
            <a:spLocks noGrp="1"/>
          </p:cNvSpPr>
          <p:nvPr>
            <p:ph type="sldNum" sz="quarter" idx="7"/>
          </p:nvPr>
        </p:nvSpPr>
        <p:spPr/>
        <p:txBody>
          <a:bodyPr lIns="0" tIns="0" rIns="0" bIns="0"/>
          <a:lstStyle>
            <a:lvl1pPr>
              <a:defRPr sz="1100" b="0" i="0">
                <a:solidFill>
                  <a:srgbClr val="7E7E7E"/>
                </a:solidFill>
                <a:latin typeface="Calibri"/>
                <a:cs typeface="Calibri"/>
              </a:defRPr>
            </a:lvl1pPr>
          </a:lstStyle>
          <a:p>
            <a:pPr marL="96520">
              <a:lnSpc>
                <a:spcPts val="1150"/>
              </a:lnSpc>
            </a:pPr>
            <a:fld id="{81D60167-4931-47E6-BA6A-407CBD079E47}" type="slidenum">
              <a:rPr dirty="0"/>
              <a:t>‹#›</a:t>
            </a:fld>
            <a:endParaRPr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Title Only">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2400" b="1" i="0">
                <a:solidFill>
                  <a:schemeClr val="tx1"/>
                </a:solidFill>
                <a:latin typeface="Calibri"/>
                <a:cs typeface="Calibri"/>
              </a:defRPr>
            </a:lvl1pPr>
          </a:lstStyle>
          <a:p>
            <a:endParaRPr/>
          </a:p>
        </p:txBody>
      </p:sp>
      <p:sp>
        <p:nvSpPr>
          <p:cNvPr id="3" name="Holder 3"/>
          <p:cNvSpPr>
            <a:spLocks noGrp="1"/>
          </p:cNvSpPr>
          <p:nvPr>
            <p:ph type="ftr" sz="quarter" idx="5"/>
          </p:nvPr>
        </p:nvSpPr>
        <p:spPr>
          <a:xfrm>
            <a:off x="3108960" y="6377940"/>
            <a:ext cx="2926080" cy="342900"/>
          </a:xfrm>
          <a:prstGeom prst="rect">
            <a:avLst/>
          </a:prstGeom>
        </p:spPr>
        <p:txBody>
          <a:bodyPr lIns="0" tIns="0" rIns="0" bIns="0"/>
          <a:lstStyle>
            <a:lvl1pPr algn="ctr">
              <a:defRPr>
                <a:solidFill>
                  <a:schemeClr val="tx1">
                    <a:tint val="75000"/>
                  </a:schemeClr>
                </a:solidFill>
              </a:defRPr>
            </a:lvl1pPr>
          </a:lstStyle>
          <a:p>
            <a:endParaRPr/>
          </a:p>
        </p:txBody>
      </p:sp>
      <p:sp>
        <p:nvSpPr>
          <p:cNvPr id="4" name="Holder 4"/>
          <p:cNvSpPr>
            <a:spLocks noGrp="1"/>
          </p:cNvSpPr>
          <p:nvPr>
            <p:ph type="dt" sz="half" idx="6"/>
          </p:nvPr>
        </p:nvSpPr>
        <p:spPr>
          <a:xfrm>
            <a:off x="457200" y="6377940"/>
            <a:ext cx="2103120" cy="342900"/>
          </a:xfrm>
          <a:prstGeom prst="rect">
            <a:avLst/>
          </a:prstGeom>
        </p:spPr>
        <p:txBody>
          <a:bodyPr lIns="0" tIns="0" rIns="0" bIns="0"/>
          <a:lstStyle>
            <a:lvl1pPr algn="l">
              <a:defRPr>
                <a:solidFill>
                  <a:schemeClr val="tx1">
                    <a:tint val="75000"/>
                  </a:schemeClr>
                </a:solidFill>
              </a:defRPr>
            </a:lvl1pPr>
          </a:lstStyle>
          <a:p>
            <a:endParaRPr lang="en-US"/>
          </a:p>
        </p:txBody>
      </p:sp>
      <p:sp>
        <p:nvSpPr>
          <p:cNvPr id="5" name="Holder 5"/>
          <p:cNvSpPr>
            <a:spLocks noGrp="1"/>
          </p:cNvSpPr>
          <p:nvPr>
            <p:ph type="sldNum" sz="quarter" idx="7"/>
          </p:nvPr>
        </p:nvSpPr>
        <p:spPr/>
        <p:txBody>
          <a:bodyPr lIns="0" tIns="0" rIns="0" bIns="0"/>
          <a:lstStyle>
            <a:lvl1pPr>
              <a:defRPr sz="1100" b="0" i="0">
                <a:solidFill>
                  <a:srgbClr val="7E7E7E"/>
                </a:solidFill>
                <a:latin typeface="Calibri"/>
                <a:cs typeface="Calibri"/>
              </a:defRPr>
            </a:lvl1pPr>
          </a:lstStyle>
          <a:p>
            <a:pPr marL="96520">
              <a:lnSpc>
                <a:spcPts val="1150"/>
              </a:lnSpc>
            </a:pPr>
            <a:fld id="{81D60167-4931-47E6-BA6A-407CBD079E47}" type="slidenum">
              <a:rPr dirty="0"/>
              <a:t>‹#›</a:t>
            </a:fld>
            <a:endParaRPr dirty="0"/>
          </a:p>
        </p:txBody>
      </p:sp>
      <p:sp>
        <p:nvSpPr>
          <p:cNvPr id="6" name="object 2">
            <a:extLst>
              <a:ext uri="{FF2B5EF4-FFF2-40B4-BE49-F238E27FC236}">
                <a16:creationId xmlns:a16="http://schemas.microsoft.com/office/drawing/2014/main" id="{EAF9269A-5436-47B0-80C0-1CC1A4202187}"/>
              </a:ext>
            </a:extLst>
          </p:cNvPr>
          <p:cNvSpPr/>
          <p:nvPr userDrawn="1"/>
        </p:nvSpPr>
        <p:spPr>
          <a:xfrm>
            <a:off x="35169" y="793449"/>
            <a:ext cx="9037074" cy="34289"/>
          </a:xfrm>
          <a:custGeom>
            <a:avLst/>
            <a:gdLst/>
            <a:ahLst/>
            <a:cxnLst/>
            <a:rect l="l" t="t" r="r" b="b"/>
            <a:pathLst>
              <a:path w="9144000">
                <a:moveTo>
                  <a:pt x="0" y="0"/>
                </a:moveTo>
                <a:lnTo>
                  <a:pt x="9144000" y="0"/>
                </a:lnTo>
              </a:path>
            </a:pathLst>
          </a:custGeom>
          <a:ln w="45720">
            <a:solidFill>
              <a:srgbClr val="00AFEF"/>
            </a:solidFill>
          </a:ln>
        </p:spPr>
        <p:txBody>
          <a:bodyPr wrap="square" lIns="0" tIns="0" rIns="0" bIns="0" rtlCol="0"/>
          <a:lstStyle/>
          <a:p>
            <a:endParaRPr sz="1350"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a:xfrm>
            <a:off x="3108960" y="6377940"/>
            <a:ext cx="2926080" cy="342900"/>
          </a:xfrm>
          <a:prstGeom prst="rect">
            <a:avLst/>
          </a:prstGeom>
        </p:spPr>
        <p:txBody>
          <a:bodyPr lIns="0" tIns="0" rIns="0" bIns="0"/>
          <a:lstStyle>
            <a:lvl1pPr algn="ctr">
              <a:defRPr>
                <a:solidFill>
                  <a:schemeClr val="tx1">
                    <a:tint val="75000"/>
                  </a:schemeClr>
                </a:solidFill>
              </a:defRPr>
            </a:lvl1pPr>
          </a:lstStyle>
          <a:p>
            <a:endParaRPr/>
          </a:p>
        </p:txBody>
      </p:sp>
      <p:sp>
        <p:nvSpPr>
          <p:cNvPr id="3" name="Holder 3"/>
          <p:cNvSpPr>
            <a:spLocks noGrp="1"/>
          </p:cNvSpPr>
          <p:nvPr>
            <p:ph type="dt" sz="half" idx="6"/>
          </p:nvPr>
        </p:nvSpPr>
        <p:spPr>
          <a:xfrm>
            <a:off x="457200" y="6377940"/>
            <a:ext cx="2103120" cy="342900"/>
          </a:xfrm>
          <a:prstGeom prst="rect">
            <a:avLst/>
          </a:prstGeom>
        </p:spPr>
        <p:txBody>
          <a:bodyPr lIns="0" tIns="0" rIns="0" bIns="0"/>
          <a:lstStyle>
            <a:lvl1pPr algn="l">
              <a:defRPr>
                <a:solidFill>
                  <a:schemeClr val="tx1">
                    <a:tint val="75000"/>
                  </a:schemeClr>
                </a:solidFill>
              </a:defRPr>
            </a:lvl1pPr>
          </a:lstStyle>
          <a:p>
            <a:endParaRPr lang="en-US"/>
          </a:p>
        </p:txBody>
      </p:sp>
      <p:sp>
        <p:nvSpPr>
          <p:cNvPr id="4" name="Holder 4"/>
          <p:cNvSpPr>
            <a:spLocks noGrp="1"/>
          </p:cNvSpPr>
          <p:nvPr>
            <p:ph type="sldNum" sz="quarter" idx="7"/>
          </p:nvPr>
        </p:nvSpPr>
        <p:spPr/>
        <p:txBody>
          <a:bodyPr lIns="0" tIns="0" rIns="0" bIns="0"/>
          <a:lstStyle>
            <a:lvl1pPr>
              <a:defRPr sz="1100" b="0" i="0">
                <a:solidFill>
                  <a:srgbClr val="7E7E7E"/>
                </a:solidFill>
                <a:latin typeface="Calibri"/>
                <a:cs typeface="Calibri"/>
              </a:defRPr>
            </a:lvl1pPr>
          </a:lstStyle>
          <a:p>
            <a:pPr marL="96520">
              <a:lnSpc>
                <a:spcPts val="1150"/>
              </a:lnSpc>
            </a:pPr>
            <a:fld id="{81D60167-4931-47E6-BA6A-407CBD079E47}" type="slidenum">
              <a:rPr dirty="0"/>
              <a:t>‹#›</a:t>
            </a:fld>
            <a:endParaRPr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userDrawn="1">
  <p:cSld name="Master Title: V1">
    <p:spTree>
      <p:nvGrpSpPr>
        <p:cNvPr id="1" name=""/>
        <p:cNvGrpSpPr/>
        <p:nvPr/>
      </p:nvGrpSpPr>
      <p:grpSpPr>
        <a:xfrm>
          <a:off x="0" y="0"/>
          <a:ext cx="0" cy="0"/>
          <a:chOff x="0" y="0"/>
          <a:chExt cx="0" cy="0"/>
        </a:xfrm>
      </p:grpSpPr>
      <p:sp>
        <p:nvSpPr>
          <p:cNvPr id="4" name="Rectangle 3"/>
          <p:cNvSpPr/>
          <p:nvPr/>
        </p:nvSpPr>
        <p:spPr>
          <a:xfrm>
            <a:off x="0" y="0"/>
            <a:ext cx="9144000" cy="92075"/>
          </a:xfrm>
          <a:prstGeom prst="rect">
            <a:avLst/>
          </a:prstGeom>
          <a:solidFill>
            <a:srgbClr val="00B0F0"/>
          </a:solidFill>
          <a:ln>
            <a:solidFill>
              <a:srgbClr val="00B0F0"/>
            </a:solidFill>
          </a:ln>
          <a:effectLst/>
        </p:spPr>
        <p:style>
          <a:lnRef idx="1">
            <a:schemeClr val="accent2"/>
          </a:lnRef>
          <a:fillRef idx="3">
            <a:schemeClr val="accent2"/>
          </a:fillRef>
          <a:effectRef idx="2">
            <a:schemeClr val="accent2"/>
          </a:effectRef>
          <a:fontRef idx="minor">
            <a:schemeClr val="lt1"/>
          </a:fontRef>
        </p:style>
        <p:txBody>
          <a:bodyPr anchor="ctr"/>
          <a:lstStyle/>
          <a:p>
            <a:pPr algn="ctr" defTabSz="457200" eaLnBrk="1" hangingPunct="1">
              <a:defRPr/>
            </a:pPr>
            <a:endParaRPr lang="en-US">
              <a:solidFill>
                <a:schemeClr val="accent1">
                  <a:lumMod val="60000"/>
                  <a:lumOff val="40000"/>
                </a:schemeClr>
              </a:solidFill>
            </a:endParaRPr>
          </a:p>
        </p:txBody>
      </p:sp>
      <p:sp>
        <p:nvSpPr>
          <p:cNvPr id="5" name="Rectangle 4"/>
          <p:cNvSpPr/>
          <p:nvPr/>
        </p:nvSpPr>
        <p:spPr>
          <a:xfrm>
            <a:off x="0" y="6765925"/>
            <a:ext cx="9144000" cy="92075"/>
          </a:xfrm>
          <a:prstGeom prst="rect">
            <a:avLst/>
          </a:prstGeom>
          <a:solidFill>
            <a:srgbClr val="00B0F0"/>
          </a:solidFill>
          <a:ln>
            <a:solidFill>
              <a:srgbClr val="00B0F0"/>
            </a:solidFill>
          </a:ln>
          <a:effectLst/>
        </p:spPr>
        <p:style>
          <a:lnRef idx="1">
            <a:schemeClr val="accent2"/>
          </a:lnRef>
          <a:fillRef idx="3">
            <a:schemeClr val="accent2"/>
          </a:fillRef>
          <a:effectRef idx="2">
            <a:schemeClr val="accent2"/>
          </a:effectRef>
          <a:fontRef idx="minor">
            <a:schemeClr val="lt1"/>
          </a:fontRef>
        </p:style>
        <p:txBody>
          <a:bodyPr anchor="ctr"/>
          <a:lstStyle/>
          <a:p>
            <a:pPr algn="ctr" defTabSz="457200" eaLnBrk="1" hangingPunct="1">
              <a:defRPr/>
            </a:pPr>
            <a:endParaRPr lang="en-US">
              <a:solidFill>
                <a:schemeClr val="accent1">
                  <a:lumMod val="60000"/>
                  <a:lumOff val="40000"/>
                </a:schemeClr>
              </a:solidFill>
            </a:endParaRPr>
          </a:p>
        </p:txBody>
      </p:sp>
      <p:sp>
        <p:nvSpPr>
          <p:cNvPr id="6" name="Rectangle 5"/>
          <p:cNvSpPr/>
          <p:nvPr/>
        </p:nvSpPr>
        <p:spPr>
          <a:xfrm>
            <a:off x="0" y="3859213"/>
            <a:ext cx="4379913" cy="2998787"/>
          </a:xfrm>
          <a:prstGeom prst="rect">
            <a:avLst/>
          </a:prstGeom>
          <a:blipFill dpi="0" rotWithShape="1">
            <a:blip r:embed="rId2">
              <a:alphaModFix amt="30000"/>
              <a:extLst>
                <a:ext uri="{28A0092B-C50C-407E-A947-70E740481C1C}">
                  <a14:useLocalDpi xmlns:a14="http://schemas.microsoft.com/office/drawing/2010/main"/>
                </a:ext>
              </a:extLst>
            </a:blip>
            <a:srcRect/>
            <a:stretch>
              <a:fillRect/>
            </a:stretch>
          </a:blip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eaLnBrk="1" hangingPunct="1">
              <a:defRPr/>
            </a:pPr>
            <a:endParaRPr lang="en-US">
              <a:solidFill>
                <a:srgbClr val="FFFFFF"/>
              </a:solidFill>
            </a:endParaRPr>
          </a:p>
        </p:txBody>
      </p:sp>
      <p:sp>
        <p:nvSpPr>
          <p:cNvPr id="7" name="Rectangle 3"/>
          <p:cNvSpPr>
            <a:spLocks noGrp="1" noChangeArrowheads="1"/>
          </p:cNvSpPr>
          <p:nvPr>
            <p:ph type="subTitle" idx="1"/>
          </p:nvPr>
        </p:nvSpPr>
        <p:spPr>
          <a:xfrm>
            <a:off x="4588042" y="5153078"/>
            <a:ext cx="4034590" cy="1127405"/>
          </a:xfrm>
          <a:prstGeom prst="rect">
            <a:avLst/>
          </a:prstGeom>
        </p:spPr>
        <p:txBody>
          <a:bodyPr/>
          <a:lstStyle>
            <a:lvl1pPr marL="0" indent="0">
              <a:buFontTx/>
              <a:buNone/>
              <a:defRPr sz="2000" b="0" baseline="0">
                <a:solidFill>
                  <a:schemeClr val="tx2"/>
                </a:solidFill>
                <a:uFillTx/>
                <a:latin typeface="Arial"/>
                <a:cs typeface="Arial"/>
              </a:defRPr>
            </a:lvl1pPr>
          </a:lstStyle>
          <a:p>
            <a:pPr lvl="0"/>
            <a:r>
              <a:rPr lang="en-US" noProof="0"/>
              <a:t>Click to edit Master subtitle style</a:t>
            </a:r>
            <a:endParaRPr lang="en-US" noProof="0" dirty="0"/>
          </a:p>
        </p:txBody>
      </p:sp>
      <p:sp>
        <p:nvSpPr>
          <p:cNvPr id="3" name="Title 2"/>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216121834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older 2"/>
          <p:cNvSpPr>
            <a:spLocks noGrp="1"/>
          </p:cNvSpPr>
          <p:nvPr>
            <p:ph type="title"/>
          </p:nvPr>
        </p:nvSpPr>
        <p:spPr>
          <a:xfrm>
            <a:off x="307340" y="178308"/>
            <a:ext cx="8529319" cy="706119"/>
          </a:xfrm>
          <a:prstGeom prst="rect">
            <a:avLst/>
          </a:prstGeom>
        </p:spPr>
        <p:txBody>
          <a:bodyPr wrap="square" lIns="0" tIns="0" rIns="0" bIns="0">
            <a:spAutoFit/>
          </a:bodyPr>
          <a:lstStyle>
            <a:lvl1pPr>
              <a:defRPr sz="2400" b="1" i="0">
                <a:solidFill>
                  <a:schemeClr val="tx1"/>
                </a:solidFill>
                <a:latin typeface="Calibri"/>
                <a:cs typeface="Calibri"/>
              </a:defRPr>
            </a:lvl1pPr>
          </a:lstStyle>
          <a:p>
            <a:endParaRPr/>
          </a:p>
        </p:txBody>
      </p:sp>
      <p:sp>
        <p:nvSpPr>
          <p:cNvPr id="3" name="Holder 3"/>
          <p:cNvSpPr>
            <a:spLocks noGrp="1"/>
          </p:cNvSpPr>
          <p:nvPr>
            <p:ph type="body" idx="1"/>
          </p:nvPr>
        </p:nvSpPr>
        <p:spPr>
          <a:xfrm>
            <a:off x="307340" y="1267078"/>
            <a:ext cx="8529319" cy="4641215"/>
          </a:xfrm>
          <a:prstGeom prst="rect">
            <a:avLst/>
          </a:prstGeom>
        </p:spPr>
        <p:txBody>
          <a:bodyPr wrap="square" lIns="0" tIns="0" rIns="0" bIns="0">
            <a:spAutoFit/>
          </a:bodyPr>
          <a:lstStyle>
            <a:lvl1pPr>
              <a:defRPr b="0" i="0">
                <a:solidFill>
                  <a:schemeClr val="tx1"/>
                </a:solidFill>
              </a:defRPr>
            </a:lvl1pPr>
          </a:lstStyle>
          <a:p>
            <a:endParaRPr dirty="0"/>
          </a:p>
        </p:txBody>
      </p:sp>
      <p:sp>
        <p:nvSpPr>
          <p:cNvPr id="6" name="Holder 6"/>
          <p:cNvSpPr>
            <a:spLocks noGrp="1"/>
          </p:cNvSpPr>
          <p:nvPr>
            <p:ph type="sldNum" sz="quarter" idx="7"/>
          </p:nvPr>
        </p:nvSpPr>
        <p:spPr>
          <a:xfrm>
            <a:off x="8883904" y="6656933"/>
            <a:ext cx="194309" cy="165734"/>
          </a:xfrm>
          <a:prstGeom prst="rect">
            <a:avLst/>
          </a:prstGeom>
        </p:spPr>
        <p:txBody>
          <a:bodyPr wrap="square" lIns="0" tIns="0" rIns="0" bIns="0">
            <a:spAutoFit/>
          </a:bodyPr>
          <a:lstStyle>
            <a:lvl1pPr>
              <a:defRPr sz="1100" b="0" i="0">
                <a:solidFill>
                  <a:srgbClr val="7E7E7E"/>
                </a:solidFill>
                <a:latin typeface="Calibri"/>
                <a:cs typeface="Calibri"/>
              </a:defRPr>
            </a:lvl1pPr>
          </a:lstStyle>
          <a:p>
            <a:pPr marL="96520">
              <a:lnSpc>
                <a:spcPts val="1150"/>
              </a:lnSpc>
            </a:pPr>
            <a:fld id="{81D60167-4931-47E6-BA6A-407CBD079E47}" type="slidenum">
              <a:rPr dirty="0"/>
              <a:t>‹#›</a:t>
            </a:fld>
            <a:endParaRPr dirty="0"/>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7" r:id="rId3"/>
    <p:sldLayoutId id="2147483663" r:id="rId4"/>
    <p:sldLayoutId id="2147483664" r:id="rId5"/>
    <p:sldLayoutId id="2147483665" r:id="rId6"/>
    <p:sldLayoutId id="2147483666" r:id="rId7"/>
  </p:sldLayoutIdLst>
  <p:hf sldNum="0" hdr="0" ftr="0" dt="0"/>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jpeg"/></Relationships>
</file>

<file path=ppt/slides/_rels/slide10.xml.rels><?xml version="1.0" encoding="UTF-8" standalone="yes"?>
<Relationships xmlns="http://schemas.openxmlformats.org/package/2006/relationships"><Relationship Id="rId2" Type="http://schemas.openxmlformats.org/officeDocument/2006/relationships/image" Target="../media/image16.emf"/><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chart" Target="../charts/chart1.xml"/><Relationship Id="rId1" Type="http://schemas.openxmlformats.org/officeDocument/2006/relationships/slideLayout" Target="../slideLayouts/slideLayout6.xml"/><Relationship Id="rId4" Type="http://schemas.openxmlformats.org/officeDocument/2006/relationships/image" Target="../media/image19.jpg"/></Relationships>
</file>

<file path=ppt/slides/_rels/slide13.xml.rels><?xml version="1.0" encoding="UTF-8" standalone="yes"?>
<Relationships xmlns="http://schemas.openxmlformats.org/package/2006/relationships"><Relationship Id="rId3" Type="http://schemas.openxmlformats.org/officeDocument/2006/relationships/slide" Target="slide22.xml"/><Relationship Id="rId2" Type="http://schemas.openxmlformats.org/officeDocument/2006/relationships/chart" Target="../charts/chart2.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slide" Target="slide23.xml"/><Relationship Id="rId2" Type="http://schemas.openxmlformats.org/officeDocument/2006/relationships/chart" Target="../charts/chart3.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slide" Target="slide13.xml"/><Relationship Id="rId2" Type="http://schemas.openxmlformats.org/officeDocument/2006/relationships/chart" Target="../charts/chart4.xml"/><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3" Type="http://schemas.openxmlformats.org/officeDocument/2006/relationships/slide" Target="slide14.xml"/><Relationship Id="rId2" Type="http://schemas.openxmlformats.org/officeDocument/2006/relationships/chart" Target="../charts/chart5.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7.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image" Target="../media/image9.png"/><Relationship Id="rId7" Type="http://schemas.openxmlformats.org/officeDocument/2006/relationships/image" Target="../media/image13.png"/><Relationship Id="rId2" Type="http://schemas.openxmlformats.org/officeDocument/2006/relationships/notesSlide" Target="../notesSlides/notesSlide6.xml"/><Relationship Id="rId1" Type="http://schemas.openxmlformats.org/officeDocument/2006/relationships/slideLayout" Target="../slideLayouts/slideLayout6.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 Id="rId9" Type="http://schemas.openxmlformats.org/officeDocument/2006/relationships/image" Target="../media/image15.png"/></Relationships>
</file>

<file path=ppt/slides/_rels/slide8.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11.png"/><Relationship Id="rId7" Type="http://schemas.openxmlformats.org/officeDocument/2006/relationships/image" Target="../media/image14.pn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13.png"/><Relationship Id="rId9" Type="http://schemas.openxmlformats.org/officeDocument/2006/relationships/image" Target="../media/image15.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4" name="Picture 3" descr="U:\1405265\1405265 WBG Logo\LOGO FILES\Horizontal\WBG_Horizontal_Color\WBG_Horizontal-RGB.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 y="727869"/>
            <a:ext cx="2896819" cy="5657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2"/>
          <p:cNvSpPr txBox="1">
            <a:spLocks noChangeArrowheads="1"/>
          </p:cNvSpPr>
          <p:nvPr/>
        </p:nvSpPr>
        <p:spPr bwMode="gray">
          <a:xfrm>
            <a:off x="685799" y="1719263"/>
            <a:ext cx="8305799" cy="2530475"/>
          </a:xfrm>
          <a:prstGeom prst="rect">
            <a:avLst/>
          </a:prstGeom>
          <a:noFill/>
          <a:ln w="9525">
            <a:noFill/>
            <a:miter lim="800000"/>
          </a:ln>
          <a:effectLst/>
        </p:spPr>
        <p:txBody>
          <a:bodyPr lIns="0" tIns="0" rIns="0" bIns="0" anchor="ctr"/>
          <a:lstStyle/>
          <a:p>
            <a:pPr>
              <a:defRPr>
                <a:uFillTx/>
              </a:defRPr>
            </a:pPr>
            <a:endParaRPr lang="hr-HR" sz="3400" b="1" kern="0" dirty="0">
              <a:ln w="0"/>
              <a:effectLst>
                <a:outerShdw blurRad="38100" dist="19050" dir="2700000" algn="tl" rotWithShape="0">
                  <a:schemeClr val="dk1">
                    <a:alpha val="40000"/>
                  </a:schemeClr>
                </a:outerShdw>
              </a:effectLst>
              <a:ea typeface="+mj-ea"/>
            </a:endParaRPr>
          </a:p>
          <a:p>
            <a:pPr>
              <a:defRPr>
                <a:uFillTx/>
              </a:defRPr>
            </a:pPr>
            <a:r>
              <a:rPr lang="en-US" sz="3400" b="1" kern="0" dirty="0">
                <a:ln w="0"/>
                <a:effectLst>
                  <a:outerShdw blurRad="38100" dist="19050" dir="2700000" algn="tl" rotWithShape="0">
                    <a:schemeClr val="dk1">
                      <a:alpha val="40000"/>
                    </a:schemeClr>
                  </a:outerShdw>
                </a:effectLst>
                <a:ea typeface="+mj-ea"/>
              </a:rPr>
              <a:t>UZBEKISTAN</a:t>
            </a:r>
          </a:p>
          <a:p>
            <a:pPr>
              <a:defRPr>
                <a:uFillTx/>
              </a:defRPr>
            </a:pPr>
            <a:r>
              <a:rPr lang="hr-HR" sz="3400" b="1" kern="0" dirty="0">
                <a:ln w="0"/>
                <a:effectLst>
                  <a:outerShdw blurRad="38100" dist="19050" dir="2700000" algn="tl" rotWithShape="0">
                    <a:schemeClr val="dk1">
                      <a:alpha val="40000"/>
                    </a:schemeClr>
                  </a:outerShdw>
                </a:effectLst>
                <a:ea typeface="+mj-ea"/>
              </a:rPr>
              <a:t>Nacionalna procjena PEFA-e iz </a:t>
            </a:r>
            <a:r>
              <a:rPr lang="en-US" sz="3400" b="1" kern="0" dirty="0">
                <a:ln w="0"/>
                <a:effectLst>
                  <a:outerShdw blurRad="38100" dist="19050" dir="2700000" algn="tl" rotWithShape="0">
                    <a:schemeClr val="dk1">
                      <a:alpha val="40000"/>
                    </a:schemeClr>
                  </a:outerShdw>
                </a:effectLst>
                <a:ea typeface="+mj-ea"/>
              </a:rPr>
              <a:t>2018</a:t>
            </a:r>
            <a:r>
              <a:rPr lang="hr-HR" sz="3400" b="1" kern="0" dirty="0">
                <a:ln w="0"/>
                <a:effectLst>
                  <a:outerShdw blurRad="38100" dist="19050" dir="2700000" algn="tl" rotWithShape="0">
                    <a:schemeClr val="dk1">
                      <a:alpha val="40000"/>
                    </a:schemeClr>
                  </a:outerShdw>
                </a:effectLst>
                <a:ea typeface="+mj-ea"/>
              </a:rPr>
              <a:t>.</a:t>
            </a:r>
          </a:p>
          <a:p>
            <a:pPr>
              <a:defRPr>
                <a:uFillTx/>
              </a:defRPr>
            </a:pPr>
            <a:r>
              <a:rPr lang="hr-HR" sz="3400" b="1" kern="0" dirty="0">
                <a:ln w="0"/>
                <a:effectLst>
                  <a:outerShdw blurRad="38100" dist="19050" dir="2700000" algn="tl" rotWithShape="0">
                    <a:schemeClr val="dk1">
                      <a:alpha val="40000"/>
                    </a:schemeClr>
                  </a:outerShdw>
                </a:effectLst>
                <a:ea typeface="+mj-ea"/>
              </a:rPr>
              <a:t>Zajednica prakse za proračun </a:t>
            </a:r>
            <a:r>
              <a:rPr lang="en-US" sz="3400" b="1" kern="0" dirty="0">
                <a:ln w="0"/>
                <a:effectLst>
                  <a:outerShdw blurRad="38100" dist="19050" dir="2700000" algn="tl" rotWithShape="0">
                    <a:schemeClr val="dk1">
                      <a:alpha val="40000"/>
                    </a:schemeClr>
                  </a:outerShdw>
                </a:effectLst>
                <a:ea typeface="+mj-ea"/>
              </a:rPr>
              <a:t>PEMPAL</a:t>
            </a:r>
            <a:r>
              <a:rPr lang="hr-HR" sz="3400" b="1" kern="0" dirty="0">
                <a:ln w="0"/>
                <a:effectLst>
                  <a:outerShdw blurRad="38100" dist="19050" dir="2700000" algn="tl" rotWithShape="0">
                    <a:schemeClr val="dk1">
                      <a:alpha val="40000"/>
                    </a:schemeClr>
                  </a:outerShdw>
                </a:effectLst>
                <a:ea typeface="+mj-ea"/>
              </a:rPr>
              <a:t>-a</a:t>
            </a:r>
            <a:endParaRPr lang="en-US" sz="3400" b="1" kern="0" dirty="0">
              <a:ln w="0"/>
              <a:effectLst>
                <a:outerShdw blurRad="38100" dist="19050" dir="2700000" algn="tl" rotWithShape="0">
                  <a:schemeClr val="dk1">
                    <a:alpha val="40000"/>
                  </a:schemeClr>
                </a:outerShdw>
              </a:effectLst>
              <a:ea typeface="+mj-ea"/>
              <a:cs typeface="Times New Roman" pitchFamily="18" charset="0"/>
            </a:endParaRPr>
          </a:p>
          <a:p>
            <a:pPr algn="ctr">
              <a:defRPr>
                <a:uFillTx/>
              </a:defRPr>
            </a:pPr>
            <a:endParaRPr lang="en-US" sz="3400" b="1" dirty="0">
              <a:ln w="0"/>
              <a:effectLst>
                <a:outerShdw blurRad="38100" dist="19050" dir="2700000" algn="tl" rotWithShape="0">
                  <a:schemeClr val="dk1">
                    <a:alpha val="40000"/>
                  </a:schemeClr>
                </a:outerShdw>
              </a:effectLst>
              <a:cs typeface="Times New Roman" pitchFamily="18" charset="0"/>
            </a:endParaRPr>
          </a:p>
        </p:txBody>
      </p:sp>
      <p:sp>
        <p:nvSpPr>
          <p:cNvPr id="6" name="Rectangle 5"/>
          <p:cNvSpPr/>
          <p:nvPr/>
        </p:nvSpPr>
        <p:spPr>
          <a:xfrm>
            <a:off x="4968240" y="4249738"/>
            <a:ext cx="3931920" cy="830997"/>
          </a:xfrm>
          <a:prstGeom prst="rect">
            <a:avLst/>
          </a:prstGeom>
        </p:spPr>
        <p:txBody>
          <a:bodyPr wrap="square">
            <a:spAutoFit/>
          </a:bodyPr>
          <a:lstStyle/>
          <a:p>
            <a:pPr algn="r">
              <a:defRPr>
                <a:uFillTx/>
              </a:defRPr>
            </a:pPr>
            <a:r>
              <a:rPr lang="hr-HR" sz="2400" dirty="0">
                <a:effectLst>
                  <a:outerShdw blurRad="38100" dist="38100" dir="2700000" algn="tl">
                    <a:srgbClr val="C0C0C0"/>
                  </a:outerShdw>
                </a:effectLst>
              </a:rPr>
              <a:t>18. ožujka </a:t>
            </a:r>
            <a:r>
              <a:rPr lang="en-US" sz="2400" dirty="0">
                <a:effectLst>
                  <a:outerShdw blurRad="38100" dist="38100" dir="2700000" algn="tl">
                    <a:srgbClr val="C0C0C0"/>
                  </a:outerShdw>
                </a:effectLst>
              </a:rPr>
              <a:t>2019</a:t>
            </a:r>
            <a:r>
              <a:rPr lang="hr-HR" sz="2400" dirty="0">
                <a:effectLst>
                  <a:outerShdw blurRad="38100" dist="38100" dir="2700000" algn="tl">
                    <a:srgbClr val="C0C0C0"/>
                  </a:outerShdw>
                </a:effectLst>
              </a:rPr>
              <a:t>.</a:t>
            </a:r>
            <a:br>
              <a:rPr lang="en-US" sz="2400" dirty="0">
                <a:effectLst>
                  <a:outerShdw blurRad="38100" dist="38100" dir="2700000" algn="tl">
                    <a:srgbClr val="C0C0C0"/>
                  </a:outerShdw>
                </a:effectLst>
              </a:rPr>
            </a:br>
            <a:r>
              <a:rPr lang="hr-HR" sz="2400" dirty="0">
                <a:effectLst>
                  <a:outerShdw blurRad="38100" dist="38100" dir="2700000" algn="tl">
                    <a:srgbClr val="C0C0C0"/>
                  </a:outerShdw>
                </a:effectLst>
              </a:rPr>
              <a:t>Taškent, Uzbekistan</a:t>
            </a:r>
            <a:endParaRPr lang="hr-HR" sz="2400" kern="0" dirty="0">
              <a:latin typeface="+mj-lt"/>
              <a:cs typeface="Times New Roman" pitchFamily="18" charset="0"/>
            </a:endParaRPr>
          </a:p>
        </p:txBody>
      </p:sp>
      <p:sp>
        <p:nvSpPr>
          <p:cNvPr id="34" name="Rectangle 33"/>
          <p:cNvSpPr/>
          <p:nvPr/>
        </p:nvSpPr>
        <p:spPr>
          <a:xfrm>
            <a:off x="0" y="1628775"/>
            <a:ext cx="9144000" cy="92075"/>
          </a:xfrm>
          <a:prstGeom prst="rect">
            <a:avLst/>
          </a:prstGeom>
          <a:solidFill>
            <a:srgbClr val="00B0F0"/>
          </a:solidFill>
          <a:ln>
            <a:solidFill>
              <a:srgbClr val="00B0F0"/>
            </a:solidFill>
          </a:ln>
          <a:effectLst/>
        </p:spPr>
        <p:style>
          <a:lnRef idx="1">
            <a:schemeClr val="accent2"/>
          </a:lnRef>
          <a:fillRef idx="3">
            <a:schemeClr val="accent2"/>
          </a:fillRef>
          <a:effectRef idx="2">
            <a:schemeClr val="accent2"/>
          </a:effectRef>
          <a:fontRef idx="minor">
            <a:schemeClr val="lt1"/>
          </a:fontRef>
        </p:style>
        <p:txBody>
          <a:bodyPr anchor="ctr"/>
          <a:lstStyle/>
          <a:p>
            <a:pPr algn="ctr" defTabSz="457200" eaLnBrk="1" hangingPunct="1">
              <a:defRPr/>
            </a:pPr>
            <a:endParaRPr lang="en-US">
              <a:solidFill>
                <a:schemeClr val="accent1">
                  <a:lumMod val="60000"/>
                  <a:lumOff val="40000"/>
                </a:schemeClr>
              </a:solidFill>
            </a:endParaRPr>
          </a:p>
        </p:txBody>
      </p:sp>
      <p:pic>
        <p:nvPicPr>
          <p:cNvPr id="28679" name="Picture 2" descr="I:\_GregW\1322550 WBGIS - ITS Sub Branding\WBGIS_ITS-PPT_footer-06.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1719263"/>
            <a:ext cx="9144000" cy="134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9" name="Group 8">
            <a:extLst>
              <a:ext uri="{FF2B5EF4-FFF2-40B4-BE49-F238E27FC236}">
                <a16:creationId xmlns:a16="http://schemas.microsoft.com/office/drawing/2014/main" id="{EB26B265-F490-4D0F-963E-AC729EB8DF99}"/>
              </a:ext>
            </a:extLst>
          </p:cNvPr>
          <p:cNvGrpSpPr/>
          <p:nvPr/>
        </p:nvGrpSpPr>
        <p:grpSpPr>
          <a:xfrm>
            <a:off x="5867400" y="585692"/>
            <a:ext cx="3124199" cy="861774"/>
            <a:chOff x="5867400" y="585692"/>
            <a:chExt cx="3124199" cy="861774"/>
          </a:xfrm>
        </p:grpSpPr>
        <p:pic>
          <p:nvPicPr>
            <p:cNvPr id="3" name="Picture 2">
              <a:extLst>
                <a:ext uri="{FF2B5EF4-FFF2-40B4-BE49-F238E27FC236}">
                  <a16:creationId xmlns:a16="http://schemas.microsoft.com/office/drawing/2014/main" id="{904BC8A6-CD4B-4071-B15F-745333968C8D}"/>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001000" y="606587"/>
              <a:ext cx="990599" cy="660812"/>
            </a:xfrm>
            <a:prstGeom prst="rect">
              <a:avLst/>
            </a:prstGeom>
          </p:spPr>
        </p:pic>
        <p:sp>
          <p:nvSpPr>
            <p:cNvPr id="4" name="TextBox 3">
              <a:extLst>
                <a:ext uri="{FF2B5EF4-FFF2-40B4-BE49-F238E27FC236}">
                  <a16:creationId xmlns:a16="http://schemas.microsoft.com/office/drawing/2014/main" id="{0F2BF2E9-864D-4605-94E6-53B286F9F455}"/>
                </a:ext>
              </a:extLst>
            </p:cNvPr>
            <p:cNvSpPr txBox="1"/>
            <p:nvPr/>
          </p:nvSpPr>
          <p:spPr>
            <a:xfrm>
              <a:off x="5867400" y="585692"/>
              <a:ext cx="2133600" cy="861774"/>
            </a:xfrm>
            <a:prstGeom prst="rect">
              <a:avLst/>
            </a:prstGeom>
            <a:noFill/>
          </p:spPr>
          <p:txBody>
            <a:bodyPr wrap="square" rtlCol="0">
              <a:spAutoFit/>
            </a:bodyPr>
            <a:lstStyle/>
            <a:p>
              <a:pPr algn="r"/>
              <a:r>
                <a:rPr lang="hr-HR" b="1" dirty="0">
                  <a:ln w="0"/>
                  <a:solidFill>
                    <a:schemeClr val="accent4">
                      <a:lumMod val="75000"/>
                    </a:schemeClr>
                  </a:solidFill>
                  <a:effectLst>
                    <a:outerShdw blurRad="38100" dist="25400" dir="5400000" algn="ctr" rotWithShape="0">
                      <a:srgbClr val="6E747A">
                        <a:alpha val="43000"/>
                      </a:srgbClr>
                    </a:outerShdw>
                  </a:effectLst>
                </a:rPr>
                <a:t>EUROPSKA UNIJA</a:t>
              </a:r>
              <a:endParaRPr lang="en-US" b="1" dirty="0">
                <a:ln w="0"/>
                <a:solidFill>
                  <a:schemeClr val="accent4">
                    <a:lumMod val="75000"/>
                  </a:schemeClr>
                </a:solidFill>
                <a:effectLst>
                  <a:outerShdw blurRad="38100" dist="25400" dir="5400000" algn="ctr" rotWithShape="0">
                    <a:srgbClr val="6E747A">
                      <a:alpha val="43000"/>
                    </a:srgbClr>
                  </a:outerShdw>
                </a:effectLst>
              </a:endParaRPr>
            </a:p>
            <a:p>
              <a:pPr algn="r"/>
              <a:r>
                <a:rPr lang="hr-HR" sz="1600" b="1" dirty="0">
                  <a:ln w="0"/>
                  <a:solidFill>
                    <a:schemeClr val="accent4">
                      <a:lumMod val="75000"/>
                    </a:schemeClr>
                  </a:solidFill>
                  <a:effectLst>
                    <a:outerShdw blurRad="38100" dist="25400" dir="5400000" algn="ctr" rotWithShape="0">
                      <a:srgbClr val="6E747A">
                        <a:alpha val="43000"/>
                      </a:srgbClr>
                    </a:outerShdw>
                  </a:effectLst>
                </a:rPr>
                <a:t>Delegacija Republike Uzbekistan</a:t>
              </a:r>
              <a:endParaRPr lang="en-US" sz="1600" b="1" dirty="0">
                <a:ln w="0"/>
                <a:solidFill>
                  <a:schemeClr val="accent4">
                    <a:lumMod val="75000"/>
                  </a:schemeClr>
                </a:solidFill>
                <a:effectLst>
                  <a:outerShdw blurRad="38100" dist="25400" dir="5400000" algn="ctr" rotWithShape="0">
                    <a:srgbClr val="6E747A">
                      <a:alpha val="43000"/>
                    </a:srgbClr>
                  </a:outerShdw>
                </a:effectLst>
              </a:endParaRPr>
            </a:p>
          </p:txBody>
        </p:sp>
      </p:grpSp>
      <p:pic>
        <p:nvPicPr>
          <p:cNvPr id="2" name="Picture 1">
            <a:extLst>
              <a:ext uri="{FF2B5EF4-FFF2-40B4-BE49-F238E27FC236}">
                <a16:creationId xmlns:a16="http://schemas.microsoft.com/office/drawing/2014/main" id="{11E4D9C1-DF7D-445C-943C-BD1114356A85}"/>
              </a:ext>
            </a:extLst>
          </p:cNvPr>
          <p:cNvPicPr>
            <a:picLocks noChangeAspect="1"/>
          </p:cNvPicPr>
          <p:nvPr/>
        </p:nvPicPr>
        <p:blipFill>
          <a:blip r:embed="rId6"/>
          <a:stretch>
            <a:fillRect/>
          </a:stretch>
        </p:blipFill>
        <p:spPr>
          <a:xfrm>
            <a:off x="3657600" y="152400"/>
            <a:ext cx="1814381" cy="1476375"/>
          </a:xfrm>
          <a:prstGeom prst="rect">
            <a:avLst/>
          </a:prstGeom>
        </p:spPr>
      </p:pic>
    </p:spTree>
    <p:extLst>
      <p:ext uri="{BB962C8B-B14F-4D97-AF65-F5344CB8AC3E}">
        <p14:creationId xmlns:p14="http://schemas.microsoft.com/office/powerpoint/2010/main" val="386611936"/>
      </p:ext>
    </p:extLst>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val 2">
            <a:extLst>
              <a:ext uri="{FF2B5EF4-FFF2-40B4-BE49-F238E27FC236}">
                <a16:creationId xmlns:a16="http://schemas.microsoft.com/office/drawing/2014/main" id="{35E98711-381C-4B54-924C-DC78D95C6C5D}"/>
              </a:ext>
            </a:extLst>
          </p:cNvPr>
          <p:cNvSpPr/>
          <p:nvPr/>
        </p:nvSpPr>
        <p:spPr>
          <a:xfrm>
            <a:off x="76200" y="24384"/>
            <a:ext cx="685800" cy="304800"/>
          </a:xfrm>
          <a:prstGeom prst="ellipse">
            <a:avLst/>
          </a:prstGeom>
          <a:solidFill>
            <a:schemeClr val="accent4"/>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13</a:t>
            </a:r>
          </a:p>
        </p:txBody>
      </p:sp>
      <p:pic>
        <p:nvPicPr>
          <p:cNvPr id="6" name="Picture 5">
            <a:extLst>
              <a:ext uri="{FF2B5EF4-FFF2-40B4-BE49-F238E27FC236}">
                <a16:creationId xmlns:a16="http://schemas.microsoft.com/office/drawing/2014/main" id="{D1DD07C2-801C-4946-A127-02EDB1E87CDF}"/>
              </a:ext>
            </a:extLst>
          </p:cNvPr>
          <p:cNvPicPr>
            <a:picLocks noChangeAspect="1"/>
          </p:cNvPicPr>
          <p:nvPr/>
        </p:nvPicPr>
        <p:blipFill>
          <a:blip r:embed="rId2"/>
          <a:stretch>
            <a:fillRect/>
          </a:stretch>
        </p:blipFill>
        <p:spPr>
          <a:xfrm>
            <a:off x="1905000" y="24384"/>
            <a:ext cx="5699604" cy="6858000"/>
          </a:xfrm>
          <a:prstGeom prst="rect">
            <a:avLst/>
          </a:prstGeom>
        </p:spPr>
      </p:pic>
    </p:spTree>
    <p:extLst>
      <p:ext uri="{BB962C8B-B14F-4D97-AF65-F5344CB8AC3E}">
        <p14:creationId xmlns:p14="http://schemas.microsoft.com/office/powerpoint/2010/main" val="234430707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kstniOkvir 2"/>
          <p:cNvSpPr txBox="1"/>
          <p:nvPr/>
        </p:nvSpPr>
        <p:spPr>
          <a:xfrm>
            <a:off x="1524000" y="-228600"/>
            <a:ext cx="3962400" cy="1477328"/>
          </a:xfrm>
          <a:prstGeom prst="rect">
            <a:avLst/>
          </a:prstGeom>
          <a:solidFill>
            <a:schemeClr val="bg1"/>
          </a:solidFill>
        </p:spPr>
        <p:txBody>
          <a:bodyPr wrap="square" rtlCol="0">
            <a:spAutoFit/>
          </a:bodyPr>
          <a:lstStyle/>
          <a:p>
            <a:endParaRPr lang="hr-HR" b="1" dirty="0"/>
          </a:p>
          <a:p>
            <a:r>
              <a:rPr lang="hr-HR" b="1" dirty="0"/>
              <a:t>Usporedba učinka zemalja na temelju PEFA </a:t>
            </a:r>
            <a:r>
              <a:rPr lang="hr-HR" b="1" dirty="0" err="1"/>
              <a:t>metodologij</a:t>
            </a:r>
            <a:r>
              <a:rPr lang="hr-HR" b="1" dirty="0"/>
              <a:t> iz 2016. </a:t>
            </a:r>
          </a:p>
          <a:p>
            <a:br>
              <a:rPr lang="hr-HR" b="1" dirty="0"/>
            </a:br>
            <a:endParaRPr lang="hr-HR" dirty="0"/>
          </a:p>
        </p:txBody>
      </p:sp>
      <p:pic>
        <p:nvPicPr>
          <p:cNvPr id="2" name="Picture 1">
            <a:extLst>
              <a:ext uri="{FF2B5EF4-FFF2-40B4-BE49-F238E27FC236}">
                <a16:creationId xmlns:a16="http://schemas.microsoft.com/office/drawing/2014/main" id="{8C6E80C3-E10B-4A33-B9BD-38B74623D00B}"/>
              </a:ext>
            </a:extLst>
          </p:cNvPr>
          <p:cNvPicPr>
            <a:picLocks noChangeAspect="1"/>
          </p:cNvPicPr>
          <p:nvPr/>
        </p:nvPicPr>
        <p:blipFill>
          <a:blip r:embed="rId2"/>
          <a:stretch>
            <a:fillRect/>
          </a:stretch>
        </p:blipFill>
        <p:spPr>
          <a:xfrm>
            <a:off x="0" y="76200"/>
            <a:ext cx="9144000" cy="6781800"/>
          </a:xfrm>
          <a:prstGeom prst="rect">
            <a:avLst/>
          </a:prstGeom>
        </p:spPr>
      </p:pic>
      <p:sp>
        <p:nvSpPr>
          <p:cNvPr id="5" name="TekstniOkvir 4"/>
          <p:cNvSpPr txBox="1"/>
          <p:nvPr/>
        </p:nvSpPr>
        <p:spPr>
          <a:xfrm>
            <a:off x="762000" y="76200"/>
            <a:ext cx="7239000" cy="646331"/>
          </a:xfrm>
          <a:prstGeom prst="rect">
            <a:avLst/>
          </a:prstGeom>
          <a:solidFill>
            <a:schemeClr val="bg1"/>
          </a:solidFill>
        </p:spPr>
        <p:txBody>
          <a:bodyPr wrap="square" rtlCol="0">
            <a:spAutoFit/>
          </a:bodyPr>
          <a:lstStyle/>
          <a:p>
            <a:r>
              <a:rPr lang="hr-HR" b="1" dirty="0"/>
              <a:t>Usporedba učinka zemalja na temelju metodologije PEFA-e iz 2016. </a:t>
            </a:r>
          </a:p>
          <a:p>
            <a:endParaRPr lang="hr-HR" dirty="0"/>
          </a:p>
        </p:txBody>
      </p:sp>
      <p:sp>
        <p:nvSpPr>
          <p:cNvPr id="6" name="TekstniOkvir 5"/>
          <p:cNvSpPr txBox="1"/>
          <p:nvPr/>
        </p:nvSpPr>
        <p:spPr>
          <a:xfrm>
            <a:off x="0" y="743656"/>
            <a:ext cx="1143000" cy="5690789"/>
          </a:xfrm>
          <a:prstGeom prst="rect">
            <a:avLst/>
          </a:prstGeom>
          <a:solidFill>
            <a:schemeClr val="bg1"/>
          </a:solidFill>
        </p:spPr>
        <p:txBody>
          <a:bodyPr wrap="square" rtlCol="0">
            <a:spAutoFit/>
          </a:bodyPr>
          <a:lstStyle/>
          <a:p>
            <a:pPr algn="r"/>
            <a:r>
              <a:rPr lang="hr-HR" sz="1070" dirty="0"/>
              <a:t>Gruzija</a:t>
            </a:r>
          </a:p>
          <a:p>
            <a:pPr algn="r"/>
            <a:r>
              <a:rPr lang="hr-HR" sz="1070" dirty="0"/>
              <a:t>Ruanda</a:t>
            </a:r>
          </a:p>
          <a:p>
            <a:pPr algn="r"/>
            <a:r>
              <a:rPr lang="hr-HR" sz="1070" dirty="0"/>
              <a:t>Filipini</a:t>
            </a:r>
          </a:p>
          <a:p>
            <a:pPr algn="r"/>
            <a:r>
              <a:rPr lang="hr-HR" sz="1070" dirty="0"/>
              <a:t>Indonezija</a:t>
            </a:r>
          </a:p>
          <a:p>
            <a:pPr algn="r"/>
            <a:r>
              <a:rPr lang="hr-HR" sz="1070" dirty="0"/>
              <a:t>Butan</a:t>
            </a:r>
          </a:p>
          <a:p>
            <a:pPr algn="r"/>
            <a:r>
              <a:rPr lang="hr-HR" sz="1070" dirty="0"/>
              <a:t>Albanija</a:t>
            </a:r>
          </a:p>
          <a:p>
            <a:pPr algn="r"/>
            <a:r>
              <a:rPr lang="hr-HR" sz="1070" dirty="0"/>
              <a:t>Kolumbija</a:t>
            </a:r>
          </a:p>
          <a:p>
            <a:pPr algn="r"/>
            <a:r>
              <a:rPr lang="hr-HR" sz="1070" dirty="0"/>
              <a:t>Maroko</a:t>
            </a:r>
          </a:p>
          <a:p>
            <a:pPr algn="r"/>
            <a:r>
              <a:rPr lang="hr-HR" sz="1070" dirty="0"/>
              <a:t>Uzbekistan</a:t>
            </a:r>
          </a:p>
          <a:p>
            <a:pPr algn="r"/>
            <a:r>
              <a:rPr lang="hr-HR" sz="1070" dirty="0"/>
              <a:t>Uganda</a:t>
            </a:r>
          </a:p>
          <a:p>
            <a:pPr algn="r"/>
            <a:r>
              <a:rPr lang="hr-HR" sz="1070" dirty="0"/>
              <a:t>Tadžikistan</a:t>
            </a:r>
          </a:p>
          <a:p>
            <a:pPr algn="r"/>
            <a:r>
              <a:rPr lang="hr-HR" sz="1070" dirty="0"/>
              <a:t>Jordan</a:t>
            </a:r>
          </a:p>
          <a:p>
            <a:pPr algn="r"/>
            <a:r>
              <a:rPr lang="hr-HR" sz="1070" dirty="0"/>
              <a:t>Ukrajina</a:t>
            </a:r>
          </a:p>
          <a:p>
            <a:pPr algn="r"/>
            <a:r>
              <a:rPr lang="hr-HR" sz="900" dirty="0"/>
              <a:t>Dominikanska Rep.</a:t>
            </a:r>
          </a:p>
          <a:p>
            <a:pPr algn="r"/>
            <a:r>
              <a:rPr lang="hr-HR" sz="1070" dirty="0"/>
              <a:t>Kostarika</a:t>
            </a:r>
          </a:p>
          <a:p>
            <a:pPr algn="r"/>
            <a:r>
              <a:rPr lang="hr-HR" sz="1070" dirty="0"/>
              <a:t>Zambija</a:t>
            </a:r>
          </a:p>
          <a:p>
            <a:pPr algn="r"/>
            <a:r>
              <a:rPr lang="hr-HR" sz="1070" dirty="0"/>
              <a:t>Paragvaj</a:t>
            </a:r>
          </a:p>
          <a:p>
            <a:pPr algn="r"/>
            <a:r>
              <a:rPr lang="hr-HR" sz="1070" dirty="0"/>
              <a:t>Tanzanija</a:t>
            </a:r>
          </a:p>
          <a:p>
            <a:pPr algn="r"/>
            <a:r>
              <a:rPr lang="hr-HR" sz="1070" dirty="0"/>
              <a:t>Bangladeš</a:t>
            </a:r>
          </a:p>
          <a:p>
            <a:pPr algn="r"/>
            <a:r>
              <a:rPr lang="hr-HR" sz="1070" dirty="0"/>
              <a:t>Mali</a:t>
            </a:r>
          </a:p>
          <a:p>
            <a:pPr algn="r"/>
            <a:r>
              <a:rPr lang="hr-HR" sz="1070" dirty="0" err="1"/>
              <a:t>Sijera</a:t>
            </a:r>
            <a:r>
              <a:rPr lang="hr-HR" sz="1070" dirty="0"/>
              <a:t> Leone</a:t>
            </a:r>
          </a:p>
          <a:p>
            <a:pPr algn="r"/>
            <a:r>
              <a:rPr lang="hr-HR" sz="1070" dirty="0"/>
              <a:t>Burkina Faso</a:t>
            </a:r>
          </a:p>
          <a:p>
            <a:pPr algn="r"/>
            <a:r>
              <a:rPr lang="hr-HR" sz="1070" dirty="0"/>
              <a:t>Gvineja</a:t>
            </a:r>
          </a:p>
          <a:p>
            <a:pPr algn="r"/>
            <a:r>
              <a:rPr lang="hr-HR" sz="1070" dirty="0"/>
              <a:t>Irak</a:t>
            </a:r>
          </a:p>
          <a:p>
            <a:pPr algn="r"/>
            <a:r>
              <a:rPr lang="hr-HR" sz="1070" dirty="0"/>
              <a:t>Zimbabve</a:t>
            </a:r>
          </a:p>
          <a:p>
            <a:pPr algn="r"/>
            <a:r>
              <a:rPr lang="hr-HR" sz="1070" dirty="0"/>
              <a:t>Afganistan</a:t>
            </a:r>
          </a:p>
          <a:p>
            <a:pPr algn="r"/>
            <a:r>
              <a:rPr lang="hr-HR" sz="1070" dirty="0"/>
              <a:t>Gabon </a:t>
            </a:r>
          </a:p>
          <a:p>
            <a:pPr algn="r"/>
            <a:r>
              <a:rPr lang="hr-HR" sz="1070" dirty="0"/>
              <a:t>Niger</a:t>
            </a:r>
          </a:p>
          <a:p>
            <a:pPr algn="r"/>
            <a:r>
              <a:rPr lang="hr-HR" sz="1070" dirty="0"/>
              <a:t>Madagaskar</a:t>
            </a:r>
          </a:p>
          <a:p>
            <a:pPr algn="r"/>
            <a:r>
              <a:rPr lang="hr-HR" sz="1070" dirty="0"/>
              <a:t>Kamerun</a:t>
            </a:r>
          </a:p>
          <a:p>
            <a:pPr algn="r"/>
            <a:r>
              <a:rPr lang="hr-HR" sz="1070" dirty="0"/>
              <a:t>Lesoto</a:t>
            </a:r>
          </a:p>
          <a:p>
            <a:pPr algn="r"/>
            <a:r>
              <a:rPr lang="hr-HR" sz="1070" dirty="0"/>
              <a:t>Togo</a:t>
            </a:r>
          </a:p>
          <a:p>
            <a:pPr algn="r"/>
            <a:r>
              <a:rPr lang="hr-HR" sz="1070" dirty="0"/>
              <a:t>Čad</a:t>
            </a:r>
          </a:p>
        </p:txBody>
      </p:sp>
    </p:spTree>
    <p:extLst>
      <p:ext uri="{BB962C8B-B14F-4D97-AF65-F5344CB8AC3E}">
        <p14:creationId xmlns:p14="http://schemas.microsoft.com/office/powerpoint/2010/main" val="353431977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Chart 5">
            <a:extLst>
              <a:ext uri="{FF2B5EF4-FFF2-40B4-BE49-F238E27FC236}">
                <a16:creationId xmlns:a16="http://schemas.microsoft.com/office/drawing/2014/main" id="{4576A621-52D3-4787-908C-6AFD17324B62}"/>
              </a:ext>
            </a:extLst>
          </p:cNvPr>
          <p:cNvGraphicFramePr>
            <a:graphicFrameLocks noChangeAspect="1"/>
          </p:cNvGraphicFramePr>
          <p:nvPr>
            <p:extLst>
              <p:ext uri="{D42A27DB-BD31-4B8C-83A1-F6EECF244321}">
                <p14:modId xmlns:p14="http://schemas.microsoft.com/office/powerpoint/2010/main" val="4013508178"/>
              </p:ext>
            </p:extLst>
          </p:nvPr>
        </p:nvGraphicFramePr>
        <p:xfrm>
          <a:off x="0" y="377700"/>
          <a:ext cx="9149715" cy="5282893"/>
        </p:xfrm>
        <a:graphic>
          <a:graphicData uri="http://schemas.openxmlformats.org/drawingml/2006/chart">
            <c:chart xmlns:c="http://schemas.openxmlformats.org/drawingml/2006/chart" xmlns:r="http://schemas.openxmlformats.org/officeDocument/2006/relationships" r:id="rId2"/>
          </a:graphicData>
        </a:graphic>
      </p:graphicFrame>
      <p:cxnSp>
        <p:nvCxnSpPr>
          <p:cNvPr id="8" name="Straight Connector 7">
            <a:extLst>
              <a:ext uri="{FF2B5EF4-FFF2-40B4-BE49-F238E27FC236}">
                <a16:creationId xmlns:a16="http://schemas.microsoft.com/office/drawing/2014/main" id="{063A043F-832B-47D1-8CE6-CF258EA6325B}"/>
              </a:ext>
            </a:extLst>
          </p:cNvPr>
          <p:cNvCxnSpPr>
            <a:cxnSpLocks/>
          </p:cNvCxnSpPr>
          <p:nvPr/>
        </p:nvCxnSpPr>
        <p:spPr>
          <a:xfrm>
            <a:off x="523875" y="2200275"/>
            <a:ext cx="8016240" cy="762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11" name="Title 5">
            <a:extLst>
              <a:ext uri="{FF2B5EF4-FFF2-40B4-BE49-F238E27FC236}">
                <a16:creationId xmlns:a16="http://schemas.microsoft.com/office/drawing/2014/main" id="{0D3E1310-D562-4144-B9E8-8F665FF78BAD}"/>
              </a:ext>
            </a:extLst>
          </p:cNvPr>
          <p:cNvSpPr txBox="1">
            <a:spLocks/>
          </p:cNvSpPr>
          <p:nvPr/>
        </p:nvSpPr>
        <p:spPr>
          <a:xfrm>
            <a:off x="146685" y="54407"/>
            <a:ext cx="8991600" cy="1143000"/>
          </a:xfrm>
          <a:prstGeom prst="rect">
            <a:avLst/>
          </a:prstGeom>
        </p:spPr>
        <p:txBody>
          <a:bodyPr>
            <a:noAutofit/>
          </a:bodyPr>
          <a:lstStyle>
            <a:lvl1pPr>
              <a:defRPr>
                <a:latin typeface="+mj-lt"/>
                <a:ea typeface="+mj-ea"/>
                <a:cs typeface="+mj-cs"/>
              </a:defRPr>
            </a:lvl1pPr>
          </a:lstStyle>
          <a:p>
            <a:pPr algn="ctr">
              <a:defRPr sz="1400" b="1" i="0" u="none" strike="noStrike" kern="1200" spc="0" baseline="0">
                <a:solidFill>
                  <a:prstClr val="black">
                    <a:lumMod val="65000"/>
                    <a:lumOff val="35000"/>
                  </a:prstClr>
                </a:solidFill>
                <a:latin typeface="+mn-lt"/>
                <a:ea typeface="+mn-ea"/>
                <a:cs typeface="+mn-cs"/>
              </a:defRPr>
            </a:pPr>
            <a:r>
              <a:rPr lang="hr-HR" sz="2800" b="1" dirty="0">
                <a:solidFill>
                  <a:srgbClr val="000000"/>
                </a:solidFill>
              </a:rPr>
              <a:t>Rezultati nacionalne procjene PEFA-e za Uzbekistan za </a:t>
            </a:r>
            <a:r>
              <a:rPr lang="en-US" sz="2800" b="1" dirty="0">
                <a:solidFill>
                  <a:srgbClr val="000000"/>
                </a:solidFill>
              </a:rPr>
              <a:t>2018</a:t>
            </a:r>
            <a:r>
              <a:rPr lang="hr-HR" sz="2800" b="1" dirty="0">
                <a:solidFill>
                  <a:srgbClr val="000000"/>
                </a:solidFill>
              </a:rPr>
              <a:t>.</a:t>
            </a:r>
            <a:endParaRPr lang="en-US" sz="2800" b="1" dirty="0">
              <a:solidFill>
                <a:srgbClr val="000000"/>
              </a:solidFill>
            </a:endParaRPr>
          </a:p>
        </p:txBody>
      </p:sp>
      <p:pic>
        <p:nvPicPr>
          <p:cNvPr id="3" name="Picture 2">
            <a:extLst>
              <a:ext uri="{FF2B5EF4-FFF2-40B4-BE49-F238E27FC236}">
                <a16:creationId xmlns:a16="http://schemas.microsoft.com/office/drawing/2014/main" id="{607C1C94-B48F-450A-9D68-D52D9DDA7B6D}"/>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13830" t="2617" r="61945" b="18692"/>
          <a:stretch/>
        </p:blipFill>
        <p:spPr>
          <a:xfrm rot="16200000">
            <a:off x="2891090" y="1528510"/>
            <a:ext cx="1395855" cy="6416035"/>
          </a:xfrm>
          <a:prstGeom prst="rect">
            <a:avLst/>
          </a:prstGeom>
          <a:ln>
            <a:noFill/>
          </a:ln>
          <a:effectLst>
            <a:softEdge rad="112500"/>
          </a:effectLst>
        </p:spPr>
      </p:pic>
      <p:pic>
        <p:nvPicPr>
          <p:cNvPr id="5" name="Picture 4">
            <a:extLst>
              <a:ext uri="{FF2B5EF4-FFF2-40B4-BE49-F238E27FC236}">
                <a16:creationId xmlns:a16="http://schemas.microsoft.com/office/drawing/2014/main" id="{E57FE243-97E0-4653-A73D-EF6D84EE6CD3}"/>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16372" t="4167" r="63820" b="72843"/>
          <a:stretch/>
        </p:blipFill>
        <p:spPr>
          <a:xfrm rot="16200000">
            <a:off x="7109004" y="3791644"/>
            <a:ext cx="1243456" cy="2042166"/>
          </a:xfrm>
          <a:prstGeom prst="rect">
            <a:avLst/>
          </a:prstGeom>
        </p:spPr>
      </p:pic>
    </p:spTree>
    <p:extLst>
      <p:ext uri="{BB962C8B-B14F-4D97-AF65-F5344CB8AC3E}">
        <p14:creationId xmlns:p14="http://schemas.microsoft.com/office/powerpoint/2010/main" val="411732831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hart 4">
            <a:extLst>
              <a:ext uri="{FF2B5EF4-FFF2-40B4-BE49-F238E27FC236}">
                <a16:creationId xmlns:a16="http://schemas.microsoft.com/office/drawing/2014/main" id="{EE71328E-D7AE-4BE7-9505-0AC4F578B6E7}"/>
              </a:ext>
            </a:extLst>
          </p:cNvPr>
          <p:cNvGraphicFramePr>
            <a:graphicFrameLocks/>
          </p:cNvGraphicFramePr>
          <p:nvPr>
            <p:extLst>
              <p:ext uri="{D42A27DB-BD31-4B8C-83A1-F6EECF244321}">
                <p14:modId xmlns:p14="http://schemas.microsoft.com/office/powerpoint/2010/main" val="4087178962"/>
              </p:ext>
            </p:extLst>
          </p:nvPr>
        </p:nvGraphicFramePr>
        <p:xfrm>
          <a:off x="189498" y="1039551"/>
          <a:ext cx="8743949" cy="4904049"/>
        </p:xfrm>
        <a:graphic>
          <a:graphicData uri="http://schemas.openxmlformats.org/drawingml/2006/chart">
            <c:chart xmlns:c="http://schemas.openxmlformats.org/drawingml/2006/chart" xmlns:r="http://schemas.openxmlformats.org/officeDocument/2006/relationships" r:id="rId2"/>
          </a:graphicData>
        </a:graphic>
      </p:graphicFrame>
      <p:sp>
        <p:nvSpPr>
          <p:cNvPr id="2" name="Arrow: Right 1">
            <a:hlinkClick r:id="rId3" action="ppaction://hlinksldjump"/>
            <a:extLst>
              <a:ext uri="{FF2B5EF4-FFF2-40B4-BE49-F238E27FC236}">
                <a16:creationId xmlns:a16="http://schemas.microsoft.com/office/drawing/2014/main" id="{FAB9F0DF-D624-42CA-BB5F-1E35B7525DED}"/>
              </a:ext>
            </a:extLst>
          </p:cNvPr>
          <p:cNvSpPr/>
          <p:nvPr/>
        </p:nvSpPr>
        <p:spPr>
          <a:xfrm>
            <a:off x="609600" y="6384758"/>
            <a:ext cx="304800" cy="293593"/>
          </a:xfrm>
          <a:prstGeom prst="rightArrow">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itle 5">
            <a:extLst>
              <a:ext uri="{FF2B5EF4-FFF2-40B4-BE49-F238E27FC236}">
                <a16:creationId xmlns:a16="http://schemas.microsoft.com/office/drawing/2014/main" id="{A35CFD66-675E-4EC1-BADF-9717AFECC082}"/>
              </a:ext>
            </a:extLst>
          </p:cNvPr>
          <p:cNvSpPr txBox="1">
            <a:spLocks/>
          </p:cNvSpPr>
          <p:nvPr/>
        </p:nvSpPr>
        <p:spPr>
          <a:xfrm>
            <a:off x="71757" y="304800"/>
            <a:ext cx="8991600" cy="1143000"/>
          </a:xfrm>
          <a:prstGeom prst="rect">
            <a:avLst/>
          </a:prstGeom>
        </p:spPr>
        <p:txBody>
          <a:bodyPr>
            <a:noAutofit/>
          </a:bodyPr>
          <a:lstStyle>
            <a:lvl1pPr>
              <a:defRPr>
                <a:latin typeface="+mj-lt"/>
                <a:ea typeface="+mj-ea"/>
                <a:cs typeface="+mj-cs"/>
              </a:defRPr>
            </a:lvl1pPr>
          </a:lstStyle>
          <a:p>
            <a:pPr algn="ctr">
              <a:defRPr sz="1400" b="1" i="0" u="none" strike="noStrike" kern="1200" spc="0" baseline="0">
                <a:solidFill>
                  <a:prstClr val="black">
                    <a:lumMod val="65000"/>
                    <a:lumOff val="35000"/>
                  </a:prstClr>
                </a:solidFill>
                <a:latin typeface="+mn-lt"/>
                <a:ea typeface="+mn-ea"/>
                <a:cs typeface="+mn-cs"/>
              </a:defRPr>
            </a:pPr>
            <a:r>
              <a:rPr lang="hr-HR" sz="2800" b="1" dirty="0">
                <a:solidFill>
                  <a:srgbClr val="000000"/>
                </a:solidFill>
              </a:rPr>
              <a:t>Usporedba učinaka</a:t>
            </a:r>
            <a:r>
              <a:rPr lang="en-US" sz="2800" b="1" dirty="0">
                <a:solidFill>
                  <a:srgbClr val="000000"/>
                </a:solidFill>
              </a:rPr>
              <a:t> </a:t>
            </a:r>
            <a:r>
              <a:rPr lang="hr-HR" sz="2800" b="1" dirty="0">
                <a:solidFill>
                  <a:srgbClr val="000000"/>
                </a:solidFill>
              </a:rPr>
              <a:t>stupova PEFA-e za </a:t>
            </a:r>
            <a:r>
              <a:rPr lang="en-US" sz="2800" b="1" dirty="0">
                <a:solidFill>
                  <a:srgbClr val="000000"/>
                </a:solidFill>
              </a:rPr>
              <a:t>Uzbekistan,</a:t>
            </a:r>
            <a:br>
              <a:rPr lang="en-US" sz="2800" b="1" dirty="0">
                <a:solidFill>
                  <a:srgbClr val="000000"/>
                </a:solidFill>
              </a:rPr>
            </a:br>
            <a:r>
              <a:rPr lang="hr-HR" sz="2800" b="1" dirty="0">
                <a:solidFill>
                  <a:srgbClr val="000000"/>
                </a:solidFill>
              </a:rPr>
              <a:t>regiju Europe i središnje Azije (</a:t>
            </a:r>
            <a:r>
              <a:rPr lang="en-US" sz="2800" b="1" dirty="0">
                <a:solidFill>
                  <a:srgbClr val="000000"/>
                </a:solidFill>
              </a:rPr>
              <a:t>ECA</a:t>
            </a:r>
            <a:r>
              <a:rPr lang="hr-HR" sz="2800" b="1" dirty="0">
                <a:solidFill>
                  <a:srgbClr val="000000"/>
                </a:solidFill>
              </a:rPr>
              <a:t>)</a:t>
            </a:r>
            <a:r>
              <a:rPr lang="en-US" sz="2800" b="1" dirty="0">
                <a:solidFill>
                  <a:srgbClr val="000000"/>
                </a:solidFill>
              </a:rPr>
              <a:t> </a:t>
            </a:r>
            <a:r>
              <a:rPr lang="hr-HR" sz="2800" b="1" dirty="0">
                <a:solidFill>
                  <a:srgbClr val="000000"/>
                </a:solidFill>
              </a:rPr>
              <a:t>i</a:t>
            </a:r>
            <a:r>
              <a:rPr lang="en-US" sz="2800" b="1" dirty="0">
                <a:solidFill>
                  <a:srgbClr val="000000"/>
                </a:solidFill>
              </a:rPr>
              <a:t> 32 </a:t>
            </a:r>
            <a:r>
              <a:rPr lang="hr-HR" sz="2800" b="1" dirty="0">
                <a:solidFill>
                  <a:srgbClr val="000000"/>
                </a:solidFill>
              </a:rPr>
              <a:t>zemlje</a:t>
            </a:r>
            <a:endParaRPr lang="en-US" sz="2800" b="1" dirty="0">
              <a:solidFill>
                <a:srgbClr val="000000"/>
              </a:solidFill>
            </a:endParaRPr>
          </a:p>
        </p:txBody>
      </p:sp>
      <p:sp>
        <p:nvSpPr>
          <p:cNvPr id="3" name="TekstniOkvir 2"/>
          <p:cNvSpPr txBox="1"/>
          <p:nvPr/>
        </p:nvSpPr>
        <p:spPr>
          <a:xfrm>
            <a:off x="838200" y="4800600"/>
            <a:ext cx="7696200" cy="707886"/>
          </a:xfrm>
          <a:prstGeom prst="rect">
            <a:avLst/>
          </a:prstGeom>
          <a:solidFill>
            <a:schemeClr val="bg1"/>
          </a:solidFill>
        </p:spPr>
        <p:txBody>
          <a:bodyPr wrap="square" rtlCol="0">
            <a:spAutoFit/>
          </a:bodyPr>
          <a:lstStyle/>
          <a:p>
            <a:r>
              <a:rPr lang="hr-HR" sz="1000" b="1" dirty="0"/>
              <a:t>Pouzdanost          Transparentnost 	          Upravljanje	            Fiskalna strategija       Predvidljivost i            Računovodstvo 	Vanjski nadzor </a:t>
            </a:r>
          </a:p>
          <a:p>
            <a:r>
              <a:rPr lang="hr-HR" sz="1000" b="1" dirty="0"/>
              <a:t>proračuna	 javnih financija              imovinom i             i planiranje                   kontrola u                     i		 i</a:t>
            </a:r>
          </a:p>
          <a:p>
            <a:r>
              <a:rPr lang="hr-HR" sz="1000" b="1" dirty="0"/>
              <a:t>		          obvezama	            proračuna temeljem   izvršenju                       izvještavanje	 revizija</a:t>
            </a:r>
          </a:p>
          <a:p>
            <a:r>
              <a:rPr lang="hr-HR" sz="1000" b="1" dirty="0"/>
              <a:t>			            javnih politika              proračuna</a:t>
            </a:r>
          </a:p>
        </p:txBody>
      </p:sp>
      <p:sp>
        <p:nvSpPr>
          <p:cNvPr id="4" name="TekstniOkvir 3"/>
          <p:cNvSpPr txBox="1"/>
          <p:nvPr/>
        </p:nvSpPr>
        <p:spPr>
          <a:xfrm>
            <a:off x="2133600" y="5609295"/>
            <a:ext cx="2433957" cy="246221"/>
          </a:xfrm>
          <a:prstGeom prst="rect">
            <a:avLst/>
          </a:prstGeom>
          <a:solidFill>
            <a:schemeClr val="bg1"/>
          </a:solidFill>
        </p:spPr>
        <p:txBody>
          <a:bodyPr wrap="square" rtlCol="0">
            <a:spAutoFit/>
          </a:bodyPr>
          <a:lstStyle/>
          <a:p>
            <a:r>
              <a:rPr lang="hr-HR" sz="1000" dirty="0"/>
              <a:t>Prosječan rezultat za 32 zemlje</a:t>
            </a:r>
          </a:p>
        </p:txBody>
      </p:sp>
      <p:sp>
        <p:nvSpPr>
          <p:cNvPr id="6" name="TekstniOkvir 5"/>
          <p:cNvSpPr txBox="1"/>
          <p:nvPr/>
        </p:nvSpPr>
        <p:spPr>
          <a:xfrm>
            <a:off x="4855676" y="5596301"/>
            <a:ext cx="1316524" cy="246221"/>
          </a:xfrm>
          <a:prstGeom prst="rect">
            <a:avLst/>
          </a:prstGeom>
          <a:solidFill>
            <a:schemeClr val="bg1"/>
          </a:solidFill>
        </p:spPr>
        <p:txBody>
          <a:bodyPr wrap="square" rtlCol="0">
            <a:spAutoFit/>
          </a:bodyPr>
          <a:lstStyle/>
          <a:p>
            <a:r>
              <a:rPr lang="hr-HR" sz="1000" dirty="0"/>
              <a:t>Zemlje regije ECA-e</a:t>
            </a:r>
          </a:p>
        </p:txBody>
      </p:sp>
      <p:sp>
        <p:nvSpPr>
          <p:cNvPr id="8" name="TekstniOkvir 7"/>
          <p:cNvSpPr txBox="1"/>
          <p:nvPr/>
        </p:nvSpPr>
        <p:spPr>
          <a:xfrm>
            <a:off x="6324600" y="5609295"/>
            <a:ext cx="1219200" cy="246221"/>
          </a:xfrm>
          <a:prstGeom prst="rect">
            <a:avLst/>
          </a:prstGeom>
          <a:solidFill>
            <a:schemeClr val="bg1"/>
          </a:solidFill>
        </p:spPr>
        <p:txBody>
          <a:bodyPr wrap="square" rtlCol="0">
            <a:spAutoFit/>
          </a:bodyPr>
          <a:lstStyle/>
          <a:p>
            <a:r>
              <a:rPr lang="hr-HR" sz="1000" dirty="0"/>
              <a:t>Uzbekistan</a:t>
            </a:r>
          </a:p>
        </p:txBody>
      </p:sp>
    </p:spTree>
    <p:extLst>
      <p:ext uri="{BB962C8B-B14F-4D97-AF65-F5344CB8AC3E}">
        <p14:creationId xmlns:p14="http://schemas.microsoft.com/office/powerpoint/2010/main" val="275093725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hart 3">
            <a:extLst>
              <a:ext uri="{FF2B5EF4-FFF2-40B4-BE49-F238E27FC236}">
                <a16:creationId xmlns:a16="http://schemas.microsoft.com/office/drawing/2014/main" id="{06323048-CB17-4C90-8C00-3FE054D3FA9C}"/>
              </a:ext>
            </a:extLst>
          </p:cNvPr>
          <p:cNvGraphicFramePr>
            <a:graphicFrameLocks/>
          </p:cNvGraphicFramePr>
          <p:nvPr>
            <p:extLst>
              <p:ext uri="{D42A27DB-BD31-4B8C-83A1-F6EECF244321}">
                <p14:modId xmlns:p14="http://schemas.microsoft.com/office/powerpoint/2010/main" val="2845421903"/>
              </p:ext>
            </p:extLst>
          </p:nvPr>
        </p:nvGraphicFramePr>
        <p:xfrm>
          <a:off x="631658" y="1064794"/>
          <a:ext cx="8274719" cy="5031205"/>
        </p:xfrm>
        <a:graphic>
          <a:graphicData uri="http://schemas.openxmlformats.org/drawingml/2006/chart">
            <c:chart xmlns:c="http://schemas.openxmlformats.org/drawingml/2006/chart" xmlns:r="http://schemas.openxmlformats.org/officeDocument/2006/relationships" r:id="rId2"/>
          </a:graphicData>
        </a:graphic>
      </p:graphicFrame>
      <p:sp>
        <p:nvSpPr>
          <p:cNvPr id="5" name="Arrow: Right 4">
            <a:hlinkClick r:id="rId3" action="ppaction://hlinksldjump"/>
            <a:extLst>
              <a:ext uri="{FF2B5EF4-FFF2-40B4-BE49-F238E27FC236}">
                <a16:creationId xmlns:a16="http://schemas.microsoft.com/office/drawing/2014/main" id="{C28D817B-BE11-4AA4-9C71-52B66B3C38A8}"/>
              </a:ext>
            </a:extLst>
          </p:cNvPr>
          <p:cNvSpPr/>
          <p:nvPr/>
        </p:nvSpPr>
        <p:spPr>
          <a:xfrm>
            <a:off x="609600" y="6384758"/>
            <a:ext cx="304800" cy="293593"/>
          </a:xfrm>
          <a:prstGeom prst="rightArrow">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itle 5">
            <a:extLst>
              <a:ext uri="{FF2B5EF4-FFF2-40B4-BE49-F238E27FC236}">
                <a16:creationId xmlns:a16="http://schemas.microsoft.com/office/drawing/2014/main" id="{86291F59-80BC-432B-94D2-30B9967375C6}"/>
              </a:ext>
            </a:extLst>
          </p:cNvPr>
          <p:cNvSpPr txBox="1">
            <a:spLocks/>
          </p:cNvSpPr>
          <p:nvPr/>
        </p:nvSpPr>
        <p:spPr>
          <a:xfrm>
            <a:off x="71757" y="304800"/>
            <a:ext cx="8991600" cy="1143000"/>
          </a:xfrm>
          <a:prstGeom prst="rect">
            <a:avLst/>
          </a:prstGeom>
        </p:spPr>
        <p:txBody>
          <a:bodyPr>
            <a:noAutofit/>
          </a:bodyPr>
          <a:lstStyle>
            <a:lvl1pPr>
              <a:defRPr>
                <a:latin typeface="+mj-lt"/>
                <a:ea typeface="+mj-ea"/>
                <a:cs typeface="+mj-cs"/>
              </a:defRPr>
            </a:lvl1pPr>
          </a:lstStyle>
          <a:p>
            <a:pPr algn="ctr">
              <a:defRPr sz="1080" b="0" i="0" u="none" strike="noStrike" kern="1200" spc="0" baseline="0">
                <a:solidFill>
                  <a:prstClr val="black">
                    <a:lumMod val="65000"/>
                    <a:lumOff val="35000"/>
                  </a:prstClr>
                </a:solidFill>
                <a:latin typeface="+mn-lt"/>
                <a:ea typeface="+mn-ea"/>
                <a:cs typeface="+mn-cs"/>
              </a:defRPr>
            </a:pPr>
            <a:r>
              <a:rPr lang="hr-HR" sz="2800" b="1" dirty="0">
                <a:solidFill>
                  <a:srgbClr val="000000"/>
                </a:solidFill>
              </a:rPr>
              <a:t>Usporedba učinaka stupova PEFA-e za Uzbekistan iz </a:t>
            </a:r>
            <a:r>
              <a:rPr lang="en-US" sz="2800" b="1" dirty="0">
                <a:solidFill>
                  <a:srgbClr val="000000"/>
                </a:solidFill>
              </a:rPr>
              <a:t>2012</a:t>
            </a:r>
            <a:r>
              <a:rPr lang="hr-HR" sz="2800" b="1" dirty="0">
                <a:solidFill>
                  <a:srgbClr val="000000"/>
                </a:solidFill>
              </a:rPr>
              <a:t>.</a:t>
            </a:r>
            <a:r>
              <a:rPr lang="en-US" sz="2800" b="1" dirty="0">
                <a:solidFill>
                  <a:srgbClr val="000000"/>
                </a:solidFill>
              </a:rPr>
              <a:t> </a:t>
            </a:r>
            <a:r>
              <a:rPr lang="hr-HR" sz="2800" b="1" dirty="0">
                <a:solidFill>
                  <a:srgbClr val="000000"/>
                </a:solidFill>
              </a:rPr>
              <a:t>i</a:t>
            </a:r>
            <a:r>
              <a:rPr lang="en-US" sz="2800" b="1" dirty="0">
                <a:solidFill>
                  <a:srgbClr val="000000"/>
                </a:solidFill>
              </a:rPr>
              <a:t> 2018</a:t>
            </a:r>
            <a:r>
              <a:rPr lang="hr-HR" sz="2800" b="1" dirty="0">
                <a:solidFill>
                  <a:srgbClr val="000000"/>
                </a:solidFill>
              </a:rPr>
              <a:t>.</a:t>
            </a:r>
            <a:r>
              <a:rPr lang="en-US" sz="2800" b="1" dirty="0">
                <a:solidFill>
                  <a:srgbClr val="000000"/>
                </a:solidFill>
              </a:rPr>
              <a:t> </a:t>
            </a:r>
            <a:r>
              <a:rPr lang="hr-HR" sz="2800" b="1" dirty="0">
                <a:solidFill>
                  <a:srgbClr val="000000"/>
                </a:solidFill>
              </a:rPr>
              <a:t>na temelju metodologije iz </a:t>
            </a:r>
            <a:r>
              <a:rPr lang="en-US" sz="2800" b="1" dirty="0">
                <a:solidFill>
                  <a:srgbClr val="000000"/>
                </a:solidFill>
              </a:rPr>
              <a:t>201</a:t>
            </a:r>
            <a:r>
              <a:rPr lang="hr-HR" sz="2800" b="1" dirty="0">
                <a:solidFill>
                  <a:srgbClr val="000000"/>
                </a:solidFill>
              </a:rPr>
              <a:t>1.</a:t>
            </a:r>
            <a:endParaRPr lang="en-US" sz="2800" b="1" dirty="0">
              <a:solidFill>
                <a:srgbClr val="000000"/>
              </a:solidFill>
            </a:endParaRPr>
          </a:p>
        </p:txBody>
      </p:sp>
      <p:sp>
        <p:nvSpPr>
          <p:cNvPr id="3" name="TekstniOkvir 2"/>
          <p:cNvSpPr txBox="1"/>
          <p:nvPr/>
        </p:nvSpPr>
        <p:spPr>
          <a:xfrm>
            <a:off x="4303079" y="5791200"/>
            <a:ext cx="528956" cy="246221"/>
          </a:xfrm>
          <a:prstGeom prst="rect">
            <a:avLst/>
          </a:prstGeom>
          <a:solidFill>
            <a:schemeClr val="bg1"/>
          </a:solidFill>
        </p:spPr>
        <p:txBody>
          <a:bodyPr wrap="square" rtlCol="0">
            <a:spAutoFit/>
          </a:bodyPr>
          <a:lstStyle/>
          <a:p>
            <a:r>
              <a:rPr lang="hr-HR" sz="1000" dirty="0"/>
              <a:t>2012.</a:t>
            </a:r>
          </a:p>
        </p:txBody>
      </p:sp>
      <p:sp>
        <p:nvSpPr>
          <p:cNvPr id="7" name="TekstniOkvir 6"/>
          <p:cNvSpPr txBox="1"/>
          <p:nvPr/>
        </p:nvSpPr>
        <p:spPr>
          <a:xfrm>
            <a:off x="5030708" y="5765819"/>
            <a:ext cx="586966" cy="246221"/>
          </a:xfrm>
          <a:prstGeom prst="rect">
            <a:avLst/>
          </a:prstGeom>
          <a:solidFill>
            <a:schemeClr val="bg1"/>
          </a:solidFill>
        </p:spPr>
        <p:txBody>
          <a:bodyPr wrap="square" rtlCol="0">
            <a:spAutoFit/>
          </a:bodyPr>
          <a:lstStyle/>
          <a:p>
            <a:r>
              <a:rPr lang="hr-HR" sz="1000" dirty="0"/>
              <a:t>2018.</a:t>
            </a:r>
          </a:p>
        </p:txBody>
      </p:sp>
    </p:spTree>
    <p:extLst>
      <p:ext uri="{BB962C8B-B14F-4D97-AF65-F5344CB8AC3E}">
        <p14:creationId xmlns:p14="http://schemas.microsoft.com/office/powerpoint/2010/main" val="37133677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3CD86DC4-792F-46F2-8DDA-B21E2A75C5EB}"/>
              </a:ext>
            </a:extLst>
          </p:cNvPr>
          <p:cNvSpPr/>
          <p:nvPr/>
        </p:nvSpPr>
        <p:spPr>
          <a:xfrm>
            <a:off x="381000" y="1757324"/>
            <a:ext cx="8305800" cy="4528419"/>
          </a:xfrm>
          <a:prstGeom prst="rect">
            <a:avLst/>
          </a:prstGeom>
        </p:spPr>
        <p:txBody>
          <a:bodyPr wrap="square">
            <a:spAutoFit/>
          </a:bodyPr>
          <a:lstStyle/>
          <a:p>
            <a:pPr>
              <a:lnSpc>
                <a:spcPct val="107000"/>
              </a:lnSpc>
              <a:spcBef>
                <a:spcPts val="1200"/>
              </a:spcBef>
              <a:spcAft>
                <a:spcPts val="0"/>
              </a:spcAft>
            </a:pPr>
            <a:r>
              <a:rPr lang="hr-HR" sz="2800" b="1" kern="0" dirty="0">
                <a:solidFill>
                  <a:srgbClr val="0000FF"/>
                </a:solidFill>
                <a:latin typeface="Calibri Light" panose="020F0302020204030204" pitchFamily="34" charset="0"/>
                <a:ea typeface="Times New Roman" panose="02020603050405020304" pitchFamily="18" charset="0"/>
                <a:cs typeface="Times New Roman" panose="02020603050405020304" pitchFamily="18" charset="0"/>
              </a:rPr>
              <a:t>II. STUP</a:t>
            </a:r>
            <a:r>
              <a:rPr lang="en-GB" sz="2800" b="1" kern="0" dirty="0">
                <a:solidFill>
                  <a:srgbClr val="0000FF"/>
                </a:solidFill>
                <a:latin typeface="Calibri Light" panose="020F0302020204030204" pitchFamily="34" charset="0"/>
                <a:ea typeface="Times New Roman" panose="02020603050405020304" pitchFamily="18" charset="0"/>
                <a:cs typeface="Times New Roman" panose="02020603050405020304" pitchFamily="18" charset="0"/>
              </a:rPr>
              <a:t>: </a:t>
            </a:r>
            <a:r>
              <a:rPr lang="hr-HR" sz="2800" b="1" kern="0" dirty="0">
                <a:solidFill>
                  <a:srgbClr val="0000FF"/>
                </a:solidFill>
                <a:latin typeface="Calibri Light" panose="020F0302020204030204" pitchFamily="34" charset="0"/>
                <a:ea typeface="Times New Roman" panose="02020603050405020304" pitchFamily="18" charset="0"/>
                <a:cs typeface="Times New Roman" panose="02020603050405020304" pitchFamily="18" charset="0"/>
              </a:rPr>
              <a:t>TRANSPARENTNOST JAVNIH FINANCIJA</a:t>
            </a:r>
            <a:endParaRPr lang="fr-FR" sz="2800" b="1" kern="0" dirty="0">
              <a:solidFill>
                <a:srgbClr val="0000FF"/>
              </a:solidFill>
              <a:latin typeface="Calibri Light" panose="020F0302020204030204" pitchFamily="34" charset="0"/>
              <a:ea typeface="Times New Roman" panose="02020603050405020304" pitchFamily="18" charset="0"/>
              <a:cs typeface="Times New Roman" panose="02020603050405020304" pitchFamily="18" charset="0"/>
            </a:endParaRPr>
          </a:p>
          <a:p>
            <a:pPr>
              <a:lnSpc>
                <a:spcPct val="107000"/>
              </a:lnSpc>
              <a:spcBef>
                <a:spcPts val="1200"/>
              </a:spcBef>
              <a:spcAft>
                <a:spcPts val="0"/>
              </a:spcAft>
            </a:pPr>
            <a:r>
              <a:rPr lang="hr-HR" sz="2400" b="1" dirty="0">
                <a:solidFill>
                  <a:srgbClr val="0000FF"/>
                </a:solidFill>
                <a:latin typeface="Calibri Light" panose="020F0302020204030204" pitchFamily="34" charset="0"/>
                <a:ea typeface="Times New Roman" panose="02020603050405020304" pitchFamily="18" charset="0"/>
                <a:cs typeface="Times New Roman" panose="02020603050405020304" pitchFamily="18" charset="0"/>
              </a:rPr>
              <a:t>Prednosti</a:t>
            </a:r>
            <a:r>
              <a:rPr lang="en-GB" sz="2400" b="1" dirty="0">
                <a:solidFill>
                  <a:srgbClr val="0000FF"/>
                </a:solidFill>
                <a:latin typeface="Calibri Light" panose="020F0302020204030204" pitchFamily="34" charset="0"/>
                <a:ea typeface="Times New Roman" panose="02020603050405020304" pitchFamily="18" charset="0"/>
                <a:cs typeface="Times New Roman" panose="02020603050405020304" pitchFamily="18" charset="0"/>
              </a:rPr>
              <a:t>:</a:t>
            </a:r>
            <a:endParaRPr lang="fr-FR" dirty="0">
              <a:solidFill>
                <a:srgbClr val="0000FF"/>
              </a:solidFill>
              <a:latin typeface="Calibri Light" panose="020F0302020204030204" pitchFamily="34" charset="0"/>
              <a:ea typeface="Times New Roman" panose="02020603050405020304" pitchFamily="18" charset="0"/>
              <a:cs typeface="Times New Roman" panose="02020603050405020304" pitchFamily="18" charset="0"/>
            </a:endParaRPr>
          </a:p>
          <a:p>
            <a:pPr marL="342900" lvl="0" indent="-342900" algn="just">
              <a:lnSpc>
                <a:spcPct val="107000"/>
              </a:lnSpc>
              <a:spcBef>
                <a:spcPts val="1100"/>
              </a:spcBef>
              <a:spcAft>
                <a:spcPts val="0"/>
              </a:spcAft>
              <a:buClr>
                <a:srgbClr val="139AF0"/>
              </a:buClr>
              <a:buFont typeface="Wingdings" panose="05000000000000000000" pitchFamily="2" charset="2"/>
              <a:buChar char="§"/>
            </a:pPr>
            <a:r>
              <a:rPr lang="hr-HR" sz="2400" kern="0" dirty="0"/>
              <a:t>Proračunska klasifikacija sveobuhvatna je i u skladu s međunarodnim standardima, uključujući funkcijsku klasifikaciju </a:t>
            </a:r>
            <a:r>
              <a:rPr lang="en-GB" sz="2400" kern="0" dirty="0"/>
              <a:t>(PI</a:t>
            </a:r>
            <a:r>
              <a:rPr lang="hr-HR" sz="2400" kern="0" dirty="0"/>
              <a:t>-</a:t>
            </a:r>
            <a:r>
              <a:rPr lang="en-GB" sz="2400" kern="0" dirty="0"/>
              <a:t>4=B).</a:t>
            </a:r>
            <a:endParaRPr lang="fr-FR" sz="2400" kern="0" dirty="0"/>
          </a:p>
          <a:p>
            <a:pPr marL="342900" lvl="0" indent="-342900" algn="just">
              <a:lnSpc>
                <a:spcPct val="107000"/>
              </a:lnSpc>
              <a:spcBef>
                <a:spcPts val="1100"/>
              </a:spcBef>
              <a:spcAft>
                <a:spcPts val="800"/>
              </a:spcAft>
              <a:buClr>
                <a:srgbClr val="139AF0"/>
              </a:buClr>
              <a:buFont typeface="Wingdings" panose="05000000000000000000" pitchFamily="2" charset="2"/>
              <a:buChar char="§"/>
            </a:pPr>
            <a:r>
              <a:rPr lang="en-GB" sz="2400" kern="0" dirty="0" err="1"/>
              <a:t>Parlament</a:t>
            </a:r>
            <a:r>
              <a:rPr lang="en-GB" sz="2400" kern="0" dirty="0"/>
              <a:t> </a:t>
            </a:r>
            <a:r>
              <a:rPr lang="hr-HR" sz="2400" kern="0" dirty="0"/>
              <a:t>je na odgovarajući način informiran o proračunu koji mora donijeti, ali bi se proračunska dokumentacija mogla dodatno obogatiti detaljnim informacijama o stanju duga, financijskoj imovini, fiskalnim rizicima, srednjoročnim fiskalnim projekcijama i kvantificiranim poreznim rashodima </a:t>
            </a:r>
            <a:r>
              <a:rPr lang="en-GB" sz="2400" kern="0" dirty="0"/>
              <a:t>(PI</a:t>
            </a:r>
            <a:r>
              <a:rPr lang="hr-HR" sz="2400" kern="0" dirty="0"/>
              <a:t>-</a:t>
            </a:r>
            <a:r>
              <a:rPr lang="en-GB" sz="2400" kern="0" dirty="0"/>
              <a:t>5=B).</a:t>
            </a:r>
            <a:endParaRPr lang="fr-FR" sz="2400" kern="0" dirty="0"/>
          </a:p>
        </p:txBody>
      </p:sp>
      <p:sp>
        <p:nvSpPr>
          <p:cNvPr id="5" name="Oval 4">
            <a:extLst>
              <a:ext uri="{FF2B5EF4-FFF2-40B4-BE49-F238E27FC236}">
                <a16:creationId xmlns:a16="http://schemas.microsoft.com/office/drawing/2014/main" id="{1AF60ADD-98B3-4C0C-8042-292708D29D7E}"/>
              </a:ext>
            </a:extLst>
          </p:cNvPr>
          <p:cNvSpPr/>
          <p:nvPr/>
        </p:nvSpPr>
        <p:spPr>
          <a:xfrm>
            <a:off x="76908" y="11723"/>
            <a:ext cx="608891" cy="304800"/>
          </a:xfrm>
          <a:prstGeom prst="ellipse">
            <a:avLst/>
          </a:prstGeom>
          <a:solidFill>
            <a:schemeClr val="accent4"/>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19</a:t>
            </a:r>
          </a:p>
        </p:txBody>
      </p:sp>
      <p:sp>
        <p:nvSpPr>
          <p:cNvPr id="8" name="Rectangle 7">
            <a:extLst>
              <a:ext uri="{FF2B5EF4-FFF2-40B4-BE49-F238E27FC236}">
                <a16:creationId xmlns:a16="http://schemas.microsoft.com/office/drawing/2014/main" id="{1E0A2466-EE91-42AF-B895-0319BC853E3E}"/>
              </a:ext>
            </a:extLst>
          </p:cNvPr>
          <p:cNvSpPr/>
          <p:nvPr/>
        </p:nvSpPr>
        <p:spPr>
          <a:xfrm>
            <a:off x="0" y="240323"/>
            <a:ext cx="9144000" cy="1077218"/>
          </a:xfrm>
          <a:prstGeom prst="rect">
            <a:avLst/>
          </a:prstGeom>
        </p:spPr>
        <p:txBody>
          <a:bodyPr wrap="square">
            <a:spAutoFit/>
          </a:bodyPr>
          <a:lstStyle/>
          <a:p>
            <a:pPr algn="ctr"/>
            <a:r>
              <a:rPr lang="hr-HR" sz="3200" b="1" dirty="0">
                <a:effectLst>
                  <a:outerShdw blurRad="12700" dist="12700" dir="5400000" algn="ctr" rotWithShape="0">
                    <a:srgbClr val="000000">
                      <a:alpha val="43137"/>
                    </a:srgbClr>
                  </a:outerShdw>
                </a:effectLst>
                <a:latin typeface="Calibri"/>
                <a:ea typeface="+mj-ea"/>
                <a:cs typeface="Calibri"/>
              </a:rPr>
              <a:t>Rezultati procjene PEFA-e prema stupovima</a:t>
            </a:r>
            <a:br>
              <a:rPr lang="en-US" sz="3200" b="1" dirty="0">
                <a:effectLst>
                  <a:outerShdw blurRad="12700" dist="12700" dir="5400000" algn="ctr" rotWithShape="0">
                    <a:srgbClr val="000000">
                      <a:alpha val="43137"/>
                    </a:srgbClr>
                  </a:outerShdw>
                </a:effectLst>
                <a:latin typeface="Calibri"/>
                <a:ea typeface="+mj-ea"/>
                <a:cs typeface="Calibri"/>
              </a:rPr>
            </a:br>
            <a:r>
              <a:rPr lang="hr-HR" sz="3200" b="1" dirty="0">
                <a:effectLst>
                  <a:outerShdw blurRad="12700" dist="12700" dir="5400000" algn="ctr" rotWithShape="0">
                    <a:srgbClr val="000000">
                      <a:alpha val="43137"/>
                    </a:srgbClr>
                  </a:outerShdw>
                </a:effectLst>
                <a:latin typeface="Calibri"/>
                <a:ea typeface="+mj-ea"/>
                <a:cs typeface="Calibri"/>
              </a:rPr>
              <a:t>Prednosti i nedostaci </a:t>
            </a:r>
            <a:r>
              <a:rPr lang="en-US" sz="2200" i="1" dirty="0">
                <a:effectLst>
                  <a:outerShdw blurRad="12700" dist="12700" dir="5400000" algn="ctr" rotWithShape="0">
                    <a:srgbClr val="000000">
                      <a:alpha val="43137"/>
                    </a:srgbClr>
                  </a:outerShdw>
                </a:effectLst>
                <a:latin typeface="Calibri"/>
                <a:ea typeface="+mj-ea"/>
                <a:cs typeface="Calibri"/>
              </a:rPr>
              <a:t>(</a:t>
            </a:r>
            <a:r>
              <a:rPr lang="hr-HR" sz="2200" i="1" dirty="0">
                <a:effectLst>
                  <a:outerShdw blurRad="12700" dist="12700" dir="5400000" algn="ctr" rotWithShape="0">
                    <a:srgbClr val="000000">
                      <a:alpha val="43137"/>
                    </a:srgbClr>
                  </a:outerShdw>
                </a:effectLst>
                <a:latin typeface="Calibri"/>
                <a:ea typeface="+mj-ea"/>
                <a:cs typeface="Calibri"/>
              </a:rPr>
              <a:t>nastavak</a:t>
            </a:r>
            <a:r>
              <a:rPr lang="en-US" sz="2200" i="1" dirty="0">
                <a:effectLst>
                  <a:outerShdw blurRad="12700" dist="12700" dir="5400000" algn="ctr" rotWithShape="0">
                    <a:srgbClr val="000000">
                      <a:alpha val="43137"/>
                    </a:srgbClr>
                  </a:outerShdw>
                </a:effectLst>
                <a:latin typeface="Calibri"/>
                <a:ea typeface="+mj-ea"/>
                <a:cs typeface="Calibri"/>
              </a:rPr>
              <a:t>)</a:t>
            </a:r>
            <a:endParaRPr lang="en-US" sz="3200" dirty="0">
              <a:effectLst>
                <a:outerShdw blurRad="12700" dist="12700" dir="5400000" algn="ctr" rotWithShape="0">
                  <a:srgbClr val="000000">
                    <a:alpha val="43137"/>
                  </a:srgbClr>
                </a:outerShdw>
              </a:effectLst>
              <a:latin typeface="Calibri"/>
              <a:ea typeface="+mj-ea"/>
              <a:cs typeface="Calibri"/>
            </a:endParaRPr>
          </a:p>
        </p:txBody>
      </p:sp>
      <p:sp>
        <p:nvSpPr>
          <p:cNvPr id="9" name="object 2">
            <a:extLst>
              <a:ext uri="{FF2B5EF4-FFF2-40B4-BE49-F238E27FC236}">
                <a16:creationId xmlns:a16="http://schemas.microsoft.com/office/drawing/2014/main" id="{7B7CDB44-1D88-4D6E-B022-22C3D8EC4D9A}"/>
              </a:ext>
            </a:extLst>
          </p:cNvPr>
          <p:cNvSpPr/>
          <p:nvPr/>
        </p:nvSpPr>
        <p:spPr>
          <a:xfrm>
            <a:off x="76200" y="1261111"/>
            <a:ext cx="9037074" cy="34289"/>
          </a:xfrm>
          <a:custGeom>
            <a:avLst/>
            <a:gdLst/>
            <a:ahLst/>
            <a:cxnLst/>
            <a:rect l="l" t="t" r="r" b="b"/>
            <a:pathLst>
              <a:path w="9144000">
                <a:moveTo>
                  <a:pt x="0" y="0"/>
                </a:moveTo>
                <a:lnTo>
                  <a:pt x="9144000" y="0"/>
                </a:lnTo>
              </a:path>
            </a:pathLst>
          </a:custGeom>
          <a:ln w="45720">
            <a:solidFill>
              <a:srgbClr val="00AFEF"/>
            </a:solidFill>
          </a:ln>
        </p:spPr>
        <p:txBody>
          <a:bodyPr wrap="square" lIns="0" tIns="0" rIns="0" bIns="0" rtlCol="0"/>
          <a:lstStyle/>
          <a:p>
            <a:endParaRPr sz="1350" dirty="0"/>
          </a:p>
        </p:txBody>
      </p:sp>
    </p:spTree>
    <p:extLst>
      <p:ext uri="{BB962C8B-B14F-4D97-AF65-F5344CB8AC3E}">
        <p14:creationId xmlns:p14="http://schemas.microsoft.com/office/powerpoint/2010/main" val="160229467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7AE306D1-1262-4159-8588-20DB2AE8C61C}"/>
              </a:ext>
            </a:extLst>
          </p:cNvPr>
          <p:cNvSpPr/>
          <p:nvPr/>
        </p:nvSpPr>
        <p:spPr>
          <a:xfrm>
            <a:off x="381000" y="1752600"/>
            <a:ext cx="8534400" cy="4927183"/>
          </a:xfrm>
          <a:prstGeom prst="rect">
            <a:avLst/>
          </a:prstGeom>
        </p:spPr>
        <p:txBody>
          <a:bodyPr wrap="square">
            <a:spAutoFit/>
          </a:bodyPr>
          <a:lstStyle/>
          <a:p>
            <a:pPr>
              <a:lnSpc>
                <a:spcPct val="107000"/>
              </a:lnSpc>
              <a:spcBef>
                <a:spcPts val="200"/>
              </a:spcBef>
            </a:pPr>
            <a:r>
              <a:rPr lang="hr-HR" sz="2800" b="1" kern="0" dirty="0">
                <a:solidFill>
                  <a:srgbClr val="0000FF"/>
                </a:solidFill>
                <a:latin typeface="Calibri Light" panose="020F0302020204030204" pitchFamily="34" charset="0"/>
                <a:ea typeface="Times New Roman" panose="02020603050405020304" pitchFamily="18" charset="0"/>
                <a:cs typeface="Times New Roman" panose="02020603050405020304" pitchFamily="18" charset="0"/>
              </a:rPr>
              <a:t>II: STUP</a:t>
            </a:r>
            <a:r>
              <a:rPr lang="en-GB" sz="2800" b="1" kern="0" dirty="0">
                <a:solidFill>
                  <a:srgbClr val="0000FF"/>
                </a:solidFill>
                <a:latin typeface="Calibri Light" panose="020F0302020204030204" pitchFamily="34" charset="0"/>
                <a:ea typeface="Times New Roman" panose="02020603050405020304" pitchFamily="18" charset="0"/>
                <a:cs typeface="Times New Roman" panose="02020603050405020304" pitchFamily="18" charset="0"/>
              </a:rPr>
              <a:t>: </a:t>
            </a:r>
            <a:r>
              <a:rPr lang="hr-HR" sz="2800" b="1" kern="0" dirty="0">
                <a:solidFill>
                  <a:srgbClr val="0000FF"/>
                </a:solidFill>
                <a:latin typeface="Calibri Light" panose="020F0302020204030204" pitchFamily="34" charset="0"/>
                <a:ea typeface="Times New Roman" panose="02020603050405020304" pitchFamily="18" charset="0"/>
                <a:cs typeface="Times New Roman" panose="02020603050405020304" pitchFamily="18" charset="0"/>
              </a:rPr>
              <a:t>TRANSPARENTNOST JAVNIH FINANCIJA</a:t>
            </a:r>
            <a:endParaRPr lang="en-GB" sz="2400" b="1" dirty="0">
              <a:solidFill>
                <a:srgbClr val="0000FF"/>
              </a:solidFill>
              <a:latin typeface="Calibri Light" panose="020F0302020204030204" pitchFamily="34" charset="0"/>
              <a:ea typeface="Times New Roman" panose="02020603050405020304" pitchFamily="18" charset="0"/>
              <a:cs typeface="Times New Roman" panose="02020603050405020304" pitchFamily="18" charset="0"/>
            </a:endParaRPr>
          </a:p>
          <a:p>
            <a:pPr>
              <a:lnSpc>
                <a:spcPct val="107000"/>
              </a:lnSpc>
              <a:spcBef>
                <a:spcPts val="1200"/>
              </a:spcBef>
              <a:spcAft>
                <a:spcPts val="0"/>
              </a:spcAft>
            </a:pPr>
            <a:r>
              <a:rPr lang="hr-HR" sz="2400" b="1" dirty="0">
                <a:solidFill>
                  <a:srgbClr val="0000FF"/>
                </a:solidFill>
                <a:latin typeface="Calibri Light" panose="020F0302020204030204" pitchFamily="34" charset="0"/>
                <a:ea typeface="Times New Roman" panose="02020603050405020304" pitchFamily="18" charset="0"/>
                <a:cs typeface="Times New Roman" panose="02020603050405020304" pitchFamily="18" charset="0"/>
              </a:rPr>
              <a:t>Nedostaci</a:t>
            </a:r>
            <a:r>
              <a:rPr lang="en-GB" sz="2400" b="1" dirty="0">
                <a:solidFill>
                  <a:srgbClr val="0000FF"/>
                </a:solidFill>
                <a:latin typeface="Calibri Light" panose="020F0302020204030204" pitchFamily="34" charset="0"/>
                <a:ea typeface="Times New Roman" panose="02020603050405020304" pitchFamily="18" charset="0"/>
                <a:cs typeface="Times New Roman" panose="02020603050405020304" pitchFamily="18" charset="0"/>
              </a:rPr>
              <a:t>:</a:t>
            </a:r>
            <a:endParaRPr lang="fr-FR" sz="2400" b="1" dirty="0">
              <a:solidFill>
                <a:srgbClr val="0000FF"/>
              </a:solidFill>
              <a:latin typeface="Calibri Light" panose="020F0302020204030204" pitchFamily="34" charset="0"/>
              <a:ea typeface="Times New Roman" panose="02020603050405020304" pitchFamily="18" charset="0"/>
              <a:cs typeface="Times New Roman" panose="02020603050405020304" pitchFamily="18" charset="0"/>
            </a:endParaRPr>
          </a:p>
          <a:p>
            <a:pPr marL="342900" indent="-342900" algn="just">
              <a:lnSpc>
                <a:spcPct val="107000"/>
              </a:lnSpc>
              <a:spcBef>
                <a:spcPts val="1100"/>
              </a:spcBef>
              <a:spcAft>
                <a:spcPts val="0"/>
              </a:spcAft>
              <a:buClr>
                <a:srgbClr val="139AF0"/>
              </a:buClr>
              <a:buFont typeface="Wingdings" panose="05000000000000000000" pitchFamily="2" charset="2"/>
              <a:buChar char="§"/>
            </a:pPr>
            <a:r>
              <a:rPr lang="hr-HR" sz="2200" kern="0" dirty="0"/>
              <a:t>Smanjenje izvanproračunskih poslova središnje države nije uvršteno u fiskalne izvještaje </a:t>
            </a:r>
            <a:r>
              <a:rPr lang="en-GB" sz="2200" kern="0" dirty="0"/>
              <a:t>(PI</a:t>
            </a:r>
            <a:r>
              <a:rPr lang="hr-HR" sz="2200" kern="0" dirty="0"/>
              <a:t>-</a:t>
            </a:r>
            <a:r>
              <a:rPr lang="en-GB" sz="2200" kern="0" dirty="0"/>
              <a:t>6=C).</a:t>
            </a:r>
            <a:endParaRPr lang="fr-FR" sz="2200" kern="0" dirty="0"/>
          </a:p>
          <a:p>
            <a:pPr marL="342900" indent="-342900" algn="just">
              <a:lnSpc>
                <a:spcPct val="107000"/>
              </a:lnSpc>
              <a:spcBef>
                <a:spcPts val="1100"/>
              </a:spcBef>
              <a:spcAft>
                <a:spcPts val="0"/>
              </a:spcAft>
              <a:buClr>
                <a:srgbClr val="139AF0"/>
              </a:buClr>
              <a:buFont typeface="Wingdings" panose="05000000000000000000" pitchFamily="2" charset="2"/>
              <a:buChar char="§"/>
            </a:pPr>
            <a:r>
              <a:rPr lang="hr-HR" sz="2200" kern="0" dirty="0"/>
              <a:t>Uspostavljanje transparentnih postupaka temeljenih na pravilima za prijenos sredstava podnacionalnim vlastima i povećanje predvidljivosti transfera </a:t>
            </a:r>
            <a:r>
              <a:rPr lang="en-GB" sz="2200" kern="0" dirty="0"/>
              <a:t>(PI</a:t>
            </a:r>
            <a:r>
              <a:rPr lang="hr-HR" sz="2200" kern="0" dirty="0"/>
              <a:t>-</a:t>
            </a:r>
            <a:r>
              <a:rPr lang="en-GB" sz="2200" kern="0" dirty="0"/>
              <a:t>7=D).</a:t>
            </a:r>
            <a:endParaRPr lang="fr-FR" sz="2200" kern="0" dirty="0"/>
          </a:p>
          <a:p>
            <a:pPr marL="342900" indent="-342900" algn="just">
              <a:lnSpc>
                <a:spcPct val="107000"/>
              </a:lnSpc>
              <a:spcBef>
                <a:spcPts val="1100"/>
              </a:spcBef>
              <a:spcAft>
                <a:spcPts val="0"/>
              </a:spcAft>
              <a:buClr>
                <a:srgbClr val="139AF0"/>
              </a:buClr>
              <a:buFont typeface="Wingdings" panose="05000000000000000000" pitchFamily="2" charset="2"/>
              <a:buChar char="§"/>
            </a:pPr>
            <a:r>
              <a:rPr lang="hr-HR" sz="2200" kern="0" dirty="0"/>
              <a:t>Nedostaju informacije o učinku pružanja usluga jer se ne izrađuju godišnji planovi i izvještaji o učinku </a:t>
            </a:r>
            <a:r>
              <a:rPr lang="en-GB" sz="2200" kern="0" dirty="0"/>
              <a:t>(PI</a:t>
            </a:r>
            <a:r>
              <a:rPr lang="hr-HR" sz="2200" kern="0" dirty="0"/>
              <a:t>-</a:t>
            </a:r>
            <a:r>
              <a:rPr lang="en-GB" sz="2200" kern="0" dirty="0"/>
              <a:t>8=D+).</a:t>
            </a:r>
            <a:endParaRPr lang="fr-FR" sz="2200" kern="0" dirty="0"/>
          </a:p>
          <a:p>
            <a:pPr marL="342900" indent="-342900" algn="just">
              <a:lnSpc>
                <a:spcPct val="107000"/>
              </a:lnSpc>
              <a:spcBef>
                <a:spcPts val="1100"/>
              </a:spcBef>
              <a:spcAft>
                <a:spcPts val="800"/>
              </a:spcAft>
              <a:buClr>
                <a:srgbClr val="139AF0"/>
              </a:buClr>
              <a:buFont typeface="Wingdings" panose="05000000000000000000" pitchFamily="2" charset="2"/>
              <a:buChar char="§"/>
            </a:pPr>
            <a:r>
              <a:rPr lang="hr-HR" sz="2200" kern="0" dirty="0"/>
              <a:t>Građani nisu bili dovoljno i pravovremeno obaviješteni o proračunskoj i financijskoj aktivnosti vlade </a:t>
            </a:r>
            <a:r>
              <a:rPr lang="en-GB" sz="2200" kern="0" dirty="0"/>
              <a:t>(PI</a:t>
            </a:r>
            <a:r>
              <a:rPr lang="hr-HR" sz="2000" kern="0" dirty="0"/>
              <a:t>-</a:t>
            </a:r>
            <a:r>
              <a:rPr lang="en-GB" sz="2200" kern="0" dirty="0"/>
              <a:t>9=C).</a:t>
            </a:r>
            <a:endParaRPr lang="fr-FR" sz="2200" kern="0" dirty="0"/>
          </a:p>
        </p:txBody>
      </p:sp>
      <p:sp>
        <p:nvSpPr>
          <p:cNvPr id="5" name="Oval 4">
            <a:extLst>
              <a:ext uri="{FF2B5EF4-FFF2-40B4-BE49-F238E27FC236}">
                <a16:creationId xmlns:a16="http://schemas.microsoft.com/office/drawing/2014/main" id="{2FC59202-F424-4CF8-B1A1-CEF29BBF4733}"/>
              </a:ext>
            </a:extLst>
          </p:cNvPr>
          <p:cNvSpPr/>
          <p:nvPr/>
        </p:nvSpPr>
        <p:spPr>
          <a:xfrm>
            <a:off x="76200" y="24384"/>
            <a:ext cx="609600" cy="304800"/>
          </a:xfrm>
          <a:prstGeom prst="ellipse">
            <a:avLst/>
          </a:prstGeom>
          <a:solidFill>
            <a:schemeClr val="accent4"/>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20</a:t>
            </a:r>
          </a:p>
        </p:txBody>
      </p:sp>
      <p:sp>
        <p:nvSpPr>
          <p:cNvPr id="6" name="Rectangle 5">
            <a:extLst>
              <a:ext uri="{FF2B5EF4-FFF2-40B4-BE49-F238E27FC236}">
                <a16:creationId xmlns:a16="http://schemas.microsoft.com/office/drawing/2014/main" id="{93A44D44-AA72-4724-B647-041148AE83AF}"/>
              </a:ext>
            </a:extLst>
          </p:cNvPr>
          <p:cNvSpPr/>
          <p:nvPr/>
        </p:nvSpPr>
        <p:spPr>
          <a:xfrm>
            <a:off x="0" y="240323"/>
            <a:ext cx="9144000" cy="1077218"/>
          </a:xfrm>
          <a:prstGeom prst="rect">
            <a:avLst/>
          </a:prstGeom>
        </p:spPr>
        <p:txBody>
          <a:bodyPr wrap="square">
            <a:spAutoFit/>
          </a:bodyPr>
          <a:lstStyle/>
          <a:p>
            <a:pPr algn="ctr"/>
            <a:r>
              <a:rPr lang="hr-HR" sz="3200" b="1" dirty="0">
                <a:effectLst>
                  <a:outerShdw blurRad="12700" dist="12700" dir="5400000" algn="ctr" rotWithShape="0">
                    <a:srgbClr val="000000">
                      <a:alpha val="43137"/>
                    </a:srgbClr>
                  </a:outerShdw>
                </a:effectLst>
                <a:cs typeface="Calibri"/>
              </a:rPr>
              <a:t>Rezultati procjene PEFA-e prema stupovima</a:t>
            </a:r>
            <a:br>
              <a:rPr lang="en-US" sz="3200" b="1" dirty="0">
                <a:effectLst>
                  <a:outerShdw blurRad="12700" dist="12700" dir="5400000" algn="ctr" rotWithShape="0">
                    <a:srgbClr val="000000">
                      <a:alpha val="43137"/>
                    </a:srgbClr>
                  </a:outerShdw>
                </a:effectLst>
                <a:cs typeface="Calibri"/>
              </a:rPr>
            </a:br>
            <a:r>
              <a:rPr lang="hr-HR" sz="3200" b="1" dirty="0">
                <a:effectLst>
                  <a:outerShdw blurRad="12700" dist="12700" dir="5400000" algn="ctr" rotWithShape="0">
                    <a:srgbClr val="000000">
                      <a:alpha val="43137"/>
                    </a:srgbClr>
                  </a:outerShdw>
                </a:effectLst>
                <a:cs typeface="Calibri"/>
              </a:rPr>
              <a:t>Prednosti i nedostaci </a:t>
            </a:r>
            <a:r>
              <a:rPr lang="en-US" sz="2200" i="1" dirty="0">
                <a:effectLst>
                  <a:outerShdw blurRad="12700" dist="12700" dir="5400000" algn="ctr" rotWithShape="0">
                    <a:srgbClr val="000000">
                      <a:alpha val="43137"/>
                    </a:srgbClr>
                  </a:outerShdw>
                </a:effectLst>
                <a:cs typeface="Calibri"/>
              </a:rPr>
              <a:t>(</a:t>
            </a:r>
            <a:r>
              <a:rPr lang="hr-HR" sz="2200" i="1" dirty="0">
                <a:effectLst>
                  <a:outerShdw blurRad="12700" dist="12700" dir="5400000" algn="ctr" rotWithShape="0">
                    <a:srgbClr val="000000">
                      <a:alpha val="43137"/>
                    </a:srgbClr>
                  </a:outerShdw>
                </a:effectLst>
                <a:cs typeface="Calibri"/>
              </a:rPr>
              <a:t>nastavak</a:t>
            </a:r>
            <a:r>
              <a:rPr lang="en-US" sz="2200" i="1" dirty="0">
                <a:effectLst>
                  <a:outerShdw blurRad="12700" dist="12700" dir="5400000" algn="ctr" rotWithShape="0">
                    <a:srgbClr val="000000">
                      <a:alpha val="43137"/>
                    </a:srgbClr>
                  </a:outerShdw>
                </a:effectLst>
                <a:cs typeface="Calibri"/>
              </a:rPr>
              <a:t>)</a:t>
            </a:r>
            <a:endParaRPr lang="en-US" sz="3200" dirty="0">
              <a:effectLst>
                <a:outerShdw blurRad="12700" dist="12700" dir="5400000" algn="ctr" rotWithShape="0">
                  <a:srgbClr val="000000">
                    <a:alpha val="43137"/>
                  </a:srgbClr>
                </a:outerShdw>
              </a:effectLst>
              <a:cs typeface="Calibri"/>
            </a:endParaRPr>
          </a:p>
        </p:txBody>
      </p:sp>
      <p:sp>
        <p:nvSpPr>
          <p:cNvPr id="7" name="object 2">
            <a:extLst>
              <a:ext uri="{FF2B5EF4-FFF2-40B4-BE49-F238E27FC236}">
                <a16:creationId xmlns:a16="http://schemas.microsoft.com/office/drawing/2014/main" id="{65212438-D7CB-4C25-93B8-4402DB968A45}"/>
              </a:ext>
            </a:extLst>
          </p:cNvPr>
          <p:cNvSpPr/>
          <p:nvPr/>
        </p:nvSpPr>
        <p:spPr>
          <a:xfrm>
            <a:off x="76200" y="1261111"/>
            <a:ext cx="9037074" cy="34289"/>
          </a:xfrm>
          <a:custGeom>
            <a:avLst/>
            <a:gdLst/>
            <a:ahLst/>
            <a:cxnLst/>
            <a:rect l="l" t="t" r="r" b="b"/>
            <a:pathLst>
              <a:path w="9144000">
                <a:moveTo>
                  <a:pt x="0" y="0"/>
                </a:moveTo>
                <a:lnTo>
                  <a:pt x="9144000" y="0"/>
                </a:lnTo>
              </a:path>
            </a:pathLst>
          </a:custGeom>
          <a:ln w="45720">
            <a:solidFill>
              <a:srgbClr val="00AFEF"/>
            </a:solidFill>
          </a:ln>
        </p:spPr>
        <p:txBody>
          <a:bodyPr wrap="square" lIns="0" tIns="0" rIns="0" bIns="0" rtlCol="0"/>
          <a:lstStyle/>
          <a:p>
            <a:endParaRPr sz="1350" dirty="0"/>
          </a:p>
        </p:txBody>
      </p:sp>
    </p:spTree>
    <p:extLst>
      <p:ext uri="{BB962C8B-B14F-4D97-AF65-F5344CB8AC3E}">
        <p14:creationId xmlns:p14="http://schemas.microsoft.com/office/powerpoint/2010/main" val="206495007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4AA6BFFA-4D85-45FD-9185-F756C6004E27}"/>
              </a:ext>
            </a:extLst>
          </p:cNvPr>
          <p:cNvSpPr/>
          <p:nvPr/>
        </p:nvSpPr>
        <p:spPr>
          <a:xfrm>
            <a:off x="304800" y="1760481"/>
            <a:ext cx="8610600" cy="5559855"/>
          </a:xfrm>
          <a:prstGeom prst="rect">
            <a:avLst/>
          </a:prstGeom>
        </p:spPr>
        <p:txBody>
          <a:bodyPr wrap="square">
            <a:spAutoFit/>
          </a:bodyPr>
          <a:lstStyle/>
          <a:p>
            <a:pPr>
              <a:lnSpc>
                <a:spcPct val="107000"/>
              </a:lnSpc>
              <a:spcBef>
                <a:spcPts val="200"/>
              </a:spcBef>
            </a:pPr>
            <a:r>
              <a:rPr lang="hr-HR" sz="2800" dirty="0">
                <a:latin typeface="Calibri" panose="020F0502020204030204" pitchFamily="34" charset="0"/>
                <a:ea typeface="Calibri" panose="020F0502020204030204" pitchFamily="34" charset="0"/>
                <a:cs typeface="Times New Roman" panose="02020603050405020304" pitchFamily="18" charset="0"/>
              </a:rPr>
              <a:t> </a:t>
            </a:r>
            <a:r>
              <a:rPr lang="hr-HR" sz="2800" dirty="0">
                <a:solidFill>
                  <a:srgbClr val="0000FF"/>
                </a:solidFill>
                <a:latin typeface="Calibri" panose="020F0502020204030204" pitchFamily="34" charset="0"/>
                <a:ea typeface="Calibri" panose="020F0502020204030204" pitchFamily="34" charset="0"/>
                <a:cs typeface="Times New Roman" panose="02020603050405020304" pitchFamily="18" charset="0"/>
              </a:rPr>
              <a:t>Unaprjeđenja</a:t>
            </a:r>
            <a:endParaRPr lang="en-GB" sz="2800" dirty="0">
              <a:solidFill>
                <a:srgbClr val="0000FF"/>
              </a:solidFill>
              <a:latin typeface="Calibri" panose="020F0502020204030204" pitchFamily="34" charset="0"/>
              <a:ea typeface="Calibri" panose="020F0502020204030204" pitchFamily="34" charset="0"/>
              <a:cs typeface="Times New Roman" panose="02020603050405020304" pitchFamily="18" charset="0"/>
            </a:endParaRPr>
          </a:p>
          <a:p>
            <a:pPr marL="342900" indent="-342900" algn="just">
              <a:spcBef>
                <a:spcPts val="400"/>
              </a:spcBef>
              <a:spcAft>
                <a:spcPts val="0"/>
              </a:spcAft>
              <a:buClr>
                <a:srgbClr val="139AF0"/>
              </a:buClr>
              <a:buFont typeface="Wingdings" panose="05000000000000000000" pitchFamily="2" charset="2"/>
              <a:buChar char="§"/>
            </a:pPr>
            <a:endParaRPr lang="en-GB" sz="2400" kern="0" dirty="0"/>
          </a:p>
          <a:p>
            <a:pPr marL="342900" indent="-342900" algn="just">
              <a:spcBef>
                <a:spcPts val="400"/>
              </a:spcBef>
              <a:spcAft>
                <a:spcPts val="0"/>
              </a:spcAft>
              <a:buClr>
                <a:srgbClr val="139AF0"/>
              </a:buClr>
              <a:buFont typeface="Wingdings" panose="05000000000000000000" pitchFamily="2" charset="2"/>
              <a:buChar char="§"/>
            </a:pPr>
            <a:r>
              <a:rPr lang="hr-HR" sz="2400" kern="0" dirty="0"/>
              <a:t>Javnost ima bolji pristup ključnim fiskalnim informacijama </a:t>
            </a:r>
            <a:r>
              <a:rPr lang="en-GB" sz="2400" kern="0" dirty="0"/>
              <a:t>(PI-10: D </a:t>
            </a:r>
            <a:r>
              <a:rPr lang="hr-HR" sz="2400" kern="0" dirty="0"/>
              <a:t>do</a:t>
            </a:r>
            <a:r>
              <a:rPr lang="en-GB" sz="2400" kern="0" dirty="0"/>
              <a:t> B). </a:t>
            </a:r>
          </a:p>
          <a:p>
            <a:pPr marL="342900" indent="-342900" algn="just">
              <a:spcBef>
                <a:spcPts val="400"/>
              </a:spcBef>
              <a:spcAft>
                <a:spcPts val="0"/>
              </a:spcAft>
              <a:buClr>
                <a:srgbClr val="139AF0"/>
              </a:buClr>
              <a:buFont typeface="Wingdings" panose="05000000000000000000" pitchFamily="2" charset="2"/>
              <a:buChar char="§"/>
            </a:pPr>
            <a:endParaRPr lang="en-GB" sz="2400" kern="0" dirty="0"/>
          </a:p>
          <a:p>
            <a:pPr algn="just">
              <a:spcBef>
                <a:spcPts val="400"/>
              </a:spcBef>
              <a:spcAft>
                <a:spcPts val="0"/>
              </a:spcAft>
              <a:buClr>
                <a:srgbClr val="139AF0"/>
              </a:buClr>
            </a:pPr>
            <a:r>
              <a:rPr lang="hr-HR" sz="2800" dirty="0">
                <a:solidFill>
                  <a:srgbClr val="0000FF"/>
                </a:solidFill>
                <a:latin typeface="Calibri" panose="020F0502020204030204" pitchFamily="34" charset="0"/>
                <a:cs typeface="Times New Roman" panose="02020603050405020304" pitchFamily="18" charset="0"/>
              </a:rPr>
              <a:t>Opadanje rezultata</a:t>
            </a:r>
            <a:endParaRPr lang="en-GB" sz="2400" kern="0" dirty="0"/>
          </a:p>
          <a:p>
            <a:pPr algn="just">
              <a:spcBef>
                <a:spcPts val="400"/>
              </a:spcBef>
              <a:spcAft>
                <a:spcPts val="0"/>
              </a:spcAft>
              <a:buClr>
                <a:srgbClr val="139AF0"/>
              </a:buClr>
            </a:pPr>
            <a:endParaRPr lang="en-GB" sz="2400" kern="0" dirty="0"/>
          </a:p>
          <a:p>
            <a:pPr marL="342900" indent="-342900" algn="just">
              <a:spcBef>
                <a:spcPts val="400"/>
              </a:spcBef>
              <a:spcAft>
                <a:spcPts val="0"/>
              </a:spcAft>
              <a:buClr>
                <a:srgbClr val="139AF0"/>
              </a:buClr>
              <a:buFont typeface="Wingdings" panose="05000000000000000000" pitchFamily="2" charset="2"/>
              <a:buChar char="§"/>
            </a:pPr>
            <a:r>
              <a:rPr lang="hr-HR" sz="2400" dirty="0"/>
              <a:t>Opseg vladinih poslova koji se ne spominju u izvještajima </a:t>
            </a:r>
            <a:r>
              <a:rPr lang="en-GB" sz="2400" dirty="0"/>
              <a:t>(PI-7: A </a:t>
            </a:r>
            <a:r>
              <a:rPr lang="hr-HR" sz="2400" dirty="0"/>
              <a:t>d</a:t>
            </a:r>
            <a:r>
              <a:rPr lang="en-GB" sz="2400" dirty="0"/>
              <a:t>o D). </a:t>
            </a:r>
          </a:p>
          <a:p>
            <a:pPr algn="just">
              <a:spcBef>
                <a:spcPts val="400"/>
              </a:spcBef>
              <a:spcAft>
                <a:spcPts val="0"/>
              </a:spcAft>
              <a:buClr>
                <a:srgbClr val="139AF0"/>
              </a:buClr>
            </a:pPr>
            <a:endParaRPr lang="en-GB" sz="2400" dirty="0"/>
          </a:p>
          <a:p>
            <a:pPr marL="342900" indent="-342900" algn="just">
              <a:spcBef>
                <a:spcPts val="400"/>
              </a:spcBef>
              <a:spcAft>
                <a:spcPts val="0"/>
              </a:spcAft>
              <a:buClr>
                <a:srgbClr val="139AF0"/>
              </a:buClr>
              <a:buFont typeface="Wingdings" panose="05000000000000000000" pitchFamily="2" charset="2"/>
              <a:buChar char="§"/>
            </a:pPr>
            <a:r>
              <a:rPr lang="hr-HR" sz="2400" dirty="0"/>
              <a:t>Transparentnost međuvladinih fiskalnih odnosa </a:t>
            </a:r>
            <a:r>
              <a:rPr lang="en-GB" sz="2400" dirty="0"/>
              <a:t>(PI-8: B+ </a:t>
            </a:r>
            <a:r>
              <a:rPr lang="hr-HR" sz="2400" dirty="0"/>
              <a:t>d</a:t>
            </a:r>
            <a:r>
              <a:rPr lang="en-GB" sz="2400" dirty="0"/>
              <a:t>o C+).</a:t>
            </a:r>
            <a:endParaRPr lang="en-GB" sz="2400" kern="0" dirty="0"/>
          </a:p>
          <a:p>
            <a:pPr marL="342900" indent="-342900" algn="just">
              <a:spcBef>
                <a:spcPts val="400"/>
              </a:spcBef>
              <a:spcAft>
                <a:spcPts val="0"/>
              </a:spcAft>
              <a:buClr>
                <a:srgbClr val="139AF0"/>
              </a:buClr>
              <a:buFont typeface="Wingdings" panose="05000000000000000000" pitchFamily="2" charset="2"/>
              <a:buChar char="§"/>
            </a:pPr>
            <a:endParaRPr lang="en-GB" sz="2400" kern="0" dirty="0"/>
          </a:p>
          <a:p>
            <a:pPr algn="just">
              <a:spcBef>
                <a:spcPts val="400"/>
              </a:spcBef>
              <a:spcAft>
                <a:spcPts val="0"/>
              </a:spcAft>
              <a:buClr>
                <a:srgbClr val="139AF0"/>
              </a:buClr>
            </a:pPr>
            <a:endParaRPr lang="fr-FR" sz="2400" kern="0" dirty="0"/>
          </a:p>
        </p:txBody>
      </p:sp>
      <p:sp>
        <p:nvSpPr>
          <p:cNvPr id="3" name="Rectangle 2">
            <a:extLst>
              <a:ext uri="{FF2B5EF4-FFF2-40B4-BE49-F238E27FC236}">
                <a16:creationId xmlns:a16="http://schemas.microsoft.com/office/drawing/2014/main" id="{B687CD0E-D1F0-46A6-B451-9CBD602F0D79}"/>
              </a:ext>
            </a:extLst>
          </p:cNvPr>
          <p:cNvSpPr/>
          <p:nvPr/>
        </p:nvSpPr>
        <p:spPr>
          <a:xfrm>
            <a:off x="114782" y="304800"/>
            <a:ext cx="8990636" cy="1261884"/>
          </a:xfrm>
          <a:prstGeom prst="rect">
            <a:avLst/>
          </a:prstGeom>
        </p:spPr>
        <p:txBody>
          <a:bodyPr wrap="square">
            <a:spAutoFit/>
          </a:bodyPr>
          <a:lstStyle/>
          <a:p>
            <a:pPr algn="ctr"/>
            <a:r>
              <a:rPr lang="hr-HR" sz="2800" b="1" dirty="0">
                <a:effectLst>
                  <a:outerShdw blurRad="12700" dist="12700" dir="5400000" algn="ctr" rotWithShape="0">
                    <a:srgbClr val="000000">
                      <a:alpha val="43137"/>
                    </a:srgbClr>
                  </a:outerShdw>
                </a:effectLst>
                <a:latin typeface="Calibri"/>
                <a:ea typeface="+mj-ea"/>
                <a:cs typeface="Calibri"/>
              </a:rPr>
              <a:t>Usporedba procjena iz </a:t>
            </a:r>
            <a:r>
              <a:rPr lang="en-US" sz="2800" b="1" dirty="0">
                <a:effectLst>
                  <a:outerShdw blurRad="12700" dist="12700" dir="5400000" algn="ctr" rotWithShape="0">
                    <a:srgbClr val="000000">
                      <a:alpha val="43137"/>
                    </a:srgbClr>
                  </a:outerShdw>
                </a:effectLst>
                <a:latin typeface="Calibri"/>
                <a:ea typeface="+mj-ea"/>
                <a:cs typeface="Calibri"/>
              </a:rPr>
              <a:t>2012</a:t>
            </a:r>
            <a:r>
              <a:rPr lang="hr-HR" sz="2800" b="1" dirty="0">
                <a:effectLst>
                  <a:outerShdw blurRad="12700" dist="12700" dir="5400000" algn="ctr" rotWithShape="0">
                    <a:srgbClr val="000000">
                      <a:alpha val="43137"/>
                    </a:srgbClr>
                  </a:outerShdw>
                </a:effectLst>
                <a:latin typeface="Calibri"/>
                <a:ea typeface="+mj-ea"/>
                <a:cs typeface="Calibri"/>
              </a:rPr>
              <a:t>.</a:t>
            </a:r>
            <a:r>
              <a:rPr lang="en-US" sz="2800" b="1" dirty="0">
                <a:effectLst>
                  <a:outerShdw blurRad="12700" dist="12700" dir="5400000" algn="ctr" rotWithShape="0">
                    <a:srgbClr val="000000">
                      <a:alpha val="43137"/>
                    </a:srgbClr>
                  </a:outerShdw>
                </a:effectLst>
                <a:latin typeface="Calibri"/>
                <a:ea typeface="+mj-ea"/>
                <a:cs typeface="Calibri"/>
              </a:rPr>
              <a:t> </a:t>
            </a:r>
            <a:r>
              <a:rPr lang="hr-HR" sz="2800" b="1" dirty="0">
                <a:effectLst>
                  <a:outerShdw blurRad="12700" dist="12700" dir="5400000" algn="ctr" rotWithShape="0">
                    <a:srgbClr val="000000">
                      <a:alpha val="43137"/>
                    </a:srgbClr>
                  </a:outerShdw>
                </a:effectLst>
                <a:latin typeface="Calibri"/>
                <a:ea typeface="+mj-ea"/>
                <a:cs typeface="Calibri"/>
              </a:rPr>
              <a:t>i</a:t>
            </a:r>
            <a:r>
              <a:rPr lang="en-US" sz="2800" b="1" dirty="0">
                <a:effectLst>
                  <a:outerShdw blurRad="12700" dist="12700" dir="5400000" algn="ctr" rotWithShape="0">
                    <a:srgbClr val="000000">
                      <a:alpha val="43137"/>
                    </a:srgbClr>
                  </a:outerShdw>
                </a:effectLst>
                <a:latin typeface="Calibri"/>
                <a:ea typeface="+mj-ea"/>
                <a:cs typeface="Calibri"/>
              </a:rPr>
              <a:t> 2018</a:t>
            </a:r>
            <a:r>
              <a:rPr lang="hr-HR" sz="2800" b="1" dirty="0">
                <a:effectLst>
                  <a:outerShdw blurRad="12700" dist="12700" dir="5400000" algn="ctr" rotWithShape="0">
                    <a:srgbClr val="000000">
                      <a:alpha val="43137"/>
                    </a:srgbClr>
                  </a:outerShdw>
                </a:effectLst>
                <a:latin typeface="Calibri"/>
                <a:ea typeface="+mj-ea"/>
                <a:cs typeface="Calibri"/>
              </a:rPr>
              <a:t>.</a:t>
            </a:r>
            <a:r>
              <a:rPr lang="en-US" sz="2800" b="1" dirty="0">
                <a:effectLst>
                  <a:outerShdw blurRad="12700" dist="12700" dir="5400000" algn="ctr" rotWithShape="0">
                    <a:srgbClr val="000000">
                      <a:alpha val="43137"/>
                    </a:srgbClr>
                  </a:outerShdw>
                </a:effectLst>
                <a:latin typeface="Calibri"/>
                <a:ea typeface="+mj-ea"/>
                <a:cs typeface="Calibri"/>
              </a:rPr>
              <a:t> (</a:t>
            </a:r>
            <a:r>
              <a:rPr lang="hr-HR" sz="2800" b="1" dirty="0">
                <a:effectLst>
                  <a:outerShdw blurRad="12700" dist="12700" dir="5400000" algn="ctr" rotWithShape="0">
                    <a:srgbClr val="000000">
                      <a:alpha val="43137"/>
                    </a:srgbClr>
                  </a:outerShdw>
                </a:effectLst>
                <a:latin typeface="Calibri"/>
                <a:ea typeface="+mj-ea"/>
                <a:cs typeface="Calibri"/>
              </a:rPr>
              <a:t>stup koji se odnosi na sveobuhvatnost i transparentnost</a:t>
            </a:r>
            <a:r>
              <a:rPr lang="en-US" sz="2800" b="1" dirty="0">
                <a:effectLst>
                  <a:outerShdw blurRad="12700" dist="12700" dir="5400000" algn="ctr" rotWithShape="0">
                    <a:srgbClr val="000000">
                      <a:alpha val="43137"/>
                    </a:srgbClr>
                  </a:outerShdw>
                </a:effectLst>
                <a:latin typeface="Calibri"/>
                <a:ea typeface="+mj-ea"/>
                <a:cs typeface="Calibri"/>
              </a:rPr>
              <a:t>) </a:t>
            </a:r>
          </a:p>
          <a:p>
            <a:endParaRPr lang="en-US" sz="2000" b="1" kern="0" dirty="0">
              <a:solidFill>
                <a:sysClr val="windowText" lastClr="000000"/>
              </a:solidFill>
              <a:effectLst>
                <a:outerShdw blurRad="12700" dist="12700" dir="5400000" algn="ctr" rotWithShape="0">
                  <a:srgbClr val="000000">
                    <a:alpha val="43137"/>
                  </a:srgbClr>
                </a:outerShdw>
              </a:effectLst>
            </a:endParaRPr>
          </a:p>
        </p:txBody>
      </p:sp>
      <p:sp>
        <p:nvSpPr>
          <p:cNvPr id="5" name="Oval 4">
            <a:extLst>
              <a:ext uri="{FF2B5EF4-FFF2-40B4-BE49-F238E27FC236}">
                <a16:creationId xmlns:a16="http://schemas.microsoft.com/office/drawing/2014/main" id="{50B3D331-74A7-427D-8EDC-832D902DEDCC}"/>
              </a:ext>
            </a:extLst>
          </p:cNvPr>
          <p:cNvSpPr/>
          <p:nvPr/>
        </p:nvSpPr>
        <p:spPr>
          <a:xfrm>
            <a:off x="76200" y="24384"/>
            <a:ext cx="723900" cy="304800"/>
          </a:xfrm>
          <a:prstGeom prst="ellipse">
            <a:avLst/>
          </a:prstGeom>
          <a:solidFill>
            <a:schemeClr val="accent4"/>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28</a:t>
            </a:r>
          </a:p>
        </p:txBody>
      </p:sp>
      <p:sp>
        <p:nvSpPr>
          <p:cNvPr id="7" name="object 2">
            <a:extLst>
              <a:ext uri="{FF2B5EF4-FFF2-40B4-BE49-F238E27FC236}">
                <a16:creationId xmlns:a16="http://schemas.microsoft.com/office/drawing/2014/main" id="{018003B6-DFC6-4099-ACA3-F8D0AE028F17}"/>
              </a:ext>
            </a:extLst>
          </p:cNvPr>
          <p:cNvSpPr/>
          <p:nvPr/>
        </p:nvSpPr>
        <p:spPr>
          <a:xfrm>
            <a:off x="76200" y="1261111"/>
            <a:ext cx="9037074" cy="34289"/>
          </a:xfrm>
          <a:custGeom>
            <a:avLst/>
            <a:gdLst/>
            <a:ahLst/>
            <a:cxnLst/>
            <a:rect l="l" t="t" r="r" b="b"/>
            <a:pathLst>
              <a:path w="9144000">
                <a:moveTo>
                  <a:pt x="0" y="0"/>
                </a:moveTo>
                <a:lnTo>
                  <a:pt x="9144000" y="0"/>
                </a:lnTo>
              </a:path>
            </a:pathLst>
          </a:custGeom>
          <a:ln w="45720">
            <a:solidFill>
              <a:srgbClr val="00AFEF"/>
            </a:solidFill>
          </a:ln>
        </p:spPr>
        <p:txBody>
          <a:bodyPr wrap="square" lIns="0" tIns="0" rIns="0" bIns="0" rtlCol="0"/>
          <a:lstStyle/>
          <a:p>
            <a:endParaRPr sz="1350" dirty="0"/>
          </a:p>
        </p:txBody>
      </p:sp>
    </p:spTree>
    <p:extLst>
      <p:ext uri="{BB962C8B-B14F-4D97-AF65-F5344CB8AC3E}">
        <p14:creationId xmlns:p14="http://schemas.microsoft.com/office/powerpoint/2010/main" val="208250998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4AA6BFFA-4D85-45FD-9185-F756C6004E27}"/>
              </a:ext>
            </a:extLst>
          </p:cNvPr>
          <p:cNvSpPr/>
          <p:nvPr/>
        </p:nvSpPr>
        <p:spPr>
          <a:xfrm>
            <a:off x="304800" y="1760481"/>
            <a:ext cx="8610600" cy="5918928"/>
          </a:xfrm>
          <a:prstGeom prst="rect">
            <a:avLst/>
          </a:prstGeom>
        </p:spPr>
        <p:txBody>
          <a:bodyPr wrap="square">
            <a:spAutoFit/>
          </a:bodyPr>
          <a:lstStyle/>
          <a:p>
            <a:pPr>
              <a:lnSpc>
                <a:spcPct val="107000"/>
              </a:lnSpc>
              <a:spcBef>
                <a:spcPts val="200"/>
              </a:spcBef>
            </a:pPr>
            <a:r>
              <a:rPr lang="en-GB" sz="2800" dirty="0">
                <a:latin typeface="Calibri" panose="020F0502020204030204" pitchFamily="34" charset="0"/>
                <a:ea typeface="Calibri" panose="020F0502020204030204" pitchFamily="34" charset="0"/>
                <a:cs typeface="Times New Roman" panose="02020603050405020304" pitchFamily="18" charset="0"/>
              </a:rPr>
              <a:t> </a:t>
            </a:r>
            <a:r>
              <a:rPr lang="hr-HR" sz="2800" dirty="0">
                <a:solidFill>
                  <a:srgbClr val="0000FF"/>
                </a:solidFill>
                <a:latin typeface="Calibri" panose="020F0502020204030204" pitchFamily="34" charset="0"/>
                <a:ea typeface="Calibri" panose="020F0502020204030204" pitchFamily="34" charset="0"/>
                <a:cs typeface="Times New Roman" panose="02020603050405020304" pitchFamily="18" charset="0"/>
              </a:rPr>
              <a:t>Isti rezultati</a:t>
            </a:r>
            <a:endParaRPr lang="en-GB" sz="2800" b="1" dirty="0">
              <a:solidFill>
                <a:srgbClr val="0000FF"/>
              </a:solidFill>
              <a:latin typeface="Calibri Light" panose="020F0302020204030204" pitchFamily="34" charset="0"/>
              <a:cs typeface="Times New Roman" panose="02020603050405020304" pitchFamily="18" charset="0"/>
            </a:endParaRPr>
          </a:p>
          <a:p>
            <a:pPr marL="342900" indent="-342900" algn="just">
              <a:spcBef>
                <a:spcPts val="400"/>
              </a:spcBef>
              <a:spcAft>
                <a:spcPts val="0"/>
              </a:spcAft>
              <a:buClr>
                <a:srgbClr val="139AF0"/>
              </a:buClr>
              <a:buFont typeface="Wingdings" panose="05000000000000000000" pitchFamily="2" charset="2"/>
              <a:buChar char="§"/>
            </a:pPr>
            <a:endParaRPr lang="en-GB" sz="2400" kern="0" dirty="0"/>
          </a:p>
          <a:p>
            <a:pPr marL="342900" indent="-342900" algn="just">
              <a:spcBef>
                <a:spcPts val="400"/>
              </a:spcBef>
              <a:spcAft>
                <a:spcPts val="0"/>
              </a:spcAft>
              <a:buClr>
                <a:srgbClr val="139AF0"/>
              </a:buClr>
              <a:buFont typeface="Wingdings" panose="05000000000000000000" pitchFamily="2" charset="2"/>
              <a:buChar char="§"/>
            </a:pPr>
            <a:r>
              <a:rPr lang="hr-HR" sz="2400" kern="0" dirty="0"/>
              <a:t>Proračunska klasifikacija </a:t>
            </a:r>
            <a:r>
              <a:rPr lang="en-GB" sz="2400" kern="0" dirty="0"/>
              <a:t>(PI-5: </a:t>
            </a:r>
            <a:r>
              <a:rPr lang="hr-HR" sz="2400" kern="0" dirty="0"/>
              <a:t>i dalje ocjena </a:t>
            </a:r>
            <a:r>
              <a:rPr lang="en-GB" sz="2400" kern="0" dirty="0"/>
              <a:t>A).</a:t>
            </a:r>
          </a:p>
          <a:p>
            <a:pPr marL="342900" indent="-342900" algn="just">
              <a:spcBef>
                <a:spcPts val="400"/>
              </a:spcBef>
              <a:spcAft>
                <a:spcPts val="0"/>
              </a:spcAft>
              <a:buClr>
                <a:srgbClr val="139AF0"/>
              </a:buClr>
              <a:buFont typeface="Wingdings" panose="05000000000000000000" pitchFamily="2" charset="2"/>
              <a:buChar char="§"/>
            </a:pPr>
            <a:endParaRPr lang="en-GB" sz="2400" kern="0" dirty="0"/>
          </a:p>
          <a:p>
            <a:pPr marL="342900" indent="-342900" algn="just">
              <a:spcBef>
                <a:spcPts val="400"/>
              </a:spcBef>
              <a:spcAft>
                <a:spcPts val="0"/>
              </a:spcAft>
              <a:buClr>
                <a:srgbClr val="139AF0"/>
              </a:buClr>
              <a:buFont typeface="Wingdings" panose="05000000000000000000" pitchFamily="2" charset="2"/>
              <a:buChar char="§"/>
            </a:pPr>
            <a:r>
              <a:rPr lang="hr-HR" sz="2400" kern="0" dirty="0"/>
              <a:t>Sveobuhvatnost informacija uvrštenih u proračun </a:t>
            </a:r>
            <a:r>
              <a:rPr lang="en-GB" sz="2400" kern="0" dirty="0"/>
              <a:t>(PI-6: </a:t>
            </a:r>
            <a:r>
              <a:rPr lang="hr-HR" sz="2400" kern="0" dirty="0"/>
              <a:t>i dalje ocjena </a:t>
            </a:r>
            <a:r>
              <a:rPr lang="en-GB" sz="2400" kern="0" dirty="0"/>
              <a:t>A).</a:t>
            </a:r>
          </a:p>
          <a:p>
            <a:pPr marL="342900" indent="-342900" algn="just">
              <a:spcBef>
                <a:spcPts val="400"/>
              </a:spcBef>
              <a:spcAft>
                <a:spcPts val="0"/>
              </a:spcAft>
              <a:buClr>
                <a:srgbClr val="139AF0"/>
              </a:buClr>
              <a:buFont typeface="Wingdings" panose="05000000000000000000" pitchFamily="2" charset="2"/>
              <a:buChar char="§"/>
            </a:pPr>
            <a:endParaRPr lang="en-GB" sz="2400" kern="0" dirty="0"/>
          </a:p>
          <a:p>
            <a:pPr marL="342900" indent="-342900" algn="just">
              <a:spcBef>
                <a:spcPts val="400"/>
              </a:spcBef>
              <a:spcAft>
                <a:spcPts val="0"/>
              </a:spcAft>
              <a:buClr>
                <a:srgbClr val="139AF0"/>
              </a:buClr>
              <a:buFont typeface="Wingdings" panose="05000000000000000000" pitchFamily="2" charset="2"/>
              <a:buChar char="§"/>
            </a:pPr>
            <a:r>
              <a:rPr lang="hr-HR" sz="2400" kern="0" dirty="0"/>
              <a:t>Nadzor agregiranog fiskalnog rizika od strane drugih subjekata u javnom sektoru </a:t>
            </a:r>
            <a:r>
              <a:rPr lang="en-GB" sz="2400" kern="0" dirty="0"/>
              <a:t>(PI-9: </a:t>
            </a:r>
            <a:r>
              <a:rPr lang="hr-HR" sz="2400" kern="0" dirty="0"/>
              <a:t>i dalje ocjena </a:t>
            </a:r>
            <a:r>
              <a:rPr lang="en-GB" sz="2400" kern="0" dirty="0"/>
              <a:t>C+).   </a:t>
            </a:r>
          </a:p>
          <a:p>
            <a:pPr marL="342900" indent="-342900" algn="just">
              <a:spcBef>
                <a:spcPts val="400"/>
              </a:spcBef>
              <a:spcAft>
                <a:spcPts val="0"/>
              </a:spcAft>
              <a:buClr>
                <a:srgbClr val="139AF0"/>
              </a:buClr>
              <a:buFont typeface="Wingdings" panose="05000000000000000000" pitchFamily="2" charset="2"/>
              <a:buChar char="§"/>
            </a:pPr>
            <a:endParaRPr lang="en-GB" sz="2400" kern="0" dirty="0"/>
          </a:p>
          <a:p>
            <a:pPr marL="342900" indent="-342900" algn="just">
              <a:spcBef>
                <a:spcPts val="400"/>
              </a:spcBef>
              <a:spcAft>
                <a:spcPts val="0"/>
              </a:spcAft>
              <a:buClr>
                <a:srgbClr val="139AF0"/>
              </a:buClr>
              <a:buFont typeface="Wingdings" panose="05000000000000000000" pitchFamily="2" charset="2"/>
              <a:buChar char="§"/>
            </a:pPr>
            <a:endParaRPr lang="en-GB" sz="2400" kern="0" dirty="0"/>
          </a:p>
          <a:p>
            <a:pPr marL="342900" indent="-342900" algn="just">
              <a:spcBef>
                <a:spcPts val="400"/>
              </a:spcBef>
              <a:spcAft>
                <a:spcPts val="0"/>
              </a:spcAft>
              <a:buClr>
                <a:srgbClr val="139AF0"/>
              </a:buClr>
              <a:buFont typeface="Wingdings" panose="05000000000000000000" pitchFamily="2" charset="2"/>
              <a:buChar char="§"/>
            </a:pPr>
            <a:endParaRPr lang="en-GB" sz="2400" kern="0" dirty="0"/>
          </a:p>
          <a:p>
            <a:pPr marL="342900" indent="-342900" algn="just">
              <a:spcBef>
                <a:spcPts val="400"/>
              </a:spcBef>
              <a:spcAft>
                <a:spcPts val="0"/>
              </a:spcAft>
              <a:buClr>
                <a:srgbClr val="139AF0"/>
              </a:buClr>
              <a:buFont typeface="Wingdings" panose="05000000000000000000" pitchFamily="2" charset="2"/>
              <a:buChar char="§"/>
            </a:pPr>
            <a:endParaRPr lang="en-GB" sz="2400" kern="0" dirty="0"/>
          </a:p>
          <a:p>
            <a:pPr algn="just">
              <a:spcBef>
                <a:spcPts val="400"/>
              </a:spcBef>
              <a:spcAft>
                <a:spcPts val="0"/>
              </a:spcAft>
              <a:buClr>
                <a:srgbClr val="139AF0"/>
              </a:buClr>
            </a:pPr>
            <a:endParaRPr lang="fr-FR" sz="2400" kern="0" dirty="0"/>
          </a:p>
        </p:txBody>
      </p:sp>
      <p:sp>
        <p:nvSpPr>
          <p:cNvPr id="3" name="Rectangle 2">
            <a:extLst>
              <a:ext uri="{FF2B5EF4-FFF2-40B4-BE49-F238E27FC236}">
                <a16:creationId xmlns:a16="http://schemas.microsoft.com/office/drawing/2014/main" id="{B687CD0E-D1F0-46A6-B451-9CBD602F0D79}"/>
              </a:ext>
            </a:extLst>
          </p:cNvPr>
          <p:cNvSpPr/>
          <p:nvPr/>
        </p:nvSpPr>
        <p:spPr>
          <a:xfrm>
            <a:off x="114782" y="304800"/>
            <a:ext cx="8990636" cy="1261884"/>
          </a:xfrm>
          <a:prstGeom prst="rect">
            <a:avLst/>
          </a:prstGeom>
        </p:spPr>
        <p:txBody>
          <a:bodyPr wrap="square">
            <a:spAutoFit/>
          </a:bodyPr>
          <a:lstStyle/>
          <a:p>
            <a:pPr algn="ctr"/>
            <a:r>
              <a:rPr lang="hr-HR" sz="2800" b="1" dirty="0">
                <a:effectLst>
                  <a:outerShdw blurRad="12700" dist="12700" dir="5400000" algn="ctr" rotWithShape="0">
                    <a:srgbClr val="000000">
                      <a:alpha val="43137"/>
                    </a:srgbClr>
                  </a:outerShdw>
                </a:effectLst>
                <a:cs typeface="Calibri"/>
              </a:rPr>
              <a:t>Usporedba procjena iz </a:t>
            </a:r>
            <a:r>
              <a:rPr lang="en-US" sz="2800" b="1" dirty="0">
                <a:effectLst>
                  <a:outerShdw blurRad="12700" dist="12700" dir="5400000" algn="ctr" rotWithShape="0">
                    <a:srgbClr val="000000">
                      <a:alpha val="43137"/>
                    </a:srgbClr>
                  </a:outerShdw>
                </a:effectLst>
                <a:cs typeface="Calibri"/>
              </a:rPr>
              <a:t>2012</a:t>
            </a:r>
            <a:r>
              <a:rPr lang="hr-HR" sz="2800" b="1" dirty="0">
                <a:effectLst>
                  <a:outerShdw blurRad="12700" dist="12700" dir="5400000" algn="ctr" rotWithShape="0">
                    <a:srgbClr val="000000">
                      <a:alpha val="43137"/>
                    </a:srgbClr>
                  </a:outerShdw>
                </a:effectLst>
                <a:cs typeface="Calibri"/>
              </a:rPr>
              <a:t>.</a:t>
            </a:r>
            <a:r>
              <a:rPr lang="en-US" sz="2800" b="1" dirty="0">
                <a:effectLst>
                  <a:outerShdw blurRad="12700" dist="12700" dir="5400000" algn="ctr" rotWithShape="0">
                    <a:srgbClr val="000000">
                      <a:alpha val="43137"/>
                    </a:srgbClr>
                  </a:outerShdw>
                </a:effectLst>
                <a:cs typeface="Calibri"/>
              </a:rPr>
              <a:t> </a:t>
            </a:r>
            <a:r>
              <a:rPr lang="hr-HR" sz="2800" b="1" dirty="0">
                <a:effectLst>
                  <a:outerShdw blurRad="12700" dist="12700" dir="5400000" algn="ctr" rotWithShape="0">
                    <a:srgbClr val="000000">
                      <a:alpha val="43137"/>
                    </a:srgbClr>
                  </a:outerShdw>
                </a:effectLst>
                <a:cs typeface="Calibri"/>
              </a:rPr>
              <a:t>i</a:t>
            </a:r>
            <a:r>
              <a:rPr lang="en-US" sz="2800" b="1" dirty="0">
                <a:effectLst>
                  <a:outerShdw blurRad="12700" dist="12700" dir="5400000" algn="ctr" rotWithShape="0">
                    <a:srgbClr val="000000">
                      <a:alpha val="43137"/>
                    </a:srgbClr>
                  </a:outerShdw>
                </a:effectLst>
                <a:cs typeface="Calibri"/>
              </a:rPr>
              <a:t> 2018</a:t>
            </a:r>
            <a:r>
              <a:rPr lang="hr-HR" sz="2800" b="1" dirty="0">
                <a:effectLst>
                  <a:outerShdw blurRad="12700" dist="12700" dir="5400000" algn="ctr" rotWithShape="0">
                    <a:srgbClr val="000000">
                      <a:alpha val="43137"/>
                    </a:srgbClr>
                  </a:outerShdw>
                </a:effectLst>
                <a:cs typeface="Calibri"/>
              </a:rPr>
              <a:t>.</a:t>
            </a:r>
            <a:r>
              <a:rPr lang="en-US" sz="2800" b="1" dirty="0">
                <a:effectLst>
                  <a:outerShdw blurRad="12700" dist="12700" dir="5400000" algn="ctr" rotWithShape="0">
                    <a:srgbClr val="000000">
                      <a:alpha val="43137"/>
                    </a:srgbClr>
                  </a:outerShdw>
                </a:effectLst>
                <a:cs typeface="Calibri"/>
              </a:rPr>
              <a:t> (</a:t>
            </a:r>
            <a:r>
              <a:rPr lang="hr-HR" sz="2800" b="1" dirty="0">
                <a:effectLst>
                  <a:outerShdw blurRad="12700" dist="12700" dir="5400000" algn="ctr" rotWithShape="0">
                    <a:srgbClr val="000000">
                      <a:alpha val="43137"/>
                    </a:srgbClr>
                  </a:outerShdw>
                </a:effectLst>
                <a:cs typeface="Calibri"/>
              </a:rPr>
              <a:t>stup koji se odnosi na sveobuhvatnost i transparentnost</a:t>
            </a:r>
            <a:r>
              <a:rPr lang="en-US" sz="2800" b="1" dirty="0">
                <a:effectLst>
                  <a:outerShdw blurRad="12700" dist="12700" dir="5400000" algn="ctr" rotWithShape="0">
                    <a:srgbClr val="000000">
                      <a:alpha val="43137"/>
                    </a:srgbClr>
                  </a:outerShdw>
                </a:effectLst>
                <a:cs typeface="Calibri"/>
              </a:rPr>
              <a:t>) </a:t>
            </a:r>
          </a:p>
          <a:p>
            <a:endParaRPr lang="en-US" sz="2000" b="1" kern="0" dirty="0">
              <a:solidFill>
                <a:sysClr val="windowText" lastClr="000000"/>
              </a:solidFill>
              <a:effectLst>
                <a:outerShdw blurRad="12700" dist="12700" dir="5400000" algn="ctr" rotWithShape="0">
                  <a:srgbClr val="000000">
                    <a:alpha val="43137"/>
                  </a:srgbClr>
                </a:outerShdw>
              </a:effectLst>
            </a:endParaRPr>
          </a:p>
        </p:txBody>
      </p:sp>
      <p:sp>
        <p:nvSpPr>
          <p:cNvPr id="5" name="Oval 4">
            <a:extLst>
              <a:ext uri="{FF2B5EF4-FFF2-40B4-BE49-F238E27FC236}">
                <a16:creationId xmlns:a16="http://schemas.microsoft.com/office/drawing/2014/main" id="{50B3D331-74A7-427D-8EDC-832D902DEDCC}"/>
              </a:ext>
            </a:extLst>
          </p:cNvPr>
          <p:cNvSpPr/>
          <p:nvPr/>
        </p:nvSpPr>
        <p:spPr>
          <a:xfrm>
            <a:off x="76200" y="24384"/>
            <a:ext cx="723900" cy="304800"/>
          </a:xfrm>
          <a:prstGeom prst="ellipse">
            <a:avLst/>
          </a:prstGeom>
          <a:solidFill>
            <a:schemeClr val="accent4"/>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28</a:t>
            </a:r>
          </a:p>
        </p:txBody>
      </p:sp>
      <p:sp>
        <p:nvSpPr>
          <p:cNvPr id="7" name="object 2">
            <a:extLst>
              <a:ext uri="{FF2B5EF4-FFF2-40B4-BE49-F238E27FC236}">
                <a16:creationId xmlns:a16="http://schemas.microsoft.com/office/drawing/2014/main" id="{018003B6-DFC6-4099-ACA3-F8D0AE028F17}"/>
              </a:ext>
            </a:extLst>
          </p:cNvPr>
          <p:cNvSpPr/>
          <p:nvPr/>
        </p:nvSpPr>
        <p:spPr>
          <a:xfrm>
            <a:off x="76200" y="1261111"/>
            <a:ext cx="9037074" cy="34289"/>
          </a:xfrm>
          <a:custGeom>
            <a:avLst/>
            <a:gdLst/>
            <a:ahLst/>
            <a:cxnLst/>
            <a:rect l="l" t="t" r="r" b="b"/>
            <a:pathLst>
              <a:path w="9144000">
                <a:moveTo>
                  <a:pt x="0" y="0"/>
                </a:moveTo>
                <a:lnTo>
                  <a:pt x="9144000" y="0"/>
                </a:lnTo>
              </a:path>
            </a:pathLst>
          </a:custGeom>
          <a:ln w="45720">
            <a:solidFill>
              <a:srgbClr val="00AFEF"/>
            </a:solidFill>
          </a:ln>
        </p:spPr>
        <p:txBody>
          <a:bodyPr wrap="square" lIns="0" tIns="0" rIns="0" bIns="0" rtlCol="0"/>
          <a:lstStyle/>
          <a:p>
            <a:endParaRPr sz="1350" dirty="0"/>
          </a:p>
        </p:txBody>
      </p:sp>
    </p:spTree>
    <p:extLst>
      <p:ext uri="{BB962C8B-B14F-4D97-AF65-F5344CB8AC3E}">
        <p14:creationId xmlns:p14="http://schemas.microsoft.com/office/powerpoint/2010/main" val="286380006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D5E8943A-3170-4004-8296-F454C1657CA0}"/>
              </a:ext>
            </a:extLst>
          </p:cNvPr>
          <p:cNvSpPr/>
          <p:nvPr/>
        </p:nvSpPr>
        <p:spPr>
          <a:xfrm>
            <a:off x="381000" y="1447800"/>
            <a:ext cx="8534400" cy="4125745"/>
          </a:xfrm>
          <a:prstGeom prst="rect">
            <a:avLst/>
          </a:prstGeom>
        </p:spPr>
        <p:txBody>
          <a:bodyPr wrap="square">
            <a:spAutoFit/>
          </a:bodyPr>
          <a:lstStyle/>
          <a:p>
            <a:pPr>
              <a:lnSpc>
                <a:spcPct val="107000"/>
              </a:lnSpc>
              <a:spcBef>
                <a:spcPts val="200"/>
              </a:spcBef>
              <a:spcAft>
                <a:spcPts val="800"/>
              </a:spcAft>
            </a:pPr>
            <a:endParaRPr lang="fr-FR" sz="2400" b="1" dirty="0">
              <a:solidFill>
                <a:srgbClr val="0000FF"/>
              </a:solidFill>
              <a:latin typeface="Calibri Light" panose="020F0302020204030204" pitchFamily="34" charset="0"/>
              <a:cs typeface="Times New Roman" panose="02020603050405020304" pitchFamily="18" charset="0"/>
            </a:endParaRPr>
          </a:p>
          <a:p>
            <a:pPr marL="685800" lvl="1" indent="-342900">
              <a:lnSpc>
                <a:spcPct val="107000"/>
              </a:lnSpc>
              <a:spcBef>
                <a:spcPts val="2000"/>
              </a:spcBef>
              <a:spcAft>
                <a:spcPts val="0"/>
              </a:spcAft>
              <a:buClr>
                <a:srgbClr val="00B0F0"/>
              </a:buClr>
              <a:buFont typeface="Wingdings" panose="05000000000000000000" pitchFamily="2" charset="2"/>
              <a:buChar char="§"/>
              <a:defRPr/>
            </a:pPr>
            <a:r>
              <a:rPr lang="hr-HR" sz="2400" dirty="0"/>
              <a:t>Uglavnom se odnose na ažuriranje Strategije upravljanja javnim financijama Uzbekistana za razdoblje 2018. </a:t>
            </a:r>
            <a:r>
              <a:rPr lang="hr-HR" sz="2400" dirty="0">
                <a:latin typeface="Calibri"/>
              </a:rPr>
              <a:t>‒ 2025. radi rješavanja i ispravljanja ključnih nedostataka koji proizlaze iz procjene PEFA-e.</a:t>
            </a:r>
            <a:endParaRPr lang="hr-HR" sz="2400" dirty="0"/>
          </a:p>
          <a:p>
            <a:pPr marL="342900" lvl="1">
              <a:lnSpc>
                <a:spcPct val="107000"/>
              </a:lnSpc>
              <a:spcBef>
                <a:spcPts val="2000"/>
              </a:spcBef>
              <a:spcAft>
                <a:spcPts val="0"/>
              </a:spcAft>
              <a:buClr>
                <a:srgbClr val="00B0F0"/>
              </a:buClr>
              <a:defRPr/>
            </a:pPr>
            <a:endParaRPr lang="en-GB" sz="2400" dirty="0"/>
          </a:p>
          <a:p>
            <a:pPr marL="685800" lvl="1" indent="-342900">
              <a:lnSpc>
                <a:spcPct val="107000"/>
              </a:lnSpc>
              <a:spcBef>
                <a:spcPts val="2000"/>
              </a:spcBef>
              <a:spcAft>
                <a:spcPts val="0"/>
              </a:spcAft>
              <a:buClr>
                <a:srgbClr val="00B0F0"/>
              </a:buClr>
              <a:buFont typeface="Wingdings" panose="05000000000000000000" pitchFamily="2" charset="2"/>
              <a:buChar char="§"/>
              <a:defRPr/>
            </a:pPr>
            <a:r>
              <a:rPr lang="hr-HR" sz="2400" dirty="0"/>
              <a:t>Svjetska banka, Europska unija i ostali zainteresirani razvojni partneri svesrdno će poduprijeti ažuriranu strategiju PFM-a.</a:t>
            </a:r>
          </a:p>
        </p:txBody>
      </p:sp>
      <p:sp>
        <p:nvSpPr>
          <p:cNvPr id="6" name="Oval 5">
            <a:extLst>
              <a:ext uri="{FF2B5EF4-FFF2-40B4-BE49-F238E27FC236}">
                <a16:creationId xmlns:a16="http://schemas.microsoft.com/office/drawing/2014/main" id="{808D1BD1-6CF9-4FBD-BB28-25CB94BD03B2}"/>
              </a:ext>
            </a:extLst>
          </p:cNvPr>
          <p:cNvSpPr/>
          <p:nvPr/>
        </p:nvSpPr>
        <p:spPr>
          <a:xfrm>
            <a:off x="103994" y="0"/>
            <a:ext cx="658005" cy="304800"/>
          </a:xfrm>
          <a:prstGeom prst="ellipse">
            <a:avLst/>
          </a:prstGeom>
          <a:solidFill>
            <a:schemeClr val="accent4"/>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31</a:t>
            </a:r>
          </a:p>
        </p:txBody>
      </p:sp>
      <p:sp>
        <p:nvSpPr>
          <p:cNvPr id="8" name="Rectangle 7">
            <a:extLst>
              <a:ext uri="{FF2B5EF4-FFF2-40B4-BE49-F238E27FC236}">
                <a16:creationId xmlns:a16="http://schemas.microsoft.com/office/drawing/2014/main" id="{9FFB7D8D-A22C-49C0-B46D-74903BABDA92}"/>
              </a:ext>
            </a:extLst>
          </p:cNvPr>
          <p:cNvSpPr/>
          <p:nvPr/>
        </p:nvSpPr>
        <p:spPr>
          <a:xfrm>
            <a:off x="114782" y="304800"/>
            <a:ext cx="8990636" cy="830997"/>
          </a:xfrm>
          <a:prstGeom prst="rect">
            <a:avLst/>
          </a:prstGeom>
        </p:spPr>
        <p:txBody>
          <a:bodyPr wrap="square">
            <a:spAutoFit/>
          </a:bodyPr>
          <a:lstStyle/>
          <a:p>
            <a:pPr algn="ctr"/>
            <a:r>
              <a:rPr lang="hr-HR" sz="2800" b="1" dirty="0">
                <a:effectLst>
                  <a:outerShdw blurRad="12700" dist="12700" dir="5400000" algn="ctr" rotWithShape="0">
                    <a:srgbClr val="000000">
                      <a:alpha val="43137"/>
                    </a:srgbClr>
                  </a:outerShdw>
                </a:effectLst>
                <a:latin typeface="Calibri"/>
                <a:ea typeface="+mj-ea"/>
                <a:cs typeface="Calibri"/>
              </a:rPr>
              <a:t>SLJEDEĆI KORACI</a:t>
            </a:r>
            <a:endParaRPr lang="en-US" sz="2800" b="1" dirty="0">
              <a:effectLst>
                <a:outerShdw blurRad="12700" dist="12700" dir="5400000" algn="ctr" rotWithShape="0">
                  <a:srgbClr val="000000">
                    <a:alpha val="43137"/>
                  </a:srgbClr>
                </a:outerShdw>
              </a:effectLst>
              <a:latin typeface="Calibri"/>
              <a:ea typeface="+mj-ea"/>
              <a:cs typeface="Calibri"/>
            </a:endParaRPr>
          </a:p>
          <a:p>
            <a:endParaRPr lang="en-US" sz="2000" b="1" kern="0" dirty="0">
              <a:solidFill>
                <a:sysClr val="windowText" lastClr="000000"/>
              </a:solidFill>
              <a:effectLst>
                <a:outerShdw blurRad="12700" dist="12700" dir="5400000" algn="ctr" rotWithShape="0">
                  <a:srgbClr val="000000">
                    <a:alpha val="43137"/>
                  </a:srgbClr>
                </a:outerShdw>
              </a:effectLst>
            </a:endParaRPr>
          </a:p>
        </p:txBody>
      </p:sp>
      <p:sp>
        <p:nvSpPr>
          <p:cNvPr id="9" name="object 2">
            <a:extLst>
              <a:ext uri="{FF2B5EF4-FFF2-40B4-BE49-F238E27FC236}">
                <a16:creationId xmlns:a16="http://schemas.microsoft.com/office/drawing/2014/main" id="{17817B09-0AD7-40FE-936E-0C60A6D040EB}"/>
              </a:ext>
            </a:extLst>
          </p:cNvPr>
          <p:cNvSpPr/>
          <p:nvPr/>
        </p:nvSpPr>
        <p:spPr>
          <a:xfrm>
            <a:off x="76200" y="1261111"/>
            <a:ext cx="9037074" cy="34289"/>
          </a:xfrm>
          <a:custGeom>
            <a:avLst/>
            <a:gdLst/>
            <a:ahLst/>
            <a:cxnLst/>
            <a:rect l="l" t="t" r="r" b="b"/>
            <a:pathLst>
              <a:path w="9144000">
                <a:moveTo>
                  <a:pt x="0" y="0"/>
                </a:moveTo>
                <a:lnTo>
                  <a:pt x="9144000" y="0"/>
                </a:lnTo>
              </a:path>
            </a:pathLst>
          </a:custGeom>
          <a:ln w="45720">
            <a:solidFill>
              <a:srgbClr val="00AFEF"/>
            </a:solidFill>
          </a:ln>
        </p:spPr>
        <p:txBody>
          <a:bodyPr wrap="square" lIns="0" tIns="0" rIns="0" bIns="0" rtlCol="0"/>
          <a:lstStyle/>
          <a:p>
            <a:endParaRPr sz="1350" dirty="0"/>
          </a:p>
        </p:txBody>
      </p:sp>
    </p:spTree>
    <p:extLst>
      <p:ext uri="{BB962C8B-B14F-4D97-AF65-F5344CB8AC3E}">
        <p14:creationId xmlns:p14="http://schemas.microsoft.com/office/powerpoint/2010/main" val="359832271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7340" y="242563"/>
            <a:ext cx="8529319" cy="553998"/>
          </a:xfrm>
        </p:spPr>
        <p:txBody>
          <a:bodyPr/>
          <a:lstStyle/>
          <a:p>
            <a:r>
              <a:rPr lang="hr-HR" sz="3600" dirty="0">
                <a:effectLst>
                  <a:outerShdw blurRad="12700" dist="12700" dir="5400000" algn="ctr" rotWithShape="0">
                    <a:srgbClr val="000000">
                      <a:alpha val="43137"/>
                    </a:srgbClr>
                  </a:outerShdw>
                </a:effectLst>
              </a:rPr>
              <a:t>Pregled</a:t>
            </a:r>
            <a:endParaRPr lang="en-US" sz="3600" dirty="0">
              <a:effectLst>
                <a:outerShdw blurRad="12700" dist="12700" dir="5400000" algn="ctr" rotWithShape="0">
                  <a:srgbClr val="000000">
                    <a:alpha val="43137"/>
                  </a:srgbClr>
                </a:outerShdw>
              </a:effectLst>
            </a:endParaRPr>
          </a:p>
        </p:txBody>
      </p:sp>
      <p:sp>
        <p:nvSpPr>
          <p:cNvPr id="17" name="Content Placeholder 2">
            <a:extLst>
              <a:ext uri="{FF2B5EF4-FFF2-40B4-BE49-F238E27FC236}">
                <a16:creationId xmlns:a16="http://schemas.microsoft.com/office/drawing/2014/main" id="{48082B43-05A3-46E7-90CA-7AB1A7D0230F}"/>
              </a:ext>
            </a:extLst>
          </p:cNvPr>
          <p:cNvSpPr txBox="1">
            <a:spLocks/>
          </p:cNvSpPr>
          <p:nvPr/>
        </p:nvSpPr>
        <p:spPr>
          <a:xfrm>
            <a:off x="611186" y="649352"/>
            <a:ext cx="7921625" cy="7425110"/>
          </a:xfrm>
          <a:prstGeom prst="rect">
            <a:avLst/>
          </a:prstGeom>
        </p:spPr>
        <p:txBody>
          <a:bodyPr wrap="square" lIns="0" tIns="0" rIns="0" bIns="0">
            <a:spAutoFit/>
          </a:bodyPr>
          <a:lstStyle>
            <a:lvl1pPr marL="0">
              <a:defRPr b="0" i="0">
                <a:solidFill>
                  <a:schemeClr val="tx1"/>
                </a:solidFill>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pPr marL="342900" indent="-342900">
              <a:spcBef>
                <a:spcPts val="1100"/>
              </a:spcBef>
              <a:buClr>
                <a:srgbClr val="139AF0"/>
              </a:buClr>
              <a:buFont typeface="Wingdings" panose="05000000000000000000" pitchFamily="2" charset="2"/>
              <a:buChar char="§"/>
            </a:pPr>
            <a:endParaRPr lang="en-US" sz="2800" kern="0" dirty="0"/>
          </a:p>
          <a:p>
            <a:pPr marL="342900" indent="-342900">
              <a:spcBef>
                <a:spcPts val="1100"/>
              </a:spcBef>
              <a:buClr>
                <a:srgbClr val="139AF0"/>
              </a:buClr>
              <a:buFont typeface="Wingdings" panose="05000000000000000000" pitchFamily="2" charset="2"/>
              <a:buChar char="§"/>
            </a:pPr>
            <a:endParaRPr lang="en-US" sz="2800" kern="0" dirty="0"/>
          </a:p>
          <a:p>
            <a:pPr marL="342900" indent="-342900">
              <a:spcBef>
                <a:spcPts val="1100"/>
              </a:spcBef>
              <a:buClr>
                <a:srgbClr val="139AF0"/>
              </a:buClr>
              <a:buFont typeface="Wingdings" panose="05000000000000000000" pitchFamily="2" charset="2"/>
              <a:buChar char="§"/>
            </a:pPr>
            <a:r>
              <a:rPr lang="hr-HR" sz="2800" kern="0" dirty="0"/>
              <a:t>Program </a:t>
            </a:r>
            <a:r>
              <a:rPr lang="en-US" sz="2800" kern="0" dirty="0"/>
              <a:t>PEFA</a:t>
            </a:r>
            <a:r>
              <a:rPr lang="hr-HR" sz="2800" kern="0" dirty="0"/>
              <a:t>-e</a:t>
            </a:r>
            <a:endParaRPr lang="en-US" sz="2800" kern="0" dirty="0"/>
          </a:p>
          <a:p>
            <a:pPr marL="342900" indent="-342900">
              <a:spcBef>
                <a:spcPts val="1100"/>
              </a:spcBef>
              <a:buClr>
                <a:srgbClr val="139AF0"/>
              </a:buClr>
              <a:buFont typeface="Wingdings" panose="05000000000000000000" pitchFamily="2" charset="2"/>
              <a:buChar char="§"/>
            </a:pPr>
            <a:r>
              <a:rPr lang="hr-HR" sz="2800" kern="0" dirty="0"/>
              <a:t>Najvažniji ishodi procjene PEFA-e</a:t>
            </a:r>
          </a:p>
          <a:p>
            <a:pPr marL="342900" indent="-342900">
              <a:spcBef>
                <a:spcPts val="1100"/>
              </a:spcBef>
              <a:buClr>
                <a:srgbClr val="139AF0"/>
              </a:buClr>
              <a:buFont typeface="Wingdings" panose="05000000000000000000" pitchFamily="2" charset="2"/>
              <a:buChar char="§"/>
            </a:pPr>
            <a:r>
              <a:rPr lang="hr-HR" sz="2800" kern="0" dirty="0"/>
              <a:t>Pregled prednosti i nedostataka II. stupa koji se odnosi na transparentnost javnih financija</a:t>
            </a:r>
            <a:endParaRPr lang="en-US" sz="2800" kern="0" dirty="0"/>
          </a:p>
          <a:p>
            <a:pPr marL="342900" indent="-342900">
              <a:spcBef>
                <a:spcPts val="1100"/>
              </a:spcBef>
              <a:buClr>
                <a:srgbClr val="139AF0"/>
              </a:buClr>
              <a:buFont typeface="Wingdings" panose="05000000000000000000" pitchFamily="2" charset="2"/>
              <a:buChar char="§"/>
            </a:pPr>
            <a:r>
              <a:rPr lang="hr-HR" sz="2800" kern="0" dirty="0"/>
              <a:t>Usporedba procjena iz 2012. i 2018. u pogledu stupa koji se odnosi na sveobuhvatnost i transparentnost</a:t>
            </a:r>
            <a:endParaRPr lang="en-US" sz="2800" kern="0" dirty="0"/>
          </a:p>
          <a:p>
            <a:pPr marL="342900" indent="-342900">
              <a:spcBef>
                <a:spcPts val="1100"/>
              </a:spcBef>
              <a:buClr>
                <a:srgbClr val="139AF0"/>
              </a:buClr>
              <a:buFont typeface="Wingdings" panose="05000000000000000000" pitchFamily="2" charset="2"/>
              <a:buChar char="§"/>
            </a:pPr>
            <a:r>
              <a:rPr lang="hr-HR" sz="2800" kern="0" dirty="0"/>
              <a:t>Sljedeći koraci</a:t>
            </a:r>
            <a:endParaRPr lang="en-US" sz="2800" kern="0" dirty="0"/>
          </a:p>
          <a:p>
            <a:pPr marL="342900" indent="-342900">
              <a:spcBef>
                <a:spcPts val="1100"/>
              </a:spcBef>
              <a:buClr>
                <a:srgbClr val="139AF0"/>
              </a:buClr>
              <a:buFont typeface="Wingdings" panose="05000000000000000000" pitchFamily="2" charset="2"/>
              <a:buChar char="§"/>
            </a:pPr>
            <a:endParaRPr lang="en-US" sz="2800" kern="0" dirty="0"/>
          </a:p>
          <a:p>
            <a:pPr marL="342900" indent="-342900">
              <a:spcBef>
                <a:spcPts val="1100"/>
              </a:spcBef>
              <a:buClr>
                <a:srgbClr val="139AF0"/>
              </a:buClr>
              <a:buFont typeface="Wingdings" panose="05000000000000000000" pitchFamily="2" charset="2"/>
              <a:buChar char="§"/>
            </a:pPr>
            <a:endParaRPr lang="en-US" sz="2800" kern="0" dirty="0">
              <a:latin typeface="+mj-lt"/>
            </a:endParaRPr>
          </a:p>
          <a:p>
            <a:pPr>
              <a:spcBef>
                <a:spcPts val="1100"/>
              </a:spcBef>
              <a:buClr>
                <a:srgbClr val="139AF0"/>
              </a:buClr>
            </a:pPr>
            <a:endParaRPr lang="en-GB" sz="2800" kern="0" dirty="0">
              <a:solidFill>
                <a:sysClr val="windowText" lastClr="000000"/>
              </a:solidFill>
            </a:endParaRPr>
          </a:p>
          <a:p>
            <a:pPr marL="742950" lvl="1" indent="-285750">
              <a:buFont typeface="Wingdings" panose="05000000000000000000" pitchFamily="2" charset="2"/>
              <a:buChar char="§"/>
            </a:pPr>
            <a:endParaRPr lang="en-GB" kern="0" dirty="0">
              <a:solidFill>
                <a:sysClr val="windowText" lastClr="000000"/>
              </a:solidFill>
            </a:endParaRPr>
          </a:p>
          <a:p>
            <a:pPr lvl="1"/>
            <a:endParaRPr lang="en-GB" kern="0" dirty="0">
              <a:solidFill>
                <a:sysClr val="windowText" lastClr="000000"/>
              </a:solidFill>
            </a:endParaRPr>
          </a:p>
        </p:txBody>
      </p:sp>
      <p:sp>
        <p:nvSpPr>
          <p:cNvPr id="3" name="Oval 2">
            <a:extLst>
              <a:ext uri="{FF2B5EF4-FFF2-40B4-BE49-F238E27FC236}">
                <a16:creationId xmlns:a16="http://schemas.microsoft.com/office/drawing/2014/main" id="{BFFE4285-AF9B-410B-9737-E584BAAE62C6}"/>
              </a:ext>
            </a:extLst>
          </p:cNvPr>
          <p:cNvSpPr/>
          <p:nvPr/>
        </p:nvSpPr>
        <p:spPr>
          <a:xfrm>
            <a:off x="76200" y="24384"/>
            <a:ext cx="381000" cy="304800"/>
          </a:xfrm>
          <a:prstGeom prst="ellipse">
            <a:avLst/>
          </a:prstGeom>
          <a:solidFill>
            <a:schemeClr val="accent4"/>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2</a:t>
            </a:r>
          </a:p>
        </p:txBody>
      </p:sp>
    </p:spTree>
    <p:extLst>
      <p:ext uri="{BB962C8B-B14F-4D97-AF65-F5344CB8AC3E}">
        <p14:creationId xmlns:p14="http://schemas.microsoft.com/office/powerpoint/2010/main" val="25301731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F3669034-96D9-4761-A255-F07257CBB883}"/>
              </a:ext>
            </a:extLst>
          </p:cNvPr>
          <p:cNvSpPr/>
          <p:nvPr/>
        </p:nvSpPr>
        <p:spPr>
          <a:xfrm>
            <a:off x="1828800" y="3162405"/>
            <a:ext cx="5486400" cy="975373"/>
          </a:xfrm>
          <a:prstGeom prst="rect">
            <a:avLst/>
          </a:prstGeom>
          <a:noFill/>
          <a:ln w="762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 name="Title 1">
            <a:extLst>
              <a:ext uri="{FF2B5EF4-FFF2-40B4-BE49-F238E27FC236}">
                <a16:creationId xmlns:a16="http://schemas.microsoft.com/office/drawing/2014/main" id="{90FF0250-6C81-490D-9C92-37E4883A6B03}"/>
              </a:ext>
            </a:extLst>
          </p:cNvPr>
          <p:cNvSpPr>
            <a:spLocks noGrp="1"/>
          </p:cNvSpPr>
          <p:nvPr>
            <p:ph type="ctrTitle"/>
          </p:nvPr>
        </p:nvSpPr>
        <p:spPr>
          <a:xfrm>
            <a:off x="2438400" y="2723757"/>
            <a:ext cx="4227921" cy="956533"/>
          </a:xfrm>
          <a:ln>
            <a:solidFill>
              <a:schemeClr val="accent5"/>
            </a:solidFill>
          </a:ln>
        </p:spPr>
        <p:style>
          <a:lnRef idx="2">
            <a:schemeClr val="accent1"/>
          </a:lnRef>
          <a:fillRef idx="1">
            <a:schemeClr val="lt1"/>
          </a:fillRef>
          <a:effectRef idx="0">
            <a:schemeClr val="accent1"/>
          </a:effectRef>
          <a:fontRef idx="minor">
            <a:schemeClr val="dk1"/>
          </a:fontRef>
        </p:style>
        <p:txBody>
          <a:bodyPr>
            <a:noAutofit/>
          </a:bodyPr>
          <a:lstStyle/>
          <a:p>
            <a:r>
              <a:rPr lang="en-US" sz="6000" dirty="0">
                <a:solidFill>
                  <a:srgbClr val="0070C0"/>
                </a:solidFill>
              </a:rPr>
              <a:t> </a:t>
            </a:r>
            <a:r>
              <a:rPr lang="hr-HR" sz="6000" dirty="0">
                <a:solidFill>
                  <a:srgbClr val="0070C0"/>
                </a:solidFill>
              </a:rPr>
              <a:t>HVALA VAM</a:t>
            </a:r>
            <a:endParaRPr lang="en-US" sz="6000" dirty="0">
              <a:solidFill>
                <a:srgbClr val="0070C0"/>
              </a:solidFill>
            </a:endParaRPr>
          </a:p>
        </p:txBody>
      </p:sp>
    </p:spTree>
    <p:extLst>
      <p:ext uri="{BB962C8B-B14F-4D97-AF65-F5344CB8AC3E}">
        <p14:creationId xmlns:p14="http://schemas.microsoft.com/office/powerpoint/2010/main" val="230518374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FF0250-6C81-490D-9C92-37E4883A6B03}"/>
              </a:ext>
            </a:extLst>
          </p:cNvPr>
          <p:cNvSpPr>
            <a:spLocks noGrp="1"/>
          </p:cNvSpPr>
          <p:nvPr>
            <p:ph type="ctrTitle"/>
          </p:nvPr>
        </p:nvSpPr>
        <p:spPr>
          <a:xfrm>
            <a:off x="2438400" y="2723757"/>
            <a:ext cx="4227921" cy="956533"/>
          </a:xfrm>
          <a:ln>
            <a:solidFill>
              <a:schemeClr val="accent5"/>
            </a:solidFill>
          </a:ln>
        </p:spPr>
        <p:style>
          <a:lnRef idx="2">
            <a:schemeClr val="accent1"/>
          </a:lnRef>
          <a:fillRef idx="1">
            <a:schemeClr val="lt1"/>
          </a:fillRef>
          <a:effectRef idx="0">
            <a:schemeClr val="accent1"/>
          </a:effectRef>
          <a:fontRef idx="minor">
            <a:schemeClr val="dk1"/>
          </a:fontRef>
        </p:style>
        <p:txBody>
          <a:bodyPr>
            <a:noAutofit/>
          </a:bodyPr>
          <a:lstStyle/>
          <a:p>
            <a:pPr algn="ctr"/>
            <a:r>
              <a:rPr lang="en-US" sz="6000" dirty="0">
                <a:solidFill>
                  <a:srgbClr val="0070C0"/>
                </a:solidFill>
              </a:rPr>
              <a:t> </a:t>
            </a:r>
            <a:r>
              <a:rPr lang="hr-HR" sz="6000" dirty="0">
                <a:solidFill>
                  <a:srgbClr val="0070C0"/>
                </a:solidFill>
              </a:rPr>
              <a:t>Prilozi</a:t>
            </a:r>
            <a:endParaRPr lang="en-US" sz="6000" dirty="0">
              <a:solidFill>
                <a:srgbClr val="0070C0"/>
              </a:solidFill>
            </a:endParaRPr>
          </a:p>
        </p:txBody>
      </p:sp>
    </p:spTree>
    <p:extLst>
      <p:ext uri="{BB962C8B-B14F-4D97-AF65-F5344CB8AC3E}">
        <p14:creationId xmlns:p14="http://schemas.microsoft.com/office/powerpoint/2010/main" val="342086525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FB9F2C27-2EFD-42E9-9E4C-A7DD8D7584F4}"/>
              </a:ext>
            </a:extLst>
          </p:cNvPr>
          <p:cNvGrpSpPr/>
          <p:nvPr/>
        </p:nvGrpSpPr>
        <p:grpSpPr>
          <a:xfrm>
            <a:off x="99261" y="1189298"/>
            <a:ext cx="8942471" cy="4678102"/>
            <a:chOff x="0" y="-165258"/>
            <a:chExt cx="12344400" cy="5514543"/>
          </a:xfrm>
        </p:grpSpPr>
        <p:graphicFrame>
          <p:nvGraphicFramePr>
            <p:cNvPr id="8" name="Chart 7">
              <a:extLst>
                <a:ext uri="{FF2B5EF4-FFF2-40B4-BE49-F238E27FC236}">
                  <a16:creationId xmlns:a16="http://schemas.microsoft.com/office/drawing/2014/main" id="{B98C956E-6C10-42F5-8E73-47081C47C19F}"/>
                </a:ext>
              </a:extLst>
            </p:cNvPr>
            <p:cNvGraphicFramePr/>
            <p:nvPr>
              <p:extLst/>
            </p:nvPr>
          </p:nvGraphicFramePr>
          <p:xfrm>
            <a:off x="0" y="1"/>
            <a:ext cx="12344400" cy="5349284"/>
          </p:xfrm>
          <a:graphic>
            <a:graphicData uri="http://schemas.openxmlformats.org/drawingml/2006/chart">
              <c:chart xmlns:c="http://schemas.openxmlformats.org/drawingml/2006/chart" xmlns:r="http://schemas.openxmlformats.org/officeDocument/2006/relationships" r:id="rId2"/>
            </a:graphicData>
          </a:graphic>
        </p:graphicFrame>
        <p:sp>
          <p:nvSpPr>
            <p:cNvPr id="9" name="TextBox 7">
              <a:extLst>
                <a:ext uri="{FF2B5EF4-FFF2-40B4-BE49-F238E27FC236}">
                  <a16:creationId xmlns:a16="http://schemas.microsoft.com/office/drawing/2014/main" id="{3A1035D6-E7D4-45AF-A238-ECDB5F6502F4}"/>
                </a:ext>
              </a:extLst>
            </p:cNvPr>
            <p:cNvSpPr txBox="1"/>
            <p:nvPr/>
          </p:nvSpPr>
          <p:spPr>
            <a:xfrm>
              <a:off x="11564178" y="-165258"/>
              <a:ext cx="332510" cy="4696692"/>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en-US" sz="1200" b="1" dirty="0">
                <a:solidFill>
                  <a:schemeClr val="bg1">
                    <a:lumMod val="65000"/>
                  </a:schemeClr>
                </a:solidFill>
              </a:endParaRPr>
            </a:p>
            <a:p>
              <a:endParaRPr lang="en-US" sz="1200" b="1" dirty="0">
                <a:solidFill>
                  <a:schemeClr val="bg1">
                    <a:lumMod val="65000"/>
                  </a:schemeClr>
                </a:solidFill>
              </a:endParaRPr>
            </a:p>
            <a:p>
              <a:r>
                <a:rPr lang="en-US" sz="1200" b="1" dirty="0">
                  <a:solidFill>
                    <a:schemeClr val="bg1">
                      <a:lumMod val="65000"/>
                    </a:schemeClr>
                  </a:solidFill>
                </a:rPr>
                <a:t>A</a:t>
              </a:r>
              <a:endParaRPr lang="en-US" sz="750" b="1" dirty="0">
                <a:solidFill>
                  <a:schemeClr val="bg1">
                    <a:lumMod val="65000"/>
                  </a:schemeClr>
                </a:solidFill>
              </a:endParaRPr>
            </a:p>
            <a:p>
              <a:pPr>
                <a:spcBef>
                  <a:spcPts val="5000"/>
                </a:spcBef>
              </a:pPr>
              <a:r>
                <a:rPr lang="en-US" sz="1200" b="1" dirty="0">
                  <a:solidFill>
                    <a:schemeClr val="bg1">
                      <a:lumMod val="65000"/>
                    </a:schemeClr>
                  </a:solidFill>
                </a:rPr>
                <a:t>B</a:t>
              </a:r>
            </a:p>
            <a:p>
              <a:pPr>
                <a:spcBef>
                  <a:spcPts val="5200"/>
                </a:spcBef>
              </a:pPr>
              <a:r>
                <a:rPr lang="en-US" sz="1200" b="1" dirty="0">
                  <a:solidFill>
                    <a:schemeClr val="bg1">
                      <a:lumMod val="65000"/>
                    </a:schemeClr>
                  </a:solidFill>
                </a:rPr>
                <a:t>C</a:t>
              </a:r>
            </a:p>
            <a:p>
              <a:pPr>
                <a:spcBef>
                  <a:spcPts val="5400"/>
                </a:spcBef>
              </a:pPr>
              <a:r>
                <a:rPr lang="en-US" sz="1200" b="1" dirty="0">
                  <a:solidFill>
                    <a:schemeClr val="bg1">
                      <a:lumMod val="65000"/>
                    </a:schemeClr>
                  </a:solidFill>
                </a:rPr>
                <a:t>D</a:t>
              </a:r>
            </a:p>
          </p:txBody>
        </p:sp>
      </p:grpSp>
      <p:sp>
        <p:nvSpPr>
          <p:cNvPr id="5" name="Title 5">
            <a:extLst>
              <a:ext uri="{FF2B5EF4-FFF2-40B4-BE49-F238E27FC236}">
                <a16:creationId xmlns:a16="http://schemas.microsoft.com/office/drawing/2014/main" id="{BD3D1DAF-222D-4D32-88B6-024632948306}"/>
              </a:ext>
            </a:extLst>
          </p:cNvPr>
          <p:cNvSpPr txBox="1">
            <a:spLocks/>
          </p:cNvSpPr>
          <p:nvPr/>
        </p:nvSpPr>
        <p:spPr>
          <a:xfrm>
            <a:off x="71757" y="304800"/>
            <a:ext cx="8991600" cy="1143000"/>
          </a:xfrm>
          <a:prstGeom prst="rect">
            <a:avLst/>
          </a:prstGeom>
        </p:spPr>
        <p:txBody>
          <a:bodyPr>
            <a:noAutofit/>
          </a:bodyPr>
          <a:lstStyle>
            <a:lvl1pPr>
              <a:defRPr>
                <a:latin typeface="+mj-lt"/>
                <a:ea typeface="+mj-ea"/>
                <a:cs typeface="+mj-cs"/>
              </a:defRPr>
            </a:lvl1pPr>
          </a:lstStyle>
          <a:p>
            <a:pPr algn="ctr">
              <a:defRPr sz="1400" b="1" i="0" u="none" strike="noStrike" kern="1200" spc="0" baseline="0">
                <a:solidFill>
                  <a:prstClr val="black">
                    <a:lumMod val="65000"/>
                    <a:lumOff val="35000"/>
                  </a:prstClr>
                </a:solidFill>
                <a:latin typeface="+mn-lt"/>
                <a:ea typeface="+mn-ea"/>
                <a:cs typeface="+mn-cs"/>
              </a:defRPr>
            </a:pPr>
            <a:r>
              <a:rPr lang="hr-HR" sz="2800" b="1" dirty="0">
                <a:solidFill>
                  <a:srgbClr val="000000"/>
                </a:solidFill>
              </a:rPr>
              <a:t>Usporedba rezultata pokazatelja PEFA-e za Uzbekistan i prosječni rezultati regije ECA-e i 32 zemlje</a:t>
            </a:r>
          </a:p>
        </p:txBody>
      </p:sp>
      <p:sp>
        <p:nvSpPr>
          <p:cNvPr id="6" name="Arrow: Right 5">
            <a:hlinkClick r:id="rId3" action="ppaction://hlinksldjump"/>
            <a:extLst>
              <a:ext uri="{FF2B5EF4-FFF2-40B4-BE49-F238E27FC236}">
                <a16:creationId xmlns:a16="http://schemas.microsoft.com/office/drawing/2014/main" id="{54B1D09E-8B9E-480C-968C-01D9C4DCE19D}"/>
              </a:ext>
            </a:extLst>
          </p:cNvPr>
          <p:cNvSpPr/>
          <p:nvPr/>
        </p:nvSpPr>
        <p:spPr>
          <a:xfrm rot="10800000">
            <a:off x="8565002" y="6406403"/>
            <a:ext cx="304800" cy="293593"/>
          </a:xfrm>
          <a:prstGeom prst="rightArrow">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kstniOkvir 1"/>
          <p:cNvSpPr txBox="1"/>
          <p:nvPr/>
        </p:nvSpPr>
        <p:spPr>
          <a:xfrm>
            <a:off x="3733800" y="5592024"/>
            <a:ext cx="1970638" cy="246221"/>
          </a:xfrm>
          <a:prstGeom prst="rect">
            <a:avLst/>
          </a:prstGeom>
          <a:solidFill>
            <a:schemeClr val="bg1"/>
          </a:solidFill>
        </p:spPr>
        <p:txBody>
          <a:bodyPr wrap="square" rtlCol="0">
            <a:spAutoFit/>
          </a:bodyPr>
          <a:lstStyle/>
          <a:p>
            <a:r>
              <a:rPr lang="hr-HR" sz="1000" dirty="0"/>
              <a:t>Prosječni rezultat za 32 zemlje</a:t>
            </a:r>
          </a:p>
        </p:txBody>
      </p:sp>
      <p:sp>
        <p:nvSpPr>
          <p:cNvPr id="3" name="TekstniOkvir 2"/>
          <p:cNvSpPr txBox="1"/>
          <p:nvPr/>
        </p:nvSpPr>
        <p:spPr>
          <a:xfrm>
            <a:off x="2706986" y="5592024"/>
            <a:ext cx="762000" cy="246221"/>
          </a:xfrm>
          <a:prstGeom prst="rect">
            <a:avLst/>
          </a:prstGeom>
          <a:solidFill>
            <a:schemeClr val="bg1"/>
          </a:solidFill>
        </p:spPr>
        <p:txBody>
          <a:bodyPr wrap="square" rtlCol="0">
            <a:spAutoFit/>
          </a:bodyPr>
          <a:lstStyle/>
          <a:p>
            <a:r>
              <a:rPr lang="hr-HR" sz="1000" dirty="0"/>
              <a:t>Uzbekistan</a:t>
            </a:r>
          </a:p>
        </p:txBody>
      </p:sp>
      <p:sp>
        <p:nvSpPr>
          <p:cNvPr id="4" name="TekstniOkvir 3"/>
          <p:cNvSpPr txBox="1"/>
          <p:nvPr/>
        </p:nvSpPr>
        <p:spPr>
          <a:xfrm>
            <a:off x="6019800" y="5592024"/>
            <a:ext cx="1219200" cy="246221"/>
          </a:xfrm>
          <a:prstGeom prst="rect">
            <a:avLst/>
          </a:prstGeom>
          <a:solidFill>
            <a:schemeClr val="bg1"/>
          </a:solidFill>
        </p:spPr>
        <p:txBody>
          <a:bodyPr wrap="square" rtlCol="0">
            <a:spAutoFit/>
          </a:bodyPr>
          <a:lstStyle/>
          <a:p>
            <a:r>
              <a:rPr lang="hr-HR" sz="1000" dirty="0"/>
              <a:t>Zemlje regije ECA-e</a:t>
            </a:r>
          </a:p>
        </p:txBody>
      </p:sp>
      <p:sp>
        <p:nvSpPr>
          <p:cNvPr id="11" name="TekstniOkvir 10"/>
          <p:cNvSpPr txBox="1"/>
          <p:nvPr/>
        </p:nvSpPr>
        <p:spPr>
          <a:xfrm>
            <a:off x="6096000" y="6096000"/>
            <a:ext cx="1981200" cy="523220"/>
          </a:xfrm>
          <a:prstGeom prst="rect">
            <a:avLst/>
          </a:prstGeom>
          <a:noFill/>
        </p:spPr>
        <p:txBody>
          <a:bodyPr wrap="square" rtlCol="0">
            <a:spAutoFit/>
          </a:bodyPr>
          <a:lstStyle/>
          <a:p>
            <a:r>
              <a:rPr lang="hr-HR" sz="1000" dirty="0"/>
              <a:t>Legenda: PI = pokazatelj učinka</a:t>
            </a:r>
          </a:p>
          <a:p>
            <a:endParaRPr lang="hr-HR" dirty="0"/>
          </a:p>
        </p:txBody>
      </p:sp>
    </p:spTree>
    <p:extLst>
      <p:ext uri="{BB962C8B-B14F-4D97-AF65-F5344CB8AC3E}">
        <p14:creationId xmlns:p14="http://schemas.microsoft.com/office/powerpoint/2010/main" val="278093097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hart 4">
            <a:extLst>
              <a:ext uri="{FF2B5EF4-FFF2-40B4-BE49-F238E27FC236}">
                <a16:creationId xmlns:a16="http://schemas.microsoft.com/office/drawing/2014/main" id="{A22982E2-5AD8-4D7B-81EB-3D4620830A3A}"/>
              </a:ext>
            </a:extLst>
          </p:cNvPr>
          <p:cNvGraphicFramePr>
            <a:graphicFrameLocks/>
          </p:cNvGraphicFramePr>
          <p:nvPr>
            <p:extLst/>
          </p:nvPr>
        </p:nvGraphicFramePr>
        <p:xfrm>
          <a:off x="375988" y="1055772"/>
          <a:ext cx="8392025" cy="4746457"/>
        </p:xfrm>
        <a:graphic>
          <a:graphicData uri="http://schemas.openxmlformats.org/drawingml/2006/chart">
            <c:chart xmlns:c="http://schemas.openxmlformats.org/drawingml/2006/chart" xmlns:r="http://schemas.openxmlformats.org/officeDocument/2006/relationships" r:id="rId2"/>
          </a:graphicData>
        </a:graphic>
      </p:graphicFrame>
      <p:sp>
        <p:nvSpPr>
          <p:cNvPr id="4" name="Title 5">
            <a:extLst>
              <a:ext uri="{FF2B5EF4-FFF2-40B4-BE49-F238E27FC236}">
                <a16:creationId xmlns:a16="http://schemas.microsoft.com/office/drawing/2014/main" id="{59B1E05B-B38A-4A39-8D46-A167BCDC897E}"/>
              </a:ext>
            </a:extLst>
          </p:cNvPr>
          <p:cNvSpPr txBox="1">
            <a:spLocks/>
          </p:cNvSpPr>
          <p:nvPr/>
        </p:nvSpPr>
        <p:spPr>
          <a:xfrm>
            <a:off x="71757" y="304800"/>
            <a:ext cx="8991600" cy="1143000"/>
          </a:xfrm>
          <a:prstGeom prst="rect">
            <a:avLst/>
          </a:prstGeom>
        </p:spPr>
        <p:txBody>
          <a:bodyPr>
            <a:noAutofit/>
          </a:bodyPr>
          <a:lstStyle>
            <a:lvl1pPr>
              <a:defRPr>
                <a:latin typeface="+mj-lt"/>
                <a:ea typeface="+mj-ea"/>
                <a:cs typeface="+mj-cs"/>
              </a:defRPr>
            </a:lvl1pPr>
          </a:lstStyle>
          <a:p>
            <a:pPr algn="ctr">
              <a:defRPr sz="1400" b="1" i="0" u="none" strike="noStrike" kern="1200" spc="0" baseline="0">
                <a:solidFill>
                  <a:prstClr val="black">
                    <a:lumMod val="65000"/>
                    <a:lumOff val="35000"/>
                  </a:prstClr>
                </a:solidFill>
                <a:latin typeface="+mn-lt"/>
                <a:ea typeface="+mn-ea"/>
                <a:cs typeface="+mn-cs"/>
              </a:defRPr>
            </a:pPr>
            <a:r>
              <a:rPr lang="hr-HR" sz="2800" b="1" dirty="0">
                <a:solidFill>
                  <a:srgbClr val="000000"/>
                </a:solidFill>
              </a:rPr>
              <a:t>Usporedba rezultata PEFA-e za Uzbekistan za </a:t>
            </a:r>
            <a:r>
              <a:rPr lang="en-US" sz="2800" b="1" dirty="0">
                <a:solidFill>
                  <a:srgbClr val="000000"/>
                </a:solidFill>
              </a:rPr>
              <a:t>2012</a:t>
            </a:r>
            <a:r>
              <a:rPr lang="hr-HR" sz="2800" b="1" dirty="0">
                <a:solidFill>
                  <a:srgbClr val="000000"/>
                </a:solidFill>
              </a:rPr>
              <a:t>.</a:t>
            </a:r>
            <a:r>
              <a:rPr lang="en-US" sz="2800" b="1" dirty="0">
                <a:solidFill>
                  <a:srgbClr val="000000"/>
                </a:solidFill>
              </a:rPr>
              <a:t> </a:t>
            </a:r>
            <a:r>
              <a:rPr lang="hr-HR" sz="2800" b="1" dirty="0">
                <a:solidFill>
                  <a:srgbClr val="000000"/>
                </a:solidFill>
              </a:rPr>
              <a:t>i</a:t>
            </a:r>
            <a:r>
              <a:rPr lang="en-US" sz="2800" b="1" dirty="0">
                <a:solidFill>
                  <a:srgbClr val="000000"/>
                </a:solidFill>
              </a:rPr>
              <a:t> 2018</a:t>
            </a:r>
            <a:r>
              <a:rPr lang="hr-HR" sz="2800" b="1" dirty="0">
                <a:solidFill>
                  <a:srgbClr val="000000"/>
                </a:solidFill>
              </a:rPr>
              <a:t>.</a:t>
            </a:r>
            <a:endParaRPr lang="en-US" sz="2800" b="1" dirty="0">
              <a:solidFill>
                <a:srgbClr val="000000"/>
              </a:solidFill>
            </a:endParaRPr>
          </a:p>
        </p:txBody>
      </p:sp>
      <p:sp>
        <p:nvSpPr>
          <p:cNvPr id="6" name="Arrow: Right 5">
            <a:hlinkClick r:id="rId3" action="ppaction://hlinksldjump"/>
            <a:extLst>
              <a:ext uri="{FF2B5EF4-FFF2-40B4-BE49-F238E27FC236}">
                <a16:creationId xmlns:a16="http://schemas.microsoft.com/office/drawing/2014/main" id="{A14DB46E-56F1-4BF4-9712-FB04B2BD631E}"/>
              </a:ext>
            </a:extLst>
          </p:cNvPr>
          <p:cNvSpPr/>
          <p:nvPr/>
        </p:nvSpPr>
        <p:spPr>
          <a:xfrm rot="10800000">
            <a:off x="8565002" y="6406403"/>
            <a:ext cx="304800" cy="293593"/>
          </a:xfrm>
          <a:prstGeom prst="rightArrow">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kstniOkvir 1"/>
          <p:cNvSpPr txBox="1"/>
          <p:nvPr/>
        </p:nvSpPr>
        <p:spPr>
          <a:xfrm>
            <a:off x="4677624" y="5424802"/>
            <a:ext cx="609600" cy="246221"/>
          </a:xfrm>
          <a:prstGeom prst="rect">
            <a:avLst/>
          </a:prstGeom>
          <a:solidFill>
            <a:schemeClr val="bg1"/>
          </a:solidFill>
        </p:spPr>
        <p:txBody>
          <a:bodyPr wrap="square" rtlCol="0">
            <a:spAutoFit/>
          </a:bodyPr>
          <a:lstStyle/>
          <a:p>
            <a:r>
              <a:rPr lang="hr-HR" sz="1000" dirty="0"/>
              <a:t>2018.</a:t>
            </a:r>
          </a:p>
        </p:txBody>
      </p:sp>
      <p:sp>
        <p:nvSpPr>
          <p:cNvPr id="3" name="TekstniOkvir 2"/>
          <p:cNvSpPr txBox="1"/>
          <p:nvPr/>
        </p:nvSpPr>
        <p:spPr>
          <a:xfrm>
            <a:off x="5610131" y="5431992"/>
            <a:ext cx="533400" cy="246221"/>
          </a:xfrm>
          <a:prstGeom prst="rect">
            <a:avLst/>
          </a:prstGeom>
          <a:solidFill>
            <a:schemeClr val="bg1"/>
          </a:solidFill>
        </p:spPr>
        <p:txBody>
          <a:bodyPr wrap="square" rtlCol="0">
            <a:spAutoFit/>
          </a:bodyPr>
          <a:lstStyle/>
          <a:p>
            <a:r>
              <a:rPr lang="hr-HR" sz="1000" dirty="0"/>
              <a:t>2012.</a:t>
            </a:r>
          </a:p>
        </p:txBody>
      </p:sp>
      <p:sp>
        <p:nvSpPr>
          <p:cNvPr id="7" name="TekstniOkvir 6"/>
          <p:cNvSpPr txBox="1"/>
          <p:nvPr/>
        </p:nvSpPr>
        <p:spPr>
          <a:xfrm>
            <a:off x="6553200" y="6006293"/>
            <a:ext cx="1828800" cy="246221"/>
          </a:xfrm>
          <a:prstGeom prst="rect">
            <a:avLst/>
          </a:prstGeom>
          <a:noFill/>
        </p:spPr>
        <p:txBody>
          <a:bodyPr wrap="square" rtlCol="0">
            <a:spAutoFit/>
          </a:bodyPr>
          <a:lstStyle/>
          <a:p>
            <a:r>
              <a:rPr lang="hr-HR" sz="1000" dirty="0"/>
              <a:t>Legenda: PI = pokazatelj učinka</a:t>
            </a:r>
          </a:p>
        </p:txBody>
      </p:sp>
    </p:spTree>
    <p:extLst>
      <p:ext uri="{BB962C8B-B14F-4D97-AF65-F5344CB8AC3E}">
        <p14:creationId xmlns:p14="http://schemas.microsoft.com/office/powerpoint/2010/main" val="147039376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7339" y="284202"/>
            <a:ext cx="8529319" cy="553998"/>
          </a:xfrm>
        </p:spPr>
        <p:txBody>
          <a:bodyPr/>
          <a:lstStyle/>
          <a:p>
            <a:r>
              <a:rPr lang="en-US" sz="3600" dirty="0">
                <a:effectLst>
                  <a:outerShdw blurRad="12700" dist="12700" dir="5400000" algn="ctr" rotWithShape="0">
                    <a:srgbClr val="000000">
                      <a:alpha val="43137"/>
                    </a:srgbClr>
                  </a:outerShdw>
                </a:effectLst>
              </a:rPr>
              <a:t>PEFA </a:t>
            </a:r>
            <a:r>
              <a:rPr lang="hr-HR" sz="3600" dirty="0">
                <a:effectLst>
                  <a:outerShdw blurRad="12700" dist="12700" dir="5400000" algn="ctr" rotWithShape="0">
                    <a:srgbClr val="000000">
                      <a:alpha val="43137"/>
                    </a:srgbClr>
                  </a:outerShdw>
                </a:effectLst>
              </a:rPr>
              <a:t>program</a:t>
            </a:r>
            <a:endParaRPr lang="en-US" sz="3600" dirty="0">
              <a:effectLst>
                <a:outerShdw blurRad="12700" dist="12700" dir="5400000" algn="ctr" rotWithShape="0">
                  <a:srgbClr val="000000">
                    <a:alpha val="43137"/>
                  </a:srgbClr>
                </a:outerShdw>
              </a:effectLst>
            </a:endParaRPr>
          </a:p>
        </p:txBody>
      </p:sp>
      <p:sp>
        <p:nvSpPr>
          <p:cNvPr id="3" name="Content Placeholder 2"/>
          <p:cNvSpPr>
            <a:spLocks noGrp="1"/>
          </p:cNvSpPr>
          <p:nvPr>
            <p:ph idx="1"/>
          </p:nvPr>
        </p:nvSpPr>
        <p:spPr>
          <a:xfrm>
            <a:off x="457199" y="1327759"/>
            <a:ext cx="8229600" cy="4922589"/>
          </a:xfrm>
        </p:spPr>
        <p:txBody>
          <a:bodyPr>
            <a:normAutofit/>
          </a:bodyPr>
          <a:lstStyle/>
          <a:p>
            <a:r>
              <a:rPr lang="en-US" sz="2400" dirty="0"/>
              <a:t>PEFA: </a:t>
            </a:r>
            <a:r>
              <a:rPr lang="en-US" sz="2400" b="1" dirty="0">
                <a:solidFill>
                  <a:srgbClr val="0000FF"/>
                </a:solidFill>
              </a:rPr>
              <a:t>P</a:t>
            </a:r>
            <a:r>
              <a:rPr lang="en-US" sz="2400" dirty="0"/>
              <a:t>ublic </a:t>
            </a:r>
            <a:r>
              <a:rPr lang="en-US" sz="2400" b="1" dirty="0">
                <a:solidFill>
                  <a:srgbClr val="0000FF"/>
                </a:solidFill>
              </a:rPr>
              <a:t>E</a:t>
            </a:r>
            <a:r>
              <a:rPr lang="en-US" sz="2400" dirty="0"/>
              <a:t>xpenditure and </a:t>
            </a:r>
            <a:r>
              <a:rPr lang="en-US" sz="2400" b="1" dirty="0">
                <a:solidFill>
                  <a:srgbClr val="0000FF"/>
                </a:solidFill>
              </a:rPr>
              <a:t>F</a:t>
            </a:r>
            <a:r>
              <a:rPr lang="en-US" sz="2400" dirty="0"/>
              <a:t>inancial </a:t>
            </a:r>
            <a:r>
              <a:rPr lang="en-US" sz="2400" b="1" dirty="0">
                <a:solidFill>
                  <a:srgbClr val="0000FF"/>
                </a:solidFill>
              </a:rPr>
              <a:t>A</a:t>
            </a:r>
            <a:r>
              <a:rPr lang="en-US" sz="2400" dirty="0"/>
              <a:t>ccountability</a:t>
            </a:r>
            <a:r>
              <a:rPr lang="hr-HR" sz="2400" dirty="0"/>
              <a:t> (javni rashodi i financijska odgovornost)</a:t>
            </a:r>
            <a:endParaRPr lang="en-US" sz="2400" dirty="0"/>
          </a:p>
          <a:p>
            <a:r>
              <a:rPr lang="hr-HR" sz="2400" dirty="0"/>
              <a:t>Partnerstvo za PEFA-u osnovano je </a:t>
            </a:r>
            <a:r>
              <a:rPr lang="en-US" sz="2400" dirty="0"/>
              <a:t>2001</a:t>
            </a:r>
            <a:r>
              <a:rPr lang="hr-HR" sz="2400" dirty="0"/>
              <a:t>.</a:t>
            </a:r>
            <a:endParaRPr lang="en-US" sz="2400" dirty="0"/>
          </a:p>
          <a:p>
            <a:r>
              <a:rPr lang="hr-HR" sz="2400" dirty="0"/>
              <a:t>Program </a:t>
            </a:r>
            <a:r>
              <a:rPr lang="en-US" sz="2400" dirty="0"/>
              <a:t>PEFA</a:t>
            </a:r>
            <a:r>
              <a:rPr lang="hr-HR" sz="2400" dirty="0"/>
              <a:t>-e</a:t>
            </a:r>
            <a:r>
              <a:rPr lang="en-US" sz="2400" dirty="0"/>
              <a:t> </a:t>
            </a:r>
            <a:r>
              <a:rPr lang="hr-HR" sz="2400" dirty="0"/>
              <a:t>osigurava okvir za procjenu upravljanja javnim financijama.</a:t>
            </a:r>
          </a:p>
          <a:p>
            <a:endParaRPr lang="en-US" sz="2400" dirty="0"/>
          </a:p>
          <a:p>
            <a:endParaRPr lang="en-US" sz="2400" dirty="0"/>
          </a:p>
        </p:txBody>
      </p:sp>
      <p:sp>
        <p:nvSpPr>
          <p:cNvPr id="5" name="TextBox 4"/>
          <p:cNvSpPr txBox="1"/>
          <p:nvPr/>
        </p:nvSpPr>
        <p:spPr>
          <a:xfrm>
            <a:off x="7202466" y="5999967"/>
            <a:ext cx="1941534" cy="858033"/>
          </a:xfrm>
          <a:prstGeom prst="rect">
            <a:avLst/>
          </a:prstGeom>
          <a:solidFill>
            <a:schemeClr val="bg1"/>
          </a:solidFill>
        </p:spPr>
        <p:txBody>
          <a:bodyPr wrap="square" rtlCol="0">
            <a:spAutoFit/>
          </a:bodyPr>
          <a:lstStyle/>
          <a:p>
            <a:endParaRPr lang="en-US" dirty="0"/>
          </a:p>
        </p:txBody>
      </p:sp>
      <p:pic>
        <p:nvPicPr>
          <p:cNvPr id="6" name="Picture 5"/>
          <p:cNvPicPr>
            <a:picLocks noChangeAspect="1"/>
          </p:cNvPicPr>
          <p:nvPr/>
        </p:nvPicPr>
        <p:blipFill>
          <a:blip r:embed="rId3"/>
          <a:stretch>
            <a:fillRect/>
          </a:stretch>
        </p:blipFill>
        <p:spPr>
          <a:xfrm>
            <a:off x="676838" y="3522497"/>
            <a:ext cx="8009962" cy="2906486"/>
          </a:xfrm>
          <a:prstGeom prst="rect">
            <a:avLst/>
          </a:prstGeom>
        </p:spPr>
      </p:pic>
      <p:sp>
        <p:nvSpPr>
          <p:cNvPr id="7" name="Oval 6">
            <a:extLst>
              <a:ext uri="{FF2B5EF4-FFF2-40B4-BE49-F238E27FC236}">
                <a16:creationId xmlns:a16="http://schemas.microsoft.com/office/drawing/2014/main" id="{5BF3234E-5378-4FE4-800D-3554FD1B1B91}"/>
              </a:ext>
            </a:extLst>
          </p:cNvPr>
          <p:cNvSpPr/>
          <p:nvPr/>
        </p:nvSpPr>
        <p:spPr>
          <a:xfrm>
            <a:off x="76200" y="24384"/>
            <a:ext cx="381000" cy="304800"/>
          </a:xfrm>
          <a:prstGeom prst="ellipse">
            <a:avLst/>
          </a:prstGeom>
          <a:solidFill>
            <a:schemeClr val="accent4"/>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4</a:t>
            </a:r>
          </a:p>
        </p:txBody>
      </p:sp>
    </p:spTree>
    <p:extLst>
      <p:ext uri="{BB962C8B-B14F-4D97-AF65-F5344CB8AC3E}">
        <p14:creationId xmlns:p14="http://schemas.microsoft.com/office/powerpoint/2010/main" val="306598840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248689" y="6135125"/>
            <a:ext cx="4206601" cy="369332"/>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hr-HR" sz="1800" b="0" i="0" u="none" strike="noStrike" kern="0" cap="none" spc="0" normalizeH="0" baseline="0" noProof="0" dirty="0">
                <a:ln>
                  <a:noFill/>
                </a:ln>
                <a:solidFill>
                  <a:sysClr val="windowText" lastClr="000000"/>
                </a:solidFill>
                <a:effectLst/>
                <a:uLnTx/>
                <a:uFillTx/>
              </a:rPr>
              <a:t>Izvor</a:t>
            </a:r>
            <a:r>
              <a:rPr kumimoji="0" lang="en-US" sz="1800" b="0" i="0" u="none" strike="noStrike" kern="0" cap="none" spc="0" normalizeH="0" baseline="0" noProof="0" dirty="0">
                <a:ln>
                  <a:noFill/>
                </a:ln>
                <a:solidFill>
                  <a:sysClr val="windowText" lastClr="000000"/>
                </a:solidFill>
                <a:effectLst/>
                <a:uLnTx/>
                <a:uFillTx/>
              </a:rPr>
              <a:t>: https://pefa.org/countries-regions#/</a:t>
            </a:r>
          </a:p>
        </p:txBody>
      </p:sp>
      <p:sp>
        <p:nvSpPr>
          <p:cNvPr id="9" name="Slide Number Placeholder 3">
            <a:extLst>
              <a:ext uri="{FF2B5EF4-FFF2-40B4-BE49-F238E27FC236}">
                <a16:creationId xmlns:a16="http://schemas.microsoft.com/office/drawing/2014/main" id="{E6BF9449-D6F4-40CD-9A01-DD0990DCFEC9}"/>
              </a:ext>
            </a:extLst>
          </p:cNvPr>
          <p:cNvSpPr>
            <a:spLocks noGrp="1"/>
          </p:cNvSpPr>
          <p:nvPr>
            <p:ph type="sldNum" sz="quarter" idx="7"/>
          </p:nvPr>
        </p:nvSpPr>
        <p:spPr>
          <a:prstGeom prst="rect">
            <a:avLst/>
          </a:prstGeom>
        </p:spPr>
        <p:txBody>
          <a:bodyPr vert="horz" lIns="91440" tIns="45720" rIns="91440" bIns="45720" rtlCol="0" anchor="ctr"/>
          <a:lstStyle>
            <a:defPPr>
              <a:defRPr lang="en-US"/>
            </a:defPPr>
            <a:lvl1pPr marL="0" algn="r" defTabSz="457200" rtl="0" eaLnBrk="1" latinLnBrk="0" hangingPunct="1">
              <a:defRPr sz="10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4B52A89A-C1B0-2442-8250-577B108BB3A7}" type="slidenum">
              <a:rPr lang="en-US" smtClean="0"/>
              <a:pPr/>
              <a:t>4</a:t>
            </a:fld>
            <a:endParaRPr lang="en-US"/>
          </a:p>
        </p:txBody>
      </p:sp>
      <p:sp>
        <p:nvSpPr>
          <p:cNvPr id="10" name="Title 1">
            <a:extLst>
              <a:ext uri="{FF2B5EF4-FFF2-40B4-BE49-F238E27FC236}">
                <a16:creationId xmlns:a16="http://schemas.microsoft.com/office/drawing/2014/main" id="{EDB5E4E0-20D8-435A-83BE-D3E6A3352E50}"/>
              </a:ext>
            </a:extLst>
          </p:cNvPr>
          <p:cNvSpPr txBox="1">
            <a:spLocks/>
          </p:cNvSpPr>
          <p:nvPr/>
        </p:nvSpPr>
        <p:spPr>
          <a:xfrm>
            <a:off x="307340" y="357426"/>
            <a:ext cx="8529319" cy="861774"/>
          </a:xfrm>
          <a:prstGeom prst="rect">
            <a:avLst/>
          </a:prstGeom>
        </p:spPr>
        <p:txBody>
          <a:bodyPr wrap="square" lIns="0" tIns="0" rIns="0" bIns="0">
            <a:spAutoFit/>
          </a:bodyPr>
          <a:lstStyle>
            <a:lvl1pPr>
              <a:defRPr sz="2400" b="1" i="0">
                <a:solidFill>
                  <a:schemeClr val="tx1"/>
                </a:solidFill>
                <a:latin typeface="Calibri"/>
                <a:ea typeface="+mj-ea"/>
                <a:cs typeface="Calibri"/>
              </a:defRPr>
            </a:lvl1pPr>
          </a:lstStyle>
          <a:p>
            <a:pPr algn="ctr"/>
            <a:r>
              <a:rPr lang="hr-HR" sz="2800" kern="0" dirty="0">
                <a:effectLst>
                  <a:outerShdw blurRad="12700" dist="12700" dir="5400000" algn="ctr" rotWithShape="0">
                    <a:srgbClr val="000000">
                      <a:alpha val="43137"/>
                    </a:srgbClr>
                  </a:outerShdw>
                </a:effectLst>
              </a:rPr>
              <a:t>Pregled procjene </a:t>
            </a:r>
            <a:r>
              <a:rPr lang="en-US" sz="2800" kern="0" dirty="0">
                <a:effectLst>
                  <a:outerShdw blurRad="12700" dist="12700" dir="5400000" algn="ctr" rotWithShape="0">
                    <a:srgbClr val="000000">
                      <a:alpha val="43137"/>
                    </a:srgbClr>
                  </a:outerShdw>
                </a:effectLst>
              </a:rPr>
              <a:t>‒ </a:t>
            </a:r>
            <a:r>
              <a:rPr lang="hr-HR" sz="2800" kern="0" dirty="0">
                <a:effectLst>
                  <a:outerShdw blurRad="12700" dist="12700" dir="5400000" algn="ctr" rotWithShape="0">
                    <a:srgbClr val="000000">
                      <a:alpha val="43137"/>
                    </a:srgbClr>
                  </a:outerShdw>
                </a:effectLst>
              </a:rPr>
              <a:t>PROCJENE PEFA-e PREMA REGIJAMA siječanj</a:t>
            </a:r>
            <a:r>
              <a:rPr lang="en-US" sz="2800" kern="0" dirty="0">
                <a:effectLst>
                  <a:outerShdw blurRad="12700" dist="12700" dir="5400000" algn="ctr" rotWithShape="0">
                    <a:srgbClr val="000000">
                      <a:alpha val="43137"/>
                    </a:srgbClr>
                  </a:outerShdw>
                </a:effectLst>
              </a:rPr>
              <a:t> 2019</a:t>
            </a:r>
            <a:r>
              <a:rPr lang="hr-HR" sz="2800" kern="0" dirty="0">
                <a:effectLst>
                  <a:outerShdw blurRad="12700" dist="12700" dir="5400000" algn="ctr" rotWithShape="0">
                    <a:srgbClr val="000000">
                      <a:alpha val="43137"/>
                    </a:srgbClr>
                  </a:outerShdw>
                </a:effectLst>
              </a:rPr>
              <a:t>.</a:t>
            </a:r>
            <a:endParaRPr lang="en-US" sz="2800" kern="0" dirty="0">
              <a:effectLst>
                <a:outerShdw blurRad="12700" dist="12700" dir="5400000" algn="ctr" rotWithShape="0">
                  <a:srgbClr val="000000">
                    <a:alpha val="43137"/>
                  </a:srgbClr>
                </a:outerShdw>
              </a:effectLst>
            </a:endParaRPr>
          </a:p>
        </p:txBody>
      </p:sp>
      <p:sp>
        <p:nvSpPr>
          <p:cNvPr id="11" name="Oval 10">
            <a:extLst>
              <a:ext uri="{FF2B5EF4-FFF2-40B4-BE49-F238E27FC236}">
                <a16:creationId xmlns:a16="http://schemas.microsoft.com/office/drawing/2014/main" id="{718270EA-86CF-4D30-9C91-1D5D7E1E36DD}"/>
              </a:ext>
            </a:extLst>
          </p:cNvPr>
          <p:cNvSpPr/>
          <p:nvPr/>
        </p:nvSpPr>
        <p:spPr>
          <a:xfrm>
            <a:off x="76200" y="24384"/>
            <a:ext cx="381000" cy="304800"/>
          </a:xfrm>
          <a:prstGeom prst="ellipse">
            <a:avLst/>
          </a:prstGeom>
          <a:solidFill>
            <a:schemeClr val="accent4"/>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9</a:t>
            </a:r>
          </a:p>
        </p:txBody>
      </p:sp>
      <p:grpSp>
        <p:nvGrpSpPr>
          <p:cNvPr id="5" name="Group 4">
            <a:extLst>
              <a:ext uri="{FF2B5EF4-FFF2-40B4-BE49-F238E27FC236}">
                <a16:creationId xmlns:a16="http://schemas.microsoft.com/office/drawing/2014/main" id="{89D6BA21-2434-4CEC-A4D4-410A362828C0}"/>
              </a:ext>
            </a:extLst>
          </p:cNvPr>
          <p:cNvGrpSpPr/>
          <p:nvPr/>
        </p:nvGrpSpPr>
        <p:grpSpPr>
          <a:xfrm>
            <a:off x="0" y="1405889"/>
            <a:ext cx="9078213" cy="4228579"/>
            <a:chOff x="0" y="1405889"/>
            <a:chExt cx="9078213" cy="4228579"/>
          </a:xfrm>
        </p:grpSpPr>
        <p:pic>
          <p:nvPicPr>
            <p:cNvPr id="4" name="Picture 3"/>
            <p:cNvPicPr>
              <a:picLocks noChangeAspect="1"/>
            </p:cNvPicPr>
            <p:nvPr/>
          </p:nvPicPr>
          <p:blipFill rotWithShape="1">
            <a:blip r:embed="rId3"/>
            <a:srcRect r="2347"/>
            <a:stretch/>
          </p:blipFill>
          <p:spPr>
            <a:xfrm>
              <a:off x="0" y="1405889"/>
              <a:ext cx="9078213" cy="4228579"/>
            </a:xfrm>
            <a:prstGeom prst="rect">
              <a:avLst/>
            </a:prstGeom>
          </p:spPr>
        </p:pic>
        <p:sp>
          <p:nvSpPr>
            <p:cNvPr id="8" name="Rectangle 7"/>
            <p:cNvSpPr/>
            <p:nvPr/>
          </p:nvSpPr>
          <p:spPr>
            <a:xfrm>
              <a:off x="65786" y="3801586"/>
              <a:ext cx="2583104" cy="307777"/>
            </a:xfrm>
            <a:prstGeom prst="rect">
              <a:avLst/>
            </a:prstGeom>
          </p:spPr>
          <p:txBody>
            <a:bodyPr wrap="square">
              <a:spAutoFit/>
            </a:bodyPr>
            <a:lstStyle/>
            <a:p>
              <a:r>
                <a:rPr lang="en-US" sz="1400" b="1" dirty="0">
                  <a:solidFill>
                    <a:srgbClr val="F24926"/>
                  </a:solidFill>
                </a:rPr>
                <a:t>- 602 </a:t>
              </a:r>
              <a:r>
                <a:rPr lang="hr-HR" sz="1400" b="1" dirty="0">
                  <a:solidFill>
                    <a:srgbClr val="F24926"/>
                  </a:solidFill>
                </a:rPr>
                <a:t>PROCJENE</a:t>
              </a:r>
              <a:endParaRPr lang="en-US" sz="1400" b="1" dirty="0">
                <a:solidFill>
                  <a:srgbClr val="F24926"/>
                </a:solidFill>
              </a:endParaRPr>
            </a:p>
          </p:txBody>
        </p:sp>
        <p:sp>
          <p:nvSpPr>
            <p:cNvPr id="12" name="TextBox 11">
              <a:extLst>
                <a:ext uri="{FF2B5EF4-FFF2-40B4-BE49-F238E27FC236}">
                  <a16:creationId xmlns:a16="http://schemas.microsoft.com/office/drawing/2014/main" id="{E2F2C989-8BB5-43BE-B7F1-042069D1ED8A}"/>
                </a:ext>
              </a:extLst>
            </p:cNvPr>
            <p:cNvSpPr txBox="1"/>
            <p:nvPr/>
          </p:nvSpPr>
          <p:spPr>
            <a:xfrm>
              <a:off x="40387" y="4174172"/>
              <a:ext cx="2735504" cy="307777"/>
            </a:xfrm>
            <a:prstGeom prst="rect">
              <a:avLst/>
            </a:prstGeom>
            <a:noFill/>
          </p:spPr>
          <p:txBody>
            <a:bodyPr wrap="square" rtlCol="0">
              <a:spAutoFit/>
            </a:bodyPr>
            <a:lstStyle/>
            <a:p>
              <a:r>
                <a:rPr lang="en-US" sz="1400" b="1" dirty="0">
                  <a:solidFill>
                    <a:srgbClr val="F24926"/>
                  </a:solidFill>
                </a:rPr>
                <a:t>- 21 </a:t>
              </a:r>
              <a:r>
                <a:rPr lang="hr-HR" sz="1400" b="1" dirty="0">
                  <a:solidFill>
                    <a:srgbClr val="F24926"/>
                  </a:solidFill>
                </a:rPr>
                <a:t>PROCJENA U PLANU</a:t>
              </a:r>
              <a:endParaRPr lang="en-US" sz="1400" b="1" dirty="0">
                <a:solidFill>
                  <a:srgbClr val="F24926"/>
                </a:solidFill>
              </a:endParaRPr>
            </a:p>
          </p:txBody>
        </p:sp>
        <p:sp>
          <p:nvSpPr>
            <p:cNvPr id="15" name="Rectangle 14">
              <a:extLst>
                <a:ext uri="{FF2B5EF4-FFF2-40B4-BE49-F238E27FC236}">
                  <a16:creationId xmlns:a16="http://schemas.microsoft.com/office/drawing/2014/main" id="{52F7942F-8619-4B98-9752-86EEE295EA3E}"/>
                </a:ext>
              </a:extLst>
            </p:cNvPr>
            <p:cNvSpPr/>
            <p:nvPr/>
          </p:nvSpPr>
          <p:spPr>
            <a:xfrm>
              <a:off x="65787" y="3429000"/>
              <a:ext cx="2583104" cy="307777"/>
            </a:xfrm>
            <a:prstGeom prst="rect">
              <a:avLst/>
            </a:prstGeom>
          </p:spPr>
          <p:txBody>
            <a:bodyPr wrap="square">
              <a:spAutoFit/>
            </a:bodyPr>
            <a:lstStyle/>
            <a:p>
              <a:r>
                <a:rPr lang="hr-HR" sz="1400" b="1" dirty="0">
                  <a:solidFill>
                    <a:srgbClr val="F24926"/>
                  </a:solidFill>
                </a:rPr>
                <a:t>-</a:t>
              </a:r>
              <a:r>
                <a:rPr lang="en-US" sz="1400" b="1" dirty="0">
                  <a:solidFill>
                    <a:srgbClr val="F24926"/>
                  </a:solidFill>
                </a:rPr>
                <a:t> </a:t>
              </a:r>
              <a:r>
                <a:rPr lang="hr-HR" sz="1400" b="1" dirty="0">
                  <a:solidFill>
                    <a:srgbClr val="F24926"/>
                  </a:solidFill>
                </a:rPr>
                <a:t>U UPOTREBI U 150 ZEMALJA</a:t>
              </a:r>
              <a:endParaRPr lang="en-US" sz="1400" b="1" dirty="0">
                <a:solidFill>
                  <a:srgbClr val="F24926"/>
                </a:solidFill>
              </a:endParaRPr>
            </a:p>
          </p:txBody>
        </p:sp>
        <p:sp>
          <p:nvSpPr>
            <p:cNvPr id="2" name="Rectangle 1">
              <a:extLst>
                <a:ext uri="{FF2B5EF4-FFF2-40B4-BE49-F238E27FC236}">
                  <a16:creationId xmlns:a16="http://schemas.microsoft.com/office/drawing/2014/main" id="{3B4F99C9-17A7-47C9-B33C-B22FA5047A78}"/>
                </a:ext>
              </a:extLst>
            </p:cNvPr>
            <p:cNvSpPr/>
            <p:nvPr/>
          </p:nvSpPr>
          <p:spPr>
            <a:xfrm>
              <a:off x="0" y="1405889"/>
              <a:ext cx="304800" cy="67337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 name="object 2">
            <a:extLst>
              <a:ext uri="{FF2B5EF4-FFF2-40B4-BE49-F238E27FC236}">
                <a16:creationId xmlns:a16="http://schemas.microsoft.com/office/drawing/2014/main" id="{C1C561B7-3D48-469C-BEA3-18E8889EFAAF}"/>
              </a:ext>
            </a:extLst>
          </p:cNvPr>
          <p:cNvSpPr/>
          <p:nvPr/>
        </p:nvSpPr>
        <p:spPr>
          <a:xfrm>
            <a:off x="76200" y="1261111"/>
            <a:ext cx="9037074" cy="34289"/>
          </a:xfrm>
          <a:custGeom>
            <a:avLst/>
            <a:gdLst/>
            <a:ahLst/>
            <a:cxnLst/>
            <a:rect l="l" t="t" r="r" b="b"/>
            <a:pathLst>
              <a:path w="9144000">
                <a:moveTo>
                  <a:pt x="0" y="0"/>
                </a:moveTo>
                <a:lnTo>
                  <a:pt x="9144000" y="0"/>
                </a:lnTo>
              </a:path>
            </a:pathLst>
          </a:custGeom>
          <a:ln w="45720">
            <a:solidFill>
              <a:srgbClr val="00AFEF"/>
            </a:solidFill>
          </a:ln>
        </p:spPr>
        <p:txBody>
          <a:bodyPr wrap="square" lIns="0" tIns="0" rIns="0" bIns="0" rtlCol="0"/>
          <a:lstStyle/>
          <a:p>
            <a:endParaRPr sz="1350" dirty="0"/>
          </a:p>
        </p:txBody>
      </p:sp>
      <p:sp>
        <p:nvSpPr>
          <p:cNvPr id="3" name="TekstniOkvir 2"/>
          <p:cNvSpPr txBox="1"/>
          <p:nvPr/>
        </p:nvSpPr>
        <p:spPr>
          <a:xfrm>
            <a:off x="307340" y="4648200"/>
            <a:ext cx="1049998" cy="861774"/>
          </a:xfrm>
          <a:prstGeom prst="rect">
            <a:avLst/>
          </a:prstGeom>
          <a:solidFill>
            <a:schemeClr val="bg1"/>
          </a:solidFill>
        </p:spPr>
        <p:txBody>
          <a:bodyPr wrap="square" rtlCol="0">
            <a:spAutoFit/>
          </a:bodyPr>
          <a:lstStyle/>
          <a:p>
            <a:r>
              <a:rPr lang="hr-HR" sz="1000" dirty="0"/>
              <a:t>1 </a:t>
            </a:r>
            <a:r>
              <a:rPr lang="hr-HR" sz="1000" dirty="0">
                <a:latin typeface="Calibri"/>
              </a:rPr>
              <a:t>‒ </a:t>
            </a:r>
            <a:r>
              <a:rPr lang="hr-HR" sz="1000" dirty="0"/>
              <a:t>3 procjene</a:t>
            </a:r>
          </a:p>
          <a:p>
            <a:r>
              <a:rPr lang="hr-HR" sz="1000" dirty="0"/>
              <a:t>4 ‒ 6 procjena</a:t>
            </a:r>
          </a:p>
          <a:p>
            <a:r>
              <a:rPr lang="hr-HR" sz="1000" dirty="0"/>
              <a:t>7 ‒ 9 procjena</a:t>
            </a:r>
          </a:p>
          <a:p>
            <a:r>
              <a:rPr lang="hr-HR" sz="1000" dirty="0"/>
              <a:t>10+ procjena</a:t>
            </a:r>
          </a:p>
          <a:p>
            <a:r>
              <a:rPr lang="hr-HR" sz="1000" dirty="0"/>
              <a:t>Nema procjena</a:t>
            </a:r>
          </a:p>
        </p:txBody>
      </p:sp>
    </p:spTree>
    <p:extLst>
      <p:ext uri="{BB962C8B-B14F-4D97-AF65-F5344CB8AC3E}">
        <p14:creationId xmlns:p14="http://schemas.microsoft.com/office/powerpoint/2010/main" val="170030600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a:xfrm>
            <a:off x="8328786" y="6356350"/>
            <a:ext cx="358013" cy="365125"/>
          </a:xfrm>
          <a:prstGeom prst="rect">
            <a:avLst/>
          </a:prstGeom>
        </p:spPr>
        <p:txBody>
          <a:bodyPr vert="horz" lIns="91440" tIns="45720" rIns="91440" bIns="45720" rtlCol="0" anchor="ctr"/>
          <a:lstStyle>
            <a:defPPr>
              <a:defRPr lang="en-US"/>
            </a:defPPr>
            <a:lvl1pPr marL="0" algn="r" defTabSz="457200" rtl="0" eaLnBrk="1" latinLnBrk="0" hangingPunct="1">
              <a:defRPr sz="10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4B52A89A-C1B0-2442-8250-577B108BB3A7}" type="slidenum">
              <a:rPr lang="en-US" smtClean="0"/>
              <a:pPr/>
              <a:t>5</a:t>
            </a:fld>
            <a:endParaRPr lang="fr-FR"/>
          </a:p>
        </p:txBody>
      </p:sp>
      <p:grpSp>
        <p:nvGrpSpPr>
          <p:cNvPr id="9" name="Group 8"/>
          <p:cNvGrpSpPr/>
          <p:nvPr/>
        </p:nvGrpSpPr>
        <p:grpSpPr>
          <a:xfrm>
            <a:off x="218778" y="2269560"/>
            <a:ext cx="2902148" cy="3017264"/>
            <a:chOff x="744" y="145603"/>
            <a:chExt cx="2902148" cy="1741289"/>
          </a:xfrm>
          <a:solidFill>
            <a:schemeClr val="accent3">
              <a:lumMod val="50000"/>
            </a:schemeClr>
          </a:solidFill>
        </p:grpSpPr>
        <p:sp>
          <p:nvSpPr>
            <p:cNvPr id="19" name="Rectangle 18"/>
            <p:cNvSpPr/>
            <p:nvPr/>
          </p:nvSpPr>
          <p:spPr>
            <a:xfrm>
              <a:off x="744" y="145603"/>
              <a:ext cx="2902148" cy="1741289"/>
            </a:xfrm>
            <a:prstGeom prst="rect">
              <a:avLst/>
            </a:prstGeom>
            <a:grp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20" name="TextBox 19"/>
            <p:cNvSpPr txBox="1"/>
            <p:nvPr/>
          </p:nvSpPr>
          <p:spPr>
            <a:xfrm>
              <a:off x="744" y="199066"/>
              <a:ext cx="2872360" cy="1492263"/>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102870" tIns="102870" rIns="102870" bIns="102870" numCol="1" spcCol="1270" anchor="ctr" anchorCtr="0">
              <a:noAutofit/>
            </a:bodyPr>
            <a:lstStyle/>
            <a:p>
              <a:pPr lvl="0" algn="ctr" defTabSz="1200150">
                <a:lnSpc>
                  <a:spcPct val="90000"/>
                </a:lnSpc>
                <a:spcBef>
                  <a:spcPct val="0"/>
                </a:spcBef>
                <a:spcAft>
                  <a:spcPct val="35000"/>
                </a:spcAft>
              </a:pPr>
              <a:r>
                <a:rPr lang="hr-HR" sz="2000" dirty="0"/>
                <a:t>Dati temeljitu i dosljednu analizu učinka PFM-a u određenom trenutku temeljenu na dokazima </a:t>
              </a:r>
            </a:p>
            <a:p>
              <a:pPr lvl="0" algn="ctr" defTabSz="1200150">
                <a:lnSpc>
                  <a:spcPct val="90000"/>
                </a:lnSpc>
                <a:spcBef>
                  <a:spcPct val="0"/>
                </a:spcBef>
                <a:spcAft>
                  <a:spcPct val="35000"/>
                </a:spcAft>
              </a:pPr>
              <a:endParaRPr lang="en-US" sz="2000" dirty="0"/>
            </a:p>
          </p:txBody>
        </p:sp>
      </p:grpSp>
      <p:grpSp>
        <p:nvGrpSpPr>
          <p:cNvPr id="10" name="Group 9"/>
          <p:cNvGrpSpPr/>
          <p:nvPr/>
        </p:nvGrpSpPr>
        <p:grpSpPr>
          <a:xfrm>
            <a:off x="3237186" y="2286000"/>
            <a:ext cx="2659764" cy="2940329"/>
            <a:chOff x="3193107" y="145603"/>
            <a:chExt cx="2902148" cy="1741289"/>
          </a:xfrm>
        </p:grpSpPr>
        <p:sp>
          <p:nvSpPr>
            <p:cNvPr id="17" name="Rectangle 16"/>
            <p:cNvSpPr/>
            <p:nvPr/>
          </p:nvSpPr>
          <p:spPr>
            <a:xfrm>
              <a:off x="3193107" y="145603"/>
              <a:ext cx="2902148" cy="1741289"/>
            </a:xfrm>
            <a:prstGeom prst="rect">
              <a:avLst/>
            </a:prstGeom>
            <a:solidFill>
              <a:srgbClr val="0070C0"/>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18" name="TextBox 17"/>
            <p:cNvSpPr txBox="1"/>
            <p:nvPr/>
          </p:nvSpPr>
          <p:spPr>
            <a:xfrm>
              <a:off x="3193107" y="498918"/>
              <a:ext cx="2902148" cy="1110544"/>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87630" tIns="87630" rIns="87630" bIns="87630" numCol="1" spcCol="1270" anchor="ctr" anchorCtr="0">
              <a:noAutofit/>
            </a:bodyPr>
            <a:lstStyle/>
            <a:p>
              <a:pPr lvl="0" algn="ctr" defTabSz="1022350">
                <a:lnSpc>
                  <a:spcPct val="90000"/>
                </a:lnSpc>
                <a:spcBef>
                  <a:spcPct val="0"/>
                </a:spcBef>
                <a:spcAft>
                  <a:spcPct val="35000"/>
                </a:spcAft>
              </a:pPr>
              <a:endParaRPr lang="en-US" sz="2000" kern="1200" dirty="0"/>
            </a:p>
            <a:p>
              <a:pPr algn="ctr" defTabSz="1200150">
                <a:lnSpc>
                  <a:spcPct val="90000"/>
                </a:lnSpc>
                <a:spcBef>
                  <a:spcPct val="0"/>
                </a:spcBef>
                <a:spcAft>
                  <a:spcPct val="35000"/>
                </a:spcAft>
              </a:pPr>
              <a:r>
                <a:rPr lang="hr-HR" sz="2000" dirty="0"/>
                <a:t>Procijeniti kako PFM utječe na ključne krajnje rezultate proračuna: fiskalnu disciplinu, efikasno dodjeljivanje sredstava, efikasno pružanje usluga  </a:t>
              </a:r>
            </a:p>
            <a:p>
              <a:pPr marL="0" lvl="0" indent="0" algn="ctr" defTabSz="1022350">
                <a:lnSpc>
                  <a:spcPct val="90000"/>
                </a:lnSpc>
                <a:spcBef>
                  <a:spcPct val="0"/>
                </a:spcBef>
                <a:spcAft>
                  <a:spcPct val="35000"/>
                </a:spcAft>
                <a:buNone/>
              </a:pPr>
              <a:endParaRPr lang="en-US" sz="2700" kern="1200" dirty="0">
                <a:solidFill>
                  <a:prstClr val="white"/>
                </a:solidFill>
                <a:latin typeface="Arial"/>
                <a:ea typeface="+mn-ea"/>
                <a:cs typeface="+mn-cs"/>
              </a:endParaRPr>
            </a:p>
          </p:txBody>
        </p:sp>
      </p:grpSp>
      <p:grpSp>
        <p:nvGrpSpPr>
          <p:cNvPr id="24" name="Group 23"/>
          <p:cNvGrpSpPr/>
          <p:nvPr/>
        </p:nvGrpSpPr>
        <p:grpSpPr>
          <a:xfrm>
            <a:off x="6042998" y="2337106"/>
            <a:ext cx="2902148" cy="2897706"/>
            <a:chOff x="744" y="2177107"/>
            <a:chExt cx="2902148" cy="1741289"/>
          </a:xfrm>
        </p:grpSpPr>
        <p:sp>
          <p:nvSpPr>
            <p:cNvPr id="25" name="Rectangle 24"/>
            <p:cNvSpPr/>
            <p:nvPr/>
          </p:nvSpPr>
          <p:spPr>
            <a:xfrm>
              <a:off x="744" y="2177107"/>
              <a:ext cx="2902148" cy="1741289"/>
            </a:xfrm>
            <a:prstGeom prst="rect">
              <a:avLst/>
            </a:prstGeom>
            <a:solidFill>
              <a:schemeClr val="accent3"/>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26" name="TextBox 25"/>
            <p:cNvSpPr txBox="1"/>
            <p:nvPr/>
          </p:nvSpPr>
          <p:spPr>
            <a:xfrm>
              <a:off x="744" y="2332263"/>
              <a:ext cx="2902148" cy="979412"/>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87630" tIns="87630" rIns="87630" bIns="87630" numCol="1" spcCol="1270" anchor="ctr" anchorCtr="0">
              <a:noAutofit/>
            </a:bodyPr>
            <a:lstStyle/>
            <a:p>
              <a:pPr lvl="0" algn="ctr" defTabSz="1022350">
                <a:lnSpc>
                  <a:spcPct val="90000"/>
                </a:lnSpc>
                <a:spcBef>
                  <a:spcPct val="0"/>
                </a:spcBef>
                <a:spcAft>
                  <a:spcPct val="35000"/>
                </a:spcAft>
              </a:pPr>
              <a:r>
                <a:rPr lang="hr-HR" sz="2000" dirty="0"/>
                <a:t>Uspostaviti temelj za analizu i unaprjeđenje PFM-a</a:t>
              </a:r>
            </a:p>
            <a:p>
              <a:pPr lvl="0" algn="ctr" defTabSz="1022350">
                <a:lnSpc>
                  <a:spcPct val="90000"/>
                </a:lnSpc>
                <a:spcBef>
                  <a:spcPct val="0"/>
                </a:spcBef>
                <a:spcAft>
                  <a:spcPct val="35000"/>
                </a:spcAft>
              </a:pPr>
              <a:r>
                <a:rPr lang="en-US" sz="2000" dirty="0"/>
                <a:t> </a:t>
              </a:r>
            </a:p>
          </p:txBody>
        </p:sp>
      </p:grpSp>
      <p:grpSp>
        <p:nvGrpSpPr>
          <p:cNvPr id="27" name="Group 26"/>
          <p:cNvGrpSpPr/>
          <p:nvPr/>
        </p:nvGrpSpPr>
        <p:grpSpPr>
          <a:xfrm>
            <a:off x="218778" y="5918849"/>
            <a:ext cx="8726368" cy="521424"/>
            <a:chOff x="4267" y="567647"/>
            <a:chExt cx="8315448" cy="865334"/>
          </a:xfrm>
          <a:solidFill>
            <a:schemeClr val="accent2">
              <a:lumMod val="20000"/>
              <a:lumOff val="80000"/>
            </a:schemeClr>
          </a:solidFill>
        </p:grpSpPr>
        <p:sp>
          <p:nvSpPr>
            <p:cNvPr id="28" name="Rectangle 27"/>
            <p:cNvSpPr/>
            <p:nvPr/>
          </p:nvSpPr>
          <p:spPr>
            <a:xfrm>
              <a:off x="4267" y="620605"/>
              <a:ext cx="8315448" cy="812376"/>
            </a:xfrm>
            <a:prstGeom prst="rect">
              <a:avLst/>
            </a:prstGeom>
            <a:grp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29" name="TextBox 28"/>
            <p:cNvSpPr txBox="1"/>
            <p:nvPr/>
          </p:nvSpPr>
          <p:spPr>
            <a:xfrm>
              <a:off x="4267" y="567647"/>
              <a:ext cx="8315448" cy="812376"/>
            </a:xfrm>
            <a:prstGeom prst="rect">
              <a:avLst/>
            </a:prstGeom>
            <a:solidFill>
              <a:srgbClr val="CFE2E9"/>
            </a:solidFill>
          </p:spPr>
          <p:style>
            <a:lnRef idx="0">
              <a:scrgbClr r="0" g="0" b="0"/>
            </a:lnRef>
            <a:fillRef idx="0">
              <a:scrgbClr r="0" g="0" b="0"/>
            </a:fillRef>
            <a:effectRef idx="0">
              <a:scrgbClr r="0" g="0" b="0"/>
            </a:effectRef>
            <a:fontRef idx="minor">
              <a:schemeClr val="lt1"/>
            </a:fontRef>
          </p:style>
          <p:txBody>
            <a:bodyPr spcFirstLastPara="0" vert="horz" wrap="square" lIns="76200" tIns="76200" rIns="76200" bIns="76200" numCol="1" spcCol="1270" anchor="ctr" anchorCtr="0">
              <a:noAutofit/>
            </a:bodyPr>
            <a:lstStyle/>
            <a:p>
              <a:pPr algn="ctr" defTabSz="1200150">
                <a:lnSpc>
                  <a:spcPct val="90000"/>
                </a:lnSpc>
                <a:spcBef>
                  <a:spcPct val="0"/>
                </a:spcBef>
                <a:spcAft>
                  <a:spcPct val="35000"/>
                </a:spcAft>
              </a:pPr>
              <a:endParaRPr lang="en-US" sz="2000" dirty="0"/>
            </a:p>
            <a:p>
              <a:pPr algn="ctr" defTabSz="1200150">
                <a:lnSpc>
                  <a:spcPct val="90000"/>
                </a:lnSpc>
                <a:spcBef>
                  <a:spcPct val="0"/>
                </a:spcBef>
                <a:spcAft>
                  <a:spcPct val="35000"/>
                </a:spcAft>
              </a:pPr>
              <a:endParaRPr lang="en-US" sz="2000" dirty="0"/>
            </a:p>
            <a:p>
              <a:pPr algn="ctr" defTabSz="1200150">
                <a:lnSpc>
                  <a:spcPct val="90000"/>
                </a:lnSpc>
                <a:spcBef>
                  <a:spcPct val="0"/>
                </a:spcBef>
                <a:spcAft>
                  <a:spcPct val="35000"/>
                </a:spcAft>
              </a:pPr>
              <a:r>
                <a:rPr lang="en-US" sz="2000" dirty="0">
                  <a:solidFill>
                    <a:schemeClr val="tx1"/>
                  </a:solidFill>
                </a:rPr>
                <a:t>PEFA </a:t>
              </a:r>
              <a:r>
                <a:rPr lang="hr-HR" sz="2000" dirty="0">
                  <a:solidFill>
                    <a:schemeClr val="tx1"/>
                  </a:solidFill>
                </a:rPr>
                <a:t>ne procjenjuje vladine politike</a:t>
              </a:r>
              <a:endParaRPr lang="en-US" sz="2000" dirty="0">
                <a:solidFill>
                  <a:schemeClr val="tx1"/>
                </a:solidFill>
              </a:endParaRPr>
            </a:p>
            <a:p>
              <a:pPr algn="ctr" defTabSz="1200150">
                <a:lnSpc>
                  <a:spcPct val="90000"/>
                </a:lnSpc>
                <a:spcBef>
                  <a:spcPct val="0"/>
                </a:spcBef>
                <a:spcAft>
                  <a:spcPct val="35000"/>
                </a:spcAft>
              </a:pPr>
              <a:r>
                <a:rPr lang="en-US" sz="2000" dirty="0"/>
                <a:t>:</a:t>
              </a:r>
            </a:p>
            <a:p>
              <a:pPr marL="0" lvl="0" indent="0" algn="ctr" defTabSz="889000">
                <a:lnSpc>
                  <a:spcPct val="90000"/>
                </a:lnSpc>
                <a:spcBef>
                  <a:spcPct val="0"/>
                </a:spcBef>
                <a:spcAft>
                  <a:spcPct val="35000"/>
                </a:spcAft>
                <a:buNone/>
              </a:pPr>
              <a:endParaRPr lang="en-US" sz="2000" kern="1200" dirty="0">
                <a:solidFill>
                  <a:prstClr val="white"/>
                </a:solidFill>
                <a:latin typeface="Arial"/>
                <a:ea typeface="+mn-ea"/>
                <a:cs typeface="+mn-cs"/>
              </a:endParaRPr>
            </a:p>
          </p:txBody>
        </p:sp>
      </p:grpSp>
      <p:grpSp>
        <p:nvGrpSpPr>
          <p:cNvPr id="16" name="Group 15">
            <a:extLst>
              <a:ext uri="{FF2B5EF4-FFF2-40B4-BE49-F238E27FC236}">
                <a16:creationId xmlns:a16="http://schemas.microsoft.com/office/drawing/2014/main" id="{A39944C9-65CA-4D66-982F-B58E92A72875}"/>
              </a:ext>
            </a:extLst>
          </p:cNvPr>
          <p:cNvGrpSpPr/>
          <p:nvPr/>
        </p:nvGrpSpPr>
        <p:grpSpPr>
          <a:xfrm>
            <a:off x="218778" y="1401558"/>
            <a:ext cx="8726368" cy="575610"/>
            <a:chOff x="4267" y="160340"/>
            <a:chExt cx="8315448" cy="812376"/>
          </a:xfrm>
          <a:solidFill>
            <a:schemeClr val="accent4">
              <a:lumMod val="20000"/>
              <a:lumOff val="80000"/>
            </a:schemeClr>
          </a:solidFill>
        </p:grpSpPr>
        <p:sp>
          <p:nvSpPr>
            <p:cNvPr id="21" name="Rectangle 20">
              <a:extLst>
                <a:ext uri="{FF2B5EF4-FFF2-40B4-BE49-F238E27FC236}">
                  <a16:creationId xmlns:a16="http://schemas.microsoft.com/office/drawing/2014/main" id="{97942812-81C4-42BF-8516-91C26A2C12CF}"/>
                </a:ext>
              </a:extLst>
            </p:cNvPr>
            <p:cNvSpPr/>
            <p:nvPr/>
          </p:nvSpPr>
          <p:spPr>
            <a:xfrm>
              <a:off x="4267" y="160340"/>
              <a:ext cx="8315448" cy="812376"/>
            </a:xfrm>
            <a:prstGeom prst="rect">
              <a:avLst/>
            </a:prstGeom>
            <a:grp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22" name="TextBox 21">
              <a:extLst>
                <a:ext uri="{FF2B5EF4-FFF2-40B4-BE49-F238E27FC236}">
                  <a16:creationId xmlns:a16="http://schemas.microsoft.com/office/drawing/2014/main" id="{211A251B-0D8B-4F6C-8AA2-A2C0F5E49DBA}"/>
                </a:ext>
              </a:extLst>
            </p:cNvPr>
            <p:cNvSpPr txBox="1"/>
            <p:nvPr/>
          </p:nvSpPr>
          <p:spPr>
            <a:xfrm>
              <a:off x="4267" y="160340"/>
              <a:ext cx="8315448" cy="812376"/>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endParaRPr lang="en-US" sz="2000" kern="1200" dirty="0">
                <a:solidFill>
                  <a:prstClr val="white"/>
                </a:solidFill>
                <a:latin typeface="Arial"/>
                <a:ea typeface="+mn-ea"/>
                <a:cs typeface="+mn-cs"/>
              </a:endParaRPr>
            </a:p>
          </p:txBody>
        </p:sp>
      </p:grpSp>
      <p:sp>
        <p:nvSpPr>
          <p:cNvPr id="6" name="Rectangle 5">
            <a:extLst>
              <a:ext uri="{FF2B5EF4-FFF2-40B4-BE49-F238E27FC236}">
                <a16:creationId xmlns:a16="http://schemas.microsoft.com/office/drawing/2014/main" id="{7E4B6EC9-3015-466B-BBE6-D75AA5E82B99}"/>
              </a:ext>
            </a:extLst>
          </p:cNvPr>
          <p:cNvSpPr/>
          <p:nvPr/>
        </p:nvSpPr>
        <p:spPr>
          <a:xfrm>
            <a:off x="552125" y="1401936"/>
            <a:ext cx="7955667" cy="523220"/>
          </a:xfrm>
          <a:prstGeom prst="rect">
            <a:avLst/>
          </a:prstGeom>
        </p:spPr>
        <p:txBody>
          <a:bodyPr wrap="square">
            <a:spAutoFit/>
          </a:bodyPr>
          <a:lstStyle/>
          <a:p>
            <a:pPr algn="ctr"/>
            <a:r>
              <a:rPr lang="hr-HR" sz="2800" dirty="0">
                <a:effectLst>
                  <a:outerShdw blurRad="38100" dist="38100" dir="2700000" algn="tl">
                    <a:srgbClr val="000000">
                      <a:alpha val="43137"/>
                    </a:srgbClr>
                  </a:outerShdw>
                </a:effectLst>
              </a:rPr>
              <a:t>Svrha</a:t>
            </a:r>
            <a:endParaRPr lang="en-US" sz="2800" dirty="0">
              <a:effectLst>
                <a:outerShdw blurRad="38100" dist="38100" dir="2700000" algn="tl">
                  <a:srgbClr val="000000">
                    <a:alpha val="43137"/>
                  </a:srgbClr>
                </a:outerShdw>
              </a:effectLst>
            </a:endParaRPr>
          </a:p>
        </p:txBody>
      </p:sp>
      <p:sp>
        <p:nvSpPr>
          <p:cNvPr id="23" name="Oval 22">
            <a:extLst>
              <a:ext uri="{FF2B5EF4-FFF2-40B4-BE49-F238E27FC236}">
                <a16:creationId xmlns:a16="http://schemas.microsoft.com/office/drawing/2014/main" id="{ECC78811-E6B5-4AC2-816C-8D6E286B8F0A}"/>
              </a:ext>
            </a:extLst>
          </p:cNvPr>
          <p:cNvSpPr/>
          <p:nvPr/>
        </p:nvSpPr>
        <p:spPr>
          <a:xfrm>
            <a:off x="0" y="0"/>
            <a:ext cx="381000" cy="304800"/>
          </a:xfrm>
          <a:prstGeom prst="ellipse">
            <a:avLst/>
          </a:prstGeom>
          <a:solidFill>
            <a:schemeClr val="accent4"/>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8</a:t>
            </a:r>
          </a:p>
        </p:txBody>
      </p:sp>
      <p:sp>
        <p:nvSpPr>
          <p:cNvPr id="30" name="Title 1">
            <a:extLst>
              <a:ext uri="{FF2B5EF4-FFF2-40B4-BE49-F238E27FC236}">
                <a16:creationId xmlns:a16="http://schemas.microsoft.com/office/drawing/2014/main" id="{D75F5C3F-B5B9-478E-8375-21767E1C1FBD}"/>
              </a:ext>
            </a:extLst>
          </p:cNvPr>
          <p:cNvSpPr txBox="1">
            <a:spLocks/>
          </p:cNvSpPr>
          <p:nvPr/>
        </p:nvSpPr>
        <p:spPr>
          <a:xfrm>
            <a:off x="169421" y="284202"/>
            <a:ext cx="8825081" cy="553998"/>
          </a:xfrm>
          <a:prstGeom prst="rect">
            <a:avLst/>
          </a:prstGeom>
        </p:spPr>
        <p:txBody>
          <a:bodyPr wrap="square" lIns="0" tIns="0" rIns="0" bIns="0">
            <a:spAutoFit/>
          </a:bodyPr>
          <a:lstStyle>
            <a:lvl1pPr>
              <a:defRPr sz="2400" b="1" i="0">
                <a:solidFill>
                  <a:schemeClr val="tx1"/>
                </a:solidFill>
                <a:latin typeface="Calibri"/>
                <a:ea typeface="+mj-ea"/>
                <a:cs typeface="Calibri"/>
              </a:defRPr>
            </a:lvl1pPr>
          </a:lstStyle>
          <a:p>
            <a:r>
              <a:rPr lang="hr-HR" sz="3600" kern="0" dirty="0">
                <a:effectLst>
                  <a:outerShdw blurRad="12700" dist="12700" dir="5400000" algn="ctr" rotWithShape="0">
                    <a:srgbClr val="000000">
                      <a:alpha val="43137"/>
                    </a:srgbClr>
                  </a:outerShdw>
                </a:effectLst>
              </a:rPr>
              <a:t>Pregled procjene </a:t>
            </a:r>
            <a:r>
              <a:rPr lang="en-US" sz="3600" kern="0" dirty="0">
                <a:effectLst>
                  <a:outerShdw blurRad="12700" dist="12700" dir="5400000" algn="ctr" rotWithShape="0">
                    <a:srgbClr val="000000">
                      <a:alpha val="43137"/>
                    </a:srgbClr>
                  </a:outerShdw>
                </a:effectLst>
              </a:rPr>
              <a:t>– </a:t>
            </a:r>
            <a:r>
              <a:rPr lang="hr-HR" sz="3600" kern="0" dirty="0">
                <a:effectLst>
                  <a:outerShdw blurRad="12700" dist="12700" dir="5400000" algn="ctr" rotWithShape="0">
                    <a:srgbClr val="000000">
                      <a:alpha val="43137"/>
                    </a:srgbClr>
                  </a:outerShdw>
                </a:effectLst>
              </a:rPr>
              <a:t>Okvir PEFA-e</a:t>
            </a:r>
            <a:endParaRPr lang="en-US" sz="3600" kern="0" dirty="0">
              <a:effectLst>
                <a:outerShdw blurRad="12700" dist="12700" dir="5400000" algn="ctr" rotWithShape="0">
                  <a:srgbClr val="000000">
                    <a:alpha val="43137"/>
                  </a:srgbClr>
                </a:outerShdw>
              </a:effectLst>
            </a:endParaRPr>
          </a:p>
        </p:txBody>
      </p:sp>
    </p:spTree>
    <p:extLst>
      <p:ext uri="{BB962C8B-B14F-4D97-AF65-F5344CB8AC3E}">
        <p14:creationId xmlns:p14="http://schemas.microsoft.com/office/powerpoint/2010/main" val="425399355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8328786" y="6356350"/>
            <a:ext cx="358013" cy="365125"/>
          </a:xfrm>
          <a:prstGeom prst="rect">
            <a:avLst/>
          </a:prstGeom>
        </p:spPr>
        <p:txBody>
          <a:bodyPr vert="horz" lIns="91440" tIns="45720" rIns="91440" bIns="45720" rtlCol="0" anchor="ctr"/>
          <a:lstStyle>
            <a:defPPr>
              <a:defRPr lang="en-US"/>
            </a:defPPr>
            <a:lvl1pPr marL="0" algn="r" defTabSz="457200" rtl="0" eaLnBrk="1" latinLnBrk="0" hangingPunct="1">
              <a:defRPr sz="10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4B52A89A-C1B0-2442-8250-577B108BB3A7}" type="slidenum">
              <a:rPr lang="en-US" smtClean="0"/>
              <a:pPr/>
              <a:t>6</a:t>
            </a:fld>
            <a:endParaRPr lang="en-US"/>
          </a:p>
        </p:txBody>
      </p:sp>
      <p:graphicFrame>
        <p:nvGraphicFramePr>
          <p:cNvPr id="5" name="Diagram 4"/>
          <p:cNvGraphicFramePr/>
          <p:nvPr>
            <p:extLst>
              <p:ext uri="{D42A27DB-BD31-4B8C-83A1-F6EECF244321}">
                <p14:modId xmlns:p14="http://schemas.microsoft.com/office/powerpoint/2010/main" val="2938967310"/>
              </p:ext>
            </p:extLst>
          </p:nvPr>
        </p:nvGraphicFramePr>
        <p:xfrm>
          <a:off x="0" y="1294497"/>
          <a:ext cx="9144000" cy="506185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TextBox 1">
            <a:extLst>
              <a:ext uri="{FF2B5EF4-FFF2-40B4-BE49-F238E27FC236}">
                <a16:creationId xmlns:a16="http://schemas.microsoft.com/office/drawing/2014/main" id="{2B49C554-7A2B-458E-9B8C-E7104048B8C8}"/>
              </a:ext>
            </a:extLst>
          </p:cNvPr>
          <p:cNvSpPr txBox="1"/>
          <p:nvPr/>
        </p:nvSpPr>
        <p:spPr>
          <a:xfrm>
            <a:off x="171450" y="1294497"/>
            <a:ext cx="2324100" cy="1384995"/>
          </a:xfrm>
          <a:prstGeom prst="rect">
            <a:avLst/>
          </a:prstGeom>
          <a:noFill/>
        </p:spPr>
        <p:txBody>
          <a:bodyPr wrap="square" rtlCol="0">
            <a:spAutoFit/>
          </a:bodyPr>
          <a:lstStyle/>
          <a:p>
            <a:r>
              <a:rPr lang="hr-HR" sz="1400" dirty="0">
                <a:solidFill>
                  <a:schemeClr val="bg1">
                    <a:lumMod val="50000"/>
                  </a:schemeClr>
                </a:solidFill>
                <a:effectLst>
                  <a:outerShdw blurRad="38100" dist="38100" dir="2700000" algn="tl">
                    <a:srgbClr val="000000">
                      <a:alpha val="43137"/>
                    </a:srgbClr>
                  </a:outerShdw>
                </a:effectLst>
              </a:rPr>
              <a:t>Okvir PEFA-e nadograđen je 2016. Bila je to </a:t>
            </a:r>
            <a:r>
              <a:rPr lang="hr-HR" sz="1400" dirty="0" err="1">
                <a:solidFill>
                  <a:schemeClr val="bg1">
                    <a:lumMod val="50000"/>
                  </a:schemeClr>
                </a:solidFill>
                <a:effectLst>
                  <a:outerShdw blurRad="38100" dist="38100" dir="2700000" algn="tl">
                    <a:srgbClr val="000000">
                      <a:alpha val="43137"/>
                    </a:srgbClr>
                  </a:outerShdw>
                </a:effectLst>
              </a:rPr>
              <a:t>najsveobuhvatnija</a:t>
            </a:r>
            <a:r>
              <a:rPr lang="hr-HR" sz="1400" dirty="0">
                <a:solidFill>
                  <a:schemeClr val="bg1">
                    <a:lumMod val="50000"/>
                  </a:schemeClr>
                </a:solidFill>
                <a:effectLst>
                  <a:outerShdw blurRad="38100" dist="38100" dir="2700000" algn="tl">
                    <a:srgbClr val="000000">
                      <a:alpha val="43137"/>
                    </a:srgbClr>
                  </a:outerShdw>
                </a:effectLst>
              </a:rPr>
              <a:t> nadogradnja  otkako je prvi put objavljen 2005. i neznatno revidiran 2011.</a:t>
            </a:r>
          </a:p>
        </p:txBody>
      </p:sp>
      <p:sp>
        <p:nvSpPr>
          <p:cNvPr id="6" name="Rectangle 5">
            <a:extLst>
              <a:ext uri="{FF2B5EF4-FFF2-40B4-BE49-F238E27FC236}">
                <a16:creationId xmlns:a16="http://schemas.microsoft.com/office/drawing/2014/main" id="{C9C4C062-7028-4F8E-88B1-53778174E7EB}"/>
              </a:ext>
            </a:extLst>
          </p:cNvPr>
          <p:cNvSpPr/>
          <p:nvPr/>
        </p:nvSpPr>
        <p:spPr>
          <a:xfrm>
            <a:off x="382704" y="314980"/>
            <a:ext cx="8285994" cy="523220"/>
          </a:xfrm>
          <a:prstGeom prst="rect">
            <a:avLst/>
          </a:prstGeom>
        </p:spPr>
        <p:txBody>
          <a:bodyPr wrap="square">
            <a:spAutoFit/>
          </a:bodyPr>
          <a:lstStyle/>
          <a:p>
            <a:r>
              <a:rPr lang="hr-HR" sz="2800" b="1" kern="0" dirty="0">
                <a:effectLst>
                  <a:outerShdw blurRad="12700" dist="12700" dir="5400000" algn="ctr" rotWithShape="0">
                    <a:srgbClr val="000000">
                      <a:alpha val="43137"/>
                    </a:srgbClr>
                  </a:outerShdw>
                </a:effectLst>
              </a:rPr>
              <a:t>Pregled procjene </a:t>
            </a:r>
            <a:r>
              <a:rPr lang="en-US" sz="2800" b="1" kern="0" dirty="0">
                <a:effectLst>
                  <a:outerShdw blurRad="12700" dist="12700" dir="5400000" algn="ctr" rotWithShape="0">
                    <a:srgbClr val="000000">
                      <a:alpha val="43137"/>
                    </a:srgbClr>
                  </a:outerShdw>
                </a:effectLst>
              </a:rPr>
              <a:t>– </a:t>
            </a:r>
            <a:r>
              <a:rPr lang="hr-HR" sz="2800" b="1" kern="0" dirty="0">
                <a:effectLst>
                  <a:outerShdw blurRad="12700" dist="12700" dir="5400000" algn="ctr" rotWithShape="0">
                    <a:srgbClr val="000000">
                      <a:alpha val="43137"/>
                    </a:srgbClr>
                  </a:outerShdw>
                </a:effectLst>
              </a:rPr>
              <a:t>ALATI PROCJENE PEFA-e</a:t>
            </a:r>
            <a:endParaRPr lang="en-US" sz="2800" b="1" kern="0" dirty="0">
              <a:effectLst>
                <a:outerShdw blurRad="12700" dist="12700" dir="5400000" algn="ctr" rotWithShape="0">
                  <a:srgbClr val="000000">
                    <a:alpha val="43137"/>
                  </a:srgbClr>
                </a:outerShdw>
              </a:effectLst>
            </a:endParaRPr>
          </a:p>
        </p:txBody>
      </p:sp>
      <p:sp>
        <p:nvSpPr>
          <p:cNvPr id="7" name="Oval 6">
            <a:extLst>
              <a:ext uri="{FF2B5EF4-FFF2-40B4-BE49-F238E27FC236}">
                <a16:creationId xmlns:a16="http://schemas.microsoft.com/office/drawing/2014/main" id="{D9CB6A00-06E2-43F4-A978-6FFAF26B7D71}"/>
              </a:ext>
            </a:extLst>
          </p:cNvPr>
          <p:cNvSpPr/>
          <p:nvPr/>
        </p:nvSpPr>
        <p:spPr>
          <a:xfrm>
            <a:off x="76200" y="24384"/>
            <a:ext cx="609600" cy="304800"/>
          </a:xfrm>
          <a:prstGeom prst="ellipse">
            <a:avLst/>
          </a:prstGeom>
          <a:solidFill>
            <a:schemeClr val="accent4"/>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10</a:t>
            </a:r>
          </a:p>
        </p:txBody>
      </p:sp>
    </p:spTree>
    <p:extLst>
      <p:ext uri="{BB962C8B-B14F-4D97-AF65-F5344CB8AC3E}">
        <p14:creationId xmlns:p14="http://schemas.microsoft.com/office/powerpoint/2010/main" val="366703245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7"/>
          </p:nvPr>
        </p:nvSpPr>
        <p:spPr>
          <a:prstGeom prst="rect">
            <a:avLst/>
          </a:prstGeom>
        </p:spPr>
        <p:txBody>
          <a:bodyPr vert="horz" lIns="91440" tIns="45720" rIns="91440" bIns="45720" rtlCol="0" anchor="ctr"/>
          <a:lstStyle>
            <a:defPPr>
              <a:defRPr lang="en-US"/>
            </a:defPPr>
            <a:lvl1pPr marL="0" algn="r" defTabSz="457200" rtl="0" eaLnBrk="1" latinLnBrk="0" hangingPunct="1">
              <a:defRPr sz="10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4B52A89A-C1B0-2442-8250-577B108BB3A7}" type="slidenum">
              <a:rPr lang="en-US" smtClean="0"/>
              <a:pPr/>
              <a:t>7</a:t>
            </a:fld>
            <a:endParaRPr lang="en-US"/>
          </a:p>
        </p:txBody>
      </p:sp>
      <p:sp>
        <p:nvSpPr>
          <p:cNvPr id="3" name="Content Placeholder 2"/>
          <p:cNvSpPr>
            <a:spLocks noGrp="1"/>
          </p:cNvSpPr>
          <p:nvPr>
            <p:ph idx="4294967295"/>
          </p:nvPr>
        </p:nvSpPr>
        <p:spPr>
          <a:xfrm>
            <a:off x="4857750" y="1192213"/>
            <a:ext cx="4362450" cy="4533900"/>
          </a:xfrm>
        </p:spPr>
        <p:txBody>
          <a:bodyPr>
            <a:normAutofit/>
          </a:bodyPr>
          <a:lstStyle/>
          <a:p>
            <a:endParaRPr lang="en-US" dirty="0"/>
          </a:p>
          <a:p>
            <a:endParaRPr lang="en-US" dirty="0"/>
          </a:p>
          <a:p>
            <a:endParaRPr lang="en-US" dirty="0"/>
          </a:p>
        </p:txBody>
      </p:sp>
      <p:pic>
        <p:nvPicPr>
          <p:cNvPr id="1026" name="Picture 2" descr="Color_Icons_Pillar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09334" y="1578772"/>
            <a:ext cx="1377407" cy="137740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EEECE1"/>
                  </a:outerShdw>
                </a:effectLst>
              </a14:hiddenEffects>
            </a:ext>
          </a:extLst>
        </p:spPr>
      </p:pic>
      <p:pic>
        <p:nvPicPr>
          <p:cNvPr id="1027" name="Picture 3" descr="Color_Icons_Pillar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450219" y="1587379"/>
            <a:ext cx="1377407" cy="137740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EEECE1"/>
                  </a:outerShdw>
                </a:effectLst>
              </a14:hiddenEffects>
            </a:ext>
          </a:extLst>
        </p:spPr>
      </p:pic>
      <p:pic>
        <p:nvPicPr>
          <p:cNvPr id="1028" name="Picture 4" descr="Color_Icons_Pillar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60512" y="3998071"/>
            <a:ext cx="1380826" cy="137740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EEECE1"/>
                  </a:outerShdw>
                </a:effectLst>
              </a14:hiddenEffects>
            </a:ext>
          </a:extLst>
        </p:spPr>
      </p:pic>
      <p:pic>
        <p:nvPicPr>
          <p:cNvPr id="1029" name="Picture 5" descr="Color_Icons_Pillar 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684405" y="3976679"/>
            <a:ext cx="1377407" cy="137740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EEECE1"/>
                  </a:outerShdw>
                </a:effectLst>
              </a14:hiddenEffects>
            </a:ext>
          </a:extLst>
        </p:spPr>
      </p:pic>
      <p:pic>
        <p:nvPicPr>
          <p:cNvPr id="1030" name="Picture 6" descr="Color_Icons_Pillar 6"/>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034999" y="3976650"/>
            <a:ext cx="1377407" cy="137740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EEECE1"/>
                  </a:outerShdw>
                </a:effectLst>
              </a14:hiddenEffects>
            </a:ext>
          </a:extLst>
        </p:spPr>
      </p:pic>
      <p:pic>
        <p:nvPicPr>
          <p:cNvPr id="1031" name="Picture 7" descr="Color_Icons_Pillar 7"/>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399054" y="3976651"/>
            <a:ext cx="1377407" cy="137740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EEECE1"/>
                  </a:outerShdw>
                </a:effectLst>
              </a14:hiddenEffects>
            </a:ext>
          </a:extLst>
        </p:spPr>
      </p:pic>
      <p:pic>
        <p:nvPicPr>
          <p:cNvPr id="1032" name="Picture 8" descr="Color_Icons_Pillar 1"/>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388640" y="1587379"/>
            <a:ext cx="1380826" cy="137740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EEECE1"/>
                  </a:outerShdw>
                </a:effectLst>
              </a14:hiddenEffects>
            </a:ext>
          </a:extLst>
        </p:spPr>
      </p:pic>
      <p:sp>
        <p:nvSpPr>
          <p:cNvPr id="9" name="Text Box 9"/>
          <p:cNvSpPr txBox="1">
            <a:spLocks noChangeArrowheads="1"/>
          </p:cNvSpPr>
          <p:nvPr/>
        </p:nvSpPr>
        <p:spPr bwMode="auto">
          <a:xfrm>
            <a:off x="1247539" y="3066341"/>
            <a:ext cx="1771281" cy="20775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EEECE1"/>
                  </a:outerShdw>
                </a:effectLst>
              </a14:hiddenEffects>
            </a:ext>
          </a:extLst>
        </p:spPr>
        <p:txBody>
          <a:bodyPr vert="horz" wrap="square" lIns="27432" tIns="27432" rIns="27432" bIns="27432" numCol="1" anchor="t" anchorCtr="0" compatLnSpc="1">
            <a:prstTxWarp prst="textNoShape">
              <a:avLst/>
            </a:prstTxWarp>
          </a:bodyPr>
          <a:lstStyle/>
          <a:p>
            <a:pPr algn="ctr" defTabSz="685800" eaLnBrk="0" fontAlgn="base" hangingPunct="0">
              <a:spcBef>
                <a:spcPct val="0"/>
              </a:spcBef>
              <a:spcAft>
                <a:spcPct val="0"/>
              </a:spcAft>
            </a:pPr>
            <a:r>
              <a:rPr lang="hr-HR" altLang="en-US" sz="1400" b="1" dirty="0">
                <a:solidFill>
                  <a:srgbClr val="000000"/>
                </a:solidFill>
              </a:rPr>
              <a:t>Prvi stup</a:t>
            </a:r>
            <a:endParaRPr lang="en-US" altLang="en-US" sz="1400" b="1" dirty="0">
              <a:solidFill>
                <a:srgbClr val="000000"/>
              </a:solidFill>
            </a:endParaRPr>
          </a:p>
          <a:p>
            <a:pPr algn="ctr" defTabSz="685800" eaLnBrk="0" fontAlgn="base" hangingPunct="0">
              <a:spcBef>
                <a:spcPct val="0"/>
              </a:spcBef>
              <a:spcAft>
                <a:spcPct val="0"/>
              </a:spcAft>
            </a:pPr>
            <a:r>
              <a:rPr lang="hr-HR" altLang="en-US" sz="1400" dirty="0">
                <a:solidFill>
                  <a:srgbClr val="000000"/>
                </a:solidFill>
              </a:rPr>
              <a:t>Pouzdanost proračuna</a:t>
            </a:r>
            <a:endParaRPr lang="en-US" altLang="en-US" sz="1400" dirty="0">
              <a:solidFill>
                <a:srgbClr val="000000"/>
              </a:solidFill>
            </a:endParaRPr>
          </a:p>
          <a:p>
            <a:pPr defTabSz="685800" eaLnBrk="0" fontAlgn="base" hangingPunct="0">
              <a:spcBef>
                <a:spcPct val="0"/>
              </a:spcBef>
              <a:spcAft>
                <a:spcPct val="0"/>
              </a:spcAft>
            </a:pPr>
            <a:endParaRPr lang="en-US" altLang="en-US" sz="3600" dirty="0"/>
          </a:p>
        </p:txBody>
      </p:sp>
      <p:sp>
        <p:nvSpPr>
          <p:cNvPr id="10" name="Text Box 10"/>
          <p:cNvSpPr txBox="1">
            <a:spLocks noChangeArrowheads="1"/>
          </p:cNvSpPr>
          <p:nvPr/>
        </p:nvSpPr>
        <p:spPr bwMode="auto">
          <a:xfrm>
            <a:off x="3808816" y="3073145"/>
            <a:ext cx="1771281" cy="18667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EEECE1"/>
                  </a:outerShdw>
                </a:effectLst>
              </a14:hiddenEffects>
            </a:ext>
          </a:extLst>
        </p:spPr>
        <p:txBody>
          <a:bodyPr vert="horz" wrap="square" lIns="27432" tIns="27432" rIns="27432" bIns="27432" numCol="1" anchor="t" anchorCtr="0" compatLnSpc="1">
            <a:prstTxWarp prst="textNoShape">
              <a:avLst/>
            </a:prstTxWarp>
          </a:bodyPr>
          <a:lstStyle/>
          <a:p>
            <a:pPr algn="ctr" defTabSz="685800" eaLnBrk="0" fontAlgn="base" hangingPunct="0">
              <a:spcBef>
                <a:spcPct val="0"/>
              </a:spcBef>
              <a:spcAft>
                <a:spcPct val="0"/>
              </a:spcAft>
            </a:pPr>
            <a:r>
              <a:rPr lang="hr-HR" altLang="en-US" sz="1400" b="1" dirty="0">
                <a:solidFill>
                  <a:srgbClr val="000000"/>
                </a:solidFill>
              </a:rPr>
              <a:t>Drugi stup</a:t>
            </a:r>
            <a:endParaRPr lang="en-US" altLang="en-US" sz="1400" b="1" dirty="0">
              <a:solidFill>
                <a:srgbClr val="000000"/>
              </a:solidFill>
            </a:endParaRPr>
          </a:p>
          <a:p>
            <a:pPr algn="ctr" defTabSz="685800" eaLnBrk="0" fontAlgn="base" hangingPunct="0">
              <a:spcBef>
                <a:spcPct val="0"/>
              </a:spcBef>
              <a:spcAft>
                <a:spcPct val="0"/>
              </a:spcAft>
            </a:pPr>
            <a:r>
              <a:rPr lang="hr-HR" altLang="en-US" sz="1400" dirty="0">
                <a:solidFill>
                  <a:srgbClr val="000000"/>
                </a:solidFill>
              </a:rPr>
              <a:t>Transparentnost javnih financija</a:t>
            </a:r>
            <a:endParaRPr lang="en-US" altLang="en-US" sz="1400" dirty="0">
              <a:solidFill>
                <a:srgbClr val="000000"/>
              </a:solidFill>
            </a:endParaRPr>
          </a:p>
          <a:p>
            <a:pPr defTabSz="685800" eaLnBrk="0" fontAlgn="base" hangingPunct="0">
              <a:spcBef>
                <a:spcPct val="0"/>
              </a:spcBef>
              <a:spcAft>
                <a:spcPct val="0"/>
              </a:spcAft>
            </a:pPr>
            <a:endParaRPr lang="en-US" altLang="en-US" sz="3600" dirty="0"/>
          </a:p>
        </p:txBody>
      </p:sp>
      <p:sp>
        <p:nvSpPr>
          <p:cNvPr id="11" name="Text Box 11"/>
          <p:cNvSpPr txBox="1">
            <a:spLocks noChangeArrowheads="1"/>
          </p:cNvSpPr>
          <p:nvPr/>
        </p:nvSpPr>
        <p:spPr bwMode="auto">
          <a:xfrm>
            <a:off x="6116254" y="3084597"/>
            <a:ext cx="2288732" cy="19052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EEECE1"/>
                  </a:outerShdw>
                </a:effectLst>
              </a14:hiddenEffects>
            </a:ext>
          </a:extLst>
        </p:spPr>
        <p:txBody>
          <a:bodyPr vert="horz" wrap="square" lIns="27432" tIns="27432" rIns="27432" bIns="27432" numCol="1" anchor="t" anchorCtr="0" compatLnSpc="1">
            <a:prstTxWarp prst="textNoShape">
              <a:avLst/>
            </a:prstTxWarp>
          </a:bodyPr>
          <a:lstStyle/>
          <a:p>
            <a:pPr algn="ctr" defTabSz="685800" eaLnBrk="0" fontAlgn="base" hangingPunct="0">
              <a:spcBef>
                <a:spcPct val="0"/>
              </a:spcBef>
              <a:spcAft>
                <a:spcPct val="0"/>
              </a:spcAft>
            </a:pPr>
            <a:r>
              <a:rPr lang="hr-HR" altLang="en-US" sz="1400" b="1" dirty="0">
                <a:solidFill>
                  <a:srgbClr val="000000"/>
                </a:solidFill>
              </a:rPr>
              <a:t>Treći stup</a:t>
            </a:r>
            <a:endParaRPr lang="en-US" altLang="en-US" sz="1400" b="1" dirty="0">
              <a:solidFill>
                <a:srgbClr val="000000"/>
              </a:solidFill>
            </a:endParaRPr>
          </a:p>
          <a:p>
            <a:pPr algn="ctr" defTabSz="685800" eaLnBrk="0" fontAlgn="base" hangingPunct="0">
              <a:spcBef>
                <a:spcPct val="0"/>
              </a:spcBef>
              <a:spcAft>
                <a:spcPct val="0"/>
              </a:spcAft>
            </a:pPr>
            <a:r>
              <a:rPr lang="hr-HR" altLang="en-US" sz="1400" dirty="0">
                <a:solidFill>
                  <a:srgbClr val="000000"/>
                </a:solidFill>
              </a:rPr>
              <a:t>Upravljanje imovinom i obvezama</a:t>
            </a:r>
            <a:endParaRPr lang="en-US" altLang="en-US" sz="1400" dirty="0">
              <a:solidFill>
                <a:srgbClr val="000000"/>
              </a:solidFill>
            </a:endParaRPr>
          </a:p>
          <a:p>
            <a:pPr defTabSz="685800" eaLnBrk="0" fontAlgn="base" hangingPunct="0">
              <a:spcBef>
                <a:spcPct val="0"/>
              </a:spcBef>
              <a:spcAft>
                <a:spcPct val="0"/>
              </a:spcAft>
            </a:pPr>
            <a:endParaRPr lang="en-US" altLang="en-US" sz="3600" dirty="0"/>
          </a:p>
        </p:txBody>
      </p:sp>
      <p:sp>
        <p:nvSpPr>
          <p:cNvPr id="12" name="Text Box 12"/>
          <p:cNvSpPr txBox="1">
            <a:spLocks noChangeArrowheads="1"/>
          </p:cNvSpPr>
          <p:nvPr/>
        </p:nvSpPr>
        <p:spPr bwMode="auto">
          <a:xfrm>
            <a:off x="16939" y="5473868"/>
            <a:ext cx="2160061" cy="93075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EEECE1"/>
                  </a:outerShdw>
                </a:effectLst>
              </a14:hiddenEffects>
            </a:ext>
          </a:extLst>
        </p:spPr>
        <p:txBody>
          <a:bodyPr vert="horz" wrap="square" lIns="27432" tIns="27432" rIns="27432" bIns="27432" numCol="1" anchor="t" anchorCtr="0" compatLnSpc="1">
            <a:prstTxWarp prst="textNoShape">
              <a:avLst/>
            </a:prstTxWarp>
          </a:bodyPr>
          <a:lstStyle/>
          <a:p>
            <a:pPr algn="ctr" defTabSz="685800" eaLnBrk="0" fontAlgn="base" hangingPunct="0">
              <a:spcBef>
                <a:spcPct val="0"/>
              </a:spcBef>
              <a:spcAft>
                <a:spcPct val="0"/>
              </a:spcAft>
            </a:pPr>
            <a:r>
              <a:rPr lang="hr-HR" altLang="en-US" sz="1400" b="1" dirty="0">
                <a:solidFill>
                  <a:srgbClr val="000000"/>
                </a:solidFill>
              </a:rPr>
              <a:t>Četvrti stup</a:t>
            </a:r>
            <a:endParaRPr lang="en-US" altLang="en-US" sz="1400" b="1" dirty="0">
              <a:solidFill>
                <a:srgbClr val="000000"/>
              </a:solidFill>
            </a:endParaRPr>
          </a:p>
          <a:p>
            <a:pPr algn="ctr" defTabSz="685800" eaLnBrk="0" fontAlgn="base" hangingPunct="0">
              <a:spcBef>
                <a:spcPct val="0"/>
              </a:spcBef>
              <a:spcAft>
                <a:spcPct val="0"/>
              </a:spcAft>
            </a:pPr>
            <a:r>
              <a:rPr lang="hr-HR" altLang="en-US" sz="1400" dirty="0">
                <a:solidFill>
                  <a:srgbClr val="000000"/>
                </a:solidFill>
              </a:rPr>
              <a:t>Fiskalna strategija i planiranje proračuna temeljem javnih politika</a:t>
            </a:r>
            <a:endParaRPr lang="en-US" altLang="en-US" sz="1400" dirty="0">
              <a:solidFill>
                <a:srgbClr val="000000"/>
              </a:solidFill>
            </a:endParaRPr>
          </a:p>
          <a:p>
            <a:pPr defTabSz="685800" eaLnBrk="0" fontAlgn="base" hangingPunct="0">
              <a:spcBef>
                <a:spcPct val="0"/>
              </a:spcBef>
              <a:spcAft>
                <a:spcPct val="0"/>
              </a:spcAft>
            </a:pPr>
            <a:endParaRPr lang="en-US" altLang="en-US" sz="3200" dirty="0"/>
          </a:p>
        </p:txBody>
      </p:sp>
      <p:sp>
        <p:nvSpPr>
          <p:cNvPr id="13" name="Text Box 13"/>
          <p:cNvSpPr txBox="1">
            <a:spLocks noChangeArrowheads="1"/>
          </p:cNvSpPr>
          <p:nvPr/>
        </p:nvSpPr>
        <p:spPr bwMode="auto">
          <a:xfrm>
            <a:off x="2420461" y="5461378"/>
            <a:ext cx="1913688" cy="32257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EEECE1"/>
                  </a:outerShdw>
                </a:effectLst>
              </a14:hiddenEffects>
            </a:ext>
          </a:extLst>
        </p:spPr>
        <p:txBody>
          <a:bodyPr vert="horz" wrap="square" lIns="27432" tIns="27432" rIns="27432" bIns="27432" numCol="1" anchor="t" anchorCtr="0" compatLnSpc="1">
            <a:prstTxWarp prst="textNoShape">
              <a:avLst/>
            </a:prstTxWarp>
          </a:bodyPr>
          <a:lstStyle/>
          <a:p>
            <a:pPr algn="ctr" defTabSz="685800" eaLnBrk="0" fontAlgn="base" hangingPunct="0">
              <a:spcBef>
                <a:spcPct val="0"/>
              </a:spcBef>
              <a:spcAft>
                <a:spcPct val="0"/>
              </a:spcAft>
            </a:pPr>
            <a:r>
              <a:rPr lang="hr-HR" altLang="en-US" sz="1400" b="1" dirty="0">
                <a:solidFill>
                  <a:srgbClr val="000000"/>
                </a:solidFill>
              </a:rPr>
              <a:t>Peti stup</a:t>
            </a:r>
            <a:endParaRPr lang="en-US" altLang="en-US" sz="1400" b="1" dirty="0">
              <a:solidFill>
                <a:srgbClr val="000000"/>
              </a:solidFill>
            </a:endParaRPr>
          </a:p>
          <a:p>
            <a:pPr algn="ctr" defTabSz="685800" eaLnBrk="0" fontAlgn="base" hangingPunct="0">
              <a:spcBef>
                <a:spcPct val="0"/>
              </a:spcBef>
              <a:spcAft>
                <a:spcPct val="0"/>
              </a:spcAft>
            </a:pPr>
            <a:r>
              <a:rPr lang="hr-HR" altLang="en-US" sz="1400" dirty="0">
                <a:solidFill>
                  <a:srgbClr val="000000"/>
                </a:solidFill>
              </a:rPr>
              <a:t>Predvidljivost i kontrola u izvršenju proračuna</a:t>
            </a:r>
            <a:endParaRPr lang="en-US" altLang="en-US" sz="1400" dirty="0">
              <a:solidFill>
                <a:srgbClr val="000000"/>
              </a:solidFill>
            </a:endParaRPr>
          </a:p>
          <a:p>
            <a:pPr defTabSz="685800" eaLnBrk="0" fontAlgn="base" hangingPunct="0">
              <a:spcBef>
                <a:spcPct val="0"/>
              </a:spcBef>
              <a:spcAft>
                <a:spcPct val="0"/>
              </a:spcAft>
            </a:pPr>
            <a:endParaRPr lang="en-US" altLang="en-US" sz="3200" dirty="0"/>
          </a:p>
        </p:txBody>
      </p:sp>
      <p:sp>
        <p:nvSpPr>
          <p:cNvPr id="14" name="Text Box 14"/>
          <p:cNvSpPr txBox="1">
            <a:spLocks noChangeArrowheads="1"/>
          </p:cNvSpPr>
          <p:nvPr/>
        </p:nvSpPr>
        <p:spPr bwMode="auto">
          <a:xfrm>
            <a:off x="4700948" y="5452632"/>
            <a:ext cx="2143693" cy="61825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EEECE1"/>
                  </a:outerShdw>
                </a:effectLst>
              </a14:hiddenEffects>
            </a:ext>
          </a:extLst>
        </p:spPr>
        <p:txBody>
          <a:bodyPr vert="horz" wrap="square" lIns="27432" tIns="27432" rIns="27432" bIns="27432" numCol="1" anchor="t" anchorCtr="0" compatLnSpc="1">
            <a:prstTxWarp prst="textNoShape">
              <a:avLst/>
            </a:prstTxWarp>
          </a:bodyPr>
          <a:lstStyle/>
          <a:p>
            <a:pPr algn="ctr" defTabSz="685800" eaLnBrk="0" fontAlgn="base" hangingPunct="0">
              <a:spcBef>
                <a:spcPct val="0"/>
              </a:spcBef>
              <a:spcAft>
                <a:spcPct val="0"/>
              </a:spcAft>
            </a:pPr>
            <a:r>
              <a:rPr lang="hr-HR" altLang="en-US" sz="1400" b="1" dirty="0">
                <a:solidFill>
                  <a:srgbClr val="000000"/>
                </a:solidFill>
              </a:rPr>
              <a:t>Šesti stup</a:t>
            </a:r>
            <a:endParaRPr lang="en-US" altLang="en-US" sz="1400" b="1" dirty="0">
              <a:solidFill>
                <a:srgbClr val="000000"/>
              </a:solidFill>
            </a:endParaRPr>
          </a:p>
          <a:p>
            <a:pPr algn="ctr" defTabSz="685800" eaLnBrk="0" fontAlgn="base" hangingPunct="0">
              <a:spcBef>
                <a:spcPct val="0"/>
              </a:spcBef>
              <a:spcAft>
                <a:spcPct val="0"/>
              </a:spcAft>
            </a:pPr>
            <a:r>
              <a:rPr lang="hr-HR" altLang="en-US" sz="1400" dirty="0">
                <a:solidFill>
                  <a:srgbClr val="000000"/>
                </a:solidFill>
              </a:rPr>
              <a:t>Računovodstvo i izvještavanje</a:t>
            </a:r>
            <a:endParaRPr lang="en-US" altLang="en-US" sz="1400" dirty="0">
              <a:solidFill>
                <a:srgbClr val="000000"/>
              </a:solidFill>
            </a:endParaRPr>
          </a:p>
          <a:p>
            <a:pPr defTabSz="685800" eaLnBrk="0" fontAlgn="base" hangingPunct="0">
              <a:spcBef>
                <a:spcPct val="0"/>
              </a:spcBef>
              <a:spcAft>
                <a:spcPct val="0"/>
              </a:spcAft>
            </a:pPr>
            <a:endParaRPr lang="en-US" altLang="en-US" sz="3200" dirty="0"/>
          </a:p>
        </p:txBody>
      </p:sp>
      <p:sp>
        <p:nvSpPr>
          <p:cNvPr id="15" name="Text Box 15"/>
          <p:cNvSpPr txBox="1">
            <a:spLocks noChangeArrowheads="1"/>
          </p:cNvSpPr>
          <p:nvPr/>
        </p:nvSpPr>
        <p:spPr bwMode="auto">
          <a:xfrm>
            <a:off x="7191727" y="5449080"/>
            <a:ext cx="1989288" cy="27074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EEECE1"/>
                  </a:outerShdw>
                </a:effectLst>
              </a14:hiddenEffects>
            </a:ext>
          </a:extLst>
        </p:spPr>
        <p:txBody>
          <a:bodyPr vert="horz" wrap="square" lIns="27432" tIns="27432" rIns="27432" bIns="27432" numCol="1" anchor="t" anchorCtr="0" compatLnSpc="1">
            <a:prstTxWarp prst="textNoShape">
              <a:avLst/>
            </a:prstTxWarp>
          </a:bodyPr>
          <a:lstStyle/>
          <a:p>
            <a:pPr algn="ctr" defTabSz="685800" eaLnBrk="0" fontAlgn="base" hangingPunct="0">
              <a:spcBef>
                <a:spcPct val="0"/>
              </a:spcBef>
              <a:spcAft>
                <a:spcPct val="0"/>
              </a:spcAft>
            </a:pPr>
            <a:r>
              <a:rPr lang="hr-HR" altLang="en-US" sz="1400" b="1" dirty="0">
                <a:solidFill>
                  <a:srgbClr val="000000"/>
                </a:solidFill>
              </a:rPr>
              <a:t>Sedmi stup</a:t>
            </a:r>
            <a:endParaRPr lang="en-US" altLang="en-US" sz="1400" b="1" dirty="0">
              <a:solidFill>
                <a:srgbClr val="000000"/>
              </a:solidFill>
            </a:endParaRPr>
          </a:p>
          <a:p>
            <a:pPr algn="ctr" defTabSz="685800" eaLnBrk="0" fontAlgn="base" hangingPunct="0">
              <a:spcBef>
                <a:spcPct val="0"/>
              </a:spcBef>
              <a:spcAft>
                <a:spcPct val="0"/>
              </a:spcAft>
            </a:pPr>
            <a:r>
              <a:rPr lang="hr-HR" altLang="en-US" sz="1400" dirty="0">
                <a:solidFill>
                  <a:srgbClr val="000000"/>
                </a:solidFill>
              </a:rPr>
              <a:t>Vanjski nadzor i revizija</a:t>
            </a:r>
            <a:endParaRPr lang="en-US" altLang="en-US" sz="1400" dirty="0">
              <a:solidFill>
                <a:srgbClr val="000000"/>
              </a:solidFill>
            </a:endParaRPr>
          </a:p>
          <a:p>
            <a:pPr defTabSz="685800" eaLnBrk="0" fontAlgn="base" hangingPunct="0">
              <a:spcBef>
                <a:spcPct val="0"/>
              </a:spcBef>
              <a:spcAft>
                <a:spcPct val="0"/>
              </a:spcAft>
            </a:pPr>
            <a:endParaRPr lang="en-US" altLang="en-US" sz="3200" dirty="0"/>
          </a:p>
        </p:txBody>
      </p:sp>
      <p:sp>
        <p:nvSpPr>
          <p:cNvPr id="19" name="Rectangle 18">
            <a:extLst>
              <a:ext uri="{FF2B5EF4-FFF2-40B4-BE49-F238E27FC236}">
                <a16:creationId xmlns:a16="http://schemas.microsoft.com/office/drawing/2014/main" id="{1B5A644D-87B9-4A52-BFD6-8F85F8E2967B}"/>
              </a:ext>
            </a:extLst>
          </p:cNvPr>
          <p:cNvSpPr/>
          <p:nvPr/>
        </p:nvSpPr>
        <p:spPr>
          <a:xfrm>
            <a:off x="30725" y="316484"/>
            <a:ext cx="9074089" cy="954107"/>
          </a:xfrm>
          <a:prstGeom prst="rect">
            <a:avLst/>
          </a:prstGeom>
        </p:spPr>
        <p:txBody>
          <a:bodyPr wrap="square">
            <a:spAutoFit/>
          </a:bodyPr>
          <a:lstStyle/>
          <a:p>
            <a:pPr algn="ctr"/>
            <a:r>
              <a:rPr lang="hr-HR" sz="2800" b="1" kern="0" dirty="0">
                <a:effectLst>
                  <a:outerShdw blurRad="12700" dist="12700" dir="5400000" algn="ctr" rotWithShape="0">
                    <a:srgbClr val="000000">
                      <a:alpha val="43137"/>
                    </a:srgbClr>
                  </a:outerShdw>
                </a:effectLst>
                <a:latin typeface="Calibri"/>
                <a:ea typeface="+mj-ea"/>
                <a:cs typeface="Calibri"/>
              </a:rPr>
              <a:t>Pregled procjene </a:t>
            </a:r>
            <a:r>
              <a:rPr lang="en-US" sz="2800" b="1" kern="0" dirty="0">
                <a:effectLst>
                  <a:outerShdw blurRad="12700" dist="12700" dir="5400000" algn="ctr" rotWithShape="0">
                    <a:srgbClr val="000000">
                      <a:alpha val="43137"/>
                    </a:srgbClr>
                  </a:outerShdw>
                </a:effectLst>
                <a:latin typeface="Calibri"/>
                <a:ea typeface="+mj-ea"/>
                <a:cs typeface="Calibri"/>
              </a:rPr>
              <a:t>– </a:t>
            </a:r>
            <a:r>
              <a:rPr lang="hr-HR" sz="2800" b="1" kern="0" dirty="0">
                <a:effectLst>
                  <a:outerShdw blurRad="12700" dist="12700" dir="5400000" algn="ctr" rotWithShape="0">
                    <a:srgbClr val="000000">
                      <a:alpha val="43137"/>
                    </a:srgbClr>
                  </a:outerShdw>
                </a:effectLst>
                <a:latin typeface="Calibri"/>
                <a:ea typeface="+mj-ea"/>
                <a:cs typeface="Calibri"/>
              </a:rPr>
              <a:t>ALATI ZA PROCJENU </a:t>
            </a:r>
            <a:r>
              <a:rPr lang="en-US" sz="2800" b="1" kern="0" dirty="0">
                <a:effectLst>
                  <a:outerShdw blurRad="12700" dist="12700" dir="5400000" algn="ctr" rotWithShape="0">
                    <a:srgbClr val="000000">
                      <a:alpha val="43137"/>
                    </a:srgbClr>
                  </a:outerShdw>
                </a:effectLst>
                <a:latin typeface="Calibri"/>
                <a:ea typeface="+mj-ea"/>
                <a:cs typeface="Calibri"/>
              </a:rPr>
              <a:t>PEFA</a:t>
            </a:r>
            <a:r>
              <a:rPr lang="hr-HR" sz="2800" b="1" kern="0" dirty="0">
                <a:effectLst>
                  <a:outerShdw blurRad="12700" dist="12700" dir="5400000" algn="ctr" rotWithShape="0">
                    <a:srgbClr val="000000">
                      <a:alpha val="43137"/>
                    </a:srgbClr>
                  </a:outerShdw>
                </a:effectLst>
                <a:latin typeface="Calibri"/>
                <a:ea typeface="+mj-ea"/>
                <a:cs typeface="Calibri"/>
              </a:rPr>
              <a:t>-e</a:t>
            </a:r>
            <a:endParaRPr lang="en-US" sz="2800" b="1" kern="0" dirty="0">
              <a:effectLst>
                <a:outerShdw blurRad="12700" dist="12700" dir="5400000" algn="ctr" rotWithShape="0">
                  <a:srgbClr val="000000">
                    <a:alpha val="43137"/>
                  </a:srgbClr>
                </a:outerShdw>
              </a:effectLst>
              <a:latin typeface="Calibri"/>
              <a:ea typeface="+mj-ea"/>
              <a:cs typeface="Calibri"/>
            </a:endParaRPr>
          </a:p>
          <a:p>
            <a:pPr algn="ctr"/>
            <a:r>
              <a:rPr lang="en-US" sz="2800" b="1" kern="0" dirty="0">
                <a:effectLst>
                  <a:outerShdw blurRad="12700" dist="12700" dir="5400000" algn="ctr" rotWithShape="0">
                    <a:srgbClr val="000000">
                      <a:alpha val="43137"/>
                    </a:srgbClr>
                  </a:outerShdw>
                </a:effectLst>
                <a:latin typeface="Calibri"/>
                <a:ea typeface="+mj-ea"/>
                <a:cs typeface="Calibri"/>
              </a:rPr>
              <a:t>7 </a:t>
            </a:r>
            <a:r>
              <a:rPr lang="hr-HR" sz="2800" b="1" kern="0" dirty="0">
                <a:effectLst>
                  <a:outerShdw blurRad="12700" dist="12700" dir="5400000" algn="ctr" rotWithShape="0">
                    <a:srgbClr val="000000">
                      <a:alpha val="43137"/>
                    </a:srgbClr>
                  </a:outerShdw>
                </a:effectLst>
                <a:latin typeface="Calibri"/>
                <a:ea typeface="+mj-ea"/>
                <a:cs typeface="Calibri"/>
              </a:rPr>
              <a:t>stupova PEFA-e za učinak </a:t>
            </a:r>
            <a:r>
              <a:rPr lang="en-US" sz="2800" b="1" kern="0" dirty="0">
                <a:effectLst>
                  <a:outerShdw blurRad="12700" dist="12700" dir="5400000" algn="ctr" rotWithShape="0">
                    <a:srgbClr val="000000">
                      <a:alpha val="43137"/>
                    </a:srgbClr>
                  </a:outerShdw>
                </a:effectLst>
                <a:latin typeface="Calibri"/>
                <a:ea typeface="+mj-ea"/>
                <a:cs typeface="Calibri"/>
              </a:rPr>
              <a:t>PF</a:t>
            </a:r>
            <a:r>
              <a:rPr lang="hr-HR" sz="2800" b="1" kern="0" dirty="0">
                <a:effectLst>
                  <a:outerShdw blurRad="12700" dist="12700" dir="5400000" algn="ctr" rotWithShape="0">
                    <a:srgbClr val="000000">
                      <a:alpha val="43137"/>
                    </a:srgbClr>
                  </a:outerShdw>
                </a:effectLst>
                <a:latin typeface="Calibri"/>
                <a:ea typeface="+mj-ea"/>
                <a:cs typeface="Calibri"/>
              </a:rPr>
              <a:t>M-a</a:t>
            </a:r>
            <a:endParaRPr lang="en-US" sz="2800" b="1" kern="0" dirty="0">
              <a:effectLst>
                <a:outerShdw blurRad="12700" dist="12700" dir="5400000" algn="ctr" rotWithShape="0">
                  <a:srgbClr val="000000">
                    <a:alpha val="43137"/>
                  </a:srgbClr>
                </a:outerShdw>
              </a:effectLst>
              <a:latin typeface="Calibri"/>
              <a:ea typeface="+mj-ea"/>
              <a:cs typeface="Calibri"/>
            </a:endParaRPr>
          </a:p>
        </p:txBody>
      </p:sp>
      <p:sp>
        <p:nvSpPr>
          <p:cNvPr id="20" name="Oval 19">
            <a:extLst>
              <a:ext uri="{FF2B5EF4-FFF2-40B4-BE49-F238E27FC236}">
                <a16:creationId xmlns:a16="http://schemas.microsoft.com/office/drawing/2014/main" id="{6E224B22-15C6-4414-A930-D168F8C92848}"/>
              </a:ext>
            </a:extLst>
          </p:cNvPr>
          <p:cNvSpPr/>
          <p:nvPr/>
        </p:nvSpPr>
        <p:spPr>
          <a:xfrm>
            <a:off x="76200" y="24384"/>
            <a:ext cx="609600" cy="304800"/>
          </a:xfrm>
          <a:prstGeom prst="ellipse">
            <a:avLst/>
          </a:prstGeom>
          <a:solidFill>
            <a:schemeClr val="accent4"/>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11</a:t>
            </a:r>
          </a:p>
        </p:txBody>
      </p:sp>
      <p:sp>
        <p:nvSpPr>
          <p:cNvPr id="22" name="object 2">
            <a:extLst>
              <a:ext uri="{FF2B5EF4-FFF2-40B4-BE49-F238E27FC236}">
                <a16:creationId xmlns:a16="http://schemas.microsoft.com/office/drawing/2014/main" id="{28B611BC-74EE-4A79-97C4-D88BC8643B60}"/>
              </a:ext>
            </a:extLst>
          </p:cNvPr>
          <p:cNvSpPr/>
          <p:nvPr/>
        </p:nvSpPr>
        <p:spPr>
          <a:xfrm>
            <a:off x="76200" y="1261111"/>
            <a:ext cx="9037074" cy="34289"/>
          </a:xfrm>
          <a:custGeom>
            <a:avLst/>
            <a:gdLst/>
            <a:ahLst/>
            <a:cxnLst/>
            <a:rect l="l" t="t" r="r" b="b"/>
            <a:pathLst>
              <a:path w="9144000">
                <a:moveTo>
                  <a:pt x="0" y="0"/>
                </a:moveTo>
                <a:lnTo>
                  <a:pt x="9144000" y="0"/>
                </a:lnTo>
              </a:path>
            </a:pathLst>
          </a:custGeom>
          <a:ln w="45720">
            <a:solidFill>
              <a:srgbClr val="00AFEF"/>
            </a:solidFill>
          </a:ln>
        </p:spPr>
        <p:txBody>
          <a:bodyPr wrap="square" lIns="0" tIns="0" rIns="0" bIns="0" rtlCol="0"/>
          <a:lstStyle/>
          <a:p>
            <a:endParaRPr sz="1350" dirty="0"/>
          </a:p>
        </p:txBody>
      </p:sp>
    </p:spTree>
    <p:extLst>
      <p:ext uri="{BB962C8B-B14F-4D97-AF65-F5344CB8AC3E}">
        <p14:creationId xmlns:p14="http://schemas.microsoft.com/office/powerpoint/2010/main" val="330961246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noChangeAspect="1"/>
          </p:cNvSpPr>
          <p:nvPr>
            <p:ph idx="1"/>
          </p:nvPr>
        </p:nvSpPr>
        <p:spPr>
          <a:xfrm>
            <a:off x="-51506" y="1372607"/>
            <a:ext cx="6925896" cy="4024400"/>
          </a:xfrm>
        </p:spPr>
        <p:txBody>
          <a:bodyPr>
            <a:normAutofit/>
          </a:bodyPr>
          <a:lstStyle/>
          <a:p>
            <a:endParaRPr lang="en-US" dirty="0"/>
          </a:p>
          <a:p>
            <a:endParaRPr lang="en-US" dirty="0"/>
          </a:p>
          <a:p>
            <a:endParaRPr lang="en-US" dirty="0"/>
          </a:p>
        </p:txBody>
      </p:sp>
      <p:sp>
        <p:nvSpPr>
          <p:cNvPr id="4" name="Slide Number Placeholder 3"/>
          <p:cNvSpPr>
            <a:spLocks noGrp="1"/>
          </p:cNvSpPr>
          <p:nvPr>
            <p:ph type="sldNum" sz="quarter" idx="12"/>
          </p:nvPr>
        </p:nvSpPr>
        <p:spPr>
          <a:xfrm>
            <a:off x="8328786" y="6356350"/>
            <a:ext cx="358013" cy="365125"/>
          </a:xfrm>
          <a:prstGeom prst="rect">
            <a:avLst/>
          </a:prstGeom>
        </p:spPr>
        <p:txBody>
          <a:bodyPr vert="horz" lIns="91440" tIns="45720" rIns="91440" bIns="45720" rtlCol="0" anchor="ctr"/>
          <a:lstStyle>
            <a:defPPr>
              <a:defRPr lang="en-US"/>
            </a:defPPr>
            <a:lvl1pPr marL="0" algn="r" defTabSz="457200" rtl="0" eaLnBrk="1" latinLnBrk="0" hangingPunct="1">
              <a:defRPr sz="10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4B52A89A-C1B0-2442-8250-577B108BB3A7}" type="slidenum">
              <a:rPr lang="en-US" smtClean="0"/>
              <a:pPr/>
              <a:t>8</a:t>
            </a:fld>
            <a:endParaRPr lang="en-US"/>
          </a:p>
        </p:txBody>
      </p:sp>
      <p:pic>
        <p:nvPicPr>
          <p:cNvPr id="22" name="Picture 4" descr="Color_Icons_Pillar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77045" y="904149"/>
            <a:ext cx="1008337" cy="100584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EEECE1"/>
                  </a:outerShdw>
                </a:effectLst>
              </a14:hiddenEffects>
            </a:ext>
          </a:extLst>
        </p:spPr>
      </p:pic>
      <p:sp>
        <p:nvSpPr>
          <p:cNvPr id="23" name="Text Box 12"/>
          <p:cNvSpPr txBox="1">
            <a:spLocks noChangeAspect="1" noChangeArrowheads="1"/>
          </p:cNvSpPr>
          <p:nvPr/>
        </p:nvSpPr>
        <p:spPr bwMode="auto">
          <a:xfrm>
            <a:off x="2902761" y="1910415"/>
            <a:ext cx="2770026" cy="60519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EEECE1"/>
                  </a:outerShdw>
                </a:effectLst>
              </a14:hiddenEffects>
            </a:ext>
          </a:extLst>
        </p:spPr>
        <p:txBody>
          <a:bodyPr vert="horz" wrap="square" lIns="27432" tIns="27432" rIns="27432" bIns="27432" numCol="1" anchor="t" anchorCtr="0" compatLnSpc="1">
            <a:prstTxWarp prst="textNoShape">
              <a:avLst/>
            </a:prstTxWarp>
          </a:bodyPr>
          <a:lstStyle/>
          <a:p>
            <a:pPr algn="ctr" defTabSz="685800" eaLnBrk="0" fontAlgn="base" hangingPunct="0">
              <a:spcBef>
                <a:spcPct val="0"/>
              </a:spcBef>
              <a:spcAft>
                <a:spcPct val="0"/>
              </a:spcAft>
            </a:pPr>
            <a:r>
              <a:rPr lang="hr-HR" altLang="en-US" sz="1400" dirty="0">
                <a:solidFill>
                  <a:srgbClr val="000000"/>
                </a:solidFill>
              </a:rPr>
              <a:t>Fiskalna strategija i planiranje proračuna temeljem javnih politika</a:t>
            </a:r>
            <a:endParaRPr lang="en-US" altLang="en-US" sz="1400" dirty="0">
              <a:solidFill>
                <a:srgbClr val="000000"/>
              </a:solidFill>
            </a:endParaRPr>
          </a:p>
          <a:p>
            <a:pPr defTabSz="685800" eaLnBrk="0" fontAlgn="base" hangingPunct="0">
              <a:spcBef>
                <a:spcPct val="0"/>
              </a:spcBef>
              <a:spcAft>
                <a:spcPct val="0"/>
              </a:spcAft>
            </a:pPr>
            <a:endParaRPr lang="en-US" altLang="en-US" sz="4000" dirty="0">
              <a:latin typeface="Arial" panose="020B0604020202020204" pitchFamily="34" charset="0"/>
            </a:endParaRPr>
          </a:p>
        </p:txBody>
      </p:sp>
      <p:pic>
        <p:nvPicPr>
          <p:cNvPr id="24" name="Picture 6" descr="Color_Icons_Pillar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745933" y="5471160"/>
            <a:ext cx="1005840" cy="100584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EEECE1"/>
                  </a:outerShdw>
                </a:effectLst>
              </a14:hiddenEffects>
            </a:ext>
          </a:extLst>
        </p:spPr>
      </p:pic>
      <p:sp>
        <p:nvSpPr>
          <p:cNvPr id="25" name="Text Box 14"/>
          <p:cNvSpPr txBox="1">
            <a:spLocks noChangeArrowheads="1"/>
          </p:cNvSpPr>
          <p:nvPr/>
        </p:nvSpPr>
        <p:spPr bwMode="auto">
          <a:xfrm>
            <a:off x="3124200" y="6529235"/>
            <a:ext cx="2406238" cy="40496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EEECE1"/>
                  </a:outerShdw>
                </a:effectLst>
              </a14:hiddenEffects>
            </a:ext>
          </a:extLst>
        </p:spPr>
        <p:txBody>
          <a:bodyPr vert="horz" wrap="square" lIns="27432" tIns="27432" rIns="27432" bIns="27432" numCol="1" anchor="t" anchorCtr="0" compatLnSpc="1">
            <a:prstTxWarp prst="textNoShape">
              <a:avLst/>
            </a:prstTxWarp>
          </a:bodyPr>
          <a:lstStyle/>
          <a:p>
            <a:pPr algn="ctr" defTabSz="685800" eaLnBrk="0" fontAlgn="base" hangingPunct="0">
              <a:spcBef>
                <a:spcPct val="0"/>
              </a:spcBef>
              <a:spcAft>
                <a:spcPct val="0"/>
              </a:spcAft>
            </a:pPr>
            <a:r>
              <a:rPr lang="hr-HR" altLang="en-US" sz="1400" dirty="0">
                <a:solidFill>
                  <a:srgbClr val="000000"/>
                </a:solidFill>
              </a:rPr>
              <a:t>Računovodstvo i izvještavanje</a:t>
            </a:r>
            <a:endParaRPr lang="en-US" altLang="en-US" sz="1400" dirty="0">
              <a:solidFill>
                <a:srgbClr val="000000"/>
              </a:solidFill>
            </a:endParaRPr>
          </a:p>
          <a:p>
            <a:pPr defTabSz="685800" eaLnBrk="0" fontAlgn="base" hangingPunct="0">
              <a:spcBef>
                <a:spcPct val="0"/>
              </a:spcBef>
              <a:spcAft>
                <a:spcPct val="0"/>
              </a:spcAft>
            </a:pPr>
            <a:endParaRPr lang="en-US" altLang="en-US" sz="3600" dirty="0"/>
          </a:p>
        </p:txBody>
      </p:sp>
      <p:pic>
        <p:nvPicPr>
          <p:cNvPr id="26" name="Picture 2" descr="Color_Icons_Pillar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793611" y="2802614"/>
            <a:ext cx="1005840" cy="100584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EEECE1"/>
                  </a:outerShdw>
                </a:effectLst>
              </a14:hiddenEffects>
            </a:ext>
          </a:extLst>
        </p:spPr>
      </p:pic>
      <p:sp>
        <p:nvSpPr>
          <p:cNvPr id="27" name="Text Box 10"/>
          <p:cNvSpPr txBox="1">
            <a:spLocks noChangeAspect="1" noChangeArrowheads="1"/>
          </p:cNvSpPr>
          <p:nvPr/>
        </p:nvSpPr>
        <p:spPr bwMode="auto">
          <a:xfrm>
            <a:off x="4762829" y="2705409"/>
            <a:ext cx="1332873" cy="6341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EEECE1"/>
                  </a:outerShdw>
                </a:effectLst>
              </a14:hiddenEffects>
            </a:ext>
          </a:extLst>
        </p:spPr>
        <p:txBody>
          <a:bodyPr vert="horz" wrap="square" lIns="27432" tIns="27432" rIns="27432" bIns="27432" numCol="1" anchor="t" anchorCtr="0" compatLnSpc="1">
            <a:prstTxWarp prst="textNoShape">
              <a:avLst/>
            </a:prstTxWarp>
          </a:bodyPr>
          <a:lstStyle/>
          <a:p>
            <a:pPr algn="ctr" defTabSz="685800" eaLnBrk="0" fontAlgn="base" hangingPunct="0">
              <a:spcBef>
                <a:spcPct val="0"/>
              </a:spcBef>
              <a:spcAft>
                <a:spcPct val="0"/>
              </a:spcAft>
            </a:pPr>
            <a:r>
              <a:rPr lang="hr-HR" altLang="en-US" sz="1400" dirty="0">
                <a:solidFill>
                  <a:srgbClr val="000000"/>
                </a:solidFill>
              </a:rPr>
              <a:t>Transparentnost javnih financija</a:t>
            </a:r>
            <a:endParaRPr lang="en-US" altLang="en-US" sz="1400" dirty="0">
              <a:solidFill>
                <a:srgbClr val="000000"/>
              </a:solidFill>
            </a:endParaRPr>
          </a:p>
          <a:p>
            <a:pPr defTabSz="685800" eaLnBrk="0" fontAlgn="base" hangingPunct="0">
              <a:spcBef>
                <a:spcPct val="0"/>
              </a:spcBef>
              <a:spcAft>
                <a:spcPct val="0"/>
              </a:spcAft>
            </a:pPr>
            <a:endParaRPr lang="en-US" altLang="en-US" sz="4400" dirty="0"/>
          </a:p>
        </p:txBody>
      </p:sp>
      <p:pic>
        <p:nvPicPr>
          <p:cNvPr id="28" name="Picture 3" descr="Color_Icons_Pillar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745933" y="3947160"/>
            <a:ext cx="1005840" cy="100584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EEECE1"/>
                  </a:outerShdw>
                </a:effectLst>
              </a14:hiddenEffects>
            </a:ext>
          </a:extLst>
        </p:spPr>
      </p:pic>
      <p:sp>
        <p:nvSpPr>
          <p:cNvPr id="29" name="Text Box 11"/>
          <p:cNvSpPr txBox="1">
            <a:spLocks noChangeAspect="1" noChangeArrowheads="1"/>
          </p:cNvSpPr>
          <p:nvPr/>
        </p:nvSpPr>
        <p:spPr bwMode="auto">
          <a:xfrm>
            <a:off x="2487774" y="4275824"/>
            <a:ext cx="1066226" cy="60564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EEECE1"/>
                  </a:outerShdw>
                </a:effectLst>
              </a14:hiddenEffects>
            </a:ext>
          </a:extLst>
        </p:spPr>
        <p:txBody>
          <a:bodyPr vert="horz" wrap="square" lIns="27432" tIns="27432" rIns="27432" bIns="27432" numCol="1" anchor="t" anchorCtr="0" compatLnSpc="1">
            <a:prstTxWarp prst="textNoShape">
              <a:avLst/>
            </a:prstTxWarp>
          </a:bodyPr>
          <a:lstStyle/>
          <a:p>
            <a:pPr algn="ctr" defTabSz="685800" eaLnBrk="0" fontAlgn="base" hangingPunct="0">
              <a:spcBef>
                <a:spcPct val="0"/>
              </a:spcBef>
              <a:spcAft>
                <a:spcPct val="0"/>
              </a:spcAft>
            </a:pPr>
            <a:r>
              <a:rPr lang="hr-HR" altLang="en-US" sz="1400" dirty="0">
                <a:solidFill>
                  <a:srgbClr val="000000"/>
                </a:solidFill>
              </a:rPr>
              <a:t>Upravljanje imovinom i obvezama</a:t>
            </a:r>
            <a:endParaRPr lang="en-US" altLang="en-US" sz="1400" dirty="0">
              <a:solidFill>
                <a:srgbClr val="000000"/>
              </a:solidFill>
            </a:endParaRPr>
          </a:p>
          <a:p>
            <a:pPr defTabSz="685800" eaLnBrk="0" fontAlgn="base" hangingPunct="0">
              <a:spcBef>
                <a:spcPct val="0"/>
              </a:spcBef>
              <a:spcAft>
                <a:spcPct val="0"/>
              </a:spcAft>
            </a:pPr>
            <a:endParaRPr lang="en-US" altLang="en-US" sz="4400" b="1" dirty="0"/>
          </a:p>
        </p:txBody>
      </p:sp>
      <p:pic>
        <p:nvPicPr>
          <p:cNvPr id="30" name="Picture 7" descr="Color_Icons_Pillar 7"/>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328511" y="3152049"/>
            <a:ext cx="1005840" cy="100584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EEECE1"/>
                  </a:outerShdw>
                </a:effectLst>
              </a14:hiddenEffects>
            </a:ext>
          </a:extLst>
        </p:spPr>
      </p:pic>
      <p:sp>
        <p:nvSpPr>
          <p:cNvPr id="31" name="Text Box 15"/>
          <p:cNvSpPr txBox="1">
            <a:spLocks noChangeAspect="1" noChangeArrowheads="1"/>
          </p:cNvSpPr>
          <p:nvPr/>
        </p:nvSpPr>
        <p:spPr bwMode="auto">
          <a:xfrm>
            <a:off x="950501" y="4361734"/>
            <a:ext cx="1449799" cy="54825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EEECE1"/>
                  </a:outerShdw>
                </a:effectLst>
              </a14:hiddenEffects>
            </a:ext>
          </a:extLst>
        </p:spPr>
        <p:txBody>
          <a:bodyPr vert="horz" wrap="square" lIns="27432" tIns="27432" rIns="27432" bIns="27432" numCol="1" anchor="t" anchorCtr="0" compatLnSpc="1">
            <a:prstTxWarp prst="textNoShape">
              <a:avLst/>
            </a:prstTxWarp>
          </a:bodyPr>
          <a:lstStyle/>
          <a:p>
            <a:pPr algn="ctr" defTabSz="685800" eaLnBrk="0" fontAlgn="base" hangingPunct="0">
              <a:spcBef>
                <a:spcPct val="0"/>
              </a:spcBef>
              <a:spcAft>
                <a:spcPct val="0"/>
              </a:spcAft>
            </a:pPr>
            <a:r>
              <a:rPr lang="hr-HR" altLang="en-US" sz="1400" dirty="0">
                <a:solidFill>
                  <a:srgbClr val="000000"/>
                </a:solidFill>
              </a:rPr>
              <a:t>Vanjski nadzor i revizija</a:t>
            </a:r>
            <a:endParaRPr lang="en-US" altLang="en-US" sz="1400" dirty="0">
              <a:solidFill>
                <a:srgbClr val="000000"/>
              </a:solidFill>
            </a:endParaRPr>
          </a:p>
          <a:p>
            <a:pPr defTabSz="685800" eaLnBrk="0" fontAlgn="base" hangingPunct="0">
              <a:spcBef>
                <a:spcPct val="0"/>
              </a:spcBef>
              <a:spcAft>
                <a:spcPct val="0"/>
              </a:spcAft>
            </a:pPr>
            <a:endParaRPr lang="en-US" altLang="en-US" sz="2400" dirty="0"/>
          </a:p>
        </p:txBody>
      </p:sp>
      <p:pic>
        <p:nvPicPr>
          <p:cNvPr id="32" name="Picture 5" descr="Color_Icons_Pillar 5"/>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867400" y="3111472"/>
            <a:ext cx="1033689" cy="103368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EEECE1"/>
                  </a:outerShdw>
                </a:effectLst>
              </a14:hiddenEffects>
            </a:ext>
          </a:extLst>
        </p:spPr>
      </p:pic>
      <p:sp>
        <p:nvSpPr>
          <p:cNvPr id="33" name="Text Box 13"/>
          <p:cNvSpPr txBox="1">
            <a:spLocks noChangeAspect="1" noChangeArrowheads="1"/>
          </p:cNvSpPr>
          <p:nvPr/>
        </p:nvSpPr>
        <p:spPr bwMode="auto">
          <a:xfrm>
            <a:off x="5460465" y="4319208"/>
            <a:ext cx="1943623" cy="65319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EEECE1"/>
                  </a:outerShdw>
                </a:effectLst>
              </a14:hiddenEffects>
            </a:ext>
          </a:extLst>
        </p:spPr>
        <p:txBody>
          <a:bodyPr vert="horz" wrap="square" lIns="27432" tIns="27432" rIns="27432" bIns="27432" numCol="1" anchor="t" anchorCtr="0" compatLnSpc="1">
            <a:prstTxWarp prst="textNoShape">
              <a:avLst/>
            </a:prstTxWarp>
          </a:bodyPr>
          <a:lstStyle/>
          <a:p>
            <a:pPr algn="ctr" defTabSz="685800" eaLnBrk="0" fontAlgn="base" hangingPunct="0">
              <a:spcBef>
                <a:spcPct val="0"/>
              </a:spcBef>
              <a:spcAft>
                <a:spcPct val="0"/>
              </a:spcAft>
            </a:pPr>
            <a:r>
              <a:rPr lang="hr-HR" altLang="en-US" sz="1400" dirty="0">
                <a:solidFill>
                  <a:srgbClr val="000000"/>
                </a:solidFill>
              </a:rPr>
              <a:t>Predvidljivost i kontrola u izvršenju proračuna</a:t>
            </a:r>
            <a:endParaRPr lang="en-US" altLang="en-US" sz="1400" dirty="0">
              <a:solidFill>
                <a:srgbClr val="000000"/>
              </a:solidFill>
            </a:endParaRPr>
          </a:p>
          <a:p>
            <a:pPr defTabSz="685800" eaLnBrk="0" fontAlgn="base" hangingPunct="0">
              <a:spcBef>
                <a:spcPct val="0"/>
              </a:spcBef>
              <a:spcAft>
                <a:spcPct val="0"/>
              </a:spcAft>
            </a:pPr>
            <a:endParaRPr lang="en-US" altLang="en-US" sz="3600" dirty="0"/>
          </a:p>
        </p:txBody>
      </p:sp>
      <p:sp>
        <p:nvSpPr>
          <p:cNvPr id="7" name="Bent Arrow 6"/>
          <p:cNvSpPr>
            <a:spLocks noChangeAspect="1"/>
          </p:cNvSpPr>
          <p:nvPr/>
        </p:nvSpPr>
        <p:spPr>
          <a:xfrm rot="5400000">
            <a:off x="5609526" y="1751175"/>
            <a:ext cx="1016986" cy="1175162"/>
          </a:xfrm>
          <a:prstGeom prst="bentArrow">
            <a:avLst/>
          </a:prstGeom>
          <a:solidFill>
            <a:schemeClr val="bg1">
              <a:lumMod val="6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a:solidFill>
                <a:schemeClr val="tx1"/>
              </a:solidFill>
            </a:endParaRPr>
          </a:p>
        </p:txBody>
      </p:sp>
      <p:sp>
        <p:nvSpPr>
          <p:cNvPr id="36" name="Bent Arrow 35"/>
          <p:cNvSpPr>
            <a:spLocks noChangeAspect="1"/>
          </p:cNvSpPr>
          <p:nvPr/>
        </p:nvSpPr>
        <p:spPr>
          <a:xfrm rot="16200000">
            <a:off x="1837626" y="4825561"/>
            <a:ext cx="1016986" cy="1175162"/>
          </a:xfrm>
          <a:prstGeom prst="bentArrow">
            <a:avLst/>
          </a:prstGeom>
          <a:solidFill>
            <a:schemeClr val="bg1">
              <a:lumMod val="6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a:solidFill>
                <a:schemeClr val="tx1"/>
              </a:solidFill>
            </a:endParaRPr>
          </a:p>
        </p:txBody>
      </p:sp>
      <p:sp>
        <p:nvSpPr>
          <p:cNvPr id="8" name="Bent Arrow 7"/>
          <p:cNvSpPr>
            <a:spLocks noChangeAspect="1"/>
          </p:cNvSpPr>
          <p:nvPr/>
        </p:nvSpPr>
        <p:spPr>
          <a:xfrm rot="10800000">
            <a:off x="5448301" y="4904649"/>
            <a:ext cx="1175897" cy="1062647"/>
          </a:xfrm>
          <a:prstGeom prst="bentArrow">
            <a:avLst/>
          </a:prstGeom>
          <a:solidFill>
            <a:schemeClr val="bg1">
              <a:lumMod val="6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a:solidFill>
                <a:schemeClr val="tx1"/>
              </a:solidFill>
            </a:endParaRPr>
          </a:p>
        </p:txBody>
      </p:sp>
      <p:sp>
        <p:nvSpPr>
          <p:cNvPr id="38" name="Bent Arrow 37"/>
          <p:cNvSpPr>
            <a:spLocks noChangeAspect="1"/>
          </p:cNvSpPr>
          <p:nvPr/>
        </p:nvSpPr>
        <p:spPr>
          <a:xfrm>
            <a:off x="1719703" y="1784602"/>
            <a:ext cx="1175897" cy="1062647"/>
          </a:xfrm>
          <a:prstGeom prst="bentArrow">
            <a:avLst/>
          </a:prstGeom>
          <a:solidFill>
            <a:schemeClr val="bg1">
              <a:lumMod val="6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a:solidFill>
                <a:schemeClr val="tx1"/>
              </a:solidFill>
            </a:endParaRPr>
          </a:p>
        </p:txBody>
      </p:sp>
      <p:pic>
        <p:nvPicPr>
          <p:cNvPr id="39" name="Picture 8" descr="Color_Icons_Pillar 1"/>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7772401" y="3085332"/>
            <a:ext cx="1008337" cy="100584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EEECE1"/>
                  </a:outerShdw>
                </a:effectLst>
              </a14:hiddenEffects>
            </a:ext>
          </a:extLst>
        </p:spPr>
      </p:pic>
      <p:sp>
        <p:nvSpPr>
          <p:cNvPr id="40" name="Text Box 9"/>
          <p:cNvSpPr txBox="1">
            <a:spLocks noChangeAspect="1" noChangeArrowheads="1"/>
          </p:cNvSpPr>
          <p:nvPr/>
        </p:nvSpPr>
        <p:spPr bwMode="auto">
          <a:xfrm>
            <a:off x="7781696" y="4302339"/>
            <a:ext cx="1133704" cy="42069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EEECE1"/>
                  </a:outerShdw>
                </a:effectLst>
              </a14:hiddenEffects>
            </a:ext>
          </a:extLst>
        </p:spPr>
        <p:txBody>
          <a:bodyPr vert="horz" wrap="square" lIns="27432" tIns="27432" rIns="27432" bIns="27432" numCol="1" anchor="t" anchorCtr="0" compatLnSpc="1">
            <a:prstTxWarp prst="textNoShape">
              <a:avLst/>
            </a:prstTxWarp>
          </a:bodyPr>
          <a:lstStyle/>
          <a:p>
            <a:pPr algn="ctr" defTabSz="685800" eaLnBrk="0" fontAlgn="base" hangingPunct="0">
              <a:spcBef>
                <a:spcPct val="0"/>
              </a:spcBef>
              <a:spcAft>
                <a:spcPct val="0"/>
              </a:spcAft>
            </a:pPr>
            <a:r>
              <a:rPr lang="hr-HR" altLang="en-US" sz="1400" dirty="0">
                <a:solidFill>
                  <a:srgbClr val="000000"/>
                </a:solidFill>
              </a:rPr>
              <a:t>Pouzdanost proračuna</a:t>
            </a:r>
            <a:endParaRPr lang="en-US" altLang="en-US" sz="1400" dirty="0">
              <a:solidFill>
                <a:srgbClr val="000000"/>
              </a:solidFill>
            </a:endParaRPr>
          </a:p>
          <a:p>
            <a:pPr defTabSz="685800" eaLnBrk="0" fontAlgn="base" hangingPunct="0">
              <a:spcBef>
                <a:spcPct val="0"/>
              </a:spcBef>
              <a:spcAft>
                <a:spcPct val="0"/>
              </a:spcAft>
            </a:pPr>
            <a:endParaRPr lang="en-US" altLang="en-US" sz="4400" dirty="0"/>
          </a:p>
        </p:txBody>
      </p:sp>
      <p:sp>
        <p:nvSpPr>
          <p:cNvPr id="16" name="Isosceles Triangle 15"/>
          <p:cNvSpPr>
            <a:spLocks noChangeAspect="1"/>
          </p:cNvSpPr>
          <p:nvPr/>
        </p:nvSpPr>
        <p:spPr>
          <a:xfrm>
            <a:off x="3961952" y="2462794"/>
            <a:ext cx="601703" cy="232055"/>
          </a:xfrm>
          <a:prstGeom prst="triangle">
            <a:avLst/>
          </a:prstGeom>
          <a:solidFill>
            <a:schemeClr val="bg1">
              <a:lumMod val="6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a:p>
        </p:txBody>
      </p:sp>
      <p:sp>
        <p:nvSpPr>
          <p:cNvPr id="42" name="Isosceles Triangle 41"/>
          <p:cNvSpPr>
            <a:spLocks noChangeAspect="1"/>
          </p:cNvSpPr>
          <p:nvPr/>
        </p:nvSpPr>
        <p:spPr>
          <a:xfrm rot="10800000">
            <a:off x="3923827" y="5146803"/>
            <a:ext cx="601703" cy="232055"/>
          </a:xfrm>
          <a:prstGeom prst="triangle">
            <a:avLst/>
          </a:prstGeom>
          <a:solidFill>
            <a:schemeClr val="bg1">
              <a:lumMod val="6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a:p>
        </p:txBody>
      </p:sp>
      <p:sp>
        <p:nvSpPr>
          <p:cNvPr id="43" name="Isosceles Triangle 42"/>
          <p:cNvSpPr>
            <a:spLocks noChangeAspect="1"/>
          </p:cNvSpPr>
          <p:nvPr/>
        </p:nvSpPr>
        <p:spPr>
          <a:xfrm rot="16200000">
            <a:off x="2748475" y="3493789"/>
            <a:ext cx="336464" cy="414985"/>
          </a:xfrm>
          <a:prstGeom prst="triangle">
            <a:avLst/>
          </a:prstGeom>
          <a:solidFill>
            <a:schemeClr val="bg1">
              <a:lumMod val="6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a:p>
        </p:txBody>
      </p:sp>
      <p:sp>
        <p:nvSpPr>
          <p:cNvPr id="44" name="Isosceles Triangle 43"/>
          <p:cNvSpPr>
            <a:spLocks noChangeAspect="1"/>
          </p:cNvSpPr>
          <p:nvPr/>
        </p:nvSpPr>
        <p:spPr>
          <a:xfrm rot="5400000">
            <a:off x="5297061" y="3517964"/>
            <a:ext cx="336465" cy="414986"/>
          </a:xfrm>
          <a:prstGeom prst="triangle">
            <a:avLst/>
          </a:prstGeom>
          <a:solidFill>
            <a:schemeClr val="bg1">
              <a:lumMod val="6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a:p>
        </p:txBody>
      </p:sp>
      <p:sp>
        <p:nvSpPr>
          <p:cNvPr id="45" name="Isosceles Triangle 44"/>
          <p:cNvSpPr>
            <a:spLocks noChangeAspect="1"/>
          </p:cNvSpPr>
          <p:nvPr/>
        </p:nvSpPr>
        <p:spPr>
          <a:xfrm rot="5400000">
            <a:off x="7202061" y="3517964"/>
            <a:ext cx="336465" cy="414986"/>
          </a:xfrm>
          <a:prstGeom prst="triangle">
            <a:avLst/>
          </a:prstGeom>
          <a:solidFill>
            <a:schemeClr val="bg1">
              <a:lumMod val="6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a:p>
        </p:txBody>
      </p:sp>
      <p:sp>
        <p:nvSpPr>
          <p:cNvPr id="34" name="Title 5"/>
          <p:cNvSpPr>
            <a:spLocks noGrp="1"/>
          </p:cNvSpPr>
          <p:nvPr>
            <p:ph type="title"/>
          </p:nvPr>
        </p:nvSpPr>
        <p:spPr>
          <a:xfrm>
            <a:off x="76200" y="274638"/>
            <a:ext cx="8991600" cy="1143000"/>
          </a:xfrm>
        </p:spPr>
        <p:txBody>
          <a:bodyPr>
            <a:normAutofit/>
          </a:bodyPr>
          <a:lstStyle/>
          <a:p>
            <a:pPr algn="ctr"/>
            <a:r>
              <a:rPr lang="en-US" sz="3600" dirty="0">
                <a:effectLst>
                  <a:outerShdw blurRad="12700" dist="12700" dir="5400000" algn="ctr" rotWithShape="0">
                    <a:srgbClr val="000000">
                      <a:alpha val="43137"/>
                    </a:srgbClr>
                  </a:outerShdw>
                </a:effectLst>
              </a:rPr>
              <a:t>PEFA </a:t>
            </a:r>
            <a:r>
              <a:rPr lang="hr-HR" sz="3600" dirty="0">
                <a:effectLst>
                  <a:outerShdw blurRad="12700" dist="12700" dir="5400000" algn="ctr" rotWithShape="0">
                    <a:srgbClr val="000000">
                      <a:alpha val="43137"/>
                    </a:srgbClr>
                  </a:outerShdw>
                </a:effectLst>
              </a:rPr>
              <a:t>i proračunski ciklus</a:t>
            </a:r>
            <a:endParaRPr lang="en-US" sz="3600" dirty="0">
              <a:effectLst>
                <a:outerShdw blurRad="12700" dist="12700" dir="5400000" algn="ctr" rotWithShape="0">
                  <a:srgbClr val="000000">
                    <a:alpha val="43137"/>
                  </a:srgbClr>
                </a:outerShdw>
              </a:effectLst>
            </a:endParaRPr>
          </a:p>
        </p:txBody>
      </p:sp>
      <p:sp>
        <p:nvSpPr>
          <p:cNvPr id="35" name="Oval 34">
            <a:extLst>
              <a:ext uri="{FF2B5EF4-FFF2-40B4-BE49-F238E27FC236}">
                <a16:creationId xmlns:a16="http://schemas.microsoft.com/office/drawing/2014/main" id="{52DEF5FF-6A3C-44D5-8280-A4847A3540E2}"/>
              </a:ext>
            </a:extLst>
          </p:cNvPr>
          <p:cNvSpPr/>
          <p:nvPr/>
        </p:nvSpPr>
        <p:spPr>
          <a:xfrm>
            <a:off x="76200" y="24384"/>
            <a:ext cx="609600" cy="304800"/>
          </a:xfrm>
          <a:prstGeom prst="ellipse">
            <a:avLst/>
          </a:prstGeom>
          <a:solidFill>
            <a:schemeClr val="accent4"/>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12</a:t>
            </a:r>
          </a:p>
        </p:txBody>
      </p:sp>
    </p:spTree>
    <p:extLst>
      <p:ext uri="{BB962C8B-B14F-4D97-AF65-F5344CB8AC3E}">
        <p14:creationId xmlns:p14="http://schemas.microsoft.com/office/powerpoint/2010/main" val="357407951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7340" y="242563"/>
            <a:ext cx="8529319" cy="553998"/>
          </a:xfrm>
        </p:spPr>
        <p:txBody>
          <a:bodyPr/>
          <a:lstStyle/>
          <a:p>
            <a:r>
              <a:rPr lang="hr-HR" sz="3600" dirty="0">
                <a:effectLst>
                  <a:outerShdw blurRad="12700" dist="12700" dir="5400000" algn="ctr" rotWithShape="0">
                    <a:srgbClr val="000000">
                      <a:alpha val="43137"/>
                    </a:srgbClr>
                  </a:outerShdw>
                </a:effectLst>
              </a:rPr>
              <a:t>Najvažnije značajke procjene</a:t>
            </a:r>
            <a:r>
              <a:rPr lang="en-US" sz="3600" dirty="0">
                <a:effectLst>
                  <a:outerShdw blurRad="12700" dist="12700" dir="5400000" algn="ctr" rotWithShape="0">
                    <a:srgbClr val="000000">
                      <a:alpha val="43137"/>
                    </a:srgbClr>
                  </a:outerShdw>
                </a:effectLst>
              </a:rPr>
              <a:t> </a:t>
            </a:r>
            <a:r>
              <a:rPr lang="hr-HR" sz="3600" dirty="0">
                <a:effectLst>
                  <a:outerShdw blurRad="12700" dist="12700" dir="5400000" algn="ctr" rotWithShape="0">
                    <a:srgbClr val="000000">
                      <a:alpha val="43137"/>
                    </a:srgbClr>
                  </a:outerShdw>
                </a:effectLst>
              </a:rPr>
              <a:t>PEFA-e</a:t>
            </a:r>
            <a:endParaRPr lang="en-US" sz="3600" dirty="0">
              <a:effectLst>
                <a:outerShdw blurRad="12700" dist="12700" dir="5400000" algn="ctr" rotWithShape="0">
                  <a:srgbClr val="000000">
                    <a:alpha val="43137"/>
                  </a:srgbClr>
                </a:outerShdw>
              </a:effectLst>
            </a:endParaRPr>
          </a:p>
        </p:txBody>
      </p:sp>
      <p:sp>
        <p:nvSpPr>
          <p:cNvPr id="5" name="object 2"/>
          <p:cNvSpPr/>
          <p:nvPr/>
        </p:nvSpPr>
        <p:spPr>
          <a:xfrm>
            <a:off x="35169" y="793449"/>
            <a:ext cx="9037074" cy="34289"/>
          </a:xfrm>
          <a:custGeom>
            <a:avLst/>
            <a:gdLst/>
            <a:ahLst/>
            <a:cxnLst/>
            <a:rect l="l" t="t" r="r" b="b"/>
            <a:pathLst>
              <a:path w="9144000">
                <a:moveTo>
                  <a:pt x="0" y="0"/>
                </a:moveTo>
                <a:lnTo>
                  <a:pt x="9144000" y="0"/>
                </a:lnTo>
              </a:path>
            </a:pathLst>
          </a:custGeom>
          <a:ln w="45720">
            <a:solidFill>
              <a:srgbClr val="00AFEF"/>
            </a:solidFill>
          </a:ln>
        </p:spPr>
        <p:txBody>
          <a:bodyPr wrap="square" lIns="0" tIns="0" rIns="0" bIns="0" rtlCol="0"/>
          <a:lstStyle/>
          <a:p>
            <a:endParaRPr sz="1350" dirty="0"/>
          </a:p>
        </p:txBody>
      </p:sp>
      <p:sp>
        <p:nvSpPr>
          <p:cNvPr id="17" name="Content Placeholder 2">
            <a:extLst>
              <a:ext uri="{FF2B5EF4-FFF2-40B4-BE49-F238E27FC236}">
                <a16:creationId xmlns:a16="http://schemas.microsoft.com/office/drawing/2014/main" id="{48082B43-05A3-46E7-90CA-7AB1A7D0230F}"/>
              </a:ext>
            </a:extLst>
          </p:cNvPr>
          <p:cNvSpPr txBox="1">
            <a:spLocks/>
          </p:cNvSpPr>
          <p:nvPr/>
        </p:nvSpPr>
        <p:spPr>
          <a:xfrm>
            <a:off x="152400" y="1161569"/>
            <a:ext cx="8839200" cy="6571030"/>
          </a:xfrm>
          <a:prstGeom prst="rect">
            <a:avLst/>
          </a:prstGeom>
        </p:spPr>
        <p:txBody>
          <a:bodyPr wrap="square" lIns="0" tIns="0" rIns="0" bIns="0">
            <a:spAutoFit/>
          </a:bodyPr>
          <a:lstStyle>
            <a:lvl1pPr marL="0">
              <a:defRPr b="0" i="0">
                <a:solidFill>
                  <a:schemeClr val="tx1"/>
                </a:solidFill>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pPr marL="342900" indent="-342900">
              <a:spcBef>
                <a:spcPts val="1100"/>
              </a:spcBef>
              <a:buClr>
                <a:srgbClr val="139AF0"/>
              </a:buClr>
              <a:buFont typeface="Wingdings" panose="05000000000000000000" pitchFamily="2" charset="2"/>
              <a:buChar char="§"/>
            </a:pPr>
            <a:r>
              <a:rPr lang="en-US" sz="2800" b="1" kern="0" dirty="0"/>
              <a:t>61</a:t>
            </a:r>
            <a:r>
              <a:rPr lang="hr-HR" sz="2800" b="1" kern="0" dirty="0"/>
              <a:t> </a:t>
            </a:r>
            <a:r>
              <a:rPr lang="en-US" sz="2800" b="1" kern="0" dirty="0"/>
              <a:t>% (19 </a:t>
            </a:r>
            <a:r>
              <a:rPr lang="hr-HR" sz="2800" b="1" kern="0" dirty="0"/>
              <a:t>od </a:t>
            </a:r>
            <a:r>
              <a:rPr lang="en-US" sz="2800" b="1" kern="0" dirty="0"/>
              <a:t>31) </a:t>
            </a:r>
            <a:r>
              <a:rPr lang="hr-HR" sz="2800" b="1" kern="0" dirty="0"/>
              <a:t>pokazatelja </a:t>
            </a:r>
            <a:r>
              <a:rPr lang="hr-HR" sz="2800" kern="0" dirty="0"/>
              <a:t>imaju ocjenu </a:t>
            </a:r>
            <a:r>
              <a:rPr lang="en-US" sz="2800" kern="0" dirty="0"/>
              <a:t>C+ </a:t>
            </a:r>
            <a:r>
              <a:rPr lang="hr-HR" sz="2800" kern="0" dirty="0"/>
              <a:t>i više</a:t>
            </a:r>
            <a:r>
              <a:rPr lang="en-US" sz="2800" b="1" kern="0" dirty="0"/>
              <a:t>.</a:t>
            </a:r>
          </a:p>
          <a:p>
            <a:pPr>
              <a:spcBef>
                <a:spcPts val="1100"/>
              </a:spcBef>
              <a:buClr>
                <a:srgbClr val="139AF0"/>
              </a:buClr>
            </a:pPr>
            <a:endParaRPr lang="en-US" sz="2800" kern="0" dirty="0"/>
          </a:p>
          <a:p>
            <a:pPr marL="342900" indent="-342900">
              <a:spcBef>
                <a:spcPts val="1100"/>
              </a:spcBef>
              <a:buClr>
                <a:srgbClr val="139AF0"/>
              </a:buClr>
              <a:buFont typeface="Wingdings" panose="05000000000000000000" pitchFamily="2" charset="2"/>
              <a:buChar char="§"/>
            </a:pPr>
            <a:r>
              <a:rPr lang="hr-HR" sz="2800" kern="0" dirty="0"/>
              <a:t>Samo dva </a:t>
            </a:r>
            <a:r>
              <a:rPr lang="en-US" sz="2800" kern="0" dirty="0"/>
              <a:t>(33</a:t>
            </a:r>
            <a:r>
              <a:rPr lang="hr-HR" sz="2800" kern="0" dirty="0"/>
              <a:t> </a:t>
            </a:r>
            <a:r>
              <a:rPr lang="en-US" sz="2800" kern="0" dirty="0"/>
              <a:t>%) </a:t>
            </a:r>
            <a:r>
              <a:rPr lang="hr-HR" sz="2800" kern="0" dirty="0"/>
              <a:t>od šest pokazatelja za </a:t>
            </a:r>
            <a:r>
              <a:rPr lang="hr-HR" sz="2800" b="1" kern="0" dirty="0"/>
              <a:t>stup koji se odnosi na transparentnost javnih financija</a:t>
            </a:r>
            <a:r>
              <a:rPr lang="en-US" sz="2800" b="1" kern="0" dirty="0"/>
              <a:t> </a:t>
            </a:r>
            <a:r>
              <a:rPr lang="hr-HR" sz="2800" kern="0" dirty="0"/>
              <a:t>imaju ocjenu </a:t>
            </a:r>
            <a:r>
              <a:rPr lang="en-US" sz="2800" kern="0" dirty="0"/>
              <a:t>C+ </a:t>
            </a:r>
            <a:r>
              <a:rPr lang="hr-HR" sz="2800" kern="0" dirty="0"/>
              <a:t>i više</a:t>
            </a:r>
            <a:r>
              <a:rPr lang="en-US" sz="2800" kern="0" dirty="0"/>
              <a:t>. </a:t>
            </a:r>
          </a:p>
          <a:p>
            <a:pPr marL="342900" indent="-342900">
              <a:spcBef>
                <a:spcPts val="1100"/>
              </a:spcBef>
              <a:buClr>
                <a:srgbClr val="139AF0"/>
              </a:buClr>
              <a:buFont typeface="Wingdings" panose="05000000000000000000" pitchFamily="2" charset="2"/>
              <a:buChar char="§"/>
            </a:pPr>
            <a:endParaRPr lang="en-US" sz="2800" kern="0" dirty="0"/>
          </a:p>
          <a:p>
            <a:pPr marL="342900" indent="-342900">
              <a:spcBef>
                <a:spcPts val="1100"/>
              </a:spcBef>
              <a:buClr>
                <a:srgbClr val="139AF0"/>
              </a:buClr>
              <a:buFont typeface="Wingdings" panose="05000000000000000000" pitchFamily="2" charset="2"/>
              <a:buChar char="§"/>
            </a:pPr>
            <a:r>
              <a:rPr lang="hr-HR" sz="2800" b="1" kern="0" dirty="0"/>
              <a:t>Usporedba rezultata PEFA-e iz </a:t>
            </a:r>
            <a:r>
              <a:rPr lang="en-US" sz="2800" b="1" kern="0" dirty="0"/>
              <a:t>2012</a:t>
            </a:r>
            <a:r>
              <a:rPr lang="hr-HR" sz="2800" b="1" kern="0" dirty="0"/>
              <a:t>.</a:t>
            </a:r>
            <a:r>
              <a:rPr lang="en-US" sz="2800" b="1" kern="0" dirty="0"/>
              <a:t> </a:t>
            </a:r>
            <a:r>
              <a:rPr lang="hr-HR" sz="2800" b="1" kern="0" dirty="0"/>
              <a:t>i</a:t>
            </a:r>
            <a:r>
              <a:rPr lang="en-US" sz="2800" b="1" kern="0" dirty="0"/>
              <a:t> 2018</a:t>
            </a:r>
            <a:r>
              <a:rPr lang="hr-HR" sz="2800" b="1" kern="0" dirty="0"/>
              <a:t>.</a:t>
            </a:r>
            <a:r>
              <a:rPr lang="en-US" sz="2800" b="1" kern="0" dirty="0"/>
              <a:t> </a:t>
            </a:r>
            <a:r>
              <a:rPr lang="hr-HR" sz="2800" kern="0" dirty="0"/>
              <a:t>pokazuje</a:t>
            </a:r>
            <a:r>
              <a:rPr lang="en-US" sz="2800" kern="0" dirty="0"/>
              <a:t> </a:t>
            </a:r>
            <a:r>
              <a:rPr lang="hr-HR" sz="2800" kern="0" dirty="0"/>
              <a:t>unaprijeđenost</a:t>
            </a:r>
            <a:r>
              <a:rPr lang="en-US" sz="2800" kern="0" dirty="0"/>
              <a:t> </a:t>
            </a:r>
            <a:r>
              <a:rPr lang="hr-HR" sz="2800" b="1" kern="0" dirty="0"/>
              <a:t>stupa koji se odnosi na sveobuhvatnost i transparentnost </a:t>
            </a:r>
            <a:r>
              <a:rPr lang="hr-HR" sz="2800" kern="0" dirty="0"/>
              <a:t>u jednom</a:t>
            </a:r>
            <a:r>
              <a:rPr lang="en-US" sz="2800" kern="0" dirty="0"/>
              <a:t> </a:t>
            </a:r>
            <a:r>
              <a:rPr lang="hr-HR" sz="2800" kern="0" dirty="0"/>
              <a:t>pokazatelju</a:t>
            </a:r>
            <a:r>
              <a:rPr lang="en-US" sz="2800" kern="0" dirty="0"/>
              <a:t> (17</a:t>
            </a:r>
            <a:r>
              <a:rPr lang="hr-HR" sz="2800" kern="0" dirty="0"/>
              <a:t> </a:t>
            </a:r>
            <a:r>
              <a:rPr lang="en-US" sz="2800" kern="0" dirty="0"/>
              <a:t>%), </a:t>
            </a:r>
            <a:r>
              <a:rPr lang="hr-HR" sz="2800" kern="0" dirty="0"/>
              <a:t>za tri</a:t>
            </a:r>
            <a:r>
              <a:rPr lang="en-US" sz="2800" kern="0" dirty="0"/>
              <a:t> </a:t>
            </a:r>
            <a:r>
              <a:rPr lang="hr-HR" sz="2800" kern="0" dirty="0"/>
              <a:t>pokazatelja</a:t>
            </a:r>
            <a:r>
              <a:rPr lang="en-US" sz="2800" kern="0" dirty="0"/>
              <a:t> (50</a:t>
            </a:r>
            <a:r>
              <a:rPr lang="hr-HR" sz="2800" kern="0" dirty="0"/>
              <a:t> </a:t>
            </a:r>
            <a:r>
              <a:rPr lang="en-US" sz="2800" kern="0" dirty="0"/>
              <a:t>%) </a:t>
            </a:r>
            <a:r>
              <a:rPr lang="hr-HR" sz="2800" kern="0" dirty="0"/>
              <a:t>rezultati su ostali isti, a u dva</a:t>
            </a:r>
            <a:r>
              <a:rPr lang="en-US" sz="2800" kern="0" dirty="0"/>
              <a:t> </a:t>
            </a:r>
            <a:r>
              <a:rPr lang="hr-HR" sz="2800" kern="0" dirty="0"/>
              <a:t>pokazatelja</a:t>
            </a:r>
            <a:r>
              <a:rPr lang="en-US" sz="2800" kern="0" dirty="0"/>
              <a:t> (33</a:t>
            </a:r>
            <a:r>
              <a:rPr lang="hr-HR" sz="2800" kern="0" dirty="0"/>
              <a:t> </a:t>
            </a:r>
            <a:r>
              <a:rPr lang="en-US" sz="2800" kern="0" dirty="0"/>
              <a:t>%) </a:t>
            </a:r>
            <a:r>
              <a:rPr lang="hr-HR" sz="2800" kern="0" dirty="0"/>
              <a:t>došlo je do pada učinka.</a:t>
            </a:r>
            <a:endParaRPr lang="en-US" sz="2800" kern="0" dirty="0"/>
          </a:p>
          <a:p>
            <a:pPr marL="342900" indent="-342900">
              <a:spcBef>
                <a:spcPts val="1100"/>
              </a:spcBef>
              <a:buClr>
                <a:srgbClr val="139AF0"/>
              </a:buClr>
              <a:buFont typeface="Wingdings" panose="05000000000000000000" pitchFamily="2" charset="2"/>
              <a:buChar char="§"/>
            </a:pPr>
            <a:endParaRPr lang="en-US" sz="2800" kern="0" dirty="0"/>
          </a:p>
          <a:p>
            <a:pPr>
              <a:spcBef>
                <a:spcPts val="1100"/>
              </a:spcBef>
              <a:buClr>
                <a:srgbClr val="139AF0"/>
              </a:buClr>
            </a:pPr>
            <a:endParaRPr lang="en-GB" sz="2800" kern="0" dirty="0">
              <a:solidFill>
                <a:sysClr val="windowText" lastClr="000000"/>
              </a:solidFill>
            </a:endParaRPr>
          </a:p>
          <a:p>
            <a:pPr marL="742950" lvl="1" indent="-285750">
              <a:buFont typeface="Wingdings" panose="05000000000000000000" pitchFamily="2" charset="2"/>
              <a:buChar char="§"/>
            </a:pPr>
            <a:endParaRPr lang="en-GB" kern="0" dirty="0">
              <a:solidFill>
                <a:sysClr val="windowText" lastClr="000000"/>
              </a:solidFill>
            </a:endParaRPr>
          </a:p>
          <a:p>
            <a:pPr lvl="1"/>
            <a:endParaRPr lang="en-GB" kern="0" dirty="0">
              <a:solidFill>
                <a:sysClr val="windowText" lastClr="000000"/>
              </a:solidFill>
            </a:endParaRPr>
          </a:p>
        </p:txBody>
      </p:sp>
      <p:sp>
        <p:nvSpPr>
          <p:cNvPr id="3" name="Oval 2">
            <a:extLst>
              <a:ext uri="{FF2B5EF4-FFF2-40B4-BE49-F238E27FC236}">
                <a16:creationId xmlns:a16="http://schemas.microsoft.com/office/drawing/2014/main" id="{BFFE4285-AF9B-410B-9737-E584BAAE62C6}"/>
              </a:ext>
            </a:extLst>
          </p:cNvPr>
          <p:cNvSpPr/>
          <p:nvPr/>
        </p:nvSpPr>
        <p:spPr>
          <a:xfrm>
            <a:off x="76200" y="24384"/>
            <a:ext cx="609600" cy="304800"/>
          </a:xfrm>
          <a:prstGeom prst="ellipse">
            <a:avLst/>
          </a:prstGeom>
          <a:solidFill>
            <a:schemeClr val="accent4"/>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14</a:t>
            </a:r>
          </a:p>
        </p:txBody>
      </p:sp>
    </p:spTree>
    <p:extLst>
      <p:ext uri="{BB962C8B-B14F-4D97-AF65-F5344CB8AC3E}">
        <p14:creationId xmlns:p14="http://schemas.microsoft.com/office/powerpoint/2010/main" val="3211965939"/>
      </p:ext>
    </p:extLst>
  </p:cSld>
  <p:clrMapOvr>
    <a:masterClrMapping/>
  </p:clrMapOvr>
</p:sld>
</file>

<file path=ppt/theme/theme1.xml><?xml version="1.0" encoding="utf-8"?>
<a:theme xmlns:a="http://schemas.openxmlformats.org/drawingml/2006/main" name="Office Theme">
  <a:themeElements>
    <a:clrScheme name="Red Violet">
      <a:dk1>
        <a:sysClr val="windowText" lastClr="000000"/>
      </a:dk1>
      <a:lt1>
        <a:sysClr val="window" lastClr="FFFFFF"/>
      </a:lt1>
      <a:dk2>
        <a:srgbClr val="454551"/>
      </a:dk2>
      <a:lt2>
        <a:srgbClr val="D8D9DC"/>
      </a:lt2>
      <a:accent1>
        <a:srgbClr val="E32D91"/>
      </a:accent1>
      <a:accent2>
        <a:srgbClr val="C830CC"/>
      </a:accent2>
      <a:accent3>
        <a:srgbClr val="4EA6DC"/>
      </a:accent3>
      <a:accent4>
        <a:srgbClr val="4775E7"/>
      </a:accent4>
      <a:accent5>
        <a:srgbClr val="8971E1"/>
      </a:accent5>
      <a:accent6>
        <a:srgbClr val="D54773"/>
      </a:accent6>
      <a:hlink>
        <a:srgbClr val="6B9F25"/>
      </a:hlink>
      <a:folHlink>
        <a:srgbClr val="8C8C8C"/>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docProps/app.xml><?xml version="1.0" encoding="utf-8"?>
<Properties xmlns="http://schemas.openxmlformats.org/officeDocument/2006/extended-properties" xmlns:vt="http://schemas.openxmlformats.org/officeDocument/2006/docPropsVTypes">
  <Template/>
  <TotalTime>27056</TotalTime>
  <Words>1684</Words>
  <Application>Microsoft Office PowerPoint</Application>
  <PresentationFormat>On-screen Show (4:3)</PresentationFormat>
  <Paragraphs>331</Paragraphs>
  <Slides>23</Slides>
  <Notes>9</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23</vt:i4>
      </vt:variant>
    </vt:vector>
  </HeadingPairs>
  <TitlesOfParts>
    <vt:vector size="29" baseType="lpstr">
      <vt:lpstr>Andes</vt:lpstr>
      <vt:lpstr>Arial</vt:lpstr>
      <vt:lpstr>Calibri</vt:lpstr>
      <vt:lpstr>Calibri Light</vt:lpstr>
      <vt:lpstr>Wingdings</vt:lpstr>
      <vt:lpstr>Office Theme</vt:lpstr>
      <vt:lpstr>PowerPoint Presentation</vt:lpstr>
      <vt:lpstr>Pregled</vt:lpstr>
      <vt:lpstr>PEFA program</vt:lpstr>
      <vt:lpstr>PowerPoint Presentation</vt:lpstr>
      <vt:lpstr>PowerPoint Presentation</vt:lpstr>
      <vt:lpstr>PowerPoint Presentation</vt:lpstr>
      <vt:lpstr>PowerPoint Presentation</vt:lpstr>
      <vt:lpstr>PEFA i proračunski ciklus</vt:lpstr>
      <vt:lpstr>Najvažnije značajke procjene PEFA-e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 HVALA VAM</vt:lpstr>
      <vt:lpstr> Prilozi</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Ryan Clennan</dc:creator>
  <cp:lastModifiedBy>matea.kosutic@stentor.hr</cp:lastModifiedBy>
  <cp:revision>1357</cp:revision>
  <cp:lastPrinted>2019-03-25T13:14:15Z</cp:lastPrinted>
  <dcterms:created xsi:type="dcterms:W3CDTF">2016-10-27T19:50:40Z</dcterms:created>
  <dcterms:modified xsi:type="dcterms:W3CDTF">2019-03-27T15:18:13Z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2016-07-14T00:00:00Z</vt:filetime>
  </property>
  <property fmtid="{D5CDD505-2E9C-101B-9397-08002B2CF9AE}" pid="3" name="Creator">
    <vt:lpwstr>Microsoft® PowerPoint® 2013</vt:lpwstr>
  </property>
  <property fmtid="{D5CDD505-2E9C-101B-9397-08002B2CF9AE}" pid="4" name="LastSaved">
    <vt:filetime>2016-10-27T00:00:00Z</vt:filetime>
  </property>
</Properties>
</file>