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52" r:id="rId2"/>
    <p:sldId id="379" r:id="rId3"/>
    <p:sldId id="380" r:id="rId4"/>
    <p:sldId id="381" r:id="rId5"/>
  </p:sldIdLst>
  <p:sldSz cx="12192000" cy="6858000"/>
  <p:notesSz cx="6735763" cy="98663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3366CC"/>
    <a:srgbClr val="0000FF"/>
    <a:srgbClr val="800080"/>
    <a:srgbClr val="6600FF"/>
    <a:srgbClr val="009999"/>
    <a:srgbClr val="66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37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C3CB12-148B-4CC2-B79B-BA7A8425D8D7}" type="doc">
      <dgm:prSet loTypeId="urn:microsoft.com/office/officeart/2009/3/layout/FramedTextPicture" loCatId="pictur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E9DA0DB-27F5-425C-B00D-53D28E7C8E6B}" type="pres">
      <dgm:prSet presAssocID="{8DC3CB12-148B-4CC2-B79B-BA7A8425D8D7}" presName="Name0" presStyleCnt="0">
        <dgm:presLayoutVars>
          <dgm:chMax/>
          <dgm:chPref/>
          <dgm:dir/>
        </dgm:presLayoutVars>
      </dgm:prSet>
      <dgm:spPr/>
    </dgm:pt>
  </dgm:ptLst>
  <dgm:cxnLst>
    <dgm:cxn modelId="{FA4DD360-E368-423F-87D2-1C622891EAA9}" type="presOf" srcId="{8DC3CB12-148B-4CC2-B79B-BA7A8425D8D7}" destId="{FE9DA0DB-27F5-425C-B00D-53D28E7C8E6B}" srcOrd="0" destOrd="0" presId="urn:microsoft.com/office/officeart/2009/3/layout/FramedTextPicture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C3CB12-148B-4CC2-B79B-BA7A8425D8D7}" type="doc">
      <dgm:prSet loTypeId="urn:microsoft.com/office/officeart/2009/3/layout/FramedTextPicture" loCatId="pictur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E9DA0DB-27F5-425C-B00D-53D28E7C8E6B}" type="pres">
      <dgm:prSet presAssocID="{8DC3CB12-148B-4CC2-B79B-BA7A8425D8D7}" presName="Name0" presStyleCnt="0">
        <dgm:presLayoutVars>
          <dgm:chMax/>
          <dgm:chPref/>
          <dgm:dir/>
        </dgm:presLayoutVars>
      </dgm:prSet>
      <dgm:spPr/>
    </dgm:pt>
  </dgm:ptLst>
  <dgm:cxnLst>
    <dgm:cxn modelId="{FA4DD360-E368-423F-87D2-1C622891EAA9}" type="presOf" srcId="{8DC3CB12-148B-4CC2-B79B-BA7A8425D8D7}" destId="{FE9DA0DB-27F5-425C-B00D-53D28E7C8E6B}" srcOrd="0" destOrd="0" presId="urn:microsoft.com/office/officeart/2009/3/layout/FramedTextPicture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C3CB12-148B-4CC2-B79B-BA7A8425D8D7}" type="doc">
      <dgm:prSet loTypeId="urn:microsoft.com/office/officeart/2009/3/layout/FramedTextPicture" loCatId="pictur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E9DA0DB-27F5-425C-B00D-53D28E7C8E6B}" type="pres">
      <dgm:prSet presAssocID="{8DC3CB12-148B-4CC2-B79B-BA7A8425D8D7}" presName="Name0" presStyleCnt="0">
        <dgm:presLayoutVars>
          <dgm:chMax/>
          <dgm:chPref/>
          <dgm:dir/>
        </dgm:presLayoutVars>
      </dgm:prSet>
      <dgm:spPr/>
    </dgm:pt>
  </dgm:ptLst>
  <dgm:cxnLst>
    <dgm:cxn modelId="{FA4DD360-E368-423F-87D2-1C622891EAA9}" type="presOf" srcId="{8DC3CB12-148B-4CC2-B79B-BA7A8425D8D7}" destId="{FE9DA0DB-27F5-425C-B00D-53D28E7C8E6B}" srcOrd="0" destOrd="0" presId="urn:microsoft.com/office/officeart/2009/3/layout/FramedTextPicture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pPr>
              <a:defRPr/>
            </a:pPr>
            <a:fld id="{2D54F0C1-BE68-4177-8470-5F26BD90F894}" type="datetimeFigureOut">
              <a:rPr lang="ru-RU"/>
              <a:pPr>
                <a:defRPr/>
              </a:pPr>
              <a:t>07.06.2021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pPr>
              <a:defRPr/>
            </a:pPr>
            <a:fld id="{4BC34011-487A-46F8-BCF9-2FE29E91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4CB28F7-023F-426B-91A2-E003B21063A6}" type="datetimeFigureOut">
              <a:rPr lang="ru-RU"/>
              <a:pPr>
                <a:defRPr/>
              </a:pPr>
              <a:t>07.06.2021</a:t>
            </a:fld>
            <a:endParaRPr lang="ru-RU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EBD2B8C-414E-423B-815E-C11FB54DFE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118EDA-F3BD-4BF9-8B1B-D365E59D3F3C}" type="slidenum">
              <a:rPr lang="ru-RU" altLang="ru-RU" smtClean="0">
                <a:latin typeface="Calibri" panose="020F0502020204030204" pitchFamily="34" charset="0"/>
              </a:rPr>
              <a:pPr/>
              <a:t>1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118EDA-F3BD-4BF9-8B1B-D365E59D3F3C}" type="slidenum">
              <a:rPr lang="ru-RU" altLang="ru-RU" smtClean="0">
                <a:latin typeface="Calibri" panose="020F0502020204030204" pitchFamily="34" charset="0"/>
              </a:rPr>
              <a:pPr/>
              <a:t>2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118EDA-F3BD-4BF9-8B1B-D365E59D3F3C}" type="slidenum">
              <a:rPr lang="ru-RU" altLang="ru-RU" smtClean="0">
                <a:latin typeface="Calibri" panose="020F0502020204030204" pitchFamily="34" charset="0"/>
              </a:rPr>
              <a:pPr/>
              <a:t>3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117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118EDA-F3BD-4BF9-8B1B-D365E59D3F3C}" type="slidenum">
              <a:rPr lang="ru-RU" altLang="ru-RU" smtClean="0">
                <a:latin typeface="Calibri" panose="020F0502020204030204" pitchFamily="34" charset="0"/>
              </a:rPr>
              <a:pPr/>
              <a:t>4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985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79946-5961-41F0-B681-2B58DFFE3BFF}" type="datetimeFigureOut">
              <a:rPr lang="ru-RU"/>
              <a:pPr>
                <a:defRPr/>
              </a:pPr>
              <a:t>07.06.2021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0188C-E0D7-464D-A558-504831745D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756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C1E87-5A1C-41B7-B2A0-7B68A35D2870}" type="datetimeFigureOut">
              <a:rPr lang="ru-RU"/>
              <a:pPr>
                <a:defRPr/>
              </a:pPr>
              <a:t>07.06.2021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FBA2-F1D6-4B97-B8DD-82BFAA1E67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50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FA831-7BE1-4414-8ACA-CC05FDD55D07}" type="datetimeFigureOut">
              <a:rPr lang="ru-RU"/>
              <a:pPr>
                <a:defRPr/>
              </a:pPr>
              <a:t>07.06.2021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0FC8A-59BC-488A-872E-578A8BD659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449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B816-3F0C-4F09-8D1D-BA2D6781F548}" type="datetimeFigureOut">
              <a:rPr lang="ru-RU"/>
              <a:pPr>
                <a:defRPr/>
              </a:pPr>
              <a:t>07.06.2021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D7F69-25C6-4445-90CC-A0D7117F85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949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B18AF-EA80-462F-BFFA-C53AA829C0A4}" type="datetimeFigureOut">
              <a:rPr lang="ru-RU"/>
              <a:pPr>
                <a:defRPr/>
              </a:pPr>
              <a:t>07.06.2021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FD95A-CB07-4F05-9C13-D070B9BD5B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2596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DEB05-F238-4076-B192-B854C8501591}" type="datetimeFigureOut">
              <a:rPr lang="ru-RU"/>
              <a:pPr>
                <a:defRPr/>
              </a:pPr>
              <a:t>07.06.2021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85385-A695-4EB7-9002-9C391E66056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156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C9F4-BFC3-4DA3-BDA3-763BBEA250C7}" type="datetimeFigureOut">
              <a:rPr lang="ru-RU"/>
              <a:pPr>
                <a:defRPr/>
              </a:pPr>
              <a:t>07.06.2021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3B359-BD07-4915-91A9-271BB70865C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198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797B0-57FB-4002-924F-9F0C06BAE6A9}" type="datetimeFigureOut">
              <a:rPr lang="ru-RU"/>
              <a:pPr>
                <a:defRPr/>
              </a:pPr>
              <a:t>07.06.2021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FF585-C9DB-48B0-A748-36C6C0C5FA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22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9E0BC-5BF4-42DF-95CC-776E1B3768EA}" type="datetimeFigureOut">
              <a:rPr lang="ru-RU"/>
              <a:pPr>
                <a:defRPr/>
              </a:pPr>
              <a:t>07.06.2021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AB336-6D4F-4C03-94E2-C6FA781412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777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AA441-A1FC-4545-99F7-1A395B438E93}" type="datetimeFigureOut">
              <a:rPr lang="ru-RU"/>
              <a:pPr>
                <a:defRPr/>
              </a:pPr>
              <a:t>07.06.2021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064CE-08E5-43B7-A42A-323E477075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63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BAA95-AE47-49B5-8EFC-F8ED151C081A}" type="datetimeFigureOut">
              <a:rPr lang="ru-RU"/>
              <a:pPr>
                <a:defRPr/>
              </a:pPr>
              <a:t>07.06.2021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A4FC3-815D-46BF-8142-D700CAC663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0374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3CD00D-92EC-43D0-9E18-E8EEA9DF216A}" type="datetimeFigureOut">
              <a:rPr lang="ru-RU"/>
              <a:pPr>
                <a:defRPr/>
              </a:pPr>
              <a:t>07.06.2021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71A8E1C-BE9C-45FE-A00F-48A92D078E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19536" y="2276872"/>
            <a:ext cx="8496944" cy="309634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UNAPRJEĐENJE PRORAČUNSKOG RAČUNOVODSTVA I FINANCIJSKOG IZVJEŠTAVANJA U REPUBLICI UZBEKISTAN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A0D84D-3B4C-4069-9087-EFDF2EC46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1824" y="260648"/>
            <a:ext cx="3810000" cy="17240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2042218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sz="2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charset="0"/>
                <a:cs typeface="Arial" charset="0"/>
              </a:rPr>
              <a:t>Postojeće mjere za reformu i unaprjeđenje proračunskog računovodstva i izvještavanja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35360" y="2132856"/>
            <a:ext cx="11449272" cy="47251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anchor="ctr"/>
          <a:lstStyle/>
          <a:p>
            <a:pPr marL="342900" indent="-342900" algn="just">
              <a:buAutoNum type="arabicPeriod"/>
              <a:defRPr/>
            </a:pPr>
            <a:r>
              <a:rPr lang="hr-HR" sz="2000"/>
              <a:t>Odobrena je </a:t>
            </a:r>
            <a:r>
              <a:rPr lang="hr-HR" sz="2000" i="1">
                <a:solidFill>
                  <a:srgbClr val="00B0F0"/>
                </a:solidFill>
              </a:rPr>
              <a:t>Strategija </a:t>
            </a:r>
            <a:r>
              <a:rPr lang="hr-HR" sz="2000">
                <a:solidFill>
                  <a:srgbClr val="00B0F0"/>
                </a:solidFill>
              </a:rPr>
              <a:t>za unaprjeđenje sustava javnih financija </a:t>
            </a:r>
            <a:r>
              <a:rPr lang="hr-HR" sz="2000" i="1"/>
              <a:t>(br. 506 od 24. kolovoza/augusta 2020.,</a:t>
            </a:r>
            <a:r>
              <a:rPr lang="hr-HR" sz="2000"/>
              <a:t> odjeljak 5. „Jačanje financijske discipline i povećanje parlamentarne i javne kontrole proračunskog procesa harmonizacijom proračunskih računovodstvenih standarda, unaprjeđenjem unutarnjih kontrola i sustava revizije”);</a:t>
            </a:r>
          </a:p>
          <a:p>
            <a:pPr marL="342900" indent="-342900" algn="just">
              <a:buAutoNum type="arabicPeriod"/>
              <a:defRPr/>
            </a:pPr>
            <a:r>
              <a:rPr lang="hr-HR" sz="2000"/>
              <a:t>Od 2016. do 2019. odobreno je </a:t>
            </a:r>
            <a:r>
              <a:rPr lang="hr-HR" sz="2000">
                <a:solidFill>
                  <a:srgbClr val="00B0F0"/>
                </a:solidFill>
              </a:rPr>
              <a:t>dvanaest proračunskih računovodstvenih standarda (BAS) u skladu s Međunarodnim računovodstvenim standardima za javni sektor </a:t>
            </a:r>
            <a:r>
              <a:rPr lang="hr-HR" sz="2000"/>
              <a:t>(IPSAS) (BAS 1. Računovodstvena politika BAS 2. Jedinstveni računski plan; BAS 3. Financijsko izvještavanje; BAS 4. Utjecaj promjena na devizni tečaj; BAS 5. Poljoprivreda; BAS 6. Zakupi; BAS 7. Inventar; BAS 8. Nekretnine, postrojenja i oprema;BAS 9. Nematerijalna imovina; BAS 10. Prihod od transakcija razmjene; BAS 11. Troškovi zajmova; BAS 12. Ugovori o izgradnji);</a:t>
            </a:r>
          </a:p>
          <a:p>
            <a:pPr marL="342900" indent="-342900" algn="just">
              <a:buAutoNum type="arabicPeriod"/>
              <a:defRPr/>
            </a:pPr>
            <a:r>
              <a:rPr lang="hr-HR" sz="2000"/>
              <a:t>Izrađen je </a:t>
            </a:r>
            <a:r>
              <a:rPr lang="hr-HR" sz="2000" i="1">
                <a:solidFill>
                  <a:srgbClr val="00B0F0"/>
                </a:solidFill>
              </a:rPr>
              <a:t>Akcijski plan („Plan aktivnosti”</a:t>
            </a:r>
            <a:r>
              <a:rPr lang="hr-HR" sz="2000" i="1"/>
              <a:t>) za provedbu IPSAS-a postupnim prijelazom na </a:t>
            </a:r>
            <a:r>
              <a:rPr lang="hr-HR" sz="2000" b="1" i="1"/>
              <a:t>metodu utemeljenu na gotovinskim sredstvima </a:t>
            </a:r>
            <a:r>
              <a:rPr lang="hr-HR" sz="2000"/>
              <a:t>i daljnji razvoj proračunskog računovodstva u Republici Uzbekistan, uspostavljena je </a:t>
            </a:r>
            <a:r>
              <a:rPr lang="hr-HR" sz="2000" b="1" i="1"/>
              <a:t>Radna skupina </a:t>
            </a:r>
            <a:r>
              <a:rPr lang="hr-HR" sz="2000" i="1"/>
              <a:t>za harmonizaciju proračunskog računovodstva u skladu s IPSAS-om </a:t>
            </a:r>
            <a:r>
              <a:rPr lang="hr-HR" sz="2000"/>
              <a:t>uz sudjelovanje relevantnih ministarstava;</a:t>
            </a:r>
          </a:p>
          <a:p>
            <a:pPr marL="342900" indent="-342900" algn="just">
              <a:buAutoNum type="arabicPeriod"/>
              <a:defRPr/>
            </a:pPr>
            <a:r>
              <a:rPr lang="hr-HR" sz="2000"/>
              <a:t>izrađen je </a:t>
            </a:r>
            <a:r>
              <a:rPr lang="hr-HR" sz="2000" i="1">
                <a:solidFill>
                  <a:srgbClr val="00B0F0"/>
                </a:solidFill>
              </a:rPr>
              <a:t>Opis poslova </a:t>
            </a:r>
            <a:r>
              <a:rPr lang="hr-HR" sz="2000" i="1"/>
              <a:t>(ТOR) u svrhu transformacije </a:t>
            </a:r>
            <a:r>
              <a:rPr lang="hr-HR" sz="2000" b="1" i="1"/>
              <a:t>Jedinstvenog računskog plana </a:t>
            </a:r>
            <a:r>
              <a:rPr lang="hr-HR" sz="2000" i="1"/>
              <a:t>u softverskom sustavu </a:t>
            </a:r>
            <a:r>
              <a:rPr lang="hr-HR" sz="2000" b="1" i="1"/>
              <a:t>UzASBO</a:t>
            </a:r>
            <a:r>
              <a:rPr lang="hr-HR" sz="2000"/>
              <a:t> u suradnji s Računalnim centrom Ministarstva financija Republike Uzbekistan, te TOR za transformaciju JRR-a i proračunskog računovodstva u softverskom sustavu </a:t>
            </a:r>
            <a:r>
              <a:rPr lang="hr-HR" sz="2000" b="1"/>
              <a:t>FMIS</a:t>
            </a:r>
            <a:r>
              <a:rPr lang="hr-HR" sz="2000"/>
              <a:t>; </a:t>
            </a:r>
          </a:p>
          <a:p>
            <a:pPr marL="342900" indent="-342900">
              <a:buAutoNum type="arabicPeriod"/>
              <a:defRPr/>
            </a:pPr>
            <a:endParaRPr lang="ru-RU" dirty="0"/>
          </a:p>
          <a:p>
            <a:pPr marL="342900" indent="-342900">
              <a:buAutoNum type="arabicPeriod"/>
              <a:defRPr/>
            </a:pPr>
            <a:endParaRPr lang="ru-RU" dirty="0"/>
          </a:p>
          <a:p>
            <a:pPr marL="285750" indent="-285750">
              <a:buFontTx/>
              <a:buChar char="-"/>
              <a:defRPr/>
            </a:pPr>
            <a:endParaRPr lang="en-GB" altLang="ru-RU" dirty="0"/>
          </a:p>
          <a:p>
            <a:pPr lvl="0"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6004" y="0"/>
            <a:ext cx="12192000" cy="13681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sz="2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charset="0"/>
                <a:cs typeface="Arial" charset="0"/>
              </a:rPr>
              <a:t>Daljnje radnje za reformiranje proračunskog računovodstva i izvještavanja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83432" y="2276872"/>
            <a:ext cx="10297144" cy="381642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anchor="ctr"/>
          <a:lstStyle/>
          <a:p>
            <a:pPr marL="342900" indent="-342900">
              <a:buAutoNum type="arabicPeriod"/>
              <a:defRPr/>
            </a:pPr>
            <a:r>
              <a:rPr lang="hr-HR" sz="2200"/>
              <a:t>Planira se </a:t>
            </a:r>
            <a:r>
              <a:rPr lang="hr-HR" sz="2200" i="1">
                <a:solidFill>
                  <a:srgbClr val="00B0F0"/>
                </a:solidFill>
              </a:rPr>
              <a:t>pokretanje</a:t>
            </a:r>
            <a:r>
              <a:rPr lang="hr-HR" sz="2200"/>
              <a:t> automatiziranog sustava proračunskog računovodstva u sustavu UzASBO tijekom 2021. koji će sadržavati JRR i nove oblike financijskog izvještavanja;</a:t>
            </a:r>
          </a:p>
          <a:p>
            <a:pPr marL="342900" indent="-342900">
              <a:buAutoNum type="arabicPeriod"/>
              <a:defRPr/>
            </a:pPr>
            <a:r>
              <a:rPr lang="hr-HR" sz="2200"/>
              <a:t>odobrit će se standard za </a:t>
            </a:r>
            <a:r>
              <a:rPr lang="hr-HR" sz="2200" i="1">
                <a:solidFill>
                  <a:srgbClr val="00B0F0"/>
                </a:solidFill>
              </a:rPr>
              <a:t>konsolidirano financijsko izvještavanje</a:t>
            </a:r>
            <a:r>
              <a:rPr lang="hr-HR" sz="2200"/>
              <a:t> te Izvještaj o novčanim tokovima u skladu s IPSAS-om;</a:t>
            </a:r>
          </a:p>
          <a:p>
            <a:pPr marL="342900" indent="-342900">
              <a:buFontTx/>
              <a:buAutoNum type="arabicPeriod"/>
              <a:defRPr/>
            </a:pPr>
            <a:r>
              <a:rPr lang="hr-HR" sz="2200"/>
              <a:t>Stalna aktivna </a:t>
            </a:r>
            <a:r>
              <a:rPr lang="hr-HR" sz="2200" i="1"/>
              <a:t>suradnja s </a:t>
            </a:r>
            <a:r>
              <a:rPr lang="hr-HR" sz="2200" i="1">
                <a:solidFill>
                  <a:srgbClr val="00B0F0"/>
                </a:solidFill>
              </a:rPr>
              <a:t>međunarodnim stručnjacima </a:t>
            </a:r>
            <a:r>
              <a:rPr lang="hr-HR" sz="2200" i="1"/>
              <a:t>(Svjetska banka., Azijska banka za razvoj. MMF, Francuska razvojna agencija, UNDP)</a:t>
            </a:r>
          </a:p>
          <a:p>
            <a:pPr marL="342900" indent="-342900">
              <a:buAutoNum type="arabicPeriod"/>
              <a:defRPr/>
            </a:pPr>
            <a:endParaRPr lang="ru-RU" dirty="0"/>
          </a:p>
          <a:p>
            <a:pPr marL="342900" indent="-342900">
              <a:buAutoNum type="arabicPeriod"/>
              <a:defRPr/>
            </a:pPr>
            <a:endParaRPr lang="ru-RU" dirty="0"/>
          </a:p>
          <a:p>
            <a:pPr marL="342900" indent="-342900">
              <a:buAutoNum type="arabicPeriod"/>
              <a:defRPr/>
            </a:pPr>
            <a:endParaRPr lang="ru-RU" dirty="0"/>
          </a:p>
          <a:p>
            <a:pPr marL="285750" indent="-285750">
              <a:buFontTx/>
              <a:buChar char="-"/>
              <a:defRPr/>
            </a:pPr>
            <a:endParaRPr lang="en-GB" altLang="ru-RU" dirty="0"/>
          </a:p>
          <a:p>
            <a:pPr lvl="0"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805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0"/>
            <a:ext cx="12192000" cy="10527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sz="2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charset="0"/>
                <a:cs typeface="Arial" charset="0"/>
              </a:rPr>
              <a:t>Poduzete mjere za ublažavanje negativnih utjecaja pandemije koronavirusne bolesti (COVID-19):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9376" y="1961456"/>
            <a:ext cx="11233248" cy="4131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anchor="ctr"/>
          <a:lstStyle/>
          <a:p>
            <a:pPr algn="just"/>
            <a:r>
              <a:rPr lang="hr-HR" sz="2000"/>
              <a:t>1. Prema Dekretu Predsjednika Republike Uzbekistan (br. УП-5969 od 19. ožujka/marta 2020. „O PRIORITETNIM MJERAMA UBLAŽAVANJA NEGATIVNOG UTJECAJA PANDEMIJE KORONAVIRUSA I GLOBALNIH KRIZA NA GOSPODARSKI SEKTOR”) uspostavljen je </a:t>
            </a:r>
            <a:r>
              <a:rPr lang="hr-HR" sz="2000" b="1">
                <a:solidFill>
                  <a:srgbClr val="00B0F0"/>
                </a:solidFill>
              </a:rPr>
              <a:t>Fond za borbu protiv krize pod Ministarstvom financija</a:t>
            </a:r>
            <a:r>
              <a:rPr lang="hr-HR" sz="2000"/>
              <a:t> Republike Uzbekistan, a njegova se sredstva prvenstveno upotrebljavaju za:</a:t>
            </a:r>
          </a:p>
          <a:p>
            <a:pPr algn="just"/>
            <a:r>
              <a:rPr lang="hr-HR" sz="2000"/>
              <a:t>a) financiranje mjera namijenjenih suzbijanju širenja infekcije koronavirusa;</a:t>
            </a:r>
          </a:p>
          <a:p>
            <a:pPr algn="just"/>
            <a:r>
              <a:rPr lang="hr-HR" sz="2000"/>
              <a:t>b) podršku poduzetništvu i zapošljavanju;</a:t>
            </a:r>
          </a:p>
          <a:p>
            <a:pPr algn="just"/>
            <a:r>
              <a:rPr lang="hr-HR" sz="2000"/>
              <a:t>c) proširenje socijalne pomoći, uključujući pružanje dodatnih sredstava; </a:t>
            </a:r>
          </a:p>
          <a:p>
            <a:pPr algn="just"/>
            <a:r>
              <a:rPr lang="hr-HR" sz="2000"/>
              <a:t>d) osiguravanje održivog djelovanja gospodarskog sektora.</a:t>
            </a:r>
          </a:p>
          <a:p>
            <a:pPr algn="just"/>
            <a:r>
              <a:rPr lang="hr-HR" sz="2000"/>
              <a:t>2. </a:t>
            </a:r>
            <a:r>
              <a:rPr lang="hr-HR" sz="2000" b="1">
                <a:solidFill>
                  <a:srgbClr val="00B0F0"/>
                </a:solidFill>
              </a:rPr>
              <a:t>Primici </a:t>
            </a:r>
            <a:r>
              <a:rPr lang="hr-HR" sz="2000"/>
              <a:t>Fonda za borbu protiv krize sastoje se od: državnog proračuna Republike Uzbekistan (uključujući optimizaciju rashoda), povoljnih zajmova međunarodnih financijskih institucija i ostalih izvora.</a:t>
            </a:r>
          </a:p>
          <a:p>
            <a:pPr algn="just"/>
            <a:r>
              <a:rPr lang="hr-HR" sz="2000"/>
              <a:t>3. Rashodi Fonda za borbu protiv krize stvoreni su putem jedinstvenog računa otvorenog unutar Jedinstvenog računa riznice (JRR) (uz pojedinačne račune u proračunskim organizacijama), a sve su transakcije bile automatski vidljive u FMIS-u.</a:t>
            </a:r>
          </a:p>
          <a:p>
            <a:pPr algn="just"/>
            <a:r>
              <a:rPr lang="hr-HR" sz="2000"/>
              <a:t>4. Prihodi i rashodi Fonda objavljeni su na web-stranici Ministarstva i u medijima.</a:t>
            </a:r>
          </a:p>
          <a:p>
            <a:pPr marL="285750" indent="-285750">
              <a:buFontTx/>
              <a:buChar char="-"/>
              <a:defRPr/>
            </a:pPr>
            <a:endParaRPr lang="en-GB" altLang="ru-RU" dirty="0"/>
          </a:p>
          <a:p>
            <a:pPr lvl="0"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10810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7267</TotalTime>
  <Words>521</Words>
  <Application>Microsoft Office PowerPoint</Application>
  <PresentationFormat>Widescreen</PresentationFormat>
  <Paragraphs>28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BATIR NURMATOV</dc:creator>
  <cp:lastModifiedBy>Author</cp:lastModifiedBy>
  <cp:revision>211</cp:revision>
  <cp:lastPrinted>2019-03-15T11:12:19Z</cp:lastPrinted>
  <dcterms:created xsi:type="dcterms:W3CDTF">2015-09-14T10:23:34Z</dcterms:created>
  <dcterms:modified xsi:type="dcterms:W3CDTF">2021-06-07T12:31:40Z</dcterms:modified>
</cp:coreProperties>
</file>