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95" r:id="rId2"/>
    <p:sldId id="517" r:id="rId3"/>
    <p:sldId id="505" r:id="rId4"/>
    <p:sldId id="509" r:id="rId5"/>
    <p:sldId id="516" r:id="rId6"/>
    <p:sldId id="4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A5A5A5"/>
    <a:srgbClr val="ED7D31"/>
    <a:srgbClr val="00B0F0"/>
    <a:srgbClr val="2F5698"/>
    <a:srgbClr val="385723"/>
    <a:srgbClr val="B7372A"/>
    <a:srgbClr val="96B357"/>
    <a:srgbClr val="869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0" autoAdjust="0"/>
    <p:restoredTop sz="96252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CD3E-B110-4C64-8D9B-B749A68F6E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Test info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68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7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Test info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hlinkClick r:id="rId16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61" y="6756644"/>
            <a:ext cx="405993" cy="109728"/>
          </a:xfrm>
          <a:prstGeom prst="rect">
            <a:avLst/>
          </a:prstGeom>
          <a:noFill/>
          <a:effectLst>
            <a:glow rad="63500">
              <a:schemeClr val="bg1">
                <a:alpha val="4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7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705101"/>
            <a:ext cx="12192000" cy="4152900"/>
            <a:chOff x="1699844" y="3903784"/>
            <a:chExt cx="10503145" cy="2954213"/>
          </a:xfrm>
        </p:grpSpPr>
        <p:sp>
          <p:nvSpPr>
            <p:cNvPr id="23" name="Freeform 22"/>
            <p:cNvSpPr>
              <a:spLocks noChangeAspect="1"/>
            </p:cNvSpPr>
            <p:nvPr/>
          </p:nvSpPr>
          <p:spPr>
            <a:xfrm rot="10800000" flipV="1">
              <a:off x="1699844" y="3903784"/>
              <a:ext cx="10503145" cy="2954213"/>
            </a:xfrm>
            <a:custGeom>
              <a:avLst/>
              <a:gdLst>
                <a:gd name="connsiteX0" fmla="*/ 0 w 10503145"/>
                <a:gd name="connsiteY0" fmla="*/ 0 h 2954213"/>
                <a:gd name="connsiteX1" fmla="*/ 0 w 10503145"/>
                <a:gd name="connsiteY1" fmla="*/ 123828 h 2954213"/>
                <a:gd name="connsiteX2" fmla="*/ 10062893 w 10503145"/>
                <a:gd name="connsiteY2" fmla="*/ 2954212 h 2954213"/>
                <a:gd name="connsiteX3" fmla="*/ 0 w 10503145"/>
                <a:gd name="connsiteY3" fmla="*/ 2954212 h 2954213"/>
                <a:gd name="connsiteX4" fmla="*/ 0 w 10503145"/>
                <a:gd name="connsiteY4" fmla="*/ 2954213 h 2954213"/>
                <a:gd name="connsiteX5" fmla="*/ 10503145 w 10503145"/>
                <a:gd name="connsiteY5" fmla="*/ 2954213 h 295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3145" h="2954213">
                  <a:moveTo>
                    <a:pt x="0" y="0"/>
                  </a:moveTo>
                  <a:lnTo>
                    <a:pt x="0" y="123828"/>
                  </a:lnTo>
                  <a:lnTo>
                    <a:pt x="10062893" y="2954212"/>
                  </a:lnTo>
                  <a:lnTo>
                    <a:pt x="0" y="2954212"/>
                  </a:lnTo>
                  <a:lnTo>
                    <a:pt x="0" y="2954213"/>
                  </a:lnTo>
                  <a:lnTo>
                    <a:pt x="10503145" y="2954213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>
              <a:spLocks noChangeAspect="1"/>
            </p:cNvSpPr>
            <p:nvPr/>
          </p:nvSpPr>
          <p:spPr>
            <a:xfrm rot="10800000" flipV="1">
              <a:off x="2140096" y="4027612"/>
              <a:ext cx="10062893" cy="2830384"/>
            </a:xfrm>
            <a:prstGeom prst="rt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6900" y="4926772"/>
            <a:ext cx="6511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cs typeface="Estrangelo Edessa" panose="03080600000000000000" pitchFamily="66" charset="0"/>
              </a:rPr>
              <a:t>Measuring and Monitoring Treasury Performance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728" y1="47115" x2="8728" y2="47115"/>
                        <a14:foregroundMark x1="9024" y1="23077" x2="12130" y2="61538"/>
                        <a14:foregroundMark x1="3254" y1="33654" x2="8580" y2="8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89" y="390139"/>
            <a:ext cx="6752145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3A78A-973A-44A9-9FEE-FCF0601B90A5}"/>
              </a:ext>
            </a:extLst>
          </p:cNvPr>
          <p:cNvSpPr txBox="1"/>
          <p:nvPr/>
        </p:nvSpPr>
        <p:spPr>
          <a:xfrm>
            <a:off x="1683026" y="543339"/>
            <a:ext cx="54996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Ministry of Finance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Republic of Uzbekistan</a:t>
            </a:r>
          </a:p>
        </p:txBody>
      </p:sp>
    </p:spTree>
    <p:extLst>
      <p:ext uri="{BB962C8B-B14F-4D97-AF65-F5344CB8AC3E}">
        <p14:creationId xmlns:p14="http://schemas.microsoft.com/office/powerpoint/2010/main" val="2322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1303019"/>
            <a:ext cx="12192000" cy="526190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5" y="2025855"/>
            <a:ext cx="5071188" cy="28130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037506" y="2183319"/>
            <a:ext cx="937712" cy="943598"/>
          </a:xfrm>
          <a:prstGeom prst="ellipse">
            <a:avLst/>
          </a:prstGeom>
          <a:solidFill>
            <a:srgbClr val="A5A5A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37506" y="3626182"/>
            <a:ext cx="937712" cy="94359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22277" y="2183319"/>
            <a:ext cx="937712" cy="94359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2277" y="3636960"/>
            <a:ext cx="937712" cy="943598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242" y="270249"/>
            <a:ext cx="6372983" cy="83099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Treasury of the Ministry of Finance of the Republic of Uzbekistan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75141" y="2331952"/>
            <a:ext cx="2416944" cy="707886"/>
          </a:xfrm>
          <a:prstGeom prst="rect">
            <a:avLst/>
          </a:prstGeom>
          <a:solidFill>
            <a:srgbClr val="A5A5A5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Analysis and Control </a:t>
            </a:r>
          </a:p>
          <a:p>
            <a:pPr algn="ctr" defTabSz="1450940"/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Department</a:t>
            </a:r>
            <a:r>
              <a:rPr lang="ru-RU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 (</a:t>
            </a:r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PI</a:t>
            </a:r>
            <a:r>
              <a:rPr lang="ru-RU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70818" y="3785593"/>
            <a:ext cx="2260682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Territorial Branches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5303" y="2331952"/>
            <a:ext cx="2242323" cy="707886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450940"/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Methodology Department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1193" y="3774815"/>
            <a:ext cx="2719847" cy="400110"/>
          </a:xfrm>
          <a:prstGeom prst="rect">
            <a:avLst/>
          </a:prstGeom>
          <a:solidFill>
            <a:srgbClr val="ED7D3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en-US" sz="20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Operations Department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230597" y="5442936"/>
            <a:ext cx="731520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6766" y="5538790"/>
            <a:ext cx="1195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 process of studying experience of various countries is underway to reform the structure and further improve Treasury operations in the Republic of Uzbekistan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3" grpId="0" animBg="1"/>
      <p:bldP spid="18" grpId="0" animBg="1"/>
      <p:bldP spid="21" grpId="0" animBg="1"/>
      <p:bldP spid="30" grpId="0" animBg="1"/>
      <p:bldP spid="33" grpId="0" animBg="1"/>
      <p:bldP spid="36" grpId="0" animBg="1"/>
      <p:bldP spid="39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969484"/>
            <a:ext cx="12192000" cy="543003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1701" y="4948780"/>
            <a:ext cx="4623336" cy="812800"/>
          </a:xfrm>
          <a:prstGeom prst="roundRect">
            <a:avLst>
              <a:gd name="adj" fmla="val 83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conclusions</a:t>
            </a:r>
            <a:r>
              <a:rPr lang="ru-RU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surveys</a:t>
            </a:r>
            <a:r>
              <a:rPr lang="ru-RU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br>
              <a:rPr lang="ru-RU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questionnaires, etc.</a:t>
            </a:r>
            <a:endParaRPr lang="ru-RU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1701" y="1803472"/>
            <a:ext cx="4623336" cy="952539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901701" y="2095611"/>
            <a:ext cx="4623336" cy="660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External Assessments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701" y="2756011"/>
            <a:ext cx="4623336" cy="220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Government</a:t>
            </a:r>
            <a:endParaRPr lang="ru-RU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Chamber of Accounts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Public</a:t>
            </a:r>
            <a:endParaRPr lang="ru-RU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Budget users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(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suppliers of goods, works and services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)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7109" y="4948780"/>
            <a:ext cx="4623336" cy="812800"/>
          </a:xfrm>
          <a:prstGeom prst="roundRect">
            <a:avLst>
              <a:gd name="adj" fmla="val 8334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деятельности и исполнительской дисциплины</a:t>
            </a:r>
            <a:endParaRPr lang="en-US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47109" y="1803472"/>
            <a:ext cx="4623336" cy="952539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6647109" y="2095611"/>
            <a:ext cx="4623336" cy="660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Internal Assessments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47108" y="2756011"/>
            <a:ext cx="4623336" cy="220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Ministry Management</a:t>
            </a:r>
            <a:endParaRPr lang="ru-RU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Ministry’s working committees</a:t>
            </a:r>
            <a:endParaRPr lang="ru-RU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000" u="sng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Analysis and Control Department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42" y="270249"/>
            <a:ext cx="714571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Treasury Assessments</a:t>
            </a:r>
          </a:p>
        </p:txBody>
      </p:sp>
    </p:spTree>
    <p:extLst>
      <p:ext uri="{BB962C8B-B14F-4D97-AF65-F5344CB8AC3E}">
        <p14:creationId xmlns:p14="http://schemas.microsoft.com/office/powerpoint/2010/main" val="37120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1173480"/>
            <a:ext cx="12192000" cy="53492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Shape 3427"/>
          <p:cNvSpPr/>
          <p:nvPr/>
        </p:nvSpPr>
        <p:spPr>
          <a:xfrm flipH="1">
            <a:off x="-38104" y="5489797"/>
            <a:ext cx="916029" cy="7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7201" y="21600"/>
                </a:lnTo>
                <a:cubicBezTo>
                  <a:pt x="12664" y="20556"/>
                  <a:pt x="8554" y="17966"/>
                  <a:pt x="5470" y="14207"/>
                </a:cubicBezTo>
                <a:cubicBezTo>
                  <a:pt x="2237" y="10266"/>
                  <a:pt x="311" y="5265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29" name="Shape 3428"/>
          <p:cNvSpPr/>
          <p:nvPr/>
        </p:nvSpPr>
        <p:spPr>
          <a:xfrm flipH="1">
            <a:off x="-37541" y="4817090"/>
            <a:ext cx="914893" cy="70988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77716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5867"/>
          </a:p>
        </p:txBody>
      </p:sp>
      <p:sp>
        <p:nvSpPr>
          <p:cNvPr id="30" name="Shape 3429"/>
          <p:cNvSpPr/>
          <p:nvPr/>
        </p:nvSpPr>
        <p:spPr>
          <a:xfrm flipH="1">
            <a:off x="-37541" y="4191000"/>
            <a:ext cx="1124001" cy="68959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77716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5867"/>
          </a:p>
        </p:txBody>
      </p:sp>
      <p:sp>
        <p:nvSpPr>
          <p:cNvPr id="33" name="Shape 3432"/>
          <p:cNvSpPr/>
          <p:nvPr/>
        </p:nvSpPr>
        <p:spPr>
          <a:xfrm flipH="1">
            <a:off x="526198" y="4083106"/>
            <a:ext cx="720165" cy="2051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544" extrusionOk="0">
                <a:moveTo>
                  <a:pt x="0" y="19"/>
                </a:moveTo>
                <a:lnTo>
                  <a:pt x="99" y="9890"/>
                </a:lnTo>
                <a:cubicBezTo>
                  <a:pt x="-59" y="10953"/>
                  <a:pt x="449" y="12016"/>
                  <a:pt x="1580" y="12989"/>
                </a:cubicBezTo>
                <a:cubicBezTo>
                  <a:pt x="2381" y="13677"/>
                  <a:pt x="3480" y="14307"/>
                  <a:pt x="4831" y="14854"/>
                </a:cubicBezTo>
                <a:lnTo>
                  <a:pt x="21541" y="21544"/>
                </a:lnTo>
                <a:cubicBezTo>
                  <a:pt x="19938" y="20854"/>
                  <a:pt x="18728" y="20042"/>
                  <a:pt x="17988" y="19162"/>
                </a:cubicBezTo>
                <a:cubicBezTo>
                  <a:pt x="17260" y="18297"/>
                  <a:pt x="17002" y="17384"/>
                  <a:pt x="17230" y="16479"/>
                </a:cubicBezTo>
                <a:lnTo>
                  <a:pt x="16957" y="6422"/>
                </a:lnTo>
                <a:cubicBezTo>
                  <a:pt x="16889" y="5520"/>
                  <a:pt x="16322" y="4635"/>
                  <a:pt x="15292" y="3825"/>
                </a:cubicBezTo>
                <a:cubicBezTo>
                  <a:pt x="14456" y="3168"/>
                  <a:pt x="13330" y="2571"/>
                  <a:pt x="11963" y="2062"/>
                </a:cubicBezTo>
                <a:cubicBezTo>
                  <a:pt x="10589" y="1366"/>
                  <a:pt x="8781" y="814"/>
                  <a:pt x="6705" y="457"/>
                </a:cubicBezTo>
                <a:cubicBezTo>
                  <a:pt x="4603" y="95"/>
                  <a:pt x="2296" y="-56"/>
                  <a:pt x="0" y="1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34" name="Shape 3433"/>
          <p:cNvSpPr/>
          <p:nvPr/>
        </p:nvSpPr>
        <p:spPr>
          <a:xfrm flipH="1">
            <a:off x="1037512" y="4031050"/>
            <a:ext cx="790479" cy="1512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4" y="6693"/>
                </a:lnTo>
                <a:cubicBezTo>
                  <a:pt x="397" y="7778"/>
                  <a:pt x="938" y="8834"/>
                  <a:pt x="1767" y="9819"/>
                </a:cubicBezTo>
                <a:cubicBezTo>
                  <a:pt x="2864" y="11123"/>
                  <a:pt x="4439" y="12276"/>
                  <a:pt x="6386" y="13201"/>
                </a:cubicBezTo>
                <a:lnTo>
                  <a:pt x="21600" y="21600"/>
                </a:lnTo>
                <a:cubicBezTo>
                  <a:pt x="19501" y="20674"/>
                  <a:pt x="17924" y="19416"/>
                  <a:pt x="17068" y="17982"/>
                </a:cubicBezTo>
                <a:cubicBezTo>
                  <a:pt x="16643" y="17269"/>
                  <a:pt x="16406" y="16528"/>
                  <a:pt x="16259" y="15786"/>
                </a:cubicBezTo>
                <a:cubicBezTo>
                  <a:pt x="16109" y="15027"/>
                  <a:pt x="16052" y="14260"/>
                  <a:pt x="16092" y="13491"/>
                </a:cubicBezTo>
                <a:lnTo>
                  <a:pt x="16071" y="1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35" name="Shape 3434"/>
          <p:cNvSpPr/>
          <p:nvPr/>
        </p:nvSpPr>
        <p:spPr>
          <a:xfrm flipH="1">
            <a:off x="1664764" y="4037636"/>
            <a:ext cx="760302" cy="847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3"/>
                </a:moveTo>
                <a:lnTo>
                  <a:pt x="21600" y="21600"/>
                </a:lnTo>
                <a:cubicBezTo>
                  <a:pt x="20016" y="19708"/>
                  <a:pt x="18815" y="17538"/>
                  <a:pt x="18061" y="15204"/>
                </a:cubicBezTo>
                <a:cubicBezTo>
                  <a:pt x="17339" y="12970"/>
                  <a:pt x="17040" y="10625"/>
                  <a:pt x="17177" y="8286"/>
                </a:cubicBezTo>
                <a:lnTo>
                  <a:pt x="17177" y="0"/>
                </a:lnTo>
                <a:lnTo>
                  <a:pt x="78" y="0"/>
                </a:lnTo>
                <a:lnTo>
                  <a:pt x="0" y="15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grpSp>
        <p:nvGrpSpPr>
          <p:cNvPr id="11" name="Group 10"/>
          <p:cNvGrpSpPr/>
          <p:nvPr/>
        </p:nvGrpSpPr>
        <p:grpSpPr>
          <a:xfrm>
            <a:off x="7085956" y="4910282"/>
            <a:ext cx="4369443" cy="1385394"/>
            <a:chOff x="7089372" y="5305607"/>
            <a:chExt cx="4133444" cy="1385394"/>
          </a:xfrm>
        </p:grpSpPr>
        <p:grpSp>
          <p:nvGrpSpPr>
            <p:cNvPr id="50" name="Group 49"/>
            <p:cNvGrpSpPr/>
            <p:nvPr/>
          </p:nvGrpSpPr>
          <p:grpSpPr>
            <a:xfrm>
              <a:off x="7089372" y="5309911"/>
              <a:ext cx="3654683" cy="1381090"/>
              <a:chOff x="4792814" y="1956381"/>
              <a:chExt cx="2605737" cy="146897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856899" y="1956381"/>
                <a:ext cx="1730117" cy="425570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450940"/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0.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13 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bn Sum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(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$16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,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400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)</a:t>
                </a:r>
                <a:endParaRPr lang="en-US" sz="20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92814" y="2606950"/>
                <a:ext cx="2605737" cy="8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Total annual expenditures</a:t>
                </a:r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36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257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3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bn Sum ($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4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 532,2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00)</a:t>
                </a:r>
              </a:p>
            </p:txBody>
          </p:sp>
        </p:grpSp>
        <p:sp>
          <p:nvSpPr>
            <p:cNvPr id="66" name="Sev04"/>
            <p:cNvSpPr/>
            <p:nvPr/>
          </p:nvSpPr>
          <p:spPr>
            <a:xfrm>
              <a:off x="10239403" y="5305607"/>
              <a:ext cx="983413" cy="983411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4"/>
                  </a:solidFill>
                </a:rPr>
                <a:t>&lt; 2%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34777" y="3160267"/>
            <a:ext cx="4586719" cy="1608774"/>
            <a:chOff x="7390363" y="4052992"/>
            <a:chExt cx="4586719" cy="1608774"/>
          </a:xfrm>
        </p:grpSpPr>
        <p:grpSp>
          <p:nvGrpSpPr>
            <p:cNvPr id="47" name="Group 46"/>
            <p:cNvGrpSpPr/>
            <p:nvPr/>
          </p:nvGrpSpPr>
          <p:grpSpPr>
            <a:xfrm>
              <a:off x="8640512" y="4063746"/>
              <a:ext cx="3336570" cy="1598020"/>
              <a:chOff x="4792814" y="1956381"/>
              <a:chExt cx="2378927" cy="169970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856899" y="1956381"/>
                <a:ext cx="1921475" cy="425571"/>
              </a:xfrm>
              <a:prstGeom prst="rect">
                <a:avLst/>
              </a:prstGeom>
              <a:solidFill>
                <a:srgbClr val="A5A5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450940"/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2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.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68 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bn Sum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($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335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,000)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792814" y="2444852"/>
                <a:ext cx="2378927" cy="12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Total annual expenditures</a:t>
                </a:r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40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911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3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bn Sum</a:t>
                </a: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($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5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113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9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00)</a:t>
                </a:r>
              </a:p>
            </p:txBody>
          </p:sp>
        </p:grpSp>
        <p:sp>
          <p:nvSpPr>
            <p:cNvPr id="78" name="Sev03"/>
            <p:cNvSpPr/>
            <p:nvPr/>
          </p:nvSpPr>
          <p:spPr>
            <a:xfrm>
              <a:off x="7390363" y="4052992"/>
              <a:ext cx="1077651" cy="983411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&lt; 2%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85957" y="1562204"/>
            <a:ext cx="4369443" cy="1380561"/>
            <a:chOff x="7089372" y="2841709"/>
            <a:chExt cx="4136859" cy="1380561"/>
          </a:xfrm>
        </p:grpSpPr>
        <p:grpSp>
          <p:nvGrpSpPr>
            <p:cNvPr id="44" name="Group 43"/>
            <p:cNvGrpSpPr/>
            <p:nvPr/>
          </p:nvGrpSpPr>
          <p:grpSpPr>
            <a:xfrm>
              <a:off x="7089372" y="2866579"/>
              <a:ext cx="3657700" cy="1355691"/>
              <a:chOff x="4792814" y="1956381"/>
              <a:chExt cx="2607888" cy="144195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805461" y="1956381"/>
                <a:ext cx="2183697" cy="425570"/>
              </a:xfrm>
              <a:prstGeom prst="rect">
                <a:avLst/>
              </a:prstGeom>
              <a:solidFill>
                <a:srgbClr val="ED7D3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450940"/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0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.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95 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bn Sum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(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$118.700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)</a:t>
                </a:r>
                <a:endParaRPr lang="en-US" sz="20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92814" y="2579935"/>
                <a:ext cx="2607888" cy="81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Total annual expenditures</a:t>
                </a:r>
                <a:endParaRPr lang="ru-RU" sz="20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49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343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7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bn Sum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($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6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,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168,0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00)</a:t>
                </a:r>
              </a:p>
            </p:txBody>
          </p:sp>
        </p:grpSp>
        <p:sp>
          <p:nvSpPr>
            <p:cNvPr id="82" name="Sev02"/>
            <p:cNvSpPr/>
            <p:nvPr/>
          </p:nvSpPr>
          <p:spPr>
            <a:xfrm>
              <a:off x="10242818" y="2841709"/>
              <a:ext cx="983413" cy="983411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chemeClr val="accent2"/>
                  </a:solidFill>
                </a:rPr>
                <a:t>&lt; 2%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8650" y="3518321"/>
            <a:ext cx="5931325" cy="1031889"/>
            <a:chOff x="688650" y="3619922"/>
            <a:chExt cx="5931325" cy="841800"/>
          </a:xfrm>
        </p:grpSpPr>
        <p:sp>
          <p:nvSpPr>
            <p:cNvPr id="36" name="Shape 3435"/>
            <p:cNvSpPr/>
            <p:nvPr/>
          </p:nvSpPr>
          <p:spPr>
            <a:xfrm flipH="1">
              <a:off x="688650" y="3619922"/>
              <a:ext cx="5931325" cy="84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8" y="4"/>
                  </a:moveTo>
                  <a:cubicBezTo>
                    <a:pt x="18240" y="195"/>
                    <a:pt x="18468" y="638"/>
                    <a:pt x="18682" y="1317"/>
                  </a:cubicBezTo>
                  <a:cubicBezTo>
                    <a:pt x="18953" y="2180"/>
                    <a:pt x="19199" y="3410"/>
                    <a:pt x="19404" y="4937"/>
                  </a:cubicBezTo>
                  <a:lnTo>
                    <a:pt x="20537" y="12890"/>
                  </a:lnTo>
                  <a:cubicBezTo>
                    <a:pt x="20817" y="14673"/>
                    <a:pt x="21073" y="16622"/>
                    <a:pt x="21305" y="18714"/>
                  </a:cubicBezTo>
                  <a:cubicBezTo>
                    <a:pt x="21409" y="19649"/>
                    <a:pt x="21507" y="20612"/>
                    <a:pt x="21600" y="21600"/>
                  </a:cubicBezTo>
                  <a:cubicBezTo>
                    <a:pt x="21417" y="19874"/>
                    <a:pt x="21182" y="18449"/>
                    <a:pt x="20912" y="17431"/>
                  </a:cubicBezTo>
                  <a:cubicBezTo>
                    <a:pt x="20687" y="16582"/>
                    <a:pt x="20445" y="16033"/>
                    <a:pt x="20199" y="15667"/>
                  </a:cubicBezTo>
                  <a:cubicBezTo>
                    <a:pt x="19921" y="15254"/>
                    <a:pt x="19637" y="15067"/>
                    <a:pt x="19350" y="15119"/>
                  </a:cubicBezTo>
                  <a:lnTo>
                    <a:pt x="716" y="14980"/>
                  </a:lnTo>
                  <a:lnTo>
                    <a:pt x="0" y="7793"/>
                  </a:lnTo>
                  <a:lnTo>
                    <a:pt x="677" y="0"/>
                  </a:lnTo>
                  <a:lnTo>
                    <a:pt x="18008" y="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24868" y="3693335"/>
              <a:ext cx="1726306" cy="409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>
                  <a:ea typeface="Roboto Light" panose="02000000000000000000" pitchFamily="2" charset="0"/>
                </a:rPr>
                <a:t>2015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36298" y="3907726"/>
              <a:ext cx="3212027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1358657" y="2807526"/>
            <a:ext cx="5265016" cy="863893"/>
            <a:chOff x="1345957" y="3077120"/>
            <a:chExt cx="5265016" cy="695899"/>
          </a:xfrm>
        </p:grpSpPr>
        <p:sp>
          <p:nvSpPr>
            <p:cNvPr id="37" name="Shape 3436"/>
            <p:cNvSpPr/>
            <p:nvPr/>
          </p:nvSpPr>
          <p:spPr>
            <a:xfrm flipH="1">
              <a:off x="1345957" y="3077120"/>
              <a:ext cx="5265016" cy="69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27" y="94"/>
                  </a:moveTo>
                  <a:cubicBezTo>
                    <a:pt x="18203" y="213"/>
                    <a:pt x="18473" y="697"/>
                    <a:pt x="18726" y="1525"/>
                  </a:cubicBezTo>
                  <a:cubicBezTo>
                    <a:pt x="18963" y="2303"/>
                    <a:pt x="19182" y="3373"/>
                    <a:pt x="19374" y="4691"/>
                  </a:cubicBezTo>
                  <a:lnTo>
                    <a:pt x="21600" y="21600"/>
                  </a:lnTo>
                  <a:cubicBezTo>
                    <a:pt x="21397" y="20449"/>
                    <a:pt x="21173" y="19530"/>
                    <a:pt x="20935" y="18871"/>
                  </a:cubicBezTo>
                  <a:cubicBezTo>
                    <a:pt x="20740" y="18331"/>
                    <a:pt x="20537" y="17971"/>
                    <a:pt x="20330" y="17798"/>
                  </a:cubicBezTo>
                  <a:lnTo>
                    <a:pt x="839" y="17838"/>
                  </a:lnTo>
                  <a:lnTo>
                    <a:pt x="0" y="8677"/>
                  </a:lnTo>
                  <a:lnTo>
                    <a:pt x="856" y="0"/>
                  </a:lnTo>
                  <a:lnTo>
                    <a:pt x="17927" y="94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16055" y="3145851"/>
              <a:ext cx="1726306" cy="4048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>
                  <a:ea typeface="Roboto Light" panose="02000000000000000000" pitchFamily="2" charset="0"/>
                </a:rPr>
                <a:t>2016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113685" y="3333414"/>
              <a:ext cx="283464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1946268" y="2036505"/>
            <a:ext cx="4672479" cy="907600"/>
            <a:chOff x="1920868" y="2519105"/>
            <a:chExt cx="4672479" cy="691361"/>
          </a:xfrm>
        </p:grpSpPr>
        <p:sp>
          <p:nvSpPr>
            <p:cNvPr id="38" name="Shape 3437"/>
            <p:cNvSpPr/>
            <p:nvPr/>
          </p:nvSpPr>
          <p:spPr>
            <a:xfrm flipH="1">
              <a:off x="1920868" y="2519105"/>
              <a:ext cx="4672479" cy="69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9" y="0"/>
                  </a:moveTo>
                  <a:cubicBezTo>
                    <a:pt x="17799" y="108"/>
                    <a:pt x="18114" y="637"/>
                    <a:pt x="18404" y="1558"/>
                  </a:cubicBezTo>
                  <a:cubicBezTo>
                    <a:pt x="18667" y="2389"/>
                    <a:pt x="18905" y="3525"/>
                    <a:pt x="19109" y="4914"/>
                  </a:cubicBezTo>
                  <a:lnTo>
                    <a:pt x="21600" y="21600"/>
                  </a:lnTo>
                  <a:cubicBezTo>
                    <a:pt x="21387" y="20555"/>
                    <a:pt x="21153" y="19714"/>
                    <a:pt x="20906" y="19103"/>
                  </a:cubicBezTo>
                  <a:cubicBezTo>
                    <a:pt x="20682" y="18549"/>
                    <a:pt x="20449" y="18188"/>
                    <a:pt x="20212" y="18028"/>
                  </a:cubicBezTo>
                  <a:lnTo>
                    <a:pt x="945" y="18028"/>
                  </a:lnTo>
                  <a:lnTo>
                    <a:pt x="0" y="8926"/>
                  </a:lnTo>
                  <a:lnTo>
                    <a:pt x="964" y="192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16056" y="2621350"/>
              <a:ext cx="1726306" cy="382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>
                  <a:ea typeface="Roboto Light" panose="02000000000000000000" pitchFamily="2" charset="0"/>
                </a:rPr>
                <a:t>2017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556371" y="2824189"/>
              <a:ext cx="237744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95242" y="270249"/>
            <a:ext cx="2802791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Indicator</a:t>
            </a:r>
            <a:r>
              <a:rPr lang="ru-RU" sz="2400" dirty="0"/>
              <a:t> 22.1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6385" y="4653742"/>
            <a:ext cx="449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Expenditure arrears do not exceed </a:t>
            </a:r>
            <a:r>
              <a:rPr lang="ru-RU" sz="2400" b="1" dirty="0"/>
              <a:t>2% </a:t>
            </a:r>
            <a:r>
              <a:rPr lang="en-US" sz="2400" b="1" dirty="0"/>
              <a:t>of total expenditures</a:t>
            </a:r>
            <a:r>
              <a:rPr lang="ru-RU" sz="2400" b="1" dirty="0"/>
              <a:t>, </a:t>
            </a:r>
            <a:r>
              <a:rPr lang="en-US" sz="2400" b="1" dirty="0"/>
              <a:t>as of the last three fiscal years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7341" y="1610795"/>
            <a:ext cx="1255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290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5" grpId="0" build="p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0" y="1183445"/>
            <a:ext cx="12192000" cy="54540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rot="5400000">
            <a:off x="1584476" y="1553317"/>
            <a:ext cx="1538219" cy="2989028"/>
          </a:xfrm>
          <a:custGeom>
            <a:avLst/>
            <a:gdLst/>
            <a:ahLst/>
            <a:cxnLst>
              <a:cxn ang="0">
                <a:pos x="332" y="385"/>
              </a:cxn>
              <a:cxn ang="0">
                <a:pos x="319" y="352"/>
              </a:cxn>
              <a:cxn ang="0">
                <a:pos x="178" y="232"/>
              </a:cxn>
              <a:cxn ang="0">
                <a:pos x="163" y="194"/>
              </a:cxn>
              <a:cxn ang="0">
                <a:pos x="163" y="0"/>
              </a:cxn>
              <a:cxn ang="0">
                <a:pos x="2" y="0"/>
              </a:cxn>
              <a:cxn ang="0">
                <a:pos x="2" y="179"/>
              </a:cxn>
              <a:cxn ang="0">
                <a:pos x="59" y="248"/>
              </a:cxn>
              <a:cxn ang="0">
                <a:pos x="286" y="364"/>
              </a:cxn>
              <a:cxn ang="0">
                <a:pos x="300" y="392"/>
              </a:cxn>
              <a:cxn ang="0">
                <a:pos x="300" y="694"/>
              </a:cxn>
              <a:cxn ang="0">
                <a:pos x="328" y="717"/>
              </a:cxn>
              <a:cxn ang="0">
                <a:pos x="332" y="717"/>
              </a:cxn>
              <a:cxn ang="0">
                <a:pos x="332" y="385"/>
              </a:cxn>
            </a:cxnLst>
            <a:rect l="0" t="0" r="r" b="b"/>
            <a:pathLst>
              <a:path w="333" h="717">
                <a:moveTo>
                  <a:pt x="332" y="385"/>
                </a:moveTo>
                <a:cubicBezTo>
                  <a:pt x="332" y="367"/>
                  <a:pt x="324" y="358"/>
                  <a:pt x="319" y="352"/>
                </a:cubicBezTo>
                <a:cubicBezTo>
                  <a:pt x="290" y="323"/>
                  <a:pt x="178" y="232"/>
                  <a:pt x="178" y="232"/>
                </a:cubicBezTo>
                <a:cubicBezTo>
                  <a:pt x="172" y="224"/>
                  <a:pt x="163" y="212"/>
                  <a:pt x="163" y="194"/>
                </a:cubicBezTo>
                <a:cubicBezTo>
                  <a:pt x="163" y="0"/>
                  <a:pt x="163" y="0"/>
                  <a:pt x="16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79"/>
                  <a:pt x="2" y="179"/>
                  <a:pt x="2" y="179"/>
                </a:cubicBezTo>
                <a:cubicBezTo>
                  <a:pt x="0" y="213"/>
                  <a:pt x="32" y="234"/>
                  <a:pt x="59" y="248"/>
                </a:cubicBezTo>
                <a:cubicBezTo>
                  <a:pt x="91" y="263"/>
                  <a:pt x="244" y="340"/>
                  <a:pt x="286" y="364"/>
                </a:cubicBezTo>
                <a:cubicBezTo>
                  <a:pt x="299" y="372"/>
                  <a:pt x="300" y="386"/>
                  <a:pt x="300" y="392"/>
                </a:cubicBezTo>
                <a:cubicBezTo>
                  <a:pt x="300" y="694"/>
                  <a:pt x="300" y="694"/>
                  <a:pt x="300" y="694"/>
                </a:cubicBezTo>
                <a:cubicBezTo>
                  <a:pt x="328" y="717"/>
                  <a:pt x="328" y="717"/>
                  <a:pt x="328" y="717"/>
                </a:cubicBezTo>
                <a:cubicBezTo>
                  <a:pt x="332" y="717"/>
                  <a:pt x="332" y="717"/>
                  <a:pt x="332" y="717"/>
                </a:cubicBezTo>
                <a:cubicBezTo>
                  <a:pt x="332" y="692"/>
                  <a:pt x="333" y="386"/>
                  <a:pt x="332" y="385"/>
                </a:cubicBez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69000">
                <a:schemeClr val="accent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7" name="Group 16"/>
          <p:cNvGrpSpPr/>
          <p:nvPr/>
        </p:nvGrpSpPr>
        <p:grpSpPr>
          <a:xfrm>
            <a:off x="3598528" y="2220696"/>
            <a:ext cx="908051" cy="910167"/>
            <a:chOff x="4463284" y="2478618"/>
            <a:chExt cx="908051" cy="910167"/>
          </a:xfrm>
        </p:grpSpPr>
        <p:sp>
          <p:nvSpPr>
            <p:cNvPr id="79" name="Freeform 78"/>
            <p:cNvSpPr>
              <a:spLocks noChangeAspect="1"/>
            </p:cNvSpPr>
            <p:nvPr/>
          </p:nvSpPr>
          <p:spPr>
            <a:xfrm>
              <a:off x="4595564" y="2612785"/>
              <a:ext cx="640080" cy="640080"/>
            </a:xfrm>
            <a:custGeom>
              <a:avLst/>
              <a:gdLst>
                <a:gd name="connsiteX0" fmla="*/ 548640 w 1097280"/>
                <a:gd name="connsiteY0" fmla="*/ 0 h 1097280"/>
                <a:gd name="connsiteX1" fmla="*/ 1097280 w 1097280"/>
                <a:gd name="connsiteY1" fmla="*/ 548640 h 1097280"/>
                <a:gd name="connsiteX2" fmla="*/ 548640 w 1097280"/>
                <a:gd name="connsiteY2" fmla="*/ 1097280 h 1097280"/>
                <a:gd name="connsiteX3" fmla="*/ 0 w 1097280"/>
                <a:gd name="connsiteY3" fmla="*/ 548640 h 1097280"/>
                <a:gd name="connsiteX4" fmla="*/ 548640 w 1097280"/>
                <a:gd name="connsiteY4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1097280">
                  <a:moveTo>
                    <a:pt x="548640" y="0"/>
                  </a:moveTo>
                  <a:cubicBezTo>
                    <a:pt x="851646" y="0"/>
                    <a:pt x="1097280" y="245634"/>
                    <a:pt x="1097280" y="548640"/>
                  </a:cubicBezTo>
                  <a:cubicBezTo>
                    <a:pt x="1097280" y="851646"/>
                    <a:pt x="851646" y="1097280"/>
                    <a:pt x="548640" y="1097280"/>
                  </a:cubicBezTo>
                  <a:cubicBezTo>
                    <a:pt x="245634" y="1097280"/>
                    <a:pt x="0" y="851646"/>
                    <a:pt x="0" y="548640"/>
                  </a:cubicBezTo>
                  <a:cubicBezTo>
                    <a:pt x="0" y="245634"/>
                    <a:pt x="245634" y="0"/>
                    <a:pt x="548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4463284" y="2478618"/>
              <a:ext cx="908051" cy="91016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7" y="43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251" name="Freeform 11"/>
          <p:cNvSpPr>
            <a:spLocks/>
          </p:cNvSpPr>
          <p:nvPr/>
        </p:nvSpPr>
        <p:spPr bwMode="auto">
          <a:xfrm rot="5400000">
            <a:off x="1522008" y="3103387"/>
            <a:ext cx="1610536" cy="304378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162"/>
              </a:cxn>
              <a:cxn ang="0">
                <a:pos x="150" y="200"/>
              </a:cxn>
              <a:cxn ang="0">
                <a:pos x="14" y="320"/>
              </a:cxn>
              <a:cxn ang="0">
                <a:pos x="0" y="353"/>
              </a:cxn>
              <a:cxn ang="0">
                <a:pos x="0" y="685"/>
              </a:cxn>
              <a:cxn ang="0">
                <a:pos x="5" y="685"/>
              </a:cxn>
              <a:cxn ang="0">
                <a:pos x="33" y="662"/>
              </a:cxn>
              <a:cxn ang="0">
                <a:pos x="33" y="360"/>
              </a:cxn>
              <a:cxn ang="0">
                <a:pos x="47" y="332"/>
              </a:cxn>
              <a:cxn ang="0">
                <a:pos x="269" y="216"/>
              </a:cxn>
              <a:cxn ang="0">
                <a:pos x="327" y="147"/>
              </a:cxn>
              <a:cxn ang="0">
                <a:pos x="327" y="0"/>
              </a:cxn>
              <a:cxn ang="0">
                <a:pos x="165" y="0"/>
              </a:cxn>
            </a:cxnLst>
            <a:rect l="0" t="0" r="r" b="b"/>
            <a:pathLst>
              <a:path w="327" h="685">
                <a:moveTo>
                  <a:pt x="165" y="0"/>
                </a:moveTo>
                <a:cubicBezTo>
                  <a:pt x="165" y="162"/>
                  <a:pt x="165" y="162"/>
                  <a:pt x="165" y="162"/>
                </a:cubicBezTo>
                <a:cubicBezTo>
                  <a:pt x="165" y="180"/>
                  <a:pt x="157" y="192"/>
                  <a:pt x="150" y="200"/>
                </a:cubicBezTo>
                <a:cubicBezTo>
                  <a:pt x="150" y="200"/>
                  <a:pt x="42" y="291"/>
                  <a:pt x="14" y="320"/>
                </a:cubicBezTo>
                <a:cubicBezTo>
                  <a:pt x="9" y="326"/>
                  <a:pt x="1" y="335"/>
                  <a:pt x="0" y="353"/>
                </a:cubicBezTo>
                <a:cubicBezTo>
                  <a:pt x="0" y="354"/>
                  <a:pt x="0" y="660"/>
                  <a:pt x="0" y="685"/>
                </a:cubicBezTo>
                <a:cubicBezTo>
                  <a:pt x="5" y="685"/>
                  <a:pt x="5" y="685"/>
                  <a:pt x="5" y="685"/>
                </a:cubicBezTo>
                <a:cubicBezTo>
                  <a:pt x="33" y="662"/>
                  <a:pt x="33" y="662"/>
                  <a:pt x="33" y="662"/>
                </a:cubicBezTo>
                <a:cubicBezTo>
                  <a:pt x="33" y="360"/>
                  <a:pt x="33" y="360"/>
                  <a:pt x="33" y="360"/>
                </a:cubicBezTo>
                <a:cubicBezTo>
                  <a:pt x="33" y="354"/>
                  <a:pt x="34" y="340"/>
                  <a:pt x="47" y="332"/>
                </a:cubicBezTo>
                <a:cubicBezTo>
                  <a:pt x="88" y="308"/>
                  <a:pt x="238" y="232"/>
                  <a:pt x="269" y="216"/>
                </a:cubicBezTo>
                <a:cubicBezTo>
                  <a:pt x="296" y="202"/>
                  <a:pt x="327" y="180"/>
                  <a:pt x="327" y="147"/>
                </a:cubicBezTo>
                <a:cubicBezTo>
                  <a:pt x="327" y="0"/>
                  <a:pt x="327" y="0"/>
                  <a:pt x="327" y="0"/>
                </a:cubicBezTo>
                <a:lnTo>
                  <a:pt x="165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69000">
                <a:schemeClr val="accent4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0" name="Group 19"/>
          <p:cNvGrpSpPr/>
          <p:nvPr/>
        </p:nvGrpSpPr>
        <p:grpSpPr>
          <a:xfrm>
            <a:off x="3596822" y="4574017"/>
            <a:ext cx="908051" cy="908051"/>
            <a:chOff x="6799025" y="2616201"/>
            <a:chExt cx="908051" cy="908051"/>
          </a:xfrm>
        </p:grpSpPr>
        <p:sp>
          <p:nvSpPr>
            <p:cNvPr id="84" name="Freeform 83"/>
            <p:cNvSpPr>
              <a:spLocks noChangeAspect="1"/>
            </p:cNvSpPr>
            <p:nvPr/>
          </p:nvSpPr>
          <p:spPr>
            <a:xfrm>
              <a:off x="6932150" y="2750186"/>
              <a:ext cx="640080" cy="640080"/>
            </a:xfrm>
            <a:custGeom>
              <a:avLst/>
              <a:gdLst>
                <a:gd name="connsiteX0" fmla="*/ 548640 w 1097280"/>
                <a:gd name="connsiteY0" fmla="*/ 0 h 1097280"/>
                <a:gd name="connsiteX1" fmla="*/ 1097280 w 1097280"/>
                <a:gd name="connsiteY1" fmla="*/ 548640 h 1097280"/>
                <a:gd name="connsiteX2" fmla="*/ 548640 w 1097280"/>
                <a:gd name="connsiteY2" fmla="*/ 1097280 h 1097280"/>
                <a:gd name="connsiteX3" fmla="*/ 0 w 1097280"/>
                <a:gd name="connsiteY3" fmla="*/ 548640 h 1097280"/>
                <a:gd name="connsiteX4" fmla="*/ 548640 w 1097280"/>
                <a:gd name="connsiteY4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1097280">
                  <a:moveTo>
                    <a:pt x="548640" y="0"/>
                  </a:moveTo>
                  <a:cubicBezTo>
                    <a:pt x="851646" y="0"/>
                    <a:pt x="1097280" y="245634"/>
                    <a:pt x="1097280" y="548640"/>
                  </a:cubicBezTo>
                  <a:cubicBezTo>
                    <a:pt x="1097280" y="851646"/>
                    <a:pt x="851646" y="1097280"/>
                    <a:pt x="548640" y="1097280"/>
                  </a:cubicBezTo>
                  <a:cubicBezTo>
                    <a:pt x="245634" y="1097280"/>
                    <a:pt x="0" y="851646"/>
                    <a:pt x="0" y="548640"/>
                  </a:cubicBezTo>
                  <a:cubicBezTo>
                    <a:pt x="0" y="245634"/>
                    <a:pt x="245634" y="0"/>
                    <a:pt x="548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6799025" y="2616201"/>
              <a:ext cx="908051" cy="908051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2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0"/>
                    <a:pt x="49" y="220"/>
                    <a:pt x="110" y="220"/>
                  </a:cubicBezTo>
                  <a:cubicBezTo>
                    <a:pt x="170" y="220"/>
                    <a:pt x="220" y="170"/>
                    <a:pt x="220" y="110"/>
                  </a:cubicBezTo>
                  <a:cubicBezTo>
                    <a:pt x="220" y="49"/>
                    <a:pt x="170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2"/>
                    <a:pt x="110" y="42"/>
                  </a:cubicBezTo>
                  <a:cubicBezTo>
                    <a:pt x="147" y="42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255" name="Freeform 15"/>
          <p:cNvSpPr>
            <a:spLocks/>
          </p:cNvSpPr>
          <p:nvPr/>
        </p:nvSpPr>
        <p:spPr bwMode="auto">
          <a:xfrm>
            <a:off x="4654843" y="2153687"/>
            <a:ext cx="903817" cy="207433"/>
          </a:xfrm>
          <a:custGeom>
            <a:avLst/>
            <a:gdLst/>
            <a:ahLst/>
            <a:cxnLst>
              <a:cxn ang="0">
                <a:pos x="6" y="50"/>
              </a:cxn>
              <a:cxn ang="0">
                <a:pos x="12" y="44"/>
              </a:cxn>
              <a:cxn ang="0">
                <a:pos x="11" y="40"/>
              </a:cxn>
              <a:cxn ang="0">
                <a:pos x="50" y="1"/>
              </a:cxn>
              <a:cxn ang="0">
                <a:pos x="219" y="1"/>
              </a:cxn>
              <a:cxn ang="0">
                <a:pos x="219" y="0"/>
              </a:cxn>
              <a:cxn ang="0">
                <a:pos x="49" y="0"/>
              </a:cxn>
              <a:cxn ang="0">
                <a:pos x="10" y="39"/>
              </a:cxn>
              <a:cxn ang="0">
                <a:pos x="6" y="38"/>
              </a:cxn>
              <a:cxn ang="0">
                <a:pos x="0" y="44"/>
              </a:cxn>
              <a:cxn ang="0">
                <a:pos x="6" y="50"/>
              </a:cxn>
            </a:cxnLst>
            <a:rect l="0" t="0" r="r" b="b"/>
            <a:pathLst>
              <a:path w="219" h="50">
                <a:moveTo>
                  <a:pt x="6" y="50"/>
                </a:moveTo>
                <a:cubicBezTo>
                  <a:pt x="10" y="50"/>
                  <a:pt x="12" y="48"/>
                  <a:pt x="12" y="44"/>
                </a:cubicBezTo>
                <a:cubicBezTo>
                  <a:pt x="12" y="43"/>
                  <a:pt x="12" y="41"/>
                  <a:pt x="11" y="40"/>
                </a:cubicBezTo>
                <a:cubicBezTo>
                  <a:pt x="50" y="1"/>
                  <a:pt x="50" y="1"/>
                  <a:pt x="50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8"/>
                  <a:pt x="8" y="38"/>
                  <a:pt x="6" y="38"/>
                </a:cubicBezTo>
                <a:cubicBezTo>
                  <a:pt x="3" y="38"/>
                  <a:pt x="0" y="40"/>
                  <a:pt x="0" y="44"/>
                </a:cubicBezTo>
                <a:cubicBezTo>
                  <a:pt x="0" y="48"/>
                  <a:pt x="3" y="50"/>
                  <a:pt x="6" y="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7" name="Group 66"/>
          <p:cNvGrpSpPr/>
          <p:nvPr/>
        </p:nvGrpSpPr>
        <p:grpSpPr>
          <a:xfrm rot="5400000">
            <a:off x="523462" y="3491956"/>
            <a:ext cx="383083" cy="663575"/>
            <a:chOff x="4381885" y="3588430"/>
            <a:chExt cx="373882" cy="442912"/>
          </a:xfrm>
        </p:grpSpPr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4580994" y="3640817"/>
              <a:ext cx="160338" cy="3841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0"/>
                </a:cxn>
                <a:cxn ang="0">
                  <a:pos x="0" y="185"/>
                </a:cxn>
                <a:cxn ang="0">
                  <a:pos x="9" y="171"/>
                </a:cxn>
                <a:cxn ang="0">
                  <a:pos x="67" y="38"/>
                </a:cxn>
                <a:cxn ang="0">
                  <a:pos x="51" y="0"/>
                </a:cxn>
              </a:cxnLst>
              <a:rect l="0" t="0" r="r" b="b"/>
              <a:pathLst>
                <a:path w="77" h="185">
                  <a:moveTo>
                    <a:pt x="5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3" y="182"/>
                    <a:pt x="7" y="178"/>
                    <a:pt x="9" y="17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7" y="17"/>
                    <a:pt x="69" y="0"/>
                    <a:pt x="5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4475163" y="3640817"/>
              <a:ext cx="192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85"/>
                </a:cxn>
                <a:cxn ang="0">
                  <a:pos x="52" y="185"/>
                </a:cxn>
                <a:cxn ang="0">
                  <a:pos x="92" y="0"/>
                </a:cxn>
                <a:cxn ang="0">
                  <a:pos x="0" y="0"/>
                </a:cxn>
              </a:cxnLst>
              <a:rect l="0" t="0" r="r" b="b"/>
              <a:pathLst>
                <a:path w="92" h="188">
                  <a:moveTo>
                    <a:pt x="0" y="0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43" y="188"/>
                    <a:pt x="47" y="188"/>
                    <a:pt x="52" y="185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4398142" y="3640817"/>
              <a:ext cx="160338" cy="384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" y="38"/>
                </a:cxn>
                <a:cxn ang="0">
                  <a:pos x="67" y="171"/>
                </a:cxn>
                <a:cxn ang="0">
                  <a:pos x="77" y="185"/>
                </a:cxn>
                <a:cxn ang="0">
                  <a:pos x="39" y="0"/>
                </a:cxn>
                <a:cxn ang="0">
                  <a:pos x="26" y="0"/>
                </a:cxn>
              </a:cxnLst>
              <a:rect l="0" t="0" r="r" b="b"/>
              <a:pathLst>
                <a:path w="77" h="185">
                  <a:moveTo>
                    <a:pt x="26" y="0"/>
                  </a:moveTo>
                  <a:cubicBezTo>
                    <a:pt x="8" y="0"/>
                    <a:pt x="0" y="17"/>
                    <a:pt x="9" y="38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70" y="178"/>
                    <a:pt x="74" y="182"/>
                    <a:pt x="77" y="18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4381885" y="3618592"/>
              <a:ext cx="149225" cy="258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12"/>
                </a:cxn>
                <a:cxn ang="0">
                  <a:pos x="46" y="117"/>
                </a:cxn>
                <a:cxn ang="0">
                  <a:pos x="70" y="124"/>
                </a:cxn>
                <a:cxn ang="0">
                  <a:pos x="72" y="124"/>
                </a:cxn>
                <a:cxn ang="0">
                  <a:pos x="42" y="0"/>
                </a:cxn>
              </a:cxnLst>
              <a:rect l="0" t="0" r="r" b="b"/>
              <a:pathLst>
                <a:path w="72" h="124">
                  <a:moveTo>
                    <a:pt x="42" y="0"/>
                  </a:moveTo>
                  <a:cubicBezTo>
                    <a:pt x="31" y="6"/>
                    <a:pt x="20" y="12"/>
                    <a:pt x="0" y="12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2" y="124"/>
                    <a:pt x="72" y="12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4612892" y="3621767"/>
              <a:ext cx="142875" cy="255588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1" y="119"/>
                </a:cxn>
                <a:cxn ang="0">
                  <a:pos x="69" y="12"/>
                </a:cxn>
                <a:cxn ang="0">
                  <a:pos x="28" y="0"/>
                </a:cxn>
                <a:cxn ang="0">
                  <a:pos x="0" y="123"/>
                </a:cxn>
              </a:cxnLst>
              <a:rect l="0" t="0" r="r" b="b"/>
              <a:pathLst>
                <a:path w="69" h="123">
                  <a:moveTo>
                    <a:pt x="0" y="123"/>
                  </a:moveTo>
                  <a:cubicBezTo>
                    <a:pt x="21" y="119"/>
                    <a:pt x="21" y="119"/>
                    <a:pt x="21" y="11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9" y="12"/>
                    <a:pt x="38" y="6"/>
                    <a:pt x="28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467225" y="3588430"/>
              <a:ext cx="206375" cy="28892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50" y="0"/>
                </a:cxn>
                <a:cxn ang="0">
                  <a:pos x="19" y="6"/>
                </a:cxn>
                <a:cxn ang="0">
                  <a:pos x="0" y="15"/>
                </a:cxn>
                <a:cxn ang="0">
                  <a:pos x="28" y="139"/>
                </a:cxn>
                <a:cxn ang="0">
                  <a:pos x="71" y="139"/>
                </a:cxn>
                <a:cxn ang="0">
                  <a:pos x="71" y="138"/>
                </a:cxn>
                <a:cxn ang="0">
                  <a:pos x="99" y="16"/>
                </a:cxn>
                <a:cxn ang="0">
                  <a:pos x="81" y="6"/>
                </a:cxn>
              </a:cxnLst>
              <a:rect l="0" t="0" r="r" b="b"/>
              <a:pathLst>
                <a:path w="99" h="139">
                  <a:moveTo>
                    <a:pt x="81" y="6"/>
                  </a:moveTo>
                  <a:cubicBezTo>
                    <a:pt x="73" y="3"/>
                    <a:pt x="63" y="0"/>
                    <a:pt x="50" y="0"/>
                  </a:cubicBezTo>
                  <a:cubicBezTo>
                    <a:pt x="37" y="0"/>
                    <a:pt x="27" y="3"/>
                    <a:pt x="19" y="6"/>
                  </a:cubicBezTo>
                  <a:cubicBezTo>
                    <a:pt x="12" y="8"/>
                    <a:pt x="6" y="12"/>
                    <a:pt x="0" y="15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3" y="12"/>
                    <a:pt x="87" y="9"/>
                    <a:pt x="81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5242" y="270249"/>
            <a:ext cx="2802791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Indicator</a:t>
            </a:r>
            <a:r>
              <a:rPr lang="ru-RU" sz="2400" dirty="0"/>
              <a:t> 22.2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5985454" y="1984377"/>
            <a:ext cx="6038906" cy="2008085"/>
            <a:chOff x="1156263" y="4638938"/>
            <a:chExt cx="2150661" cy="2008085"/>
          </a:xfrm>
        </p:grpSpPr>
        <p:sp>
          <p:nvSpPr>
            <p:cNvPr id="95" name="TextBox 94"/>
            <p:cNvSpPr txBox="1"/>
            <p:nvPr/>
          </p:nvSpPr>
          <p:spPr>
            <a:xfrm>
              <a:off x="1156263" y="5108140"/>
              <a:ext cx="2150661" cy="15388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Ministries and agencies of Uzbekistan submit consolidated quarter financial statements to the Ministry of Finance no later than within 25 days of the completion of the reporting period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</a:rPr>
                <a:t> (</a:t>
              </a: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Budget Code of the Republic of Uzbekistan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56263" y="4638938"/>
              <a:ext cx="1536609" cy="369332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en-US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Quarterly Monitoring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85454" y="4455035"/>
            <a:ext cx="6038906" cy="1420035"/>
            <a:chOff x="1156263" y="4638938"/>
            <a:chExt cx="2150661" cy="1420035"/>
          </a:xfrm>
        </p:grpSpPr>
        <p:sp>
          <p:nvSpPr>
            <p:cNvPr id="104" name="TextBox 103"/>
            <p:cNvSpPr txBox="1"/>
            <p:nvPr/>
          </p:nvSpPr>
          <p:spPr>
            <a:xfrm>
              <a:off x="1156263" y="5443420"/>
              <a:ext cx="215066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</a:rPr>
                <a:t>Data on expenditure arrears are submitted on a quarterly basis within four weeks of the end of each quarter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156263" y="4638938"/>
              <a:ext cx="1583475" cy="369332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en-US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Expenditure Arrears Monitoring</a:t>
              </a:r>
            </a:p>
          </p:txBody>
        </p:sp>
      </p:grpSp>
      <p:sp>
        <p:nvSpPr>
          <p:cNvPr id="51" name="Freeform 15"/>
          <p:cNvSpPr>
            <a:spLocks/>
          </p:cNvSpPr>
          <p:nvPr/>
        </p:nvSpPr>
        <p:spPr bwMode="auto">
          <a:xfrm>
            <a:off x="4701498" y="4567306"/>
            <a:ext cx="903817" cy="207433"/>
          </a:xfrm>
          <a:custGeom>
            <a:avLst/>
            <a:gdLst/>
            <a:ahLst/>
            <a:cxnLst>
              <a:cxn ang="0">
                <a:pos x="6" y="50"/>
              </a:cxn>
              <a:cxn ang="0">
                <a:pos x="12" y="44"/>
              </a:cxn>
              <a:cxn ang="0">
                <a:pos x="11" y="40"/>
              </a:cxn>
              <a:cxn ang="0">
                <a:pos x="50" y="1"/>
              </a:cxn>
              <a:cxn ang="0">
                <a:pos x="219" y="1"/>
              </a:cxn>
              <a:cxn ang="0">
                <a:pos x="219" y="0"/>
              </a:cxn>
              <a:cxn ang="0">
                <a:pos x="49" y="0"/>
              </a:cxn>
              <a:cxn ang="0">
                <a:pos x="10" y="39"/>
              </a:cxn>
              <a:cxn ang="0">
                <a:pos x="6" y="38"/>
              </a:cxn>
              <a:cxn ang="0">
                <a:pos x="0" y="44"/>
              </a:cxn>
              <a:cxn ang="0">
                <a:pos x="6" y="50"/>
              </a:cxn>
            </a:cxnLst>
            <a:rect l="0" t="0" r="r" b="b"/>
            <a:pathLst>
              <a:path w="219" h="50">
                <a:moveTo>
                  <a:pt x="6" y="50"/>
                </a:moveTo>
                <a:cubicBezTo>
                  <a:pt x="10" y="50"/>
                  <a:pt x="12" y="48"/>
                  <a:pt x="12" y="44"/>
                </a:cubicBezTo>
                <a:cubicBezTo>
                  <a:pt x="12" y="43"/>
                  <a:pt x="12" y="41"/>
                  <a:pt x="11" y="40"/>
                </a:cubicBezTo>
                <a:cubicBezTo>
                  <a:pt x="50" y="1"/>
                  <a:pt x="50" y="1"/>
                  <a:pt x="50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8"/>
                  <a:pt x="8" y="38"/>
                  <a:pt x="6" y="38"/>
                </a:cubicBezTo>
                <a:cubicBezTo>
                  <a:pt x="3" y="38"/>
                  <a:pt x="0" y="40"/>
                  <a:pt x="0" y="44"/>
                </a:cubicBezTo>
                <a:cubicBezTo>
                  <a:pt x="0" y="48"/>
                  <a:pt x="3" y="50"/>
                  <a:pt x="6" y="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TextBox 51"/>
          <p:cNvSpPr txBox="1"/>
          <p:nvPr/>
        </p:nvSpPr>
        <p:spPr>
          <a:xfrm>
            <a:off x="833244" y="1659634"/>
            <a:ext cx="1255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8198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247" grpId="0" animBg="1"/>
      <p:bldP spid="10251" grpId="0" animBg="1"/>
      <p:bldP spid="10255" grpId="0" animBg="1"/>
      <p:bldP spid="51" grpId="0" animBg="1"/>
      <p:bldP spid="52" grpId="0"/>
      <p:bldP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1201004"/>
            <a:ext cx="12192000" cy="539674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69726" y="1934278"/>
            <a:ext cx="3072015" cy="4066253"/>
            <a:chOff x="917378" y="1693550"/>
            <a:chExt cx="3072015" cy="4066253"/>
          </a:xfrm>
        </p:grpSpPr>
        <p:sp>
          <p:nvSpPr>
            <p:cNvPr id="38" name="Shape 2180"/>
            <p:cNvSpPr/>
            <p:nvPr/>
          </p:nvSpPr>
          <p:spPr>
            <a:xfrm>
              <a:off x="1439040" y="1796893"/>
              <a:ext cx="889593" cy="88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" name="Shape 2181"/>
            <p:cNvSpPr/>
            <p:nvPr/>
          </p:nvSpPr>
          <p:spPr>
            <a:xfrm>
              <a:off x="917378" y="2380512"/>
              <a:ext cx="2320078" cy="337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76" extrusionOk="0">
                  <a:moveTo>
                    <a:pt x="15139" y="153"/>
                  </a:moveTo>
                  <a:lnTo>
                    <a:pt x="10554" y="2666"/>
                  </a:lnTo>
                  <a:lnTo>
                    <a:pt x="8420" y="2691"/>
                  </a:lnTo>
                  <a:lnTo>
                    <a:pt x="9880" y="2576"/>
                  </a:lnTo>
                  <a:cubicBezTo>
                    <a:pt x="9292" y="2366"/>
                    <a:pt x="8640" y="2257"/>
                    <a:pt x="7977" y="2256"/>
                  </a:cubicBezTo>
                  <a:cubicBezTo>
                    <a:pt x="7299" y="2256"/>
                    <a:pt x="6632" y="2371"/>
                    <a:pt x="6033" y="2590"/>
                  </a:cubicBezTo>
                  <a:cubicBezTo>
                    <a:pt x="5847" y="2669"/>
                    <a:pt x="5686" y="2774"/>
                    <a:pt x="5559" y="2897"/>
                  </a:cubicBezTo>
                  <a:cubicBezTo>
                    <a:pt x="5268" y="3179"/>
                    <a:pt x="5183" y="3522"/>
                    <a:pt x="5134" y="3855"/>
                  </a:cubicBezTo>
                  <a:cubicBezTo>
                    <a:pt x="5083" y="4197"/>
                    <a:pt x="5069" y="4546"/>
                    <a:pt x="5094" y="4899"/>
                  </a:cubicBezTo>
                  <a:lnTo>
                    <a:pt x="5880" y="14818"/>
                  </a:lnTo>
                  <a:lnTo>
                    <a:pt x="591" y="18707"/>
                  </a:lnTo>
                  <a:cubicBezTo>
                    <a:pt x="-161" y="19253"/>
                    <a:pt x="-200" y="20099"/>
                    <a:pt x="500" y="20677"/>
                  </a:cubicBezTo>
                  <a:cubicBezTo>
                    <a:pt x="1276" y="21318"/>
                    <a:pt x="2661" y="21405"/>
                    <a:pt x="3592" y="20871"/>
                  </a:cubicBezTo>
                  <a:lnTo>
                    <a:pt x="9585" y="16419"/>
                  </a:lnTo>
                  <a:cubicBezTo>
                    <a:pt x="9810" y="16257"/>
                    <a:pt x="9989" y="16067"/>
                    <a:pt x="10111" y="15859"/>
                  </a:cubicBezTo>
                  <a:cubicBezTo>
                    <a:pt x="10235" y="15649"/>
                    <a:pt x="10300" y="15425"/>
                    <a:pt x="10302" y="15198"/>
                  </a:cubicBezTo>
                  <a:lnTo>
                    <a:pt x="10408" y="12572"/>
                  </a:lnTo>
                  <a:lnTo>
                    <a:pt x="10862" y="12365"/>
                  </a:lnTo>
                  <a:cubicBezTo>
                    <a:pt x="11063" y="12280"/>
                    <a:pt x="11241" y="12172"/>
                    <a:pt x="11387" y="12045"/>
                  </a:cubicBezTo>
                  <a:cubicBezTo>
                    <a:pt x="11527" y="11923"/>
                    <a:pt x="11636" y="11787"/>
                    <a:pt x="11710" y="11641"/>
                  </a:cubicBezTo>
                  <a:lnTo>
                    <a:pt x="12674" y="9915"/>
                  </a:lnTo>
                  <a:lnTo>
                    <a:pt x="11917" y="11736"/>
                  </a:lnTo>
                  <a:cubicBezTo>
                    <a:pt x="11847" y="11880"/>
                    <a:pt x="11742" y="12015"/>
                    <a:pt x="11605" y="12135"/>
                  </a:cubicBezTo>
                  <a:cubicBezTo>
                    <a:pt x="11462" y="12261"/>
                    <a:pt x="11287" y="12368"/>
                    <a:pt x="11089" y="12451"/>
                  </a:cubicBezTo>
                  <a:lnTo>
                    <a:pt x="10671" y="12648"/>
                  </a:lnTo>
                  <a:lnTo>
                    <a:pt x="14607" y="14752"/>
                  </a:lnTo>
                  <a:lnTo>
                    <a:pt x="16850" y="20281"/>
                  </a:lnTo>
                  <a:cubicBezTo>
                    <a:pt x="17307" y="21070"/>
                    <a:pt x="18592" y="21469"/>
                    <a:pt x="19755" y="21183"/>
                  </a:cubicBezTo>
                  <a:cubicBezTo>
                    <a:pt x="20783" y="20930"/>
                    <a:pt x="21400" y="20208"/>
                    <a:pt x="21219" y="19468"/>
                  </a:cubicBezTo>
                  <a:lnTo>
                    <a:pt x="18564" y="13517"/>
                  </a:lnTo>
                  <a:cubicBezTo>
                    <a:pt x="18484" y="13324"/>
                    <a:pt x="18361" y="13141"/>
                    <a:pt x="18198" y="12974"/>
                  </a:cubicBezTo>
                  <a:cubicBezTo>
                    <a:pt x="18060" y="12834"/>
                    <a:pt x="17897" y="12708"/>
                    <a:pt x="17711" y="12598"/>
                  </a:cubicBezTo>
                  <a:lnTo>
                    <a:pt x="12806" y="9592"/>
                  </a:lnTo>
                  <a:lnTo>
                    <a:pt x="12168" y="4943"/>
                  </a:lnTo>
                  <a:lnTo>
                    <a:pt x="12599" y="6696"/>
                  </a:lnTo>
                  <a:lnTo>
                    <a:pt x="13014" y="6844"/>
                  </a:lnTo>
                  <a:cubicBezTo>
                    <a:pt x="13142" y="6874"/>
                    <a:pt x="13274" y="6896"/>
                    <a:pt x="13407" y="6911"/>
                  </a:cubicBezTo>
                  <a:cubicBezTo>
                    <a:pt x="13587" y="6930"/>
                    <a:pt x="13769" y="6934"/>
                    <a:pt x="13950" y="6923"/>
                  </a:cubicBezTo>
                  <a:lnTo>
                    <a:pt x="19601" y="6672"/>
                  </a:lnTo>
                  <a:cubicBezTo>
                    <a:pt x="20440" y="6578"/>
                    <a:pt x="21026" y="6051"/>
                    <a:pt x="20937" y="5470"/>
                  </a:cubicBezTo>
                  <a:cubicBezTo>
                    <a:pt x="20848" y="4885"/>
                    <a:pt x="20105" y="4451"/>
                    <a:pt x="19250" y="4484"/>
                  </a:cubicBezTo>
                  <a:lnTo>
                    <a:pt x="14113" y="4776"/>
                  </a:lnTo>
                  <a:lnTo>
                    <a:pt x="13074" y="4140"/>
                  </a:lnTo>
                  <a:lnTo>
                    <a:pt x="12521" y="4445"/>
                  </a:lnTo>
                  <a:cubicBezTo>
                    <a:pt x="12361" y="4505"/>
                    <a:pt x="12192" y="4553"/>
                    <a:pt x="12017" y="4588"/>
                  </a:cubicBezTo>
                  <a:cubicBezTo>
                    <a:pt x="11788" y="4635"/>
                    <a:pt x="11551" y="4659"/>
                    <a:pt x="11312" y="4660"/>
                  </a:cubicBezTo>
                  <a:lnTo>
                    <a:pt x="10129" y="4744"/>
                  </a:lnTo>
                  <a:lnTo>
                    <a:pt x="11322" y="4611"/>
                  </a:lnTo>
                  <a:cubicBezTo>
                    <a:pt x="11528" y="4586"/>
                    <a:pt x="11730" y="4549"/>
                    <a:pt x="11926" y="4499"/>
                  </a:cubicBezTo>
                  <a:cubicBezTo>
                    <a:pt x="12100" y="4454"/>
                    <a:pt x="12268" y="4399"/>
                    <a:pt x="12429" y="4335"/>
                  </a:cubicBezTo>
                  <a:lnTo>
                    <a:pt x="16883" y="2016"/>
                  </a:lnTo>
                  <a:cubicBezTo>
                    <a:pt x="17624" y="1648"/>
                    <a:pt x="17778" y="933"/>
                    <a:pt x="17225" y="433"/>
                  </a:cubicBezTo>
                  <a:cubicBezTo>
                    <a:pt x="16734" y="-11"/>
                    <a:pt x="15837" y="-131"/>
                    <a:pt x="15139" y="15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Shape 2182"/>
            <p:cNvSpPr/>
            <p:nvPr/>
          </p:nvSpPr>
          <p:spPr>
            <a:xfrm>
              <a:off x="2583420" y="1693550"/>
              <a:ext cx="1405973" cy="158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58" extrusionOk="0">
                  <a:moveTo>
                    <a:pt x="14768" y="0"/>
                  </a:moveTo>
                  <a:cubicBezTo>
                    <a:pt x="11682" y="279"/>
                    <a:pt x="8751" y="1325"/>
                    <a:pt x="6316" y="3018"/>
                  </a:cubicBezTo>
                  <a:cubicBezTo>
                    <a:pt x="3974" y="4646"/>
                    <a:pt x="2184" y="6809"/>
                    <a:pt x="1141" y="9271"/>
                  </a:cubicBezTo>
                  <a:cubicBezTo>
                    <a:pt x="2104" y="9290"/>
                    <a:pt x="2984" y="9759"/>
                    <a:pt x="3451" y="10501"/>
                  </a:cubicBezTo>
                  <a:cubicBezTo>
                    <a:pt x="4024" y="11411"/>
                    <a:pt x="3878" y="12542"/>
                    <a:pt x="3086" y="13315"/>
                  </a:cubicBezTo>
                  <a:lnTo>
                    <a:pt x="0" y="15442"/>
                  </a:lnTo>
                  <a:lnTo>
                    <a:pt x="4923" y="15200"/>
                  </a:lnTo>
                  <a:cubicBezTo>
                    <a:pt x="5306" y="15206"/>
                    <a:pt x="5677" y="15267"/>
                    <a:pt x="6024" y="15374"/>
                  </a:cubicBezTo>
                  <a:cubicBezTo>
                    <a:pt x="6371" y="15481"/>
                    <a:pt x="6711" y="15640"/>
                    <a:pt x="6954" y="15902"/>
                  </a:cubicBezTo>
                  <a:cubicBezTo>
                    <a:pt x="7352" y="16332"/>
                    <a:pt x="7393" y="16938"/>
                    <a:pt x="7056" y="17405"/>
                  </a:cubicBezTo>
                  <a:cubicBezTo>
                    <a:pt x="6814" y="17687"/>
                    <a:pt x="6637" y="18007"/>
                    <a:pt x="6534" y="18348"/>
                  </a:cubicBezTo>
                  <a:cubicBezTo>
                    <a:pt x="6441" y="18655"/>
                    <a:pt x="6409" y="18974"/>
                    <a:pt x="6440" y="19291"/>
                  </a:cubicBezTo>
                  <a:cubicBezTo>
                    <a:pt x="6624" y="20412"/>
                    <a:pt x="7633" y="21288"/>
                    <a:pt x="8908" y="21436"/>
                  </a:cubicBezTo>
                  <a:cubicBezTo>
                    <a:pt x="10328" y="21600"/>
                    <a:pt x="11673" y="20831"/>
                    <a:pt x="12079" y="19622"/>
                  </a:cubicBezTo>
                  <a:cubicBezTo>
                    <a:pt x="12197" y="19191"/>
                    <a:pt x="12191" y="18740"/>
                    <a:pt x="12062" y="18311"/>
                  </a:cubicBezTo>
                  <a:cubicBezTo>
                    <a:pt x="11962" y="17978"/>
                    <a:pt x="11789" y="17666"/>
                    <a:pt x="11554" y="17390"/>
                  </a:cubicBezTo>
                  <a:cubicBezTo>
                    <a:pt x="11216" y="16965"/>
                    <a:pt x="11162" y="16414"/>
                    <a:pt x="11412" y="15944"/>
                  </a:cubicBezTo>
                  <a:cubicBezTo>
                    <a:pt x="11706" y="15392"/>
                    <a:pt x="12355" y="15058"/>
                    <a:pt x="13045" y="15102"/>
                  </a:cubicBezTo>
                  <a:lnTo>
                    <a:pt x="15810" y="15677"/>
                  </a:lnTo>
                  <a:lnTo>
                    <a:pt x="16049" y="14612"/>
                  </a:lnTo>
                  <a:cubicBezTo>
                    <a:pt x="15557" y="13797"/>
                    <a:pt x="15190" y="12927"/>
                    <a:pt x="14958" y="12027"/>
                  </a:cubicBezTo>
                  <a:cubicBezTo>
                    <a:pt x="14730" y="11140"/>
                    <a:pt x="14635" y="10231"/>
                    <a:pt x="14674" y="9322"/>
                  </a:cubicBezTo>
                  <a:cubicBezTo>
                    <a:pt x="14713" y="8979"/>
                    <a:pt x="14902" y="8663"/>
                    <a:pt x="15203" y="8441"/>
                  </a:cubicBezTo>
                  <a:cubicBezTo>
                    <a:pt x="15695" y="8077"/>
                    <a:pt x="16391" y="8018"/>
                    <a:pt x="16954" y="8292"/>
                  </a:cubicBezTo>
                  <a:cubicBezTo>
                    <a:pt x="17187" y="8445"/>
                    <a:pt x="17436" y="8578"/>
                    <a:pt x="17696" y="8690"/>
                  </a:cubicBezTo>
                  <a:cubicBezTo>
                    <a:pt x="17915" y="8785"/>
                    <a:pt x="18143" y="8864"/>
                    <a:pt x="18380" y="8912"/>
                  </a:cubicBezTo>
                  <a:cubicBezTo>
                    <a:pt x="18952" y="9030"/>
                    <a:pt x="19554" y="8967"/>
                    <a:pt x="20079" y="8734"/>
                  </a:cubicBezTo>
                  <a:cubicBezTo>
                    <a:pt x="21011" y="8266"/>
                    <a:pt x="21589" y="7396"/>
                    <a:pt x="21595" y="6452"/>
                  </a:cubicBezTo>
                  <a:cubicBezTo>
                    <a:pt x="21600" y="5680"/>
                    <a:pt x="21217" y="4947"/>
                    <a:pt x="20548" y="4448"/>
                  </a:cubicBezTo>
                  <a:cubicBezTo>
                    <a:pt x="20044" y="4129"/>
                    <a:pt x="19435" y="3967"/>
                    <a:pt x="18815" y="3986"/>
                  </a:cubicBezTo>
                  <a:cubicBezTo>
                    <a:pt x="18253" y="4004"/>
                    <a:pt x="17711" y="4171"/>
                    <a:pt x="17260" y="4465"/>
                  </a:cubicBezTo>
                  <a:cubicBezTo>
                    <a:pt x="16658" y="4811"/>
                    <a:pt x="15876" y="4793"/>
                    <a:pt x="15297" y="4418"/>
                  </a:cubicBezTo>
                  <a:cubicBezTo>
                    <a:pt x="14878" y="4147"/>
                    <a:pt x="14626" y="3721"/>
                    <a:pt x="14614" y="3264"/>
                  </a:cubicBezTo>
                  <a:lnTo>
                    <a:pt x="1476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2429" y="1934278"/>
            <a:ext cx="2178247" cy="3418171"/>
            <a:chOff x="3196499" y="2217615"/>
            <a:chExt cx="2178247" cy="3418171"/>
          </a:xfrm>
        </p:grpSpPr>
        <p:sp>
          <p:nvSpPr>
            <p:cNvPr id="36" name="Shape 2178"/>
            <p:cNvSpPr/>
            <p:nvPr/>
          </p:nvSpPr>
          <p:spPr>
            <a:xfrm>
              <a:off x="3938675" y="4782484"/>
              <a:ext cx="637136" cy="70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603"/>
                  </a:lnTo>
                  <a:lnTo>
                    <a:pt x="3317" y="21600"/>
                  </a:lnTo>
                  <a:lnTo>
                    <a:pt x="18095" y="21600"/>
                  </a:lnTo>
                  <a:lnTo>
                    <a:pt x="21600" y="18432"/>
                  </a:lnTo>
                  <a:lnTo>
                    <a:pt x="2160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37" name="Shape 2179"/>
            <p:cNvSpPr/>
            <p:nvPr/>
          </p:nvSpPr>
          <p:spPr>
            <a:xfrm>
              <a:off x="3806816" y="4537747"/>
              <a:ext cx="915351" cy="291882"/>
            </a:xfrm>
            <a:prstGeom prst="roundRect">
              <a:avLst>
                <a:gd name="adj" fmla="val 35919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1" name="Shape 2183"/>
            <p:cNvSpPr/>
            <p:nvPr/>
          </p:nvSpPr>
          <p:spPr>
            <a:xfrm>
              <a:off x="4177346" y="2217615"/>
              <a:ext cx="1197400" cy="1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19" extrusionOk="0">
                  <a:moveTo>
                    <a:pt x="160" y="104"/>
                  </a:moveTo>
                  <a:lnTo>
                    <a:pt x="1" y="4052"/>
                  </a:lnTo>
                  <a:cubicBezTo>
                    <a:pt x="-7" y="4404"/>
                    <a:pt x="39" y="4740"/>
                    <a:pt x="129" y="5058"/>
                  </a:cubicBezTo>
                  <a:cubicBezTo>
                    <a:pt x="208" y="5333"/>
                    <a:pt x="325" y="5616"/>
                    <a:pt x="569" y="5794"/>
                  </a:cubicBezTo>
                  <a:cubicBezTo>
                    <a:pt x="1209" y="6259"/>
                    <a:pt x="1949" y="5684"/>
                    <a:pt x="2629" y="5313"/>
                  </a:cubicBezTo>
                  <a:cubicBezTo>
                    <a:pt x="2861" y="5186"/>
                    <a:pt x="3107" y="5086"/>
                    <a:pt x="3362" y="5016"/>
                  </a:cubicBezTo>
                  <a:cubicBezTo>
                    <a:pt x="5496" y="4484"/>
                    <a:pt x="7636" y="5868"/>
                    <a:pt x="8093" y="8076"/>
                  </a:cubicBezTo>
                  <a:cubicBezTo>
                    <a:pt x="8528" y="10173"/>
                    <a:pt x="7265" y="12246"/>
                    <a:pt x="5240" y="12761"/>
                  </a:cubicBezTo>
                  <a:cubicBezTo>
                    <a:pt x="4654" y="12914"/>
                    <a:pt x="4042" y="12925"/>
                    <a:pt x="3451" y="12793"/>
                  </a:cubicBezTo>
                  <a:cubicBezTo>
                    <a:pt x="3032" y="12700"/>
                    <a:pt x="2632" y="12536"/>
                    <a:pt x="2265" y="12308"/>
                  </a:cubicBezTo>
                  <a:cubicBezTo>
                    <a:pt x="1811" y="11919"/>
                    <a:pt x="1163" y="11880"/>
                    <a:pt x="667" y="12211"/>
                  </a:cubicBezTo>
                  <a:cubicBezTo>
                    <a:pt x="240" y="12497"/>
                    <a:pt x="10" y="13009"/>
                    <a:pt x="75" y="13529"/>
                  </a:cubicBezTo>
                  <a:cubicBezTo>
                    <a:pt x="95" y="14568"/>
                    <a:pt x="216" y="15603"/>
                    <a:pt x="436" y="16617"/>
                  </a:cubicBezTo>
                  <a:cubicBezTo>
                    <a:pt x="679" y="17735"/>
                    <a:pt x="1041" y="18822"/>
                    <a:pt x="1515" y="19858"/>
                  </a:cubicBezTo>
                  <a:lnTo>
                    <a:pt x="8609" y="21077"/>
                  </a:lnTo>
                  <a:cubicBezTo>
                    <a:pt x="8838" y="21129"/>
                    <a:pt x="9067" y="21131"/>
                    <a:pt x="9285" y="21090"/>
                  </a:cubicBezTo>
                  <a:cubicBezTo>
                    <a:pt x="9367" y="21074"/>
                    <a:pt x="9447" y="21053"/>
                    <a:pt x="9526" y="21024"/>
                  </a:cubicBezTo>
                  <a:cubicBezTo>
                    <a:pt x="9604" y="20995"/>
                    <a:pt x="9679" y="20958"/>
                    <a:pt x="9749" y="20913"/>
                  </a:cubicBezTo>
                  <a:cubicBezTo>
                    <a:pt x="9942" y="20788"/>
                    <a:pt x="10091" y="20596"/>
                    <a:pt x="10180" y="20365"/>
                  </a:cubicBezTo>
                  <a:cubicBezTo>
                    <a:pt x="10469" y="19621"/>
                    <a:pt x="10057" y="18873"/>
                    <a:pt x="9804" y="18157"/>
                  </a:cubicBezTo>
                  <a:cubicBezTo>
                    <a:pt x="9643" y="17702"/>
                    <a:pt x="9540" y="17226"/>
                    <a:pt x="9500" y="16737"/>
                  </a:cubicBezTo>
                  <a:cubicBezTo>
                    <a:pt x="9365" y="15414"/>
                    <a:pt x="9896" y="14111"/>
                    <a:pt x="10910" y="13283"/>
                  </a:cubicBezTo>
                  <a:cubicBezTo>
                    <a:pt x="11674" y="12658"/>
                    <a:pt x="12647" y="12367"/>
                    <a:pt x="13619" y="12473"/>
                  </a:cubicBezTo>
                  <a:cubicBezTo>
                    <a:pt x="14755" y="12578"/>
                    <a:pt x="15790" y="13189"/>
                    <a:pt x="16452" y="14144"/>
                  </a:cubicBezTo>
                  <a:cubicBezTo>
                    <a:pt x="17056" y="15017"/>
                    <a:pt x="17295" y="16103"/>
                    <a:pt x="17115" y="17158"/>
                  </a:cubicBezTo>
                  <a:cubicBezTo>
                    <a:pt x="17055" y="17619"/>
                    <a:pt x="16918" y="18062"/>
                    <a:pt x="16713" y="18470"/>
                  </a:cubicBezTo>
                  <a:cubicBezTo>
                    <a:pt x="16450" y="18993"/>
                    <a:pt x="16064" y="19547"/>
                    <a:pt x="16298" y="20112"/>
                  </a:cubicBezTo>
                  <a:cubicBezTo>
                    <a:pt x="16435" y="20441"/>
                    <a:pt x="16733" y="20628"/>
                    <a:pt x="17036" y="20741"/>
                  </a:cubicBezTo>
                  <a:cubicBezTo>
                    <a:pt x="17304" y="20841"/>
                    <a:pt x="17594" y="20892"/>
                    <a:pt x="17897" y="20880"/>
                  </a:cubicBezTo>
                  <a:lnTo>
                    <a:pt x="21448" y="20388"/>
                  </a:lnTo>
                  <a:cubicBezTo>
                    <a:pt x="21593" y="14575"/>
                    <a:pt x="19256" y="8988"/>
                    <a:pt x="15052" y="5098"/>
                  </a:cubicBezTo>
                  <a:cubicBezTo>
                    <a:pt x="10997" y="1345"/>
                    <a:pt x="5588" y="-469"/>
                    <a:pt x="160" y="1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Shape 2184"/>
            <p:cNvSpPr/>
            <p:nvPr/>
          </p:nvSpPr>
          <p:spPr>
            <a:xfrm>
              <a:off x="3196499" y="3390974"/>
              <a:ext cx="1445026" cy="11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71" extrusionOk="0">
                  <a:moveTo>
                    <a:pt x="0" y="314"/>
                  </a:moveTo>
                  <a:lnTo>
                    <a:pt x="4873" y="107"/>
                  </a:lnTo>
                  <a:cubicBezTo>
                    <a:pt x="5177" y="49"/>
                    <a:pt x="5475" y="84"/>
                    <a:pt x="5750" y="194"/>
                  </a:cubicBezTo>
                  <a:cubicBezTo>
                    <a:pt x="5978" y="285"/>
                    <a:pt x="6205" y="432"/>
                    <a:pt x="6345" y="709"/>
                  </a:cubicBezTo>
                  <a:cubicBezTo>
                    <a:pt x="6658" y="1329"/>
                    <a:pt x="6350" y="2057"/>
                    <a:pt x="6129" y="2710"/>
                  </a:cubicBezTo>
                  <a:cubicBezTo>
                    <a:pt x="6003" y="3083"/>
                    <a:pt x="5906" y="3473"/>
                    <a:pt x="5842" y="3879"/>
                  </a:cubicBezTo>
                  <a:cubicBezTo>
                    <a:pt x="5657" y="4975"/>
                    <a:pt x="5829" y="6120"/>
                    <a:pt x="6317" y="7049"/>
                  </a:cubicBezTo>
                  <a:cubicBezTo>
                    <a:pt x="6942" y="8238"/>
                    <a:pt x="7998" y="8928"/>
                    <a:pt x="9111" y="8873"/>
                  </a:cubicBezTo>
                  <a:cubicBezTo>
                    <a:pt x="9937" y="8859"/>
                    <a:pt x="10726" y="8423"/>
                    <a:pt x="11304" y="7660"/>
                  </a:cubicBezTo>
                  <a:cubicBezTo>
                    <a:pt x="11883" y="6896"/>
                    <a:pt x="12204" y="5865"/>
                    <a:pt x="12195" y="4796"/>
                  </a:cubicBezTo>
                  <a:cubicBezTo>
                    <a:pt x="12209" y="4355"/>
                    <a:pt x="12172" y="3913"/>
                    <a:pt x="12085" y="3486"/>
                  </a:cubicBezTo>
                  <a:cubicBezTo>
                    <a:pt x="12002" y="3084"/>
                    <a:pt x="11875" y="2699"/>
                    <a:pt x="11708" y="2342"/>
                  </a:cubicBezTo>
                  <a:cubicBezTo>
                    <a:pt x="11563" y="2084"/>
                    <a:pt x="11478" y="1788"/>
                    <a:pt x="11453" y="1486"/>
                  </a:cubicBezTo>
                  <a:cubicBezTo>
                    <a:pt x="11428" y="1189"/>
                    <a:pt x="11461" y="876"/>
                    <a:pt x="11590" y="606"/>
                  </a:cubicBezTo>
                  <a:cubicBezTo>
                    <a:pt x="11712" y="350"/>
                    <a:pt x="11902" y="175"/>
                    <a:pt x="12110" y="81"/>
                  </a:cubicBezTo>
                  <a:cubicBezTo>
                    <a:pt x="12322" y="-14"/>
                    <a:pt x="12557" y="-29"/>
                    <a:pt x="12785" y="54"/>
                  </a:cubicBezTo>
                  <a:lnTo>
                    <a:pt x="15202" y="732"/>
                  </a:lnTo>
                  <a:lnTo>
                    <a:pt x="14626" y="4996"/>
                  </a:lnTo>
                  <a:cubicBezTo>
                    <a:pt x="14456" y="5780"/>
                    <a:pt x="14650" y="6621"/>
                    <a:pt x="15126" y="7156"/>
                  </a:cubicBezTo>
                  <a:cubicBezTo>
                    <a:pt x="15656" y="7752"/>
                    <a:pt x="16420" y="7850"/>
                    <a:pt x="17031" y="7401"/>
                  </a:cubicBezTo>
                  <a:cubicBezTo>
                    <a:pt x="17428" y="7050"/>
                    <a:pt x="17871" y="6812"/>
                    <a:pt x="18332" y="6694"/>
                  </a:cubicBezTo>
                  <a:cubicBezTo>
                    <a:pt x="18760" y="6585"/>
                    <a:pt x="19207" y="6579"/>
                    <a:pt x="19641" y="6729"/>
                  </a:cubicBezTo>
                  <a:cubicBezTo>
                    <a:pt x="20809" y="7132"/>
                    <a:pt x="21600" y="8534"/>
                    <a:pt x="21539" y="10093"/>
                  </a:cubicBezTo>
                  <a:cubicBezTo>
                    <a:pt x="21597" y="11021"/>
                    <a:pt x="21348" y="11937"/>
                    <a:pt x="20851" y="12614"/>
                  </a:cubicBezTo>
                  <a:cubicBezTo>
                    <a:pt x="20191" y="13515"/>
                    <a:pt x="19198" y="13871"/>
                    <a:pt x="18271" y="13539"/>
                  </a:cubicBezTo>
                  <a:cubicBezTo>
                    <a:pt x="18003" y="13375"/>
                    <a:pt x="17745" y="13204"/>
                    <a:pt x="17495" y="13027"/>
                  </a:cubicBezTo>
                  <a:cubicBezTo>
                    <a:pt x="17264" y="12862"/>
                    <a:pt x="17035" y="12690"/>
                    <a:pt x="16785" y="12597"/>
                  </a:cubicBezTo>
                  <a:cubicBezTo>
                    <a:pt x="16368" y="12443"/>
                    <a:pt x="15905" y="12508"/>
                    <a:pt x="15521" y="12836"/>
                  </a:cubicBezTo>
                  <a:cubicBezTo>
                    <a:pt x="15219" y="13093"/>
                    <a:pt x="15015" y="13476"/>
                    <a:pt x="14886" y="13887"/>
                  </a:cubicBezTo>
                  <a:cubicBezTo>
                    <a:pt x="14743" y="14344"/>
                    <a:pt x="14689" y="14850"/>
                    <a:pt x="14743" y="15362"/>
                  </a:cubicBezTo>
                  <a:lnTo>
                    <a:pt x="15381" y="21571"/>
                  </a:lnTo>
                  <a:lnTo>
                    <a:pt x="7502" y="21086"/>
                  </a:lnTo>
                  <a:cubicBezTo>
                    <a:pt x="7111" y="20411"/>
                    <a:pt x="6769" y="19690"/>
                    <a:pt x="6481" y="18934"/>
                  </a:cubicBezTo>
                  <a:cubicBezTo>
                    <a:pt x="6130" y="18010"/>
                    <a:pt x="5862" y="17039"/>
                    <a:pt x="5681" y="16038"/>
                  </a:cubicBezTo>
                  <a:cubicBezTo>
                    <a:pt x="5501" y="15157"/>
                    <a:pt x="5192" y="14328"/>
                    <a:pt x="4772" y="13596"/>
                  </a:cubicBezTo>
                  <a:cubicBezTo>
                    <a:pt x="4534" y="13180"/>
                    <a:pt x="4261" y="12799"/>
                    <a:pt x="3990" y="12418"/>
                  </a:cubicBezTo>
                  <a:cubicBezTo>
                    <a:pt x="3744" y="12074"/>
                    <a:pt x="3500" y="11728"/>
                    <a:pt x="3256" y="11381"/>
                  </a:cubicBezTo>
                  <a:cubicBezTo>
                    <a:pt x="2270" y="9728"/>
                    <a:pt x="1486" y="7891"/>
                    <a:pt x="930" y="5932"/>
                  </a:cubicBezTo>
                  <a:cubicBezTo>
                    <a:pt x="417" y="4125"/>
                    <a:pt x="104" y="2234"/>
                    <a:pt x="0" y="314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Shape 2185"/>
            <p:cNvSpPr/>
            <p:nvPr/>
          </p:nvSpPr>
          <p:spPr>
            <a:xfrm>
              <a:off x="4203775" y="2934757"/>
              <a:ext cx="1166487" cy="155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44" extrusionOk="0">
                  <a:moveTo>
                    <a:pt x="1113" y="5524"/>
                  </a:moveTo>
                  <a:lnTo>
                    <a:pt x="50" y="9863"/>
                  </a:lnTo>
                  <a:cubicBezTo>
                    <a:pt x="-31" y="10120"/>
                    <a:pt x="-12" y="10380"/>
                    <a:pt x="91" y="10618"/>
                  </a:cubicBezTo>
                  <a:cubicBezTo>
                    <a:pt x="181" y="10828"/>
                    <a:pt x="339" y="11028"/>
                    <a:pt x="597" y="11160"/>
                  </a:cubicBezTo>
                  <a:cubicBezTo>
                    <a:pt x="871" y="11300"/>
                    <a:pt x="1200" y="11335"/>
                    <a:pt x="1514" y="11318"/>
                  </a:cubicBezTo>
                  <a:cubicBezTo>
                    <a:pt x="1872" y="11299"/>
                    <a:pt x="2227" y="11212"/>
                    <a:pt x="2541" y="11055"/>
                  </a:cubicBezTo>
                  <a:cubicBezTo>
                    <a:pt x="3686" y="10503"/>
                    <a:pt x="5126" y="10420"/>
                    <a:pt x="6371" y="10834"/>
                  </a:cubicBezTo>
                  <a:cubicBezTo>
                    <a:pt x="7680" y="11269"/>
                    <a:pt x="8582" y="12188"/>
                    <a:pt x="8744" y="13250"/>
                  </a:cubicBezTo>
                  <a:cubicBezTo>
                    <a:pt x="8916" y="14139"/>
                    <a:pt x="8522" y="15036"/>
                    <a:pt x="7680" y="15677"/>
                  </a:cubicBezTo>
                  <a:cubicBezTo>
                    <a:pt x="6641" y="16468"/>
                    <a:pt x="5093" y="16754"/>
                    <a:pt x="3679" y="16417"/>
                  </a:cubicBezTo>
                  <a:cubicBezTo>
                    <a:pt x="3315" y="16281"/>
                    <a:pt x="2953" y="16159"/>
                    <a:pt x="2587" y="16051"/>
                  </a:cubicBezTo>
                  <a:cubicBezTo>
                    <a:pt x="2030" y="15886"/>
                    <a:pt x="1394" y="15743"/>
                    <a:pt x="844" y="15975"/>
                  </a:cubicBezTo>
                  <a:cubicBezTo>
                    <a:pt x="546" y="16101"/>
                    <a:pt x="357" y="16313"/>
                    <a:pt x="245" y="16537"/>
                  </a:cubicBezTo>
                  <a:cubicBezTo>
                    <a:pt x="126" y="16776"/>
                    <a:pt x="90" y="17041"/>
                    <a:pt x="158" y="17308"/>
                  </a:cubicBezTo>
                  <a:lnTo>
                    <a:pt x="958" y="21444"/>
                  </a:lnTo>
                  <a:lnTo>
                    <a:pt x="11789" y="21421"/>
                  </a:lnTo>
                  <a:cubicBezTo>
                    <a:pt x="12290" y="21042"/>
                    <a:pt x="12711" y="20608"/>
                    <a:pt x="13035" y="20134"/>
                  </a:cubicBezTo>
                  <a:cubicBezTo>
                    <a:pt x="13378" y="19631"/>
                    <a:pt x="13609" y="19089"/>
                    <a:pt x="13717" y="18531"/>
                  </a:cubicBezTo>
                  <a:cubicBezTo>
                    <a:pt x="13955" y="17950"/>
                    <a:pt x="14289" y="17393"/>
                    <a:pt x="14713" y="16875"/>
                  </a:cubicBezTo>
                  <a:cubicBezTo>
                    <a:pt x="15148" y="16342"/>
                    <a:pt x="15674" y="15854"/>
                    <a:pt x="16276" y="15422"/>
                  </a:cubicBezTo>
                  <a:cubicBezTo>
                    <a:pt x="17987" y="14068"/>
                    <a:pt x="19334" y="12481"/>
                    <a:pt x="20243" y="10747"/>
                  </a:cubicBezTo>
                  <a:cubicBezTo>
                    <a:pt x="21043" y="9221"/>
                    <a:pt x="21492" y="7605"/>
                    <a:pt x="21569" y="5967"/>
                  </a:cubicBezTo>
                  <a:lnTo>
                    <a:pt x="18132" y="6285"/>
                  </a:lnTo>
                  <a:cubicBezTo>
                    <a:pt x="17862" y="6304"/>
                    <a:pt x="17593" y="6301"/>
                    <a:pt x="17330" y="6276"/>
                  </a:cubicBezTo>
                  <a:cubicBezTo>
                    <a:pt x="16700" y="6215"/>
                    <a:pt x="16071" y="6026"/>
                    <a:pt x="15700" y="5619"/>
                  </a:cubicBezTo>
                  <a:cubicBezTo>
                    <a:pt x="15375" y="5263"/>
                    <a:pt x="15332" y="4804"/>
                    <a:pt x="15590" y="4419"/>
                  </a:cubicBezTo>
                  <a:cubicBezTo>
                    <a:pt x="17038" y="3297"/>
                    <a:pt x="16870" y="1489"/>
                    <a:pt x="15230" y="526"/>
                  </a:cubicBezTo>
                  <a:cubicBezTo>
                    <a:pt x="14280" y="-32"/>
                    <a:pt x="12998" y="-156"/>
                    <a:pt x="11889" y="202"/>
                  </a:cubicBezTo>
                  <a:cubicBezTo>
                    <a:pt x="11204" y="429"/>
                    <a:pt x="10647" y="828"/>
                    <a:pt x="10317" y="1330"/>
                  </a:cubicBezTo>
                  <a:cubicBezTo>
                    <a:pt x="9996" y="1818"/>
                    <a:pt x="9907" y="2356"/>
                    <a:pt x="9979" y="2877"/>
                  </a:cubicBezTo>
                  <a:cubicBezTo>
                    <a:pt x="10052" y="3399"/>
                    <a:pt x="10288" y="3911"/>
                    <a:pt x="10686" y="4368"/>
                  </a:cubicBezTo>
                  <a:cubicBezTo>
                    <a:pt x="10959" y="4864"/>
                    <a:pt x="10859" y="5430"/>
                    <a:pt x="10422" y="5855"/>
                  </a:cubicBezTo>
                  <a:cubicBezTo>
                    <a:pt x="9948" y="6318"/>
                    <a:pt x="9161" y="6537"/>
                    <a:pt x="8396" y="6420"/>
                  </a:cubicBezTo>
                  <a:lnTo>
                    <a:pt x="1113" y="552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" name="Shape 2186"/>
            <p:cNvSpPr/>
            <p:nvPr/>
          </p:nvSpPr>
          <p:spPr>
            <a:xfrm>
              <a:off x="4056601" y="5519060"/>
              <a:ext cx="407295" cy="1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0" y="102"/>
                  </a:moveTo>
                  <a:lnTo>
                    <a:pt x="2875" y="16209"/>
                  </a:lnTo>
                  <a:cubicBezTo>
                    <a:pt x="5436" y="19804"/>
                    <a:pt x="8177" y="21600"/>
                    <a:pt x="10940" y="21494"/>
                  </a:cubicBezTo>
                  <a:cubicBezTo>
                    <a:pt x="13546" y="21393"/>
                    <a:pt x="16123" y="19601"/>
                    <a:pt x="18539" y="16209"/>
                  </a:cubicBezTo>
                  <a:lnTo>
                    <a:pt x="2160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" name="Shape 2187"/>
            <p:cNvSpPr/>
            <p:nvPr/>
          </p:nvSpPr>
          <p:spPr>
            <a:xfrm>
              <a:off x="3684017" y="4467939"/>
              <a:ext cx="591994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4909" y="21584"/>
                  </a:lnTo>
                  <a:cubicBezTo>
                    <a:pt x="3985" y="20289"/>
                    <a:pt x="3089" y="18888"/>
                    <a:pt x="2222" y="17386"/>
                  </a:cubicBezTo>
                  <a:cubicBezTo>
                    <a:pt x="1456" y="16058"/>
                    <a:pt x="715" y="14653"/>
                    <a:pt x="0" y="1317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" name="Shape 2188"/>
            <p:cNvSpPr/>
            <p:nvPr/>
          </p:nvSpPr>
          <p:spPr>
            <a:xfrm>
              <a:off x="4267407" y="4467939"/>
              <a:ext cx="589498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691" y="21584"/>
                  </a:lnTo>
                  <a:cubicBezTo>
                    <a:pt x="17615" y="20289"/>
                    <a:pt x="18511" y="18888"/>
                    <a:pt x="19378" y="17386"/>
                  </a:cubicBezTo>
                  <a:cubicBezTo>
                    <a:pt x="20144" y="16058"/>
                    <a:pt x="20885" y="14653"/>
                    <a:pt x="21600" y="13173"/>
                  </a:cubicBezTo>
                  <a:lnTo>
                    <a:pt x="2149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Shape 2189"/>
            <p:cNvSpPr/>
            <p:nvPr/>
          </p:nvSpPr>
          <p:spPr>
            <a:xfrm>
              <a:off x="3682883" y="4465437"/>
              <a:ext cx="1172956" cy="72311"/>
            </a:xfrm>
            <a:prstGeom prst="rect">
              <a:avLst/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" name="Shape 2190"/>
            <p:cNvSpPr/>
            <p:nvPr/>
          </p:nvSpPr>
          <p:spPr>
            <a:xfrm rot="21245215">
              <a:off x="3897603" y="4898824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9" name="Shape 2191"/>
            <p:cNvSpPr/>
            <p:nvPr/>
          </p:nvSpPr>
          <p:spPr>
            <a:xfrm rot="21245215">
              <a:off x="3897603" y="5021445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0" name="Shape 2192"/>
            <p:cNvSpPr/>
            <p:nvPr/>
          </p:nvSpPr>
          <p:spPr>
            <a:xfrm rot="21245215">
              <a:off x="3897603" y="5144066"/>
              <a:ext cx="719279" cy="72311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1" name="Shape 2193"/>
            <p:cNvSpPr/>
            <p:nvPr/>
          </p:nvSpPr>
          <p:spPr>
            <a:xfrm rot="21245215">
              <a:off x="3897603" y="5266688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6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17489</TotalTime>
  <Words>275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Estrangelo Edessa</vt:lpstr>
      <vt:lpstr>Helvetica Light</vt:lpstr>
      <vt:lpstr>Open Sans</vt:lpstr>
      <vt:lpstr>Open Sans Light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SageFox</Company>
  <LinksUpToDate>false</LinksUpToDate>
  <SharedDoc>false</SharedDoc>
  <HyperlinkBase>http://sage-fox.com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Alexander Rezanov</cp:lastModifiedBy>
  <cp:revision>5669</cp:revision>
  <dcterms:created xsi:type="dcterms:W3CDTF">2015-12-31T02:20:12Z</dcterms:created>
  <dcterms:modified xsi:type="dcterms:W3CDTF">2018-05-31T13:25:44Z</dcterms:modified>
</cp:coreProperties>
</file>