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1" r:id="rId1"/>
    <p:sldMasterId id="2147484258" r:id="rId2"/>
  </p:sldMasterIdLst>
  <p:notesMasterIdLst>
    <p:notesMasterId r:id="rId17"/>
  </p:notesMasterIdLst>
  <p:sldIdLst>
    <p:sldId id="290" r:id="rId3"/>
    <p:sldId id="291" r:id="rId4"/>
    <p:sldId id="311" r:id="rId5"/>
    <p:sldId id="314" r:id="rId6"/>
    <p:sldId id="312" r:id="rId7"/>
    <p:sldId id="297" r:id="rId8"/>
    <p:sldId id="338" r:id="rId9"/>
    <p:sldId id="346" r:id="rId10"/>
    <p:sldId id="318" r:id="rId11"/>
    <p:sldId id="347" r:id="rId12"/>
    <p:sldId id="324" r:id="rId13"/>
    <p:sldId id="348" r:id="rId14"/>
    <p:sldId id="349" r:id="rId15"/>
    <p:sldId id="292" r:id="rId16"/>
  </p:sldIdLst>
  <p:sldSz cx="9144000" cy="6858000" type="screen4x3"/>
  <p:notesSz cx="6858000" cy="9144000"/>
  <p:defaultTextStyle>
    <a:defPPr>
      <a:defRPr lang="nl-NL"/>
    </a:defPPr>
    <a:lvl1pPr algn="l" rtl="0" eaLnBrk="0" fontAlgn="base" hangingPunct="0">
      <a:spcBef>
        <a:spcPct val="0"/>
      </a:spcBef>
      <a:spcAft>
        <a:spcPct val="0"/>
      </a:spcAft>
      <a:defRPr sz="2600" kern="1200">
        <a:solidFill>
          <a:srgbClr val="000000"/>
        </a:solidFill>
        <a:latin typeface="Verdana" pitchFamily="34" charset="0"/>
        <a:ea typeface="+mn-ea"/>
        <a:cs typeface="Arial"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4C5"/>
    <a:srgbClr val="529D2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234" autoAdjust="0"/>
    <p:restoredTop sz="94706" autoAdjust="0"/>
  </p:normalViewPr>
  <p:slideViewPr>
    <p:cSldViewPr snapToGrid="0">
      <p:cViewPr>
        <p:scale>
          <a:sx n="86" d="100"/>
          <a:sy n="86" d="100"/>
        </p:scale>
        <p:origin x="-414" y="-78"/>
      </p:cViewPr>
      <p:guideLst>
        <p:guide orient="horz" pos="2160"/>
        <p:guide pos="2880"/>
      </p:guideLst>
    </p:cSldViewPr>
  </p:slideViewPr>
  <p:outlineViewPr>
    <p:cViewPr>
      <p:scale>
        <a:sx n="33" d="100"/>
        <a:sy n="33" d="100"/>
      </p:scale>
      <p:origin x="0" y="425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FC7D7862-AF02-4284-A2C1-54F3289F3CC1}" type="datetimeFigureOut">
              <a:rPr lang="nl-NL"/>
              <a:pPr>
                <a:defRPr/>
              </a:pPr>
              <a:t>20-11-2014</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AE956567-BFC8-4B99-B00E-55687266A1CF}" type="slidenum">
              <a:rPr lang="nl-NL"/>
              <a:pPr>
                <a:defRPr/>
              </a:pPr>
              <a:t>‹nr.›</a:t>
            </a:fld>
            <a:endParaRPr lang="nl-NL"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a:p>
        </p:txBody>
      </p:sp>
      <p:sp>
        <p:nvSpPr>
          <p:cNvPr id="4" name="Tijdelijke aanduiding voor dianummer 3"/>
          <p:cNvSpPr>
            <a:spLocks noGrp="1"/>
          </p:cNvSpPr>
          <p:nvPr>
            <p:ph type="sldNum" sz="quarter" idx="10"/>
          </p:nvPr>
        </p:nvSpPr>
        <p:spPr/>
        <p:txBody>
          <a:bodyPr/>
          <a:lstStyle/>
          <a:p>
            <a:pPr>
              <a:defRPr/>
            </a:pPr>
            <a:fld id="{AE956567-BFC8-4B99-B00E-55687266A1CF}" type="slidenum">
              <a:rPr lang="nl-NL" smtClean="0"/>
              <a:pPr>
                <a:defRPr/>
              </a:pPr>
              <a:t>2</a:t>
            </a:fld>
            <a:endParaRPr lang="nl-N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pPr>
              <a:defRPr/>
            </a:pPr>
            <a:fld id="{AE956567-BFC8-4B99-B00E-55687266A1CF}" type="slidenum">
              <a:rPr lang="nl-NL" smtClean="0"/>
              <a:pPr>
                <a:defRPr/>
              </a:pPr>
              <a:t>3</a:t>
            </a:fld>
            <a:endParaRPr lang="nl-N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3" name="shpDatum"/>
          <p:cNvSpPr>
            <a:spLocks noGrp="1" noChangeArrowheads="1"/>
          </p:cNvSpPr>
          <p:nvPr>
            <p:ph type="dt" sz="half" idx="10"/>
          </p:nvPr>
        </p:nvSpPr>
        <p:spPr/>
        <p:txBody>
          <a:bodyPr/>
          <a:lstStyle>
            <a:lvl1pPr>
              <a:defRPr/>
            </a:lvl1pPr>
          </a:lstStyle>
          <a:p>
            <a:pPr>
              <a:defRPr/>
            </a:pP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a:lvl1pPr>
          </a:lstStyle>
          <a:p>
            <a:pPr>
              <a:defRPr/>
            </a:pP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Bucharest, December 2014</a:t>
            </a: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Bucharest, December 2014</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Bucharest, December 2014</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Bucharest, December 2014</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Bucharest, December 2014</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pPr>
              <a:defRPr/>
            </a:pPr>
            <a:endParaRPr lang="nl-NL"/>
          </a:p>
        </p:txBody>
      </p:sp>
      <p:sp>
        <p:nvSpPr>
          <p:cNvPr id="102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352" r:id="rId1"/>
    <p:sldLayoutId id="2147484358" r:id="rId2"/>
    <p:sldLayoutId id="2147484359" r:id="rId3"/>
  </p:sldLayoutIdLst>
  <p:hf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5"/>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6"/>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7"/>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Bucharest, December 2014</a:t>
            </a: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pic>
        <p:nvPicPr>
          <p:cNvPr id="2057" name="shpBeeldmerk" descr="RO__vervolgpagina~LPPT.png"/>
          <p:cNvPicPr>
            <a:picLocks noChangeAspect="1"/>
          </p:cNvPicPr>
          <p:nvPr/>
        </p:nvPicPr>
        <p:blipFill>
          <a:blip r:embed="rId7"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Lst>
  <p:hf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8"/>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mailto:K.a.w.diermen@minfin.nl" TargetMode="External"/><Relationship Id="rId2" Type="http://schemas.openxmlformats.org/officeDocument/2006/relationships/hyperlink" Target="mailto:M.kesteren@minfin.nl" TargetMode="Externa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foto1.jpg"/>
          <p:cNvPicPr>
            <a:picLocks/>
          </p:cNvPicPr>
          <p:nvPr/>
        </p:nvPicPr>
        <p:blipFill>
          <a:blip r:embed="rId2" cstate="print"/>
          <a:stretch>
            <a:fillRect/>
          </a:stretch>
        </p:blipFill>
        <p:spPr>
          <a:xfrm>
            <a:off x="0" y="0"/>
            <a:ext cx="4584700" cy="6858000"/>
          </a:xfrm>
          <a:prstGeom prst="rect">
            <a:avLst/>
          </a:prstGeom>
        </p:spPr>
      </p:pic>
      <p:sp>
        <p:nvSpPr>
          <p:cNvPr id="5122" name="shpDatum"/>
          <p:cNvSpPr>
            <a:spLocks noChangeArrowheads="1"/>
          </p:cNvSpPr>
          <p:nvPr/>
        </p:nvSpPr>
        <p:spPr bwMode="auto">
          <a:xfrm>
            <a:off x="4929188" y="6380163"/>
            <a:ext cx="3714750" cy="363537"/>
          </a:xfrm>
          <a:prstGeom prst="rect">
            <a:avLst/>
          </a:prstGeom>
          <a:noFill/>
          <a:ln w="9525">
            <a:noFill/>
            <a:miter lim="800000"/>
            <a:headEnd/>
            <a:tailEnd/>
          </a:ln>
        </p:spPr>
        <p:txBody>
          <a:bodyPr/>
          <a:lstStyle/>
          <a:p>
            <a:endParaRPr lang="en-US" sz="1000">
              <a:solidFill>
                <a:srgbClr val="FFFFFF"/>
              </a:solidFill>
            </a:endParaRPr>
          </a:p>
        </p:txBody>
      </p:sp>
      <p:sp>
        <p:nvSpPr>
          <p:cNvPr id="5123" name="Titel"/>
          <p:cNvSpPr>
            <a:spLocks noChangeArrowheads="1"/>
          </p:cNvSpPr>
          <p:nvPr/>
        </p:nvSpPr>
        <p:spPr bwMode="auto">
          <a:xfrm>
            <a:off x="4940204" y="2240996"/>
            <a:ext cx="3959225" cy="1372536"/>
          </a:xfrm>
          <a:prstGeom prst="rect">
            <a:avLst/>
          </a:prstGeom>
          <a:noFill/>
          <a:ln w="9525">
            <a:noFill/>
            <a:miter lim="800000"/>
            <a:headEnd/>
            <a:tailEnd/>
          </a:ln>
        </p:spPr>
        <p:txBody>
          <a:bodyPr/>
          <a:lstStyle/>
          <a:p>
            <a:r>
              <a:rPr lang="nl-NL" noProof="1" smtClean="0">
                <a:solidFill>
                  <a:srgbClr val="FFFFFF"/>
                </a:solidFill>
              </a:rPr>
              <a:t>Audit Committees: practices in the EU</a:t>
            </a:r>
            <a:endParaRPr lang="nl-NL" noProof="1" smtClean="0">
              <a:solidFill>
                <a:srgbClr val="FFFFFF"/>
              </a:solidFill>
            </a:endParaRPr>
          </a:p>
          <a:p>
            <a:endParaRPr lang="nl-NL" sz="1200" noProof="1" smtClean="0">
              <a:solidFill>
                <a:srgbClr val="FFFFFF"/>
              </a:solidFill>
            </a:endParaRPr>
          </a:p>
          <a:p>
            <a:r>
              <a:rPr lang="nl-NL" sz="1200" noProof="1" smtClean="0">
                <a:solidFill>
                  <a:srgbClr val="FFFFFF"/>
                </a:solidFill>
              </a:rPr>
              <a:t>Manfred </a:t>
            </a:r>
            <a:r>
              <a:rPr lang="nl-NL" sz="1200" noProof="1" smtClean="0">
                <a:solidFill>
                  <a:srgbClr val="FFFFFF"/>
                </a:solidFill>
              </a:rPr>
              <a:t>van Kesteren</a:t>
            </a:r>
          </a:p>
          <a:p>
            <a:endParaRPr lang="nl-NL" sz="1200" noProof="1" smtClean="0">
              <a:solidFill>
                <a:srgbClr val="FFFFFF"/>
              </a:solidFill>
            </a:endParaRPr>
          </a:p>
          <a:p>
            <a:endParaRPr lang="nl-NL" sz="1200" noProof="1" smtClean="0">
              <a:solidFill>
                <a:srgbClr val="FFFFFF"/>
              </a:solidFill>
            </a:endParaRPr>
          </a:p>
          <a:p>
            <a:endParaRPr lang="nl-NL" sz="1200" noProof="1" smtClean="0">
              <a:solidFill>
                <a:srgbClr val="FFFFFF"/>
              </a:solidFill>
            </a:endParaRPr>
          </a:p>
          <a:p>
            <a:r>
              <a:rPr lang="nl-NL" sz="1200" noProof="1" smtClean="0">
                <a:solidFill>
                  <a:srgbClr val="FFFFFF"/>
                </a:solidFill>
              </a:rPr>
              <a:t>Bucharest, December 4th 2014</a:t>
            </a:r>
            <a:endParaRPr lang="en-US" sz="1200" noProof="1">
              <a:solidFill>
                <a:srgbClr val="FFFFFF"/>
              </a:solidFill>
            </a:endParaRPr>
          </a:p>
        </p:txBody>
      </p:sp>
      <p:sp>
        <p:nvSpPr>
          <p:cNvPr id="5124" name="Subtitel"/>
          <p:cNvSpPr>
            <a:spLocks noChangeArrowheads="1"/>
          </p:cNvSpPr>
          <p:nvPr/>
        </p:nvSpPr>
        <p:spPr bwMode="auto">
          <a:xfrm>
            <a:off x="4929188" y="3708400"/>
            <a:ext cx="3959225" cy="608013"/>
          </a:xfrm>
          <a:prstGeom prst="rect">
            <a:avLst/>
          </a:prstGeom>
          <a:noFill/>
          <a:ln w="9525">
            <a:noFill/>
            <a:miter lim="800000"/>
            <a:headEnd/>
            <a:tailEnd/>
          </a:ln>
        </p:spPr>
        <p:txBody>
          <a:bodyPr/>
          <a:lstStyle/>
          <a:p>
            <a:pPr>
              <a:spcBef>
                <a:spcPct val="20000"/>
              </a:spcBef>
              <a:buFont typeface="Arial" charset="0"/>
              <a:buNone/>
            </a:pPr>
            <a:endParaRPr lang="en-US" sz="1800" noProof="1">
              <a:solidFill>
                <a:srgbClr val="FFFFFF"/>
              </a:solidFill>
            </a:endParaRPr>
          </a:p>
        </p:txBody>
      </p:sp>
      <p:sp>
        <p:nvSpPr>
          <p:cNvPr id="5125" name="TMNaamSpreker"/>
          <p:cNvSpPr txBox="1">
            <a:spLocks noChangeArrowheads="1"/>
          </p:cNvSpPr>
          <p:nvPr/>
        </p:nvSpPr>
        <p:spPr bwMode="auto">
          <a:xfrm>
            <a:off x="4929188" y="5318125"/>
            <a:ext cx="3959225" cy="382588"/>
          </a:xfrm>
          <a:prstGeom prst="rect">
            <a:avLst/>
          </a:prstGeom>
          <a:noFill/>
          <a:ln w="9525">
            <a:noFill/>
            <a:miter lim="800000"/>
            <a:headEnd/>
            <a:tailEnd/>
          </a:ln>
        </p:spPr>
        <p:txBody>
          <a:bodyPr/>
          <a:lstStyle/>
          <a:p>
            <a:pPr>
              <a:lnSpc>
                <a:spcPct val="115000"/>
              </a:lnSpc>
              <a:spcBef>
                <a:spcPct val="20000"/>
              </a:spcBef>
              <a:buClr>
                <a:srgbClr val="FF9900"/>
              </a:buClr>
              <a:buFont typeface="Wingdings" pitchFamily="2" charset="2"/>
              <a:buNone/>
            </a:pPr>
            <a:endParaRPr lang="en-US" sz="1600" noProof="1">
              <a:solidFill>
                <a:srgbClr val="FFFFFF"/>
              </a:solidFill>
            </a:endParaRPr>
          </a:p>
        </p:txBody>
      </p:sp>
      <p:pic>
        <p:nvPicPr>
          <p:cNvPr id="5127" name="Picture 11" descr="RO_F_Logo_Powerpoint_diap_en 1 "/>
          <p:cNvPicPr>
            <a:picLocks noChangeAspect="1" noChangeArrowheads="1"/>
          </p:cNvPicPr>
          <p:nvPr/>
        </p:nvPicPr>
        <p:blipFill>
          <a:blip r:embed="rId3" cstate="print"/>
          <a:srcRect/>
          <a:stretch>
            <a:fillRect/>
          </a:stretch>
        </p:blipFill>
        <p:spPr bwMode="auto">
          <a:xfrm>
            <a:off x="0" y="0"/>
            <a:ext cx="9144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Overview EU-practice (GAC’s): </a:t>
            </a:r>
            <a:br>
              <a:rPr lang="en-US" dirty="0" smtClean="0"/>
            </a:b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10</a:t>
            </a:fld>
            <a:endParaRPr lang="nl-NL"/>
          </a:p>
        </p:txBody>
      </p:sp>
      <p:sp>
        <p:nvSpPr>
          <p:cNvPr id="9" name="Tijdelijke aanduiding voor tekst 2"/>
          <p:cNvSpPr>
            <a:spLocks noGrp="1"/>
          </p:cNvSpPr>
          <p:nvPr>
            <p:ph type="body" idx="1"/>
          </p:nvPr>
        </p:nvSpPr>
        <p:spPr>
          <a:xfrm>
            <a:off x="352425" y="1800225"/>
            <a:ext cx="8229600" cy="4414838"/>
          </a:xfrm>
        </p:spPr>
        <p:txBody>
          <a:bodyPr/>
          <a:lstStyle/>
          <a:p>
            <a:pPr>
              <a:lnSpc>
                <a:spcPct val="150000"/>
              </a:lnSpc>
              <a:buFont typeface="Arial" pitchFamily="34" charset="0"/>
              <a:buChar char="•"/>
            </a:pPr>
            <a:r>
              <a:rPr lang="en-US" b="1" i="1" dirty="0" smtClean="0"/>
              <a:t>France</a:t>
            </a:r>
            <a:r>
              <a:rPr lang="en-US" i="1" dirty="0" smtClean="0"/>
              <a:t>:  </a:t>
            </a:r>
            <a:r>
              <a:rPr lang="en-US" sz="1400" dirty="0" smtClean="0"/>
              <a:t>each ministry has a committee. Focus on: defining audit policy, ensuring quality internal control, risk management, approving internal audit plan and follow up of recommendations. Mostly external members;</a:t>
            </a:r>
          </a:p>
          <a:p>
            <a:pPr>
              <a:lnSpc>
                <a:spcPct val="150000"/>
              </a:lnSpc>
              <a:buFont typeface="Arial" pitchFamily="34" charset="0"/>
              <a:buChar char="•"/>
            </a:pPr>
            <a:r>
              <a:rPr lang="en-US" b="1" i="1" dirty="0" smtClean="0"/>
              <a:t>Ireland:</a:t>
            </a:r>
            <a:r>
              <a:rPr lang="en-US" sz="1400" dirty="0" smtClean="0"/>
              <a:t>  each ministry has a committee. Focus on: reviewing annual and strategic audit plan, assure quality of internal audit, risk management monitoring, internal control, facilitate in improvements (IA and IC). At least 2 external members. Chair: from outside the organization.</a:t>
            </a:r>
          </a:p>
          <a:p>
            <a:pPr>
              <a:lnSpc>
                <a:spcPct val="150000"/>
              </a:lnSpc>
              <a:buFont typeface="Arial" pitchFamily="34" charset="0"/>
              <a:buChar char="•"/>
            </a:pPr>
            <a:r>
              <a:rPr lang="en-US" b="1" i="1" dirty="0" smtClean="0"/>
              <a:t>United Kingdom:</a:t>
            </a:r>
            <a:r>
              <a:rPr lang="en-US" dirty="0" smtClean="0"/>
              <a:t> </a:t>
            </a:r>
            <a:r>
              <a:rPr lang="en-US" sz="1400" dirty="0" smtClean="0"/>
              <a:t>each ministry (but also local government). Focus: risk, control and governance, accounting policies, planned activities of internal and external audit, follow up, management responses, anti-fraud policies. Strong reliance on external membership. </a:t>
            </a:r>
            <a:endParaRPr lang="en-US" b="1" i="1" dirty="0" smtClean="0"/>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Dutch situation</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11</a:t>
            </a:fld>
            <a:endParaRPr lang="nl-NL"/>
          </a:p>
        </p:txBody>
      </p:sp>
      <p:sp>
        <p:nvSpPr>
          <p:cNvPr id="8" name="Tijdelijke aanduiding voor tekst 2"/>
          <p:cNvSpPr>
            <a:spLocks noGrp="1"/>
          </p:cNvSpPr>
          <p:nvPr>
            <p:ph type="body" idx="1"/>
          </p:nvPr>
        </p:nvSpPr>
        <p:spPr>
          <a:xfrm>
            <a:off x="352425" y="1800225"/>
            <a:ext cx="8229600" cy="4414838"/>
          </a:xfrm>
        </p:spPr>
        <p:txBody>
          <a:bodyPr/>
          <a:lstStyle/>
          <a:p>
            <a:pPr>
              <a:lnSpc>
                <a:spcPct val="150000"/>
              </a:lnSpc>
              <a:buFont typeface="Wingdings" pitchFamily="2" charset="2"/>
              <a:buChar char="§"/>
            </a:pPr>
            <a:r>
              <a:rPr lang="en-US" i="1" dirty="0" smtClean="0"/>
              <a:t>Established in the 1980’s </a:t>
            </a:r>
            <a:r>
              <a:rPr lang="en-US" i="1" dirty="0" smtClean="0">
                <a:sym typeface="Wingdings" pitchFamily="2" charset="2"/>
              </a:rPr>
              <a:t> 2012: updated regulation</a:t>
            </a:r>
          </a:p>
          <a:p>
            <a:pPr>
              <a:lnSpc>
                <a:spcPct val="150000"/>
              </a:lnSpc>
              <a:buFont typeface="Wingdings" pitchFamily="2" charset="2"/>
              <a:buChar char="§"/>
            </a:pPr>
            <a:r>
              <a:rPr lang="en-US" i="1" dirty="0" smtClean="0">
                <a:sym typeface="Wingdings" pitchFamily="2" charset="2"/>
              </a:rPr>
              <a:t>Each ministry has a committee as well as government wide.</a:t>
            </a:r>
          </a:p>
          <a:p>
            <a:pPr>
              <a:lnSpc>
                <a:spcPct val="150000"/>
              </a:lnSpc>
            </a:pPr>
            <a:r>
              <a:rPr lang="en-US" u="sng" dirty="0" smtClean="0">
                <a:sym typeface="Wingdings" pitchFamily="2" charset="2"/>
              </a:rPr>
              <a:t>Tasks</a:t>
            </a:r>
            <a:r>
              <a:rPr lang="en-US" dirty="0" smtClean="0">
                <a:sym typeface="Wingdings" pitchFamily="2" charset="2"/>
              </a:rPr>
              <a:t>: </a:t>
            </a:r>
          </a:p>
          <a:p>
            <a:pPr>
              <a:lnSpc>
                <a:spcPct val="150000"/>
              </a:lnSpc>
              <a:buFont typeface="Courier New" pitchFamily="49" charset="0"/>
              <a:buChar char="o"/>
            </a:pPr>
            <a:r>
              <a:rPr lang="en-US" dirty="0" smtClean="0">
                <a:sym typeface="Wingdings" pitchFamily="2" charset="2"/>
              </a:rPr>
              <a:t>Review the quality of the </a:t>
            </a:r>
            <a:r>
              <a:rPr lang="en-US" dirty="0" err="1" smtClean="0">
                <a:sym typeface="Wingdings" pitchFamily="2" charset="2"/>
              </a:rPr>
              <a:t>organisational</a:t>
            </a:r>
            <a:r>
              <a:rPr lang="en-US" dirty="0" smtClean="0">
                <a:sym typeface="Wingdings" pitchFamily="2" charset="2"/>
              </a:rPr>
              <a:t> processes, including financial reporting, management statements and reports,</a:t>
            </a:r>
          </a:p>
          <a:p>
            <a:pPr>
              <a:lnSpc>
                <a:spcPct val="150000"/>
              </a:lnSpc>
              <a:buFont typeface="Courier New" pitchFamily="49" charset="0"/>
              <a:buChar char="o"/>
            </a:pPr>
            <a:r>
              <a:rPr lang="en-US" dirty="0" smtClean="0">
                <a:sym typeface="Wingdings" pitchFamily="2" charset="2"/>
              </a:rPr>
              <a:t>Coordination of the audit policy: review and approve annual and strategic audit plan and the audit function itself;</a:t>
            </a:r>
          </a:p>
          <a:p>
            <a:pPr>
              <a:lnSpc>
                <a:spcPct val="150000"/>
              </a:lnSpc>
              <a:buFont typeface="Courier New" pitchFamily="49" charset="0"/>
              <a:buChar char="o"/>
            </a:pPr>
            <a:r>
              <a:rPr lang="en-US" dirty="0" smtClean="0">
                <a:sym typeface="Wingdings" pitchFamily="2" charset="2"/>
              </a:rPr>
              <a:t>Reviewing risk management policy and its results;</a:t>
            </a:r>
          </a:p>
          <a:p>
            <a:pPr>
              <a:lnSpc>
                <a:spcPct val="150000"/>
              </a:lnSpc>
              <a:buFont typeface="Courier New" pitchFamily="49" charset="0"/>
              <a:buChar char="o"/>
            </a:pPr>
            <a:r>
              <a:rPr lang="en-US" dirty="0" smtClean="0">
                <a:sym typeface="Wingdings" pitchFamily="2" charset="2"/>
              </a:rPr>
              <a:t>Reviewing and commenting on the internal control system and the results of policy evaluation.</a:t>
            </a:r>
            <a:endParaRPr lang="en-US" dirty="0" smtClean="0"/>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Dutch situation</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12</a:t>
            </a:fld>
            <a:endParaRPr lang="nl-NL"/>
          </a:p>
        </p:txBody>
      </p:sp>
      <p:sp>
        <p:nvSpPr>
          <p:cNvPr id="8" name="Tijdelijke aanduiding voor tekst 2"/>
          <p:cNvSpPr>
            <a:spLocks noGrp="1"/>
          </p:cNvSpPr>
          <p:nvPr>
            <p:ph type="body" idx="1"/>
          </p:nvPr>
        </p:nvSpPr>
        <p:spPr>
          <a:xfrm>
            <a:off x="352425" y="1800225"/>
            <a:ext cx="8229600" cy="4414838"/>
          </a:xfrm>
        </p:spPr>
        <p:txBody>
          <a:bodyPr/>
          <a:lstStyle/>
          <a:p>
            <a:pPr>
              <a:lnSpc>
                <a:spcPct val="150000"/>
              </a:lnSpc>
              <a:buFont typeface="Wingdings" pitchFamily="2" charset="2"/>
              <a:buChar char="§"/>
            </a:pPr>
            <a:r>
              <a:rPr lang="en-US" dirty="0" smtClean="0"/>
              <a:t>A committee has at least 2 external members (minister appoints all members);</a:t>
            </a:r>
          </a:p>
          <a:p>
            <a:pPr>
              <a:lnSpc>
                <a:spcPct val="150000"/>
              </a:lnSpc>
              <a:buFont typeface="Wingdings" pitchFamily="2" charset="2"/>
              <a:buChar char="§"/>
            </a:pPr>
            <a:r>
              <a:rPr lang="en-US" dirty="0" smtClean="0"/>
              <a:t>CFO and Director of IA support the committee;</a:t>
            </a:r>
          </a:p>
          <a:p>
            <a:pPr>
              <a:lnSpc>
                <a:spcPct val="150000"/>
              </a:lnSpc>
              <a:buFont typeface="Wingdings" pitchFamily="2" charset="2"/>
              <a:buChar char="§"/>
            </a:pPr>
            <a:r>
              <a:rPr lang="en-US" dirty="0" smtClean="0"/>
              <a:t>Supreme Audit Institution receives a copy of the agenda (joins if necessary);</a:t>
            </a:r>
          </a:p>
          <a:p>
            <a:pPr>
              <a:lnSpc>
                <a:spcPct val="150000"/>
              </a:lnSpc>
              <a:buFont typeface="Wingdings" pitchFamily="2" charset="2"/>
              <a:buChar char="§"/>
            </a:pPr>
            <a:r>
              <a:rPr lang="en-US" dirty="0" smtClean="0"/>
              <a:t>Frequency of meetings: at least 4 times a year (linked to the ministerial planning- and control cycle);</a:t>
            </a:r>
          </a:p>
          <a:p>
            <a:pPr>
              <a:lnSpc>
                <a:spcPct val="150000"/>
              </a:lnSpc>
              <a:buFont typeface="Wingdings" pitchFamily="2" charset="2"/>
              <a:buChar char="§"/>
            </a:pPr>
            <a:r>
              <a:rPr lang="en-US" dirty="0" smtClean="0"/>
              <a:t>The committees perform once every two years a self assessment on its functioning.</a:t>
            </a:r>
          </a:p>
          <a:p>
            <a:pPr>
              <a:lnSpc>
                <a:spcPct val="150000"/>
              </a:lnSpc>
              <a:buFont typeface="Wingdings" pitchFamily="2" charset="2"/>
              <a:buChar char="§"/>
            </a:pPr>
            <a:endParaRPr lang="nl-NL" dirty="0" smtClean="0"/>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Relevant sources:</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13</a:t>
            </a:fld>
            <a:endParaRPr lang="nl-NL"/>
          </a:p>
        </p:txBody>
      </p:sp>
      <p:sp>
        <p:nvSpPr>
          <p:cNvPr id="8" name="Tijdelijke aanduiding voor tekst 2"/>
          <p:cNvSpPr>
            <a:spLocks noGrp="1"/>
          </p:cNvSpPr>
          <p:nvPr>
            <p:ph type="body" idx="1"/>
          </p:nvPr>
        </p:nvSpPr>
        <p:spPr>
          <a:xfrm>
            <a:off x="352425" y="1800225"/>
            <a:ext cx="8229600" cy="4414838"/>
          </a:xfrm>
        </p:spPr>
        <p:txBody>
          <a:bodyPr/>
          <a:lstStyle/>
          <a:p>
            <a:pPr>
              <a:lnSpc>
                <a:spcPct val="150000"/>
              </a:lnSpc>
              <a:buFont typeface="Wingdings" pitchFamily="2" charset="2"/>
              <a:buChar char="§"/>
            </a:pPr>
            <a:endParaRPr lang="nl-NL" i="1" dirty="0" smtClean="0"/>
          </a:p>
          <a:p>
            <a:pPr>
              <a:lnSpc>
                <a:spcPct val="150000"/>
              </a:lnSpc>
              <a:buFont typeface="Wingdings" pitchFamily="2" charset="2"/>
              <a:buChar char="§"/>
            </a:pPr>
            <a:r>
              <a:rPr lang="en-US" i="1" dirty="0" smtClean="0"/>
              <a:t>Audit Committees in the Public Sector, A discussion paper </a:t>
            </a:r>
            <a:r>
              <a:rPr lang="en-US" dirty="0" smtClean="0"/>
              <a:t>(may 2012): Noel Hepworth and Robert de </a:t>
            </a:r>
            <a:r>
              <a:rPr lang="en-US" dirty="0" err="1" smtClean="0"/>
              <a:t>Koning</a:t>
            </a:r>
            <a:r>
              <a:rPr lang="en-US" dirty="0" smtClean="0"/>
              <a:t>;</a:t>
            </a:r>
          </a:p>
          <a:p>
            <a:pPr>
              <a:lnSpc>
                <a:spcPct val="150000"/>
              </a:lnSpc>
              <a:buFont typeface="Wingdings" pitchFamily="2" charset="2"/>
              <a:buChar char="§"/>
            </a:pPr>
            <a:endParaRPr lang="en-US" dirty="0" smtClean="0"/>
          </a:p>
          <a:p>
            <a:pPr>
              <a:lnSpc>
                <a:spcPct val="150000"/>
              </a:lnSpc>
              <a:buFont typeface="Wingdings" pitchFamily="2" charset="2"/>
              <a:buChar char="§"/>
            </a:pPr>
            <a:r>
              <a:rPr lang="en-US" i="1" dirty="0" smtClean="0"/>
              <a:t>Regulation of the Dutch ministry of Finance concerning Audit Committees within Central Government </a:t>
            </a:r>
            <a:r>
              <a:rPr lang="en-US" dirty="0" smtClean="0"/>
              <a:t>(2012). </a:t>
            </a:r>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4943475" y="2797175"/>
            <a:ext cx="3695700" cy="2512955"/>
          </a:xfrm>
        </p:spPr>
        <p:txBody>
          <a:bodyPr/>
          <a:lstStyle/>
          <a:p>
            <a:pPr marL="0" indent="0">
              <a:buNone/>
            </a:pPr>
            <a:r>
              <a:rPr lang="en-US" dirty="0" smtClean="0"/>
              <a:t>Thank you for your attention!!!!!</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hlinkClick r:id="rId2"/>
              </a:rPr>
              <a:t>M.kesteren@minfin.nl</a:t>
            </a:r>
            <a:endParaRPr lang="en-US" dirty="0" smtClean="0"/>
          </a:p>
          <a:p>
            <a:pPr marL="0" indent="0">
              <a:buNone/>
            </a:pPr>
            <a:endParaRPr lang="en-US" dirty="0" smtClean="0">
              <a:hlinkClick r:id="rId3"/>
            </a:endParaRPr>
          </a:p>
          <a:p>
            <a:pPr marL="0" indent="0">
              <a:buNone/>
            </a:pPr>
            <a:endParaRPr lang="en-US" dirty="0" smtClean="0"/>
          </a:p>
          <a:p>
            <a:pPr marL="0" indent="0">
              <a:buNone/>
            </a:pPr>
            <a:endParaRPr lang="en-US" dirty="0" smtClean="0"/>
          </a:p>
        </p:txBody>
      </p:sp>
      <p:pic>
        <p:nvPicPr>
          <p:cNvPr id="8195" name="Picture 6" descr="RO_F_Logo_Powerpoint_diap_en 1 "/>
          <p:cNvPicPr>
            <a:picLocks noChangeAspect="1" noChangeArrowheads="1"/>
          </p:cNvPicPr>
          <p:nvPr/>
        </p:nvPicPr>
        <p:blipFill>
          <a:blip r:embed="rId4" cstate="print"/>
          <a:srcRect/>
          <a:stretch>
            <a:fillRect/>
          </a:stretch>
        </p:blipFill>
        <p:spPr bwMode="auto">
          <a:xfrm>
            <a:off x="0" y="0"/>
            <a:ext cx="9144000" cy="2001838"/>
          </a:xfrm>
          <a:prstGeom prst="rect">
            <a:avLst/>
          </a:prstGeom>
          <a:noFill/>
          <a:ln w="9525">
            <a:noFill/>
            <a:miter lim="800000"/>
            <a:headEnd/>
            <a:tailEnd/>
          </a:ln>
        </p:spPr>
      </p:pic>
      <p:pic>
        <p:nvPicPr>
          <p:cNvPr id="5122" name="Picture 2" descr="Thank you"/>
          <p:cNvPicPr>
            <a:picLocks noChangeAspect="1" noChangeArrowheads="1"/>
          </p:cNvPicPr>
          <p:nvPr/>
        </p:nvPicPr>
        <p:blipFill>
          <a:blip r:embed="rId5" cstate="print"/>
          <a:srcRect/>
          <a:stretch>
            <a:fillRect/>
          </a:stretch>
        </p:blipFill>
        <p:spPr bwMode="auto">
          <a:xfrm>
            <a:off x="0" y="2273606"/>
            <a:ext cx="4572000" cy="35718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Contents</a:t>
            </a:r>
            <a:endParaRPr lang="nl-NL" smtClean="0"/>
          </a:p>
        </p:txBody>
      </p:sp>
      <p:sp>
        <p:nvSpPr>
          <p:cNvPr id="6147" name="Rectangle 3"/>
          <p:cNvSpPr>
            <a:spLocks noGrp="1" noChangeArrowheads="1"/>
          </p:cNvSpPr>
          <p:nvPr>
            <p:ph type="body" idx="1"/>
          </p:nvPr>
        </p:nvSpPr>
        <p:spPr/>
        <p:txBody>
          <a:bodyPr/>
          <a:lstStyle/>
          <a:p>
            <a:endParaRPr lang="en-US" sz="1600" dirty="0" smtClean="0"/>
          </a:p>
          <a:p>
            <a:endParaRPr lang="nl-NL" sz="1600" dirty="0" smtClean="0"/>
          </a:p>
          <a:p>
            <a:r>
              <a:rPr lang="en-US" sz="1600" dirty="0" smtClean="0"/>
              <a:t>Introduction (basis)</a:t>
            </a:r>
          </a:p>
          <a:p>
            <a:r>
              <a:rPr lang="en-US" sz="1600" dirty="0" smtClean="0"/>
              <a:t>Types of Public Sector Audit Committees</a:t>
            </a:r>
          </a:p>
          <a:p>
            <a:r>
              <a:rPr lang="en-US" sz="1600" dirty="0" smtClean="0"/>
              <a:t>Overview EU practice</a:t>
            </a:r>
          </a:p>
          <a:p>
            <a:r>
              <a:rPr lang="en-US" sz="1600" dirty="0" smtClean="0"/>
              <a:t>Dutch situation</a:t>
            </a:r>
          </a:p>
          <a:p>
            <a:endParaRPr lang="en-US" dirty="0" smtClean="0"/>
          </a:p>
        </p:txBody>
      </p:sp>
      <p:pic>
        <p:nvPicPr>
          <p:cNvPr id="6148" name="Picture 7" descr="RO_F_Logo_Powerpoint_diap_en 1 "/>
          <p:cNvPicPr>
            <a:picLocks noChangeAspect="1" noChangeArrowheads="1"/>
          </p:cNvPicPr>
          <p:nvPr/>
        </p:nvPicPr>
        <p:blipFill>
          <a:blip r:embed="rId3" cstate="print"/>
          <a:srcRect/>
          <a:stretch>
            <a:fillRect/>
          </a:stretch>
        </p:blipFill>
        <p:spPr bwMode="auto">
          <a:xfrm>
            <a:off x="0" y="0"/>
            <a:ext cx="9144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Introduction</a:t>
            </a:r>
            <a:r>
              <a:rPr lang="en-US" dirty="0" smtClean="0"/>
              <a:t>: the Audit Committee</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dirty="0"/>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3</a:t>
            </a:fld>
            <a:endParaRPr lang="nl-NL"/>
          </a:p>
        </p:txBody>
      </p:sp>
      <p:sp>
        <p:nvSpPr>
          <p:cNvPr id="7" name="Tijdelijke aanduiding voor tekst 2"/>
          <p:cNvSpPr>
            <a:spLocks noGrp="1"/>
          </p:cNvSpPr>
          <p:nvPr>
            <p:ph type="body" idx="1"/>
          </p:nvPr>
        </p:nvSpPr>
        <p:spPr>
          <a:xfrm>
            <a:off x="352425" y="1800225"/>
            <a:ext cx="8229600" cy="3675158"/>
          </a:xfrm>
        </p:spPr>
        <p:txBody>
          <a:bodyPr/>
          <a:lstStyle/>
          <a:p>
            <a:r>
              <a:rPr lang="nl-NL" dirty="0" smtClean="0"/>
              <a:t>In most cases (private and public sector):</a:t>
            </a:r>
          </a:p>
          <a:p>
            <a:endParaRPr lang="en-US" dirty="0" smtClean="0"/>
          </a:p>
          <a:p>
            <a:pPr>
              <a:buFont typeface="Wingdings" pitchFamily="2" charset="2"/>
              <a:buChar char="§"/>
            </a:pPr>
            <a:r>
              <a:rPr lang="en-US" dirty="0" smtClean="0"/>
              <a:t>The </a:t>
            </a:r>
            <a:r>
              <a:rPr lang="en-US" dirty="0" smtClean="0"/>
              <a:t>committee assists </a:t>
            </a:r>
            <a:r>
              <a:rPr lang="en-US" dirty="0" smtClean="0"/>
              <a:t>top management to </a:t>
            </a:r>
            <a:r>
              <a:rPr lang="en-US" dirty="0" smtClean="0"/>
              <a:t>fulfill its </a:t>
            </a:r>
            <a:r>
              <a:rPr lang="en-US" dirty="0" smtClean="0"/>
              <a:t>governance </a:t>
            </a:r>
            <a:r>
              <a:rPr lang="en-US" dirty="0" smtClean="0"/>
              <a:t>and overseeing responsibilities in relation to an entity’s financial reporting, internal control system, risk management system and internal and external audit functions. Its role is to provide advice and recommendations to </a:t>
            </a:r>
            <a:r>
              <a:rPr lang="en-US" dirty="0" smtClean="0"/>
              <a:t>top management within </a:t>
            </a:r>
            <a:r>
              <a:rPr lang="en-US" dirty="0" smtClean="0"/>
              <a:t>the scope of its terms of reference / charter.</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4</a:t>
            </a:fld>
            <a:endParaRPr lang="nl-NL"/>
          </a:p>
        </p:txBody>
      </p:sp>
      <p:sp>
        <p:nvSpPr>
          <p:cNvPr id="9" name="Titel 1"/>
          <p:cNvSpPr>
            <a:spLocks noGrp="1"/>
          </p:cNvSpPr>
          <p:nvPr>
            <p:ph type="title"/>
          </p:nvPr>
        </p:nvSpPr>
        <p:spPr/>
        <p:txBody>
          <a:bodyPr/>
          <a:lstStyle/>
          <a:p>
            <a:r>
              <a:rPr lang="en-US" dirty="0" smtClean="0"/>
              <a:t>Introduction</a:t>
            </a:r>
            <a:r>
              <a:rPr lang="en-US" dirty="0" smtClean="0"/>
              <a:t>: the Audit Committee</a:t>
            </a:r>
            <a:endParaRPr lang="en-US" dirty="0"/>
          </a:p>
        </p:txBody>
      </p:sp>
      <p:sp>
        <p:nvSpPr>
          <p:cNvPr id="11" name="Tijdelijke aanduiding voor tekst 2"/>
          <p:cNvSpPr>
            <a:spLocks noGrp="1"/>
          </p:cNvSpPr>
          <p:nvPr>
            <p:ph type="body" idx="1"/>
          </p:nvPr>
        </p:nvSpPr>
        <p:spPr>
          <a:xfrm>
            <a:off x="352425" y="1800225"/>
            <a:ext cx="8229600" cy="3675158"/>
          </a:xfrm>
        </p:spPr>
        <p:txBody>
          <a:bodyPr/>
          <a:lstStyle/>
          <a:p>
            <a:r>
              <a:rPr lang="en-US" dirty="0" smtClean="0"/>
              <a:t>In general (public sector):</a:t>
            </a:r>
          </a:p>
          <a:p>
            <a:endParaRPr lang="nl-NL" dirty="0" smtClean="0"/>
          </a:p>
          <a:p>
            <a:pPr>
              <a:buFont typeface="Wingdings" pitchFamily="2" charset="2"/>
              <a:buChar char="§"/>
            </a:pPr>
            <a:endParaRPr lang="nl-NL" dirty="0" smtClean="0"/>
          </a:p>
          <a:p>
            <a:endParaRPr lang="nl-NL" dirty="0" smtClean="0"/>
          </a:p>
          <a:p>
            <a:endParaRPr lang="en-US" dirty="0" smtClean="0"/>
          </a:p>
        </p:txBody>
      </p:sp>
      <p:sp>
        <p:nvSpPr>
          <p:cNvPr id="12" name="Rectangle 3"/>
          <p:cNvSpPr>
            <a:spLocks noGrp="1" noChangeArrowheads="1"/>
          </p:cNvSpPr>
          <p:nvPr>
            <p:ph type="body" idx="1"/>
          </p:nvPr>
        </p:nvSpPr>
        <p:spPr>
          <a:xfrm>
            <a:off x="348829" y="2414530"/>
            <a:ext cx="8188325" cy="3044825"/>
          </a:xfrm>
        </p:spPr>
        <p:txBody>
          <a:bodyPr/>
          <a:lstStyle/>
          <a:p>
            <a:pPr>
              <a:lnSpc>
                <a:spcPct val="95000"/>
              </a:lnSpc>
            </a:pPr>
            <a:r>
              <a:rPr lang="en-US" sz="1600" dirty="0"/>
              <a:t>Key responsibilities / </a:t>
            </a:r>
            <a:r>
              <a:rPr lang="en-US" sz="1600" dirty="0" smtClean="0"/>
              <a:t>roles:</a:t>
            </a:r>
            <a:endParaRPr lang="en-US" sz="1600" dirty="0"/>
          </a:p>
          <a:p>
            <a:pPr lvl="1">
              <a:lnSpc>
                <a:spcPct val="90000"/>
              </a:lnSpc>
            </a:pPr>
            <a:endParaRPr lang="en-US" sz="1600" dirty="0"/>
          </a:p>
          <a:p>
            <a:pPr lvl="1">
              <a:lnSpc>
                <a:spcPct val="90000"/>
              </a:lnSpc>
            </a:pPr>
            <a:r>
              <a:rPr lang="en-US" sz="2000" u="sng" dirty="0"/>
              <a:t>Supporting</a:t>
            </a:r>
            <a:r>
              <a:rPr lang="en-US" sz="2000" dirty="0"/>
              <a:t> / advising role to management in their </a:t>
            </a:r>
            <a:r>
              <a:rPr lang="en-US" sz="2000" dirty="0" smtClean="0"/>
              <a:t>responsibility;</a:t>
            </a:r>
            <a:endParaRPr lang="en-US" sz="2000" dirty="0"/>
          </a:p>
          <a:p>
            <a:pPr lvl="1">
              <a:lnSpc>
                <a:spcPct val="90000"/>
              </a:lnSpc>
            </a:pPr>
            <a:r>
              <a:rPr lang="en-US" sz="2000" u="sng" dirty="0"/>
              <a:t>Oversight</a:t>
            </a:r>
            <a:r>
              <a:rPr lang="en-US" sz="2000" dirty="0"/>
              <a:t> role regarding governance, risk management, internal control, audit, (financial) reporting and </a:t>
            </a:r>
            <a:r>
              <a:rPr lang="en-US" sz="2000" dirty="0" smtClean="0"/>
              <a:t>compliance;</a:t>
            </a:r>
            <a:endParaRPr lang="en-US" sz="2000" dirty="0"/>
          </a:p>
          <a:p>
            <a:pPr lvl="1">
              <a:lnSpc>
                <a:spcPct val="95000"/>
              </a:lnSpc>
            </a:pPr>
            <a:r>
              <a:rPr lang="en-US" sz="2000" u="sng" dirty="0"/>
              <a:t>Coordinating</a:t>
            </a:r>
            <a:r>
              <a:rPr lang="en-US" sz="2000" dirty="0"/>
              <a:t> role, including strengthening of independence and effectiveness of (internal) audit </a:t>
            </a:r>
            <a:r>
              <a:rPr lang="en-US" sz="2000" dirty="0" smtClean="0"/>
              <a:t>function.</a:t>
            </a:r>
            <a:endParaRPr lang="en-US" sz="2000" dirty="0"/>
          </a:p>
          <a:p>
            <a:pPr>
              <a:lnSpc>
                <a:spcPct val="95000"/>
              </a:lnSpc>
              <a:buFont typeface="Wingdings" pitchFamily="2" charset="2"/>
              <a:buNone/>
            </a:pPr>
            <a:endParaRPr lang="en-US" sz="2000" dirty="0"/>
          </a:p>
          <a:p>
            <a:pPr>
              <a:lnSpc>
                <a:spcPct val="95000"/>
              </a:lnSpc>
              <a:buFont typeface="Wingdings" pitchFamily="2" charset="2"/>
              <a:buNone/>
            </a:pPr>
            <a:endParaRPr lang="en-US" sz="500" dirty="0"/>
          </a:p>
          <a:p>
            <a:pPr>
              <a:lnSpc>
                <a:spcPct val="95000"/>
              </a:lnSpc>
              <a:buFont typeface="Wingdings" pitchFamily="2" charset="2"/>
              <a:buNone/>
            </a:pPr>
            <a:endParaRPr lang="en-US" sz="3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Types of Public Sector Audit Committees</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dirty="0"/>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5</a:t>
            </a:fld>
            <a:endParaRPr lang="nl-NL"/>
          </a:p>
        </p:txBody>
      </p:sp>
      <p:sp>
        <p:nvSpPr>
          <p:cNvPr id="7" name="Tijdelijke aanduiding voor tekst 2"/>
          <p:cNvSpPr>
            <a:spLocks noGrp="1"/>
          </p:cNvSpPr>
          <p:nvPr>
            <p:ph type="body" idx="1"/>
          </p:nvPr>
        </p:nvSpPr>
        <p:spPr>
          <a:xfrm>
            <a:off x="352425" y="1800225"/>
            <a:ext cx="8229600" cy="3675158"/>
          </a:xfrm>
        </p:spPr>
        <p:txBody>
          <a:bodyPr/>
          <a:lstStyle/>
          <a:p>
            <a:pPr>
              <a:buFont typeface="Arial" pitchFamily="34" charset="0"/>
              <a:buChar char="•"/>
            </a:pPr>
            <a:endParaRPr lang="nl-NL" dirty="0" smtClean="0"/>
          </a:p>
          <a:p>
            <a:pPr>
              <a:buFont typeface="+mj-lt"/>
              <a:buAutoNum type="arabicPeriod"/>
            </a:pPr>
            <a:r>
              <a:rPr lang="en-US" dirty="0" smtClean="0"/>
              <a:t>Central Advisory Boards (CAB’s);</a:t>
            </a:r>
          </a:p>
          <a:p>
            <a:pPr>
              <a:buFont typeface="+mj-lt"/>
              <a:buAutoNum type="arabicPeriod"/>
            </a:pPr>
            <a:endParaRPr lang="en-US" dirty="0" smtClean="0"/>
          </a:p>
          <a:p>
            <a:pPr>
              <a:buFont typeface="+mj-lt"/>
              <a:buAutoNum type="arabicPeriod"/>
            </a:pPr>
            <a:r>
              <a:rPr lang="en-US" dirty="0" smtClean="0"/>
              <a:t>Internal Audit management committees (IAMC’s);</a:t>
            </a:r>
          </a:p>
          <a:p>
            <a:pPr>
              <a:buFont typeface="+mj-lt"/>
              <a:buAutoNum type="arabicPeriod"/>
            </a:pPr>
            <a:endParaRPr lang="en-US" dirty="0" smtClean="0"/>
          </a:p>
          <a:p>
            <a:pPr>
              <a:buFont typeface="+mj-lt"/>
              <a:buAutoNum type="arabicPeriod"/>
            </a:pPr>
            <a:r>
              <a:rPr lang="en-US" dirty="0" smtClean="0"/>
              <a:t>Governance Audit Committees (GAC’s).</a:t>
            </a:r>
          </a:p>
          <a:p>
            <a:pPr>
              <a:buFont typeface="Arial" pitchFamily="34" charset="0"/>
              <a:buChar char="•"/>
            </a:pPr>
            <a:endParaRPr lang="nl-NL" dirty="0" smtClean="0"/>
          </a:p>
          <a:p>
            <a:endParaRPr lang="nl-NL" u="sng"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p:txBody>
          <a:bodyPr/>
          <a:lstStyle/>
          <a:p>
            <a:pPr>
              <a:lnSpc>
                <a:spcPct val="150000"/>
              </a:lnSpc>
            </a:pPr>
            <a:r>
              <a:rPr lang="en-US" u="sng" dirty="0" smtClean="0"/>
              <a:t>AD 1. Central Advisory Boards (CAB’s):</a:t>
            </a:r>
          </a:p>
          <a:p>
            <a:pPr>
              <a:lnSpc>
                <a:spcPct val="150000"/>
              </a:lnSpc>
              <a:buFont typeface="Arial" pitchFamily="34" charset="0"/>
              <a:buChar char="•"/>
            </a:pPr>
            <a:r>
              <a:rPr lang="en-US" dirty="0" smtClean="0"/>
              <a:t>Also known as ‘PIFC-council’;</a:t>
            </a:r>
          </a:p>
          <a:p>
            <a:pPr>
              <a:lnSpc>
                <a:spcPct val="150000"/>
              </a:lnSpc>
              <a:buFont typeface="Arial" pitchFamily="34" charset="0"/>
              <a:buChar char="•"/>
            </a:pPr>
            <a:r>
              <a:rPr lang="en-US" dirty="0" smtClean="0"/>
              <a:t>Good first step towards Audit Committee’s;</a:t>
            </a:r>
          </a:p>
          <a:p>
            <a:pPr>
              <a:lnSpc>
                <a:spcPct val="150000"/>
              </a:lnSpc>
              <a:buFont typeface="Arial" pitchFamily="34" charset="0"/>
              <a:buChar char="•"/>
            </a:pPr>
            <a:r>
              <a:rPr lang="en-US" dirty="0" smtClean="0"/>
              <a:t>Usually advices cabinet of Ministers or minister of Finance on development and implementation of PIFC;</a:t>
            </a:r>
          </a:p>
          <a:p>
            <a:pPr>
              <a:lnSpc>
                <a:spcPct val="150000"/>
              </a:lnSpc>
              <a:buFont typeface="Arial" pitchFamily="34" charset="0"/>
              <a:buChar char="•"/>
            </a:pPr>
            <a:r>
              <a:rPr lang="en-US" dirty="0" smtClean="0"/>
              <a:t>Strong cooperation with CHU</a:t>
            </a:r>
          </a:p>
          <a:p>
            <a:pPr>
              <a:lnSpc>
                <a:spcPct val="150000"/>
              </a:lnSpc>
              <a:buFont typeface="Arial" pitchFamily="34" charset="0"/>
              <a:buChar char="•"/>
            </a:pPr>
            <a:r>
              <a:rPr lang="nl-NL" dirty="0" err="1" smtClean="0"/>
              <a:t>Members</a:t>
            </a:r>
            <a:r>
              <a:rPr lang="nl-NL" dirty="0" smtClean="0"/>
              <a:t>: </a:t>
            </a:r>
            <a:r>
              <a:rPr lang="nl-NL" dirty="0" err="1" smtClean="0"/>
              <a:t>usually</a:t>
            </a:r>
            <a:r>
              <a:rPr lang="nl-NL" dirty="0" smtClean="0"/>
              <a:t> </a:t>
            </a:r>
            <a:r>
              <a:rPr lang="nl-NL" dirty="0" err="1" smtClean="0"/>
              <a:t>government</a:t>
            </a:r>
            <a:r>
              <a:rPr lang="nl-NL" dirty="0" smtClean="0"/>
              <a:t> officials (</a:t>
            </a:r>
            <a:r>
              <a:rPr lang="nl-NL" dirty="0" err="1" smtClean="0"/>
              <a:t>political</a:t>
            </a:r>
            <a:r>
              <a:rPr lang="nl-NL" dirty="0" smtClean="0"/>
              <a:t> and </a:t>
            </a:r>
            <a:r>
              <a:rPr lang="nl-NL" dirty="0" err="1" smtClean="0"/>
              <a:t>civil</a:t>
            </a:r>
            <a:r>
              <a:rPr lang="nl-NL" dirty="0" smtClean="0"/>
              <a:t> service);</a:t>
            </a:r>
            <a:endParaRPr lang="en-US" dirty="0" smtClean="0"/>
          </a:p>
          <a:p>
            <a:pPr>
              <a:lnSpc>
                <a:spcPct val="150000"/>
              </a:lnSpc>
              <a:buFont typeface="Arial" pitchFamily="34" charset="0"/>
              <a:buChar char="•"/>
            </a:pPr>
            <a:endParaRPr lang="en-US" dirty="0"/>
          </a:p>
        </p:txBody>
      </p:sp>
      <p:sp>
        <p:nvSpPr>
          <p:cNvPr id="6" name="Tijdelijke aanduiding voor dianummer 5"/>
          <p:cNvSpPr>
            <a:spLocks noGrp="1"/>
          </p:cNvSpPr>
          <p:nvPr>
            <p:ph type="sldNum" sz="quarter" idx="12"/>
          </p:nvPr>
        </p:nvSpPr>
        <p:spPr/>
        <p:txBody>
          <a:bodyPr/>
          <a:lstStyle/>
          <a:p>
            <a:pPr>
              <a:defRPr/>
            </a:pPr>
            <a:fld id="{A9D57A0C-826C-4026-9B8E-7A03AC05707C}" type="slidenum">
              <a:rPr lang="nl-NL" smtClean="0"/>
              <a:pPr>
                <a:defRPr/>
              </a:pPr>
              <a:t>6</a:t>
            </a:fld>
            <a:endParaRPr lang="nl-NL"/>
          </a:p>
        </p:txBody>
      </p:sp>
      <p:sp>
        <p:nvSpPr>
          <p:cNvPr id="7" name="Tijdelijke aanduiding voor voettekst 6"/>
          <p:cNvSpPr>
            <a:spLocks noGrp="1"/>
          </p:cNvSpPr>
          <p:nvPr>
            <p:ph type="ftr" sz="quarter" idx="11"/>
          </p:nvPr>
        </p:nvSpPr>
        <p:spPr/>
        <p:txBody>
          <a:bodyPr/>
          <a:lstStyle/>
          <a:p>
            <a:pPr>
              <a:defRPr/>
            </a:pPr>
            <a:r>
              <a:rPr lang="nl-NL" smtClean="0"/>
              <a:t>Bucharest, December 2014</a:t>
            </a:r>
            <a:endParaRPr lang="nl-NL"/>
          </a:p>
        </p:txBody>
      </p:sp>
      <p:sp>
        <p:nvSpPr>
          <p:cNvPr id="9" name="Titel 1"/>
          <p:cNvSpPr>
            <a:spLocks noGrp="1"/>
          </p:cNvSpPr>
          <p:nvPr>
            <p:ph type="title"/>
          </p:nvPr>
        </p:nvSpPr>
        <p:spPr/>
        <p:txBody>
          <a:bodyPr/>
          <a:lstStyle/>
          <a:p>
            <a:r>
              <a:rPr lang="en-US" dirty="0" smtClean="0"/>
              <a:t>Types of Public Sector Audit Committees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dirty="0"/>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7</a:t>
            </a:fld>
            <a:endParaRPr lang="nl-NL"/>
          </a:p>
        </p:txBody>
      </p:sp>
      <p:sp>
        <p:nvSpPr>
          <p:cNvPr id="7" name="Tijdelijke aanduiding voor tekst 2"/>
          <p:cNvSpPr>
            <a:spLocks noGrp="1"/>
          </p:cNvSpPr>
          <p:nvPr>
            <p:ph type="body" idx="1"/>
          </p:nvPr>
        </p:nvSpPr>
        <p:spPr>
          <a:xfrm>
            <a:off x="352425" y="1800225"/>
            <a:ext cx="8229600" cy="3675158"/>
          </a:xfrm>
        </p:spPr>
        <p:txBody>
          <a:bodyPr/>
          <a:lstStyle/>
          <a:p>
            <a:pPr>
              <a:buFont typeface="Arial" pitchFamily="34" charset="0"/>
              <a:buChar char="•"/>
            </a:pPr>
            <a:endParaRPr lang="nl-NL" dirty="0" smtClean="0"/>
          </a:p>
          <a:p>
            <a:pPr>
              <a:buFont typeface="Arial" pitchFamily="34" charset="0"/>
              <a:buChar char="•"/>
            </a:pPr>
            <a:endParaRPr lang="nl-NL" dirty="0" smtClean="0"/>
          </a:p>
          <a:p>
            <a:endParaRPr lang="nl-NL" u="sng" dirty="0" smtClean="0"/>
          </a:p>
          <a:p>
            <a:endParaRPr lang="en-US" dirty="0"/>
          </a:p>
        </p:txBody>
      </p:sp>
      <p:sp>
        <p:nvSpPr>
          <p:cNvPr id="8" name="Titel 1"/>
          <p:cNvSpPr>
            <a:spLocks noGrp="1"/>
          </p:cNvSpPr>
          <p:nvPr>
            <p:ph type="title"/>
          </p:nvPr>
        </p:nvSpPr>
        <p:spPr/>
        <p:txBody>
          <a:bodyPr/>
          <a:lstStyle/>
          <a:p>
            <a:r>
              <a:rPr lang="en-US" dirty="0" smtClean="0"/>
              <a:t>Types of Public Sector Audit Committees</a:t>
            </a:r>
            <a:endParaRPr lang="en-US" dirty="0"/>
          </a:p>
        </p:txBody>
      </p:sp>
      <p:sp>
        <p:nvSpPr>
          <p:cNvPr id="10" name="Tijdelijke aanduiding voor tekst 2"/>
          <p:cNvSpPr>
            <a:spLocks noGrp="1"/>
          </p:cNvSpPr>
          <p:nvPr>
            <p:ph type="body" idx="1"/>
          </p:nvPr>
        </p:nvSpPr>
        <p:spPr>
          <a:xfrm>
            <a:off x="352425" y="1800225"/>
            <a:ext cx="8229600" cy="4414838"/>
          </a:xfrm>
        </p:spPr>
        <p:txBody>
          <a:bodyPr/>
          <a:lstStyle/>
          <a:p>
            <a:pPr>
              <a:lnSpc>
                <a:spcPct val="150000"/>
              </a:lnSpc>
            </a:pPr>
            <a:r>
              <a:rPr lang="en-US" u="sng" dirty="0" smtClean="0"/>
              <a:t>AD 2. : Internal Audit management committees (IAMC’s):</a:t>
            </a:r>
          </a:p>
          <a:p>
            <a:pPr>
              <a:lnSpc>
                <a:spcPct val="150000"/>
              </a:lnSpc>
              <a:buFont typeface="Arial" pitchFamily="34" charset="0"/>
              <a:buChar char="•"/>
            </a:pPr>
            <a:r>
              <a:rPr lang="en-US" dirty="0" smtClean="0"/>
              <a:t>Attached to a (line) ministry or other budget spending agency;</a:t>
            </a:r>
          </a:p>
          <a:p>
            <a:pPr>
              <a:lnSpc>
                <a:spcPct val="150000"/>
              </a:lnSpc>
              <a:buFont typeface="Arial" pitchFamily="34" charset="0"/>
              <a:buChar char="•"/>
            </a:pPr>
            <a:r>
              <a:rPr lang="en-US" dirty="0" smtClean="0"/>
              <a:t>Focus on internal audit plan, audit recommendations and report to top management;</a:t>
            </a:r>
          </a:p>
          <a:p>
            <a:pPr>
              <a:lnSpc>
                <a:spcPct val="150000"/>
              </a:lnSpc>
              <a:buFont typeface="Arial" pitchFamily="34" charset="0"/>
              <a:buChar char="•"/>
            </a:pPr>
            <a:r>
              <a:rPr lang="en-US" dirty="0" smtClean="0"/>
              <a:t>Members: usually line managers;</a:t>
            </a:r>
          </a:p>
          <a:p>
            <a:pPr>
              <a:lnSpc>
                <a:spcPct val="150000"/>
              </a:lnSpc>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dirty="0"/>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8</a:t>
            </a:fld>
            <a:endParaRPr lang="nl-NL"/>
          </a:p>
        </p:txBody>
      </p:sp>
      <p:sp>
        <p:nvSpPr>
          <p:cNvPr id="7" name="Tijdelijke aanduiding voor tekst 2"/>
          <p:cNvSpPr>
            <a:spLocks noGrp="1"/>
          </p:cNvSpPr>
          <p:nvPr>
            <p:ph type="body" idx="1"/>
          </p:nvPr>
        </p:nvSpPr>
        <p:spPr>
          <a:xfrm>
            <a:off x="352425" y="1800225"/>
            <a:ext cx="8229600" cy="3675158"/>
          </a:xfrm>
        </p:spPr>
        <p:txBody>
          <a:bodyPr/>
          <a:lstStyle/>
          <a:p>
            <a:pPr>
              <a:buFont typeface="Arial" pitchFamily="34" charset="0"/>
              <a:buChar char="•"/>
            </a:pPr>
            <a:endParaRPr lang="nl-NL" dirty="0" smtClean="0"/>
          </a:p>
          <a:p>
            <a:pPr>
              <a:buFont typeface="Arial" pitchFamily="34" charset="0"/>
              <a:buChar char="•"/>
            </a:pPr>
            <a:endParaRPr lang="nl-NL" dirty="0" smtClean="0"/>
          </a:p>
          <a:p>
            <a:endParaRPr lang="nl-NL" u="sng" dirty="0" smtClean="0"/>
          </a:p>
          <a:p>
            <a:endParaRPr lang="en-US" dirty="0"/>
          </a:p>
        </p:txBody>
      </p:sp>
      <p:sp>
        <p:nvSpPr>
          <p:cNvPr id="8" name="Titel 1"/>
          <p:cNvSpPr>
            <a:spLocks noGrp="1"/>
          </p:cNvSpPr>
          <p:nvPr>
            <p:ph type="title"/>
          </p:nvPr>
        </p:nvSpPr>
        <p:spPr/>
        <p:txBody>
          <a:bodyPr/>
          <a:lstStyle/>
          <a:p>
            <a:r>
              <a:rPr lang="en-US" dirty="0" smtClean="0"/>
              <a:t>Types of Public Sector Audit Committees</a:t>
            </a:r>
            <a:endParaRPr lang="en-US" dirty="0"/>
          </a:p>
        </p:txBody>
      </p:sp>
      <p:sp>
        <p:nvSpPr>
          <p:cNvPr id="10" name="Tijdelijke aanduiding voor tekst 2"/>
          <p:cNvSpPr>
            <a:spLocks noGrp="1"/>
          </p:cNvSpPr>
          <p:nvPr>
            <p:ph type="body" idx="1"/>
          </p:nvPr>
        </p:nvSpPr>
        <p:spPr>
          <a:xfrm>
            <a:off x="352425" y="1800225"/>
            <a:ext cx="8229600" cy="4414838"/>
          </a:xfrm>
        </p:spPr>
        <p:txBody>
          <a:bodyPr/>
          <a:lstStyle/>
          <a:p>
            <a:pPr>
              <a:lnSpc>
                <a:spcPct val="150000"/>
              </a:lnSpc>
            </a:pPr>
            <a:r>
              <a:rPr lang="en-US" u="sng" dirty="0" smtClean="0"/>
              <a:t>AD 3. : Governance Audit Committees (GAC’s):</a:t>
            </a:r>
          </a:p>
          <a:p>
            <a:pPr>
              <a:lnSpc>
                <a:spcPct val="150000"/>
              </a:lnSpc>
              <a:buFont typeface="Arial" pitchFamily="34" charset="0"/>
              <a:buChar char="•"/>
            </a:pPr>
            <a:r>
              <a:rPr lang="en-US" dirty="0" smtClean="0"/>
              <a:t>Broad focus on ‘Good Governance’ (on institutional- and/or cross-institutional level);</a:t>
            </a:r>
          </a:p>
          <a:p>
            <a:pPr>
              <a:lnSpc>
                <a:spcPct val="150000"/>
              </a:lnSpc>
              <a:buFont typeface="Arial" pitchFamily="34" charset="0"/>
              <a:buChar char="•"/>
            </a:pPr>
            <a:r>
              <a:rPr lang="en-US" dirty="0" smtClean="0"/>
              <a:t>Supporting: financial management, internal control, risk management, financial reporting and the internal audit function;</a:t>
            </a:r>
          </a:p>
          <a:p>
            <a:pPr>
              <a:lnSpc>
                <a:spcPct val="150000"/>
              </a:lnSpc>
              <a:buFont typeface="Arial" pitchFamily="34" charset="0"/>
              <a:buChar char="•"/>
            </a:pPr>
            <a:r>
              <a:rPr lang="en-US" dirty="0" smtClean="0"/>
              <a:t>Internal and (usually) external members;</a:t>
            </a:r>
          </a:p>
          <a:p>
            <a:pPr>
              <a:lnSpc>
                <a:spcPct val="150000"/>
              </a:lnSpc>
              <a:buFont typeface="Arial" pitchFamily="34" charset="0"/>
              <a:buChar char="•"/>
            </a:pPr>
            <a:r>
              <a:rPr lang="en-US" u="sng" dirty="0" smtClean="0"/>
              <a:t>Oversight-role</a:t>
            </a:r>
            <a:r>
              <a:rPr lang="en-US" dirty="0" smtClean="0"/>
              <a:t>, </a:t>
            </a:r>
            <a:r>
              <a:rPr lang="en-US" u="sng" dirty="0" smtClean="0"/>
              <a:t>supporting</a:t>
            </a:r>
            <a:r>
              <a:rPr lang="en-US" dirty="0" smtClean="0"/>
              <a:t> role and </a:t>
            </a:r>
            <a:r>
              <a:rPr lang="en-US" u="sng" dirty="0" smtClean="0"/>
              <a:t>coordination</a:t>
            </a:r>
            <a:r>
              <a:rPr lang="en-US" dirty="0" smtClean="0"/>
              <a:t> role.</a:t>
            </a:r>
          </a:p>
          <a:p>
            <a:pPr>
              <a:lnSpc>
                <a:spcPct val="150000"/>
              </a:lnSpc>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Overview EU-practice</a:t>
            </a:r>
            <a:endParaRPr lang="en-US" dirty="0"/>
          </a:p>
        </p:txBody>
      </p:sp>
      <p:sp>
        <p:nvSpPr>
          <p:cNvPr id="5" name="Tijdelijke aanduiding voor voettekst 4"/>
          <p:cNvSpPr>
            <a:spLocks noGrp="1"/>
          </p:cNvSpPr>
          <p:nvPr>
            <p:ph type="ftr" sz="quarter" idx="11"/>
          </p:nvPr>
        </p:nvSpPr>
        <p:spPr/>
        <p:txBody>
          <a:bodyPr/>
          <a:lstStyle/>
          <a:p>
            <a:pPr>
              <a:defRPr/>
            </a:pPr>
            <a:r>
              <a:rPr lang="nl-NL" smtClean="0"/>
              <a:t>Bucharest, December 2014</a:t>
            </a:r>
            <a:endParaRPr lang="nl-NL"/>
          </a:p>
        </p:txBody>
      </p:sp>
      <p:sp>
        <p:nvSpPr>
          <p:cNvPr id="6" name="Tijdelijke aanduiding voor dianummer 5"/>
          <p:cNvSpPr>
            <a:spLocks noGrp="1"/>
          </p:cNvSpPr>
          <p:nvPr>
            <p:ph type="sldNum" sz="quarter" idx="12"/>
          </p:nvPr>
        </p:nvSpPr>
        <p:spPr/>
        <p:txBody>
          <a:bodyPr/>
          <a:lstStyle/>
          <a:p>
            <a:pPr>
              <a:defRPr/>
            </a:pPr>
            <a:fld id="{0E1F65EC-8FE1-431A-AA0F-BFDAD8A53B05}" type="slidenum">
              <a:rPr lang="nl-NL" smtClean="0"/>
              <a:pPr>
                <a:defRPr/>
              </a:pPr>
              <a:t>9</a:t>
            </a:fld>
            <a:endParaRPr lang="nl-NL"/>
          </a:p>
        </p:txBody>
      </p:sp>
      <p:sp>
        <p:nvSpPr>
          <p:cNvPr id="9" name="Tijdelijke aanduiding voor tekst 2"/>
          <p:cNvSpPr>
            <a:spLocks noGrp="1"/>
          </p:cNvSpPr>
          <p:nvPr>
            <p:ph type="body" idx="1"/>
          </p:nvPr>
        </p:nvSpPr>
        <p:spPr>
          <a:xfrm>
            <a:off x="352425" y="1800225"/>
            <a:ext cx="8229600" cy="4414838"/>
          </a:xfrm>
        </p:spPr>
        <p:txBody>
          <a:bodyPr/>
          <a:lstStyle/>
          <a:p>
            <a:pPr>
              <a:lnSpc>
                <a:spcPct val="150000"/>
              </a:lnSpc>
              <a:buFont typeface="Wingdings" pitchFamily="2" charset="2"/>
              <a:buChar char="§"/>
            </a:pPr>
            <a:r>
              <a:rPr lang="en-US" dirty="0" smtClean="0"/>
              <a:t>IN EU: 9 out of 27 member states have a CAB-like </a:t>
            </a:r>
            <a:r>
              <a:rPr lang="en-US" dirty="0" smtClean="0"/>
              <a:t>body in place;</a:t>
            </a:r>
          </a:p>
          <a:p>
            <a:pPr>
              <a:lnSpc>
                <a:spcPct val="150000"/>
              </a:lnSpc>
              <a:buFont typeface="Wingdings" pitchFamily="2" charset="2"/>
              <a:buChar char="§"/>
            </a:pPr>
            <a:r>
              <a:rPr lang="en-US" dirty="0" smtClean="0"/>
              <a:t>GAC’s have been established in France, Ireland, the Netherlands and the United Kingdom;</a:t>
            </a:r>
          </a:p>
          <a:p>
            <a:pPr>
              <a:lnSpc>
                <a:spcPct val="150000"/>
              </a:lnSpc>
              <a:buFont typeface="Wingdings" pitchFamily="2" charset="2"/>
              <a:buChar char="§"/>
            </a:pPr>
            <a:r>
              <a:rPr lang="en-US" dirty="0" smtClean="0"/>
              <a:t>New member states (EU-12): little experience;</a:t>
            </a:r>
          </a:p>
          <a:p>
            <a:pPr>
              <a:lnSpc>
                <a:spcPct val="150000"/>
              </a:lnSpc>
              <a:buFont typeface="Wingdings" pitchFamily="2" charset="2"/>
              <a:buChar char="§"/>
            </a:pPr>
            <a:r>
              <a:rPr lang="en-US" dirty="0" smtClean="0"/>
              <a:t>Poland: IAMC (see presentation day 1);</a:t>
            </a:r>
          </a:p>
          <a:p>
            <a:pPr>
              <a:lnSpc>
                <a:spcPct val="150000"/>
              </a:lnSpc>
              <a:buFont typeface="Wingdings" pitchFamily="2" charset="2"/>
              <a:buChar char="§"/>
            </a:pPr>
            <a:r>
              <a:rPr lang="en-US" dirty="0" smtClean="0"/>
              <a:t>Some countries: AC’s on voluntary basis: Estonia, Slovakia, Latvia etc.).</a:t>
            </a:r>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smtClean="0"/>
          </a:p>
          <a:p>
            <a:pPr>
              <a:lnSpc>
                <a:spcPct val="150000"/>
              </a:lnSpc>
              <a:buFont typeface="Wingdings" pitchFamily="2" charset="2"/>
              <a:buChar cha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1192</TotalTime>
  <Words>829</Words>
  <Application>Microsoft Office PowerPoint</Application>
  <PresentationFormat>Diavoorstelling (4:3)</PresentationFormat>
  <Paragraphs>120</Paragraphs>
  <Slides>14</Slides>
  <Notes>2</Notes>
  <HiddenSlides>0</HiddenSlides>
  <MMClips>0</MMClips>
  <ScaleCrop>false</ScaleCrop>
  <HeadingPairs>
    <vt:vector size="4" baseType="variant">
      <vt:variant>
        <vt:lpstr>Thema</vt:lpstr>
      </vt:variant>
      <vt:variant>
        <vt:i4>2</vt:i4>
      </vt:variant>
      <vt:variant>
        <vt:lpstr>Diatitels</vt:lpstr>
      </vt:variant>
      <vt:variant>
        <vt:i4>14</vt:i4>
      </vt:variant>
    </vt:vector>
  </HeadingPairs>
  <TitlesOfParts>
    <vt:vector size="16" baseType="lpstr">
      <vt:lpstr>Inhoud bullet</vt:lpstr>
      <vt:lpstr>Standaardontwerp</vt:lpstr>
      <vt:lpstr>Dia 1</vt:lpstr>
      <vt:lpstr>Contents</vt:lpstr>
      <vt:lpstr>Introduction: the Audit Committee</vt:lpstr>
      <vt:lpstr>Introduction: the Audit Committee</vt:lpstr>
      <vt:lpstr>Types of Public Sector Audit Committees</vt:lpstr>
      <vt:lpstr>Types of Public Sector Audit Committees</vt:lpstr>
      <vt:lpstr>Types of Public Sector Audit Committees</vt:lpstr>
      <vt:lpstr>Types of Public Sector Audit Committees</vt:lpstr>
      <vt:lpstr>Overview EU-practice</vt:lpstr>
      <vt:lpstr>Overview EU-practice (GAC’s):  </vt:lpstr>
      <vt:lpstr>Dutch situation</vt:lpstr>
      <vt:lpstr>Dutch situation</vt:lpstr>
      <vt:lpstr>Relevant sources:</vt:lpstr>
      <vt:lpstr>Dia 14</vt:lpstr>
    </vt:vector>
  </TitlesOfParts>
  <Company>Ministerie van Financiën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KESTEREN_M</cp:lastModifiedBy>
  <cp:revision>115</cp:revision>
  <dcterms:created xsi:type="dcterms:W3CDTF">2009-01-23T09:04:29Z</dcterms:created>
  <dcterms:modified xsi:type="dcterms:W3CDTF">2014-11-20T13:20:39Z</dcterms:modified>
</cp:coreProperties>
</file>