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58" r:id="rId2"/>
  </p:sldMasterIdLst>
  <p:notesMasterIdLst>
    <p:notesMasterId r:id="rId9"/>
  </p:notesMasterIdLst>
  <p:sldIdLst>
    <p:sldId id="290" r:id="rId3"/>
    <p:sldId id="311" r:id="rId4"/>
    <p:sldId id="314" r:id="rId5"/>
    <p:sldId id="350" r:id="rId6"/>
    <p:sldId id="312" r:id="rId7"/>
    <p:sldId id="292" r:id="rId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94C5"/>
    <a:srgbClr val="529D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234" autoAdjust="0"/>
    <p:restoredTop sz="94706" autoAdjust="0"/>
  </p:normalViewPr>
  <p:slideViewPr>
    <p:cSldViewPr snapToGrid="0">
      <p:cViewPr>
        <p:scale>
          <a:sx n="86" d="100"/>
          <a:sy n="86" d="100"/>
        </p:scale>
        <p:origin x="-660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26-11-2014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.a.w.diermen@minfin.nl" TargetMode="External"/><Relationship Id="rId2" Type="http://schemas.openxmlformats.org/officeDocument/2006/relationships/hyperlink" Target="mailto:M.kesteren@minfin.nl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940204" y="2240996"/>
            <a:ext cx="3959225" cy="137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nl-NL" sz="2000" noProof="1" smtClean="0">
                <a:solidFill>
                  <a:srgbClr val="FFFFFF"/>
                </a:solidFill>
              </a:rPr>
              <a:t>FMC-Practice in the Netherlands</a:t>
            </a: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r>
              <a:rPr lang="nl-NL" sz="1200" noProof="1" smtClean="0">
                <a:solidFill>
                  <a:srgbClr val="FFFFFF"/>
                </a:solidFill>
              </a:rPr>
              <a:t>Manfred van Kesteren</a:t>
            </a: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r>
              <a:rPr lang="nl-NL" sz="1200" noProof="1" smtClean="0">
                <a:solidFill>
                  <a:srgbClr val="FFFFFF"/>
                </a:solidFill>
              </a:rPr>
              <a:t>Bucharest, December </a:t>
            </a:r>
            <a:r>
              <a:rPr lang="nl-NL" sz="1200" noProof="1" smtClean="0">
                <a:solidFill>
                  <a:srgbClr val="FFFFFF"/>
                </a:solidFill>
              </a:rPr>
              <a:t>3rd 2014</a:t>
            </a:r>
            <a:endParaRPr lang="en-US" sz="1200" noProof="1">
              <a:solidFill>
                <a:srgbClr val="FFFFFF"/>
              </a:solidFill>
            </a:endParaRP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sp>
        <p:nvSpPr>
          <p:cNvPr id="5125" name="TMNaamSpreker"/>
          <p:cNvSpPr txBox="1">
            <a:spLocks noChangeArrowheads="1"/>
          </p:cNvSpPr>
          <p:nvPr/>
        </p:nvSpPr>
        <p:spPr bwMode="auto">
          <a:xfrm>
            <a:off x="4929188" y="5318125"/>
            <a:ext cx="3959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ct val="2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n-US" sz="16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Economic Affairs Departments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Bucharest, December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F65EC-8FE1-431A-AA0F-BFDAD8A53B05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2425" y="1800225"/>
            <a:ext cx="8229600" cy="367515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Positioned in each line-ministry;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Referred to as the “concern controller”;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Bears responsibilities in the broad spectrum of FMC: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Decentralized coordination of the budget and financial control;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Works closely together with Top Management, Audit Department and Supreme Audit Institution;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“The eyes and ears for the manager”;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 smtClean="0"/>
              <a:t>Second line of defense.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Bucharest, December 2014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F65EC-8FE1-431A-AA0F-BFDAD8A53B05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Economic Affairs Departments</a:t>
            </a:r>
            <a:endParaRPr lang="en-US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2425" y="1734122"/>
            <a:ext cx="8229600" cy="4490407"/>
          </a:xfrm>
        </p:spPr>
        <p:txBody>
          <a:bodyPr/>
          <a:lstStyle/>
          <a:p>
            <a:r>
              <a:rPr lang="en-US" dirty="0" smtClean="0"/>
              <a:t>MAIN TASKS: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Coordinating </a:t>
            </a:r>
            <a:r>
              <a:rPr lang="en-US" dirty="0" smtClean="0"/>
              <a:t>the annual budget process and the multiannual financial estimates;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</a:t>
            </a:r>
            <a:r>
              <a:rPr lang="en-US" dirty="0" smtClean="0"/>
              <a:t>onitoring </a:t>
            </a:r>
            <a:r>
              <a:rPr lang="en-US" dirty="0" smtClean="0"/>
              <a:t>the budget implementation;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Organizing </a:t>
            </a:r>
            <a:r>
              <a:rPr lang="en-US" dirty="0" smtClean="0"/>
              <a:t>the budget accounting (accounting of the financial estimates) and </a:t>
            </a:r>
            <a:r>
              <a:rPr lang="en-US" dirty="0" smtClean="0"/>
              <a:t>the financial </a:t>
            </a:r>
            <a:r>
              <a:rPr lang="en-US" dirty="0" smtClean="0"/>
              <a:t>accounting;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advising </a:t>
            </a:r>
            <a:r>
              <a:rPr lang="en-US" dirty="0" smtClean="0"/>
              <a:t>(independently from the policy managers) the minister on all issues </a:t>
            </a:r>
            <a:r>
              <a:rPr lang="en-US" dirty="0" smtClean="0"/>
              <a:t>with financial </a:t>
            </a:r>
            <a:r>
              <a:rPr lang="en-US" dirty="0" smtClean="0"/>
              <a:t>consequences;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coordinating </a:t>
            </a:r>
            <a:r>
              <a:rPr lang="en-US" dirty="0" smtClean="0"/>
              <a:t>the multiannual policy </a:t>
            </a:r>
            <a:r>
              <a:rPr lang="en-US" dirty="0" smtClean="0"/>
              <a:t>evaluations;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Coordination of the internal and external (accountability towards </a:t>
            </a:r>
            <a:r>
              <a:rPr lang="en-US" dirty="0" err="1" smtClean="0"/>
              <a:t>MinFin</a:t>
            </a:r>
            <a:r>
              <a:rPr lang="en-US" dirty="0" smtClean="0"/>
              <a:t> and Parliament) planning and control cycle.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Economic Affairs Departments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Bucharest, December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F65EC-8FE1-431A-AA0F-BFDAD8A53B05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2425" y="1800224"/>
            <a:ext cx="8229600" cy="4523457"/>
          </a:xfrm>
        </p:spPr>
        <p:txBody>
          <a:bodyPr/>
          <a:lstStyle/>
          <a:p>
            <a:r>
              <a:rPr lang="en-US" dirty="0" smtClean="0"/>
              <a:t>Quarterly meetings with directors FEAD’s (IOFEZ):</a:t>
            </a:r>
          </a:p>
          <a:p>
            <a:endParaRPr lang="en-US" dirty="0" smtClean="0"/>
          </a:p>
          <a:p>
            <a:r>
              <a:rPr lang="en-US" u="sng" dirty="0" smtClean="0"/>
              <a:t>Purpose</a:t>
            </a:r>
            <a:r>
              <a:rPr lang="en-US" dirty="0" smtClean="0"/>
              <a:t>: 	to align budget-related and FMC-related activities 		horizontally throughout government;</a:t>
            </a:r>
          </a:p>
          <a:p>
            <a:endParaRPr lang="en-US" dirty="0" smtClean="0"/>
          </a:p>
          <a:p>
            <a:r>
              <a:rPr lang="en-US" dirty="0" smtClean="0"/>
              <a:t>The IOFEZ has meetings concerning;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budgetary </a:t>
            </a:r>
            <a:r>
              <a:rPr lang="en-GB" dirty="0" smtClean="0"/>
              <a:t>affairs;</a:t>
            </a: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financial administrative affairs, including affairs of budgetary-technical and procedural kind, and financial management and accountability affairs;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subjects in the field of financial management of the government , including the financial information provision.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Economic Affairs Departments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Bucharest, December 2014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F65EC-8FE1-431A-AA0F-BFDAD8A53B05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2425" y="1800225"/>
            <a:ext cx="8229600" cy="3675158"/>
          </a:xfrm>
        </p:spPr>
        <p:txBody>
          <a:bodyPr/>
          <a:lstStyle/>
          <a:p>
            <a:r>
              <a:rPr lang="en-US" dirty="0" smtClean="0"/>
              <a:t>In practice these IOFEZ tasks encompass: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 smtClean="0"/>
              <a:t>mutual exchange of information between the DGRB and the directors of FEZ concerning budgetary affairs;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consultation of the directors FEZ by the DGRB and the advisement of the DGRB by the directors of FEZ concerning specific budgetary problems and concerning the financial administrative rules;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promotion of the coordination with respect to the interpretation of the financial administrative rules;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making appointments regarding financial  administrative affairs;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making appointments in the field of financial management;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to give advise to the Minister of Finance.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43475" y="2797175"/>
            <a:ext cx="3695700" cy="25129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Thank you for your attention!!!!!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M.kesteren@minfin.nl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298</Words>
  <Application>Microsoft Office PowerPoint</Application>
  <PresentationFormat>Diavoorstelling (4:3)</PresentationFormat>
  <Paragraphs>62</Paragraphs>
  <Slides>6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Inhoud bullet</vt:lpstr>
      <vt:lpstr>Standaardontwerp</vt:lpstr>
      <vt:lpstr>Dia 1</vt:lpstr>
      <vt:lpstr>Financial Economic Affairs Departments</vt:lpstr>
      <vt:lpstr>Financial Economic Affairs Departments</vt:lpstr>
      <vt:lpstr>Financial Economic Affairs Departments</vt:lpstr>
      <vt:lpstr>Financial Economic Affairs Departments</vt:lpstr>
      <vt:lpstr>Dia 6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KESTEREN_M</cp:lastModifiedBy>
  <cp:revision>118</cp:revision>
  <dcterms:created xsi:type="dcterms:W3CDTF">2009-01-23T09:04:29Z</dcterms:created>
  <dcterms:modified xsi:type="dcterms:W3CDTF">2014-11-26T08:05:01Z</dcterms:modified>
</cp:coreProperties>
</file>