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1" r:id="rId1"/>
  </p:sldMasterIdLst>
  <p:notesMasterIdLst>
    <p:notesMasterId r:id="rId19"/>
  </p:notesMasterIdLst>
  <p:handoutMasterIdLst>
    <p:handoutMasterId r:id="rId20"/>
  </p:handoutMasterIdLst>
  <p:sldIdLst>
    <p:sldId id="256" r:id="rId2"/>
    <p:sldId id="379" r:id="rId3"/>
    <p:sldId id="603" r:id="rId4"/>
    <p:sldId id="601" r:id="rId5"/>
    <p:sldId id="602" r:id="rId6"/>
    <p:sldId id="605" r:id="rId7"/>
    <p:sldId id="599" r:id="rId8"/>
    <p:sldId id="604" r:id="rId9"/>
    <p:sldId id="600" r:id="rId10"/>
    <p:sldId id="598" r:id="rId11"/>
    <p:sldId id="591" r:id="rId12"/>
    <p:sldId id="597" r:id="rId13"/>
    <p:sldId id="594" r:id="rId14"/>
    <p:sldId id="595" r:id="rId15"/>
    <p:sldId id="596" r:id="rId16"/>
    <p:sldId id="593" r:id="rId17"/>
    <p:sldId id="567" r:id="rId18"/>
  </p:sldIdLst>
  <p:sldSz cx="9144000" cy="6858000" type="screen4x3"/>
  <p:notesSz cx="6797675" cy="9928225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00CC00"/>
    <a:srgbClr val="A5074B"/>
    <a:srgbClr val="0F0365"/>
    <a:srgbClr val="3304A8"/>
    <a:srgbClr val="CCC1DA"/>
    <a:srgbClr val="FF3399"/>
    <a:srgbClr val="FFCC99"/>
    <a:srgbClr val="FF99CC"/>
    <a:srgbClr val="FFC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5314" autoAdjust="0"/>
  </p:normalViewPr>
  <p:slideViewPr>
    <p:cSldViewPr>
      <p:cViewPr>
        <p:scale>
          <a:sx n="100" d="100"/>
          <a:sy n="100" d="100"/>
        </p:scale>
        <p:origin x="-282" y="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78C909DC-8132-4C6A-8745-7FB68A94094D}" type="datetimeFigureOut">
              <a:rPr lang="hr-HR"/>
              <a:pPr>
                <a:defRPr/>
              </a:pPr>
              <a:t>8.11.2015.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7011EB2-95E9-4369-805E-DAD677E100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4226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C11052CC-9856-4E40-BADC-AEBF4EB34A64}" type="datetimeFigureOut">
              <a:rPr lang="hr-HR"/>
              <a:pPr>
                <a:defRPr/>
              </a:pPr>
              <a:t>8.11.2015.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1269BAA-D163-432F-91A2-A7E564216E0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881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E1240BF-7A19-479C-B09C-D4A52452D68B}" type="slidenum">
              <a:rPr lang="hr-HR" altLang="sr-Latn-RS" sz="1200" smtClean="0"/>
              <a:pPr/>
              <a:t>11</a:t>
            </a:fld>
            <a:endParaRPr lang="hr-HR" altLang="sr-Latn-R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6B92DDA-8870-48E1-A4E5-D57EA2B21FC8}" type="slidenum">
              <a:rPr lang="hr-HR" altLang="sr-Latn-RS" sz="1200" smtClean="0"/>
              <a:pPr/>
              <a:t>16</a:t>
            </a:fld>
            <a:endParaRPr lang="hr-HR" altLang="sr-Latn-RS" sz="1200" smtClean="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4" descr="Background"/>
          <p:cNvPicPr>
            <a:picLocks noChangeAspect="1" noChangeArrowheads="1"/>
          </p:cNvPicPr>
          <p:nvPr/>
        </p:nvPicPr>
        <p:blipFill>
          <a:blip r:embed="rId3">
            <a:lum bright="6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5"/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6" name="Rectangle 142"/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7" name="Rectangle 156"/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8" name="Freeform 190"/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7 h 18"/>
              <a:gd name="T2" fmla="*/ 2147483647 w 19"/>
              <a:gd name="T3" fmla="*/ 0 h 18"/>
              <a:gd name="T4" fmla="*/ 2147483647 w 19"/>
              <a:gd name="T5" fmla="*/ 2147483647 h 18"/>
              <a:gd name="T6" fmla="*/ 0 w 19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" name="Rectangle 194"/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graphicFrame>
        <p:nvGraphicFramePr>
          <p:cNvPr id="10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59" name="Presentation" r:id="rId4" imgW="0" imgH="0" progId="PowerPoint.Show.8">
                  <p:embed/>
                </p:oleObj>
              </mc:Choice>
              <mc:Fallback>
                <p:oleObj name="Presentation" r:id="rId4" imgW="0" imgH="0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796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7020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68E84-9948-4C36-B9EB-3DD751966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808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4BD7-4544-4027-8FE0-68F1B0356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566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54024-20CD-4809-B3C6-40465F276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4405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68DC-984B-48CD-8CA5-B95ED84C3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658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BE2A1-A71B-4244-A71D-BC4CEDC44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8939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002B-7B01-4EFF-96B8-02E8A91D4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1757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70AB-8823-47CF-87D3-1D69DFE96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2884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C187-D934-41D3-A6E0-016ACCF5A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302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D0D6-32F0-4AB6-9F85-382454368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37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639C-275C-4A5E-800A-C76D78ACA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408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9" descr="Background"/>
          <p:cNvPicPr>
            <a:picLocks noChangeAspect="1" noChangeArrowheads="1"/>
          </p:cNvPicPr>
          <p:nvPr/>
        </p:nvPicPr>
        <p:blipFill>
          <a:blip r:embed="rId13">
            <a:lum bright="70000" contrast="-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2"/>
          <p:cNvSpPr>
            <a:spLocks noChangeShapeType="1"/>
          </p:cNvSpPr>
          <p:nvPr/>
        </p:nvSpPr>
        <p:spPr bwMode="auto">
          <a:xfrm>
            <a:off x="146050" y="747713"/>
            <a:ext cx="8801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hr-HR"/>
          </a:p>
        </p:txBody>
      </p:sp>
      <p:pic>
        <p:nvPicPr>
          <p:cNvPr id="1028" name="Picture 15" descr="weile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025" y="5773738"/>
            <a:ext cx="644525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1200" y="6348413"/>
            <a:ext cx="1254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Frutiger 55 Roman"/>
                <a:ea typeface="+mn-ea"/>
              </a:defRPr>
            </a:lvl1pPr>
          </a:lstStyle>
          <a:p>
            <a:pPr>
              <a:defRPr/>
            </a:pPr>
            <a:fld id="{88F035AD-C59D-4CF1-A902-6BE07F43E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Text Box 24"/>
          <p:cNvSpPr txBox="1">
            <a:spLocks noChangeArrowheads="1"/>
          </p:cNvSpPr>
          <p:nvPr/>
        </p:nvSpPr>
        <p:spPr bwMode="auto">
          <a:xfrm>
            <a:off x="7880350" y="6643688"/>
            <a:ext cx="1263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sz="800" b="1" smtClean="0">
                <a:solidFill>
                  <a:srgbClr val="000066"/>
                </a:solidFill>
                <a:ea typeface="+mn-ea"/>
              </a:rPr>
              <a:t>Ministarstvo financija</a:t>
            </a:r>
            <a:endParaRPr lang="en-US" sz="800" b="1" smtClean="0">
              <a:solidFill>
                <a:srgbClr val="000066"/>
              </a:solidFill>
              <a:ea typeface="+mn-ea"/>
            </a:endParaRPr>
          </a:p>
        </p:txBody>
      </p:sp>
      <p:sp>
        <p:nvSpPr>
          <p:cNvPr id="1031" name="Rectangle 25"/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2" name="Rectangle 26"/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3" name="Rectangle 27"/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4" name="Rectangle 28"/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5" name="Rectangle 31"/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6" name="Rectangle 32"/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7" name="Rectangle 33"/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>
              <a:solidFill>
                <a:srgbClr val="FFFFFF"/>
              </a:solidFill>
              <a:latin typeface="Frutiger 55 Roman"/>
            </a:endParaRPr>
          </a:p>
        </p:txBody>
      </p:sp>
      <p:sp>
        <p:nvSpPr>
          <p:cNvPr id="1038" name="Rectangle 34"/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9" name="Rectangle 35"/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itchFamily="18" charset="2"/>
        <a:buChar char="¨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684213" y="1484784"/>
            <a:ext cx="7488187" cy="3384079"/>
          </a:xfrm>
          <a:noFill/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hr-HR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Plaće zaposlenih u državnim i javnim službama</a:t>
            </a:r>
          </a:p>
          <a:p>
            <a:pPr eaLnBrk="1" hangingPunct="1">
              <a:spcBef>
                <a:spcPts val="600"/>
              </a:spcBef>
            </a:pPr>
            <a:r>
              <a:rPr lang="hr-HR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 Republici Hrvatskoj</a:t>
            </a:r>
          </a:p>
        </p:txBody>
      </p:sp>
      <p:sp>
        <p:nvSpPr>
          <p:cNvPr id="3075" name="Subtitle 2"/>
          <p:cNvSpPr txBox="1">
            <a:spLocks/>
          </p:cNvSpPr>
          <p:nvPr/>
        </p:nvSpPr>
        <p:spPr bwMode="auto">
          <a:xfrm>
            <a:off x="683568" y="5732463"/>
            <a:ext cx="7488832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400" dirty="0" smtClean="0">
                <a:cs typeface="Arial" panose="020B0604020202020204" pitchFamily="34" charset="0"/>
              </a:rPr>
              <a:t>Mladenka Karačić, Ministarstvo financija</a:t>
            </a:r>
            <a:endParaRPr lang="hr-HR" sz="2400" dirty="0">
              <a:cs typeface="Arial" panose="020B0604020202020204" pitchFamily="34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2000" dirty="0" smtClean="0">
                <a:cs typeface="Arial" panose="020B0604020202020204" pitchFamily="34" charset="0"/>
              </a:rPr>
              <a:t>Zagreb, 11. studenoga 2015</a:t>
            </a:r>
            <a:r>
              <a:rPr lang="hr-HR" sz="2000" dirty="0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Potreba za donošenjem novog zakona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289452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adnici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, koji u državnim i javnim službama rade iste poslove s istom stručnom spremom, različito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plaćeni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Primjerice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, koeficijenti za obračun plaće u državnim agencijama viši su nego kod njihovih kolega koji rade u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ministarstvima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Postojao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je i velik broj različitih dodataka na plaće koji su postupno ukidani ili suspendirani uredbama Vlade zbog teške gospodarske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situacije</a:t>
            </a:r>
            <a:endParaRPr lang="vi-V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Planira se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donijeti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jedan Zakon o plaćama o javnim službama, a koeficijente pretočiti u platne razrede kojima bi se na jedinstveni način utvrdile osnove za izračun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plaće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Budući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da napredovanje u viši platni razred znači i veću plaću, dodatak na staž od 0,5 posto postaje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bespredmetan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slučaju uvođenja platnih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razreda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sindikatima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nije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sporno ukidanje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tog dodatka,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uvjet da početno razvrstavanje u platne razrede kod prevođenja na novi zakon bude provedeno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objektivno</a:t>
            </a:r>
            <a:endParaRPr lang="vi-V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375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r>
              <a:rPr lang="vi-VN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Regist</a:t>
            </a:r>
            <a:r>
              <a:rPr lang="hr-HR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vi-VN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 </a:t>
            </a:r>
            <a:r>
              <a:rPr lang="vi-VN" sz="2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zaposlenih u javnom </a:t>
            </a:r>
            <a:r>
              <a:rPr lang="vi-VN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sektoru</a:t>
            </a:r>
            <a:r>
              <a:rPr lang="hr-HR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(1)</a:t>
            </a:r>
            <a:endParaRPr lang="hr-HR" altLang="sr-Latn-RS" sz="2800" b="0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5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Odlukom Vlade RH od 10. lipnja 2010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.,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Financijskoj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agenciji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povjerena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spostava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i vođenje informacijskog sustava Registra zaposlenih u javnom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sektoru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Registrom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jednom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mjestu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objedinjeni podaci o državnim službenicima i namještenicima, o službenicima i namještenicima u javnim službama te se osigurava praćenje i izmjena tih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podataka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Korisnicima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Registra smatraju se sve institucije koje su korisnici proračuna, odnosno državne i javne službe kojima se rashodi za zaposlene osiguravaju u državnom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proračunu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svibnja 2012. uspostavljena informatička infrastruktura potrebna za centralno prikupljanje podataka o 250 000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zaposlenika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 tom trenutku bilo je registrirano 4 000 korisnika sustava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Razvijena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je web aplikacija za unos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podataka te organiziran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sustav podrške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korisnicima</a:t>
            </a:r>
          </a:p>
          <a:p>
            <a:pPr marL="0" indent="0">
              <a:defRPr/>
            </a:pPr>
            <a:endParaRPr lang="hr-HR" sz="1600" dirty="0" smtClean="0">
              <a:latin typeface="Arial" charset="0"/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lang="hr-HR" sz="1600" b="1" dirty="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37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vi-VN" sz="2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Regist</a:t>
            </a:r>
            <a:r>
              <a:rPr lang="hr-HR" sz="2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vi-VN" sz="2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r zaposlenih u javnom sektoru</a:t>
            </a:r>
            <a:r>
              <a:rPr lang="hr-HR" sz="28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Korisnici imaju mogućnost unosa podataka putem:</a:t>
            </a:r>
          </a:p>
          <a:p>
            <a:pPr lvl="1">
              <a:buFont typeface="Wingdings" pitchFamily="2" charset="2"/>
              <a:buChar char="§"/>
            </a:pP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web sučelja pojedinačnim ručnim unosom i/ili </a:t>
            </a:r>
          </a:p>
          <a:p>
            <a:pPr lvl="1">
              <a:buFont typeface="Wingdings" pitchFamily="2" charset="2"/>
              <a:buChar char="§"/>
            </a:pP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grupnim unosom (uploadom) digitalno potpisanih datoteka unaprijed zadanog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formata</a:t>
            </a:r>
          </a:p>
          <a:p>
            <a:pPr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Bilo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da se radi o ručnom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unosu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putem web aplikacije ili unosu podataka putem datoteka, potrebna je Finina smart kartica i čitač ili USB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token</a:t>
            </a: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Kao preduvjet za korištenje sustava potrebno je osigurati minimalni tehnički standard opisan u dokumentu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„</a:t>
            </a:r>
            <a:r>
              <a:rPr lang="hr-H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Minimalni tehnički uvjeti korisnika za korištenje sustava RegZap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</a:p>
          <a:p>
            <a:pPr>
              <a:buFont typeface="Wingdings" pitchFamily="2" charset="2"/>
              <a:buChar char="§"/>
            </a:pP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Uz produkcijsku, uspostavljena je i edukacijska okolina, za potrebe vježbe i testa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datoteka</a:t>
            </a:r>
          </a:p>
          <a:p>
            <a:pPr>
              <a:buFont typeface="Wingdings" pitchFamily="2" charset="2"/>
              <a:buChar char="§"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408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Centralizirani obračun plaća (1)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006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r-H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Uspostavom Registra </a:t>
            </a:r>
            <a:r>
              <a:rPr lang="hr-H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ostvareni </a:t>
            </a:r>
            <a:r>
              <a:rPr lang="hr-H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su preduvjeti </a:t>
            </a:r>
            <a:r>
              <a:rPr lang="hr-H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izgradnju </a:t>
            </a: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sustava koji će omogućiti djelotvorno i učinkovito upravljanje ljudskim potencijalima u državnim i javnim službama i </a:t>
            </a:r>
            <a:endParaRPr lang="hr-H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centralizirani </a:t>
            </a: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obračun plaća za korisnike čiji se rashodi za zaposlene osiguravaju u državnom </a:t>
            </a: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proračunu (</a:t>
            </a: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Informacijski sustav COP)</a:t>
            </a:r>
            <a:endParaRPr lang="hr-H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endParaRPr lang="hr-HR" sz="2400" dirty="0" smtClean="0"/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r-H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Ugovorom </a:t>
            </a:r>
            <a:r>
              <a:rPr lang="hr-H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o pružanju usluga centraliziranog obračuna plaća i upravljanja ljudskim resursima od 25. listopada 2013. godine, Vlada Republike Hrvatske je Financijskoj agenciji povjerila poslove uspostave i podrške informatičkog sustava centraliziranog obračuna plaća i upravljanja ljudskim resursima u javnom </a:t>
            </a:r>
            <a:r>
              <a:rPr lang="hr-H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sektoru</a:t>
            </a:r>
            <a:endParaRPr lang="hr-H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566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r>
              <a:rPr lang="hr-HR" sz="32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Centralizirani obračun </a:t>
            </a:r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plaća (2)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174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Cilj projekta je uspostava jedinstvenog, centraliziranog, poslovno-informatičkog sustava za podršku u poslovnim procesima javnog sektora, koji se odnose na upravljanje rashoda za zaposlene i ljudskim resursima (državni i javni službenici i namještenici), odnosno izgradnja sustava koji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će,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osim obračuna plaća za sve institucije javnog sektora po jedinstvenim pravilima, omogućiti kvalitetno izvješćivanje o isplaćenim plaćama na razini cijelog sustava, grupa institucija, institucija i pojedinačno zaposlenika sa svom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analitikom</a:t>
            </a:r>
          </a:p>
          <a:p>
            <a:pPr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Sustav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će u konačnici omogućiti:</a:t>
            </a:r>
          </a:p>
          <a:p>
            <a:pPr lvl="1">
              <a:buFont typeface="Wingdings" pitchFamily="2" charset="2"/>
              <a:buChar char="§"/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centralizirani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obračun plaća koji uključuje kontrolu obračuna, izvješćivanje o elementima ključnim za planiranje i praćenje državnog proračuna te simuliranje obračuna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plaća</a:t>
            </a:r>
            <a:endParaRPr lang="hr-H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centralizirano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upravljanje ljudskim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resursima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619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r>
              <a:rPr lang="hr-HR" sz="32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Centralizirani obračun </a:t>
            </a:r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plaća (3)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174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Vlada RH kao Naručitelj uspostave, dobiva cjelovit sustav u okviru kojeg može pratiti rashode za zaposlene u javnom sektoru koji se osiguravaju iz državnog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proračuna</a:t>
            </a:r>
          </a:p>
          <a:p>
            <a:pPr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Sustav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osigurava različite oblike izvješća te mogućnost simulacije obračuna pod okolnostima promijenjenih uvjeta, što sve zajedno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daje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osnovu za jasno i transparentno upravljanje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rashodima za zaposlene</a:t>
            </a:r>
          </a:p>
          <a:p>
            <a:pPr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Osim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upravljanja rashodima, Vlada ima uvid u kompletnu kadrovsku evidenciju zaposlenih u javnom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sektoru</a:t>
            </a:r>
          </a:p>
          <a:p>
            <a:pPr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Prvi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korisnici sustava bili su Ministarstvo financija i Ministarstvo uprave (pilot institucije), koji kao koordinatori uspostave sudjeluju u definiciji standarda i poslovnih pravila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COP-a</a:t>
            </a: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631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50825" y="116632"/>
            <a:ext cx="856932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r>
              <a:rPr lang="hr-HR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Centralizirani obračun plaća </a:t>
            </a:r>
            <a:r>
              <a:rPr lang="hr-HR" altLang="sr-Latn-R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rezultati</a:t>
            </a:r>
            <a:endParaRPr lang="hr-HR" altLang="sr-Latn-RS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9550" y="836712"/>
            <a:ext cx="861060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4963" indent="-328613"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9pPr>
          </a:lstStyle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Prva isplata plaća </a:t>
            </a: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preko COP-a </a:t>
            </a: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bila je u veljači 2013., nakon čega je slijedio organizirani ulazak institucija po resorima </a:t>
            </a:r>
          </a:p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kraja 2013. preko COP-a </a:t>
            </a: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 </a:t>
            </a: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obračunale </a:t>
            </a: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plaće 473 institucije</a:t>
            </a:r>
          </a:p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hr-HR" b="1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 studenom </a:t>
            </a:r>
            <a:r>
              <a:rPr lang="hr-HR" b="1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2015</a:t>
            </a:r>
            <a:r>
              <a:rPr lang="hr-HR" b="1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u </a:t>
            </a:r>
            <a:r>
              <a:rPr lang="hr-HR" b="1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COP-u se </a:t>
            </a:r>
            <a:r>
              <a:rPr lang="hr-HR" b="1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obračunavaju </a:t>
            </a:r>
            <a:r>
              <a:rPr lang="hr-HR" b="1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plaće za </a:t>
            </a:r>
            <a:r>
              <a:rPr lang="hr-HR" b="1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2.100 </a:t>
            </a:r>
            <a:r>
              <a:rPr lang="hr-HR" b="1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instituciju i više od 248.000 zaposlenika</a:t>
            </a:r>
          </a:p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COP-om su obuhvaćeni </a:t>
            </a: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različiti resori (tijela državne uprave</a:t>
            </a: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zdravstvo, </a:t>
            </a: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školstvo, visoka znanost, pravosuđe, socijala, kultura, zaštita okoliša, </a:t>
            </a: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Ministarstvo obrane, Ministarstvo unutarnjih poslova, </a:t>
            </a: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agencije i ostala javna tijela</a:t>
            </a: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 aplikaciji </a:t>
            </a: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je: </a:t>
            </a:r>
            <a:endParaRPr lang="hr-HR" dirty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22337" lvl="2" indent="-342900">
              <a:buSzPct val="45000"/>
              <a:buFont typeface="Wingdings" pitchFamily="2" charset="2"/>
              <a:buChar char="§"/>
              <a:tabLst>
                <a:tab pos="209550" algn="l"/>
                <a:tab pos="314325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</a:tabLst>
              <a:defRPr/>
            </a:pP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3.372 radna </a:t>
            </a: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mjesta</a:t>
            </a:r>
          </a:p>
          <a:p>
            <a:pPr marL="922337" lvl="2" indent="-342900">
              <a:buSzPct val="45000"/>
              <a:buFont typeface="Wingdings" pitchFamily="2" charset="2"/>
              <a:buChar char="§"/>
              <a:tabLst>
                <a:tab pos="209550" algn="l"/>
                <a:tab pos="314325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</a:tabLst>
              <a:defRPr/>
            </a:pP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 različitih dodataka</a:t>
            </a:r>
          </a:p>
          <a:p>
            <a:pPr marL="922337" lvl="2" indent="-342900">
              <a:buSzPct val="45000"/>
              <a:buFont typeface="Wingdings" pitchFamily="2" charset="2"/>
              <a:buChar char="§"/>
              <a:tabLst>
                <a:tab pos="209550" algn="l"/>
                <a:tab pos="314325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</a:tabLst>
              <a:defRPr/>
            </a:pP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implementirana </a:t>
            </a: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 31 uredba, svi kolektivni ugovori i zakonski akti …. </a:t>
            </a:r>
          </a:p>
          <a:p>
            <a:pPr marL="922337" lvl="2" indent="-342900">
              <a:buSzPct val="45000"/>
              <a:buFont typeface="Wingdings" pitchFamily="2" charset="2"/>
              <a:buChar char="§"/>
              <a:tabLst>
                <a:tab pos="209550" algn="l"/>
                <a:tab pos="314325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</a:tabLst>
              <a:defRPr/>
            </a:pP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ugrađene </a:t>
            </a:r>
            <a:r>
              <a:rPr lang="hr-HR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brojne kontrole i ograničenja u radu korisnika, sukladne zakonskim </a:t>
            </a:r>
            <a:r>
              <a:rPr lang="hr-HR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aktima </a:t>
            </a:r>
            <a:endParaRPr lang="hr-HR" dirty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28613" indent="-322263">
              <a:spcBef>
                <a:spcPts val="500"/>
              </a:spcBef>
              <a:buClr>
                <a:srgbClr val="012A58"/>
              </a:buClr>
              <a:buFont typeface="Arial" charset="0"/>
              <a:buChar char="•"/>
              <a:defRPr/>
            </a:pPr>
            <a:endParaRPr lang="hr-HR" sz="1600" dirty="0">
              <a:solidFill>
                <a:srgbClr val="012A5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defRPr/>
            </a:pPr>
            <a:endParaRPr lang="hr-HR" sz="1600" dirty="0" smtClean="0">
              <a:solidFill>
                <a:srgbClr val="012A58"/>
              </a:solidFill>
              <a:cs typeface="Arial" charset="0"/>
            </a:endParaRPr>
          </a:p>
          <a:p>
            <a:pPr>
              <a:spcBef>
                <a:spcPts val="500"/>
              </a:spcBef>
              <a:defRPr/>
            </a:pPr>
            <a:endParaRPr lang="hr-HR" sz="1600" dirty="0" smtClean="0">
              <a:solidFill>
                <a:srgbClr val="012A58"/>
              </a:solidFill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3C187-D934-41D3-A6E0-016ACCF5A66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03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493712" y="540607"/>
            <a:ext cx="8254751" cy="606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93577" bIns="32146"/>
          <a:lstStyle>
            <a:lvl1pPr marL="3873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en-US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1700" b="1" dirty="0">
              <a:solidFill>
                <a:srgbClr val="CC0000"/>
              </a:solidFill>
              <a:latin typeface="Frutiger 55 Roman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5600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hr-HR" sz="5600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Pitanja </a:t>
            </a:r>
            <a:r>
              <a:rPr lang="hr-HR" sz="9600" dirty="0" smtClean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</a:t>
            </a:r>
            <a:endParaRPr lang="hr-HR" sz="9600" b="1" dirty="0">
              <a:solidFill>
                <a:srgbClr val="C00000"/>
              </a:solidFill>
              <a:cs typeface="Arial" pitchFamily="34" charset="0"/>
              <a:sym typeface="Helvetica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8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13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r>
              <a:rPr lang="hr-HR" sz="1300" b="1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		</a:t>
            </a:r>
            <a:endParaRPr lang="hr-HR" sz="3600" b="1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0" eaLnBrk="1" hangingPunct="1">
              <a:spcAft>
                <a:spcPts val="0"/>
              </a:spcAft>
            </a:pPr>
            <a:r>
              <a:rPr lang="hr-HR" sz="1600" dirty="0">
                <a:cs typeface="Arial" pitchFamily="34" charset="0"/>
              </a:rPr>
              <a:t>				      </a:t>
            </a:r>
            <a:br>
              <a:rPr lang="hr-HR" sz="1600" dirty="0">
                <a:cs typeface="Arial" pitchFamily="34" charset="0"/>
              </a:rPr>
            </a:br>
            <a:endParaRPr lang="en-US" sz="1600" dirty="0">
              <a:cs typeface="Arial" pitchFamily="34" charset="0"/>
              <a:sym typeface="Helvetica" charset="0"/>
            </a:endParaRPr>
          </a:p>
        </p:txBody>
      </p:sp>
      <p:pic>
        <p:nvPicPr>
          <p:cNvPr id="58372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92277"/>
            <a:ext cx="973137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834" y="894739"/>
            <a:ext cx="1580876" cy="2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539" y="804739"/>
            <a:ext cx="1552098" cy="19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90950"/>
            <a:ext cx="1213886" cy="15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0675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052736"/>
            <a:ext cx="8065269" cy="554461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Rashodi za zaposlene u državnom proračunu</a:t>
            </a:r>
          </a:p>
          <a:p>
            <a:pPr>
              <a:buFont typeface="Wingdings" pitchFamily="2" charset="2"/>
              <a:buChar char="§"/>
            </a:pP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Nacionalni program reformi 2015.</a:t>
            </a:r>
          </a:p>
          <a:p>
            <a:pPr>
              <a:buFont typeface="Wingdings" pitchFamily="2" charset="2"/>
              <a:buChar char="§"/>
            </a:pP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Rezultati dubinske analize</a:t>
            </a:r>
          </a:p>
          <a:p>
            <a:pPr>
              <a:buFont typeface="Wingdings" pitchFamily="2" charset="2"/>
              <a:buChar char="§"/>
            </a:pP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Propisi vezani uz plaće</a:t>
            </a:r>
          </a:p>
          <a:p>
            <a:pPr>
              <a:buFont typeface="Wingdings" pitchFamily="2" charset="2"/>
              <a:buChar char="§"/>
            </a:pP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Osnovna plaća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Obračun plaće – primjer</a:t>
            </a:r>
          </a:p>
          <a:p>
            <a:pPr>
              <a:buFont typeface="Wingdings" pitchFamily="2" charset="2"/>
              <a:buChar char="§"/>
            </a:pP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Potreba za donošenjem novog zakona</a:t>
            </a:r>
          </a:p>
          <a:p>
            <a:pPr>
              <a:buFont typeface="Wingdings" pitchFamily="2" charset="2"/>
              <a:buChar char="§"/>
            </a:pPr>
            <a:r>
              <a:rPr lang="vi-VN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Regist</a:t>
            </a: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vi-VN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r zaposlenih u javnom sektoru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Centralizirani obračun plaća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hr-HR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Rashodi za zaposlene u državnom proračunu</a:t>
            </a:r>
            <a:endParaRPr lang="hr-HR" sz="28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5"/>
            <a:ext cx="8229600" cy="5073429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Ukupni rashodi državnog proračuna u 2014. iznosili su 127,5 milijardi kuna (oko 16,8 milijardi eura)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Rashodi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za zaposlene u 2014. godini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iznosili su 21,5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milijardi kuna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(oko 2,8 milijardi eura) što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predstavlja 16,6% ukupnih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rashoda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Rashodi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za zaposlene manji su za 1% u odnosu na isto razdoblje prethodne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godine što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je najvećim dijelom rezultat: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ukidanja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dodataka 4, 8 i 10% na vjernost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službi </a:t>
            </a:r>
            <a:endParaRPr lang="hr-H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smanjenja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dužnosničkih plaća za 6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endParaRPr lang="hr-H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provođenja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centralnog obračuna plaća te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povećanja </a:t>
            </a:r>
            <a:r>
              <a:rPr lang="hr-HR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zdravstvenog doprinosa s 13 na 15% bruto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plaće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082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Nacionalni program reformi 2015.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17444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Opisuje mjere koje Vlada Republike Hrvatske poduzima za rješavanje strukturnih izazova s kojima se suočava Republika Hrvatska, sukladno preporukama Vijeća Europske unije iz srpnja 2014.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cilju rješavanja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slabosti u upravljanju i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povećanja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učinkovitosti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javnog sektora potrebno je provesti sljedeće mjere:</a:t>
            </a:r>
          </a:p>
          <a:p>
            <a:pPr marL="800100" lvl="1" indent="-342900">
              <a:buFont typeface="+mj-lt"/>
              <a:buAutoNum type="arabicPeriod"/>
            </a:pP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Racionalizacij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sustava pravnih osoba s javnim ovlastima i njihovo jedinstveno zakonsko uređenje</a:t>
            </a:r>
          </a:p>
          <a:p>
            <a:pPr marL="800100" lvl="1" indent="-342900">
              <a:buFont typeface="+mj-lt"/>
              <a:buAutoNum type="arabicPeriod"/>
            </a:pP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Racionalizacij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područnih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jedinica središnjih tijela državne uprave</a:t>
            </a:r>
          </a:p>
          <a:p>
            <a:pPr marL="800100" lvl="1" indent="-342900">
              <a:buFont typeface="+mj-lt"/>
              <a:buAutoNum type="arabicPeriod"/>
            </a:pP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Započeti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proces funkcionalne, fiskalne i teritorijalne decentralizacije s ciljem racionalizacije sustava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JLP(R)S</a:t>
            </a:r>
            <a:endParaRPr lang="vi-V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vi-V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Revidiranje </a:t>
            </a:r>
            <a:r>
              <a:rPr lang="vi-VN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sustava određivanja plaća i uređenje sustava plaća u javnoj upravi i javnim </a:t>
            </a:r>
            <a:r>
              <a:rPr lang="vi-V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službama</a:t>
            </a:r>
            <a:endParaRPr lang="vi-VN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vi-V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Poboljšati </a:t>
            </a:r>
            <a:r>
              <a:rPr lang="vi-VN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upravljanje ljudskim resursima u javnoj </a:t>
            </a:r>
            <a:r>
              <a:rPr lang="vi-V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upravi</a:t>
            </a:r>
            <a:endParaRPr lang="hr-HR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Unaprijediti elektroničko poslovanje javne uprave i pružanje elektroničkih usluga za građane i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poslovne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subjekte</a:t>
            </a:r>
          </a:p>
          <a:p>
            <a:pPr marL="800100" lvl="1" indent="-342900">
              <a:buFont typeface="+mj-lt"/>
              <a:buAutoNum type="arabicPeriod"/>
            </a:pP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Razvoj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Portala otvorenih podataka na web adresi data.gov.hr</a:t>
            </a:r>
          </a:p>
          <a:p>
            <a:pPr marL="1200150" lvl="2" indent="-342900">
              <a:buFont typeface="+mj-lt"/>
              <a:buAutoNum type="arabicPeriod"/>
            </a:pPr>
            <a:endParaRPr lang="vi-VN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</a:pP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73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Rezultati dubinske analize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17444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Sukladno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nalazima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dubinske analize poslovanja agencija, zavoda, fondova i drugih pravnih osoba s javnim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ovlastima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, Vlada pokreće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racionalizaciju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sustava pravnih osoba s javnim ovlastima i njihovo jedinstveno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zakonsko uređenje</a:t>
            </a:r>
            <a:endParaRPr lang="vi-V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tvr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đen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akcijski plan provedbe racionalizacije sustava pravnih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osoba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javnim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ovlastima agencijskog tipa, čime će se broj agencija smanjiti za 9, s postojećih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57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ubinska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analiza rashoda za zaposlene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koji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se isplaćuju iz Državnog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proračuna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iz ožujka 2015. ukazala je na brojne nepravednosti i nelogičnosti u sustavu plaća, stoga se pokreće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revidiranje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sustava određivanja plaća i uređenje sustava plaća u javnoj upravi i javnim službama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odnosno provedba cjelovite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reforme sustava plaća, koja se ima provesti u srednjoročnom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razdoblju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Cilj je sustav plaća u državnoj službi, pravnim osobama s javnim ovlastima i javnim službama urediti prema načelima transparentnosti i jedinstvenog pristupa nagrađivanju za jednaki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rad, kroz uvođenje platnih razreda i varijabilnih dijelova plaće, što će omogućiti razlikovanje kvalitetnog i manje kvalitetnog rada</a:t>
            </a:r>
          </a:p>
          <a:p>
            <a:pPr>
              <a:spcBef>
                <a:spcPts val="0"/>
              </a:spcBef>
            </a:pPr>
            <a:endParaRPr lang="vi-VN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82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r>
              <a:rPr lang="hr-HR" sz="26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Povjerenstvo za analizu rashoda za zaposlene koji se isplaćuju iz državnog proračuna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Povjerenstvo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predlaže tri paketa mjera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KOREKCIJA OSNOVNE PLA</a:t>
            </a:r>
            <a:r>
              <a:rPr lang="hr-HR" sz="2000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ć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Progresivno smanjivanje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koeficijenta složenosti poslova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rasponu od 0% do 10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smanjivanje uvećanja za staž sa 0,5% na 0,3% za godinu staža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hr-H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SMANJENJE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DODATAKA I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NAKNADA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utvrđeni su u najvećem dijelu </a:t>
            </a:r>
            <a:r>
              <a:rPr lang="hr-H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kolektivnim </a:t>
            </a:r>
            <a:r>
              <a:rPr lang="hr-H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ugovorima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dodatak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za uspješnost na radu nije moguće primijeniti u državnim i javnim službama jer od 2001. godine nisu donesene uredbe Vlade kojima bi bili propisani kriteriji utvrđivanja natprosječnih rezultata i način isplate dodataka</a:t>
            </a:r>
            <a:endParaRPr lang="hr-HR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CJELOVITA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REFORMA SUSTAVA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</a:t>
            </a:r>
            <a:r>
              <a:rPr lang="hr-HR" sz="2000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ć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novi sustav plaća u javnom sektoru koji će se primjenjivati u svim institucijama u kojima se djelatnicima plaće isplaćuju iz državnog proračuna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ujednačavanje sustava kolektivnog pregovaranja – jednaki uvjeti za sve djelatnosti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541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Propisi vezani uz plaće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laće u javnom sektoru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 Republici Hrvatskoj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uređuje </a:t>
            </a:r>
            <a:r>
              <a:rPr lang="vi-VN" dirty="0">
                <a:latin typeface="Verdana" pitchFamily="34" charset="0"/>
                <a:ea typeface="Verdana" pitchFamily="34" charset="0"/>
                <a:cs typeface="Verdana" pitchFamily="34" charset="0"/>
              </a:rPr>
              <a:t>15-ak različitih zakona, propisa, kolektivnih </a:t>
            </a:r>
            <a:r>
              <a:rPr lang="vi-V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ugovora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među ostalim: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Zakon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 doprinosima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Zakon o porezu na dohodak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Zakon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 poticanju zapošljavanja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Zakon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 državnim službenicima i namještenicima 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Zakon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 plaćama u javnim službama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Zakon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 uskrati prava na uvećanje plaće po osnovi ostvarenih godina radnog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staža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Uredba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 nazivima radnih mjesta i koeficijentima složnosti poslova u državnoj službi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Uredba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 nazivima radnih mjesta i koeficijentima složenosti poslova u javnim službama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Kolektivni ugovor za državne službenike i namještenike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Temeljni kolektivni ugovor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za službenike i namještenike u javnim službama 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Kolektivni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ugovor za osnovnoškolsku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djelatnost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Kolektivni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ugovor za srednjoškolsku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djelatnost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Kolektivni ugovor za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djelatnost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socijalne skrbi 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Granski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kolektivni ugovor za zaposlenike u ustanovama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kulture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koje se financiraju iz državnog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proračuna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27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Osnovna plaća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Osnovna plaća je umnožak koeficijenta složenosti poslova radnog mjesta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hr-HR" sz="2000" dirty="0"/>
              <a:t>od 0,50 do 3,50)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i osnovice za izračun plaće, uvećan za 0,5% za svaku navršenu godinu radnog staža</a:t>
            </a:r>
          </a:p>
          <a:p>
            <a:pPr lvl="1">
              <a:buFont typeface="Wingdings" pitchFamily="2" charset="2"/>
              <a:buChar char="§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Odluka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 visini osnovice za obračun plaća za državne službenike i namještenike 5.108,84 kn</a:t>
            </a:r>
          </a:p>
          <a:p>
            <a:pPr lvl="1"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Odluka o visini osnovice za obračun plaća u javnim službama 5.108,84 kn</a:t>
            </a:r>
          </a:p>
          <a:p>
            <a:pPr lvl="1"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Odluka o visini osnovice za obračun plaće državnih dužnosnika 3.890,00 kn</a:t>
            </a:r>
          </a:p>
          <a:p>
            <a:pPr lvl="1">
              <a:buFont typeface="Wingdings" pitchFamily="2" charset="2"/>
              <a:buChar char="§"/>
            </a:pP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Zakon o plaćama sudaca i drugih pravosudnih dužnosnika 4.443,958 kn</a:t>
            </a:r>
          </a:p>
          <a:p>
            <a:pPr>
              <a:buFont typeface="Wingdings" pitchFamily="2" charset="2"/>
              <a:buChar char="§"/>
            </a:pP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 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vrijeme trajanja vježbeničkog staža vježbenik ima pravo na 85% spomenute plaće</a:t>
            </a:r>
          </a:p>
          <a:p>
            <a:pPr lvl="1">
              <a:buFont typeface="Wingdings" pitchFamily="2" charset="2"/>
              <a:buChar char="§"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907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/>
          <a:lstStyle/>
          <a:p>
            <a:r>
              <a:rPr lang="hr-HR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Obračun plaće - primjer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485813"/>
              </p:ext>
            </p:extLst>
          </p:nvPr>
        </p:nvGraphicFramePr>
        <p:xfrm>
          <a:off x="827584" y="908723"/>
          <a:ext cx="7704857" cy="5307233"/>
        </p:xfrm>
        <a:graphic>
          <a:graphicData uri="http://schemas.openxmlformats.org/drawingml/2006/table">
            <a:tbl>
              <a:tblPr/>
              <a:tblGrid>
                <a:gridCol w="2417216"/>
                <a:gridCol w="1435212"/>
                <a:gridCol w="963107"/>
                <a:gridCol w="740852"/>
                <a:gridCol w="939867"/>
                <a:gridCol w="1208603"/>
              </a:tblGrid>
              <a:tr h="208698">
                <a:tc>
                  <a:txBody>
                    <a:bodyPr/>
                    <a:lstStyle/>
                    <a:p>
                      <a:r>
                        <a:rPr lang="hr-HR" sz="12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Bruto plaća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6.845,52 kn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Mirovinsko 1. stup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1.026,83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15,00%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Mirovinsko 2. stup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342,28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5,00%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Dohodak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5.476,41 kn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Osobni odbitak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2.600,00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faktor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osnovica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2.600,00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81">
                <a:tc>
                  <a:txBody>
                    <a:bodyPr/>
                    <a:lstStyle/>
                    <a:p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Porezna osnovica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2.876,41 kn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Porez po stopi 12%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264,00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12,00%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osnovica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2.200,00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Porez po stopi 25%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169,10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25,00%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osnovica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676,41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Porez po stopi 40%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0,00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40,00%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osnovica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0,00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Porez ukupno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433,10 kn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Prirez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43,31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10,00%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osnovica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433,10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Ukupno porez i prirez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476,41 kn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Neto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5.000,00 kn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9256"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Bruto plaća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6.845,52 kn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81"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Doprinos za zdravstveno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1.026,83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15,00%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81"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Doprinos za slučaj ozljede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34,23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81"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Doprinos za zapošljavanje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116,37 kn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stopa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1,70%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hr-HR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Ukupni trošak plaće</a:t>
                      </a:r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8.022,95 kn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faktor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1,62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244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Default Design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10805</TotalTime>
  <Words>1637</Words>
  <Application>Microsoft Office PowerPoint</Application>
  <PresentationFormat>On-screen Show (4:3)</PresentationFormat>
  <Paragraphs>279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Presentation</vt:lpstr>
      <vt:lpstr>PowerPoint Presentation</vt:lpstr>
      <vt:lpstr>Sadržaj</vt:lpstr>
      <vt:lpstr>Rashodi za zaposlene u državnom proračunu</vt:lpstr>
      <vt:lpstr>Nacionalni program reformi 2015.</vt:lpstr>
      <vt:lpstr>Rezultati dubinske analize</vt:lpstr>
      <vt:lpstr>Povjerenstvo za analizu rashoda za zaposlene koji se isplaćuju iz državnog proračuna </vt:lpstr>
      <vt:lpstr>Propisi vezani uz plaće</vt:lpstr>
      <vt:lpstr>Osnovna plaća</vt:lpstr>
      <vt:lpstr>Obračun plaće - primjer</vt:lpstr>
      <vt:lpstr>Potreba za donošenjem novog zakona</vt:lpstr>
      <vt:lpstr>Registar zaposlenih u javnom sektoru (1)</vt:lpstr>
      <vt:lpstr>Registar zaposlenih u javnom sektoru (2)</vt:lpstr>
      <vt:lpstr>Centralizirani obračun plaća (1)</vt:lpstr>
      <vt:lpstr>Centralizirani obračun plaća (2)</vt:lpstr>
      <vt:lpstr>Centralizirani obračun plaća (3)</vt:lpstr>
      <vt:lpstr>PowerPoint Presentation</vt:lpstr>
      <vt:lpstr>PowerPoint Presentation</vt:lpstr>
    </vt:vector>
  </TitlesOfParts>
  <Company>APIS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novog Zakona o lokalnim izborima</dc:title>
  <dc:creator>apisit</dc:creator>
  <cp:lastModifiedBy>Ostali</cp:lastModifiedBy>
  <cp:revision>1207</cp:revision>
  <cp:lastPrinted>2015-09-04T13:37:25Z</cp:lastPrinted>
  <dcterms:created xsi:type="dcterms:W3CDTF">2013-04-05T08:40:20Z</dcterms:created>
  <dcterms:modified xsi:type="dcterms:W3CDTF">2015-11-08T11:33:40Z</dcterms:modified>
</cp:coreProperties>
</file>