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ppt" ContentType="application/vnd.ms-powerpoi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1" r:id="rId1"/>
  </p:sldMasterIdLst>
  <p:notesMasterIdLst>
    <p:notesMasterId r:id="rId19"/>
  </p:notesMasterIdLst>
  <p:handoutMasterIdLst>
    <p:handoutMasterId r:id="rId20"/>
  </p:handoutMasterIdLst>
  <p:sldIdLst>
    <p:sldId id="256" r:id="rId2"/>
    <p:sldId id="379" r:id="rId3"/>
    <p:sldId id="603" r:id="rId4"/>
    <p:sldId id="601" r:id="rId5"/>
    <p:sldId id="602" r:id="rId6"/>
    <p:sldId id="605" r:id="rId7"/>
    <p:sldId id="599" r:id="rId8"/>
    <p:sldId id="604" r:id="rId9"/>
    <p:sldId id="600" r:id="rId10"/>
    <p:sldId id="598" r:id="rId11"/>
    <p:sldId id="591" r:id="rId12"/>
    <p:sldId id="597" r:id="rId13"/>
    <p:sldId id="594" r:id="rId14"/>
    <p:sldId id="595" r:id="rId15"/>
    <p:sldId id="596" r:id="rId16"/>
    <p:sldId id="593" r:id="rId17"/>
    <p:sldId id="567" r:id="rId18"/>
  </p:sldIdLst>
  <p:sldSz cx="9144000" cy="6858000" type="screen4x3"/>
  <p:notesSz cx="6797675" cy="9928225"/>
  <p:defaultTextStyle>
    <a:defPPr>
      <a:defRPr lang="sr-Latn-CS"/>
    </a:defPPr>
    <a:lvl1pPr algn="l"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00CC00"/>
    <a:srgbClr val="A5074B"/>
    <a:srgbClr val="0F0365"/>
    <a:srgbClr val="3304A8"/>
    <a:srgbClr val="CCC1DA"/>
    <a:srgbClr val="FF3399"/>
    <a:srgbClr val="FFCC99"/>
    <a:srgbClr val="FF99CC"/>
    <a:srgbClr val="FFC5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5314" autoAdjust="0"/>
  </p:normalViewPr>
  <p:slideViewPr>
    <p:cSldViewPr>
      <p:cViewPr varScale="1">
        <p:scale>
          <a:sx n="82" d="100"/>
          <a:sy n="82" d="100"/>
        </p:scale>
        <p:origin x="19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1" y="0"/>
            <a:ext cx="2946400" cy="496888"/>
          </a:xfrm>
          <a:prstGeom prst="rect">
            <a:avLst/>
          </a:prstGeom>
        </p:spPr>
        <p:txBody>
          <a:bodyPr vert="horz" lIns="91440" tIns="45720" rIns="91440" bIns="45720" rtlCol="0"/>
          <a:lstStyle>
            <a:lvl1pPr algn="l">
              <a:defRPr sz="1200">
                <a:ea typeface="ＭＳ Ｐゴシック" pitchFamily="34" charset="-128"/>
              </a:defRPr>
            </a:lvl1pPr>
          </a:lstStyle>
          <a:p>
            <a:pPr>
              <a:defRPr/>
            </a:pPr>
            <a:endParaRPr lang="hr-HR"/>
          </a:p>
        </p:txBody>
      </p:sp>
      <p:sp>
        <p:nvSpPr>
          <p:cNvPr id="3" name="Rezervirano mjesto datum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ea typeface="ＭＳ Ｐゴシック" pitchFamily="34" charset="-128"/>
              </a:defRPr>
            </a:lvl1pPr>
          </a:lstStyle>
          <a:p>
            <a:pPr>
              <a:defRPr/>
            </a:pPr>
            <a:fld id="{78C909DC-8132-4C6A-8745-7FB68A94094D}" type="datetimeFigureOut">
              <a:rPr lang="hr-HR"/>
              <a:pPr>
                <a:defRPr/>
              </a:pPr>
              <a:t>10.11.2015.</a:t>
            </a:fld>
            <a:endParaRPr lang="hr-HR"/>
          </a:p>
        </p:txBody>
      </p:sp>
      <p:sp>
        <p:nvSpPr>
          <p:cNvPr id="4" name="Rezervirano mjesto podnožja 3"/>
          <p:cNvSpPr>
            <a:spLocks noGrp="1"/>
          </p:cNvSpPr>
          <p:nvPr>
            <p:ph type="ftr" sz="quarter" idx="2"/>
          </p:nvPr>
        </p:nvSpPr>
        <p:spPr>
          <a:xfrm>
            <a:off x="1" y="9429750"/>
            <a:ext cx="2946400" cy="496888"/>
          </a:xfrm>
          <a:prstGeom prst="rect">
            <a:avLst/>
          </a:prstGeom>
        </p:spPr>
        <p:txBody>
          <a:bodyPr vert="horz" lIns="91440" tIns="45720" rIns="91440" bIns="45720" rtlCol="0" anchor="b"/>
          <a:lstStyle>
            <a:lvl1pPr algn="l">
              <a:defRPr sz="1200">
                <a:ea typeface="ＭＳ Ｐゴシック" pitchFamily="34" charset="-128"/>
              </a:defRPr>
            </a:lvl1pPr>
          </a:lstStyle>
          <a:p>
            <a:pPr>
              <a:defRPr/>
            </a:pPr>
            <a:endParaRPr lang="hr-HR"/>
          </a:p>
        </p:txBody>
      </p:sp>
      <p:sp>
        <p:nvSpPr>
          <p:cNvPr id="5" name="Rezervirano mjesto broja slajda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ea typeface="ＭＳ Ｐゴシック" pitchFamily="34" charset="-128"/>
              </a:defRPr>
            </a:lvl1pPr>
          </a:lstStyle>
          <a:p>
            <a:pPr>
              <a:defRPr/>
            </a:pPr>
            <a:fld id="{E7011EB2-95E9-4369-805E-DAD677E100F1}" type="slidenum">
              <a:rPr lang="hr-HR"/>
              <a:pPr>
                <a:defRPr/>
              </a:pPr>
              <a:t>‹#›</a:t>
            </a:fld>
            <a:endParaRPr lang="hr-HR"/>
          </a:p>
        </p:txBody>
      </p:sp>
    </p:spTree>
    <p:extLst>
      <p:ext uri="{BB962C8B-B14F-4D97-AF65-F5344CB8AC3E}">
        <p14:creationId xmlns:p14="http://schemas.microsoft.com/office/powerpoint/2010/main" val="2594226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1" y="0"/>
            <a:ext cx="2946400" cy="496888"/>
          </a:xfrm>
          <a:prstGeom prst="rect">
            <a:avLst/>
          </a:prstGeom>
        </p:spPr>
        <p:txBody>
          <a:bodyPr vert="horz" lIns="91440" tIns="45720" rIns="91440" bIns="45720" rtlCol="0"/>
          <a:lstStyle>
            <a:lvl1pPr algn="l">
              <a:defRPr sz="1200">
                <a:ea typeface="ＭＳ Ｐゴシック" pitchFamily="34" charset="-128"/>
              </a:defRPr>
            </a:lvl1pPr>
          </a:lstStyle>
          <a:p>
            <a:pPr>
              <a:defRPr/>
            </a:pPr>
            <a:endParaRPr lang="hr-HR"/>
          </a:p>
        </p:txBody>
      </p:sp>
      <p:sp>
        <p:nvSpPr>
          <p:cNvPr id="3" name="Rezervirano mjesto datum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ea typeface="ＭＳ Ｐゴシック" pitchFamily="34" charset="-128"/>
              </a:defRPr>
            </a:lvl1pPr>
          </a:lstStyle>
          <a:p>
            <a:pPr>
              <a:defRPr/>
            </a:pPr>
            <a:fld id="{C11052CC-9856-4E40-BADC-AEBF4EB34A64}" type="datetimeFigureOut">
              <a:rPr lang="hr-HR"/>
              <a:pPr>
                <a:defRPr/>
              </a:pPr>
              <a:t>10.11.2015.</a:t>
            </a:fld>
            <a:endParaRPr lang="hr-HR"/>
          </a:p>
        </p:txBody>
      </p:sp>
      <p:sp>
        <p:nvSpPr>
          <p:cNvPr id="4" name="Rezervirano mjesto slike slajd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hr-HR" noProof="0" smtClean="0"/>
          </a:p>
        </p:txBody>
      </p:sp>
      <p:sp>
        <p:nvSpPr>
          <p:cNvPr id="5" name="Rezervirano mjesto bilježaka 4"/>
          <p:cNvSpPr>
            <a:spLocks noGrp="1"/>
          </p:cNvSpPr>
          <p:nvPr>
            <p:ph type="body" sz="quarter" idx="3"/>
          </p:nvPr>
        </p:nvSpPr>
        <p:spPr>
          <a:xfrm>
            <a:off x="679451" y="4716465"/>
            <a:ext cx="5438775" cy="4467225"/>
          </a:xfrm>
          <a:prstGeom prst="rect">
            <a:avLst/>
          </a:prstGeom>
        </p:spPr>
        <p:txBody>
          <a:bodyPr vert="horz" lIns="91440" tIns="45720" rIns="91440" bIns="45720" rtlCol="0"/>
          <a:lstStyle/>
          <a:p>
            <a:pPr lvl="0"/>
            <a:r>
              <a:rPr lang="hr-HR" noProof="0" smtClean="0"/>
              <a:t>Uredite stilove teksta matrice</a:t>
            </a:r>
          </a:p>
          <a:p>
            <a:pPr lvl="1"/>
            <a:r>
              <a:rPr lang="hr-HR" noProof="0" smtClean="0"/>
              <a:t>Druga razina</a:t>
            </a:r>
          </a:p>
          <a:p>
            <a:pPr lvl="2"/>
            <a:r>
              <a:rPr lang="hr-HR" noProof="0" smtClean="0"/>
              <a:t>Treća razina</a:t>
            </a:r>
          </a:p>
          <a:p>
            <a:pPr lvl="3"/>
            <a:r>
              <a:rPr lang="hr-HR" noProof="0" smtClean="0"/>
              <a:t>Četvrta razina</a:t>
            </a:r>
          </a:p>
          <a:p>
            <a:pPr lvl="4"/>
            <a:r>
              <a:rPr lang="hr-HR" noProof="0" smtClean="0"/>
              <a:t>Peta razina</a:t>
            </a:r>
          </a:p>
        </p:txBody>
      </p:sp>
      <p:sp>
        <p:nvSpPr>
          <p:cNvPr id="6" name="Rezervirano mjesto podnožja 5"/>
          <p:cNvSpPr>
            <a:spLocks noGrp="1"/>
          </p:cNvSpPr>
          <p:nvPr>
            <p:ph type="ftr" sz="quarter" idx="4"/>
          </p:nvPr>
        </p:nvSpPr>
        <p:spPr>
          <a:xfrm>
            <a:off x="1" y="9429750"/>
            <a:ext cx="2946400" cy="496888"/>
          </a:xfrm>
          <a:prstGeom prst="rect">
            <a:avLst/>
          </a:prstGeom>
        </p:spPr>
        <p:txBody>
          <a:bodyPr vert="horz" lIns="91440" tIns="45720" rIns="91440" bIns="45720" rtlCol="0" anchor="b"/>
          <a:lstStyle>
            <a:lvl1pPr algn="l">
              <a:defRPr sz="1200">
                <a:ea typeface="ＭＳ Ｐゴシック" pitchFamily="34" charset="-128"/>
              </a:defRPr>
            </a:lvl1pPr>
          </a:lstStyle>
          <a:p>
            <a:pPr>
              <a:defRPr/>
            </a:pPr>
            <a:endParaRPr lang="hr-HR"/>
          </a:p>
        </p:txBody>
      </p:sp>
      <p:sp>
        <p:nvSpPr>
          <p:cNvPr id="7" name="Rezervirano mjesto broja slajd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ea typeface="ＭＳ Ｐゴシック" pitchFamily="34" charset="-128"/>
              </a:defRPr>
            </a:lvl1pPr>
          </a:lstStyle>
          <a:p>
            <a:pPr>
              <a:defRPr/>
            </a:pPr>
            <a:fld id="{21269BAA-D163-432F-91A2-A7E564216E03}" type="slidenum">
              <a:rPr lang="hr-HR"/>
              <a:pPr>
                <a:defRPr/>
              </a:pPr>
              <a:t>‹#›</a:t>
            </a:fld>
            <a:endParaRPr lang="hr-HR"/>
          </a:p>
        </p:txBody>
      </p:sp>
    </p:spTree>
    <p:extLst>
      <p:ext uri="{BB962C8B-B14F-4D97-AF65-F5344CB8AC3E}">
        <p14:creationId xmlns:p14="http://schemas.microsoft.com/office/powerpoint/2010/main" val="2398813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2</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257854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p:spPr>
        <p:txBody>
          <a:bodyPr/>
          <a:lstStyle/>
          <a:p>
            <a:endParaRPr lang="hr-HR" altLang="sr-Latn-RS" dirty="0" smtClean="0">
              <a:latin typeface="Arial" pitchFamily="34" charset="0"/>
              <a:ea typeface="ＭＳ Ｐゴシック" pitchFamily="34" charset="-128"/>
            </a:endParaRPr>
          </a:p>
        </p:txBody>
      </p:sp>
      <p:sp>
        <p:nvSpPr>
          <p:cNvPr id="9220" name="Slide Number Placeholder 3"/>
          <p:cNvSpPr>
            <a:spLocks noGrp="1"/>
          </p:cNvSpPr>
          <p:nvPr>
            <p:ph type="sldNum" sz="quarter" idx="5"/>
          </p:nvPr>
        </p:nvSpPr>
        <p:spPr>
          <a:noFill/>
        </p:spPr>
        <p:txBody>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fld id="{9E1240BF-7A19-479C-B09C-D4A52452D68B}" type="slidenum">
              <a:rPr lang="hr-HR" altLang="sr-Latn-RS" sz="1200" smtClean="0"/>
              <a:pPr/>
              <a:t>11</a:t>
            </a:fld>
            <a:endParaRPr lang="hr-HR" altLang="sr-Latn-RS" sz="1200" smtClean="0"/>
          </a:p>
        </p:txBody>
      </p:sp>
    </p:spTree>
    <p:extLst>
      <p:ext uri="{BB962C8B-B14F-4D97-AF65-F5344CB8AC3E}">
        <p14:creationId xmlns:p14="http://schemas.microsoft.com/office/powerpoint/2010/main" val="4065536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15"/>
          <p:cNvSpPr>
            <a:spLocks noGrp="1" noChangeArrowheads="1"/>
          </p:cNvSpPr>
          <p:nvPr>
            <p:ph type="sldNum" sz="quarter" idx="5"/>
          </p:nvPr>
        </p:nvSpPr>
        <p:spPr>
          <a:noFill/>
        </p:spPr>
        <p:txBody>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fld id="{26B92DDA-8870-48E1-A4E5-D57EA2B21FC8}" type="slidenum">
              <a:rPr lang="hr-HR" altLang="sr-Latn-RS" sz="1200" smtClean="0"/>
              <a:pPr/>
              <a:t>16</a:t>
            </a:fld>
            <a:endParaRPr lang="hr-HR" altLang="sr-Latn-RS" sz="1200" smtClean="0"/>
          </a:p>
        </p:txBody>
      </p:sp>
      <p:sp>
        <p:nvSpPr>
          <p:cNvPr id="10243" name="Rectangle 1"/>
          <p:cNvSpPr>
            <a:spLocks noGrp="1" noRot="1" noChangeAspect="1" noChangeArrowheads="1" noTextEdit="1"/>
          </p:cNvSpPr>
          <p:nvPr>
            <p:ph type="sldImg"/>
          </p:nvPr>
        </p:nvSpPr>
        <p:spPr>
          <a:solidFill>
            <a:srgbClr val="FFFFFF"/>
          </a:solidFill>
          <a:ln/>
        </p:spPr>
      </p:sp>
      <p:sp>
        <p:nvSpPr>
          <p:cNvPr id="10244" name="Text Box 2"/>
          <p:cNvSpPr txBox="1">
            <a:spLocks noChangeArrowheads="1"/>
          </p:cNvSpPr>
          <p:nvPr/>
        </p:nvSpPr>
        <p:spPr bwMode="auto">
          <a:xfrm>
            <a:off x="679768" y="4715907"/>
            <a:ext cx="5438140" cy="44677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endParaRPr lang="hr-HR" altLang="sr-Latn-RS"/>
          </a:p>
        </p:txBody>
      </p:sp>
    </p:spTree>
    <p:extLst>
      <p:ext uri="{BB962C8B-B14F-4D97-AF65-F5344CB8AC3E}">
        <p14:creationId xmlns:p14="http://schemas.microsoft.com/office/powerpoint/2010/main" val="25353412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oleObject" Target="../embeddings/Microsoft_PowerPoint_97-2003_Presentation1.ppt"/></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64" descr="Background"/>
          <p:cNvPicPr>
            <a:picLocks noChangeAspect="1" noChangeArrowheads="1"/>
          </p:cNvPicPr>
          <p:nvPr/>
        </p:nvPicPr>
        <p:blipFill>
          <a:blip r:embed="rId3" cstate="print">
            <a:lum bright="60000" contrast="-70000"/>
            <a:extLst>
              <a:ext uri="{28A0092B-C50C-407E-A947-70E740481C1C}">
                <a14:useLocalDpi xmlns:a14="http://schemas.microsoft.com/office/drawing/2010/main" val="0"/>
              </a:ext>
            </a:extLst>
          </a:blip>
          <a:srcRect l="4477" t="4570" r="14610" b="12378"/>
          <a:stretch>
            <a:fillRect/>
          </a:stretch>
        </p:blipFill>
        <p:spPr bwMode="auto">
          <a:xfrm>
            <a:off x="0" y="0"/>
            <a:ext cx="87201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15"/>
          <p:cNvSpPr>
            <a:spLocks noChangeArrowheads="1"/>
          </p:cNvSpPr>
          <p:nvPr/>
        </p:nvSpPr>
        <p:spPr bwMode="auto">
          <a:xfrm>
            <a:off x="7985125" y="3738563"/>
            <a:ext cx="7938" cy="9525"/>
          </a:xfrm>
          <a:prstGeom prst="rect">
            <a:avLst/>
          </a:prstGeom>
          <a:solidFill>
            <a:srgbClr val="FFAE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pPr>
            <a:endParaRPr lang="hr-HR" sz="2400">
              <a:solidFill>
                <a:srgbClr val="000066"/>
              </a:solidFill>
              <a:latin typeface="Verdana" pitchFamily="34" charset="0"/>
            </a:endParaRPr>
          </a:p>
        </p:txBody>
      </p:sp>
      <p:sp>
        <p:nvSpPr>
          <p:cNvPr id="6" name="Rectangle 142"/>
          <p:cNvSpPr>
            <a:spLocks noChangeArrowheads="1"/>
          </p:cNvSpPr>
          <p:nvPr/>
        </p:nvSpPr>
        <p:spPr bwMode="auto">
          <a:xfrm>
            <a:off x="7939088" y="3729038"/>
            <a:ext cx="11112" cy="9525"/>
          </a:xfrm>
          <a:prstGeom prst="rect">
            <a:avLst/>
          </a:prstGeom>
          <a:solidFill>
            <a:srgbClr val="FFAE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pPr>
            <a:endParaRPr lang="hr-HR" sz="2400">
              <a:solidFill>
                <a:srgbClr val="000066"/>
              </a:solidFill>
              <a:latin typeface="Verdana" pitchFamily="34" charset="0"/>
            </a:endParaRPr>
          </a:p>
        </p:txBody>
      </p:sp>
      <p:sp>
        <p:nvSpPr>
          <p:cNvPr id="7" name="Rectangle 156"/>
          <p:cNvSpPr>
            <a:spLocks noChangeArrowheads="1"/>
          </p:cNvSpPr>
          <p:nvPr/>
        </p:nvSpPr>
        <p:spPr bwMode="auto">
          <a:xfrm>
            <a:off x="7780338" y="3738563"/>
            <a:ext cx="7937" cy="9525"/>
          </a:xfrm>
          <a:prstGeom prst="rect">
            <a:avLst/>
          </a:prstGeom>
          <a:solidFill>
            <a:srgbClr val="FFAE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pPr>
            <a:endParaRPr lang="hr-HR" sz="2400">
              <a:solidFill>
                <a:srgbClr val="000066"/>
              </a:solidFill>
              <a:latin typeface="Verdana" pitchFamily="34" charset="0"/>
            </a:endParaRPr>
          </a:p>
        </p:txBody>
      </p:sp>
      <p:sp>
        <p:nvSpPr>
          <p:cNvPr id="8" name="Freeform 190"/>
          <p:cNvSpPr>
            <a:spLocks/>
          </p:cNvSpPr>
          <p:nvPr/>
        </p:nvSpPr>
        <p:spPr bwMode="auto">
          <a:xfrm>
            <a:off x="7886700" y="3941763"/>
            <a:ext cx="9525" cy="9525"/>
          </a:xfrm>
          <a:custGeom>
            <a:avLst/>
            <a:gdLst>
              <a:gd name="T0" fmla="*/ 0 w 19"/>
              <a:gd name="T1" fmla="*/ 2147483647 h 18"/>
              <a:gd name="T2" fmla="*/ 2147483647 w 19"/>
              <a:gd name="T3" fmla="*/ 0 h 18"/>
              <a:gd name="T4" fmla="*/ 2147483647 w 19"/>
              <a:gd name="T5" fmla="*/ 2147483647 h 18"/>
              <a:gd name="T6" fmla="*/ 0 w 19"/>
              <a:gd name="T7" fmla="*/ 2147483647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 h="18">
                <a:moveTo>
                  <a:pt x="0" y="18"/>
                </a:moveTo>
                <a:lnTo>
                  <a:pt x="19" y="0"/>
                </a:lnTo>
                <a:lnTo>
                  <a:pt x="19" y="18"/>
                </a:lnTo>
                <a:lnTo>
                  <a:pt x="0"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9" name="Rectangle 194"/>
          <p:cNvSpPr>
            <a:spLocks noChangeArrowheads="1"/>
          </p:cNvSpPr>
          <p:nvPr/>
        </p:nvSpPr>
        <p:spPr bwMode="auto">
          <a:xfrm>
            <a:off x="7913688" y="3911600"/>
            <a:ext cx="7937" cy="9525"/>
          </a:xfrm>
          <a:prstGeom prst="rect">
            <a:avLst/>
          </a:prstGeom>
          <a:solidFill>
            <a:srgbClr val="FFAE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pPr>
            <a:endParaRPr lang="hr-HR" sz="2400">
              <a:solidFill>
                <a:srgbClr val="000066"/>
              </a:solidFill>
              <a:latin typeface="Verdana" pitchFamily="34" charset="0"/>
            </a:endParaRPr>
          </a:p>
        </p:txBody>
      </p:sp>
      <p:graphicFrame>
        <p:nvGraphicFramePr>
          <p:cNvPr id="10" name="Base" hidden="1"/>
          <p:cNvGraphicFramePr>
            <a:graphicFrameLocks/>
          </p:cNvGraphicFramePr>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124765" name="Presentation" r:id="rId4" imgW="0" imgH="0" progId="PowerPoint.Show.8">
                  <p:embed/>
                </p:oleObj>
              </mc:Choice>
              <mc:Fallback>
                <p:oleObj name="Presentation" r:id="rId4" imgW="0" imgH="0" progId="PowerPoint.Show.8">
                  <p:embed/>
                  <p:pic>
                    <p:nvPicPr>
                      <p:cNvPr id="0" name="AutoShape 853"/>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0" y="1397000"/>
                        <a:ext cx="6096000" cy="40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1796" name="Rectangle 4"/>
          <p:cNvSpPr>
            <a:spLocks noGrp="1" noChangeArrowheads="1"/>
          </p:cNvSpPr>
          <p:nvPr>
            <p:ph type="subTitle" idx="1"/>
          </p:nvPr>
        </p:nvSpPr>
        <p:spPr bwMode="auto">
          <a:xfrm>
            <a:off x="1371600" y="3886200"/>
            <a:ext cx="6400800" cy="1752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ctr">
              <a:buFont typeface="Symbol" pitchFamily="18" charset="2"/>
              <a:buNone/>
              <a:defRPr b="1"/>
            </a:lvl1pPr>
          </a:lstStyle>
          <a:p>
            <a:pPr lvl="0"/>
            <a:r>
              <a:rPr lang="en-US" noProof="0" smtClean="0"/>
              <a:t>Click to edit Master subtitle style</a:t>
            </a:r>
          </a:p>
        </p:txBody>
      </p:sp>
      <p:sp>
        <p:nvSpPr>
          <p:cNvPr id="161800" name="Rectangle 8"/>
          <p:cNvSpPr>
            <a:spLocks noGrp="1" noChangeArrowheads="1"/>
          </p:cNvSpPr>
          <p:nvPr>
            <p:ph type="ctrTitle" sz="quarter"/>
          </p:nvPr>
        </p:nvSpPr>
        <p:spPr bwMode="auto">
          <a:xfrm>
            <a:off x="685800" y="2286000"/>
            <a:ext cx="7772400" cy="1143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3200"/>
            </a:lvl1pPr>
          </a:lstStyle>
          <a:p>
            <a:pPr lvl="0"/>
            <a:r>
              <a:rPr lang="en-US" noProof="0" smtClean="0"/>
              <a:t>Click to edit Master title style</a:t>
            </a:r>
          </a:p>
        </p:txBody>
      </p:sp>
    </p:spTree>
    <p:extLst>
      <p:ext uri="{BB962C8B-B14F-4D97-AF65-F5344CB8AC3E}">
        <p14:creationId xmlns:p14="http://schemas.microsoft.com/office/powerpoint/2010/main" val="21970200"/>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hr-HR"/>
          </a:p>
        </p:txBody>
      </p:sp>
      <p:sp>
        <p:nvSpPr>
          <p:cNvPr id="3" name=" 2"/>
          <p:cNvSpPr>
            <a:spLocks noGrp="1"/>
          </p:cNvSpPr>
          <p:nvPr>
            <p:ph type="body" orient="vert" idx="1"/>
          </p:nvPr>
        </p:nvSpPr>
        <p:spPr>
          <a:xfrm>
            <a:off x="457200" y="1600201"/>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Rectangle 16"/>
          <p:cNvSpPr>
            <a:spLocks noGrp="1" noChangeArrowheads="1"/>
          </p:cNvSpPr>
          <p:nvPr>
            <p:ph type="sldNum" sz="quarter" idx="10"/>
          </p:nvPr>
        </p:nvSpPr>
        <p:spPr>
          <a:ln/>
        </p:spPr>
        <p:txBody>
          <a:bodyPr/>
          <a:lstStyle>
            <a:lvl1pPr>
              <a:defRPr/>
            </a:lvl1pPr>
          </a:lstStyle>
          <a:p>
            <a:pPr>
              <a:defRPr/>
            </a:pPr>
            <a:fld id="{9FB68E84-9948-4C36-B9EB-3DD751966C67}" type="slidenum">
              <a:rPr lang="en-US"/>
              <a:pPr>
                <a:defRPr/>
              </a:pPr>
              <a:t>‹#›</a:t>
            </a:fld>
            <a:endParaRPr lang="en-US"/>
          </a:p>
        </p:txBody>
      </p:sp>
    </p:spTree>
    <p:extLst>
      <p:ext uri="{BB962C8B-B14F-4D97-AF65-F5344CB8AC3E}">
        <p14:creationId xmlns:p14="http://schemas.microsoft.com/office/powerpoint/2010/main" val="1403548089"/>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 1"/>
          <p:cNvSpPr>
            <a:spLocks noGrp="1"/>
          </p:cNvSpPr>
          <p:nvPr>
            <p:ph type="title" orient="vert"/>
          </p:nvPr>
        </p:nvSpPr>
        <p:spPr>
          <a:xfrm>
            <a:off x="6629400" y="274639"/>
            <a:ext cx="2057400" cy="5851525"/>
          </a:xfrm>
          <a:prstGeom prst="rect">
            <a:avLst/>
          </a:prstGeom>
        </p:spPr>
        <p:txBody>
          <a:bodyPr vert="eaVert"/>
          <a:lstStyle/>
          <a:p>
            <a:r>
              <a:rPr lang="en-US"/>
              <a:t>Click to edit Master title style</a:t>
            </a:r>
            <a:endParaRPr lang="hr-HR"/>
          </a:p>
        </p:txBody>
      </p:sp>
      <p:sp>
        <p:nvSpPr>
          <p:cNvPr id="3" name=" 2"/>
          <p:cNvSpPr>
            <a:spLocks noGrp="1"/>
          </p:cNvSpPr>
          <p:nvPr>
            <p:ph type="body" orient="vert" idx="1"/>
          </p:nvPr>
        </p:nvSpPr>
        <p:spPr>
          <a:xfrm>
            <a:off x="457200" y="274639"/>
            <a:ext cx="6031523"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Rectangle 16"/>
          <p:cNvSpPr>
            <a:spLocks noGrp="1" noChangeArrowheads="1"/>
          </p:cNvSpPr>
          <p:nvPr>
            <p:ph type="sldNum" sz="quarter" idx="10"/>
          </p:nvPr>
        </p:nvSpPr>
        <p:spPr>
          <a:ln/>
        </p:spPr>
        <p:txBody>
          <a:bodyPr/>
          <a:lstStyle>
            <a:lvl1pPr>
              <a:defRPr/>
            </a:lvl1pPr>
          </a:lstStyle>
          <a:p>
            <a:pPr>
              <a:defRPr/>
            </a:pPr>
            <a:fld id="{49F74BD7-4544-4027-8FE0-68F1B0356BDC}" type="slidenum">
              <a:rPr lang="en-US"/>
              <a:pPr>
                <a:defRPr/>
              </a:pPr>
              <a:t>‹#›</a:t>
            </a:fld>
            <a:endParaRPr lang="en-US"/>
          </a:p>
        </p:txBody>
      </p:sp>
    </p:spTree>
    <p:extLst>
      <p:ext uri="{BB962C8B-B14F-4D97-AF65-F5344CB8AC3E}">
        <p14:creationId xmlns:p14="http://schemas.microsoft.com/office/powerpoint/2010/main" val="78265664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hr-HR"/>
          </a:p>
        </p:txBody>
      </p:sp>
      <p:sp>
        <p:nvSpPr>
          <p:cNvPr id="3" name=" 2"/>
          <p:cNvSpPr>
            <a:spLocks noGrp="1"/>
          </p:cNvSpPr>
          <p:nvPr>
            <p:ph idx="1"/>
          </p:nvPr>
        </p:nvSpPr>
        <p:spPr>
          <a:xfrm>
            <a:off x="457200" y="1600201"/>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Rectangle 16"/>
          <p:cNvSpPr>
            <a:spLocks noGrp="1" noChangeArrowheads="1"/>
          </p:cNvSpPr>
          <p:nvPr>
            <p:ph type="sldNum" sz="quarter" idx="10"/>
          </p:nvPr>
        </p:nvSpPr>
        <p:spPr>
          <a:ln/>
        </p:spPr>
        <p:txBody>
          <a:bodyPr/>
          <a:lstStyle>
            <a:lvl1pPr>
              <a:defRPr/>
            </a:lvl1pPr>
          </a:lstStyle>
          <a:p>
            <a:pPr>
              <a:defRPr/>
            </a:pPr>
            <a:fld id="{8A954024-20CD-4809-B3C6-40465F276753}" type="slidenum">
              <a:rPr lang="en-US"/>
              <a:pPr>
                <a:defRPr/>
              </a:pPr>
              <a:t>‹#›</a:t>
            </a:fld>
            <a:endParaRPr lang="en-US"/>
          </a:p>
        </p:txBody>
      </p:sp>
    </p:spTree>
    <p:extLst>
      <p:ext uri="{BB962C8B-B14F-4D97-AF65-F5344CB8AC3E}">
        <p14:creationId xmlns:p14="http://schemas.microsoft.com/office/powerpoint/2010/main" val="204034405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 1"/>
          <p:cNvSpPr>
            <a:spLocks noGrp="1"/>
          </p:cNvSpPr>
          <p:nvPr>
            <p:ph type="title"/>
          </p:nvPr>
        </p:nvSpPr>
        <p:spPr>
          <a:xfrm>
            <a:off x="722435" y="4406901"/>
            <a:ext cx="7772400" cy="1362075"/>
          </a:xfrm>
          <a:prstGeom prst="rect">
            <a:avLst/>
          </a:prstGeom>
        </p:spPr>
        <p:txBody>
          <a:bodyPr anchor="t"/>
          <a:lstStyle>
            <a:lvl1pPr algn="l">
              <a:defRPr sz="4000" b="1" cap="all"/>
            </a:lvl1pPr>
          </a:lstStyle>
          <a:p>
            <a:r>
              <a:rPr lang="en-US"/>
              <a:t>Click to edit Master title style</a:t>
            </a:r>
            <a:endParaRPr lang="hr-HR"/>
          </a:p>
        </p:txBody>
      </p:sp>
      <p:sp>
        <p:nvSpPr>
          <p:cNvPr id="3" name=" 2"/>
          <p:cNvSpPr>
            <a:spLocks noGrp="1"/>
          </p:cNvSpPr>
          <p:nvPr>
            <p:ph type="body" idx="1"/>
          </p:nvPr>
        </p:nvSpPr>
        <p:spPr>
          <a:xfrm>
            <a:off x="722435"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6"/>
          <p:cNvSpPr>
            <a:spLocks noGrp="1" noChangeArrowheads="1"/>
          </p:cNvSpPr>
          <p:nvPr>
            <p:ph type="sldNum" sz="quarter" idx="10"/>
          </p:nvPr>
        </p:nvSpPr>
        <p:spPr>
          <a:ln/>
        </p:spPr>
        <p:txBody>
          <a:bodyPr/>
          <a:lstStyle>
            <a:lvl1pPr>
              <a:defRPr/>
            </a:lvl1pPr>
          </a:lstStyle>
          <a:p>
            <a:pPr>
              <a:defRPr/>
            </a:pPr>
            <a:fld id="{F4F468DC-984B-48CD-8CA5-B95ED84C382C}" type="slidenum">
              <a:rPr lang="en-US"/>
              <a:pPr>
                <a:defRPr/>
              </a:pPr>
              <a:t>‹#›</a:t>
            </a:fld>
            <a:endParaRPr lang="en-US"/>
          </a:p>
        </p:txBody>
      </p:sp>
    </p:spTree>
    <p:extLst>
      <p:ext uri="{BB962C8B-B14F-4D97-AF65-F5344CB8AC3E}">
        <p14:creationId xmlns:p14="http://schemas.microsoft.com/office/powerpoint/2010/main" val="366196586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hr-HR"/>
          </a:p>
        </p:txBody>
      </p:sp>
      <p:sp>
        <p:nvSpPr>
          <p:cNvPr id="3" name=" 2"/>
          <p:cNvSpPr>
            <a:spLocks noGrp="1"/>
          </p:cNvSpPr>
          <p:nvPr>
            <p:ph sz="half" idx="1"/>
          </p:nvPr>
        </p:nvSpPr>
        <p:spPr>
          <a:xfrm>
            <a:off x="457200" y="1600201"/>
            <a:ext cx="4044462"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 3"/>
          <p:cNvSpPr>
            <a:spLocks noGrp="1"/>
          </p:cNvSpPr>
          <p:nvPr>
            <p:ph sz="half" idx="2"/>
          </p:nvPr>
        </p:nvSpPr>
        <p:spPr>
          <a:xfrm>
            <a:off x="4642338" y="1600201"/>
            <a:ext cx="4044462"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Rectangle 16"/>
          <p:cNvSpPr>
            <a:spLocks noGrp="1" noChangeArrowheads="1"/>
          </p:cNvSpPr>
          <p:nvPr>
            <p:ph type="sldNum" sz="quarter" idx="10"/>
          </p:nvPr>
        </p:nvSpPr>
        <p:spPr>
          <a:ln/>
        </p:spPr>
        <p:txBody>
          <a:bodyPr/>
          <a:lstStyle>
            <a:lvl1pPr>
              <a:defRPr/>
            </a:lvl1pPr>
          </a:lstStyle>
          <a:p>
            <a:pPr>
              <a:defRPr/>
            </a:pPr>
            <a:fld id="{DD7BE2A1-A71B-4244-A71D-BC4CEDC4407C}" type="slidenum">
              <a:rPr lang="en-US"/>
              <a:pPr>
                <a:defRPr/>
              </a:pPr>
              <a:t>‹#›</a:t>
            </a:fld>
            <a:endParaRPr lang="en-US"/>
          </a:p>
        </p:txBody>
      </p:sp>
    </p:spTree>
    <p:extLst>
      <p:ext uri="{BB962C8B-B14F-4D97-AF65-F5344CB8AC3E}">
        <p14:creationId xmlns:p14="http://schemas.microsoft.com/office/powerpoint/2010/main" val="3550589399"/>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hr-HR"/>
          </a:p>
        </p:txBody>
      </p:sp>
      <p:sp>
        <p:nvSpPr>
          <p:cNvPr id="3" name=" 2"/>
          <p:cNvSpPr>
            <a:spLocks noGrp="1"/>
          </p:cNvSpPr>
          <p:nvPr>
            <p:ph type="body" idx="1"/>
          </p:nvPr>
        </p:nvSpPr>
        <p:spPr>
          <a:xfrm>
            <a:off x="457200" y="1535113"/>
            <a:ext cx="4040066"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 3"/>
          <p:cNvSpPr>
            <a:spLocks noGrp="1"/>
          </p:cNvSpPr>
          <p:nvPr>
            <p:ph sz="half" idx="2"/>
          </p:nvPr>
        </p:nvSpPr>
        <p:spPr>
          <a:xfrm>
            <a:off x="457200" y="2174875"/>
            <a:ext cx="4040066"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 4"/>
          <p:cNvSpPr>
            <a:spLocks noGrp="1"/>
          </p:cNvSpPr>
          <p:nvPr>
            <p:ph type="body" sz="quarter" idx="3"/>
          </p:nvPr>
        </p:nvSpPr>
        <p:spPr>
          <a:xfrm>
            <a:off x="4645270" y="1535113"/>
            <a:ext cx="4041531"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 5"/>
          <p:cNvSpPr>
            <a:spLocks noGrp="1"/>
          </p:cNvSpPr>
          <p:nvPr>
            <p:ph sz="quarter" idx="4"/>
          </p:nvPr>
        </p:nvSpPr>
        <p:spPr>
          <a:xfrm>
            <a:off x="4645270" y="2174875"/>
            <a:ext cx="4041531"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Rectangle 16"/>
          <p:cNvSpPr>
            <a:spLocks noGrp="1" noChangeArrowheads="1"/>
          </p:cNvSpPr>
          <p:nvPr>
            <p:ph type="sldNum" sz="quarter" idx="10"/>
          </p:nvPr>
        </p:nvSpPr>
        <p:spPr>
          <a:ln/>
        </p:spPr>
        <p:txBody>
          <a:bodyPr/>
          <a:lstStyle>
            <a:lvl1pPr>
              <a:defRPr/>
            </a:lvl1pPr>
          </a:lstStyle>
          <a:p>
            <a:pPr>
              <a:defRPr/>
            </a:pPr>
            <a:fld id="{9101002B-7B01-4EFF-96B8-02E8A91D42A2}" type="slidenum">
              <a:rPr lang="en-US"/>
              <a:pPr>
                <a:defRPr/>
              </a:pPr>
              <a:t>‹#›</a:t>
            </a:fld>
            <a:endParaRPr lang="en-US"/>
          </a:p>
        </p:txBody>
      </p:sp>
    </p:spTree>
    <p:extLst>
      <p:ext uri="{BB962C8B-B14F-4D97-AF65-F5344CB8AC3E}">
        <p14:creationId xmlns:p14="http://schemas.microsoft.com/office/powerpoint/2010/main" val="210641757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hr-HR"/>
          </a:p>
        </p:txBody>
      </p:sp>
      <p:sp>
        <p:nvSpPr>
          <p:cNvPr id="3" name="Rectangle 16"/>
          <p:cNvSpPr>
            <a:spLocks noGrp="1" noChangeArrowheads="1"/>
          </p:cNvSpPr>
          <p:nvPr>
            <p:ph type="sldNum" sz="quarter" idx="10"/>
          </p:nvPr>
        </p:nvSpPr>
        <p:spPr>
          <a:ln/>
        </p:spPr>
        <p:txBody>
          <a:bodyPr/>
          <a:lstStyle>
            <a:lvl1pPr>
              <a:defRPr/>
            </a:lvl1pPr>
          </a:lstStyle>
          <a:p>
            <a:pPr>
              <a:defRPr/>
            </a:pPr>
            <a:fld id="{779670AB-8823-47CF-87D3-1D69DFE96D53}" type="slidenum">
              <a:rPr lang="en-US"/>
              <a:pPr>
                <a:defRPr/>
              </a:pPr>
              <a:t>‹#›</a:t>
            </a:fld>
            <a:endParaRPr lang="en-US"/>
          </a:p>
        </p:txBody>
      </p:sp>
    </p:spTree>
    <p:extLst>
      <p:ext uri="{BB962C8B-B14F-4D97-AF65-F5344CB8AC3E}">
        <p14:creationId xmlns:p14="http://schemas.microsoft.com/office/powerpoint/2010/main" val="1070928843"/>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6"/>
          <p:cNvSpPr>
            <a:spLocks noGrp="1" noChangeArrowheads="1"/>
          </p:cNvSpPr>
          <p:nvPr>
            <p:ph type="sldNum" sz="quarter" idx="10"/>
          </p:nvPr>
        </p:nvSpPr>
        <p:spPr>
          <a:ln/>
        </p:spPr>
        <p:txBody>
          <a:bodyPr/>
          <a:lstStyle>
            <a:lvl1pPr>
              <a:defRPr/>
            </a:lvl1pPr>
          </a:lstStyle>
          <a:p>
            <a:pPr>
              <a:defRPr/>
            </a:pPr>
            <a:fld id="{4663C187-D934-41D3-A6E0-016ACCF5A663}" type="slidenum">
              <a:rPr lang="en-US"/>
              <a:pPr>
                <a:defRPr/>
              </a:pPr>
              <a:t>‹#›</a:t>
            </a:fld>
            <a:endParaRPr lang="en-US"/>
          </a:p>
        </p:txBody>
      </p:sp>
    </p:spTree>
    <p:extLst>
      <p:ext uri="{BB962C8B-B14F-4D97-AF65-F5344CB8AC3E}">
        <p14:creationId xmlns:p14="http://schemas.microsoft.com/office/powerpoint/2010/main" val="364263020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 1"/>
          <p:cNvSpPr>
            <a:spLocks noGrp="1"/>
          </p:cNvSpPr>
          <p:nvPr>
            <p:ph type="title"/>
          </p:nvPr>
        </p:nvSpPr>
        <p:spPr>
          <a:xfrm>
            <a:off x="457200" y="273050"/>
            <a:ext cx="3008435" cy="1162050"/>
          </a:xfrm>
          <a:prstGeom prst="rect">
            <a:avLst/>
          </a:prstGeom>
        </p:spPr>
        <p:txBody>
          <a:bodyPr anchor="b"/>
          <a:lstStyle>
            <a:lvl1pPr algn="l">
              <a:defRPr sz="2000" b="1"/>
            </a:lvl1pPr>
          </a:lstStyle>
          <a:p>
            <a:r>
              <a:rPr lang="en-US"/>
              <a:t>Click to edit Master title style</a:t>
            </a:r>
            <a:endParaRPr lang="hr-HR"/>
          </a:p>
        </p:txBody>
      </p:sp>
      <p:sp>
        <p:nvSpPr>
          <p:cNvPr id="3" name=" 2"/>
          <p:cNvSpPr>
            <a:spLocks noGrp="1"/>
          </p:cNvSpPr>
          <p:nvPr>
            <p:ph idx="1"/>
          </p:nvPr>
        </p:nvSpPr>
        <p:spPr>
          <a:xfrm>
            <a:off x="3575538" y="273051"/>
            <a:ext cx="5111262"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 3"/>
          <p:cNvSpPr>
            <a:spLocks noGrp="1"/>
          </p:cNvSpPr>
          <p:nvPr>
            <p:ph type="body" sz="half" idx="2"/>
          </p:nvPr>
        </p:nvSpPr>
        <p:spPr>
          <a:xfrm>
            <a:off x="457200" y="1435101"/>
            <a:ext cx="3008435"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6"/>
          <p:cNvSpPr>
            <a:spLocks noGrp="1" noChangeArrowheads="1"/>
          </p:cNvSpPr>
          <p:nvPr>
            <p:ph type="sldNum" sz="quarter" idx="10"/>
          </p:nvPr>
        </p:nvSpPr>
        <p:spPr>
          <a:ln/>
        </p:spPr>
        <p:txBody>
          <a:bodyPr/>
          <a:lstStyle>
            <a:lvl1pPr>
              <a:defRPr/>
            </a:lvl1pPr>
          </a:lstStyle>
          <a:p>
            <a:pPr>
              <a:defRPr/>
            </a:pPr>
            <a:fld id="{3B1DD0D6-32F0-4AB6-9F85-3824543687B5}" type="slidenum">
              <a:rPr lang="en-US"/>
              <a:pPr>
                <a:defRPr/>
              </a:pPr>
              <a:t>‹#›</a:t>
            </a:fld>
            <a:endParaRPr lang="en-US"/>
          </a:p>
        </p:txBody>
      </p:sp>
    </p:spTree>
    <p:extLst>
      <p:ext uri="{BB962C8B-B14F-4D97-AF65-F5344CB8AC3E}">
        <p14:creationId xmlns:p14="http://schemas.microsoft.com/office/powerpoint/2010/main" val="3476673720"/>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 1"/>
          <p:cNvSpPr>
            <a:spLocks noGrp="1"/>
          </p:cNvSpPr>
          <p:nvPr>
            <p:ph type="title"/>
          </p:nvPr>
        </p:nvSpPr>
        <p:spPr>
          <a:xfrm>
            <a:off x="1792166" y="4800600"/>
            <a:ext cx="5486400" cy="566738"/>
          </a:xfrm>
          <a:prstGeom prst="rect">
            <a:avLst/>
          </a:prstGeom>
        </p:spPr>
        <p:txBody>
          <a:bodyPr anchor="b"/>
          <a:lstStyle>
            <a:lvl1pPr algn="l">
              <a:defRPr sz="2000" b="1"/>
            </a:lvl1pPr>
          </a:lstStyle>
          <a:p>
            <a:r>
              <a:rPr lang="en-US"/>
              <a:t>Click to edit Master title style</a:t>
            </a:r>
            <a:endParaRPr lang="hr-HR"/>
          </a:p>
        </p:txBody>
      </p:sp>
      <p:sp>
        <p:nvSpPr>
          <p:cNvPr id="3" name=" 2"/>
          <p:cNvSpPr>
            <a:spLocks noGrp="1"/>
          </p:cNvSpPr>
          <p:nvPr>
            <p:ph type="pic" idx="1"/>
          </p:nvPr>
        </p:nvSpPr>
        <p:spPr>
          <a:xfrm>
            <a:off x="1792166"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a:p>
        </p:txBody>
      </p:sp>
      <p:sp>
        <p:nvSpPr>
          <p:cNvPr id="4" name=" 3"/>
          <p:cNvSpPr>
            <a:spLocks noGrp="1"/>
          </p:cNvSpPr>
          <p:nvPr>
            <p:ph type="body" sz="half" idx="2"/>
          </p:nvPr>
        </p:nvSpPr>
        <p:spPr>
          <a:xfrm>
            <a:off x="1792166"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6"/>
          <p:cNvSpPr>
            <a:spLocks noGrp="1" noChangeArrowheads="1"/>
          </p:cNvSpPr>
          <p:nvPr>
            <p:ph type="sldNum" sz="quarter" idx="10"/>
          </p:nvPr>
        </p:nvSpPr>
        <p:spPr>
          <a:ln/>
        </p:spPr>
        <p:txBody>
          <a:bodyPr/>
          <a:lstStyle>
            <a:lvl1pPr>
              <a:defRPr/>
            </a:lvl1pPr>
          </a:lstStyle>
          <a:p>
            <a:pPr>
              <a:defRPr/>
            </a:pPr>
            <a:fld id="{FDDE639C-275C-4A5E-800A-C76D78ACAB03}" type="slidenum">
              <a:rPr lang="en-US"/>
              <a:pPr>
                <a:defRPr/>
              </a:pPr>
              <a:t>‹#›</a:t>
            </a:fld>
            <a:endParaRPr lang="en-US"/>
          </a:p>
        </p:txBody>
      </p:sp>
    </p:spTree>
    <p:extLst>
      <p:ext uri="{BB962C8B-B14F-4D97-AF65-F5344CB8AC3E}">
        <p14:creationId xmlns:p14="http://schemas.microsoft.com/office/powerpoint/2010/main" val="248154083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9" descr="Background"/>
          <p:cNvPicPr>
            <a:picLocks noChangeAspect="1" noChangeArrowheads="1"/>
          </p:cNvPicPr>
          <p:nvPr/>
        </p:nvPicPr>
        <p:blipFill>
          <a:blip r:embed="rId13" cstate="print">
            <a:lum bright="70000" contrast="-76000"/>
            <a:extLst>
              <a:ext uri="{28A0092B-C50C-407E-A947-70E740481C1C}">
                <a14:useLocalDpi xmlns:a14="http://schemas.microsoft.com/office/drawing/2010/main" val="0"/>
              </a:ext>
            </a:extLst>
          </a:blip>
          <a:srcRect l="4477" t="4570" r="14610" b="1237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12"/>
          <p:cNvSpPr>
            <a:spLocks noChangeShapeType="1"/>
          </p:cNvSpPr>
          <p:nvPr/>
        </p:nvSpPr>
        <p:spPr bwMode="auto">
          <a:xfrm>
            <a:off x="146050" y="747713"/>
            <a:ext cx="88011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hr-HR"/>
          </a:p>
        </p:txBody>
      </p:sp>
      <p:pic>
        <p:nvPicPr>
          <p:cNvPr id="1028" name="Picture 15" descr="weiler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201025" y="5773738"/>
            <a:ext cx="644525" cy="84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0" name="Rectangle 16"/>
          <p:cNvSpPr>
            <a:spLocks noGrp="1" noChangeArrowheads="1"/>
          </p:cNvSpPr>
          <p:nvPr>
            <p:ph type="sldNum" sz="quarter" idx="4"/>
          </p:nvPr>
        </p:nvSpPr>
        <p:spPr bwMode="auto">
          <a:xfrm>
            <a:off x="4521200" y="6348413"/>
            <a:ext cx="125413" cy="12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a:defRPr sz="800">
                <a:solidFill>
                  <a:srgbClr val="000000"/>
                </a:solidFill>
                <a:latin typeface="Frutiger 55 Roman"/>
                <a:ea typeface="+mn-ea"/>
              </a:defRPr>
            </a:lvl1pPr>
          </a:lstStyle>
          <a:p>
            <a:pPr>
              <a:defRPr/>
            </a:pPr>
            <a:fld id="{88F035AD-C59D-4CF1-A902-6BE07F43E532}" type="slidenum">
              <a:rPr lang="en-US"/>
              <a:pPr>
                <a:defRPr/>
              </a:pPr>
              <a:t>‹#›</a:t>
            </a:fld>
            <a:endParaRPr lang="en-US"/>
          </a:p>
        </p:txBody>
      </p:sp>
      <p:sp>
        <p:nvSpPr>
          <p:cNvPr id="2054" name="Text Box 24"/>
          <p:cNvSpPr txBox="1">
            <a:spLocks noChangeArrowheads="1"/>
          </p:cNvSpPr>
          <p:nvPr/>
        </p:nvSpPr>
        <p:spPr bwMode="auto">
          <a:xfrm>
            <a:off x="7880350" y="6643688"/>
            <a:ext cx="126365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hr-HR" sz="800" b="1" smtClean="0">
                <a:solidFill>
                  <a:srgbClr val="000066"/>
                </a:solidFill>
                <a:ea typeface="+mn-ea"/>
              </a:rPr>
              <a:t>Ministarstvo financija</a:t>
            </a:r>
            <a:endParaRPr lang="en-US" sz="800" b="1" smtClean="0">
              <a:solidFill>
                <a:srgbClr val="000066"/>
              </a:solidFill>
              <a:ea typeface="+mn-ea"/>
            </a:endParaRPr>
          </a:p>
        </p:txBody>
      </p:sp>
      <p:sp>
        <p:nvSpPr>
          <p:cNvPr id="1031" name="Rectangle 25"/>
          <p:cNvSpPr>
            <a:spLocks noChangeArrowheads="1"/>
          </p:cNvSpPr>
          <p:nvPr/>
        </p:nvSpPr>
        <p:spPr bwMode="auto">
          <a:xfrm>
            <a:off x="-1701800" y="1408113"/>
            <a:ext cx="1393825" cy="441325"/>
          </a:xfrm>
          <a:prstGeom prst="rect">
            <a:avLst/>
          </a:prstGeom>
          <a:solidFill>
            <a:srgbClr val="B2424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2" name="Rectangle 26"/>
          <p:cNvSpPr>
            <a:spLocks noChangeArrowheads="1"/>
          </p:cNvSpPr>
          <p:nvPr/>
        </p:nvSpPr>
        <p:spPr bwMode="auto">
          <a:xfrm>
            <a:off x="-1701800" y="2778125"/>
            <a:ext cx="1393825" cy="441325"/>
          </a:xfrm>
          <a:prstGeom prst="rect">
            <a:avLst/>
          </a:pr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3" name="Rectangle 27"/>
          <p:cNvSpPr>
            <a:spLocks noChangeArrowheads="1"/>
          </p:cNvSpPr>
          <p:nvPr/>
        </p:nvSpPr>
        <p:spPr bwMode="auto">
          <a:xfrm>
            <a:off x="-1701800" y="3346450"/>
            <a:ext cx="1393825" cy="441325"/>
          </a:xfrm>
          <a:prstGeom prst="rect">
            <a:avLst/>
          </a:prstGeom>
          <a:solidFill>
            <a:srgbClr val="75AAF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4" name="Rectangle 28"/>
          <p:cNvSpPr>
            <a:spLocks noChangeArrowheads="1"/>
          </p:cNvSpPr>
          <p:nvPr/>
        </p:nvSpPr>
        <p:spPr bwMode="auto">
          <a:xfrm>
            <a:off x="-1701800" y="3943350"/>
            <a:ext cx="1393825" cy="441325"/>
          </a:xfrm>
          <a:prstGeom prst="rect">
            <a:avLst/>
          </a:prstGeom>
          <a:solidFill>
            <a:srgbClr val="91DAF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5" name="Rectangle 31"/>
          <p:cNvSpPr>
            <a:spLocks noChangeArrowheads="1"/>
          </p:cNvSpPr>
          <p:nvPr/>
        </p:nvSpPr>
        <p:spPr bwMode="auto">
          <a:xfrm>
            <a:off x="-1701800" y="2070100"/>
            <a:ext cx="1393825" cy="441325"/>
          </a:xfrm>
          <a:prstGeom prst="rect">
            <a:avLst/>
          </a:prstGeom>
          <a:solidFill>
            <a:srgbClr val="CB717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6" name="Rectangle 32"/>
          <p:cNvSpPr>
            <a:spLocks noChangeArrowheads="1"/>
          </p:cNvSpPr>
          <p:nvPr/>
        </p:nvSpPr>
        <p:spPr bwMode="auto">
          <a:xfrm>
            <a:off x="-1701800" y="293688"/>
            <a:ext cx="1393825" cy="441325"/>
          </a:xfrm>
          <a:prstGeom prst="rect">
            <a:avLst/>
          </a:prstGeom>
          <a:solidFill>
            <a:srgbClr val="6A001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7" name="Rectangle 33"/>
          <p:cNvSpPr>
            <a:spLocks noChangeArrowheads="1"/>
          </p:cNvSpPr>
          <p:nvPr/>
        </p:nvSpPr>
        <p:spPr bwMode="auto">
          <a:xfrm>
            <a:off x="-1716088" y="814388"/>
            <a:ext cx="1409700" cy="4619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GB">
              <a:solidFill>
                <a:srgbClr val="FFFFFF"/>
              </a:solidFill>
              <a:latin typeface="Frutiger 55 Roman"/>
            </a:endParaRPr>
          </a:p>
        </p:txBody>
      </p:sp>
      <p:sp>
        <p:nvSpPr>
          <p:cNvPr id="1038" name="Rectangle 34"/>
          <p:cNvSpPr>
            <a:spLocks noChangeArrowheads="1"/>
          </p:cNvSpPr>
          <p:nvPr/>
        </p:nvSpPr>
        <p:spPr bwMode="auto">
          <a:xfrm>
            <a:off x="-1701800" y="4668838"/>
            <a:ext cx="1393825" cy="441325"/>
          </a:xfrm>
          <a:prstGeom prst="rect">
            <a:avLst/>
          </a:prstGeom>
          <a:solidFill>
            <a:srgbClr val="FBF18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9" name="Rectangle 35"/>
          <p:cNvSpPr>
            <a:spLocks noChangeArrowheads="1"/>
          </p:cNvSpPr>
          <p:nvPr/>
        </p:nvSpPr>
        <p:spPr bwMode="auto">
          <a:xfrm>
            <a:off x="-1701800" y="5346700"/>
            <a:ext cx="1393825" cy="441325"/>
          </a:xfrm>
          <a:prstGeom prst="rect">
            <a:avLst/>
          </a:prstGeom>
          <a:solidFill>
            <a:srgbClr val="B7F8A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4395" r:id="rId1"/>
    <p:sldLayoutId id="2147484385" r:id="rId2"/>
    <p:sldLayoutId id="2147484386" r:id="rId3"/>
    <p:sldLayoutId id="2147484387" r:id="rId4"/>
    <p:sldLayoutId id="2147484388" r:id="rId5"/>
    <p:sldLayoutId id="2147484389" r:id="rId6"/>
    <p:sldLayoutId id="2147484390" r:id="rId7"/>
    <p:sldLayoutId id="2147484391" r:id="rId8"/>
    <p:sldLayoutId id="2147484392" r:id="rId9"/>
    <p:sldLayoutId id="2147484393" r:id="rId10"/>
    <p:sldLayoutId id="2147484394" r:id="rId11"/>
  </p:sldLayoutIdLst>
  <p:transition spd="med"/>
  <p:hf hdr="0" ftr="0" dt="0"/>
  <p:txStyles>
    <p:titleStyle>
      <a:lvl1pPr algn="l" rtl="0" eaLnBrk="0" fontAlgn="base" hangingPunct="0">
        <a:spcBef>
          <a:spcPct val="0"/>
        </a:spcBef>
        <a:spcAft>
          <a:spcPct val="0"/>
        </a:spcAft>
        <a:defRPr sz="2400" b="1">
          <a:solidFill>
            <a:schemeClr val="tx1"/>
          </a:solidFill>
          <a:latin typeface="+mj-lt"/>
          <a:ea typeface="+mj-ea"/>
          <a:cs typeface="+mj-cs"/>
        </a:defRPr>
      </a:lvl1pPr>
      <a:lvl2pPr algn="l" rtl="0" eaLnBrk="0" fontAlgn="base" hangingPunct="0">
        <a:spcBef>
          <a:spcPct val="0"/>
        </a:spcBef>
        <a:spcAft>
          <a:spcPct val="0"/>
        </a:spcAft>
        <a:defRPr sz="2400" b="1">
          <a:solidFill>
            <a:schemeClr val="tx1"/>
          </a:solidFill>
          <a:latin typeface="Frutiger 55 Roman" pitchFamily="34" charset="0"/>
        </a:defRPr>
      </a:lvl2pPr>
      <a:lvl3pPr algn="l" rtl="0" eaLnBrk="0" fontAlgn="base" hangingPunct="0">
        <a:spcBef>
          <a:spcPct val="0"/>
        </a:spcBef>
        <a:spcAft>
          <a:spcPct val="0"/>
        </a:spcAft>
        <a:defRPr sz="2400" b="1">
          <a:solidFill>
            <a:schemeClr val="tx1"/>
          </a:solidFill>
          <a:latin typeface="Frutiger 55 Roman" pitchFamily="34" charset="0"/>
        </a:defRPr>
      </a:lvl3pPr>
      <a:lvl4pPr algn="l" rtl="0" eaLnBrk="0" fontAlgn="base" hangingPunct="0">
        <a:spcBef>
          <a:spcPct val="0"/>
        </a:spcBef>
        <a:spcAft>
          <a:spcPct val="0"/>
        </a:spcAft>
        <a:defRPr sz="2400" b="1">
          <a:solidFill>
            <a:schemeClr val="tx1"/>
          </a:solidFill>
          <a:latin typeface="Frutiger 55 Roman" pitchFamily="34" charset="0"/>
        </a:defRPr>
      </a:lvl4pPr>
      <a:lvl5pPr algn="l" rtl="0" eaLnBrk="0" fontAlgn="base" hangingPunct="0">
        <a:spcBef>
          <a:spcPct val="0"/>
        </a:spcBef>
        <a:spcAft>
          <a:spcPct val="0"/>
        </a:spcAft>
        <a:defRPr sz="2400" b="1">
          <a:solidFill>
            <a:schemeClr val="tx1"/>
          </a:solidFill>
          <a:latin typeface="Frutiger 55 Roman" pitchFamily="34" charset="0"/>
        </a:defRPr>
      </a:lvl5pPr>
      <a:lvl6pPr marL="457200" algn="l" rtl="0" fontAlgn="base">
        <a:spcBef>
          <a:spcPct val="0"/>
        </a:spcBef>
        <a:spcAft>
          <a:spcPct val="0"/>
        </a:spcAft>
        <a:defRPr sz="2400" b="1">
          <a:solidFill>
            <a:schemeClr val="tx1"/>
          </a:solidFill>
          <a:latin typeface="Frutiger 55 Roman" pitchFamily="34" charset="0"/>
        </a:defRPr>
      </a:lvl6pPr>
      <a:lvl7pPr marL="914400" algn="l" rtl="0" fontAlgn="base">
        <a:spcBef>
          <a:spcPct val="0"/>
        </a:spcBef>
        <a:spcAft>
          <a:spcPct val="0"/>
        </a:spcAft>
        <a:defRPr sz="2400" b="1">
          <a:solidFill>
            <a:schemeClr val="tx1"/>
          </a:solidFill>
          <a:latin typeface="Frutiger 55 Roman" pitchFamily="34" charset="0"/>
        </a:defRPr>
      </a:lvl7pPr>
      <a:lvl8pPr marL="1371600" algn="l" rtl="0" fontAlgn="base">
        <a:spcBef>
          <a:spcPct val="0"/>
        </a:spcBef>
        <a:spcAft>
          <a:spcPct val="0"/>
        </a:spcAft>
        <a:defRPr sz="2400" b="1">
          <a:solidFill>
            <a:schemeClr val="tx1"/>
          </a:solidFill>
          <a:latin typeface="Frutiger 55 Roman" pitchFamily="34" charset="0"/>
        </a:defRPr>
      </a:lvl8pPr>
      <a:lvl9pPr marL="1828800" algn="l" rtl="0" fontAlgn="base">
        <a:spcBef>
          <a:spcPct val="0"/>
        </a:spcBef>
        <a:spcAft>
          <a:spcPct val="0"/>
        </a:spcAft>
        <a:defRPr sz="2400" b="1">
          <a:solidFill>
            <a:schemeClr val="tx1"/>
          </a:solidFill>
          <a:latin typeface="Frutiger 55 Roman" pitchFamily="34" charset="0"/>
        </a:defRPr>
      </a:lvl9pPr>
    </p:titleStyle>
    <p:bodyStyle>
      <a:lvl1pPr marL="342900" indent="-342900" algn="l" rtl="0" eaLnBrk="0" fontAlgn="base" hangingPunct="0">
        <a:spcBef>
          <a:spcPts val="2200"/>
        </a:spcBef>
        <a:spcAft>
          <a:spcPct val="0"/>
        </a:spcAft>
        <a:buClr>
          <a:srgbClr val="3783FF"/>
        </a:buClr>
        <a:buSzPct val="123000"/>
        <a:buFont typeface="Symbol" pitchFamily="18" charset="2"/>
        <a:buChar char="¨"/>
        <a:defRPr>
          <a:solidFill>
            <a:schemeClr val="tx1"/>
          </a:solidFill>
          <a:latin typeface="+mn-lt"/>
          <a:ea typeface="MS PGothic" pitchFamily="34" charset="-128"/>
          <a:cs typeface="+mn-cs"/>
        </a:defRPr>
      </a:lvl1pPr>
      <a:lvl2pPr marL="742950" indent="-285750" algn="l" rtl="0" eaLnBrk="0" fontAlgn="base" hangingPunct="0">
        <a:spcBef>
          <a:spcPts val="400"/>
        </a:spcBef>
        <a:spcAft>
          <a:spcPct val="0"/>
        </a:spcAft>
        <a:buClr>
          <a:schemeClr val="tx1"/>
        </a:buClr>
        <a:buSzPct val="77000"/>
        <a:buChar char="—"/>
        <a:defRPr sz="1600">
          <a:solidFill>
            <a:schemeClr val="tx1"/>
          </a:solidFill>
          <a:latin typeface="+mn-lt"/>
          <a:ea typeface="MS PGothic" pitchFamily="34" charset="-128"/>
        </a:defRPr>
      </a:lvl2pPr>
      <a:lvl3pPr marL="1143000" indent="-228600" algn="l" rtl="0" eaLnBrk="0" fontAlgn="base" hangingPunct="0">
        <a:spcBef>
          <a:spcPts val="400"/>
        </a:spcBef>
        <a:spcAft>
          <a:spcPct val="0"/>
        </a:spcAft>
        <a:buClr>
          <a:schemeClr val="tx1"/>
        </a:buClr>
        <a:buSzPct val="84000"/>
        <a:buChar char="–"/>
        <a:defRPr sz="1600">
          <a:solidFill>
            <a:schemeClr val="tx1"/>
          </a:solidFill>
          <a:latin typeface="+mn-lt"/>
          <a:ea typeface="MS PGothic" pitchFamily="34" charset="-128"/>
        </a:defRPr>
      </a:lvl3pPr>
      <a:lvl4pPr marL="1600200" indent="-228600" algn="l" rtl="0" eaLnBrk="0" fontAlgn="base" hangingPunct="0">
        <a:spcBef>
          <a:spcPts val="400"/>
        </a:spcBef>
        <a:spcAft>
          <a:spcPct val="0"/>
        </a:spcAft>
        <a:buClr>
          <a:schemeClr val="tx1"/>
        </a:buClr>
        <a:buSzPct val="84000"/>
        <a:buChar char="–"/>
        <a:defRPr sz="1600">
          <a:solidFill>
            <a:schemeClr val="tx1"/>
          </a:solidFill>
          <a:latin typeface="+mn-lt"/>
          <a:ea typeface="MS PGothic" pitchFamily="34" charset="-128"/>
        </a:defRPr>
      </a:lvl4pPr>
      <a:lvl5pPr marL="2057400" indent="-228600" algn="l" rtl="0" eaLnBrk="0" fontAlgn="base" hangingPunct="0">
        <a:spcBef>
          <a:spcPts val="400"/>
        </a:spcBef>
        <a:spcAft>
          <a:spcPct val="0"/>
        </a:spcAft>
        <a:buClr>
          <a:schemeClr val="tx1"/>
        </a:buClr>
        <a:buSzPct val="84000"/>
        <a:buChar char="–"/>
        <a:defRPr sz="1600">
          <a:solidFill>
            <a:schemeClr val="tx1"/>
          </a:solidFill>
          <a:latin typeface="+mn-lt"/>
          <a:ea typeface="MS PGothic" pitchFamily="34" charset="-128"/>
        </a:defRPr>
      </a:lvl5pPr>
      <a:lvl6pPr marL="2514600" indent="-228600" algn="l" rtl="0" eaLnBrk="0" fontAlgn="base" hangingPunct="0">
        <a:spcBef>
          <a:spcPts val="400"/>
        </a:spcBef>
        <a:spcAft>
          <a:spcPct val="0"/>
        </a:spcAft>
        <a:buClr>
          <a:schemeClr val="tx1"/>
        </a:buClr>
        <a:buSzPct val="84000"/>
        <a:buChar char="–"/>
        <a:defRPr sz="1600">
          <a:solidFill>
            <a:schemeClr val="tx1"/>
          </a:solidFill>
          <a:latin typeface="+mn-lt"/>
          <a:ea typeface="+mn-ea"/>
        </a:defRPr>
      </a:lvl6pPr>
      <a:lvl7pPr marL="2971800" indent="-228600" algn="l" rtl="0" eaLnBrk="0" fontAlgn="base" hangingPunct="0">
        <a:spcBef>
          <a:spcPts val="400"/>
        </a:spcBef>
        <a:spcAft>
          <a:spcPct val="0"/>
        </a:spcAft>
        <a:buClr>
          <a:schemeClr val="tx1"/>
        </a:buClr>
        <a:buSzPct val="84000"/>
        <a:buChar char="–"/>
        <a:defRPr sz="1600">
          <a:solidFill>
            <a:schemeClr val="tx1"/>
          </a:solidFill>
          <a:latin typeface="+mn-lt"/>
          <a:ea typeface="+mn-ea"/>
        </a:defRPr>
      </a:lvl7pPr>
      <a:lvl8pPr marL="3429000" indent="-228600" algn="l" rtl="0" eaLnBrk="0" fontAlgn="base" hangingPunct="0">
        <a:spcBef>
          <a:spcPts val="400"/>
        </a:spcBef>
        <a:spcAft>
          <a:spcPct val="0"/>
        </a:spcAft>
        <a:buClr>
          <a:schemeClr val="tx1"/>
        </a:buClr>
        <a:buSzPct val="84000"/>
        <a:buChar char="–"/>
        <a:defRPr sz="1600">
          <a:solidFill>
            <a:schemeClr val="tx1"/>
          </a:solidFill>
          <a:latin typeface="+mn-lt"/>
          <a:ea typeface="+mn-ea"/>
        </a:defRPr>
      </a:lvl8pPr>
      <a:lvl9pPr marL="3886200" indent="-228600" algn="l" rtl="0" eaLnBrk="0" fontAlgn="base" hangingPunct="0">
        <a:spcBef>
          <a:spcPts val="400"/>
        </a:spcBef>
        <a:spcAft>
          <a:spcPct val="0"/>
        </a:spcAft>
        <a:buClr>
          <a:schemeClr val="tx1"/>
        </a:buClr>
        <a:buSzPct val="84000"/>
        <a:buChar char="–"/>
        <a:defRPr sz="1600">
          <a:solidFill>
            <a:schemeClr val="tx1"/>
          </a:solidFill>
          <a:latin typeface="+mn-lt"/>
          <a:ea typeface="+mn-ea"/>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ubtitle 2"/>
          <p:cNvSpPr>
            <a:spLocks noGrp="1"/>
          </p:cNvSpPr>
          <p:nvPr>
            <p:ph type="subTitle" idx="1"/>
          </p:nvPr>
        </p:nvSpPr>
        <p:spPr>
          <a:xfrm>
            <a:off x="684213" y="1484784"/>
            <a:ext cx="7488187" cy="3384079"/>
          </a:xfrm>
          <a:noFill/>
        </p:spPr>
        <p:txBody>
          <a:bodyPr/>
          <a:lstStyle/>
          <a:p>
            <a:pPr eaLnBrk="1" hangingPunct="1">
              <a:spcBef>
                <a:spcPts val="600"/>
              </a:spcBef>
            </a:pPr>
            <a:r>
              <a:rPr lang="en-US" sz="4400" b="0" dirty="0" smtClean="0">
                <a:latin typeface="Arial" panose="020B0604020202020204" pitchFamily="34" charset="0"/>
                <a:cs typeface="Arial" panose="020B0604020202020204" pitchFamily="34" charset="0"/>
              </a:rPr>
              <a:t>Wage Bill in State and Public Services in Croatia</a:t>
            </a:r>
            <a:endParaRPr lang="hr-HR" sz="4400" b="0" dirty="0" smtClean="0">
              <a:latin typeface="Arial" panose="020B0604020202020204" pitchFamily="34" charset="0"/>
              <a:cs typeface="Arial" panose="020B0604020202020204" pitchFamily="34" charset="0"/>
            </a:endParaRPr>
          </a:p>
        </p:txBody>
      </p:sp>
      <p:sp>
        <p:nvSpPr>
          <p:cNvPr id="3075" name="Subtitle 2"/>
          <p:cNvSpPr txBox="1">
            <a:spLocks/>
          </p:cNvSpPr>
          <p:nvPr/>
        </p:nvSpPr>
        <p:spPr bwMode="auto">
          <a:xfrm>
            <a:off x="683568" y="5732463"/>
            <a:ext cx="7488832"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eaLnBrk="1" hangingPunct="1">
              <a:buClr>
                <a:srgbClr val="3783FF"/>
              </a:buClr>
              <a:buSzPct val="123000"/>
              <a:buFont typeface="Symbol" pitchFamily="18" charset="2"/>
              <a:buNone/>
            </a:pPr>
            <a:r>
              <a:rPr lang="hr-HR" sz="2400" dirty="0" smtClean="0">
                <a:cs typeface="Arial" panose="020B0604020202020204" pitchFamily="34" charset="0"/>
              </a:rPr>
              <a:t>Mladenka Karačić, </a:t>
            </a:r>
            <a:r>
              <a:rPr lang="en-US" sz="2400" dirty="0" smtClean="0">
                <a:cs typeface="Arial" panose="020B0604020202020204" pitchFamily="34" charset="0"/>
              </a:rPr>
              <a:t>Ministry of Finance</a:t>
            </a:r>
            <a:endParaRPr lang="hr-HR" sz="2400" dirty="0">
              <a:cs typeface="Arial" panose="020B0604020202020204" pitchFamily="34" charset="0"/>
            </a:endParaRPr>
          </a:p>
          <a:p>
            <a:pPr algn="ctr" eaLnBrk="1" hangingPunct="1">
              <a:buClr>
                <a:srgbClr val="3783FF"/>
              </a:buClr>
              <a:buSzPct val="123000"/>
              <a:buFont typeface="Symbol" pitchFamily="18" charset="2"/>
              <a:buNone/>
            </a:pPr>
            <a:r>
              <a:rPr lang="hr-HR" sz="2000" dirty="0" smtClean="0">
                <a:cs typeface="Arial" panose="020B0604020202020204" pitchFamily="34" charset="0"/>
              </a:rPr>
              <a:t>Zagreb, </a:t>
            </a:r>
            <a:r>
              <a:rPr lang="en-US" sz="2000" dirty="0" smtClean="0">
                <a:cs typeface="Arial" panose="020B0604020202020204" pitchFamily="34" charset="0"/>
              </a:rPr>
              <a:t>November 11, </a:t>
            </a:r>
            <a:r>
              <a:rPr lang="hr-HR" sz="2000" dirty="0" smtClean="0">
                <a:cs typeface="Arial" panose="020B0604020202020204" pitchFamily="34" charset="0"/>
              </a:rPr>
              <a:t>2015</a:t>
            </a:r>
            <a:r>
              <a:rPr lang="en-US" sz="2000" dirty="0" smtClean="0">
                <a:cs typeface="Arial" panose="020B0604020202020204" pitchFamily="34" charset="0"/>
              </a:rPr>
              <a:t>.</a:t>
            </a:r>
            <a:endParaRPr lang="hr-HR" sz="2000" dirty="0">
              <a:cs typeface="Arial" panose="020B0604020202020204" pitchFamily="34"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76064"/>
          </a:xfrm>
        </p:spPr>
        <p:txBody>
          <a:bodyPr/>
          <a:lstStyle/>
          <a:p>
            <a:r>
              <a:rPr lang="en-US" sz="3200" b="0" dirty="0" smtClean="0">
                <a:latin typeface="Verdana" pitchFamily="34" charset="0"/>
                <a:ea typeface="Verdana" pitchFamily="34" charset="0"/>
                <a:cs typeface="Verdana" pitchFamily="34" charset="0"/>
              </a:rPr>
              <a:t>The Need for New Legislation</a:t>
            </a:r>
            <a:endParaRPr lang="hr-HR" sz="3200" b="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836713"/>
            <a:ext cx="8229600" cy="5289452"/>
          </a:xfrm>
        </p:spPr>
        <p:txBody>
          <a:bodyPr/>
          <a:lstStyle/>
          <a:p>
            <a:pPr>
              <a:spcBef>
                <a:spcPts val="0"/>
              </a:spcBef>
              <a:buFont typeface="Wingdings" pitchFamily="2" charset="2"/>
              <a:buChar char="§"/>
            </a:pPr>
            <a:r>
              <a:rPr lang="en-US" sz="1750" dirty="0" smtClean="0">
                <a:latin typeface="Verdana" pitchFamily="34" charset="0"/>
                <a:ea typeface="Verdana" pitchFamily="34" charset="0"/>
                <a:cs typeface="Verdana" pitchFamily="34" charset="0"/>
              </a:rPr>
              <a:t>Workers with equal qualifications who do the same job in the civil and public services are paid differently</a:t>
            </a:r>
          </a:p>
          <a:p>
            <a:pPr>
              <a:spcBef>
                <a:spcPts val="0"/>
              </a:spcBef>
              <a:buNone/>
            </a:pPr>
            <a:endParaRPr lang="hr-HR" sz="1750" dirty="0" smtClean="0">
              <a:latin typeface="Verdana" pitchFamily="34" charset="0"/>
              <a:ea typeface="Verdana" pitchFamily="34" charset="0"/>
              <a:cs typeface="Verdana" pitchFamily="34" charset="0"/>
            </a:endParaRPr>
          </a:p>
          <a:p>
            <a:pPr>
              <a:spcBef>
                <a:spcPts val="0"/>
              </a:spcBef>
              <a:buFont typeface="Wingdings" pitchFamily="2" charset="2"/>
              <a:buChar char="§"/>
            </a:pPr>
            <a:r>
              <a:rPr lang="en-US" sz="1750" dirty="0" smtClean="0">
                <a:latin typeface="Verdana" pitchFamily="34" charset="0"/>
                <a:ea typeface="Verdana" pitchFamily="34" charset="0"/>
                <a:cs typeface="Verdana" pitchFamily="34" charset="0"/>
              </a:rPr>
              <a:t>For example, the salary calculation coefficients are higher in state agencies than in ministries</a:t>
            </a:r>
          </a:p>
          <a:p>
            <a:pPr>
              <a:spcBef>
                <a:spcPts val="0"/>
              </a:spcBef>
              <a:buNone/>
            </a:pPr>
            <a:endParaRPr lang="hr-HR" sz="1750" dirty="0" smtClean="0">
              <a:latin typeface="Verdana" pitchFamily="34" charset="0"/>
              <a:ea typeface="Verdana" pitchFamily="34" charset="0"/>
              <a:cs typeface="Verdana" pitchFamily="34" charset="0"/>
            </a:endParaRPr>
          </a:p>
          <a:p>
            <a:pPr>
              <a:spcBef>
                <a:spcPts val="0"/>
              </a:spcBef>
              <a:buFont typeface="Wingdings" pitchFamily="2" charset="2"/>
              <a:buChar char="§"/>
            </a:pPr>
            <a:r>
              <a:rPr lang="en-US" sz="1750" dirty="0" smtClean="0">
                <a:latin typeface="Verdana" pitchFamily="34" charset="0"/>
                <a:ea typeface="Verdana" pitchFamily="34" charset="0"/>
                <a:cs typeface="Verdana" pitchFamily="34" charset="0"/>
              </a:rPr>
              <a:t>There was also a large number of </a:t>
            </a:r>
            <a:r>
              <a:rPr lang="en-US" sz="1750" dirty="0" smtClean="0">
                <a:latin typeface="Verdana" pitchFamily="34" charset="0"/>
                <a:ea typeface="Verdana" pitchFamily="34" charset="0"/>
                <a:cs typeface="Verdana" pitchFamily="34" charset="0"/>
              </a:rPr>
              <a:t>allowances </a:t>
            </a:r>
            <a:r>
              <a:rPr lang="en-US" sz="1750" dirty="0" smtClean="0">
                <a:latin typeface="Verdana" pitchFamily="34" charset="0"/>
                <a:ea typeface="Verdana" pitchFamily="34" charset="0"/>
                <a:cs typeface="Verdana" pitchFamily="34" charset="0"/>
              </a:rPr>
              <a:t>which were gradually abolished or suspended with Government regulations due to the difficult economic situation</a:t>
            </a:r>
            <a:endParaRPr lang="vi-VN" sz="1750" dirty="0">
              <a:latin typeface="Verdana" pitchFamily="34" charset="0"/>
              <a:ea typeface="Verdana" pitchFamily="34" charset="0"/>
              <a:cs typeface="Verdana" pitchFamily="34" charset="0"/>
            </a:endParaRPr>
          </a:p>
          <a:p>
            <a:pPr>
              <a:spcBef>
                <a:spcPts val="0"/>
              </a:spcBef>
              <a:buNone/>
            </a:pPr>
            <a:endParaRPr lang="hr-HR" sz="1750" dirty="0" smtClean="0">
              <a:latin typeface="Verdana" pitchFamily="34" charset="0"/>
              <a:ea typeface="Verdana" pitchFamily="34" charset="0"/>
              <a:cs typeface="Verdana" pitchFamily="34" charset="0"/>
            </a:endParaRPr>
          </a:p>
          <a:p>
            <a:pPr>
              <a:spcBef>
                <a:spcPts val="0"/>
              </a:spcBef>
              <a:buFont typeface="Wingdings" pitchFamily="2" charset="2"/>
              <a:buChar char="§"/>
            </a:pPr>
            <a:r>
              <a:rPr lang="en-US" sz="1750" dirty="0" smtClean="0">
                <a:latin typeface="Verdana" pitchFamily="34" charset="0"/>
                <a:ea typeface="Verdana" pitchFamily="34" charset="0"/>
                <a:cs typeface="Verdana" pitchFamily="34" charset="0"/>
              </a:rPr>
              <a:t>A uniform </a:t>
            </a:r>
            <a:r>
              <a:rPr lang="en-US" sz="1750" dirty="0" smtClean="0">
                <a:latin typeface="Verdana" pitchFamily="34" charset="0"/>
                <a:ea typeface="Verdana" pitchFamily="34" charset="0"/>
                <a:cs typeface="Verdana" pitchFamily="34" charset="0"/>
              </a:rPr>
              <a:t>Public Service </a:t>
            </a:r>
            <a:r>
              <a:rPr lang="en-US" sz="1750" dirty="0" smtClean="0">
                <a:latin typeface="Verdana" pitchFamily="34" charset="0"/>
                <a:ea typeface="Verdana" pitchFamily="34" charset="0"/>
                <a:cs typeface="Verdana" pitchFamily="34" charset="0"/>
              </a:rPr>
              <a:t>Salary </a:t>
            </a:r>
            <a:r>
              <a:rPr lang="en-US" sz="1750" dirty="0" smtClean="0">
                <a:latin typeface="Verdana" pitchFamily="34" charset="0"/>
                <a:ea typeface="Verdana" pitchFamily="34" charset="0"/>
                <a:cs typeface="Verdana" pitchFamily="34" charset="0"/>
              </a:rPr>
              <a:t>Act is in the making, and the coefficients will be translated into pay grades which would form a uniform basis for salary calculations</a:t>
            </a:r>
          </a:p>
          <a:p>
            <a:pPr>
              <a:spcBef>
                <a:spcPts val="0"/>
              </a:spcBef>
              <a:buNone/>
            </a:pPr>
            <a:endParaRPr lang="hr-HR" sz="1750" dirty="0" smtClean="0">
              <a:latin typeface="Verdana" pitchFamily="34" charset="0"/>
              <a:ea typeface="Verdana" pitchFamily="34" charset="0"/>
              <a:cs typeface="Verdana" pitchFamily="34" charset="0"/>
            </a:endParaRPr>
          </a:p>
          <a:p>
            <a:pPr>
              <a:spcBef>
                <a:spcPts val="0"/>
              </a:spcBef>
              <a:buFont typeface="Wingdings" pitchFamily="2" charset="2"/>
              <a:buChar char="§"/>
            </a:pPr>
            <a:r>
              <a:rPr lang="en-US" sz="1750" dirty="0" smtClean="0">
                <a:latin typeface="Verdana" pitchFamily="34" charset="0"/>
                <a:ea typeface="Verdana" pitchFamily="34" charset="0"/>
                <a:cs typeface="Verdana" pitchFamily="34" charset="0"/>
              </a:rPr>
              <a:t>Since promotion to a higher pay grade entails a higher salary, the seniority bonus of 0.5 % becomes irrelevant</a:t>
            </a:r>
          </a:p>
          <a:p>
            <a:pPr>
              <a:spcBef>
                <a:spcPts val="0"/>
              </a:spcBef>
              <a:buNone/>
            </a:pPr>
            <a:endParaRPr lang="hr-HR" sz="1750" dirty="0" smtClean="0">
              <a:latin typeface="Verdana" pitchFamily="34" charset="0"/>
              <a:ea typeface="Verdana" pitchFamily="34" charset="0"/>
              <a:cs typeface="Verdana" pitchFamily="34" charset="0"/>
            </a:endParaRPr>
          </a:p>
          <a:p>
            <a:pPr>
              <a:spcBef>
                <a:spcPts val="0"/>
              </a:spcBef>
              <a:buFont typeface="Wingdings" pitchFamily="2" charset="2"/>
              <a:buChar char="§"/>
            </a:pPr>
            <a:r>
              <a:rPr lang="en-US" sz="1750" dirty="0" smtClean="0">
                <a:latin typeface="Verdana" pitchFamily="34" charset="0"/>
                <a:ea typeface="Verdana" pitchFamily="34" charset="0"/>
                <a:cs typeface="Verdana" pitchFamily="34" charset="0"/>
              </a:rPr>
              <a:t>In case of the implementation of pay grades, trade unions do not object to the abolition of this bonus, provided that the initial classification of pay grades is done objectively during the </a:t>
            </a:r>
            <a:r>
              <a:rPr lang="en-US" sz="1750" dirty="0" smtClean="0">
                <a:latin typeface="Verdana" pitchFamily="34" charset="0"/>
                <a:ea typeface="Verdana" pitchFamily="34" charset="0"/>
                <a:cs typeface="Verdana" pitchFamily="34" charset="0"/>
              </a:rPr>
              <a:t>process of its ‘translation’ into </a:t>
            </a:r>
            <a:r>
              <a:rPr lang="en-US" sz="1750" dirty="0" smtClean="0">
                <a:latin typeface="Verdana" pitchFamily="34" charset="0"/>
                <a:ea typeface="Verdana" pitchFamily="34" charset="0"/>
                <a:cs typeface="Verdana" pitchFamily="34" charset="0"/>
              </a:rPr>
              <a:t>new legislation</a:t>
            </a:r>
            <a:endParaRPr lang="vi-VN" sz="1750" dirty="0">
              <a:latin typeface="Verdana" pitchFamily="34" charset="0"/>
              <a:ea typeface="Verdana" pitchFamily="34" charset="0"/>
              <a:cs typeface="Verdana" pitchFamily="34" charset="0"/>
            </a:endParaRPr>
          </a:p>
          <a:p>
            <a:endParaRPr lang="hr-HR" dirty="0"/>
          </a:p>
        </p:txBody>
      </p:sp>
      <p:sp>
        <p:nvSpPr>
          <p:cNvPr id="4" name="Slide Number Placeholder 3"/>
          <p:cNvSpPr>
            <a:spLocks noGrp="1"/>
          </p:cNvSpPr>
          <p:nvPr>
            <p:ph type="sldNum" sz="quarter" idx="10"/>
          </p:nvPr>
        </p:nvSpPr>
        <p:spPr/>
        <p:txBody>
          <a:bodyPr/>
          <a:lstStyle/>
          <a:p>
            <a:pPr>
              <a:defRPr/>
            </a:pPr>
            <a:fld id="{8A954024-20CD-4809-B3C6-40465F276753}" type="slidenum">
              <a:rPr lang="en-US" smtClean="0"/>
              <a:pPr>
                <a:defRPr/>
              </a:pPr>
              <a:t>10</a:t>
            </a:fld>
            <a:endParaRPr lang="en-US"/>
          </a:p>
        </p:txBody>
      </p:sp>
    </p:spTree>
    <p:extLst>
      <p:ext uri="{BB962C8B-B14F-4D97-AF65-F5344CB8AC3E}">
        <p14:creationId xmlns:p14="http://schemas.microsoft.com/office/powerpoint/2010/main" val="2368737564"/>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88640"/>
            <a:ext cx="8229600" cy="576064"/>
          </a:xfrm>
        </p:spPr>
        <p:txBody>
          <a:bodyPr/>
          <a:lstStyle/>
          <a:p>
            <a:r>
              <a:rPr lang="en-US" sz="2800" b="0" dirty="0" smtClean="0">
                <a:latin typeface="Verdana" pitchFamily="34" charset="0"/>
                <a:ea typeface="Verdana" pitchFamily="34" charset="0"/>
                <a:cs typeface="Verdana" pitchFamily="34" charset="0"/>
              </a:rPr>
              <a:t>The Register of Public Sector Employees </a:t>
            </a:r>
            <a:r>
              <a:rPr lang="hr-HR" sz="2800" b="0" dirty="0" smtClean="0">
                <a:latin typeface="Verdana" pitchFamily="34" charset="0"/>
                <a:ea typeface="Verdana" pitchFamily="34" charset="0"/>
                <a:cs typeface="Verdana" pitchFamily="34" charset="0"/>
              </a:rPr>
              <a:t>(1)</a:t>
            </a:r>
            <a:endParaRPr lang="hr-HR" altLang="sr-Latn-RS" sz="2800" b="0" dirty="0" smtClean="0"/>
          </a:p>
        </p:txBody>
      </p:sp>
      <p:sp>
        <p:nvSpPr>
          <p:cNvPr id="4099" name="Content Placeholder 2"/>
          <p:cNvSpPr>
            <a:spLocks noGrp="1"/>
          </p:cNvSpPr>
          <p:nvPr>
            <p:ph idx="1"/>
          </p:nvPr>
        </p:nvSpPr>
        <p:spPr>
          <a:xfrm>
            <a:off x="457200" y="908720"/>
            <a:ext cx="8507288" cy="5544615"/>
          </a:xfrm>
        </p:spPr>
        <p:txBody>
          <a:bodyPr/>
          <a:lstStyle/>
          <a:p>
            <a:pPr>
              <a:spcBef>
                <a:spcPts val="0"/>
              </a:spcBef>
              <a:buFont typeface="Wingdings" pitchFamily="2" charset="2"/>
              <a:buChar char="§"/>
              <a:defRPr/>
            </a:pPr>
            <a:r>
              <a:rPr lang="en-US" sz="1750" dirty="0" smtClean="0">
                <a:latin typeface="Verdana" pitchFamily="34" charset="0"/>
                <a:ea typeface="Verdana" pitchFamily="34" charset="0"/>
                <a:cs typeface="Verdana" pitchFamily="34" charset="0"/>
              </a:rPr>
              <a:t>Pursuant to the Government Decision of June 10, 2010, the Financial Agency was entrusted with the establishment and management of the information system of the Register of Public Sector Employees</a:t>
            </a:r>
            <a:endParaRPr lang="hr-HR" sz="1750" dirty="0" smtClean="0">
              <a:latin typeface="Verdana" pitchFamily="34" charset="0"/>
              <a:ea typeface="Verdana" pitchFamily="34" charset="0"/>
              <a:cs typeface="Verdana" pitchFamily="34" charset="0"/>
            </a:endParaRPr>
          </a:p>
          <a:p>
            <a:pPr>
              <a:spcBef>
                <a:spcPts val="0"/>
              </a:spcBef>
              <a:buFont typeface="Wingdings" pitchFamily="2" charset="2"/>
              <a:buChar char="§"/>
              <a:defRPr/>
            </a:pPr>
            <a:endParaRPr lang="hr-HR" sz="1750" dirty="0" smtClean="0">
              <a:latin typeface="Verdana" pitchFamily="34" charset="0"/>
              <a:ea typeface="Verdana" pitchFamily="34" charset="0"/>
              <a:cs typeface="Verdana" pitchFamily="34" charset="0"/>
            </a:endParaRPr>
          </a:p>
          <a:p>
            <a:pPr>
              <a:spcBef>
                <a:spcPts val="0"/>
              </a:spcBef>
              <a:buFont typeface="Wingdings" pitchFamily="2" charset="2"/>
              <a:buChar char="§"/>
              <a:defRPr/>
            </a:pPr>
            <a:r>
              <a:rPr lang="en-US" sz="1750" dirty="0" smtClean="0">
                <a:latin typeface="Verdana" pitchFamily="34" charset="0"/>
                <a:ea typeface="Verdana" pitchFamily="34" charset="0"/>
                <a:cs typeface="Verdana" pitchFamily="34" charset="0"/>
              </a:rPr>
              <a:t>The Register combines data on civil servants and employees and public service servants and employees, ensuring data monitoring and modification in one place </a:t>
            </a:r>
          </a:p>
          <a:p>
            <a:pPr>
              <a:spcBef>
                <a:spcPts val="0"/>
              </a:spcBef>
              <a:buNone/>
              <a:defRPr/>
            </a:pPr>
            <a:endParaRPr lang="hr-HR" sz="1750" dirty="0" smtClean="0">
              <a:latin typeface="Verdana" pitchFamily="34" charset="0"/>
              <a:ea typeface="Verdana" pitchFamily="34" charset="0"/>
              <a:cs typeface="Verdana" pitchFamily="34" charset="0"/>
            </a:endParaRPr>
          </a:p>
          <a:p>
            <a:pPr>
              <a:spcBef>
                <a:spcPts val="0"/>
              </a:spcBef>
              <a:buFont typeface="Wingdings" pitchFamily="2" charset="2"/>
              <a:buChar char="§"/>
              <a:defRPr/>
            </a:pPr>
            <a:r>
              <a:rPr lang="en-US" sz="1750" dirty="0" smtClean="0">
                <a:latin typeface="Verdana" pitchFamily="34" charset="0"/>
                <a:ea typeface="Verdana" pitchFamily="34" charset="0"/>
                <a:cs typeface="Verdana" pitchFamily="34" charset="0"/>
              </a:rPr>
              <a:t>Users of the Register are all institutions that are budget beneficiaries, i.e. civil and public services whose employee expenditures are covered by the state budget</a:t>
            </a:r>
            <a:endParaRPr lang="hr-HR" sz="1750" dirty="0">
              <a:latin typeface="Verdana" pitchFamily="34" charset="0"/>
              <a:ea typeface="Verdana" pitchFamily="34" charset="0"/>
              <a:cs typeface="Verdana" pitchFamily="34" charset="0"/>
            </a:endParaRPr>
          </a:p>
          <a:p>
            <a:pPr>
              <a:spcBef>
                <a:spcPts val="0"/>
              </a:spcBef>
              <a:buFont typeface="Wingdings" pitchFamily="2" charset="2"/>
              <a:buChar char="§"/>
              <a:defRPr/>
            </a:pPr>
            <a:endParaRPr lang="hr-HR" sz="1750" dirty="0" smtClean="0">
              <a:latin typeface="Verdana" pitchFamily="34" charset="0"/>
              <a:ea typeface="Verdana" pitchFamily="34" charset="0"/>
              <a:cs typeface="Verdana" pitchFamily="34" charset="0"/>
            </a:endParaRPr>
          </a:p>
          <a:p>
            <a:pPr>
              <a:spcBef>
                <a:spcPts val="0"/>
              </a:spcBef>
              <a:buFont typeface="Wingdings" pitchFamily="2" charset="2"/>
              <a:buChar char="§"/>
              <a:defRPr/>
            </a:pPr>
            <a:r>
              <a:rPr lang="en-US" sz="1750" dirty="0" smtClean="0">
                <a:latin typeface="Verdana" pitchFamily="34" charset="0"/>
                <a:ea typeface="Verdana" pitchFamily="34" charset="0"/>
                <a:cs typeface="Verdana" pitchFamily="34" charset="0"/>
              </a:rPr>
              <a:t>By May 2012, the necessary IT infrastructure was established for the centralized database of 250 000 employees</a:t>
            </a:r>
          </a:p>
          <a:p>
            <a:pPr>
              <a:spcBef>
                <a:spcPts val="0"/>
              </a:spcBef>
              <a:buNone/>
              <a:defRPr/>
            </a:pPr>
            <a:endParaRPr lang="hr-HR" sz="1750" dirty="0" smtClean="0">
              <a:latin typeface="Verdana" pitchFamily="34" charset="0"/>
              <a:ea typeface="Verdana" pitchFamily="34" charset="0"/>
              <a:cs typeface="Verdana" pitchFamily="34" charset="0"/>
            </a:endParaRPr>
          </a:p>
          <a:p>
            <a:pPr>
              <a:spcBef>
                <a:spcPts val="0"/>
              </a:spcBef>
              <a:buFont typeface="Wingdings" pitchFamily="2" charset="2"/>
              <a:buChar char="§"/>
              <a:defRPr/>
            </a:pPr>
            <a:r>
              <a:rPr lang="en-US" sz="1750" dirty="0" smtClean="0">
                <a:latin typeface="Verdana" pitchFamily="34" charset="0"/>
                <a:ea typeface="Verdana" pitchFamily="34" charset="0"/>
                <a:cs typeface="Verdana" pitchFamily="34" charset="0"/>
              </a:rPr>
              <a:t>At that moment there were 4000 registered users of the system</a:t>
            </a:r>
            <a:endParaRPr lang="hr-HR" sz="1750" dirty="0">
              <a:latin typeface="Verdana" pitchFamily="34" charset="0"/>
              <a:ea typeface="Verdana" pitchFamily="34" charset="0"/>
              <a:cs typeface="Verdana" pitchFamily="34" charset="0"/>
            </a:endParaRPr>
          </a:p>
          <a:p>
            <a:pPr>
              <a:spcBef>
                <a:spcPts val="0"/>
              </a:spcBef>
              <a:buFont typeface="Wingdings" pitchFamily="2" charset="2"/>
              <a:buChar char="§"/>
              <a:defRPr/>
            </a:pPr>
            <a:endParaRPr lang="hr-HR" sz="1750" dirty="0" smtClean="0">
              <a:latin typeface="Verdana" pitchFamily="34" charset="0"/>
              <a:ea typeface="Verdana" pitchFamily="34" charset="0"/>
              <a:cs typeface="Verdana" pitchFamily="34" charset="0"/>
            </a:endParaRPr>
          </a:p>
          <a:p>
            <a:pPr>
              <a:spcBef>
                <a:spcPts val="0"/>
              </a:spcBef>
              <a:buFont typeface="Wingdings" pitchFamily="2" charset="2"/>
              <a:buChar char="§"/>
              <a:defRPr/>
            </a:pPr>
            <a:r>
              <a:rPr lang="en-US" sz="1750" dirty="0" smtClean="0">
                <a:latin typeface="Verdana" pitchFamily="34" charset="0"/>
                <a:ea typeface="Verdana" pitchFamily="34" charset="0"/>
                <a:cs typeface="Verdana" pitchFamily="34" charset="0"/>
              </a:rPr>
              <a:t>A web application was developed for data entry and an organized user support system </a:t>
            </a:r>
            <a:endParaRPr lang="hr-HR" sz="1750" dirty="0" smtClean="0">
              <a:latin typeface="Verdana" pitchFamily="34" charset="0"/>
              <a:ea typeface="Verdana" pitchFamily="34" charset="0"/>
              <a:cs typeface="Verdana" pitchFamily="34" charset="0"/>
            </a:endParaRPr>
          </a:p>
          <a:p>
            <a:pPr marL="0" indent="0">
              <a:defRPr/>
            </a:pPr>
            <a:endParaRPr lang="hr-HR" sz="1600" dirty="0" smtClean="0">
              <a:latin typeface="Arial" charset="0"/>
              <a:cs typeface="Arial" charset="0"/>
            </a:endParaRPr>
          </a:p>
          <a:p>
            <a:pPr marL="0" indent="0">
              <a:buFontTx/>
              <a:buNone/>
              <a:defRPr/>
            </a:pPr>
            <a:endParaRPr lang="hr-HR" sz="1600" b="1" dirty="0" smtClean="0">
              <a:latin typeface="Arial" charset="0"/>
              <a:cs typeface="Arial" charset="0"/>
            </a:endParaRPr>
          </a:p>
        </p:txBody>
      </p:sp>
      <p:sp>
        <p:nvSpPr>
          <p:cNvPr id="2" name="Slide Number Placeholder 1"/>
          <p:cNvSpPr>
            <a:spLocks noGrp="1"/>
          </p:cNvSpPr>
          <p:nvPr>
            <p:ph type="sldNum" sz="quarter" idx="10"/>
          </p:nvPr>
        </p:nvSpPr>
        <p:spPr/>
        <p:txBody>
          <a:bodyPr/>
          <a:lstStyle/>
          <a:p>
            <a:pPr>
              <a:defRPr/>
            </a:pPr>
            <a:fld id="{8A954024-20CD-4809-B3C6-40465F276753}" type="slidenum">
              <a:rPr lang="en-US" smtClean="0"/>
              <a:pPr>
                <a:defRPr/>
              </a:pPr>
              <a:t>11</a:t>
            </a:fld>
            <a:endParaRPr lang="en-US"/>
          </a:p>
        </p:txBody>
      </p:sp>
    </p:spTree>
    <p:extLst>
      <p:ext uri="{BB962C8B-B14F-4D97-AF65-F5344CB8AC3E}">
        <p14:creationId xmlns:p14="http://schemas.microsoft.com/office/powerpoint/2010/main" val="310073795"/>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76064"/>
          </a:xfrm>
        </p:spPr>
        <p:txBody>
          <a:bodyPr/>
          <a:lstStyle/>
          <a:p>
            <a:r>
              <a:rPr lang="en-US" sz="2800" b="0" dirty="0" smtClean="0">
                <a:latin typeface="Verdana" pitchFamily="34" charset="0"/>
                <a:ea typeface="Verdana" pitchFamily="34" charset="0"/>
                <a:cs typeface="Verdana" pitchFamily="34" charset="0"/>
              </a:rPr>
              <a:t>The Register of Public Sector Employees</a:t>
            </a:r>
            <a:r>
              <a:rPr lang="hr-HR" sz="2800" b="0" dirty="0" smtClean="0">
                <a:latin typeface="Verdana" pitchFamily="34" charset="0"/>
                <a:ea typeface="Verdana" pitchFamily="34" charset="0"/>
                <a:cs typeface="Verdana" pitchFamily="34" charset="0"/>
              </a:rPr>
              <a:t>(2)</a:t>
            </a:r>
            <a:endParaRPr lang="hr-HR" sz="2800" dirty="0"/>
          </a:p>
        </p:txBody>
      </p:sp>
      <p:sp>
        <p:nvSpPr>
          <p:cNvPr id="3" name="Content Placeholder 2"/>
          <p:cNvSpPr>
            <a:spLocks noGrp="1"/>
          </p:cNvSpPr>
          <p:nvPr>
            <p:ph idx="1"/>
          </p:nvPr>
        </p:nvSpPr>
        <p:spPr>
          <a:xfrm>
            <a:off x="457200" y="836712"/>
            <a:ext cx="8229600" cy="5289453"/>
          </a:xfrm>
        </p:spPr>
        <p:txBody>
          <a:bodyPr/>
          <a:lstStyle/>
          <a:p>
            <a:pPr>
              <a:buFont typeface="Wingdings" pitchFamily="2" charset="2"/>
              <a:buChar char="§"/>
            </a:pPr>
            <a:r>
              <a:rPr lang="en-US" sz="2000" dirty="0" smtClean="0">
                <a:latin typeface="Verdana" pitchFamily="34" charset="0"/>
                <a:ea typeface="Verdana" pitchFamily="34" charset="0"/>
                <a:cs typeface="Verdana" pitchFamily="34" charset="0"/>
              </a:rPr>
              <a:t>Users have the option of data input via</a:t>
            </a:r>
            <a:r>
              <a:rPr lang="hr-HR" sz="2000" dirty="0" smtClean="0">
                <a:latin typeface="Verdana" pitchFamily="34" charset="0"/>
                <a:ea typeface="Verdana" pitchFamily="34" charset="0"/>
                <a:cs typeface="Verdana" pitchFamily="34" charset="0"/>
              </a:rPr>
              <a:t>:</a:t>
            </a:r>
            <a:endParaRPr lang="hr-HR" sz="2000" dirty="0">
              <a:latin typeface="Verdana" pitchFamily="34" charset="0"/>
              <a:ea typeface="Verdana" pitchFamily="34" charset="0"/>
              <a:cs typeface="Verdana" pitchFamily="34" charset="0"/>
            </a:endParaRPr>
          </a:p>
          <a:p>
            <a:pPr lvl="1">
              <a:buFont typeface="Wingdings" pitchFamily="2" charset="2"/>
              <a:buChar char="§"/>
            </a:pPr>
            <a:r>
              <a:rPr lang="en-US" sz="1800" dirty="0" smtClean="0">
                <a:latin typeface="Verdana" pitchFamily="34" charset="0"/>
                <a:ea typeface="Verdana" pitchFamily="34" charset="0"/>
                <a:cs typeface="Verdana" pitchFamily="34" charset="0"/>
              </a:rPr>
              <a:t>web interface single manual entry and/or</a:t>
            </a:r>
            <a:r>
              <a:rPr lang="hr-HR" sz="1800" dirty="0" smtClean="0">
                <a:latin typeface="Verdana" pitchFamily="34" charset="0"/>
                <a:ea typeface="Verdana" pitchFamily="34" charset="0"/>
                <a:cs typeface="Verdana" pitchFamily="34" charset="0"/>
              </a:rPr>
              <a:t> </a:t>
            </a:r>
            <a:endParaRPr lang="hr-HR" sz="1800" dirty="0">
              <a:latin typeface="Verdana" pitchFamily="34" charset="0"/>
              <a:ea typeface="Verdana" pitchFamily="34" charset="0"/>
              <a:cs typeface="Verdana" pitchFamily="34" charset="0"/>
            </a:endParaRPr>
          </a:p>
          <a:p>
            <a:pPr lvl="1">
              <a:buFont typeface="Wingdings" pitchFamily="2" charset="2"/>
              <a:buChar char="§"/>
            </a:pPr>
            <a:r>
              <a:rPr lang="en-US" sz="1800" dirty="0" smtClean="0">
                <a:latin typeface="Verdana" pitchFamily="34" charset="0"/>
                <a:ea typeface="Verdana" pitchFamily="34" charset="0"/>
                <a:cs typeface="Verdana" pitchFamily="34" charset="0"/>
              </a:rPr>
              <a:t>multiple entry </a:t>
            </a:r>
            <a:r>
              <a:rPr lang="hr-HR" sz="1800" dirty="0" smtClean="0">
                <a:latin typeface="Verdana" pitchFamily="34" charset="0"/>
                <a:ea typeface="Verdana" pitchFamily="34" charset="0"/>
                <a:cs typeface="Verdana" pitchFamily="34" charset="0"/>
              </a:rPr>
              <a:t>(upload) </a:t>
            </a:r>
            <a:r>
              <a:rPr lang="en-US" sz="1800" dirty="0" smtClean="0">
                <a:latin typeface="Verdana" pitchFamily="34" charset="0"/>
                <a:ea typeface="Verdana" pitchFamily="34" charset="0"/>
                <a:cs typeface="Verdana" pitchFamily="34" charset="0"/>
              </a:rPr>
              <a:t>of digitally signed files of predefined format</a:t>
            </a:r>
            <a:endParaRPr lang="hr-HR" sz="1800" dirty="0" smtClean="0">
              <a:latin typeface="Verdana" pitchFamily="34" charset="0"/>
              <a:ea typeface="Verdana" pitchFamily="34" charset="0"/>
              <a:cs typeface="Verdana" pitchFamily="34" charset="0"/>
            </a:endParaRPr>
          </a:p>
          <a:p>
            <a:pPr>
              <a:buFont typeface="Wingdings" pitchFamily="2" charset="2"/>
              <a:buChar char="§"/>
            </a:pPr>
            <a:r>
              <a:rPr lang="hr-HR" sz="2000" dirty="0" err="1" smtClean="0">
                <a:latin typeface="Verdana" pitchFamily="34" charset="0"/>
                <a:ea typeface="Verdana" pitchFamily="34" charset="0"/>
                <a:cs typeface="Verdana" pitchFamily="34" charset="0"/>
              </a:rPr>
              <a:t>Regardless</a:t>
            </a:r>
            <a:r>
              <a:rPr lang="hr-HR" sz="2000" dirty="0" smtClean="0">
                <a:latin typeface="Verdana" pitchFamily="34" charset="0"/>
                <a:ea typeface="Verdana" pitchFamily="34" charset="0"/>
                <a:cs typeface="Verdana" pitchFamily="34" charset="0"/>
              </a:rPr>
              <a:t> </a:t>
            </a:r>
            <a:r>
              <a:rPr lang="hr-HR" sz="2000" dirty="0" err="1" smtClean="0">
                <a:latin typeface="Verdana" pitchFamily="34" charset="0"/>
                <a:ea typeface="Verdana" pitchFamily="34" charset="0"/>
                <a:cs typeface="Verdana" pitchFamily="34" charset="0"/>
              </a:rPr>
              <a:t>of</a:t>
            </a:r>
            <a:r>
              <a:rPr lang="hr-HR" sz="2000" dirty="0" smtClean="0">
                <a:latin typeface="Verdana" pitchFamily="34" charset="0"/>
                <a:ea typeface="Verdana" pitchFamily="34" charset="0"/>
                <a:cs typeface="Verdana" pitchFamily="34" charset="0"/>
              </a:rPr>
              <a:t> </a:t>
            </a:r>
            <a:r>
              <a:rPr lang="hr-HR" sz="2000" dirty="0" err="1" smtClean="0">
                <a:latin typeface="Verdana" pitchFamily="34" charset="0"/>
                <a:ea typeface="Verdana" pitchFamily="34" charset="0"/>
                <a:cs typeface="Verdana" pitchFamily="34" charset="0"/>
              </a:rPr>
              <a:t>the</a:t>
            </a:r>
            <a:r>
              <a:rPr lang="hr-HR" sz="2000" dirty="0" smtClean="0">
                <a:latin typeface="Verdana" pitchFamily="34" charset="0"/>
                <a:ea typeface="Verdana" pitchFamily="34" charset="0"/>
                <a:cs typeface="Verdana" pitchFamily="34" charset="0"/>
              </a:rPr>
              <a:t> </a:t>
            </a:r>
            <a:r>
              <a:rPr lang="hr-HR" sz="2000" dirty="0" err="1" smtClean="0">
                <a:latin typeface="Verdana" pitchFamily="34" charset="0"/>
                <a:ea typeface="Verdana" pitchFamily="34" charset="0"/>
                <a:cs typeface="Verdana" pitchFamily="34" charset="0"/>
              </a:rPr>
              <a:t>manner</a:t>
            </a:r>
            <a:r>
              <a:rPr lang="hr-HR" sz="2000" dirty="0" smtClean="0">
                <a:latin typeface="Verdana" pitchFamily="34" charset="0"/>
                <a:ea typeface="Verdana" pitchFamily="34" charset="0"/>
                <a:cs typeface="Verdana" pitchFamily="34" charset="0"/>
              </a:rPr>
              <a:t> </a:t>
            </a:r>
            <a:r>
              <a:rPr lang="hr-HR" sz="2000" dirty="0" err="1" smtClean="0">
                <a:latin typeface="Verdana" pitchFamily="34" charset="0"/>
                <a:ea typeface="Verdana" pitchFamily="34" charset="0"/>
                <a:cs typeface="Verdana" pitchFamily="34" charset="0"/>
              </a:rPr>
              <a:t>of</a:t>
            </a:r>
            <a:r>
              <a:rPr lang="hr-HR" sz="2000" dirty="0" smtClean="0">
                <a:latin typeface="Verdana" pitchFamily="34" charset="0"/>
                <a:ea typeface="Verdana" pitchFamily="34" charset="0"/>
                <a:cs typeface="Verdana" pitchFamily="34" charset="0"/>
              </a:rPr>
              <a:t> </a:t>
            </a:r>
            <a:r>
              <a:rPr lang="hr-HR" sz="2000" dirty="0" err="1" smtClean="0">
                <a:latin typeface="Verdana" pitchFamily="34" charset="0"/>
                <a:ea typeface="Verdana" pitchFamily="34" charset="0"/>
                <a:cs typeface="Verdana" pitchFamily="34" charset="0"/>
              </a:rPr>
              <a:t>entering</a:t>
            </a:r>
            <a:r>
              <a:rPr lang="hr-HR" sz="2000" dirty="0" smtClean="0">
                <a:latin typeface="Verdana" pitchFamily="34" charset="0"/>
                <a:ea typeface="Verdana" pitchFamily="34" charset="0"/>
                <a:cs typeface="Verdana" pitchFamily="34" charset="0"/>
              </a:rPr>
              <a:t> </a:t>
            </a:r>
            <a:r>
              <a:rPr lang="hr-HR" sz="2000" dirty="0" err="1" smtClean="0">
                <a:latin typeface="Verdana" pitchFamily="34" charset="0"/>
                <a:ea typeface="Verdana" pitchFamily="34" charset="0"/>
                <a:cs typeface="Verdana" pitchFamily="34" charset="0"/>
              </a:rPr>
              <a:t>the</a:t>
            </a:r>
            <a:r>
              <a:rPr lang="hr-HR" sz="2000" dirty="0" smtClean="0">
                <a:latin typeface="Verdana" pitchFamily="34" charset="0"/>
                <a:ea typeface="Verdana" pitchFamily="34" charset="0"/>
                <a:cs typeface="Verdana" pitchFamily="34" charset="0"/>
              </a:rPr>
              <a:t> dana, </a:t>
            </a:r>
            <a:r>
              <a:rPr lang="hr-HR" sz="2000" dirty="0" err="1" smtClean="0">
                <a:latin typeface="Verdana" pitchFamily="34" charset="0"/>
                <a:ea typeface="Verdana" pitchFamily="34" charset="0"/>
                <a:cs typeface="Verdana" pitchFamily="34" charset="0"/>
              </a:rPr>
              <a:t>be</a:t>
            </a:r>
            <a:r>
              <a:rPr lang="hr-HR" sz="2000" dirty="0" smtClean="0">
                <a:latin typeface="Verdana" pitchFamily="34" charset="0"/>
                <a:ea typeface="Verdana" pitchFamily="34" charset="0"/>
                <a:cs typeface="Verdana" pitchFamily="34" charset="0"/>
              </a:rPr>
              <a:t> it </a:t>
            </a:r>
            <a:r>
              <a:rPr lang="en-US" sz="2000" dirty="0" smtClean="0">
                <a:latin typeface="Verdana" pitchFamily="34" charset="0"/>
                <a:ea typeface="Verdana" pitchFamily="34" charset="0"/>
                <a:cs typeface="Verdana" pitchFamily="34" charset="0"/>
              </a:rPr>
              <a:t>manual entry via the web application or file entry of data, the Financial Agency smart card and reader or USB token are necessary</a:t>
            </a:r>
            <a:endParaRPr lang="hr-HR" sz="2000" dirty="0">
              <a:latin typeface="Verdana" pitchFamily="34" charset="0"/>
              <a:ea typeface="Verdana" pitchFamily="34" charset="0"/>
              <a:cs typeface="Verdana" pitchFamily="34" charset="0"/>
            </a:endParaRPr>
          </a:p>
          <a:p>
            <a:pPr>
              <a:buFont typeface="Wingdings" pitchFamily="2" charset="2"/>
              <a:buChar char="§"/>
            </a:pPr>
            <a:r>
              <a:rPr lang="en-US" sz="2000" dirty="0" smtClean="0">
                <a:latin typeface="Verdana" pitchFamily="34" charset="0"/>
                <a:ea typeface="Verdana" pitchFamily="34" charset="0"/>
                <a:cs typeface="Verdana" pitchFamily="34" charset="0"/>
              </a:rPr>
              <a:t>The prerequisite for the use of this system is to ensure the minimal technical standards described in the document “Minimal technical user requirements  for </a:t>
            </a:r>
            <a:r>
              <a:rPr lang="en-US" sz="2000" dirty="0" err="1" smtClean="0">
                <a:latin typeface="Verdana" pitchFamily="34" charset="0"/>
                <a:ea typeface="Verdana" pitchFamily="34" charset="0"/>
                <a:cs typeface="Verdana" pitchFamily="34" charset="0"/>
              </a:rPr>
              <a:t>RegZap</a:t>
            </a:r>
            <a:r>
              <a:rPr lang="en-US" sz="2000" dirty="0" smtClean="0">
                <a:latin typeface="Verdana" pitchFamily="34" charset="0"/>
                <a:ea typeface="Verdana" pitchFamily="34" charset="0"/>
                <a:cs typeface="Verdana" pitchFamily="34" charset="0"/>
              </a:rPr>
              <a:t> system use”</a:t>
            </a:r>
          </a:p>
          <a:p>
            <a:pPr>
              <a:buFont typeface="Wingdings" pitchFamily="2" charset="2"/>
              <a:buChar char="§"/>
            </a:pPr>
            <a:r>
              <a:rPr lang="en-US" sz="2000" dirty="0" smtClean="0">
                <a:latin typeface="Verdana" pitchFamily="34" charset="0"/>
                <a:ea typeface="Verdana" pitchFamily="34" charset="0"/>
                <a:cs typeface="Verdana" pitchFamily="34" charset="0"/>
              </a:rPr>
              <a:t>An educational and production environment was set up for file testing and practicing</a:t>
            </a:r>
            <a:endParaRPr lang="hr-HR" dirty="0"/>
          </a:p>
        </p:txBody>
      </p:sp>
      <p:sp>
        <p:nvSpPr>
          <p:cNvPr id="4" name="Slide Number Placeholder 3"/>
          <p:cNvSpPr>
            <a:spLocks noGrp="1"/>
          </p:cNvSpPr>
          <p:nvPr>
            <p:ph type="sldNum" sz="quarter" idx="10"/>
          </p:nvPr>
        </p:nvSpPr>
        <p:spPr/>
        <p:txBody>
          <a:bodyPr/>
          <a:lstStyle/>
          <a:p>
            <a:pPr>
              <a:defRPr/>
            </a:pPr>
            <a:fld id="{8A954024-20CD-4809-B3C6-40465F276753}" type="slidenum">
              <a:rPr lang="en-US" smtClean="0"/>
              <a:pPr>
                <a:defRPr/>
              </a:pPr>
              <a:t>12</a:t>
            </a:fld>
            <a:endParaRPr lang="en-US"/>
          </a:p>
        </p:txBody>
      </p:sp>
    </p:spTree>
    <p:extLst>
      <p:ext uri="{BB962C8B-B14F-4D97-AF65-F5344CB8AC3E}">
        <p14:creationId xmlns:p14="http://schemas.microsoft.com/office/powerpoint/2010/main" val="2184940847"/>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20080"/>
          </a:xfrm>
        </p:spPr>
        <p:txBody>
          <a:bodyPr/>
          <a:lstStyle/>
          <a:p>
            <a:r>
              <a:rPr lang="en-US" sz="3200" b="0" dirty="0" smtClean="0">
                <a:latin typeface="Verdana" pitchFamily="34" charset="0"/>
                <a:ea typeface="Verdana" pitchFamily="34" charset="0"/>
                <a:cs typeface="Verdana" pitchFamily="34" charset="0"/>
              </a:rPr>
              <a:t>Centralized payroll </a:t>
            </a:r>
            <a:r>
              <a:rPr lang="hr-HR" sz="3200" b="0" dirty="0" err="1" smtClean="0">
                <a:latin typeface="Verdana" pitchFamily="34" charset="0"/>
                <a:ea typeface="Verdana" pitchFamily="34" charset="0"/>
                <a:cs typeface="Verdana" pitchFamily="34" charset="0"/>
              </a:rPr>
              <a:t>Accounting</a:t>
            </a:r>
            <a:r>
              <a:rPr lang="hr-HR" sz="3200" b="0" dirty="0" smtClean="0">
                <a:latin typeface="Verdana" pitchFamily="34" charset="0"/>
                <a:ea typeface="Verdana" pitchFamily="34" charset="0"/>
                <a:cs typeface="Verdana" pitchFamily="34" charset="0"/>
              </a:rPr>
              <a:t> (1)</a:t>
            </a:r>
            <a:endParaRPr lang="hr-HR" sz="3200" b="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836713"/>
            <a:ext cx="8435280" cy="5400600"/>
          </a:xfrm>
        </p:spPr>
        <p:txBody>
          <a:bodyPr/>
          <a:lstStyle/>
          <a:p>
            <a:pPr>
              <a:spcBef>
                <a:spcPts val="0"/>
              </a:spcBef>
              <a:buFont typeface="Wingdings" pitchFamily="2" charset="2"/>
              <a:buChar char="§"/>
              <a:defRPr/>
            </a:pPr>
            <a:r>
              <a:rPr lang="en-US" sz="2200" dirty="0" smtClean="0">
                <a:latin typeface="Verdana" pitchFamily="34" charset="0"/>
                <a:ea typeface="Verdana" pitchFamily="34" charset="0"/>
                <a:cs typeface="Verdana" pitchFamily="34" charset="0"/>
              </a:rPr>
              <a:t>By setting up the Register, prerequisites were </a:t>
            </a:r>
            <a:r>
              <a:rPr lang="en-US" sz="2200" dirty="0" smtClean="0">
                <a:latin typeface="Verdana" pitchFamily="34" charset="0"/>
                <a:ea typeface="Verdana" pitchFamily="34" charset="0"/>
                <a:cs typeface="Verdana" pitchFamily="34" charset="0"/>
              </a:rPr>
              <a:t>set for</a:t>
            </a:r>
          </a:p>
          <a:p>
            <a:pPr marL="0" indent="0">
              <a:spcBef>
                <a:spcPts val="0"/>
              </a:spcBef>
              <a:buNone/>
              <a:defRPr/>
            </a:pPr>
            <a:endParaRPr lang="hr-HR" sz="2200" dirty="0" smtClean="0">
              <a:latin typeface="Verdana" pitchFamily="34" charset="0"/>
              <a:ea typeface="Verdana" pitchFamily="34" charset="0"/>
              <a:cs typeface="Verdana" pitchFamily="34" charset="0"/>
            </a:endParaRPr>
          </a:p>
          <a:p>
            <a:pPr lvl="1">
              <a:spcBef>
                <a:spcPts val="0"/>
              </a:spcBef>
              <a:buFont typeface="Wingdings" pitchFamily="2" charset="2"/>
              <a:buChar char="§"/>
              <a:defRPr/>
            </a:pPr>
            <a:r>
              <a:rPr lang="en-US" sz="2000" dirty="0" smtClean="0">
                <a:latin typeface="Verdana" pitchFamily="34" charset="0"/>
                <a:ea typeface="Verdana" pitchFamily="34" charset="0"/>
                <a:cs typeface="Verdana" pitchFamily="34" charset="0"/>
              </a:rPr>
              <a:t>the development of a system which will enable effective and efficient management of human resources in civil and public services, and</a:t>
            </a:r>
            <a:endParaRPr lang="hr-HR" sz="2000" dirty="0" smtClean="0">
              <a:latin typeface="Verdana" pitchFamily="34" charset="0"/>
              <a:ea typeface="Verdana" pitchFamily="34" charset="0"/>
              <a:cs typeface="Verdana" pitchFamily="34" charset="0"/>
            </a:endParaRPr>
          </a:p>
          <a:p>
            <a:pPr lvl="1">
              <a:spcBef>
                <a:spcPts val="0"/>
              </a:spcBef>
              <a:buFont typeface="Wingdings" pitchFamily="2" charset="2"/>
              <a:buChar char="§"/>
              <a:defRPr/>
            </a:pPr>
            <a:r>
              <a:rPr lang="en-US" sz="2000" dirty="0" smtClean="0">
                <a:latin typeface="Verdana" pitchFamily="34" charset="0"/>
                <a:ea typeface="Verdana" pitchFamily="34" charset="0"/>
                <a:cs typeface="Verdana" pitchFamily="34" charset="0"/>
              </a:rPr>
              <a:t>centralized payroll </a:t>
            </a:r>
            <a:r>
              <a:rPr lang="hr-HR" sz="2000" dirty="0" err="1" smtClean="0">
                <a:latin typeface="Verdana" pitchFamily="34" charset="0"/>
                <a:ea typeface="Verdana" pitchFamily="34" charset="0"/>
                <a:cs typeface="Verdana" pitchFamily="34" charset="0"/>
              </a:rPr>
              <a:t>accounting</a:t>
            </a:r>
            <a:r>
              <a:rPr lang="hr-HR" sz="2000" dirty="0" smtClean="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for users whose employee expenditures are </a:t>
            </a:r>
            <a:r>
              <a:rPr lang="hr-HR" sz="2000" dirty="0" err="1" smtClean="0">
                <a:latin typeface="Verdana" pitchFamily="34" charset="0"/>
                <a:ea typeface="Verdana" pitchFamily="34" charset="0"/>
                <a:cs typeface="Verdana" pitchFamily="34" charset="0"/>
              </a:rPr>
              <a:t>provided</a:t>
            </a:r>
            <a:r>
              <a:rPr lang="hr-HR" sz="2000" dirty="0" smtClean="0">
                <a:latin typeface="Verdana" pitchFamily="34" charset="0"/>
                <a:ea typeface="Verdana" pitchFamily="34" charset="0"/>
                <a:cs typeface="Verdana" pitchFamily="34" charset="0"/>
              </a:rPr>
              <a:t> </a:t>
            </a:r>
            <a:r>
              <a:rPr lang="hr-HR" sz="2000" dirty="0" err="1" smtClean="0">
                <a:latin typeface="Verdana" pitchFamily="34" charset="0"/>
                <a:ea typeface="Verdana" pitchFamily="34" charset="0"/>
                <a:cs typeface="Verdana" pitchFamily="34" charset="0"/>
              </a:rPr>
              <a:t>from</a:t>
            </a:r>
            <a:r>
              <a:rPr lang="hr-HR" sz="2000" dirty="0" smtClean="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the state budget </a:t>
            </a:r>
            <a:r>
              <a:rPr lang="hr-HR" sz="2000" dirty="0" smtClean="0">
                <a:latin typeface="Verdana" pitchFamily="34" charset="0"/>
                <a:ea typeface="Verdana" pitchFamily="34" charset="0"/>
                <a:cs typeface="Verdana" pitchFamily="34" charset="0"/>
              </a:rPr>
              <a:t>(</a:t>
            </a:r>
            <a:r>
              <a:rPr lang="en-US" sz="2000" dirty="0" smtClean="0">
                <a:latin typeface="Verdana" pitchFamily="34" charset="0"/>
                <a:ea typeface="Verdana" pitchFamily="34" charset="0"/>
                <a:cs typeface="Verdana" pitchFamily="34" charset="0"/>
              </a:rPr>
              <a:t>CP</a:t>
            </a:r>
            <a:r>
              <a:rPr lang="hr-HR" sz="2000" dirty="0" smtClean="0">
                <a:latin typeface="Verdana" pitchFamily="34" charset="0"/>
                <a:ea typeface="Verdana" pitchFamily="34" charset="0"/>
                <a:cs typeface="Verdana" pitchFamily="34" charset="0"/>
              </a:rPr>
              <a:t>A</a:t>
            </a:r>
            <a:r>
              <a:rPr lang="en-US" sz="2000" dirty="0" smtClean="0">
                <a:latin typeface="Verdana" pitchFamily="34" charset="0"/>
                <a:ea typeface="Verdana" pitchFamily="34" charset="0"/>
                <a:cs typeface="Verdana" pitchFamily="34" charset="0"/>
              </a:rPr>
              <a:t> information system</a:t>
            </a:r>
            <a:r>
              <a:rPr lang="hr-HR" sz="2000" dirty="0" smtClean="0">
                <a:latin typeface="Verdana" pitchFamily="34" charset="0"/>
                <a:ea typeface="Verdana" pitchFamily="34" charset="0"/>
                <a:cs typeface="Verdana" pitchFamily="34" charset="0"/>
              </a:rPr>
              <a:t>)</a:t>
            </a:r>
            <a:endParaRPr lang="en-US" sz="2000" dirty="0" smtClean="0">
              <a:latin typeface="Verdana" pitchFamily="34" charset="0"/>
              <a:ea typeface="Verdana" pitchFamily="34" charset="0"/>
              <a:cs typeface="Verdana" pitchFamily="34" charset="0"/>
            </a:endParaRPr>
          </a:p>
          <a:p>
            <a:pPr marL="457200" lvl="1" indent="0">
              <a:spcBef>
                <a:spcPts val="0"/>
              </a:spcBef>
              <a:buNone/>
              <a:defRPr/>
            </a:pPr>
            <a:endParaRPr lang="hr-HR" sz="2000" dirty="0" smtClean="0"/>
          </a:p>
          <a:p>
            <a:pPr>
              <a:spcBef>
                <a:spcPts val="0"/>
              </a:spcBef>
              <a:buFont typeface="Wingdings" pitchFamily="2" charset="2"/>
              <a:buChar char="§"/>
              <a:defRPr/>
            </a:pPr>
            <a:r>
              <a:rPr lang="en-US" sz="2200" dirty="0" smtClean="0">
                <a:latin typeface="Verdana" pitchFamily="34" charset="0"/>
                <a:ea typeface="Verdana" pitchFamily="34" charset="0"/>
                <a:cs typeface="Verdana" pitchFamily="34" charset="0"/>
              </a:rPr>
              <a:t>With its Contract on providing services for centralized payroll</a:t>
            </a:r>
            <a:r>
              <a:rPr lang="hr-HR" sz="2200" dirty="0" smtClean="0">
                <a:latin typeface="Verdana" pitchFamily="34" charset="0"/>
                <a:ea typeface="Verdana" pitchFamily="34" charset="0"/>
                <a:cs typeface="Verdana" pitchFamily="34" charset="0"/>
              </a:rPr>
              <a:t> </a:t>
            </a:r>
            <a:r>
              <a:rPr lang="hr-HR" sz="2200" dirty="0" err="1" smtClean="0">
                <a:latin typeface="Verdana" pitchFamily="34" charset="0"/>
                <a:ea typeface="Verdana" pitchFamily="34" charset="0"/>
                <a:cs typeface="Verdana" pitchFamily="34" charset="0"/>
              </a:rPr>
              <a:t>accounting</a:t>
            </a:r>
            <a:r>
              <a:rPr lang="en-US" sz="2200" dirty="0" smtClean="0">
                <a:latin typeface="Verdana" pitchFamily="34" charset="0"/>
                <a:ea typeface="Verdana" pitchFamily="34" charset="0"/>
                <a:cs typeface="Verdana" pitchFamily="34" charset="0"/>
              </a:rPr>
              <a:t> and human resource management from October 25, 2013, the Government of the Republic of Croatia entrusted the Financial Agency with the establishment and IT support of the centralized payroll </a:t>
            </a:r>
            <a:r>
              <a:rPr lang="hr-HR" sz="2200" dirty="0" err="1" smtClean="0">
                <a:latin typeface="Verdana" pitchFamily="34" charset="0"/>
                <a:ea typeface="Verdana" pitchFamily="34" charset="0"/>
                <a:cs typeface="Verdana" pitchFamily="34" charset="0"/>
              </a:rPr>
              <a:t>accounting</a:t>
            </a:r>
            <a:r>
              <a:rPr lang="hr-HR" sz="2200" dirty="0" smtClean="0">
                <a:latin typeface="Verdana" pitchFamily="34" charset="0"/>
                <a:ea typeface="Verdana" pitchFamily="34" charset="0"/>
                <a:cs typeface="Verdana" pitchFamily="34" charset="0"/>
              </a:rPr>
              <a:t> </a:t>
            </a:r>
            <a:r>
              <a:rPr lang="en-US" sz="2200" dirty="0" smtClean="0">
                <a:latin typeface="Verdana" pitchFamily="34" charset="0"/>
                <a:ea typeface="Verdana" pitchFamily="34" charset="0"/>
                <a:cs typeface="Verdana" pitchFamily="34" charset="0"/>
              </a:rPr>
              <a:t>system and human resource management in the public sector</a:t>
            </a:r>
          </a:p>
          <a:p>
            <a:endParaRPr lang="hr-HR" dirty="0"/>
          </a:p>
        </p:txBody>
      </p:sp>
      <p:sp>
        <p:nvSpPr>
          <p:cNvPr id="4" name="Slide Number Placeholder 3"/>
          <p:cNvSpPr>
            <a:spLocks noGrp="1"/>
          </p:cNvSpPr>
          <p:nvPr>
            <p:ph type="sldNum" sz="quarter" idx="10"/>
          </p:nvPr>
        </p:nvSpPr>
        <p:spPr/>
        <p:txBody>
          <a:bodyPr/>
          <a:lstStyle/>
          <a:p>
            <a:pPr>
              <a:defRPr/>
            </a:pPr>
            <a:fld id="{8A954024-20CD-4809-B3C6-40465F276753}" type="slidenum">
              <a:rPr lang="en-US" smtClean="0"/>
              <a:pPr>
                <a:defRPr/>
              </a:pPr>
              <a:t>13</a:t>
            </a:fld>
            <a:endParaRPr lang="en-US"/>
          </a:p>
        </p:txBody>
      </p:sp>
    </p:spTree>
    <p:extLst>
      <p:ext uri="{BB962C8B-B14F-4D97-AF65-F5344CB8AC3E}">
        <p14:creationId xmlns:p14="http://schemas.microsoft.com/office/powerpoint/2010/main" val="3452456647"/>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20080"/>
          </a:xfrm>
        </p:spPr>
        <p:txBody>
          <a:bodyPr/>
          <a:lstStyle/>
          <a:p>
            <a:r>
              <a:rPr lang="en-US" sz="3200" b="0" dirty="0" smtClean="0">
                <a:latin typeface="Verdana" pitchFamily="34" charset="0"/>
                <a:ea typeface="Verdana" pitchFamily="34" charset="0"/>
                <a:cs typeface="Verdana" pitchFamily="34" charset="0"/>
              </a:rPr>
              <a:t>Centralized Payroll </a:t>
            </a:r>
            <a:r>
              <a:rPr lang="hr-HR" sz="3200" b="0" dirty="0" err="1" smtClean="0">
                <a:latin typeface="Verdana" pitchFamily="34" charset="0"/>
                <a:ea typeface="Verdana" pitchFamily="34" charset="0"/>
                <a:cs typeface="Verdana" pitchFamily="34" charset="0"/>
              </a:rPr>
              <a:t>Accounting</a:t>
            </a:r>
            <a:r>
              <a:rPr lang="hr-HR" sz="3200" b="0" dirty="0" smtClean="0">
                <a:latin typeface="Verdana" pitchFamily="34" charset="0"/>
                <a:ea typeface="Verdana" pitchFamily="34" charset="0"/>
                <a:cs typeface="Verdana" pitchFamily="34" charset="0"/>
              </a:rPr>
              <a:t> (2)</a:t>
            </a:r>
            <a:endParaRPr lang="hr-HR" sz="3200" b="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908721"/>
            <a:ext cx="8229600" cy="5217444"/>
          </a:xfrm>
        </p:spPr>
        <p:txBody>
          <a:bodyPr/>
          <a:lstStyle/>
          <a:p>
            <a:pPr>
              <a:buFont typeface="Wingdings" pitchFamily="2" charset="2"/>
              <a:buChar char="§"/>
            </a:pPr>
            <a:r>
              <a:rPr lang="en-US" sz="2000" dirty="0" smtClean="0">
                <a:latin typeface="Verdana" pitchFamily="34" charset="0"/>
                <a:ea typeface="Verdana" pitchFamily="34" charset="0"/>
                <a:cs typeface="Verdana" pitchFamily="34" charset="0"/>
              </a:rPr>
              <a:t>The aim of the project is to establish a unified, centralized, business-information system for the support of public sector business, related to the management of employee expenditure and human resources (civil and public officials and employees), i.e. building a system that will, in addition to the payroll for all public sector institutions according to uniform rules, enable quality reports on paid salaries at the level of the entire system, group of institutions, institutions and individual employees with their analytics </a:t>
            </a:r>
          </a:p>
          <a:p>
            <a:pPr>
              <a:buFont typeface="Wingdings" pitchFamily="2" charset="2"/>
              <a:buChar char="§"/>
            </a:pPr>
            <a:r>
              <a:rPr lang="en-US" sz="2000" dirty="0" smtClean="0">
                <a:latin typeface="Verdana" pitchFamily="34" charset="0"/>
                <a:ea typeface="Verdana" pitchFamily="34" charset="0"/>
                <a:cs typeface="Verdana" pitchFamily="34" charset="0"/>
              </a:rPr>
              <a:t>The system will ultimately enable</a:t>
            </a:r>
            <a:r>
              <a:rPr lang="hr-HR" sz="2000" dirty="0" smtClean="0">
                <a:latin typeface="Verdana" pitchFamily="34" charset="0"/>
                <a:ea typeface="Verdana" pitchFamily="34" charset="0"/>
                <a:cs typeface="Verdana" pitchFamily="34" charset="0"/>
              </a:rPr>
              <a:t>:</a:t>
            </a:r>
            <a:endParaRPr lang="hr-HR" sz="2000" dirty="0">
              <a:latin typeface="Verdana" pitchFamily="34" charset="0"/>
              <a:ea typeface="Verdana" pitchFamily="34" charset="0"/>
              <a:cs typeface="Verdana" pitchFamily="34" charset="0"/>
            </a:endParaRPr>
          </a:p>
          <a:p>
            <a:pPr lvl="1">
              <a:buFont typeface="Wingdings" pitchFamily="2" charset="2"/>
              <a:buChar char="§"/>
            </a:pPr>
            <a:r>
              <a:rPr lang="en-US" sz="1800" dirty="0" smtClean="0">
                <a:latin typeface="Verdana" pitchFamily="34" charset="0"/>
                <a:ea typeface="Verdana" pitchFamily="34" charset="0"/>
                <a:cs typeface="Verdana" pitchFamily="34" charset="0"/>
              </a:rPr>
              <a:t>centralized payroll </a:t>
            </a:r>
            <a:r>
              <a:rPr lang="hr-HR" sz="1800" dirty="0" err="1" smtClean="0">
                <a:latin typeface="Verdana" pitchFamily="34" charset="0"/>
                <a:ea typeface="Verdana" pitchFamily="34" charset="0"/>
                <a:cs typeface="Verdana" pitchFamily="34" charset="0"/>
              </a:rPr>
              <a:t>accounting</a:t>
            </a:r>
            <a:r>
              <a:rPr lang="hr-HR" sz="1800" dirty="0" smtClean="0">
                <a:latin typeface="Verdana" pitchFamily="34" charset="0"/>
                <a:ea typeface="Verdana" pitchFamily="34" charset="0"/>
                <a:cs typeface="Verdana" pitchFamily="34" charset="0"/>
              </a:rPr>
              <a:t> </a:t>
            </a:r>
            <a:r>
              <a:rPr lang="en-US" sz="1800" dirty="0" smtClean="0">
                <a:latin typeface="Verdana" pitchFamily="34" charset="0"/>
                <a:ea typeface="Verdana" pitchFamily="34" charset="0"/>
                <a:cs typeface="Verdana" pitchFamily="34" charset="0"/>
              </a:rPr>
              <a:t>which includes payroll control, reports on elements </a:t>
            </a:r>
            <a:r>
              <a:rPr lang="hr-HR" sz="1800" dirty="0" err="1" smtClean="0">
                <a:latin typeface="Verdana" pitchFamily="34" charset="0"/>
                <a:ea typeface="Verdana" pitchFamily="34" charset="0"/>
                <a:cs typeface="Verdana" pitchFamily="34" charset="0"/>
              </a:rPr>
              <a:t>crucial</a:t>
            </a:r>
            <a:r>
              <a:rPr lang="hr-HR" sz="1800" dirty="0" smtClean="0">
                <a:latin typeface="Verdana" pitchFamily="34" charset="0"/>
                <a:ea typeface="Verdana" pitchFamily="34" charset="0"/>
                <a:cs typeface="Verdana" pitchFamily="34" charset="0"/>
              </a:rPr>
              <a:t> </a:t>
            </a:r>
            <a:r>
              <a:rPr lang="en-US" sz="1800" dirty="0" smtClean="0">
                <a:latin typeface="Verdana" pitchFamily="34" charset="0"/>
                <a:ea typeface="Verdana" pitchFamily="34" charset="0"/>
                <a:cs typeface="Verdana" pitchFamily="34" charset="0"/>
              </a:rPr>
              <a:t>for the </a:t>
            </a:r>
            <a:r>
              <a:rPr lang="hr-HR" sz="1800" dirty="0" smtClean="0">
                <a:latin typeface="Verdana" pitchFamily="34" charset="0"/>
                <a:ea typeface="Verdana" pitchFamily="34" charset="0"/>
                <a:cs typeface="Verdana" pitchFamily="34" charset="0"/>
              </a:rPr>
              <a:t>state </a:t>
            </a:r>
            <a:r>
              <a:rPr lang="hr-HR" sz="1800" dirty="0" err="1" smtClean="0">
                <a:latin typeface="Verdana" pitchFamily="34" charset="0"/>
                <a:ea typeface="Verdana" pitchFamily="34" charset="0"/>
                <a:cs typeface="Verdana" pitchFamily="34" charset="0"/>
              </a:rPr>
              <a:t>budget</a:t>
            </a:r>
            <a:r>
              <a:rPr lang="hr-HR" sz="1800" dirty="0" smtClean="0">
                <a:latin typeface="Verdana" pitchFamily="34" charset="0"/>
                <a:ea typeface="Verdana" pitchFamily="34" charset="0"/>
                <a:cs typeface="Verdana" pitchFamily="34" charset="0"/>
              </a:rPr>
              <a:t> </a:t>
            </a:r>
            <a:r>
              <a:rPr lang="en-US" sz="1800" dirty="0" smtClean="0">
                <a:latin typeface="Verdana" pitchFamily="34" charset="0"/>
                <a:ea typeface="Verdana" pitchFamily="34" charset="0"/>
                <a:cs typeface="Verdana" pitchFamily="34" charset="0"/>
              </a:rPr>
              <a:t>planning and monitoring, and payroll simulations</a:t>
            </a:r>
            <a:endParaRPr lang="hr-HR" sz="1800" dirty="0">
              <a:latin typeface="Verdana" pitchFamily="34" charset="0"/>
              <a:ea typeface="Verdana" pitchFamily="34" charset="0"/>
              <a:cs typeface="Verdana" pitchFamily="34" charset="0"/>
            </a:endParaRPr>
          </a:p>
          <a:p>
            <a:pPr lvl="1">
              <a:buFont typeface="Wingdings" pitchFamily="2" charset="2"/>
              <a:buChar char="§"/>
            </a:pPr>
            <a:r>
              <a:rPr lang="en-US" sz="1800" dirty="0" smtClean="0">
                <a:latin typeface="Verdana" pitchFamily="34" charset="0"/>
                <a:ea typeface="Verdana" pitchFamily="34" charset="0"/>
                <a:cs typeface="Verdana" pitchFamily="34" charset="0"/>
              </a:rPr>
              <a:t>centralized human resource management</a:t>
            </a:r>
            <a:endParaRPr lang="hr-HR" sz="1800" dirty="0" smtClean="0">
              <a:latin typeface="Verdana" pitchFamily="34" charset="0"/>
              <a:ea typeface="Verdana" pitchFamily="34" charset="0"/>
              <a:cs typeface="Verdana" pitchFamily="34" charset="0"/>
            </a:endParaRPr>
          </a:p>
          <a:p>
            <a:pPr marL="0" indent="0">
              <a:buNone/>
            </a:pPr>
            <a:endParaRPr lang="hr-HR" dirty="0"/>
          </a:p>
        </p:txBody>
      </p:sp>
      <p:sp>
        <p:nvSpPr>
          <p:cNvPr id="4" name="Slide Number Placeholder 3"/>
          <p:cNvSpPr>
            <a:spLocks noGrp="1"/>
          </p:cNvSpPr>
          <p:nvPr>
            <p:ph type="sldNum" sz="quarter" idx="10"/>
          </p:nvPr>
        </p:nvSpPr>
        <p:spPr/>
        <p:txBody>
          <a:bodyPr/>
          <a:lstStyle/>
          <a:p>
            <a:pPr>
              <a:defRPr/>
            </a:pPr>
            <a:fld id="{8A954024-20CD-4809-B3C6-40465F276753}" type="slidenum">
              <a:rPr lang="en-US" smtClean="0"/>
              <a:pPr>
                <a:defRPr/>
              </a:pPr>
              <a:t>14</a:t>
            </a:fld>
            <a:endParaRPr lang="en-US"/>
          </a:p>
        </p:txBody>
      </p:sp>
    </p:spTree>
    <p:extLst>
      <p:ext uri="{BB962C8B-B14F-4D97-AF65-F5344CB8AC3E}">
        <p14:creationId xmlns:p14="http://schemas.microsoft.com/office/powerpoint/2010/main" val="1108961901"/>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648072"/>
          </a:xfrm>
        </p:spPr>
        <p:txBody>
          <a:bodyPr/>
          <a:lstStyle/>
          <a:p>
            <a:r>
              <a:rPr lang="en-US" sz="3200" b="0" dirty="0" smtClean="0">
                <a:latin typeface="Verdana" pitchFamily="34" charset="0"/>
                <a:ea typeface="Verdana" pitchFamily="34" charset="0"/>
                <a:cs typeface="Verdana" pitchFamily="34" charset="0"/>
              </a:rPr>
              <a:t>Centralized </a:t>
            </a:r>
            <a:r>
              <a:rPr lang="hr-HR" sz="3200" b="0" dirty="0" smtClean="0">
                <a:latin typeface="Verdana" pitchFamily="34" charset="0"/>
                <a:ea typeface="Verdana" pitchFamily="34" charset="0"/>
                <a:cs typeface="Verdana" pitchFamily="34" charset="0"/>
              </a:rPr>
              <a:t>P</a:t>
            </a:r>
            <a:r>
              <a:rPr lang="en-US" sz="3200" b="0" dirty="0" err="1" smtClean="0">
                <a:latin typeface="Verdana" pitchFamily="34" charset="0"/>
                <a:ea typeface="Verdana" pitchFamily="34" charset="0"/>
                <a:cs typeface="Verdana" pitchFamily="34" charset="0"/>
              </a:rPr>
              <a:t>ayroll</a:t>
            </a:r>
            <a:r>
              <a:rPr lang="en-US" sz="3200" b="0" dirty="0" smtClean="0">
                <a:latin typeface="Verdana" pitchFamily="34" charset="0"/>
                <a:ea typeface="Verdana" pitchFamily="34" charset="0"/>
                <a:cs typeface="Verdana" pitchFamily="34" charset="0"/>
              </a:rPr>
              <a:t> </a:t>
            </a:r>
            <a:r>
              <a:rPr lang="hr-HR" sz="3200" b="0" dirty="0" err="1" smtClean="0">
                <a:latin typeface="Verdana" pitchFamily="34" charset="0"/>
                <a:ea typeface="Verdana" pitchFamily="34" charset="0"/>
                <a:cs typeface="Verdana" pitchFamily="34" charset="0"/>
              </a:rPr>
              <a:t>Accounting</a:t>
            </a:r>
            <a:r>
              <a:rPr lang="hr-HR" sz="3200" b="0" dirty="0" smtClean="0">
                <a:latin typeface="Verdana" pitchFamily="34" charset="0"/>
                <a:ea typeface="Verdana" pitchFamily="34" charset="0"/>
                <a:cs typeface="Verdana" pitchFamily="34" charset="0"/>
              </a:rPr>
              <a:t> (3)</a:t>
            </a:r>
            <a:endParaRPr lang="hr-HR" sz="3200" b="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908721"/>
            <a:ext cx="8229600" cy="5217444"/>
          </a:xfrm>
        </p:spPr>
        <p:txBody>
          <a:bodyPr/>
          <a:lstStyle/>
          <a:p>
            <a:pPr>
              <a:buFont typeface="Wingdings" pitchFamily="2" charset="2"/>
              <a:buChar char="§"/>
            </a:pPr>
            <a:r>
              <a:rPr lang="hr-HR" sz="2000" dirty="0" smtClean="0">
                <a:latin typeface="Verdana" pitchFamily="34" charset="0"/>
                <a:ea typeface="Verdana" pitchFamily="34" charset="0"/>
                <a:cs typeface="Verdana" pitchFamily="34" charset="0"/>
              </a:rPr>
              <a:t>As </a:t>
            </a:r>
            <a:r>
              <a:rPr lang="hr-HR" sz="2000" dirty="0" err="1" smtClean="0">
                <a:latin typeface="Verdana" pitchFamily="34" charset="0"/>
                <a:ea typeface="Verdana" pitchFamily="34" charset="0"/>
                <a:cs typeface="Verdana" pitchFamily="34" charset="0"/>
              </a:rPr>
              <a:t>the</a:t>
            </a:r>
            <a:r>
              <a:rPr lang="hr-HR" sz="2000" dirty="0" smtClean="0">
                <a:latin typeface="Verdana" pitchFamily="34" charset="0"/>
                <a:ea typeface="Verdana" pitchFamily="34" charset="0"/>
                <a:cs typeface="Verdana" pitchFamily="34" charset="0"/>
              </a:rPr>
              <a:t> </a:t>
            </a:r>
            <a:r>
              <a:rPr lang="hr-HR" sz="2000" dirty="0" err="1" smtClean="0">
                <a:latin typeface="Verdana" pitchFamily="34" charset="0"/>
                <a:ea typeface="Verdana" pitchFamily="34" charset="0"/>
                <a:cs typeface="Verdana" pitchFamily="34" charset="0"/>
              </a:rPr>
              <a:t>contracting</a:t>
            </a:r>
            <a:r>
              <a:rPr lang="hr-HR" sz="2000" dirty="0" smtClean="0">
                <a:latin typeface="Verdana" pitchFamily="34" charset="0"/>
                <a:ea typeface="Verdana" pitchFamily="34" charset="0"/>
                <a:cs typeface="Verdana" pitchFamily="34" charset="0"/>
              </a:rPr>
              <a:t> </a:t>
            </a:r>
            <a:r>
              <a:rPr lang="hr-HR" sz="2000" dirty="0" err="1" smtClean="0">
                <a:latin typeface="Verdana" pitchFamily="34" charset="0"/>
                <a:ea typeface="Verdana" pitchFamily="34" charset="0"/>
                <a:cs typeface="Verdana" pitchFamily="34" charset="0"/>
              </a:rPr>
              <a:t>authority</a:t>
            </a:r>
            <a:r>
              <a:rPr lang="hr-HR" sz="2000" dirty="0" smtClean="0">
                <a:latin typeface="Verdana" pitchFamily="34" charset="0"/>
                <a:ea typeface="Verdana" pitchFamily="34" charset="0"/>
                <a:cs typeface="Verdana" pitchFamily="34" charset="0"/>
              </a:rPr>
              <a:t>, t</a:t>
            </a:r>
            <a:r>
              <a:rPr lang="en-US" sz="2000" dirty="0" smtClean="0">
                <a:latin typeface="Verdana" pitchFamily="34" charset="0"/>
                <a:ea typeface="Verdana" pitchFamily="34" charset="0"/>
                <a:cs typeface="Verdana" pitchFamily="34" charset="0"/>
              </a:rPr>
              <a:t>he Croatian Government receives the entire system </a:t>
            </a:r>
            <a:r>
              <a:rPr lang="hr-HR" sz="2000" dirty="0" smtClean="0">
                <a:latin typeface="Verdana" pitchFamily="34" charset="0"/>
                <a:ea typeface="Verdana" pitchFamily="34" charset="0"/>
                <a:cs typeface="Verdana" pitchFamily="34" charset="0"/>
              </a:rPr>
              <a:t>w</a:t>
            </a:r>
            <a:r>
              <a:rPr lang="en-US" sz="2000" dirty="0" err="1" smtClean="0">
                <a:latin typeface="Verdana" pitchFamily="34" charset="0"/>
                <a:ea typeface="Verdana" pitchFamily="34" charset="0"/>
                <a:cs typeface="Verdana" pitchFamily="34" charset="0"/>
              </a:rPr>
              <a:t>hich</a:t>
            </a:r>
            <a:r>
              <a:rPr lang="en-US" sz="2000" dirty="0" smtClean="0">
                <a:latin typeface="Verdana" pitchFamily="34" charset="0"/>
                <a:ea typeface="Verdana" pitchFamily="34" charset="0"/>
                <a:cs typeface="Verdana" pitchFamily="34" charset="0"/>
              </a:rPr>
              <a:t> </a:t>
            </a:r>
            <a:r>
              <a:rPr lang="hr-HR" sz="2000" dirty="0" err="1" smtClean="0">
                <a:latin typeface="Verdana" pitchFamily="34" charset="0"/>
                <a:ea typeface="Verdana" pitchFamily="34" charset="0"/>
                <a:cs typeface="Verdana" pitchFamily="34" charset="0"/>
              </a:rPr>
              <a:t>enables</a:t>
            </a:r>
            <a:r>
              <a:rPr lang="hr-HR" sz="2000" dirty="0" smtClean="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it </a:t>
            </a:r>
            <a:r>
              <a:rPr lang="hr-HR" sz="2000" dirty="0" smtClean="0">
                <a:latin typeface="Verdana" pitchFamily="34" charset="0"/>
                <a:ea typeface="Verdana" pitchFamily="34" charset="0"/>
                <a:cs typeface="Verdana" pitchFamily="34" charset="0"/>
              </a:rPr>
              <a:t>to</a:t>
            </a:r>
            <a:r>
              <a:rPr lang="en-US" sz="2000" dirty="0" smtClean="0">
                <a:latin typeface="Verdana" pitchFamily="34" charset="0"/>
                <a:ea typeface="Verdana" pitchFamily="34" charset="0"/>
                <a:cs typeface="Verdana" pitchFamily="34" charset="0"/>
              </a:rPr>
              <a:t> monitor expenditures for public sector employees </a:t>
            </a:r>
            <a:r>
              <a:rPr lang="hr-HR" sz="2000" dirty="0" err="1" smtClean="0">
                <a:latin typeface="Verdana" pitchFamily="34" charset="0"/>
                <a:ea typeface="Verdana" pitchFamily="34" charset="0"/>
                <a:cs typeface="Verdana" pitchFamily="34" charset="0"/>
              </a:rPr>
              <a:t>provided</a:t>
            </a:r>
            <a:r>
              <a:rPr lang="hr-HR" sz="2000" dirty="0" smtClean="0">
                <a:latin typeface="Verdana" pitchFamily="34" charset="0"/>
                <a:ea typeface="Verdana" pitchFamily="34" charset="0"/>
                <a:cs typeface="Verdana" pitchFamily="34" charset="0"/>
              </a:rPr>
              <a:t> </a:t>
            </a:r>
            <a:r>
              <a:rPr lang="hr-HR" sz="2000" dirty="0" err="1" smtClean="0">
                <a:latin typeface="Verdana" pitchFamily="34" charset="0"/>
                <a:ea typeface="Verdana" pitchFamily="34" charset="0"/>
                <a:cs typeface="Verdana" pitchFamily="34" charset="0"/>
              </a:rPr>
              <a:t>from</a:t>
            </a:r>
            <a:r>
              <a:rPr lang="en-US" sz="2000" dirty="0" smtClean="0">
                <a:latin typeface="Verdana" pitchFamily="34" charset="0"/>
                <a:ea typeface="Verdana" pitchFamily="34" charset="0"/>
                <a:cs typeface="Verdana" pitchFamily="34" charset="0"/>
              </a:rPr>
              <a:t> the state budget</a:t>
            </a:r>
            <a:endParaRPr lang="hr-HR" sz="2000" dirty="0" smtClean="0">
              <a:latin typeface="Verdana" pitchFamily="34" charset="0"/>
              <a:ea typeface="Verdana" pitchFamily="34" charset="0"/>
              <a:cs typeface="Verdana" pitchFamily="34" charset="0"/>
            </a:endParaRPr>
          </a:p>
          <a:p>
            <a:pPr>
              <a:buFont typeface="Wingdings" pitchFamily="2" charset="2"/>
              <a:buChar char="§"/>
            </a:pPr>
            <a:r>
              <a:rPr lang="en-US" sz="2000" dirty="0" smtClean="0">
                <a:latin typeface="Verdana" pitchFamily="34" charset="0"/>
                <a:ea typeface="Verdana" pitchFamily="34" charset="0"/>
                <a:cs typeface="Verdana" pitchFamily="34" charset="0"/>
              </a:rPr>
              <a:t>The system ensures different types of reports and payroll simulation possibilities under different circumstances, all of which provides the basis for clear and transparent employee expenditure management</a:t>
            </a:r>
            <a:endParaRPr lang="hr-HR" sz="2000" dirty="0" smtClean="0">
              <a:latin typeface="Verdana" pitchFamily="34" charset="0"/>
              <a:ea typeface="Verdana" pitchFamily="34" charset="0"/>
              <a:cs typeface="Verdana" pitchFamily="34" charset="0"/>
            </a:endParaRPr>
          </a:p>
          <a:p>
            <a:pPr>
              <a:buFont typeface="Wingdings" pitchFamily="2" charset="2"/>
              <a:buChar char="§"/>
            </a:pPr>
            <a:r>
              <a:rPr lang="en-US" sz="2000" dirty="0" smtClean="0">
                <a:latin typeface="Verdana" pitchFamily="34" charset="0"/>
                <a:ea typeface="Verdana" pitchFamily="34" charset="0"/>
                <a:cs typeface="Verdana" pitchFamily="34" charset="0"/>
              </a:rPr>
              <a:t>Apart from expenditure management, the Government has access to complete personnel records of employees in the public sector</a:t>
            </a:r>
            <a:endParaRPr lang="hr-HR" sz="2000" dirty="0" smtClean="0">
              <a:latin typeface="Verdana" pitchFamily="34" charset="0"/>
              <a:ea typeface="Verdana" pitchFamily="34" charset="0"/>
              <a:cs typeface="Verdana" pitchFamily="34" charset="0"/>
            </a:endParaRPr>
          </a:p>
          <a:p>
            <a:pPr>
              <a:buFont typeface="Wingdings" pitchFamily="2" charset="2"/>
              <a:buChar char="§"/>
            </a:pPr>
            <a:r>
              <a:rPr lang="en-US" sz="2000" dirty="0" smtClean="0">
                <a:latin typeface="Verdana" pitchFamily="34" charset="0"/>
                <a:ea typeface="Verdana" pitchFamily="34" charset="0"/>
                <a:cs typeface="Verdana" pitchFamily="34" charset="0"/>
              </a:rPr>
              <a:t>The first users were the Ministry of Finance and Ministry of Public Administration (pilot institutions), who as establishment coordinators take part in defining the standards and business rules of CP</a:t>
            </a:r>
            <a:r>
              <a:rPr lang="hr-HR" sz="2000" dirty="0" smtClean="0">
                <a:latin typeface="Verdana" pitchFamily="34" charset="0"/>
                <a:ea typeface="Verdana" pitchFamily="34" charset="0"/>
                <a:cs typeface="Verdana" pitchFamily="34" charset="0"/>
              </a:rPr>
              <a:t>A</a:t>
            </a:r>
            <a:endParaRPr lang="en-US" sz="2000" dirty="0" smtClean="0">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pPr>
              <a:defRPr/>
            </a:pPr>
            <a:fld id="{8A954024-20CD-4809-B3C6-40465F276753}" type="slidenum">
              <a:rPr lang="en-US" smtClean="0"/>
              <a:pPr>
                <a:defRPr/>
              </a:pPr>
              <a:t>15</a:t>
            </a:fld>
            <a:endParaRPr lang="en-US"/>
          </a:p>
        </p:txBody>
      </p:sp>
    </p:spTree>
    <p:extLst>
      <p:ext uri="{BB962C8B-B14F-4D97-AF65-F5344CB8AC3E}">
        <p14:creationId xmlns:p14="http://schemas.microsoft.com/office/powerpoint/2010/main" val="4030763124"/>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250825" y="116632"/>
            <a:ext cx="8569325" cy="57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12A58"/>
                </a:solidFill>
                <a:latin typeface="Arial" pitchFamily="34" charset="0"/>
                <a:cs typeface="Arial"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12A58"/>
                </a:solidFill>
                <a:latin typeface="Arial" pitchFamily="34" charset="0"/>
                <a:ea typeface="ＭＳ Ｐゴシック" pitchFamily="34" charset="-128"/>
                <a:cs typeface="Arial"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12A58"/>
                </a:solidFill>
                <a:latin typeface="Arial" pitchFamily="34" charset="0"/>
                <a:ea typeface="ＭＳ Ｐゴシック" pitchFamily="34" charset="-128"/>
                <a:cs typeface="Arial"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12A58"/>
                </a:solidFill>
                <a:latin typeface="Arial" pitchFamily="34" charset="0"/>
                <a:ea typeface="ＭＳ Ｐゴシック" pitchFamily="34" charset="-128"/>
                <a:cs typeface="Arial"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12A58"/>
                </a:solidFill>
                <a:latin typeface="Arial" pitchFamily="34" charset="0"/>
                <a:ea typeface="ＭＳ Ｐゴシック" pitchFamily="34" charset="-128"/>
                <a:cs typeface="Arial" pitchFamily="34" charset="0"/>
              </a:defRPr>
            </a:lvl5pPr>
            <a:lvl6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12A58"/>
                </a:solidFill>
                <a:latin typeface="Arial" pitchFamily="34" charset="0"/>
                <a:ea typeface="ＭＳ Ｐゴシック" pitchFamily="34" charset="-128"/>
                <a:cs typeface="Arial" pitchFamily="34" charset="0"/>
              </a:defRPr>
            </a:lvl6pPr>
            <a:lvl7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12A58"/>
                </a:solidFill>
                <a:latin typeface="Arial" pitchFamily="34" charset="0"/>
                <a:ea typeface="ＭＳ Ｐゴシック" pitchFamily="34" charset="-128"/>
                <a:cs typeface="Arial" pitchFamily="34" charset="0"/>
              </a:defRPr>
            </a:lvl7pPr>
            <a:lvl8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12A58"/>
                </a:solidFill>
                <a:latin typeface="Arial" pitchFamily="34" charset="0"/>
                <a:ea typeface="ＭＳ Ｐゴシック" pitchFamily="34" charset="-128"/>
                <a:cs typeface="Arial" pitchFamily="34" charset="0"/>
              </a:defRPr>
            </a:lvl8pPr>
            <a:lvl9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12A58"/>
                </a:solidFill>
                <a:latin typeface="Arial" pitchFamily="34" charset="0"/>
                <a:ea typeface="ＭＳ Ｐゴシック" pitchFamily="34" charset="-128"/>
                <a:cs typeface="Arial" pitchFamily="34" charset="0"/>
              </a:defRPr>
            </a:lvl9pPr>
          </a:lstStyle>
          <a:p>
            <a:r>
              <a:rPr lang="en-US" sz="3200" dirty="0" smtClean="0">
                <a:latin typeface="Verdana" pitchFamily="34" charset="0"/>
                <a:ea typeface="Verdana" pitchFamily="34" charset="0"/>
                <a:cs typeface="Verdana" pitchFamily="34" charset="0"/>
              </a:rPr>
              <a:t>Centralized </a:t>
            </a:r>
            <a:r>
              <a:rPr lang="hr-HR" sz="3200" dirty="0" smtClean="0">
                <a:latin typeface="Verdana" pitchFamily="34" charset="0"/>
                <a:ea typeface="Verdana" pitchFamily="34" charset="0"/>
                <a:cs typeface="Verdana" pitchFamily="34" charset="0"/>
              </a:rPr>
              <a:t>P</a:t>
            </a:r>
            <a:r>
              <a:rPr lang="en-US" sz="3200" dirty="0" err="1" smtClean="0">
                <a:latin typeface="Verdana" pitchFamily="34" charset="0"/>
                <a:ea typeface="Verdana" pitchFamily="34" charset="0"/>
                <a:cs typeface="Verdana" pitchFamily="34" charset="0"/>
              </a:rPr>
              <a:t>ayroll</a:t>
            </a:r>
            <a:r>
              <a:rPr lang="hr-HR" sz="3200" dirty="0" smtClean="0">
                <a:latin typeface="Verdana" pitchFamily="34" charset="0"/>
                <a:ea typeface="Verdana" pitchFamily="34" charset="0"/>
                <a:cs typeface="Verdana" pitchFamily="34" charset="0"/>
              </a:rPr>
              <a:t> </a:t>
            </a:r>
            <a:r>
              <a:rPr lang="hr-HR" sz="3200" dirty="0" err="1" smtClean="0">
                <a:latin typeface="Verdana" pitchFamily="34" charset="0"/>
                <a:ea typeface="Verdana" pitchFamily="34" charset="0"/>
                <a:cs typeface="Verdana" pitchFamily="34" charset="0"/>
              </a:rPr>
              <a:t>Accounting</a:t>
            </a:r>
            <a:r>
              <a:rPr lang="en-US" sz="3200" dirty="0" smtClean="0">
                <a:latin typeface="Verdana" pitchFamily="34" charset="0"/>
                <a:ea typeface="Verdana" pitchFamily="34" charset="0"/>
                <a:cs typeface="Verdana" pitchFamily="34" charset="0"/>
              </a:rPr>
              <a:t> - results</a:t>
            </a:r>
            <a:endParaRPr lang="hr-HR" altLang="sr-Latn-RS" sz="3200" dirty="0">
              <a:latin typeface="Verdana" pitchFamily="34" charset="0"/>
              <a:ea typeface="Verdana" pitchFamily="34" charset="0"/>
              <a:cs typeface="Verdana" pitchFamily="34" charset="0"/>
            </a:endParaRPr>
          </a:p>
        </p:txBody>
      </p:sp>
      <p:sp>
        <p:nvSpPr>
          <p:cNvPr id="2" name="Text Box 2"/>
          <p:cNvSpPr txBox="1">
            <a:spLocks noChangeArrowheads="1"/>
          </p:cNvSpPr>
          <p:nvPr/>
        </p:nvSpPr>
        <p:spPr bwMode="auto">
          <a:xfrm>
            <a:off x="209550" y="836712"/>
            <a:ext cx="8610600" cy="5544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4963" indent="-328613">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sz="2000">
                <a:solidFill>
                  <a:srgbClr val="000000"/>
                </a:solidFill>
                <a:latin typeface="Arial" charset="0"/>
                <a:ea typeface="ＭＳ Ｐゴシック" pitchFamily="-48" charset="-128"/>
              </a:defRPr>
            </a:lvl1pPr>
            <a:lvl2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sz="2000">
                <a:solidFill>
                  <a:srgbClr val="000000"/>
                </a:solidFill>
                <a:latin typeface="Arial" charset="0"/>
                <a:ea typeface="ＭＳ Ｐゴシック" pitchFamily="-48" charset="-128"/>
              </a:defRPr>
            </a:lvl2pPr>
            <a:lvl3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sz="2000">
                <a:solidFill>
                  <a:srgbClr val="000000"/>
                </a:solidFill>
                <a:latin typeface="Arial" charset="0"/>
                <a:ea typeface="ＭＳ Ｐゴシック" pitchFamily="-48" charset="-128"/>
              </a:defRPr>
            </a:lvl3pPr>
            <a:lvl4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sz="2000">
                <a:solidFill>
                  <a:srgbClr val="000000"/>
                </a:solidFill>
                <a:latin typeface="Arial" charset="0"/>
                <a:ea typeface="ＭＳ Ｐゴシック" pitchFamily="-48" charset="-128"/>
              </a:defRPr>
            </a:lvl4pPr>
            <a:lvl5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sz="2000">
                <a:solidFill>
                  <a:srgbClr val="000000"/>
                </a:solidFill>
                <a:latin typeface="Arial" charset="0"/>
                <a:ea typeface="ＭＳ Ｐゴシック" pitchFamily="-48"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sz="2000">
                <a:solidFill>
                  <a:srgbClr val="000000"/>
                </a:solidFill>
                <a:latin typeface="Arial" charset="0"/>
                <a:ea typeface="ＭＳ Ｐゴシック" pitchFamily="-48"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sz="2000">
                <a:solidFill>
                  <a:srgbClr val="000000"/>
                </a:solidFill>
                <a:latin typeface="Arial" charset="0"/>
                <a:ea typeface="ＭＳ Ｐゴシック" pitchFamily="-48"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sz="2000">
                <a:solidFill>
                  <a:srgbClr val="000000"/>
                </a:solidFill>
                <a:latin typeface="Arial" charset="0"/>
                <a:ea typeface="ＭＳ Ｐゴシック" pitchFamily="-48"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sz="2000">
                <a:solidFill>
                  <a:srgbClr val="000000"/>
                </a:solidFill>
                <a:latin typeface="Arial" charset="0"/>
                <a:ea typeface="ＭＳ Ｐゴシック" pitchFamily="-48" charset="-128"/>
              </a:defRPr>
            </a:lvl9pPr>
          </a:lstStyle>
          <a:p>
            <a:pPr marL="349250" indent="-342900">
              <a:spcBef>
                <a:spcPts val="500"/>
              </a:spcBef>
              <a:buClr>
                <a:srgbClr val="012A58"/>
              </a:buClr>
              <a:buFont typeface="Wingdings" pitchFamily="2" charset="2"/>
              <a:buChar char="§"/>
              <a:defRPr/>
            </a:pPr>
            <a:r>
              <a:rPr lang="en-US" sz="1800" dirty="0" smtClean="0">
                <a:solidFill>
                  <a:srgbClr val="012A58"/>
                </a:solidFill>
                <a:latin typeface="Verdana" pitchFamily="34" charset="0"/>
                <a:ea typeface="Verdana" pitchFamily="34" charset="0"/>
                <a:cs typeface="Verdana" pitchFamily="34" charset="0"/>
              </a:rPr>
              <a:t>The </a:t>
            </a:r>
            <a:r>
              <a:rPr lang="en-US" sz="1800" dirty="0" smtClean="0">
                <a:solidFill>
                  <a:srgbClr val="012A58"/>
                </a:solidFill>
                <a:latin typeface="Verdana" pitchFamily="34" charset="0"/>
                <a:ea typeface="Verdana" pitchFamily="34" charset="0"/>
                <a:cs typeface="Verdana" pitchFamily="34" charset="0"/>
              </a:rPr>
              <a:t>first salary payment through CP</a:t>
            </a:r>
            <a:r>
              <a:rPr lang="hr-HR" sz="1800" dirty="0" smtClean="0">
                <a:solidFill>
                  <a:srgbClr val="012A58"/>
                </a:solidFill>
                <a:latin typeface="Verdana" pitchFamily="34" charset="0"/>
                <a:ea typeface="Verdana" pitchFamily="34" charset="0"/>
                <a:cs typeface="Verdana" pitchFamily="34" charset="0"/>
              </a:rPr>
              <a:t>A</a:t>
            </a:r>
            <a:r>
              <a:rPr lang="en-US" sz="1800" dirty="0" smtClean="0">
                <a:solidFill>
                  <a:srgbClr val="012A58"/>
                </a:solidFill>
                <a:latin typeface="Verdana" pitchFamily="34" charset="0"/>
                <a:ea typeface="Verdana" pitchFamily="34" charset="0"/>
                <a:cs typeface="Verdana" pitchFamily="34" charset="0"/>
              </a:rPr>
              <a:t> was </a:t>
            </a:r>
            <a:r>
              <a:rPr lang="hr-HR" sz="1800" dirty="0" err="1" smtClean="0">
                <a:solidFill>
                  <a:srgbClr val="012A58"/>
                </a:solidFill>
                <a:latin typeface="Verdana" pitchFamily="34" charset="0"/>
                <a:ea typeface="Verdana" pitchFamily="34" charset="0"/>
                <a:cs typeface="Verdana" pitchFamily="34" charset="0"/>
              </a:rPr>
              <a:t>conducted</a:t>
            </a:r>
            <a:r>
              <a:rPr lang="hr-HR" sz="1800" dirty="0" smtClean="0">
                <a:solidFill>
                  <a:srgbClr val="012A58"/>
                </a:solidFill>
                <a:latin typeface="Verdana" pitchFamily="34" charset="0"/>
                <a:ea typeface="Verdana" pitchFamily="34" charset="0"/>
                <a:cs typeface="Verdana" pitchFamily="34" charset="0"/>
              </a:rPr>
              <a:t> </a:t>
            </a:r>
            <a:r>
              <a:rPr lang="en-US" sz="1800" dirty="0" smtClean="0">
                <a:solidFill>
                  <a:srgbClr val="012A58"/>
                </a:solidFill>
                <a:latin typeface="Verdana" pitchFamily="34" charset="0"/>
                <a:ea typeface="Verdana" pitchFamily="34" charset="0"/>
                <a:cs typeface="Verdana" pitchFamily="34" charset="0"/>
              </a:rPr>
              <a:t>in February 2013, followed by the organized entry of institutions across departments</a:t>
            </a:r>
          </a:p>
          <a:p>
            <a:pPr marL="349250" indent="-342900">
              <a:spcBef>
                <a:spcPts val="500"/>
              </a:spcBef>
              <a:buClr>
                <a:srgbClr val="012A58"/>
              </a:buClr>
              <a:buFont typeface="Wingdings" pitchFamily="2" charset="2"/>
              <a:buChar char="§"/>
              <a:defRPr/>
            </a:pPr>
            <a:r>
              <a:rPr lang="en-US" sz="1800" dirty="0" smtClean="0">
                <a:solidFill>
                  <a:srgbClr val="012A58"/>
                </a:solidFill>
                <a:latin typeface="Verdana" pitchFamily="34" charset="0"/>
                <a:ea typeface="Verdana" pitchFamily="34" charset="0"/>
                <a:cs typeface="Verdana" pitchFamily="34" charset="0"/>
              </a:rPr>
              <a:t>By the end of 2013, 473 institutions used CP</a:t>
            </a:r>
            <a:r>
              <a:rPr lang="hr-HR" sz="1800" dirty="0" smtClean="0">
                <a:solidFill>
                  <a:srgbClr val="012A58"/>
                </a:solidFill>
                <a:latin typeface="Verdana" pitchFamily="34" charset="0"/>
                <a:ea typeface="Verdana" pitchFamily="34" charset="0"/>
                <a:cs typeface="Verdana" pitchFamily="34" charset="0"/>
              </a:rPr>
              <a:t>A</a:t>
            </a:r>
            <a:r>
              <a:rPr lang="en-US" sz="1800" dirty="0" smtClean="0">
                <a:solidFill>
                  <a:srgbClr val="012A58"/>
                </a:solidFill>
                <a:latin typeface="Verdana" pitchFamily="34" charset="0"/>
                <a:ea typeface="Verdana" pitchFamily="34" charset="0"/>
                <a:cs typeface="Verdana" pitchFamily="34" charset="0"/>
              </a:rPr>
              <a:t> for their salaries</a:t>
            </a:r>
            <a:endParaRPr lang="hr-HR" sz="1800" dirty="0" smtClean="0">
              <a:solidFill>
                <a:srgbClr val="012A58"/>
              </a:solidFill>
              <a:latin typeface="Verdana" pitchFamily="34" charset="0"/>
              <a:ea typeface="Verdana" pitchFamily="34" charset="0"/>
              <a:cs typeface="Verdana" pitchFamily="34" charset="0"/>
            </a:endParaRPr>
          </a:p>
          <a:p>
            <a:pPr marL="349250" indent="-342900">
              <a:spcBef>
                <a:spcPts val="500"/>
              </a:spcBef>
              <a:buClr>
                <a:srgbClr val="012A58"/>
              </a:buClr>
              <a:buFont typeface="Wingdings" pitchFamily="2" charset="2"/>
              <a:buChar char="§"/>
              <a:defRPr/>
            </a:pPr>
            <a:r>
              <a:rPr lang="en-US" sz="1800" b="1" dirty="0" smtClean="0">
                <a:solidFill>
                  <a:srgbClr val="012A58"/>
                </a:solidFill>
                <a:latin typeface="Verdana" pitchFamily="34" charset="0"/>
                <a:ea typeface="Verdana" pitchFamily="34" charset="0"/>
                <a:cs typeface="Verdana" pitchFamily="34" charset="0"/>
              </a:rPr>
              <a:t>In November 2015, </a:t>
            </a:r>
            <a:r>
              <a:rPr lang="hr-HR" sz="1800" b="1" dirty="0" smtClean="0">
                <a:solidFill>
                  <a:srgbClr val="012A58"/>
                </a:solidFill>
                <a:latin typeface="Verdana" pitchFamily="34" charset="0"/>
                <a:ea typeface="Verdana" pitchFamily="34" charset="0"/>
                <a:cs typeface="Verdana" pitchFamily="34" charset="0"/>
              </a:rPr>
              <a:t>CPA is used for accounting </a:t>
            </a:r>
            <a:r>
              <a:rPr lang="en-US" sz="1800" b="1" dirty="0" smtClean="0">
                <a:solidFill>
                  <a:srgbClr val="012A58"/>
                </a:solidFill>
                <a:latin typeface="Verdana" pitchFamily="34" charset="0"/>
                <a:ea typeface="Verdana" pitchFamily="34" charset="0"/>
                <a:cs typeface="Verdana" pitchFamily="34" charset="0"/>
              </a:rPr>
              <a:t>of </a:t>
            </a:r>
            <a:r>
              <a:rPr lang="hr-HR" sz="1800" b="1" dirty="0" smtClean="0">
                <a:solidFill>
                  <a:srgbClr val="012A58"/>
                </a:solidFill>
                <a:latin typeface="Verdana" pitchFamily="34" charset="0"/>
                <a:ea typeface="Verdana" pitchFamily="34" charset="0"/>
                <a:cs typeface="Verdana" pitchFamily="34" charset="0"/>
              </a:rPr>
              <a:t>salaries </a:t>
            </a:r>
            <a:r>
              <a:rPr lang="hr-HR" sz="1800" b="1" dirty="0" smtClean="0">
                <a:solidFill>
                  <a:srgbClr val="012A58"/>
                </a:solidFill>
                <a:latin typeface="Verdana" pitchFamily="34" charset="0"/>
                <a:ea typeface="Verdana" pitchFamily="34" charset="0"/>
                <a:cs typeface="Verdana" pitchFamily="34" charset="0"/>
              </a:rPr>
              <a:t>in </a:t>
            </a:r>
            <a:r>
              <a:rPr lang="en-US" sz="1800" b="1" dirty="0" smtClean="0">
                <a:solidFill>
                  <a:srgbClr val="012A58"/>
                </a:solidFill>
                <a:latin typeface="Verdana" pitchFamily="34" charset="0"/>
                <a:ea typeface="Verdana" pitchFamily="34" charset="0"/>
                <a:cs typeface="Verdana" pitchFamily="34" charset="0"/>
              </a:rPr>
              <a:t>2,100 institutions with over 248,000 employees</a:t>
            </a:r>
            <a:endParaRPr lang="hr-HR" sz="1800" b="1" dirty="0">
              <a:solidFill>
                <a:srgbClr val="012A58"/>
              </a:solidFill>
              <a:latin typeface="Verdana" pitchFamily="34" charset="0"/>
              <a:ea typeface="Verdana" pitchFamily="34" charset="0"/>
              <a:cs typeface="Verdana" pitchFamily="34" charset="0"/>
            </a:endParaRPr>
          </a:p>
          <a:p>
            <a:pPr marL="349250" indent="-342900">
              <a:spcBef>
                <a:spcPts val="500"/>
              </a:spcBef>
              <a:buClr>
                <a:srgbClr val="012A58"/>
              </a:buClr>
              <a:buFont typeface="Wingdings" pitchFamily="2" charset="2"/>
              <a:buChar char="§"/>
              <a:defRPr/>
            </a:pPr>
            <a:r>
              <a:rPr lang="en-US" sz="1800" dirty="0" smtClean="0">
                <a:solidFill>
                  <a:srgbClr val="012A58"/>
                </a:solidFill>
                <a:latin typeface="Verdana" pitchFamily="34" charset="0"/>
                <a:ea typeface="Verdana" pitchFamily="34" charset="0"/>
                <a:cs typeface="Verdana" pitchFamily="34" charset="0"/>
              </a:rPr>
              <a:t>CP</a:t>
            </a:r>
            <a:r>
              <a:rPr lang="hr-HR" sz="1800" dirty="0" smtClean="0">
                <a:solidFill>
                  <a:srgbClr val="012A58"/>
                </a:solidFill>
                <a:latin typeface="Verdana" pitchFamily="34" charset="0"/>
                <a:ea typeface="Verdana" pitchFamily="34" charset="0"/>
                <a:cs typeface="Verdana" pitchFamily="34" charset="0"/>
              </a:rPr>
              <a:t>A</a:t>
            </a:r>
            <a:r>
              <a:rPr lang="en-US" sz="1800" dirty="0" smtClean="0">
                <a:solidFill>
                  <a:srgbClr val="012A58"/>
                </a:solidFill>
                <a:latin typeface="Verdana" pitchFamily="34" charset="0"/>
                <a:ea typeface="Verdana" pitchFamily="34" charset="0"/>
                <a:cs typeface="Verdana" pitchFamily="34" charset="0"/>
              </a:rPr>
              <a:t> is used by various different departments (government bodies, health services, education, science and higher education, the justice administration, social services, culture, environmental protection, Ministry of Defense, Ministry of the Interior, agencies and other public bodies)</a:t>
            </a:r>
            <a:endParaRPr lang="hr-HR" sz="1800" dirty="0" smtClean="0">
              <a:solidFill>
                <a:srgbClr val="012A58"/>
              </a:solidFill>
              <a:latin typeface="Verdana" pitchFamily="34" charset="0"/>
              <a:ea typeface="Verdana" pitchFamily="34" charset="0"/>
              <a:cs typeface="Verdana" pitchFamily="34" charset="0"/>
            </a:endParaRPr>
          </a:p>
          <a:p>
            <a:pPr marL="349250" indent="-342900">
              <a:spcBef>
                <a:spcPts val="500"/>
              </a:spcBef>
              <a:buClr>
                <a:srgbClr val="012A58"/>
              </a:buClr>
              <a:buFont typeface="Wingdings" pitchFamily="2" charset="2"/>
              <a:buChar char="§"/>
              <a:defRPr/>
            </a:pPr>
            <a:r>
              <a:rPr lang="en-US" sz="1800" dirty="0" smtClean="0">
                <a:solidFill>
                  <a:srgbClr val="012A58"/>
                </a:solidFill>
                <a:latin typeface="Verdana" pitchFamily="34" charset="0"/>
                <a:ea typeface="Verdana" pitchFamily="34" charset="0"/>
                <a:cs typeface="Verdana" pitchFamily="34" charset="0"/>
              </a:rPr>
              <a:t>To be applied</a:t>
            </a:r>
            <a:r>
              <a:rPr lang="hr-HR" sz="1800" dirty="0" smtClean="0">
                <a:solidFill>
                  <a:srgbClr val="012A58"/>
                </a:solidFill>
                <a:latin typeface="Verdana" pitchFamily="34" charset="0"/>
                <a:ea typeface="Verdana" pitchFamily="34" charset="0"/>
                <a:cs typeface="Verdana" pitchFamily="34" charset="0"/>
              </a:rPr>
              <a:t>: </a:t>
            </a:r>
            <a:endParaRPr lang="hr-HR" sz="1800" dirty="0">
              <a:solidFill>
                <a:srgbClr val="012A58"/>
              </a:solidFill>
              <a:latin typeface="Verdana" pitchFamily="34" charset="0"/>
              <a:ea typeface="Verdana" pitchFamily="34" charset="0"/>
              <a:cs typeface="Verdana" pitchFamily="34" charset="0"/>
            </a:endParaRPr>
          </a:p>
          <a:p>
            <a:pPr marL="922337" lvl="2" indent="-342900">
              <a:buSzPct val="45000"/>
              <a:buFont typeface="Wingdings" pitchFamily="2" charset="2"/>
              <a:buChar char="§"/>
              <a:tabLst>
                <a:tab pos="209550" algn="l"/>
                <a:tab pos="314325" algn="l"/>
                <a:tab pos="763588" algn="l"/>
                <a:tab pos="1212850" algn="l"/>
                <a:tab pos="1662113" algn="l"/>
                <a:tab pos="2111375" algn="l"/>
                <a:tab pos="2560638" algn="l"/>
                <a:tab pos="3009900" algn="l"/>
                <a:tab pos="3459163" algn="l"/>
                <a:tab pos="3908425" algn="l"/>
                <a:tab pos="4357688" algn="l"/>
                <a:tab pos="4806950" algn="l"/>
                <a:tab pos="5256213" algn="l"/>
                <a:tab pos="5705475" algn="l"/>
                <a:tab pos="6154738" algn="l"/>
                <a:tab pos="6604000" algn="l"/>
                <a:tab pos="7053263" algn="l"/>
                <a:tab pos="7502525" algn="l"/>
                <a:tab pos="7951788" algn="l"/>
                <a:tab pos="8401050" algn="l"/>
                <a:tab pos="8850313" algn="l"/>
              </a:tabLst>
              <a:defRPr/>
            </a:pPr>
            <a:r>
              <a:rPr lang="hr-HR" sz="1800" dirty="0" smtClean="0">
                <a:solidFill>
                  <a:srgbClr val="012A58"/>
                </a:solidFill>
                <a:latin typeface="Verdana" pitchFamily="34" charset="0"/>
                <a:ea typeface="Verdana" pitchFamily="34" charset="0"/>
                <a:cs typeface="Verdana" pitchFamily="34" charset="0"/>
              </a:rPr>
              <a:t>3</a:t>
            </a:r>
            <a:r>
              <a:rPr lang="en-US" sz="1800" dirty="0" smtClean="0">
                <a:solidFill>
                  <a:srgbClr val="012A58"/>
                </a:solidFill>
                <a:latin typeface="Verdana" pitchFamily="34" charset="0"/>
                <a:ea typeface="Verdana" pitchFamily="34" charset="0"/>
                <a:cs typeface="Verdana" pitchFamily="34" charset="0"/>
              </a:rPr>
              <a:t>,</a:t>
            </a:r>
            <a:r>
              <a:rPr lang="hr-HR" sz="1800" dirty="0" smtClean="0">
                <a:solidFill>
                  <a:srgbClr val="012A58"/>
                </a:solidFill>
                <a:latin typeface="Verdana" pitchFamily="34" charset="0"/>
                <a:ea typeface="Verdana" pitchFamily="34" charset="0"/>
                <a:cs typeface="Verdana" pitchFamily="34" charset="0"/>
              </a:rPr>
              <a:t>372 </a:t>
            </a:r>
            <a:r>
              <a:rPr lang="en-US" sz="1800" dirty="0" smtClean="0">
                <a:solidFill>
                  <a:srgbClr val="012A58"/>
                </a:solidFill>
                <a:latin typeface="Verdana" pitchFamily="34" charset="0"/>
                <a:ea typeface="Verdana" pitchFamily="34" charset="0"/>
                <a:cs typeface="Verdana" pitchFamily="34" charset="0"/>
              </a:rPr>
              <a:t>jobs</a:t>
            </a:r>
            <a:endParaRPr lang="hr-HR" sz="1800" dirty="0">
              <a:solidFill>
                <a:srgbClr val="012A58"/>
              </a:solidFill>
              <a:latin typeface="Verdana" pitchFamily="34" charset="0"/>
              <a:ea typeface="Verdana" pitchFamily="34" charset="0"/>
              <a:cs typeface="Verdana" pitchFamily="34" charset="0"/>
            </a:endParaRPr>
          </a:p>
          <a:p>
            <a:pPr marL="922337" lvl="2" indent="-342900">
              <a:buSzPct val="45000"/>
              <a:buFont typeface="Wingdings" pitchFamily="2" charset="2"/>
              <a:buChar char="§"/>
              <a:tabLst>
                <a:tab pos="209550" algn="l"/>
                <a:tab pos="314325" algn="l"/>
                <a:tab pos="763588" algn="l"/>
                <a:tab pos="1212850" algn="l"/>
                <a:tab pos="1662113" algn="l"/>
                <a:tab pos="2111375" algn="l"/>
                <a:tab pos="2560638" algn="l"/>
                <a:tab pos="3009900" algn="l"/>
                <a:tab pos="3459163" algn="l"/>
                <a:tab pos="3908425" algn="l"/>
                <a:tab pos="4357688" algn="l"/>
                <a:tab pos="4806950" algn="l"/>
                <a:tab pos="5256213" algn="l"/>
                <a:tab pos="5705475" algn="l"/>
                <a:tab pos="6154738" algn="l"/>
                <a:tab pos="6604000" algn="l"/>
                <a:tab pos="7053263" algn="l"/>
                <a:tab pos="7502525" algn="l"/>
                <a:tab pos="7951788" algn="l"/>
                <a:tab pos="8401050" algn="l"/>
                <a:tab pos="8850313" algn="l"/>
              </a:tabLst>
              <a:defRPr/>
            </a:pPr>
            <a:r>
              <a:rPr lang="hr-HR" sz="1800" dirty="0">
                <a:solidFill>
                  <a:srgbClr val="012A58"/>
                </a:solidFill>
                <a:latin typeface="Verdana" pitchFamily="34" charset="0"/>
                <a:ea typeface="Verdana" pitchFamily="34" charset="0"/>
                <a:cs typeface="Verdana" pitchFamily="34" charset="0"/>
              </a:rPr>
              <a:t>300 </a:t>
            </a:r>
            <a:r>
              <a:rPr lang="en-US" sz="1800" dirty="0" smtClean="0">
                <a:solidFill>
                  <a:srgbClr val="012A58"/>
                </a:solidFill>
                <a:latin typeface="Verdana" pitchFamily="34" charset="0"/>
                <a:ea typeface="Verdana" pitchFamily="34" charset="0"/>
                <a:cs typeface="Verdana" pitchFamily="34" charset="0"/>
              </a:rPr>
              <a:t>various additions</a:t>
            </a:r>
            <a:endParaRPr lang="hr-HR" sz="1800" dirty="0">
              <a:solidFill>
                <a:srgbClr val="012A58"/>
              </a:solidFill>
              <a:latin typeface="Verdana" pitchFamily="34" charset="0"/>
              <a:ea typeface="Verdana" pitchFamily="34" charset="0"/>
              <a:cs typeface="Verdana" pitchFamily="34" charset="0"/>
            </a:endParaRPr>
          </a:p>
          <a:p>
            <a:pPr marL="922337" lvl="2" indent="-342900">
              <a:buSzPct val="45000"/>
              <a:buFont typeface="Wingdings" pitchFamily="2" charset="2"/>
              <a:buChar char="§"/>
              <a:tabLst>
                <a:tab pos="209550" algn="l"/>
                <a:tab pos="314325" algn="l"/>
                <a:tab pos="763588" algn="l"/>
                <a:tab pos="1212850" algn="l"/>
                <a:tab pos="1662113" algn="l"/>
                <a:tab pos="2111375" algn="l"/>
                <a:tab pos="2560638" algn="l"/>
                <a:tab pos="3009900" algn="l"/>
                <a:tab pos="3459163" algn="l"/>
                <a:tab pos="3908425" algn="l"/>
                <a:tab pos="4357688" algn="l"/>
                <a:tab pos="4806950" algn="l"/>
                <a:tab pos="5256213" algn="l"/>
                <a:tab pos="5705475" algn="l"/>
                <a:tab pos="6154738" algn="l"/>
                <a:tab pos="6604000" algn="l"/>
                <a:tab pos="7053263" algn="l"/>
                <a:tab pos="7502525" algn="l"/>
                <a:tab pos="7951788" algn="l"/>
                <a:tab pos="8401050" algn="l"/>
                <a:tab pos="8850313" algn="l"/>
              </a:tabLst>
              <a:defRPr/>
            </a:pPr>
            <a:r>
              <a:rPr lang="en-US" sz="1800" dirty="0" smtClean="0">
                <a:solidFill>
                  <a:srgbClr val="012A58"/>
                </a:solidFill>
                <a:latin typeface="Verdana" pitchFamily="34" charset="0"/>
                <a:ea typeface="Verdana" pitchFamily="34" charset="0"/>
                <a:cs typeface="Verdana" pitchFamily="34" charset="0"/>
              </a:rPr>
              <a:t>31 implemented regulations, all collective agreements and legal acts</a:t>
            </a:r>
            <a:r>
              <a:rPr lang="hr-HR" sz="1800" dirty="0" smtClean="0">
                <a:solidFill>
                  <a:srgbClr val="012A58"/>
                </a:solidFill>
                <a:latin typeface="Verdana" pitchFamily="34" charset="0"/>
                <a:ea typeface="Verdana" pitchFamily="34" charset="0"/>
                <a:cs typeface="Verdana" pitchFamily="34" charset="0"/>
              </a:rPr>
              <a:t>…. </a:t>
            </a:r>
            <a:endParaRPr lang="hr-HR" sz="1800" dirty="0">
              <a:solidFill>
                <a:srgbClr val="012A58"/>
              </a:solidFill>
              <a:latin typeface="Verdana" pitchFamily="34" charset="0"/>
              <a:ea typeface="Verdana" pitchFamily="34" charset="0"/>
              <a:cs typeface="Verdana" pitchFamily="34" charset="0"/>
            </a:endParaRPr>
          </a:p>
          <a:p>
            <a:pPr marL="922337" lvl="2" indent="-342900">
              <a:buSzPct val="45000"/>
              <a:buFont typeface="Wingdings" pitchFamily="2" charset="2"/>
              <a:buChar char="§"/>
              <a:tabLst>
                <a:tab pos="209550" algn="l"/>
                <a:tab pos="314325" algn="l"/>
                <a:tab pos="763588" algn="l"/>
                <a:tab pos="1212850" algn="l"/>
                <a:tab pos="1662113" algn="l"/>
                <a:tab pos="2111375" algn="l"/>
                <a:tab pos="2560638" algn="l"/>
                <a:tab pos="3009900" algn="l"/>
                <a:tab pos="3459163" algn="l"/>
                <a:tab pos="3908425" algn="l"/>
                <a:tab pos="4357688" algn="l"/>
                <a:tab pos="4806950" algn="l"/>
                <a:tab pos="5256213" algn="l"/>
                <a:tab pos="5705475" algn="l"/>
                <a:tab pos="6154738" algn="l"/>
                <a:tab pos="6604000" algn="l"/>
                <a:tab pos="7053263" algn="l"/>
                <a:tab pos="7502525" algn="l"/>
                <a:tab pos="7951788" algn="l"/>
                <a:tab pos="8401050" algn="l"/>
                <a:tab pos="8850313" algn="l"/>
              </a:tabLst>
              <a:defRPr/>
            </a:pPr>
            <a:r>
              <a:rPr lang="en-US" sz="1800" dirty="0" smtClean="0">
                <a:solidFill>
                  <a:srgbClr val="012A58"/>
                </a:solidFill>
                <a:latin typeface="Verdana" pitchFamily="34" charset="0"/>
                <a:ea typeface="Verdana" pitchFamily="34" charset="0"/>
                <a:cs typeface="Verdana" pitchFamily="34" charset="0"/>
              </a:rPr>
              <a:t>numerous controls and user restrictions built in, pursuant to legal acts</a:t>
            </a:r>
            <a:endParaRPr lang="hr-HR" sz="1400" dirty="0">
              <a:solidFill>
                <a:srgbClr val="012A58"/>
              </a:solidFill>
              <a:latin typeface="Arial" panose="020B0604020202020204" pitchFamily="34" charset="0"/>
              <a:ea typeface="+mj-ea"/>
              <a:cs typeface="Arial" panose="020B0604020202020204" pitchFamily="34" charset="0"/>
            </a:endParaRPr>
          </a:p>
          <a:p>
            <a:pPr>
              <a:spcBef>
                <a:spcPts val="500"/>
              </a:spcBef>
              <a:defRPr/>
            </a:pPr>
            <a:endParaRPr lang="hr-HR" sz="1600" dirty="0" smtClean="0">
              <a:solidFill>
                <a:srgbClr val="012A58"/>
              </a:solidFill>
              <a:cs typeface="Arial" charset="0"/>
            </a:endParaRPr>
          </a:p>
          <a:p>
            <a:pPr>
              <a:spcBef>
                <a:spcPts val="500"/>
              </a:spcBef>
              <a:defRPr/>
            </a:pPr>
            <a:endParaRPr lang="hr-HR" sz="1600" dirty="0" smtClean="0">
              <a:solidFill>
                <a:srgbClr val="012A58"/>
              </a:solidFill>
              <a:cs typeface="Arial" charset="0"/>
            </a:endParaRPr>
          </a:p>
        </p:txBody>
      </p:sp>
      <p:sp>
        <p:nvSpPr>
          <p:cNvPr id="3" name="Slide Number Placeholder 2"/>
          <p:cNvSpPr>
            <a:spLocks noGrp="1"/>
          </p:cNvSpPr>
          <p:nvPr>
            <p:ph type="sldNum" sz="quarter" idx="10"/>
          </p:nvPr>
        </p:nvSpPr>
        <p:spPr/>
        <p:txBody>
          <a:bodyPr/>
          <a:lstStyle/>
          <a:p>
            <a:pPr>
              <a:defRPr/>
            </a:pPr>
            <a:fld id="{4663C187-D934-41D3-A6E0-016ACCF5A663}" type="slidenum">
              <a:rPr lang="en-US" smtClean="0"/>
              <a:pPr>
                <a:defRPr/>
              </a:pPr>
              <a:t>16</a:t>
            </a:fld>
            <a:endParaRPr lang="en-US"/>
          </a:p>
        </p:txBody>
      </p:sp>
    </p:spTree>
    <p:extLst>
      <p:ext uri="{BB962C8B-B14F-4D97-AF65-F5344CB8AC3E}">
        <p14:creationId xmlns:p14="http://schemas.microsoft.com/office/powerpoint/2010/main" val="22001030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txBox="1">
            <a:spLocks noChangeArrowheads="1"/>
          </p:cNvSpPr>
          <p:nvPr/>
        </p:nvSpPr>
        <p:spPr bwMode="auto">
          <a:xfrm>
            <a:off x="493712" y="540607"/>
            <a:ext cx="8254751" cy="6065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291" tIns="32146" rIns="93577" bIns="32146"/>
          <a:lstStyle>
            <a:lvl1pPr marL="387350"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eaLnBrk="1" hangingPunct="1">
              <a:buClr>
                <a:srgbClr val="3783FF"/>
              </a:buClr>
              <a:buSzPct val="123000"/>
              <a:buFont typeface="Symbol" pitchFamily="18" charset="2"/>
              <a:buNone/>
            </a:pPr>
            <a:endParaRPr lang="hr-HR" b="1" dirty="0">
              <a:solidFill>
                <a:srgbClr val="000066"/>
              </a:solidFill>
              <a:latin typeface="Helvetica" charset="0"/>
              <a:sym typeface="Helvetica" charset="0"/>
            </a:endParaRPr>
          </a:p>
          <a:p>
            <a:pPr algn="ctr" eaLnBrk="1" hangingPunct="1">
              <a:buClr>
                <a:srgbClr val="3783FF"/>
              </a:buClr>
              <a:buSzPct val="123000"/>
              <a:buFont typeface="Symbol" pitchFamily="18" charset="2"/>
              <a:buNone/>
            </a:pPr>
            <a:endParaRPr lang="en-US" b="1" dirty="0">
              <a:solidFill>
                <a:srgbClr val="000066"/>
              </a:solidFill>
              <a:latin typeface="Helvetica" charset="0"/>
              <a:sym typeface="Helvetica" charset="0"/>
            </a:endParaRPr>
          </a:p>
          <a:p>
            <a:pPr algn="ctr" eaLnBrk="1" hangingPunct="1">
              <a:spcBef>
                <a:spcPts val="425"/>
              </a:spcBef>
              <a:buClr>
                <a:srgbClr val="3783FF"/>
              </a:buClr>
              <a:buSzPct val="123000"/>
              <a:buFont typeface="Symbol" pitchFamily="18" charset="2"/>
              <a:buNone/>
            </a:pPr>
            <a:endParaRPr lang="hr-HR" sz="1700" b="1" dirty="0">
              <a:solidFill>
                <a:srgbClr val="CC0000"/>
              </a:solidFill>
              <a:latin typeface="Frutiger 55 Roman"/>
              <a:sym typeface="Symbol" pitchFamily="18" charset="2"/>
            </a:endParaRPr>
          </a:p>
          <a:p>
            <a:pPr algn="ctr" eaLnBrk="1" hangingPunct="1">
              <a:spcBef>
                <a:spcPts val="425"/>
              </a:spcBef>
              <a:buClr>
                <a:srgbClr val="3783FF"/>
              </a:buClr>
              <a:buSzPct val="123000"/>
              <a:buFont typeface="Symbol" pitchFamily="18" charset="2"/>
              <a:buNone/>
            </a:pPr>
            <a:endParaRPr lang="hr-HR" sz="5600" dirty="0">
              <a:solidFill>
                <a:srgbClr val="C00000"/>
              </a:solidFill>
              <a:cs typeface="Arial" pitchFamily="34" charset="0"/>
              <a:sym typeface="Symbol" pitchFamily="18" charset="2"/>
            </a:endParaRPr>
          </a:p>
          <a:p>
            <a:pPr algn="ctr" eaLnBrk="1" hangingPunct="1">
              <a:spcBef>
                <a:spcPts val="425"/>
              </a:spcBef>
              <a:buClr>
                <a:srgbClr val="3783FF"/>
              </a:buClr>
              <a:buSzPct val="123000"/>
              <a:buFont typeface="Symbol" pitchFamily="18" charset="2"/>
              <a:buNone/>
            </a:pPr>
            <a:r>
              <a:rPr lang="en-US" sz="5600" dirty="0" smtClean="0">
                <a:solidFill>
                  <a:srgbClr val="C00000"/>
                </a:solidFill>
                <a:cs typeface="Arial" pitchFamily="34" charset="0"/>
                <a:sym typeface="Symbol" pitchFamily="18" charset="2"/>
              </a:rPr>
              <a:t>Questions</a:t>
            </a:r>
            <a:r>
              <a:rPr lang="hr-HR" sz="5600" dirty="0" smtClean="0">
                <a:solidFill>
                  <a:srgbClr val="C00000"/>
                </a:solidFill>
                <a:cs typeface="Arial" pitchFamily="34" charset="0"/>
                <a:sym typeface="Symbol" pitchFamily="18" charset="2"/>
              </a:rPr>
              <a:t> </a:t>
            </a:r>
            <a:r>
              <a:rPr lang="hr-HR" sz="9600" dirty="0" smtClean="0">
                <a:solidFill>
                  <a:srgbClr val="C00000"/>
                </a:solidFill>
                <a:cs typeface="Arial" pitchFamily="34" charset="0"/>
                <a:sym typeface="Symbol" pitchFamily="18" charset="2"/>
              </a:rPr>
              <a:t></a:t>
            </a:r>
            <a:endParaRPr lang="hr-HR" sz="9600" b="1" dirty="0">
              <a:solidFill>
                <a:srgbClr val="C00000"/>
              </a:solidFill>
              <a:cs typeface="Arial" pitchFamily="34" charset="0"/>
              <a:sym typeface="Helvetica" charset="0"/>
            </a:endParaRPr>
          </a:p>
          <a:p>
            <a:pPr algn="ctr" eaLnBrk="1" hangingPunct="1">
              <a:buFont typeface="Symbol" pitchFamily="18" charset="2"/>
              <a:buNone/>
            </a:pPr>
            <a:endParaRPr lang="hr-HR" sz="800" b="1" dirty="0">
              <a:solidFill>
                <a:srgbClr val="313233"/>
              </a:solidFill>
              <a:cs typeface="Arial" pitchFamily="34" charset="0"/>
            </a:endParaRPr>
          </a:p>
          <a:p>
            <a:pPr algn="ctr" eaLnBrk="1" hangingPunct="1">
              <a:buFont typeface="Symbol" pitchFamily="18" charset="2"/>
              <a:buNone/>
            </a:pPr>
            <a:endParaRPr lang="hr-HR" sz="1300" b="1" dirty="0">
              <a:solidFill>
                <a:srgbClr val="313233"/>
              </a:solidFill>
              <a:cs typeface="Arial" pitchFamily="34" charset="0"/>
            </a:endParaRPr>
          </a:p>
          <a:p>
            <a:pPr algn="ctr" eaLnBrk="1" hangingPunct="1">
              <a:buFont typeface="Symbol" pitchFamily="18" charset="2"/>
              <a:buNone/>
            </a:pPr>
            <a:r>
              <a:rPr lang="hr-HR" sz="1300" b="1" dirty="0">
                <a:solidFill>
                  <a:srgbClr val="C00000"/>
                </a:solidFill>
                <a:cs typeface="Arial" pitchFamily="34" charset="0"/>
                <a:sym typeface="Symbol" pitchFamily="18" charset="2"/>
              </a:rPr>
              <a:t>		</a:t>
            </a:r>
            <a:endParaRPr lang="hr-HR" sz="3600" b="1" dirty="0">
              <a:solidFill>
                <a:srgbClr val="C00000"/>
              </a:solidFill>
              <a:cs typeface="Arial" pitchFamily="34" charset="0"/>
              <a:sym typeface="Symbol" pitchFamily="18" charset="2"/>
            </a:endParaRPr>
          </a:p>
          <a:p>
            <a:pPr eaLnBrk="1" hangingPunct="1"/>
            <a:endParaRPr lang="hr-HR" sz="1300" dirty="0" smtClean="0">
              <a:solidFill>
                <a:srgbClr val="000066"/>
              </a:solidFill>
              <a:cs typeface="Arial" pitchFamily="34" charset="0"/>
            </a:endParaRPr>
          </a:p>
          <a:p>
            <a:pPr eaLnBrk="1" hangingPunct="1"/>
            <a:endParaRPr lang="hr-HR" sz="1300" dirty="0">
              <a:solidFill>
                <a:srgbClr val="000066"/>
              </a:solidFill>
              <a:cs typeface="Arial" pitchFamily="34" charset="0"/>
            </a:endParaRPr>
          </a:p>
          <a:p>
            <a:pPr eaLnBrk="1" hangingPunct="1"/>
            <a:endParaRPr lang="hr-HR" sz="1300" dirty="0" smtClean="0">
              <a:solidFill>
                <a:srgbClr val="000066"/>
              </a:solidFill>
              <a:cs typeface="Arial" pitchFamily="34" charset="0"/>
            </a:endParaRPr>
          </a:p>
          <a:p>
            <a:pPr eaLnBrk="1" hangingPunct="1"/>
            <a:endParaRPr lang="hr-HR" sz="1300" dirty="0" smtClean="0">
              <a:solidFill>
                <a:srgbClr val="000066"/>
              </a:solidFill>
              <a:cs typeface="Arial" pitchFamily="34" charset="0"/>
            </a:endParaRPr>
          </a:p>
          <a:p>
            <a:pPr eaLnBrk="1" hangingPunct="1"/>
            <a:endParaRPr lang="hr-HR" sz="1300" dirty="0" smtClean="0">
              <a:solidFill>
                <a:srgbClr val="000066"/>
              </a:solidFill>
              <a:cs typeface="Arial" pitchFamily="34" charset="0"/>
            </a:endParaRPr>
          </a:p>
          <a:p>
            <a:pPr marL="0" eaLnBrk="1" hangingPunct="1">
              <a:spcAft>
                <a:spcPts val="0"/>
              </a:spcAft>
            </a:pPr>
            <a:r>
              <a:rPr lang="hr-HR" sz="1600" dirty="0">
                <a:cs typeface="Arial" pitchFamily="34" charset="0"/>
              </a:rPr>
              <a:t>			      </a:t>
            </a:r>
            <a:br>
              <a:rPr lang="hr-HR" sz="1600" dirty="0">
                <a:cs typeface="Arial" pitchFamily="34" charset="0"/>
              </a:rPr>
            </a:br>
            <a:endParaRPr lang="en-US" sz="1600" dirty="0">
              <a:cs typeface="Arial" pitchFamily="34" charset="0"/>
              <a:sym typeface="Helvetica" charset="0"/>
            </a:endParaRPr>
          </a:p>
        </p:txBody>
      </p:sp>
      <p:pic>
        <p:nvPicPr>
          <p:cNvPr id="58372" name="Picture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3892277"/>
            <a:ext cx="973137" cy="1243012"/>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25400">
                <a:solidFill>
                  <a:srgbClr val="44422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8373" name="Picture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5834" y="894739"/>
            <a:ext cx="1580876" cy="2016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25400">
                <a:solidFill>
                  <a:srgbClr val="44422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8374" name="Picture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1539" y="804739"/>
            <a:ext cx="1552098" cy="1980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25400">
                <a:solidFill>
                  <a:srgbClr val="44422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3990950"/>
            <a:ext cx="1213886" cy="1548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25400">
                <a:solidFill>
                  <a:srgbClr val="44422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0675872"/>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5765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3200" b="0" dirty="0" smtClean="0">
                <a:latin typeface="Arial" panose="020B0604020202020204" pitchFamily="34" charset="0"/>
                <a:cs typeface="Arial" panose="020B0604020202020204" pitchFamily="34" charset="0"/>
              </a:rPr>
              <a:t>Contents</a:t>
            </a:r>
            <a:endParaRPr lang="hr-HR" sz="3200" b="0" dirty="0" smtClean="0">
              <a:latin typeface="Arial" panose="020B0604020202020204" pitchFamily="34" charset="0"/>
              <a:cs typeface="Arial" panose="020B0604020202020204" pitchFamily="34" charset="0"/>
            </a:endParaRPr>
          </a:p>
        </p:txBody>
      </p:sp>
      <p:sp>
        <p:nvSpPr>
          <p:cNvPr id="4099" name="Rectangle 3"/>
          <p:cNvSpPr>
            <a:spLocks noGrp="1" noChangeArrowheads="1"/>
          </p:cNvSpPr>
          <p:nvPr>
            <p:ph idx="1"/>
          </p:nvPr>
        </p:nvSpPr>
        <p:spPr bwMode="auto">
          <a:xfrm>
            <a:off x="467544" y="1052736"/>
            <a:ext cx="8065269" cy="554461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itchFamily="2" charset="2"/>
              <a:buChar char="§"/>
            </a:pPr>
            <a:r>
              <a:rPr lang="en-US" sz="2200" dirty="0" smtClean="0">
                <a:latin typeface="Verdana" pitchFamily="34" charset="0"/>
                <a:ea typeface="Verdana" pitchFamily="34" charset="0"/>
                <a:cs typeface="Verdana" pitchFamily="34" charset="0"/>
              </a:rPr>
              <a:t>Employee expenditures in the state budget</a:t>
            </a:r>
            <a:endParaRPr lang="hr-HR" sz="2200" dirty="0">
              <a:latin typeface="Verdana" pitchFamily="34" charset="0"/>
              <a:ea typeface="Verdana" pitchFamily="34" charset="0"/>
              <a:cs typeface="Verdana" pitchFamily="34" charset="0"/>
            </a:endParaRPr>
          </a:p>
          <a:p>
            <a:pPr>
              <a:buFont typeface="Wingdings" pitchFamily="2" charset="2"/>
              <a:buChar char="§"/>
            </a:pPr>
            <a:r>
              <a:rPr lang="en-US" sz="2200" dirty="0" smtClean="0">
                <a:latin typeface="Verdana" pitchFamily="34" charset="0"/>
                <a:ea typeface="Verdana" pitchFamily="34" charset="0"/>
                <a:cs typeface="Verdana" pitchFamily="34" charset="0"/>
              </a:rPr>
              <a:t>National reform program 2015</a:t>
            </a:r>
            <a:endParaRPr lang="hr-HR" sz="2200" dirty="0">
              <a:latin typeface="Verdana" pitchFamily="34" charset="0"/>
              <a:ea typeface="Verdana" pitchFamily="34" charset="0"/>
              <a:cs typeface="Verdana" pitchFamily="34" charset="0"/>
            </a:endParaRPr>
          </a:p>
          <a:p>
            <a:pPr>
              <a:buFont typeface="Wingdings" pitchFamily="2" charset="2"/>
              <a:buChar char="§"/>
            </a:pPr>
            <a:r>
              <a:rPr lang="en-US" sz="2200" dirty="0" smtClean="0">
                <a:latin typeface="Verdana" pitchFamily="34" charset="0"/>
                <a:ea typeface="Verdana" pitchFamily="34" charset="0"/>
                <a:cs typeface="Verdana" pitchFamily="34" charset="0"/>
              </a:rPr>
              <a:t>The results of in-depth analysis</a:t>
            </a:r>
            <a:endParaRPr lang="hr-HR" sz="2200" dirty="0">
              <a:latin typeface="Verdana" pitchFamily="34" charset="0"/>
              <a:ea typeface="Verdana" pitchFamily="34" charset="0"/>
              <a:cs typeface="Verdana" pitchFamily="34" charset="0"/>
            </a:endParaRPr>
          </a:p>
          <a:p>
            <a:pPr>
              <a:buFont typeface="Wingdings" pitchFamily="2" charset="2"/>
              <a:buChar char="§"/>
            </a:pPr>
            <a:r>
              <a:rPr lang="en-US" sz="2200" dirty="0" smtClean="0">
                <a:latin typeface="Verdana" pitchFamily="34" charset="0"/>
                <a:ea typeface="Verdana" pitchFamily="34" charset="0"/>
                <a:cs typeface="Verdana" pitchFamily="34" charset="0"/>
              </a:rPr>
              <a:t>Salary regulations</a:t>
            </a:r>
            <a:endParaRPr lang="hr-HR" sz="2200" dirty="0">
              <a:latin typeface="Verdana" pitchFamily="34" charset="0"/>
              <a:ea typeface="Verdana" pitchFamily="34" charset="0"/>
              <a:cs typeface="Verdana" pitchFamily="34" charset="0"/>
            </a:endParaRPr>
          </a:p>
          <a:p>
            <a:pPr>
              <a:buFont typeface="Wingdings" pitchFamily="2" charset="2"/>
              <a:buChar char="§"/>
            </a:pPr>
            <a:r>
              <a:rPr lang="en-US" sz="2200" dirty="0" smtClean="0">
                <a:latin typeface="Verdana" pitchFamily="34" charset="0"/>
                <a:ea typeface="Verdana" pitchFamily="34" charset="0"/>
                <a:cs typeface="Verdana" pitchFamily="34" charset="0"/>
              </a:rPr>
              <a:t>Basic salary</a:t>
            </a:r>
            <a:endParaRPr lang="hr-HR" sz="2200" dirty="0">
              <a:latin typeface="Verdana" pitchFamily="34" charset="0"/>
              <a:ea typeface="Verdana" pitchFamily="34" charset="0"/>
              <a:cs typeface="Verdana" pitchFamily="34" charset="0"/>
            </a:endParaRPr>
          </a:p>
          <a:p>
            <a:pPr>
              <a:buFont typeface="Wingdings" pitchFamily="2" charset="2"/>
              <a:buChar char="§"/>
            </a:pPr>
            <a:r>
              <a:rPr lang="en-US" sz="2200" dirty="0" smtClean="0">
                <a:latin typeface="Verdana" pitchFamily="34" charset="0"/>
                <a:ea typeface="Verdana" pitchFamily="34" charset="0"/>
                <a:cs typeface="Verdana" pitchFamily="34" charset="0"/>
              </a:rPr>
              <a:t>Payroll accounting</a:t>
            </a:r>
            <a:r>
              <a:rPr lang="hr-HR" sz="2200" dirty="0" smtClean="0">
                <a:latin typeface="Verdana" pitchFamily="34" charset="0"/>
                <a:ea typeface="Verdana" pitchFamily="34" charset="0"/>
                <a:cs typeface="Verdana" pitchFamily="34" charset="0"/>
              </a:rPr>
              <a:t> – </a:t>
            </a:r>
            <a:r>
              <a:rPr lang="hr-HR" sz="2200" dirty="0" err="1" smtClean="0">
                <a:latin typeface="Verdana" pitchFamily="34" charset="0"/>
                <a:ea typeface="Verdana" pitchFamily="34" charset="0"/>
                <a:cs typeface="Verdana" pitchFamily="34" charset="0"/>
              </a:rPr>
              <a:t>an</a:t>
            </a:r>
            <a:r>
              <a:rPr lang="hr-HR" sz="2200" dirty="0" smtClean="0">
                <a:latin typeface="Verdana" pitchFamily="34" charset="0"/>
                <a:ea typeface="Verdana" pitchFamily="34" charset="0"/>
                <a:cs typeface="Verdana" pitchFamily="34" charset="0"/>
              </a:rPr>
              <a:t> </a:t>
            </a:r>
            <a:r>
              <a:rPr lang="hr-HR" sz="2200" dirty="0" err="1" smtClean="0">
                <a:latin typeface="Verdana" pitchFamily="34" charset="0"/>
                <a:ea typeface="Verdana" pitchFamily="34" charset="0"/>
                <a:cs typeface="Verdana" pitchFamily="34" charset="0"/>
              </a:rPr>
              <a:t>example</a:t>
            </a:r>
            <a:endParaRPr lang="hr-HR" sz="2200" dirty="0">
              <a:latin typeface="Verdana" pitchFamily="34" charset="0"/>
              <a:ea typeface="Verdana" pitchFamily="34" charset="0"/>
              <a:cs typeface="Verdana" pitchFamily="34" charset="0"/>
            </a:endParaRPr>
          </a:p>
          <a:p>
            <a:pPr>
              <a:buFont typeface="Wingdings" pitchFamily="2" charset="2"/>
              <a:buChar char="§"/>
            </a:pPr>
            <a:r>
              <a:rPr lang="en-US" sz="2200" dirty="0" smtClean="0">
                <a:latin typeface="Verdana" pitchFamily="34" charset="0"/>
                <a:ea typeface="Verdana" pitchFamily="34" charset="0"/>
                <a:cs typeface="Verdana" pitchFamily="34" charset="0"/>
              </a:rPr>
              <a:t>The need for new legislation</a:t>
            </a:r>
            <a:endParaRPr lang="hr-HR" sz="2200" dirty="0">
              <a:latin typeface="Verdana" pitchFamily="34" charset="0"/>
              <a:ea typeface="Verdana" pitchFamily="34" charset="0"/>
              <a:cs typeface="Verdana" pitchFamily="34" charset="0"/>
            </a:endParaRPr>
          </a:p>
          <a:p>
            <a:pPr>
              <a:buFont typeface="Wingdings" pitchFamily="2" charset="2"/>
              <a:buChar char="§"/>
            </a:pPr>
            <a:r>
              <a:rPr lang="hr-HR" sz="2200" dirty="0" err="1" smtClean="0">
                <a:latin typeface="Verdana" pitchFamily="34" charset="0"/>
                <a:ea typeface="Verdana" pitchFamily="34" charset="0"/>
                <a:cs typeface="Verdana" pitchFamily="34" charset="0"/>
              </a:rPr>
              <a:t>Register</a:t>
            </a:r>
            <a:r>
              <a:rPr lang="hr-HR" sz="2200" dirty="0" smtClean="0">
                <a:latin typeface="Verdana" pitchFamily="34" charset="0"/>
                <a:ea typeface="Verdana" pitchFamily="34" charset="0"/>
                <a:cs typeface="Verdana" pitchFamily="34" charset="0"/>
              </a:rPr>
              <a:t> </a:t>
            </a:r>
            <a:r>
              <a:rPr lang="hr-HR" sz="2200" dirty="0" err="1" smtClean="0">
                <a:latin typeface="Verdana" pitchFamily="34" charset="0"/>
                <a:ea typeface="Verdana" pitchFamily="34" charset="0"/>
                <a:cs typeface="Verdana" pitchFamily="34" charset="0"/>
              </a:rPr>
              <a:t>of</a:t>
            </a:r>
            <a:r>
              <a:rPr lang="hr-HR" sz="2200" dirty="0" smtClean="0">
                <a:latin typeface="Verdana" pitchFamily="34" charset="0"/>
                <a:ea typeface="Verdana" pitchFamily="34" charset="0"/>
                <a:cs typeface="Verdana" pitchFamily="34" charset="0"/>
              </a:rPr>
              <a:t> </a:t>
            </a:r>
            <a:r>
              <a:rPr lang="hr-HR" sz="2200" dirty="0" err="1" smtClean="0">
                <a:latin typeface="Verdana" pitchFamily="34" charset="0"/>
                <a:ea typeface="Verdana" pitchFamily="34" charset="0"/>
                <a:cs typeface="Verdana" pitchFamily="34" charset="0"/>
              </a:rPr>
              <a:t>public</a:t>
            </a:r>
            <a:r>
              <a:rPr lang="hr-HR" sz="2200" dirty="0" smtClean="0">
                <a:latin typeface="Verdana" pitchFamily="34" charset="0"/>
                <a:ea typeface="Verdana" pitchFamily="34" charset="0"/>
                <a:cs typeface="Verdana" pitchFamily="34" charset="0"/>
              </a:rPr>
              <a:t> </a:t>
            </a:r>
            <a:r>
              <a:rPr lang="hr-HR" sz="2200" dirty="0" err="1" smtClean="0">
                <a:latin typeface="Verdana" pitchFamily="34" charset="0"/>
                <a:ea typeface="Verdana" pitchFamily="34" charset="0"/>
                <a:cs typeface="Verdana" pitchFamily="34" charset="0"/>
              </a:rPr>
              <a:t>sector</a:t>
            </a:r>
            <a:r>
              <a:rPr lang="hr-HR" sz="2200" dirty="0" smtClean="0">
                <a:latin typeface="Verdana" pitchFamily="34" charset="0"/>
                <a:ea typeface="Verdana" pitchFamily="34" charset="0"/>
                <a:cs typeface="Verdana" pitchFamily="34" charset="0"/>
              </a:rPr>
              <a:t> </a:t>
            </a:r>
            <a:r>
              <a:rPr lang="hr-HR" sz="2200" dirty="0" err="1" smtClean="0">
                <a:latin typeface="Verdana" pitchFamily="34" charset="0"/>
                <a:ea typeface="Verdana" pitchFamily="34" charset="0"/>
                <a:cs typeface="Verdana" pitchFamily="34" charset="0"/>
              </a:rPr>
              <a:t>employees</a:t>
            </a:r>
            <a:endParaRPr lang="hr-HR" sz="2200" dirty="0">
              <a:latin typeface="Verdana" pitchFamily="34" charset="0"/>
              <a:ea typeface="Verdana" pitchFamily="34" charset="0"/>
              <a:cs typeface="Verdana" pitchFamily="34" charset="0"/>
            </a:endParaRPr>
          </a:p>
          <a:p>
            <a:pPr>
              <a:buFont typeface="Wingdings" pitchFamily="2" charset="2"/>
              <a:buChar char="§"/>
            </a:pPr>
            <a:r>
              <a:rPr lang="en-US" sz="2200" dirty="0" smtClean="0">
                <a:latin typeface="Verdana" pitchFamily="34" charset="0"/>
                <a:ea typeface="Verdana" pitchFamily="34" charset="0"/>
                <a:cs typeface="Verdana" pitchFamily="34" charset="0"/>
              </a:rPr>
              <a:t>Centralized </a:t>
            </a:r>
            <a:r>
              <a:rPr lang="en-US" sz="2200" dirty="0" smtClean="0">
                <a:latin typeface="Verdana" pitchFamily="34" charset="0"/>
                <a:ea typeface="Verdana" pitchFamily="34" charset="0"/>
                <a:cs typeface="Verdana" pitchFamily="34" charset="0"/>
              </a:rPr>
              <a:t>payroll</a:t>
            </a:r>
            <a:r>
              <a:rPr lang="hr-HR" sz="2200" dirty="0" smtClean="0">
                <a:latin typeface="Verdana" pitchFamily="34" charset="0"/>
                <a:ea typeface="Verdana" pitchFamily="34" charset="0"/>
                <a:cs typeface="Verdana" pitchFamily="34" charset="0"/>
              </a:rPr>
              <a:t> accounting</a:t>
            </a:r>
            <a:endParaRPr lang="hr-HR" sz="2200" dirty="0">
              <a:latin typeface="Verdana" pitchFamily="34" charset="0"/>
              <a:ea typeface="Verdana" pitchFamily="34" charset="0"/>
              <a:cs typeface="Verdana"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2</a:t>
            </a:fld>
            <a:endParaRPr lang="en-US"/>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91264" cy="936104"/>
          </a:xfrm>
        </p:spPr>
        <p:txBody>
          <a:bodyPr/>
          <a:lstStyle/>
          <a:p>
            <a:r>
              <a:rPr lang="en-US" b="0" dirty="0" smtClean="0">
                <a:latin typeface="Verdana" pitchFamily="34" charset="0"/>
                <a:ea typeface="Verdana" pitchFamily="34" charset="0"/>
                <a:cs typeface="Verdana" pitchFamily="34" charset="0"/>
              </a:rPr>
              <a:t>Employee Expenditures in the State Budget</a:t>
            </a:r>
            <a:endParaRPr lang="hr-HR" b="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1052735"/>
            <a:ext cx="8229600" cy="5073429"/>
          </a:xfrm>
        </p:spPr>
        <p:txBody>
          <a:bodyPr/>
          <a:lstStyle/>
          <a:p>
            <a:pPr>
              <a:spcBef>
                <a:spcPts val="0"/>
              </a:spcBef>
              <a:buFont typeface="Wingdings" pitchFamily="2" charset="2"/>
              <a:buChar char="§"/>
            </a:pPr>
            <a:r>
              <a:rPr lang="en-US" sz="2000" dirty="0" smtClean="0">
                <a:latin typeface="Verdana" pitchFamily="34" charset="0"/>
                <a:ea typeface="Verdana" pitchFamily="34" charset="0"/>
                <a:cs typeface="Verdana" pitchFamily="34" charset="0"/>
              </a:rPr>
              <a:t>Total state budget expenditure for 2014 amounted to </a:t>
            </a:r>
            <a:r>
              <a:rPr lang="hr-HR" sz="2000" dirty="0" smtClean="0">
                <a:latin typeface="Verdana" pitchFamily="34" charset="0"/>
                <a:ea typeface="Verdana" pitchFamily="34" charset="0"/>
                <a:cs typeface="Verdana" pitchFamily="34" charset="0"/>
              </a:rPr>
              <a:t>HRK 127</a:t>
            </a:r>
            <a:r>
              <a:rPr lang="en-US" sz="2000" dirty="0" smtClean="0">
                <a:latin typeface="Verdana" pitchFamily="34" charset="0"/>
                <a:ea typeface="Verdana" pitchFamily="34" charset="0"/>
                <a:cs typeface="Verdana" pitchFamily="34" charset="0"/>
              </a:rPr>
              <a:t>.</a:t>
            </a:r>
            <a:r>
              <a:rPr lang="hr-HR" sz="2000" dirty="0" smtClean="0">
                <a:latin typeface="Verdana" pitchFamily="34" charset="0"/>
                <a:ea typeface="Verdana" pitchFamily="34" charset="0"/>
                <a:cs typeface="Verdana" pitchFamily="34" charset="0"/>
              </a:rPr>
              <a:t>5 </a:t>
            </a:r>
            <a:r>
              <a:rPr lang="en-US" sz="2000" dirty="0" smtClean="0">
                <a:latin typeface="Verdana" pitchFamily="34" charset="0"/>
                <a:ea typeface="Verdana" pitchFamily="34" charset="0"/>
                <a:cs typeface="Verdana" pitchFamily="34" charset="0"/>
              </a:rPr>
              <a:t>billion</a:t>
            </a:r>
            <a:r>
              <a:rPr lang="hr-HR" sz="2000" dirty="0" smtClean="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around</a:t>
            </a:r>
            <a:r>
              <a:rPr lang="hr-HR" sz="2000" dirty="0" smtClean="0">
                <a:latin typeface="Verdana" pitchFamily="34" charset="0"/>
                <a:ea typeface="Verdana" pitchFamily="34" charset="0"/>
                <a:cs typeface="Verdana" pitchFamily="34" charset="0"/>
              </a:rPr>
              <a:t> EUR 16</a:t>
            </a:r>
            <a:r>
              <a:rPr lang="en-US" sz="2000" dirty="0" smtClean="0">
                <a:latin typeface="Verdana" pitchFamily="34" charset="0"/>
                <a:ea typeface="Verdana" pitchFamily="34" charset="0"/>
                <a:cs typeface="Verdana" pitchFamily="34" charset="0"/>
              </a:rPr>
              <a:t>.</a:t>
            </a:r>
            <a:r>
              <a:rPr lang="hr-HR" sz="2000" dirty="0" smtClean="0">
                <a:latin typeface="Verdana" pitchFamily="34" charset="0"/>
                <a:ea typeface="Verdana" pitchFamily="34" charset="0"/>
                <a:cs typeface="Verdana" pitchFamily="34" charset="0"/>
              </a:rPr>
              <a:t>8 </a:t>
            </a:r>
            <a:r>
              <a:rPr lang="en-US" sz="2000" dirty="0" err="1" smtClean="0">
                <a:latin typeface="Verdana" pitchFamily="34" charset="0"/>
                <a:ea typeface="Verdana" pitchFamily="34" charset="0"/>
                <a:cs typeface="Verdana" pitchFamily="34" charset="0"/>
              </a:rPr>
              <a:t>billio</a:t>
            </a:r>
            <a:r>
              <a:rPr lang="hr-HR" sz="2000" dirty="0" smtClean="0">
                <a:latin typeface="Verdana" pitchFamily="34" charset="0"/>
                <a:ea typeface="Verdana" pitchFamily="34" charset="0"/>
                <a:cs typeface="Verdana" pitchFamily="34" charset="0"/>
              </a:rPr>
              <a:t>n)</a:t>
            </a:r>
          </a:p>
          <a:p>
            <a:pPr>
              <a:spcBef>
                <a:spcPts val="0"/>
              </a:spcBef>
              <a:buFont typeface="Wingdings" pitchFamily="2" charset="2"/>
              <a:buChar char="§"/>
            </a:pPr>
            <a:endParaRPr lang="hr-HR" sz="2000" dirty="0" smtClean="0">
              <a:latin typeface="Verdana" pitchFamily="34" charset="0"/>
              <a:ea typeface="Verdana" pitchFamily="34" charset="0"/>
              <a:cs typeface="Verdana" pitchFamily="34" charset="0"/>
            </a:endParaRPr>
          </a:p>
          <a:p>
            <a:pPr>
              <a:spcBef>
                <a:spcPts val="0"/>
              </a:spcBef>
              <a:buFont typeface="Wingdings" pitchFamily="2" charset="2"/>
              <a:buChar char="§"/>
            </a:pPr>
            <a:r>
              <a:rPr lang="en-US" sz="2000" dirty="0" smtClean="0">
                <a:latin typeface="Verdana" pitchFamily="34" charset="0"/>
                <a:ea typeface="Verdana" pitchFamily="34" charset="0"/>
                <a:cs typeface="Verdana" pitchFamily="34" charset="0"/>
              </a:rPr>
              <a:t>Employee expenditures for 2014 amounted to </a:t>
            </a:r>
            <a:r>
              <a:rPr lang="hr-HR" sz="2000" dirty="0" smtClean="0">
                <a:latin typeface="Verdana" pitchFamily="34" charset="0"/>
                <a:ea typeface="Verdana" pitchFamily="34" charset="0"/>
                <a:cs typeface="Verdana" pitchFamily="34" charset="0"/>
              </a:rPr>
              <a:t>HRK 21</a:t>
            </a:r>
            <a:r>
              <a:rPr lang="en-US" sz="2000" dirty="0" smtClean="0">
                <a:latin typeface="Verdana" pitchFamily="34" charset="0"/>
                <a:ea typeface="Verdana" pitchFamily="34" charset="0"/>
                <a:cs typeface="Verdana" pitchFamily="34" charset="0"/>
              </a:rPr>
              <a:t>.</a:t>
            </a:r>
            <a:r>
              <a:rPr lang="hr-HR" sz="2000" dirty="0" smtClean="0">
                <a:latin typeface="Verdana" pitchFamily="34" charset="0"/>
                <a:ea typeface="Verdana" pitchFamily="34" charset="0"/>
                <a:cs typeface="Verdana" pitchFamily="34" charset="0"/>
              </a:rPr>
              <a:t>5 </a:t>
            </a:r>
            <a:r>
              <a:rPr lang="en-US" sz="2000" dirty="0" smtClean="0">
                <a:latin typeface="Verdana" pitchFamily="34" charset="0"/>
                <a:ea typeface="Verdana" pitchFamily="34" charset="0"/>
                <a:cs typeface="Verdana" pitchFamily="34" charset="0"/>
              </a:rPr>
              <a:t>billion</a:t>
            </a:r>
            <a:r>
              <a:rPr lang="hr-HR" sz="2000" dirty="0" smtClean="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around</a:t>
            </a:r>
            <a:r>
              <a:rPr lang="hr-HR" sz="2000" dirty="0" smtClean="0">
                <a:latin typeface="Verdana" pitchFamily="34" charset="0"/>
                <a:ea typeface="Verdana" pitchFamily="34" charset="0"/>
                <a:cs typeface="Verdana" pitchFamily="34" charset="0"/>
              </a:rPr>
              <a:t> EUR 2</a:t>
            </a:r>
            <a:r>
              <a:rPr lang="en-US" sz="2000" dirty="0" smtClean="0">
                <a:latin typeface="Verdana" pitchFamily="34" charset="0"/>
                <a:ea typeface="Verdana" pitchFamily="34" charset="0"/>
                <a:cs typeface="Verdana" pitchFamily="34" charset="0"/>
              </a:rPr>
              <a:t>.</a:t>
            </a:r>
            <a:r>
              <a:rPr lang="hr-HR" sz="2000" dirty="0" smtClean="0">
                <a:latin typeface="Verdana" pitchFamily="34" charset="0"/>
                <a:ea typeface="Verdana" pitchFamily="34" charset="0"/>
                <a:cs typeface="Verdana" pitchFamily="34" charset="0"/>
              </a:rPr>
              <a:t>8 </a:t>
            </a:r>
            <a:r>
              <a:rPr lang="en-US" sz="2000" dirty="0" smtClean="0">
                <a:latin typeface="Verdana" pitchFamily="34" charset="0"/>
                <a:ea typeface="Verdana" pitchFamily="34" charset="0"/>
                <a:cs typeface="Verdana" pitchFamily="34" charset="0"/>
              </a:rPr>
              <a:t>billion</a:t>
            </a:r>
            <a:r>
              <a:rPr lang="hr-HR" sz="2000" dirty="0" smtClean="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which represents </a:t>
            </a:r>
            <a:r>
              <a:rPr lang="hr-HR" sz="2000" dirty="0" smtClean="0">
                <a:latin typeface="Verdana" pitchFamily="34" charset="0"/>
                <a:ea typeface="Verdana" pitchFamily="34" charset="0"/>
                <a:cs typeface="Verdana" pitchFamily="34" charset="0"/>
              </a:rPr>
              <a:t>16</a:t>
            </a:r>
            <a:r>
              <a:rPr lang="en-US" sz="2000" dirty="0" smtClean="0">
                <a:latin typeface="Verdana" pitchFamily="34" charset="0"/>
                <a:ea typeface="Verdana" pitchFamily="34" charset="0"/>
                <a:cs typeface="Verdana" pitchFamily="34" charset="0"/>
              </a:rPr>
              <a:t>.</a:t>
            </a:r>
            <a:r>
              <a:rPr lang="hr-HR" sz="2000" dirty="0" smtClean="0">
                <a:latin typeface="Verdana" pitchFamily="34" charset="0"/>
                <a:ea typeface="Verdana" pitchFamily="34" charset="0"/>
                <a:cs typeface="Verdana" pitchFamily="34" charset="0"/>
              </a:rPr>
              <a:t>6</a:t>
            </a:r>
            <a:r>
              <a:rPr lang="hr-HR" sz="2000" dirty="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of total expenditure</a:t>
            </a:r>
            <a:r>
              <a:rPr lang="hr-HR" sz="2000" dirty="0" smtClean="0">
                <a:latin typeface="Verdana" pitchFamily="34" charset="0"/>
                <a:ea typeface="Verdana" pitchFamily="34" charset="0"/>
                <a:cs typeface="Verdana" pitchFamily="34" charset="0"/>
              </a:rPr>
              <a:t>s</a:t>
            </a:r>
          </a:p>
          <a:p>
            <a:pPr>
              <a:spcBef>
                <a:spcPts val="0"/>
              </a:spcBef>
              <a:buFont typeface="Wingdings" pitchFamily="2" charset="2"/>
              <a:buChar char="§"/>
            </a:pPr>
            <a:endParaRPr lang="hr-HR" sz="2000" dirty="0" smtClean="0">
              <a:latin typeface="Verdana" pitchFamily="34" charset="0"/>
              <a:ea typeface="Verdana" pitchFamily="34" charset="0"/>
              <a:cs typeface="Verdana" pitchFamily="34" charset="0"/>
            </a:endParaRPr>
          </a:p>
          <a:p>
            <a:pPr>
              <a:spcBef>
                <a:spcPts val="0"/>
              </a:spcBef>
              <a:buFont typeface="Wingdings" pitchFamily="2" charset="2"/>
              <a:buChar char="§"/>
            </a:pPr>
            <a:r>
              <a:rPr lang="en-US" sz="2000" dirty="0" smtClean="0">
                <a:latin typeface="Verdana" pitchFamily="34" charset="0"/>
                <a:ea typeface="Verdana" pitchFamily="34" charset="0"/>
                <a:cs typeface="Verdana" pitchFamily="34" charset="0"/>
              </a:rPr>
              <a:t>Employee expenditures were decreased by 1% compared to the same period of the previous year, which is primarily the result of</a:t>
            </a:r>
            <a:r>
              <a:rPr lang="hr-HR" sz="2000" dirty="0" smtClean="0">
                <a:latin typeface="Verdana" pitchFamily="34" charset="0"/>
                <a:ea typeface="Verdana" pitchFamily="34" charset="0"/>
                <a:cs typeface="Verdana" pitchFamily="34" charset="0"/>
              </a:rPr>
              <a:t>:</a:t>
            </a:r>
            <a:endParaRPr lang="hr-HR" sz="2000" dirty="0">
              <a:latin typeface="Verdana" pitchFamily="34" charset="0"/>
              <a:ea typeface="Verdana" pitchFamily="34" charset="0"/>
              <a:cs typeface="Verdana" pitchFamily="34" charset="0"/>
            </a:endParaRPr>
          </a:p>
          <a:p>
            <a:pPr lvl="1">
              <a:spcBef>
                <a:spcPts val="0"/>
              </a:spcBef>
              <a:buFont typeface="Wingdings" pitchFamily="2" charset="2"/>
              <a:buChar char="§"/>
            </a:pPr>
            <a:r>
              <a:rPr lang="en-US" sz="1800" dirty="0" smtClean="0">
                <a:latin typeface="Verdana" pitchFamily="34" charset="0"/>
                <a:ea typeface="Verdana" pitchFamily="34" charset="0"/>
                <a:cs typeface="Verdana" pitchFamily="34" charset="0"/>
              </a:rPr>
              <a:t>abolishing salary bonuses of </a:t>
            </a:r>
            <a:r>
              <a:rPr lang="hr-HR" sz="1800" dirty="0" smtClean="0">
                <a:latin typeface="Verdana" pitchFamily="34" charset="0"/>
                <a:ea typeface="Verdana" pitchFamily="34" charset="0"/>
                <a:cs typeface="Verdana" pitchFamily="34" charset="0"/>
              </a:rPr>
              <a:t>4</a:t>
            </a:r>
            <a:r>
              <a:rPr lang="hr-HR" sz="1800" dirty="0">
                <a:latin typeface="Verdana" pitchFamily="34" charset="0"/>
                <a:ea typeface="Verdana" pitchFamily="34" charset="0"/>
                <a:cs typeface="Verdana" pitchFamily="34" charset="0"/>
              </a:rPr>
              <a:t>, 8 </a:t>
            </a:r>
            <a:r>
              <a:rPr lang="en-US" sz="1800" dirty="0" smtClean="0">
                <a:latin typeface="Verdana" pitchFamily="34" charset="0"/>
                <a:ea typeface="Verdana" pitchFamily="34" charset="0"/>
                <a:cs typeface="Verdana" pitchFamily="34" charset="0"/>
              </a:rPr>
              <a:t>and</a:t>
            </a:r>
            <a:r>
              <a:rPr lang="hr-HR" sz="1800" dirty="0" smtClean="0">
                <a:latin typeface="Verdana" pitchFamily="34" charset="0"/>
                <a:ea typeface="Verdana" pitchFamily="34" charset="0"/>
                <a:cs typeface="Verdana" pitchFamily="34" charset="0"/>
              </a:rPr>
              <a:t> </a:t>
            </a:r>
            <a:r>
              <a:rPr lang="hr-HR" sz="1800" dirty="0">
                <a:latin typeface="Verdana" pitchFamily="34" charset="0"/>
                <a:ea typeface="Verdana" pitchFamily="34" charset="0"/>
                <a:cs typeface="Verdana" pitchFamily="34" charset="0"/>
              </a:rPr>
              <a:t>10% </a:t>
            </a:r>
            <a:r>
              <a:rPr lang="en-US" sz="1800" dirty="0" smtClean="0">
                <a:latin typeface="Verdana" pitchFamily="34" charset="0"/>
                <a:ea typeface="Verdana" pitchFamily="34" charset="0"/>
                <a:cs typeface="Verdana" pitchFamily="34" charset="0"/>
              </a:rPr>
              <a:t>for seniority</a:t>
            </a:r>
            <a:endParaRPr lang="hr-HR" sz="1800" dirty="0">
              <a:latin typeface="Verdana" pitchFamily="34" charset="0"/>
              <a:ea typeface="Verdana" pitchFamily="34" charset="0"/>
              <a:cs typeface="Verdana" pitchFamily="34" charset="0"/>
            </a:endParaRPr>
          </a:p>
          <a:p>
            <a:pPr lvl="1">
              <a:spcBef>
                <a:spcPts val="0"/>
              </a:spcBef>
              <a:buFont typeface="Wingdings" pitchFamily="2" charset="2"/>
              <a:buChar char="§"/>
            </a:pPr>
            <a:r>
              <a:rPr lang="en-US" sz="1800" dirty="0" smtClean="0">
                <a:latin typeface="Verdana" pitchFamily="34" charset="0"/>
                <a:ea typeface="Verdana" pitchFamily="34" charset="0"/>
                <a:cs typeface="Verdana" pitchFamily="34" charset="0"/>
              </a:rPr>
              <a:t>reducing </a:t>
            </a:r>
            <a:r>
              <a:rPr lang="en-US" sz="1800" dirty="0" smtClean="0">
                <a:latin typeface="Verdana" pitchFamily="34" charset="0"/>
                <a:ea typeface="Verdana" pitchFamily="34" charset="0"/>
                <a:cs typeface="Verdana" pitchFamily="34" charset="0"/>
              </a:rPr>
              <a:t>officials’ salaries by </a:t>
            </a:r>
            <a:r>
              <a:rPr lang="hr-HR" sz="1800" dirty="0" smtClean="0">
                <a:latin typeface="Verdana" pitchFamily="34" charset="0"/>
                <a:ea typeface="Verdana" pitchFamily="34" charset="0"/>
                <a:cs typeface="Verdana" pitchFamily="34" charset="0"/>
              </a:rPr>
              <a:t>6%</a:t>
            </a:r>
            <a:endParaRPr lang="hr-HR" sz="1800" dirty="0">
              <a:latin typeface="Verdana" pitchFamily="34" charset="0"/>
              <a:ea typeface="Verdana" pitchFamily="34" charset="0"/>
              <a:cs typeface="Verdana" pitchFamily="34" charset="0"/>
            </a:endParaRPr>
          </a:p>
          <a:p>
            <a:pPr lvl="1">
              <a:spcBef>
                <a:spcPts val="0"/>
              </a:spcBef>
              <a:buFont typeface="Wingdings" pitchFamily="2" charset="2"/>
              <a:buChar char="§"/>
            </a:pPr>
            <a:r>
              <a:rPr lang="en-US" sz="1800" dirty="0" smtClean="0">
                <a:latin typeface="Verdana" pitchFamily="34" charset="0"/>
                <a:ea typeface="Verdana" pitchFamily="34" charset="0"/>
                <a:cs typeface="Verdana" pitchFamily="34" charset="0"/>
              </a:rPr>
              <a:t>implementation of the central payroll</a:t>
            </a:r>
            <a:r>
              <a:rPr lang="hr-HR" sz="1800" dirty="0" smtClean="0">
                <a:latin typeface="Verdana" pitchFamily="34" charset="0"/>
                <a:ea typeface="Verdana" pitchFamily="34" charset="0"/>
                <a:cs typeface="Verdana" pitchFamily="34" charset="0"/>
              </a:rPr>
              <a:t> </a:t>
            </a:r>
            <a:r>
              <a:rPr lang="hr-HR" sz="1800" dirty="0" err="1" smtClean="0">
                <a:latin typeface="Verdana" pitchFamily="34" charset="0"/>
                <a:ea typeface="Verdana" pitchFamily="34" charset="0"/>
                <a:cs typeface="Verdana" pitchFamily="34" charset="0"/>
              </a:rPr>
              <a:t>accounting</a:t>
            </a:r>
            <a:r>
              <a:rPr lang="hr-HR" sz="1800" dirty="0" smtClean="0">
                <a:latin typeface="Verdana" pitchFamily="34" charset="0"/>
                <a:ea typeface="Verdana" pitchFamily="34" charset="0"/>
                <a:cs typeface="Verdana" pitchFamily="34" charset="0"/>
              </a:rPr>
              <a:t> </a:t>
            </a:r>
            <a:r>
              <a:rPr lang="hr-HR" sz="1800" dirty="0" err="1" smtClean="0">
                <a:latin typeface="Verdana" pitchFamily="34" charset="0"/>
                <a:ea typeface="Verdana" pitchFamily="34" charset="0"/>
                <a:cs typeface="Verdana" pitchFamily="34" charset="0"/>
              </a:rPr>
              <a:t>system</a:t>
            </a:r>
            <a:r>
              <a:rPr lang="en-US" sz="1800" dirty="0" smtClean="0">
                <a:latin typeface="Verdana" pitchFamily="34" charset="0"/>
                <a:ea typeface="Verdana" pitchFamily="34" charset="0"/>
                <a:cs typeface="Verdana" pitchFamily="34" charset="0"/>
              </a:rPr>
              <a:t> and</a:t>
            </a:r>
            <a:endParaRPr lang="hr-HR" sz="1800" dirty="0">
              <a:latin typeface="Verdana" pitchFamily="34" charset="0"/>
              <a:ea typeface="Verdana" pitchFamily="34" charset="0"/>
              <a:cs typeface="Verdana" pitchFamily="34" charset="0"/>
            </a:endParaRPr>
          </a:p>
          <a:p>
            <a:pPr lvl="1">
              <a:spcBef>
                <a:spcPts val="0"/>
              </a:spcBef>
              <a:buFont typeface="Wingdings" pitchFamily="2" charset="2"/>
              <a:buChar char="§"/>
            </a:pPr>
            <a:r>
              <a:rPr lang="en-US" sz="1800" dirty="0" smtClean="0">
                <a:latin typeface="Verdana" pitchFamily="34" charset="0"/>
                <a:ea typeface="Verdana" pitchFamily="34" charset="0"/>
                <a:cs typeface="Verdana" pitchFamily="34" charset="0"/>
              </a:rPr>
              <a:t>increasing health insurance contributions from 13 to 15% of the gross salary</a:t>
            </a:r>
            <a:endParaRPr lang="hr-HR" dirty="0" smtClean="0">
              <a:latin typeface="Verdana" pitchFamily="34" charset="0"/>
              <a:ea typeface="Verdana" pitchFamily="34" charset="0"/>
              <a:cs typeface="Verdana" pitchFamily="34" charset="0"/>
            </a:endParaRPr>
          </a:p>
          <a:p>
            <a:pPr lvl="1">
              <a:buFont typeface="Wingdings" pitchFamily="2" charset="2"/>
              <a:buChar char="§"/>
            </a:pPr>
            <a:endParaRPr lang="hr-HR" dirty="0"/>
          </a:p>
        </p:txBody>
      </p:sp>
      <p:sp>
        <p:nvSpPr>
          <p:cNvPr id="4" name="Slide Number Placeholder 3"/>
          <p:cNvSpPr>
            <a:spLocks noGrp="1"/>
          </p:cNvSpPr>
          <p:nvPr>
            <p:ph type="sldNum" sz="quarter" idx="10"/>
          </p:nvPr>
        </p:nvSpPr>
        <p:spPr/>
        <p:txBody>
          <a:bodyPr/>
          <a:lstStyle/>
          <a:p>
            <a:pPr>
              <a:defRPr/>
            </a:pPr>
            <a:fld id="{8A954024-20CD-4809-B3C6-40465F276753}" type="slidenum">
              <a:rPr lang="en-US" smtClean="0"/>
              <a:pPr>
                <a:defRPr/>
              </a:pPr>
              <a:t>3</a:t>
            </a:fld>
            <a:endParaRPr lang="en-US"/>
          </a:p>
        </p:txBody>
      </p:sp>
    </p:spTree>
    <p:extLst>
      <p:ext uri="{BB962C8B-B14F-4D97-AF65-F5344CB8AC3E}">
        <p14:creationId xmlns:p14="http://schemas.microsoft.com/office/powerpoint/2010/main" val="2601808219"/>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04056"/>
          </a:xfrm>
        </p:spPr>
        <p:txBody>
          <a:bodyPr/>
          <a:lstStyle/>
          <a:p>
            <a:r>
              <a:rPr lang="en-US" sz="3200" b="0" dirty="0" smtClean="0">
                <a:latin typeface="Verdana" pitchFamily="34" charset="0"/>
                <a:ea typeface="Verdana" pitchFamily="34" charset="0"/>
                <a:cs typeface="Verdana" pitchFamily="34" charset="0"/>
              </a:rPr>
              <a:t>The </a:t>
            </a:r>
            <a:r>
              <a:rPr lang="hr-HR" sz="3200" b="0" dirty="0" smtClean="0">
                <a:latin typeface="Verdana" pitchFamily="34" charset="0"/>
                <a:ea typeface="Verdana" pitchFamily="34" charset="0"/>
                <a:cs typeface="Verdana" pitchFamily="34" charset="0"/>
              </a:rPr>
              <a:t>2015 </a:t>
            </a:r>
            <a:r>
              <a:rPr lang="en-US" sz="3200" b="0" dirty="0" smtClean="0">
                <a:latin typeface="Verdana" pitchFamily="34" charset="0"/>
                <a:ea typeface="Verdana" pitchFamily="34" charset="0"/>
                <a:cs typeface="Verdana" pitchFamily="34" charset="0"/>
              </a:rPr>
              <a:t>National Reform Program </a:t>
            </a:r>
            <a:endParaRPr lang="hr-HR" sz="3200" b="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908721"/>
            <a:ext cx="8229600" cy="5949280"/>
          </a:xfrm>
        </p:spPr>
        <p:txBody>
          <a:bodyPr/>
          <a:lstStyle/>
          <a:p>
            <a:pPr>
              <a:spcBef>
                <a:spcPts val="0"/>
              </a:spcBef>
              <a:buFont typeface="Wingdings" pitchFamily="2" charset="2"/>
              <a:buChar char="§"/>
            </a:pPr>
            <a:r>
              <a:rPr lang="en-US" dirty="0" smtClean="0">
                <a:latin typeface="Verdana" pitchFamily="34" charset="0"/>
                <a:ea typeface="Verdana" pitchFamily="34" charset="0"/>
                <a:cs typeface="Verdana" pitchFamily="34" charset="0"/>
              </a:rPr>
              <a:t>Describes the measures undertaken by the Government of the Republic of Croatia in order to resolve the structural challenges </a:t>
            </a:r>
            <a:r>
              <a:rPr lang="hr-HR" dirty="0" smtClean="0">
                <a:latin typeface="Verdana" pitchFamily="34" charset="0"/>
                <a:ea typeface="Verdana" pitchFamily="34" charset="0"/>
                <a:cs typeface="Verdana" pitchFamily="34" charset="0"/>
              </a:rPr>
              <a:t>t</a:t>
            </a:r>
            <a:r>
              <a:rPr lang="en-US" dirty="0" smtClean="0">
                <a:latin typeface="Verdana" pitchFamily="34" charset="0"/>
                <a:ea typeface="Verdana" pitchFamily="34" charset="0"/>
                <a:cs typeface="Verdana" pitchFamily="34" charset="0"/>
              </a:rPr>
              <a:t>he </a:t>
            </a:r>
            <a:r>
              <a:rPr lang="hr-HR" dirty="0" err="1" smtClean="0">
                <a:latin typeface="Verdana" pitchFamily="34" charset="0"/>
                <a:ea typeface="Verdana" pitchFamily="34" charset="0"/>
                <a:cs typeface="Verdana" pitchFamily="34" charset="0"/>
              </a:rPr>
              <a:t>country</a:t>
            </a:r>
            <a:r>
              <a:rPr lang="hr-HR" dirty="0" smtClean="0">
                <a:latin typeface="Verdana" pitchFamily="34" charset="0"/>
                <a:ea typeface="Verdana" pitchFamily="34" charset="0"/>
                <a:cs typeface="Verdana" pitchFamily="34" charset="0"/>
              </a:rPr>
              <a:t> is </a:t>
            </a:r>
            <a:r>
              <a:rPr lang="hr-HR" dirty="0" err="1" smtClean="0">
                <a:latin typeface="Verdana" pitchFamily="34" charset="0"/>
                <a:ea typeface="Verdana" pitchFamily="34" charset="0"/>
                <a:cs typeface="Verdana" pitchFamily="34" charset="0"/>
              </a:rPr>
              <a:t>facing</a:t>
            </a:r>
            <a:r>
              <a:rPr lang="en-US" dirty="0" smtClean="0">
                <a:latin typeface="Verdana" pitchFamily="34" charset="0"/>
                <a:ea typeface="Verdana" pitchFamily="34" charset="0"/>
                <a:cs typeface="Verdana" pitchFamily="34" charset="0"/>
              </a:rPr>
              <a:t>, in accordance with the recommendations </a:t>
            </a:r>
            <a:r>
              <a:rPr lang="hr-HR" dirty="0" err="1" smtClean="0">
                <a:latin typeface="Verdana" pitchFamily="34" charset="0"/>
                <a:ea typeface="Verdana" pitchFamily="34" charset="0"/>
                <a:cs typeface="Verdana" pitchFamily="34" charset="0"/>
              </a:rPr>
              <a:t>by</a:t>
            </a:r>
            <a:r>
              <a:rPr lang="hr-HR" dirty="0" smtClean="0">
                <a:latin typeface="Verdana" pitchFamily="34" charset="0"/>
                <a:ea typeface="Verdana" pitchFamily="34" charset="0"/>
                <a:cs typeface="Verdana" pitchFamily="34" charset="0"/>
              </a:rPr>
              <a:t> </a:t>
            </a:r>
            <a:r>
              <a:rPr lang="en-US" dirty="0" smtClean="0">
                <a:latin typeface="Verdana" pitchFamily="34" charset="0"/>
                <a:ea typeface="Verdana" pitchFamily="34" charset="0"/>
                <a:cs typeface="Verdana" pitchFamily="34" charset="0"/>
              </a:rPr>
              <a:t>the Council of the European Union from July 2014</a:t>
            </a:r>
          </a:p>
          <a:p>
            <a:pPr>
              <a:spcBef>
                <a:spcPts val="0"/>
              </a:spcBef>
              <a:buFont typeface="Wingdings" pitchFamily="2" charset="2"/>
              <a:buChar char="§"/>
            </a:pPr>
            <a:r>
              <a:rPr lang="en-US" dirty="0" smtClean="0">
                <a:latin typeface="Verdana" pitchFamily="34" charset="0"/>
                <a:ea typeface="Verdana" pitchFamily="34" charset="0"/>
                <a:cs typeface="Verdana" pitchFamily="34" charset="0"/>
              </a:rPr>
              <a:t>In order to </a:t>
            </a:r>
            <a:r>
              <a:rPr lang="hr-HR" dirty="0" err="1" smtClean="0">
                <a:latin typeface="Verdana" pitchFamily="34" charset="0"/>
                <a:ea typeface="Verdana" pitchFamily="34" charset="0"/>
                <a:cs typeface="Verdana" pitchFamily="34" charset="0"/>
              </a:rPr>
              <a:t>deal</a:t>
            </a:r>
            <a:r>
              <a:rPr lang="hr-HR" dirty="0" smtClean="0">
                <a:latin typeface="Verdana" pitchFamily="34" charset="0"/>
                <a:ea typeface="Verdana" pitchFamily="34" charset="0"/>
                <a:cs typeface="Verdana" pitchFamily="34" charset="0"/>
              </a:rPr>
              <a:t> </a:t>
            </a:r>
            <a:r>
              <a:rPr lang="hr-HR" dirty="0" err="1" smtClean="0">
                <a:latin typeface="Verdana" pitchFamily="34" charset="0"/>
                <a:ea typeface="Verdana" pitchFamily="34" charset="0"/>
                <a:cs typeface="Verdana" pitchFamily="34" charset="0"/>
              </a:rPr>
              <a:t>with</a:t>
            </a:r>
            <a:r>
              <a:rPr lang="hr-HR" dirty="0" smtClean="0">
                <a:latin typeface="Verdana" pitchFamily="34" charset="0"/>
                <a:ea typeface="Verdana" pitchFamily="34" charset="0"/>
                <a:cs typeface="Verdana" pitchFamily="34" charset="0"/>
              </a:rPr>
              <a:t> </a:t>
            </a:r>
            <a:r>
              <a:rPr lang="hr-HR" dirty="0" err="1" smtClean="0">
                <a:latin typeface="Verdana" pitchFamily="34" charset="0"/>
                <a:ea typeface="Verdana" pitchFamily="34" charset="0"/>
                <a:cs typeface="Verdana" pitchFamily="34" charset="0"/>
              </a:rPr>
              <a:t>the</a:t>
            </a:r>
            <a:r>
              <a:rPr lang="hr-HR" dirty="0" smtClean="0">
                <a:latin typeface="Verdana" pitchFamily="34" charset="0"/>
                <a:ea typeface="Verdana" pitchFamily="34" charset="0"/>
                <a:cs typeface="Verdana" pitchFamily="34" charset="0"/>
              </a:rPr>
              <a:t> </a:t>
            </a:r>
            <a:r>
              <a:rPr lang="en-US" dirty="0" smtClean="0">
                <a:latin typeface="Verdana" pitchFamily="34" charset="0"/>
                <a:ea typeface="Verdana" pitchFamily="34" charset="0"/>
                <a:cs typeface="Verdana" pitchFamily="34" charset="0"/>
              </a:rPr>
              <a:t>weaknesses in public sector </a:t>
            </a:r>
            <a:r>
              <a:rPr lang="en-US" dirty="0" smtClean="0">
                <a:latin typeface="Verdana" pitchFamily="34" charset="0"/>
                <a:ea typeface="Verdana" pitchFamily="34" charset="0"/>
                <a:cs typeface="Verdana" pitchFamily="34" charset="0"/>
              </a:rPr>
              <a:t>management and </a:t>
            </a:r>
            <a:r>
              <a:rPr lang="en-US" dirty="0" smtClean="0">
                <a:latin typeface="Verdana" pitchFamily="34" charset="0"/>
                <a:ea typeface="Verdana" pitchFamily="34" charset="0"/>
                <a:cs typeface="Verdana" pitchFamily="34" charset="0"/>
              </a:rPr>
              <a:t>increase public sector efficiency, the following measures need to be implemented</a:t>
            </a:r>
            <a:r>
              <a:rPr lang="hr-HR" dirty="0" smtClean="0">
                <a:latin typeface="Verdana" pitchFamily="34" charset="0"/>
                <a:ea typeface="Verdana" pitchFamily="34" charset="0"/>
                <a:cs typeface="Verdana" pitchFamily="34" charset="0"/>
              </a:rPr>
              <a:t>:</a:t>
            </a:r>
          </a:p>
          <a:p>
            <a:pPr marL="800100" lvl="1" indent="-342900">
              <a:buFont typeface="+mj-lt"/>
              <a:buAutoNum type="arabicPeriod"/>
            </a:pPr>
            <a:r>
              <a:rPr lang="en-US" sz="1500" dirty="0" smtClean="0">
                <a:latin typeface="Verdana" pitchFamily="34" charset="0"/>
                <a:ea typeface="Verdana" pitchFamily="34" charset="0"/>
                <a:cs typeface="Verdana" pitchFamily="34" charset="0"/>
              </a:rPr>
              <a:t>Rationalization of the system of legal entities with public authority and their unified legal regulation</a:t>
            </a:r>
          </a:p>
          <a:p>
            <a:pPr marL="800100" lvl="1" indent="-342900">
              <a:buFont typeface="+mj-lt"/>
              <a:buAutoNum type="arabicPeriod"/>
            </a:pPr>
            <a:r>
              <a:rPr lang="en-US" sz="1500" dirty="0" smtClean="0">
                <a:latin typeface="Verdana" pitchFamily="34" charset="0"/>
                <a:ea typeface="Verdana" pitchFamily="34" charset="0"/>
                <a:cs typeface="Verdana" pitchFamily="34" charset="0"/>
              </a:rPr>
              <a:t>Rationalization of the </a:t>
            </a:r>
            <a:r>
              <a:rPr lang="hr-HR" sz="1500" dirty="0" smtClean="0">
                <a:latin typeface="Verdana" pitchFamily="34" charset="0"/>
                <a:ea typeface="Verdana" pitchFamily="34" charset="0"/>
                <a:cs typeface="Verdana" pitchFamily="34" charset="0"/>
              </a:rPr>
              <a:t>state </a:t>
            </a:r>
            <a:r>
              <a:rPr lang="hr-HR" sz="1500" dirty="0" err="1" smtClean="0">
                <a:latin typeface="Verdana" pitchFamily="34" charset="0"/>
                <a:ea typeface="Verdana" pitchFamily="34" charset="0"/>
                <a:cs typeface="Verdana" pitchFamily="34" charset="0"/>
              </a:rPr>
              <a:t>administration</a:t>
            </a:r>
            <a:r>
              <a:rPr lang="hr-HR" sz="1500" dirty="0" smtClean="0">
                <a:latin typeface="Verdana" pitchFamily="34" charset="0"/>
                <a:ea typeface="Verdana" pitchFamily="34" charset="0"/>
                <a:cs typeface="Verdana" pitchFamily="34" charset="0"/>
              </a:rPr>
              <a:t> central </a:t>
            </a:r>
            <a:r>
              <a:rPr lang="hr-HR" sz="1500" dirty="0" err="1" smtClean="0">
                <a:latin typeface="Verdana" pitchFamily="34" charset="0"/>
                <a:ea typeface="Verdana" pitchFamily="34" charset="0"/>
                <a:cs typeface="Verdana" pitchFamily="34" charset="0"/>
              </a:rPr>
              <a:t>bodies</a:t>
            </a:r>
            <a:r>
              <a:rPr lang="hr-HR" sz="1500" dirty="0" smtClean="0">
                <a:latin typeface="Verdana" pitchFamily="34" charset="0"/>
                <a:ea typeface="Verdana" pitchFamily="34" charset="0"/>
                <a:cs typeface="Verdana" pitchFamily="34" charset="0"/>
              </a:rPr>
              <a:t>’ </a:t>
            </a:r>
            <a:r>
              <a:rPr lang="en-US" sz="1500" dirty="0" smtClean="0">
                <a:latin typeface="Verdana" pitchFamily="34" charset="0"/>
                <a:ea typeface="Verdana" pitchFamily="34" charset="0"/>
                <a:cs typeface="Verdana" pitchFamily="34" charset="0"/>
              </a:rPr>
              <a:t>regional units</a:t>
            </a:r>
            <a:endParaRPr lang="vi-VN" sz="1500" dirty="0" smtClean="0">
              <a:latin typeface="Verdana" pitchFamily="34" charset="0"/>
              <a:ea typeface="Verdana" pitchFamily="34" charset="0"/>
              <a:cs typeface="Verdana" pitchFamily="34" charset="0"/>
            </a:endParaRPr>
          </a:p>
          <a:p>
            <a:pPr marL="800100" lvl="1" indent="-342900">
              <a:buFont typeface="+mj-lt"/>
              <a:buAutoNum type="arabicPeriod"/>
            </a:pPr>
            <a:r>
              <a:rPr lang="en-US" sz="1500" dirty="0" smtClean="0">
                <a:latin typeface="Verdana" pitchFamily="34" charset="0"/>
                <a:ea typeface="Verdana" pitchFamily="34" charset="0"/>
                <a:cs typeface="Verdana" pitchFamily="34" charset="0"/>
              </a:rPr>
              <a:t>Commencement of the process of functional, fiscal and territorial decentralization</a:t>
            </a:r>
            <a:r>
              <a:rPr lang="hr-HR" sz="1500" dirty="0" smtClean="0">
                <a:latin typeface="Verdana" pitchFamily="34" charset="0"/>
                <a:ea typeface="Verdana" pitchFamily="34" charset="0"/>
                <a:cs typeface="Verdana" pitchFamily="34" charset="0"/>
              </a:rPr>
              <a:t>,</a:t>
            </a:r>
            <a:r>
              <a:rPr lang="en-US" sz="1500" dirty="0" smtClean="0">
                <a:latin typeface="Verdana" pitchFamily="34" charset="0"/>
                <a:ea typeface="Verdana" pitchFamily="34" charset="0"/>
                <a:cs typeface="Verdana" pitchFamily="34" charset="0"/>
              </a:rPr>
              <a:t> with the aim of rationalizing the LS(R)CGU system</a:t>
            </a:r>
            <a:endParaRPr lang="vi-VN" sz="1500" dirty="0" smtClean="0">
              <a:latin typeface="Verdana" pitchFamily="34" charset="0"/>
              <a:ea typeface="Verdana" pitchFamily="34" charset="0"/>
              <a:cs typeface="Verdana" pitchFamily="34" charset="0"/>
            </a:endParaRPr>
          </a:p>
          <a:p>
            <a:pPr marL="800100" lvl="1" indent="-342900">
              <a:buFont typeface="+mj-lt"/>
              <a:buAutoNum type="arabicPeriod"/>
            </a:pPr>
            <a:r>
              <a:rPr lang="en-US" sz="1500" b="1" dirty="0" smtClean="0">
                <a:latin typeface="Verdana" pitchFamily="34" charset="0"/>
                <a:ea typeface="Verdana" pitchFamily="34" charset="0"/>
                <a:cs typeface="Verdana" pitchFamily="34" charset="0"/>
              </a:rPr>
              <a:t>Revision of the  salary setting system and regulation of the system of salaries in public administration and public services</a:t>
            </a:r>
            <a:endParaRPr lang="vi-VN" sz="1500" b="1" dirty="0" smtClean="0">
              <a:latin typeface="Verdana" pitchFamily="34" charset="0"/>
              <a:ea typeface="Verdana" pitchFamily="34" charset="0"/>
              <a:cs typeface="Verdana" pitchFamily="34" charset="0"/>
            </a:endParaRPr>
          </a:p>
          <a:p>
            <a:pPr marL="800100" lvl="1" indent="-342900">
              <a:buFont typeface="+mj-lt"/>
              <a:buAutoNum type="arabicPeriod"/>
            </a:pPr>
            <a:r>
              <a:rPr lang="en-US" sz="1500" b="1" dirty="0" smtClean="0">
                <a:latin typeface="Verdana" pitchFamily="34" charset="0"/>
                <a:ea typeface="Verdana" pitchFamily="34" charset="0"/>
                <a:cs typeface="Verdana" pitchFamily="34" charset="0"/>
              </a:rPr>
              <a:t>Improvement of human resource management in public administration</a:t>
            </a:r>
            <a:endParaRPr lang="hr-HR" sz="1500" b="1" dirty="0" smtClean="0">
              <a:latin typeface="Verdana" pitchFamily="34" charset="0"/>
              <a:ea typeface="Verdana" pitchFamily="34" charset="0"/>
              <a:cs typeface="Verdana" pitchFamily="34" charset="0"/>
            </a:endParaRPr>
          </a:p>
          <a:p>
            <a:pPr marL="800100" lvl="1" indent="-342900">
              <a:buFont typeface="+mj-lt"/>
              <a:buAutoNum type="arabicPeriod"/>
            </a:pPr>
            <a:r>
              <a:rPr lang="en-US" sz="1500" dirty="0" smtClean="0">
                <a:latin typeface="Verdana" pitchFamily="34" charset="0"/>
                <a:ea typeface="Verdana" pitchFamily="34" charset="0"/>
                <a:cs typeface="Verdana" pitchFamily="34" charset="0"/>
              </a:rPr>
              <a:t>Improvement of the public administration e-business and provision of electronic services to citizens and businesses</a:t>
            </a:r>
            <a:endParaRPr lang="vi-VN" sz="1500" dirty="0" smtClean="0">
              <a:latin typeface="Verdana" pitchFamily="34" charset="0"/>
              <a:ea typeface="Verdana" pitchFamily="34" charset="0"/>
              <a:cs typeface="Verdana" pitchFamily="34" charset="0"/>
            </a:endParaRPr>
          </a:p>
          <a:p>
            <a:pPr marL="800100" lvl="1" indent="-342900">
              <a:buFont typeface="+mj-lt"/>
              <a:buAutoNum type="arabicPeriod"/>
            </a:pPr>
            <a:r>
              <a:rPr lang="en-US" sz="1500" dirty="0" smtClean="0">
                <a:latin typeface="Verdana" pitchFamily="34" charset="0"/>
                <a:ea typeface="Verdana" pitchFamily="34" charset="0"/>
                <a:cs typeface="Verdana" pitchFamily="34" charset="0"/>
              </a:rPr>
              <a:t>Development of the Open Data Portal at the web address data.gov.hr </a:t>
            </a:r>
            <a:endParaRPr lang="vi-VN" sz="1500" dirty="0" smtClean="0">
              <a:latin typeface="Verdana" pitchFamily="34" charset="0"/>
              <a:ea typeface="Verdana" pitchFamily="34" charset="0"/>
              <a:cs typeface="Verdana" pitchFamily="34" charset="0"/>
            </a:endParaRPr>
          </a:p>
          <a:p>
            <a:pPr>
              <a:spcBef>
                <a:spcPts val="0"/>
              </a:spcBef>
            </a:pPr>
            <a:endParaRPr lang="hr-HR" sz="2000" dirty="0">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pPr>
              <a:defRPr/>
            </a:pPr>
            <a:fld id="{8A954024-20CD-4809-B3C6-40465F276753}" type="slidenum">
              <a:rPr lang="en-US" smtClean="0"/>
              <a:pPr>
                <a:defRPr/>
              </a:pPr>
              <a:t>4</a:t>
            </a:fld>
            <a:endParaRPr lang="en-US"/>
          </a:p>
        </p:txBody>
      </p:sp>
    </p:spTree>
    <p:extLst>
      <p:ext uri="{BB962C8B-B14F-4D97-AF65-F5344CB8AC3E}">
        <p14:creationId xmlns:p14="http://schemas.microsoft.com/office/powerpoint/2010/main" val="412437332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76064"/>
          </a:xfrm>
        </p:spPr>
        <p:txBody>
          <a:bodyPr/>
          <a:lstStyle/>
          <a:p>
            <a:r>
              <a:rPr lang="en-US" sz="3200" b="0" dirty="0" smtClean="0">
                <a:latin typeface="Verdana" pitchFamily="34" charset="0"/>
                <a:ea typeface="Verdana" pitchFamily="34" charset="0"/>
                <a:cs typeface="Verdana" pitchFamily="34" charset="0"/>
              </a:rPr>
              <a:t>The Results of In-Depth Analysis</a:t>
            </a:r>
            <a:endParaRPr lang="hr-HR" sz="3200" b="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908721"/>
            <a:ext cx="8229600" cy="5217444"/>
          </a:xfrm>
        </p:spPr>
        <p:txBody>
          <a:bodyPr/>
          <a:lstStyle/>
          <a:p>
            <a:pPr>
              <a:spcBef>
                <a:spcPts val="0"/>
              </a:spcBef>
              <a:buFont typeface="Wingdings" pitchFamily="2" charset="2"/>
              <a:buChar char="§"/>
            </a:pPr>
            <a:r>
              <a:rPr lang="hr-HR" sz="1600" dirty="0" err="1" smtClean="0">
                <a:latin typeface="Verdana" pitchFamily="34" charset="0"/>
                <a:ea typeface="Verdana" pitchFamily="34" charset="0"/>
                <a:cs typeface="Verdana" pitchFamily="34" charset="0"/>
              </a:rPr>
              <a:t>Pursuant</a:t>
            </a:r>
            <a:r>
              <a:rPr lang="hr-HR" sz="1600" dirty="0" smtClean="0">
                <a:latin typeface="Verdana" pitchFamily="34" charset="0"/>
                <a:ea typeface="Verdana" pitchFamily="34" charset="0"/>
                <a:cs typeface="Verdana" pitchFamily="34" charset="0"/>
              </a:rPr>
              <a:t> to </a:t>
            </a:r>
            <a:r>
              <a:rPr lang="en-US" sz="1600" dirty="0" smtClean="0">
                <a:latin typeface="Verdana" pitchFamily="34" charset="0"/>
                <a:ea typeface="Verdana" pitchFamily="34" charset="0"/>
                <a:cs typeface="Verdana" pitchFamily="34" charset="0"/>
              </a:rPr>
              <a:t>the findings of in-depth analysis </a:t>
            </a:r>
            <a:r>
              <a:rPr lang="hr-HR" sz="1600" dirty="0" err="1" smtClean="0">
                <a:latin typeface="Verdana" pitchFamily="34" charset="0"/>
                <a:ea typeface="Verdana" pitchFamily="34" charset="0"/>
                <a:cs typeface="Verdana" pitchFamily="34" charset="0"/>
              </a:rPr>
              <a:t>regarding</a:t>
            </a:r>
            <a:r>
              <a:rPr lang="hr-HR" sz="1600" dirty="0" smtClean="0">
                <a:latin typeface="Verdana" pitchFamily="34" charset="0"/>
                <a:ea typeface="Verdana" pitchFamily="34" charset="0"/>
                <a:cs typeface="Verdana" pitchFamily="34" charset="0"/>
              </a:rPr>
              <a:t> </a:t>
            </a:r>
            <a:r>
              <a:rPr lang="en-US" sz="1600" dirty="0" smtClean="0">
                <a:latin typeface="Verdana" pitchFamily="34" charset="0"/>
                <a:ea typeface="Verdana" pitchFamily="34" charset="0"/>
                <a:cs typeface="Verdana" pitchFamily="34" charset="0"/>
              </a:rPr>
              <a:t>the business operations of agencies, institutes, funds and other legal persons with public authorities, the Government is initiating the rationalization of the system of legal entities with public authorities and their unique legal regulation</a:t>
            </a:r>
            <a:endParaRPr lang="vi-VN" sz="1600" dirty="0">
              <a:latin typeface="Verdana" pitchFamily="34" charset="0"/>
              <a:ea typeface="Verdana" pitchFamily="34" charset="0"/>
              <a:cs typeface="Verdana" pitchFamily="34" charset="0"/>
            </a:endParaRPr>
          </a:p>
          <a:p>
            <a:pPr>
              <a:spcBef>
                <a:spcPts val="0"/>
              </a:spcBef>
              <a:buFont typeface="Wingdings" pitchFamily="2" charset="2"/>
              <a:buChar char="§"/>
            </a:pPr>
            <a:r>
              <a:rPr lang="en-US" sz="1600" dirty="0" smtClean="0">
                <a:latin typeface="Verdana" pitchFamily="34" charset="0"/>
                <a:ea typeface="Verdana" pitchFamily="34" charset="0"/>
                <a:cs typeface="Verdana" pitchFamily="34" charset="0"/>
              </a:rPr>
              <a:t>The action plan for the implementation of the rationalization of the system of legal entities with public authorities of agencies has been established, which will reduce the number of agencies by 9, from the current 57</a:t>
            </a:r>
            <a:endParaRPr lang="hr-HR" sz="1600" dirty="0" smtClean="0">
              <a:latin typeface="Verdana" pitchFamily="34" charset="0"/>
              <a:ea typeface="Verdana" pitchFamily="34" charset="0"/>
              <a:cs typeface="Verdana" pitchFamily="34" charset="0"/>
            </a:endParaRPr>
          </a:p>
          <a:p>
            <a:pPr>
              <a:spcBef>
                <a:spcPts val="0"/>
              </a:spcBef>
              <a:buFont typeface="Wingdings" pitchFamily="2" charset="2"/>
              <a:buChar char="§"/>
            </a:pPr>
            <a:r>
              <a:rPr lang="en-US" sz="1600" dirty="0" smtClean="0">
                <a:latin typeface="Verdana" pitchFamily="34" charset="0"/>
                <a:ea typeface="Verdana" pitchFamily="34" charset="0"/>
                <a:cs typeface="Verdana" pitchFamily="34" charset="0"/>
              </a:rPr>
              <a:t>The in-depth analysis of the expenditure for employees paid from the State Budget from March 2015 has </a:t>
            </a:r>
            <a:r>
              <a:rPr lang="hr-HR" sz="1600" dirty="0" smtClean="0">
                <a:latin typeface="Verdana" pitchFamily="34" charset="0"/>
                <a:ea typeface="Verdana" pitchFamily="34" charset="0"/>
                <a:cs typeface="Verdana" pitchFamily="34" charset="0"/>
              </a:rPr>
              <a:t>indicated that the </a:t>
            </a:r>
            <a:r>
              <a:rPr lang="hr-HR" sz="1600" dirty="0" smtClean="0">
                <a:latin typeface="Verdana" pitchFamily="34" charset="0"/>
                <a:ea typeface="Verdana" pitchFamily="34" charset="0"/>
                <a:cs typeface="Verdana" pitchFamily="34" charset="0"/>
              </a:rPr>
              <a:t>salar</a:t>
            </a:r>
            <a:r>
              <a:rPr lang="en-US" sz="1600" dirty="0" smtClean="0">
                <a:latin typeface="Verdana" pitchFamily="34" charset="0"/>
                <a:ea typeface="Verdana" pitchFamily="34" charset="0"/>
                <a:cs typeface="Verdana" pitchFamily="34" charset="0"/>
              </a:rPr>
              <a:t>y </a:t>
            </a:r>
            <a:r>
              <a:rPr lang="hr-HR" sz="1600" dirty="0" smtClean="0">
                <a:latin typeface="Verdana" pitchFamily="34" charset="0"/>
                <a:ea typeface="Verdana" pitchFamily="34" charset="0"/>
                <a:cs typeface="Verdana" pitchFamily="34" charset="0"/>
              </a:rPr>
              <a:t>system </a:t>
            </a:r>
            <a:r>
              <a:rPr lang="hr-HR" sz="1600" dirty="0" smtClean="0">
                <a:latin typeface="Verdana" pitchFamily="34" charset="0"/>
                <a:ea typeface="Verdana" pitchFamily="34" charset="0"/>
                <a:cs typeface="Verdana" pitchFamily="34" charset="0"/>
              </a:rPr>
              <a:t>contains many unfair and illogical elements</a:t>
            </a:r>
            <a:r>
              <a:rPr lang="en-US" sz="1600" dirty="0" smtClean="0">
                <a:latin typeface="Verdana" pitchFamily="34" charset="0"/>
                <a:ea typeface="Verdana" pitchFamily="34" charset="0"/>
                <a:cs typeface="Verdana" pitchFamily="34" charset="0"/>
              </a:rPr>
              <a:t>, thus a revision of the salary setting system and the regulation of salaries in public administration and the civil service, i.e. the implementation of a comprehensive reform of the </a:t>
            </a:r>
            <a:r>
              <a:rPr lang="en-US" sz="1600" dirty="0" smtClean="0">
                <a:latin typeface="Verdana" pitchFamily="34" charset="0"/>
                <a:ea typeface="Verdana" pitchFamily="34" charset="0"/>
                <a:cs typeface="Verdana" pitchFamily="34" charset="0"/>
              </a:rPr>
              <a:t>salary </a:t>
            </a:r>
            <a:r>
              <a:rPr lang="en-US" sz="1600" dirty="0" smtClean="0">
                <a:latin typeface="Verdana" pitchFamily="34" charset="0"/>
                <a:ea typeface="Verdana" pitchFamily="34" charset="0"/>
                <a:cs typeface="Verdana" pitchFamily="34" charset="0"/>
              </a:rPr>
              <a:t>system, is initiated, which needs to be implemented in the medium-term</a:t>
            </a:r>
            <a:endParaRPr lang="hr-HR" sz="1600" dirty="0" smtClean="0">
              <a:latin typeface="Verdana" pitchFamily="34" charset="0"/>
              <a:ea typeface="Verdana" pitchFamily="34" charset="0"/>
              <a:cs typeface="Verdana" pitchFamily="34" charset="0"/>
            </a:endParaRPr>
          </a:p>
          <a:p>
            <a:pPr>
              <a:spcBef>
                <a:spcPts val="0"/>
              </a:spcBef>
              <a:buFont typeface="Wingdings" pitchFamily="2" charset="2"/>
              <a:buChar char="§"/>
            </a:pPr>
            <a:r>
              <a:rPr lang="en-US" sz="1600" dirty="0" smtClean="0">
                <a:latin typeface="Verdana" pitchFamily="34" charset="0"/>
                <a:ea typeface="Verdana" pitchFamily="34" charset="0"/>
                <a:cs typeface="Verdana" pitchFamily="34" charset="0"/>
              </a:rPr>
              <a:t>The goal is to regulate the </a:t>
            </a:r>
            <a:r>
              <a:rPr lang="en-US" sz="1600" dirty="0" smtClean="0">
                <a:latin typeface="Verdana" pitchFamily="34" charset="0"/>
                <a:ea typeface="Verdana" pitchFamily="34" charset="0"/>
                <a:cs typeface="Verdana" pitchFamily="34" charset="0"/>
              </a:rPr>
              <a:t>salary </a:t>
            </a:r>
            <a:r>
              <a:rPr lang="en-US" sz="1600" dirty="0" smtClean="0">
                <a:latin typeface="Verdana" pitchFamily="34" charset="0"/>
                <a:ea typeface="Verdana" pitchFamily="34" charset="0"/>
                <a:cs typeface="Verdana" pitchFamily="34" charset="0"/>
              </a:rPr>
              <a:t>system in the civil service, legal persons with public authorities and public services according to the principles of transparency and unified approach to equal remuneration for equal work, through the introduction of pay grades and variable salary parts, which will allow the differentiation between higher quality and lower quality work. </a:t>
            </a:r>
            <a:endParaRPr lang="vi-VN" sz="1600" dirty="0">
              <a:latin typeface="Verdana" pitchFamily="34" charset="0"/>
              <a:ea typeface="Verdana" pitchFamily="34" charset="0"/>
              <a:cs typeface="Verdana" pitchFamily="34" charset="0"/>
            </a:endParaRPr>
          </a:p>
          <a:p>
            <a:pPr>
              <a:spcBef>
                <a:spcPts val="0"/>
              </a:spcBef>
            </a:pPr>
            <a:endParaRPr lang="vi-VN" sz="1400" dirty="0">
              <a:latin typeface="Verdana" pitchFamily="34" charset="0"/>
              <a:ea typeface="Verdana" pitchFamily="34" charset="0"/>
              <a:cs typeface="Verdana" pitchFamily="34" charset="0"/>
            </a:endParaRPr>
          </a:p>
          <a:p>
            <a:endParaRPr lang="hr-HR" sz="1600" dirty="0"/>
          </a:p>
        </p:txBody>
      </p:sp>
      <p:sp>
        <p:nvSpPr>
          <p:cNvPr id="4" name="Slide Number Placeholder 3"/>
          <p:cNvSpPr>
            <a:spLocks noGrp="1"/>
          </p:cNvSpPr>
          <p:nvPr>
            <p:ph type="sldNum" sz="quarter" idx="10"/>
          </p:nvPr>
        </p:nvSpPr>
        <p:spPr/>
        <p:txBody>
          <a:bodyPr/>
          <a:lstStyle/>
          <a:p>
            <a:pPr>
              <a:defRPr/>
            </a:pPr>
            <a:fld id="{8A954024-20CD-4809-B3C6-40465F276753}" type="slidenum">
              <a:rPr lang="en-US" smtClean="0"/>
              <a:pPr>
                <a:defRPr/>
              </a:pPr>
              <a:t>5</a:t>
            </a:fld>
            <a:endParaRPr lang="en-US" dirty="0"/>
          </a:p>
        </p:txBody>
      </p:sp>
    </p:spTree>
    <p:extLst>
      <p:ext uri="{BB962C8B-B14F-4D97-AF65-F5344CB8AC3E}">
        <p14:creationId xmlns:p14="http://schemas.microsoft.com/office/powerpoint/2010/main" val="2955028294"/>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792088"/>
          </a:xfrm>
        </p:spPr>
        <p:txBody>
          <a:bodyPr/>
          <a:lstStyle/>
          <a:p>
            <a:r>
              <a:rPr lang="en-US" sz="2600" b="0" dirty="0" smtClean="0">
                <a:latin typeface="Verdana" pitchFamily="34" charset="0"/>
                <a:ea typeface="Verdana" pitchFamily="34" charset="0"/>
                <a:cs typeface="Verdana" pitchFamily="34" charset="0"/>
              </a:rPr>
              <a:t>Committee </a:t>
            </a:r>
            <a:r>
              <a:rPr lang="en-US" sz="2600" b="0" dirty="0" smtClean="0">
                <a:latin typeface="Verdana" pitchFamily="34" charset="0"/>
                <a:ea typeface="Verdana" pitchFamily="34" charset="0"/>
                <a:cs typeface="Verdana" pitchFamily="34" charset="0"/>
              </a:rPr>
              <a:t>for the Analysis of State Budget Employee Expenditures</a:t>
            </a:r>
            <a:r>
              <a:rPr lang="hr-HR" dirty="0">
                <a:latin typeface="Verdana" pitchFamily="34" charset="0"/>
                <a:ea typeface="Verdana" pitchFamily="34" charset="0"/>
                <a:cs typeface="Verdana" pitchFamily="34" charset="0"/>
              </a:rPr>
              <a:t/>
            </a:r>
            <a:br>
              <a:rPr lang="hr-HR" dirty="0">
                <a:latin typeface="Verdana" pitchFamily="34" charset="0"/>
                <a:ea typeface="Verdana" pitchFamily="34" charset="0"/>
                <a:cs typeface="Verdana" pitchFamily="34" charset="0"/>
              </a:rPr>
            </a:br>
            <a:endParaRPr lang="hr-HR" dirty="0"/>
          </a:p>
        </p:txBody>
      </p:sp>
      <p:sp>
        <p:nvSpPr>
          <p:cNvPr id="3" name="Content Placeholder 2"/>
          <p:cNvSpPr>
            <a:spLocks noGrp="1"/>
          </p:cNvSpPr>
          <p:nvPr>
            <p:ph idx="1"/>
          </p:nvPr>
        </p:nvSpPr>
        <p:spPr>
          <a:xfrm>
            <a:off x="179512" y="1196752"/>
            <a:ext cx="8507288" cy="5400600"/>
          </a:xfrm>
        </p:spPr>
        <p:txBody>
          <a:bodyPr/>
          <a:lstStyle/>
          <a:p>
            <a:pPr>
              <a:spcBef>
                <a:spcPts val="0"/>
              </a:spcBef>
              <a:buFont typeface="Wingdings" panose="05000000000000000000" pitchFamily="2" charset="2"/>
              <a:buChar char="§"/>
            </a:pPr>
            <a:r>
              <a:rPr lang="en-US" sz="2000" dirty="0" smtClean="0">
                <a:latin typeface="Verdana" pitchFamily="34" charset="0"/>
                <a:ea typeface="Verdana" pitchFamily="34" charset="0"/>
                <a:cs typeface="Verdana" pitchFamily="34" charset="0"/>
              </a:rPr>
              <a:t>Committee proposes three packages of measures:</a:t>
            </a:r>
          </a:p>
          <a:p>
            <a:pPr marL="0" indent="0">
              <a:spcBef>
                <a:spcPts val="0"/>
              </a:spcBef>
              <a:buNone/>
            </a:pPr>
            <a:endParaRPr lang="en-US" sz="2000" dirty="0" smtClean="0">
              <a:latin typeface="Verdana" pitchFamily="34" charset="0"/>
              <a:ea typeface="Verdana" pitchFamily="34" charset="0"/>
              <a:cs typeface="Verdana" pitchFamily="34" charset="0"/>
            </a:endParaRPr>
          </a:p>
          <a:p>
            <a:pPr marL="457200" indent="-457200">
              <a:spcBef>
                <a:spcPts val="0"/>
              </a:spcBef>
              <a:buFont typeface="+mj-lt"/>
              <a:buAutoNum type="arabicPeriod"/>
            </a:pPr>
            <a:r>
              <a:rPr lang="en-US" sz="2000" dirty="0" smtClean="0">
                <a:latin typeface="Verdana" pitchFamily="34" charset="0"/>
                <a:ea typeface="Verdana" pitchFamily="34" charset="0"/>
                <a:cs typeface="Verdana" pitchFamily="34" charset="0"/>
              </a:rPr>
              <a:t>BASIC </a:t>
            </a:r>
            <a:r>
              <a:rPr lang="en-US" sz="2000" dirty="0" smtClean="0">
                <a:latin typeface="Verdana" pitchFamily="34" charset="0"/>
                <a:ea typeface="Verdana" pitchFamily="34" charset="0"/>
                <a:cs typeface="Verdana" pitchFamily="34" charset="0"/>
              </a:rPr>
              <a:t>SALARY </a:t>
            </a:r>
            <a:r>
              <a:rPr lang="en-US" sz="2000" dirty="0" smtClean="0">
                <a:latin typeface="Verdana" pitchFamily="34" charset="0"/>
                <a:ea typeface="Verdana" pitchFamily="34" charset="0"/>
                <a:cs typeface="Verdana" pitchFamily="34" charset="0"/>
              </a:rPr>
              <a:t>ADJUSTMENT</a:t>
            </a:r>
            <a:endParaRPr lang="hr-HR" sz="2000" dirty="0" smtClean="0">
              <a:latin typeface="Verdana" pitchFamily="34" charset="0"/>
              <a:ea typeface="Verdana" pitchFamily="34" charset="0"/>
              <a:cs typeface="Verdana" pitchFamily="34" charset="0"/>
            </a:endParaRP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progressive reduction of job complexity coefficients in the range from </a:t>
            </a:r>
            <a:r>
              <a:rPr lang="hr-HR" dirty="0" smtClean="0">
                <a:latin typeface="Verdana" pitchFamily="34" charset="0"/>
                <a:ea typeface="Verdana" pitchFamily="34" charset="0"/>
                <a:cs typeface="Verdana" pitchFamily="34" charset="0"/>
              </a:rPr>
              <a:t>0</a:t>
            </a:r>
            <a:r>
              <a:rPr lang="hr-HR" dirty="0">
                <a:latin typeface="Verdana" pitchFamily="34" charset="0"/>
                <a:ea typeface="Verdana" pitchFamily="34" charset="0"/>
                <a:cs typeface="Verdana" pitchFamily="34" charset="0"/>
              </a:rPr>
              <a:t>% </a:t>
            </a:r>
            <a:r>
              <a:rPr lang="en-US" dirty="0" smtClean="0">
                <a:latin typeface="Verdana" pitchFamily="34" charset="0"/>
                <a:ea typeface="Verdana" pitchFamily="34" charset="0"/>
                <a:cs typeface="Verdana" pitchFamily="34" charset="0"/>
              </a:rPr>
              <a:t>to</a:t>
            </a:r>
            <a:r>
              <a:rPr lang="hr-HR" dirty="0" smtClean="0">
                <a:latin typeface="Verdana" pitchFamily="34" charset="0"/>
                <a:ea typeface="Verdana" pitchFamily="34" charset="0"/>
                <a:cs typeface="Verdana" pitchFamily="34" charset="0"/>
              </a:rPr>
              <a:t> </a:t>
            </a:r>
            <a:r>
              <a:rPr lang="hr-HR" dirty="0">
                <a:latin typeface="Verdana" pitchFamily="34" charset="0"/>
                <a:ea typeface="Verdana" pitchFamily="34" charset="0"/>
                <a:cs typeface="Verdana" pitchFamily="34" charset="0"/>
              </a:rPr>
              <a:t>10</a:t>
            </a:r>
            <a:r>
              <a:rPr lang="hr-HR" dirty="0" smtClean="0">
                <a:latin typeface="Verdana" pitchFamily="34" charset="0"/>
                <a:ea typeface="Verdana" pitchFamily="34" charset="0"/>
                <a:cs typeface="Verdana" pitchFamily="34" charset="0"/>
              </a:rPr>
              <a:t>%</a:t>
            </a: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Reduction of salary increases based on seniority from </a:t>
            </a:r>
            <a:r>
              <a:rPr lang="hr-HR" dirty="0" smtClean="0">
                <a:latin typeface="Verdana" pitchFamily="34" charset="0"/>
                <a:ea typeface="Verdana" pitchFamily="34" charset="0"/>
                <a:cs typeface="Verdana" pitchFamily="34" charset="0"/>
              </a:rPr>
              <a:t>0,5</a:t>
            </a:r>
            <a:r>
              <a:rPr lang="hr-HR" dirty="0">
                <a:latin typeface="Verdana" pitchFamily="34" charset="0"/>
                <a:ea typeface="Verdana" pitchFamily="34" charset="0"/>
                <a:cs typeface="Verdana" pitchFamily="34" charset="0"/>
              </a:rPr>
              <a:t>% </a:t>
            </a:r>
            <a:r>
              <a:rPr lang="en-US" dirty="0" smtClean="0">
                <a:latin typeface="Verdana" pitchFamily="34" charset="0"/>
                <a:ea typeface="Verdana" pitchFamily="34" charset="0"/>
                <a:cs typeface="Verdana" pitchFamily="34" charset="0"/>
              </a:rPr>
              <a:t>to</a:t>
            </a:r>
            <a:r>
              <a:rPr lang="hr-HR" dirty="0" smtClean="0">
                <a:latin typeface="Verdana" pitchFamily="34" charset="0"/>
                <a:ea typeface="Verdana" pitchFamily="34" charset="0"/>
                <a:cs typeface="Verdana" pitchFamily="34" charset="0"/>
              </a:rPr>
              <a:t> </a:t>
            </a:r>
            <a:r>
              <a:rPr lang="hr-HR" dirty="0">
                <a:latin typeface="Verdana" pitchFamily="34" charset="0"/>
                <a:ea typeface="Verdana" pitchFamily="34" charset="0"/>
                <a:cs typeface="Verdana" pitchFamily="34" charset="0"/>
              </a:rPr>
              <a:t>0,3% </a:t>
            </a:r>
            <a:r>
              <a:rPr lang="en-US" dirty="0" smtClean="0">
                <a:latin typeface="Verdana" pitchFamily="34" charset="0"/>
                <a:ea typeface="Verdana" pitchFamily="34" charset="0"/>
                <a:cs typeface="Verdana" pitchFamily="34" charset="0"/>
              </a:rPr>
              <a:t>per year of service</a:t>
            </a:r>
          </a:p>
          <a:p>
            <a:pPr lvl="1">
              <a:spcBef>
                <a:spcPts val="0"/>
              </a:spcBef>
              <a:buNone/>
            </a:pPr>
            <a:endParaRPr lang="hr-HR" sz="2400" dirty="0" smtClean="0">
              <a:latin typeface="Verdana" pitchFamily="34" charset="0"/>
              <a:ea typeface="Verdana" pitchFamily="34" charset="0"/>
              <a:cs typeface="Verdana" pitchFamily="34" charset="0"/>
            </a:endParaRPr>
          </a:p>
          <a:p>
            <a:pPr marL="457200" indent="-457200">
              <a:spcBef>
                <a:spcPts val="0"/>
              </a:spcBef>
              <a:buFont typeface="+mj-lt"/>
              <a:buAutoNum type="arabicPeriod"/>
            </a:pPr>
            <a:r>
              <a:rPr lang="en-US" sz="2000" dirty="0" smtClean="0">
                <a:latin typeface="Verdana" pitchFamily="34" charset="0"/>
                <a:ea typeface="Verdana" pitchFamily="34" charset="0"/>
                <a:cs typeface="Verdana" pitchFamily="34" charset="0"/>
              </a:rPr>
              <a:t>REDUCTION OF BONUSES AND </a:t>
            </a:r>
            <a:r>
              <a:rPr lang="en-US" sz="2000" dirty="0" smtClean="0">
                <a:latin typeface="Verdana" pitchFamily="34" charset="0"/>
                <a:ea typeface="Verdana" pitchFamily="34" charset="0"/>
                <a:cs typeface="Verdana" pitchFamily="34" charset="0"/>
              </a:rPr>
              <a:t>ALLOWANCES</a:t>
            </a:r>
            <a:endParaRPr lang="hr-HR" sz="2000" dirty="0" smtClean="0">
              <a:latin typeface="Verdana" pitchFamily="34" charset="0"/>
              <a:ea typeface="Verdana" pitchFamily="34" charset="0"/>
              <a:cs typeface="Verdana" pitchFamily="34" charset="0"/>
            </a:endParaRPr>
          </a:p>
          <a:p>
            <a:pPr marL="857250" lvl="1" indent="-457200">
              <a:spcBef>
                <a:spcPts val="0"/>
              </a:spcBef>
              <a:buFont typeface="Wingdings" pitchFamily="2" charset="2"/>
              <a:buChar char="§"/>
            </a:pPr>
            <a:r>
              <a:rPr lang="en-US" dirty="0" smtClean="0">
                <a:latin typeface="Verdana" pitchFamily="34" charset="0"/>
                <a:ea typeface="Verdana" pitchFamily="34" charset="0"/>
                <a:cs typeface="Verdana" pitchFamily="34" charset="0"/>
              </a:rPr>
              <a:t>established mostly by</a:t>
            </a:r>
            <a:r>
              <a:rPr lang="hr-HR" dirty="0" smtClean="0">
                <a:latin typeface="Verdana" pitchFamily="34" charset="0"/>
                <a:ea typeface="Verdana" pitchFamily="34" charset="0"/>
                <a:cs typeface="Verdana" pitchFamily="34" charset="0"/>
              </a:rPr>
              <a:t> </a:t>
            </a:r>
            <a:r>
              <a:rPr lang="en-US" b="1" dirty="0" smtClean="0">
                <a:latin typeface="Verdana" pitchFamily="34" charset="0"/>
                <a:ea typeface="Verdana" pitchFamily="34" charset="0"/>
                <a:cs typeface="Verdana" pitchFamily="34" charset="0"/>
              </a:rPr>
              <a:t>collective agreements</a:t>
            </a:r>
            <a:endParaRPr lang="hr-HR" b="1" dirty="0" smtClean="0">
              <a:latin typeface="Verdana" pitchFamily="34" charset="0"/>
              <a:ea typeface="Verdana" pitchFamily="34" charset="0"/>
              <a:cs typeface="Verdana" pitchFamily="34" charset="0"/>
            </a:endParaRPr>
          </a:p>
          <a:p>
            <a:pPr marL="857250" lvl="1" indent="-457200">
              <a:spcBef>
                <a:spcPts val="0"/>
              </a:spcBef>
              <a:buFont typeface="Wingdings" pitchFamily="2" charset="2"/>
              <a:buChar char="§"/>
            </a:pPr>
            <a:r>
              <a:rPr lang="en-US" dirty="0" smtClean="0">
                <a:latin typeface="Verdana" pitchFamily="34" charset="0"/>
                <a:ea typeface="Verdana" pitchFamily="34" charset="0"/>
                <a:cs typeface="Verdana" pitchFamily="34" charset="0"/>
              </a:rPr>
              <a:t>the bonus for </a:t>
            </a:r>
            <a:r>
              <a:rPr lang="en-US" dirty="0" smtClean="0">
                <a:latin typeface="Verdana" pitchFamily="34" charset="0"/>
                <a:ea typeface="Verdana" pitchFamily="34" charset="0"/>
                <a:cs typeface="Verdana" pitchFamily="34" charset="0"/>
              </a:rPr>
              <a:t>good performance cannot </a:t>
            </a:r>
            <a:r>
              <a:rPr lang="en-US" dirty="0" smtClean="0">
                <a:latin typeface="Verdana" pitchFamily="34" charset="0"/>
                <a:ea typeface="Verdana" pitchFamily="34" charset="0"/>
                <a:cs typeface="Verdana" pitchFamily="34" charset="0"/>
              </a:rPr>
              <a:t>be applied to civil and public services because the Government has not passed any regulations which would prescribe the criteria for the recognition of outstanding results or for the payment method of the bonus</a:t>
            </a:r>
            <a:r>
              <a:rPr lang="hr-HR" dirty="0" smtClean="0">
                <a:latin typeface="Verdana" pitchFamily="34" charset="0"/>
                <a:ea typeface="Verdana" pitchFamily="34" charset="0"/>
                <a:cs typeface="Verdana" pitchFamily="34" charset="0"/>
              </a:rPr>
              <a:t> </a:t>
            </a:r>
            <a:r>
              <a:rPr lang="en-US" dirty="0" smtClean="0">
                <a:latin typeface="Verdana" pitchFamily="34" charset="0"/>
                <a:ea typeface="Verdana" pitchFamily="34" charset="0"/>
                <a:cs typeface="Verdana" pitchFamily="34" charset="0"/>
              </a:rPr>
              <a:t>since 2001 </a:t>
            </a:r>
          </a:p>
          <a:p>
            <a:pPr marL="857250" lvl="1" indent="-457200">
              <a:spcBef>
                <a:spcPts val="0"/>
              </a:spcBef>
              <a:buNone/>
            </a:pPr>
            <a:endParaRPr lang="hr-HR" dirty="0">
              <a:latin typeface="Verdana" pitchFamily="34" charset="0"/>
              <a:ea typeface="Verdana" pitchFamily="34" charset="0"/>
              <a:cs typeface="Verdana" pitchFamily="34" charset="0"/>
            </a:endParaRPr>
          </a:p>
          <a:p>
            <a:pPr marL="457200" indent="-457200">
              <a:spcBef>
                <a:spcPts val="0"/>
              </a:spcBef>
              <a:buFont typeface="+mj-lt"/>
              <a:buAutoNum type="arabicPeriod"/>
            </a:pPr>
            <a:r>
              <a:rPr lang="en-US" sz="2000" dirty="0" smtClean="0">
                <a:latin typeface="Verdana" pitchFamily="34" charset="0"/>
                <a:ea typeface="Verdana" pitchFamily="34" charset="0"/>
                <a:cs typeface="Verdana" pitchFamily="34" charset="0"/>
              </a:rPr>
              <a:t>COMPREHENSIVE SALARY SYSTEM REFORM</a:t>
            </a:r>
            <a:endParaRPr lang="hr-HR" sz="2000" dirty="0" smtClean="0">
              <a:latin typeface="Verdana" pitchFamily="34" charset="0"/>
              <a:ea typeface="Verdana" pitchFamily="34" charset="0"/>
              <a:cs typeface="Verdana" pitchFamily="34" charset="0"/>
            </a:endParaRP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new public sector salary system will be implemented in all institutions where employees are paid from the state budget</a:t>
            </a:r>
            <a:endParaRPr lang="hr-HR" dirty="0">
              <a:latin typeface="Verdana" pitchFamily="34" charset="0"/>
              <a:ea typeface="Verdana" pitchFamily="34" charset="0"/>
              <a:cs typeface="Verdana" pitchFamily="34" charset="0"/>
            </a:endParaRP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a uniform collective negotiation system – equal conditions for all activities</a:t>
            </a:r>
            <a:endParaRPr lang="hr-HR" dirty="0">
              <a:latin typeface="Verdana" pitchFamily="34" charset="0"/>
              <a:ea typeface="Verdana" pitchFamily="34" charset="0"/>
              <a:cs typeface="Verdana" pitchFamily="34" charset="0"/>
            </a:endParaRPr>
          </a:p>
          <a:p>
            <a:endParaRPr lang="hr-HR" dirty="0"/>
          </a:p>
        </p:txBody>
      </p:sp>
      <p:sp>
        <p:nvSpPr>
          <p:cNvPr id="4" name="Slide Number Placeholder 3"/>
          <p:cNvSpPr>
            <a:spLocks noGrp="1"/>
          </p:cNvSpPr>
          <p:nvPr>
            <p:ph type="sldNum" sz="quarter" idx="10"/>
          </p:nvPr>
        </p:nvSpPr>
        <p:spPr/>
        <p:txBody>
          <a:bodyPr/>
          <a:lstStyle/>
          <a:p>
            <a:pPr>
              <a:defRPr/>
            </a:pPr>
            <a:fld id="{8A954024-20CD-4809-B3C6-40465F276753}" type="slidenum">
              <a:rPr lang="en-US" smtClean="0"/>
              <a:pPr>
                <a:defRPr/>
              </a:pPr>
              <a:t>6</a:t>
            </a:fld>
            <a:endParaRPr lang="en-US"/>
          </a:p>
        </p:txBody>
      </p:sp>
    </p:spTree>
    <p:extLst>
      <p:ext uri="{BB962C8B-B14F-4D97-AF65-F5344CB8AC3E}">
        <p14:creationId xmlns:p14="http://schemas.microsoft.com/office/powerpoint/2010/main" val="2233854194"/>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76064"/>
          </a:xfrm>
        </p:spPr>
        <p:txBody>
          <a:bodyPr/>
          <a:lstStyle/>
          <a:p>
            <a:r>
              <a:rPr lang="en-US" sz="3200" b="0" dirty="0" smtClean="0">
                <a:latin typeface="Verdana" pitchFamily="34" charset="0"/>
                <a:ea typeface="Verdana" pitchFamily="34" charset="0"/>
                <a:cs typeface="Verdana" pitchFamily="34" charset="0"/>
              </a:rPr>
              <a:t>Salary Regulations</a:t>
            </a:r>
            <a:endParaRPr lang="hr-HR" sz="3200" b="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908720"/>
            <a:ext cx="8229600" cy="5688632"/>
          </a:xfrm>
        </p:spPr>
        <p:txBody>
          <a:bodyPr/>
          <a:lstStyle/>
          <a:p>
            <a:pPr>
              <a:spcBef>
                <a:spcPts val="0"/>
              </a:spcBef>
              <a:buFont typeface="Wingdings" pitchFamily="2" charset="2"/>
              <a:buChar char="§"/>
            </a:pPr>
            <a:r>
              <a:rPr lang="en-US" dirty="0" smtClean="0">
                <a:latin typeface="Verdana" pitchFamily="34" charset="0"/>
                <a:ea typeface="Verdana" pitchFamily="34" charset="0"/>
                <a:cs typeface="Verdana" pitchFamily="34" charset="0"/>
              </a:rPr>
              <a:t>Salaries from the public sector of the Republic of Croatia are regulated by around 15 different acts, regulations and collective agreements, among them:</a:t>
            </a:r>
            <a:endParaRPr lang="hr-HR" dirty="0">
              <a:latin typeface="Verdana" pitchFamily="34" charset="0"/>
              <a:ea typeface="Verdana" pitchFamily="34" charset="0"/>
              <a:cs typeface="Verdana" pitchFamily="34" charset="0"/>
            </a:endParaRP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Contributions Act</a:t>
            </a:r>
            <a:endParaRPr lang="hr-HR" dirty="0">
              <a:latin typeface="Verdana" pitchFamily="34" charset="0"/>
              <a:ea typeface="Verdana" pitchFamily="34" charset="0"/>
              <a:cs typeface="Verdana" pitchFamily="34" charset="0"/>
            </a:endParaRP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Income Tax Act</a:t>
            </a:r>
            <a:endParaRPr lang="hr-HR" dirty="0">
              <a:latin typeface="Verdana" pitchFamily="34" charset="0"/>
              <a:ea typeface="Verdana" pitchFamily="34" charset="0"/>
              <a:cs typeface="Verdana" pitchFamily="34" charset="0"/>
            </a:endParaRP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a:t>
            </a:r>
            <a:r>
              <a:rPr lang="hr-HR" dirty="0" smtClean="0">
                <a:latin typeface="Verdana" pitchFamily="34" charset="0"/>
                <a:ea typeface="Verdana" pitchFamily="34" charset="0"/>
                <a:cs typeface="Verdana" pitchFamily="34" charset="0"/>
              </a:rPr>
              <a:t>Employment Incentives </a:t>
            </a:r>
            <a:r>
              <a:rPr lang="en-US" dirty="0" smtClean="0">
                <a:latin typeface="Verdana" pitchFamily="34" charset="0"/>
                <a:ea typeface="Verdana" pitchFamily="34" charset="0"/>
                <a:cs typeface="Verdana" pitchFamily="34" charset="0"/>
              </a:rPr>
              <a:t>Act</a:t>
            </a:r>
            <a:endParaRPr lang="hr-HR" dirty="0" smtClean="0">
              <a:latin typeface="Verdana" pitchFamily="34" charset="0"/>
              <a:ea typeface="Verdana" pitchFamily="34" charset="0"/>
              <a:cs typeface="Verdana" pitchFamily="34" charset="0"/>
            </a:endParaRP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Civil Servants and State Employees Act</a:t>
            </a: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Public Service Salaries Act</a:t>
            </a:r>
            <a:endParaRPr lang="hr-HR" dirty="0" smtClean="0">
              <a:latin typeface="Verdana" pitchFamily="34" charset="0"/>
              <a:ea typeface="Verdana" pitchFamily="34" charset="0"/>
              <a:cs typeface="Verdana" pitchFamily="34" charset="0"/>
            </a:endParaRP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Act on the Denial of the Right to Increase Salaries Based on Seniority</a:t>
            </a: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Regulation on Job Titles and Job Complexity Coefficients in Civil Services</a:t>
            </a:r>
            <a:endParaRPr lang="hr-HR" dirty="0">
              <a:latin typeface="Verdana" pitchFamily="34" charset="0"/>
              <a:ea typeface="Verdana" pitchFamily="34" charset="0"/>
              <a:cs typeface="Verdana" pitchFamily="34" charset="0"/>
            </a:endParaRP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Regulation on Job Titles and Job Complexity Coefficients in Public Services </a:t>
            </a: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Collective Agreement for Civil Servants and Employees</a:t>
            </a:r>
            <a:endParaRPr lang="hr-HR" dirty="0">
              <a:latin typeface="Verdana" pitchFamily="34" charset="0"/>
              <a:ea typeface="Verdana" pitchFamily="34" charset="0"/>
              <a:cs typeface="Verdana" pitchFamily="34" charset="0"/>
            </a:endParaRP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Basic Collective Agreement for Civil Servants and Employees in Public Services</a:t>
            </a: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Collective Agreement for Primary Education</a:t>
            </a:r>
            <a:endParaRPr lang="hr-HR" dirty="0" smtClean="0">
              <a:latin typeface="Verdana" pitchFamily="34" charset="0"/>
              <a:ea typeface="Verdana" pitchFamily="34" charset="0"/>
              <a:cs typeface="Verdana" pitchFamily="34" charset="0"/>
            </a:endParaRP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Collective Agreement for Secondary Education</a:t>
            </a:r>
            <a:endParaRPr lang="hr-HR" dirty="0" smtClean="0">
              <a:latin typeface="Verdana" pitchFamily="34" charset="0"/>
              <a:ea typeface="Verdana" pitchFamily="34" charset="0"/>
              <a:cs typeface="Verdana" pitchFamily="34" charset="0"/>
            </a:endParaRP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Collective Agreement for Social Welfare Services</a:t>
            </a:r>
            <a:endParaRPr lang="hr-HR" dirty="0" smtClean="0">
              <a:latin typeface="Verdana" pitchFamily="34" charset="0"/>
              <a:ea typeface="Verdana" pitchFamily="34" charset="0"/>
              <a:cs typeface="Verdana" pitchFamily="34" charset="0"/>
            </a:endParaRPr>
          </a:p>
          <a:p>
            <a:pPr lvl="1">
              <a:spcBef>
                <a:spcPts val="0"/>
              </a:spcBef>
              <a:buFont typeface="Wingdings" pitchFamily="2" charset="2"/>
              <a:buChar char="§"/>
            </a:pPr>
            <a:r>
              <a:rPr lang="en-US" dirty="0" smtClean="0">
                <a:latin typeface="Verdana" pitchFamily="34" charset="0"/>
                <a:ea typeface="Verdana" pitchFamily="34" charset="0"/>
                <a:cs typeface="Verdana" pitchFamily="34" charset="0"/>
              </a:rPr>
              <a:t>The Branch Collective Agreement for Employees in Cultural Institutions Financed from the State Budget</a:t>
            </a:r>
            <a:endParaRPr lang="hr-HR" dirty="0" smtClean="0">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pPr>
              <a:defRPr/>
            </a:pPr>
            <a:fld id="{8A954024-20CD-4809-B3C6-40465F276753}" type="slidenum">
              <a:rPr lang="en-US" smtClean="0"/>
              <a:pPr>
                <a:defRPr/>
              </a:pPr>
              <a:t>7</a:t>
            </a:fld>
            <a:endParaRPr lang="en-US"/>
          </a:p>
        </p:txBody>
      </p:sp>
    </p:spTree>
    <p:extLst>
      <p:ext uri="{BB962C8B-B14F-4D97-AF65-F5344CB8AC3E}">
        <p14:creationId xmlns:p14="http://schemas.microsoft.com/office/powerpoint/2010/main" val="928092785"/>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48072"/>
          </a:xfrm>
        </p:spPr>
        <p:txBody>
          <a:bodyPr/>
          <a:lstStyle/>
          <a:p>
            <a:r>
              <a:rPr lang="en-US" sz="3200" b="0" dirty="0" smtClean="0">
                <a:latin typeface="Verdana" pitchFamily="34" charset="0"/>
                <a:ea typeface="Verdana" pitchFamily="34" charset="0"/>
                <a:cs typeface="Verdana" pitchFamily="34" charset="0"/>
              </a:rPr>
              <a:t>Basic Salary</a:t>
            </a:r>
            <a:endParaRPr lang="hr-HR" sz="3200" b="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1052737"/>
            <a:ext cx="8229600" cy="5073428"/>
          </a:xfrm>
        </p:spPr>
        <p:txBody>
          <a:bodyPr/>
          <a:lstStyle/>
          <a:p>
            <a:pPr>
              <a:buFont typeface="Wingdings" pitchFamily="2" charset="2"/>
              <a:buChar char="§"/>
            </a:pPr>
            <a:r>
              <a:rPr lang="en-US" sz="2000" dirty="0" smtClean="0">
                <a:latin typeface="Verdana" pitchFamily="34" charset="0"/>
                <a:ea typeface="Verdana" pitchFamily="34" charset="0"/>
                <a:cs typeface="Verdana" pitchFamily="34" charset="0"/>
              </a:rPr>
              <a:t>The basic salary is the product of the job complexity coefficient </a:t>
            </a:r>
            <a:r>
              <a:rPr lang="hr-HR" sz="2000" dirty="0" smtClean="0">
                <a:latin typeface="Verdana" pitchFamily="34" charset="0"/>
                <a:ea typeface="Verdana" pitchFamily="34" charset="0"/>
                <a:cs typeface="Verdana" pitchFamily="34" charset="0"/>
              </a:rPr>
              <a:t>(</a:t>
            </a:r>
            <a:r>
              <a:rPr lang="en-US" sz="2000" dirty="0" smtClean="0">
                <a:latin typeface="Verdana" pitchFamily="34" charset="0"/>
                <a:ea typeface="Verdana" pitchFamily="34" charset="0"/>
                <a:cs typeface="Verdana" pitchFamily="34" charset="0"/>
              </a:rPr>
              <a:t>from</a:t>
            </a:r>
            <a:r>
              <a:rPr lang="hr-HR" sz="2000" dirty="0" smtClean="0">
                <a:latin typeface="Verdana" pitchFamily="34" charset="0"/>
                <a:ea typeface="Verdana" pitchFamily="34" charset="0"/>
                <a:cs typeface="Verdana" pitchFamily="34" charset="0"/>
              </a:rPr>
              <a:t> 0</a:t>
            </a:r>
            <a:r>
              <a:rPr lang="en-US" sz="2000" dirty="0" smtClean="0">
                <a:latin typeface="Verdana" pitchFamily="34" charset="0"/>
                <a:ea typeface="Verdana" pitchFamily="34" charset="0"/>
                <a:cs typeface="Verdana" pitchFamily="34" charset="0"/>
              </a:rPr>
              <a:t>.</a:t>
            </a:r>
            <a:r>
              <a:rPr lang="hr-HR" sz="2000" dirty="0" smtClean="0">
                <a:latin typeface="Verdana" pitchFamily="34" charset="0"/>
                <a:ea typeface="Verdana" pitchFamily="34" charset="0"/>
                <a:cs typeface="Verdana" pitchFamily="34" charset="0"/>
              </a:rPr>
              <a:t>50 </a:t>
            </a:r>
            <a:r>
              <a:rPr lang="en-US" sz="2000" dirty="0" smtClean="0">
                <a:latin typeface="Verdana" pitchFamily="34" charset="0"/>
                <a:ea typeface="Verdana" pitchFamily="34" charset="0"/>
                <a:cs typeface="Verdana" pitchFamily="34" charset="0"/>
              </a:rPr>
              <a:t>t</a:t>
            </a:r>
            <a:r>
              <a:rPr lang="hr-HR" sz="2000" dirty="0" smtClean="0">
                <a:latin typeface="Verdana" pitchFamily="34" charset="0"/>
                <a:ea typeface="Verdana" pitchFamily="34" charset="0"/>
                <a:cs typeface="Verdana" pitchFamily="34" charset="0"/>
              </a:rPr>
              <a:t>o 3</a:t>
            </a:r>
            <a:r>
              <a:rPr lang="en-US" sz="2000" dirty="0" smtClean="0">
                <a:latin typeface="Verdana" pitchFamily="34" charset="0"/>
                <a:ea typeface="Verdana" pitchFamily="34" charset="0"/>
                <a:cs typeface="Verdana" pitchFamily="34" charset="0"/>
              </a:rPr>
              <a:t>.</a:t>
            </a:r>
            <a:r>
              <a:rPr lang="hr-HR" sz="2000" dirty="0" smtClean="0">
                <a:latin typeface="Verdana" pitchFamily="34" charset="0"/>
                <a:ea typeface="Verdana" pitchFamily="34" charset="0"/>
                <a:cs typeface="Verdana" pitchFamily="34" charset="0"/>
              </a:rPr>
              <a:t>50</a:t>
            </a:r>
            <a:r>
              <a:rPr lang="hr-HR" sz="2000" dirty="0">
                <a:latin typeface="Verdana" pitchFamily="34" charset="0"/>
                <a:ea typeface="Verdana" pitchFamily="34" charset="0"/>
                <a:cs typeface="Verdana" pitchFamily="34" charset="0"/>
              </a:rPr>
              <a:t>)</a:t>
            </a:r>
            <a:r>
              <a:rPr lang="hr-HR" sz="2000" dirty="0" smtClean="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multiplied by the basis for salary calculation</a:t>
            </a:r>
            <a:r>
              <a:rPr lang="hr-HR" sz="2000" dirty="0" smtClean="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increased by </a:t>
            </a:r>
            <a:r>
              <a:rPr lang="hr-HR" sz="2000" dirty="0" smtClean="0">
                <a:latin typeface="Verdana" pitchFamily="34" charset="0"/>
                <a:ea typeface="Verdana" pitchFamily="34" charset="0"/>
                <a:cs typeface="Verdana" pitchFamily="34" charset="0"/>
              </a:rPr>
              <a:t>0</a:t>
            </a:r>
            <a:r>
              <a:rPr lang="en-US" sz="2000" dirty="0" smtClean="0">
                <a:latin typeface="Verdana" pitchFamily="34" charset="0"/>
                <a:ea typeface="Verdana" pitchFamily="34" charset="0"/>
                <a:cs typeface="Verdana" pitchFamily="34" charset="0"/>
              </a:rPr>
              <a:t>.</a:t>
            </a:r>
            <a:r>
              <a:rPr lang="hr-HR" sz="2000" dirty="0" smtClean="0">
                <a:latin typeface="Verdana" pitchFamily="34" charset="0"/>
                <a:ea typeface="Verdana" pitchFamily="34" charset="0"/>
                <a:cs typeface="Verdana" pitchFamily="34" charset="0"/>
              </a:rPr>
              <a:t>5</a:t>
            </a:r>
            <a:r>
              <a:rPr lang="hr-HR" sz="2000" dirty="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for each year of service</a:t>
            </a:r>
            <a:endParaRPr lang="hr-HR" sz="2000" dirty="0">
              <a:latin typeface="Verdana" pitchFamily="34" charset="0"/>
              <a:ea typeface="Verdana" pitchFamily="34" charset="0"/>
              <a:cs typeface="Verdana" pitchFamily="34" charset="0"/>
            </a:endParaRPr>
          </a:p>
          <a:p>
            <a:pPr lvl="1">
              <a:buNone/>
            </a:pPr>
            <a:endParaRPr lang="hr-HR" dirty="0" smtClean="0">
              <a:latin typeface="Verdana" pitchFamily="34" charset="0"/>
              <a:ea typeface="Verdana" pitchFamily="34" charset="0"/>
              <a:cs typeface="Verdana" pitchFamily="34" charset="0"/>
            </a:endParaRPr>
          </a:p>
          <a:p>
            <a:pPr lvl="1">
              <a:buFont typeface="Wingdings" pitchFamily="2" charset="2"/>
              <a:buChar char="§"/>
            </a:pPr>
            <a:r>
              <a:rPr lang="en-US" dirty="0" smtClean="0">
                <a:latin typeface="Verdana" pitchFamily="34" charset="0"/>
                <a:ea typeface="Verdana" pitchFamily="34" charset="0"/>
                <a:cs typeface="Verdana" pitchFamily="34" charset="0"/>
              </a:rPr>
              <a:t>Decree </a:t>
            </a:r>
            <a:r>
              <a:rPr lang="en-US" dirty="0" smtClean="0">
                <a:latin typeface="Verdana" pitchFamily="34" charset="0"/>
                <a:ea typeface="Verdana" pitchFamily="34" charset="0"/>
                <a:cs typeface="Verdana" pitchFamily="34" charset="0"/>
              </a:rPr>
              <a:t>on the basis for salary calculation for civil servants and employees HRK </a:t>
            </a:r>
            <a:r>
              <a:rPr lang="hr-HR" dirty="0" smtClean="0">
                <a:latin typeface="Verdana" pitchFamily="34" charset="0"/>
                <a:ea typeface="Verdana" pitchFamily="34" charset="0"/>
                <a:cs typeface="Verdana" pitchFamily="34" charset="0"/>
              </a:rPr>
              <a:t>5</a:t>
            </a:r>
            <a:r>
              <a:rPr lang="en-US" dirty="0" smtClean="0">
                <a:latin typeface="Verdana" pitchFamily="34" charset="0"/>
                <a:ea typeface="Verdana" pitchFamily="34" charset="0"/>
                <a:cs typeface="Verdana" pitchFamily="34" charset="0"/>
              </a:rPr>
              <a:t>,</a:t>
            </a:r>
            <a:r>
              <a:rPr lang="hr-HR" dirty="0" smtClean="0">
                <a:latin typeface="Verdana" pitchFamily="34" charset="0"/>
                <a:ea typeface="Verdana" pitchFamily="34" charset="0"/>
                <a:cs typeface="Verdana" pitchFamily="34" charset="0"/>
              </a:rPr>
              <a:t>108</a:t>
            </a:r>
            <a:r>
              <a:rPr lang="en-US" dirty="0" smtClean="0">
                <a:latin typeface="Verdana" pitchFamily="34" charset="0"/>
                <a:ea typeface="Verdana" pitchFamily="34" charset="0"/>
                <a:cs typeface="Verdana" pitchFamily="34" charset="0"/>
              </a:rPr>
              <a:t>.</a:t>
            </a:r>
            <a:r>
              <a:rPr lang="hr-HR" dirty="0" smtClean="0">
                <a:latin typeface="Verdana" pitchFamily="34" charset="0"/>
                <a:ea typeface="Verdana" pitchFamily="34" charset="0"/>
                <a:cs typeface="Verdana" pitchFamily="34" charset="0"/>
              </a:rPr>
              <a:t>84 </a:t>
            </a:r>
            <a:endParaRPr lang="hr-HR" dirty="0">
              <a:latin typeface="Verdana" pitchFamily="34" charset="0"/>
              <a:ea typeface="Verdana" pitchFamily="34" charset="0"/>
              <a:cs typeface="Verdana" pitchFamily="34" charset="0"/>
            </a:endParaRPr>
          </a:p>
          <a:p>
            <a:pPr lvl="1">
              <a:buFont typeface="Wingdings" pitchFamily="2" charset="2"/>
              <a:buChar char="§"/>
            </a:pPr>
            <a:r>
              <a:rPr lang="en-US" dirty="0" smtClean="0">
                <a:latin typeface="Verdana" pitchFamily="34" charset="0"/>
                <a:ea typeface="Verdana" pitchFamily="34" charset="0"/>
                <a:cs typeface="Verdana" pitchFamily="34" charset="0"/>
              </a:rPr>
              <a:t>Decree </a:t>
            </a:r>
            <a:r>
              <a:rPr lang="en-US" dirty="0" smtClean="0">
                <a:latin typeface="Verdana" pitchFamily="34" charset="0"/>
                <a:ea typeface="Verdana" pitchFamily="34" charset="0"/>
                <a:cs typeface="Verdana" pitchFamily="34" charset="0"/>
              </a:rPr>
              <a:t>on the basis for salary calculation for public services HRK </a:t>
            </a:r>
            <a:r>
              <a:rPr lang="hr-HR" dirty="0" smtClean="0">
                <a:latin typeface="Verdana" pitchFamily="34" charset="0"/>
                <a:ea typeface="Verdana" pitchFamily="34" charset="0"/>
                <a:cs typeface="Verdana" pitchFamily="34" charset="0"/>
              </a:rPr>
              <a:t>5</a:t>
            </a:r>
            <a:r>
              <a:rPr lang="en-US" dirty="0" smtClean="0">
                <a:latin typeface="Verdana" pitchFamily="34" charset="0"/>
                <a:ea typeface="Verdana" pitchFamily="34" charset="0"/>
                <a:cs typeface="Verdana" pitchFamily="34" charset="0"/>
              </a:rPr>
              <a:t>,</a:t>
            </a:r>
            <a:r>
              <a:rPr lang="hr-HR" dirty="0" smtClean="0">
                <a:latin typeface="Verdana" pitchFamily="34" charset="0"/>
                <a:ea typeface="Verdana" pitchFamily="34" charset="0"/>
                <a:cs typeface="Verdana" pitchFamily="34" charset="0"/>
              </a:rPr>
              <a:t>108</a:t>
            </a:r>
            <a:r>
              <a:rPr lang="en-US" dirty="0" smtClean="0">
                <a:latin typeface="Verdana" pitchFamily="34" charset="0"/>
                <a:ea typeface="Verdana" pitchFamily="34" charset="0"/>
                <a:cs typeface="Verdana" pitchFamily="34" charset="0"/>
              </a:rPr>
              <a:t>.</a:t>
            </a:r>
            <a:r>
              <a:rPr lang="hr-HR" dirty="0" smtClean="0">
                <a:latin typeface="Verdana" pitchFamily="34" charset="0"/>
                <a:ea typeface="Verdana" pitchFamily="34" charset="0"/>
                <a:cs typeface="Verdana" pitchFamily="34" charset="0"/>
              </a:rPr>
              <a:t>84 </a:t>
            </a:r>
            <a:endParaRPr lang="hr-HR" dirty="0">
              <a:latin typeface="Verdana" pitchFamily="34" charset="0"/>
              <a:ea typeface="Verdana" pitchFamily="34" charset="0"/>
              <a:cs typeface="Verdana" pitchFamily="34" charset="0"/>
            </a:endParaRPr>
          </a:p>
          <a:p>
            <a:pPr lvl="1">
              <a:buFont typeface="Wingdings" pitchFamily="2" charset="2"/>
              <a:buChar char="§"/>
            </a:pPr>
            <a:r>
              <a:rPr lang="en-US" dirty="0" smtClean="0">
                <a:latin typeface="Verdana" pitchFamily="34" charset="0"/>
                <a:ea typeface="Verdana" pitchFamily="34" charset="0"/>
                <a:cs typeface="Verdana" pitchFamily="34" charset="0"/>
              </a:rPr>
              <a:t>Decree </a:t>
            </a:r>
            <a:r>
              <a:rPr lang="en-US" dirty="0" smtClean="0">
                <a:latin typeface="Verdana" pitchFamily="34" charset="0"/>
                <a:ea typeface="Verdana" pitchFamily="34" charset="0"/>
                <a:cs typeface="Verdana" pitchFamily="34" charset="0"/>
              </a:rPr>
              <a:t>on the basis for salary calculation for state officials HRK </a:t>
            </a:r>
            <a:r>
              <a:rPr lang="hr-HR" dirty="0" smtClean="0">
                <a:latin typeface="Verdana" pitchFamily="34" charset="0"/>
                <a:ea typeface="Verdana" pitchFamily="34" charset="0"/>
                <a:cs typeface="Verdana" pitchFamily="34" charset="0"/>
              </a:rPr>
              <a:t>3</a:t>
            </a:r>
            <a:r>
              <a:rPr lang="en-US" dirty="0" smtClean="0">
                <a:latin typeface="Verdana" pitchFamily="34" charset="0"/>
                <a:ea typeface="Verdana" pitchFamily="34" charset="0"/>
                <a:cs typeface="Verdana" pitchFamily="34" charset="0"/>
              </a:rPr>
              <a:t>,</a:t>
            </a:r>
            <a:r>
              <a:rPr lang="hr-HR" dirty="0" smtClean="0">
                <a:latin typeface="Verdana" pitchFamily="34" charset="0"/>
                <a:ea typeface="Verdana" pitchFamily="34" charset="0"/>
                <a:cs typeface="Verdana" pitchFamily="34" charset="0"/>
              </a:rPr>
              <a:t>890</a:t>
            </a:r>
            <a:r>
              <a:rPr lang="en-US" dirty="0" smtClean="0">
                <a:latin typeface="Verdana" pitchFamily="34" charset="0"/>
                <a:ea typeface="Verdana" pitchFamily="34" charset="0"/>
                <a:cs typeface="Verdana" pitchFamily="34" charset="0"/>
              </a:rPr>
              <a:t>.</a:t>
            </a:r>
            <a:r>
              <a:rPr lang="hr-HR" dirty="0" smtClean="0">
                <a:latin typeface="Verdana" pitchFamily="34" charset="0"/>
                <a:ea typeface="Verdana" pitchFamily="34" charset="0"/>
                <a:cs typeface="Verdana" pitchFamily="34" charset="0"/>
              </a:rPr>
              <a:t>00 </a:t>
            </a:r>
            <a:endParaRPr lang="hr-HR" dirty="0">
              <a:latin typeface="Verdana" pitchFamily="34" charset="0"/>
              <a:ea typeface="Verdana" pitchFamily="34" charset="0"/>
              <a:cs typeface="Verdana" pitchFamily="34" charset="0"/>
            </a:endParaRPr>
          </a:p>
          <a:p>
            <a:pPr lvl="1">
              <a:buFont typeface="Wingdings" pitchFamily="2" charset="2"/>
              <a:buChar char="§"/>
            </a:pPr>
            <a:r>
              <a:rPr lang="en-US" dirty="0" smtClean="0">
                <a:latin typeface="Verdana" pitchFamily="34" charset="0"/>
                <a:ea typeface="Verdana" pitchFamily="34" charset="0"/>
                <a:cs typeface="Verdana" pitchFamily="34" charset="0"/>
              </a:rPr>
              <a:t>Act on the salaries of judges and other judicial officials HRK </a:t>
            </a:r>
            <a:r>
              <a:rPr lang="hr-HR" dirty="0" smtClean="0">
                <a:latin typeface="Verdana" pitchFamily="34" charset="0"/>
                <a:ea typeface="Verdana" pitchFamily="34" charset="0"/>
                <a:cs typeface="Verdana" pitchFamily="34" charset="0"/>
              </a:rPr>
              <a:t>4</a:t>
            </a:r>
            <a:r>
              <a:rPr lang="en-US" dirty="0" smtClean="0">
                <a:latin typeface="Verdana" pitchFamily="34" charset="0"/>
                <a:ea typeface="Verdana" pitchFamily="34" charset="0"/>
                <a:cs typeface="Verdana" pitchFamily="34" charset="0"/>
              </a:rPr>
              <a:t>,</a:t>
            </a:r>
            <a:r>
              <a:rPr lang="hr-HR" dirty="0" smtClean="0">
                <a:latin typeface="Verdana" pitchFamily="34" charset="0"/>
                <a:ea typeface="Verdana" pitchFamily="34" charset="0"/>
                <a:cs typeface="Verdana" pitchFamily="34" charset="0"/>
              </a:rPr>
              <a:t>443</a:t>
            </a:r>
            <a:r>
              <a:rPr lang="en-US" dirty="0" smtClean="0">
                <a:latin typeface="Verdana" pitchFamily="34" charset="0"/>
                <a:ea typeface="Verdana" pitchFamily="34" charset="0"/>
                <a:cs typeface="Verdana" pitchFamily="34" charset="0"/>
              </a:rPr>
              <a:t>.</a:t>
            </a:r>
            <a:r>
              <a:rPr lang="hr-HR" dirty="0" smtClean="0">
                <a:latin typeface="Verdana" pitchFamily="34" charset="0"/>
                <a:ea typeface="Verdana" pitchFamily="34" charset="0"/>
                <a:cs typeface="Verdana" pitchFamily="34" charset="0"/>
              </a:rPr>
              <a:t>958</a:t>
            </a:r>
            <a:endParaRPr lang="hr-HR" dirty="0">
              <a:latin typeface="Verdana" pitchFamily="34" charset="0"/>
              <a:ea typeface="Verdana" pitchFamily="34" charset="0"/>
              <a:cs typeface="Verdana" pitchFamily="34" charset="0"/>
            </a:endParaRPr>
          </a:p>
          <a:p>
            <a:pPr>
              <a:buFont typeface="Wingdings" pitchFamily="2" charset="2"/>
              <a:buChar char="§"/>
            </a:pPr>
            <a:r>
              <a:rPr lang="en-US" sz="2000" dirty="0" smtClean="0">
                <a:latin typeface="Verdana" pitchFamily="34" charset="0"/>
                <a:ea typeface="Verdana" pitchFamily="34" charset="0"/>
                <a:cs typeface="Verdana" pitchFamily="34" charset="0"/>
              </a:rPr>
              <a:t>For the duration of the internship, the intern is entitled to 85% of the aforementioned salary</a:t>
            </a:r>
            <a:endParaRPr lang="hr-HR" dirty="0"/>
          </a:p>
          <a:p>
            <a:endParaRPr lang="hr-HR" dirty="0"/>
          </a:p>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8A954024-20CD-4809-B3C6-40465F276753}" type="slidenum">
              <a:rPr lang="en-US" smtClean="0"/>
              <a:pPr>
                <a:defRPr/>
              </a:pPr>
              <a:t>8</a:t>
            </a:fld>
            <a:endParaRPr lang="en-US"/>
          </a:p>
        </p:txBody>
      </p:sp>
    </p:spTree>
    <p:extLst>
      <p:ext uri="{BB962C8B-B14F-4D97-AF65-F5344CB8AC3E}">
        <p14:creationId xmlns:p14="http://schemas.microsoft.com/office/powerpoint/2010/main" val="2847990700"/>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504056"/>
          </a:xfrm>
        </p:spPr>
        <p:txBody>
          <a:bodyPr/>
          <a:lstStyle/>
          <a:p>
            <a:r>
              <a:rPr lang="en-US" sz="3200" b="0" dirty="0" smtClean="0">
                <a:latin typeface="Verdana" pitchFamily="34" charset="0"/>
                <a:ea typeface="Verdana" pitchFamily="34" charset="0"/>
                <a:cs typeface="Verdana" pitchFamily="34" charset="0"/>
              </a:rPr>
              <a:t>Payroll</a:t>
            </a:r>
            <a:r>
              <a:rPr lang="hr-HR" sz="3200" b="0" dirty="0" smtClean="0">
                <a:latin typeface="Verdana" pitchFamily="34" charset="0"/>
                <a:ea typeface="Verdana" pitchFamily="34" charset="0"/>
                <a:cs typeface="Verdana" pitchFamily="34" charset="0"/>
              </a:rPr>
              <a:t>- </a:t>
            </a:r>
            <a:r>
              <a:rPr lang="en-US" sz="3200" b="0" dirty="0" smtClean="0">
                <a:latin typeface="Verdana" pitchFamily="34" charset="0"/>
                <a:ea typeface="Verdana" pitchFamily="34" charset="0"/>
                <a:cs typeface="Verdana" pitchFamily="34" charset="0"/>
              </a:rPr>
              <a:t>Example</a:t>
            </a:r>
            <a:endParaRPr lang="hr-HR" sz="3200" b="0" dirty="0">
              <a:latin typeface="Verdana" pitchFamily="34" charset="0"/>
              <a:ea typeface="Verdana" pitchFamily="34" charset="0"/>
              <a:cs typeface="Verdana"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00618285"/>
              </p:ext>
            </p:extLst>
          </p:nvPr>
        </p:nvGraphicFramePr>
        <p:xfrm>
          <a:off x="827584" y="908723"/>
          <a:ext cx="7704857" cy="5406339"/>
        </p:xfrm>
        <a:graphic>
          <a:graphicData uri="http://schemas.openxmlformats.org/drawingml/2006/table">
            <a:tbl>
              <a:tblPr/>
              <a:tblGrid>
                <a:gridCol w="2417216"/>
                <a:gridCol w="1435212"/>
                <a:gridCol w="963107"/>
                <a:gridCol w="740852"/>
                <a:gridCol w="939867"/>
                <a:gridCol w="1208603"/>
              </a:tblGrid>
              <a:tr h="208698">
                <a:tc>
                  <a:txBody>
                    <a:bodyPr/>
                    <a:lstStyle/>
                    <a:p>
                      <a:r>
                        <a:rPr lang="en-US" sz="1200" b="1" dirty="0" smtClean="0">
                          <a:latin typeface="Verdana" pitchFamily="34" charset="0"/>
                          <a:ea typeface="Verdana" pitchFamily="34" charset="0"/>
                          <a:cs typeface="Verdana" pitchFamily="34" charset="0"/>
                        </a:rPr>
                        <a:t>Gross</a:t>
                      </a:r>
                      <a:r>
                        <a:rPr lang="en-US" sz="1200" b="1" baseline="0" dirty="0" smtClean="0">
                          <a:latin typeface="Verdana" pitchFamily="34" charset="0"/>
                          <a:ea typeface="Verdana" pitchFamily="34" charset="0"/>
                          <a:cs typeface="Verdana" pitchFamily="34" charset="0"/>
                        </a:rPr>
                        <a:t> salary</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b="1" dirty="0" smtClean="0">
                          <a:latin typeface="Verdana" pitchFamily="34" charset="0"/>
                          <a:ea typeface="Verdana" pitchFamily="34" charset="0"/>
                          <a:cs typeface="Verdana" pitchFamily="34" charset="0"/>
                        </a:rPr>
                        <a:t>HRK </a:t>
                      </a:r>
                      <a:r>
                        <a:rPr lang="hr-HR" sz="1200" b="1" dirty="0" smtClean="0">
                          <a:latin typeface="Verdana" pitchFamily="34" charset="0"/>
                          <a:ea typeface="Verdana" pitchFamily="34" charset="0"/>
                          <a:cs typeface="Verdana" pitchFamily="34" charset="0"/>
                        </a:rPr>
                        <a:t>6</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845</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52</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r>
              <a:tr h="298139">
                <a:tc>
                  <a:txBody>
                    <a:bodyPr/>
                    <a:lstStyle/>
                    <a:p>
                      <a:r>
                        <a:rPr lang="en-US" sz="1200" dirty="0" smtClean="0">
                          <a:latin typeface="Verdana" pitchFamily="34" charset="0"/>
                          <a:ea typeface="Verdana" pitchFamily="34" charset="0"/>
                          <a:cs typeface="Verdana" pitchFamily="34" charset="0"/>
                        </a:rPr>
                        <a:t>Pension</a:t>
                      </a:r>
                      <a:r>
                        <a:rPr lang="en-US" sz="1200" baseline="0" dirty="0" smtClean="0">
                          <a:latin typeface="Verdana" pitchFamily="34" charset="0"/>
                          <a:ea typeface="Verdana" pitchFamily="34" charset="0"/>
                          <a:cs typeface="Verdana" pitchFamily="34" charset="0"/>
                        </a:rPr>
                        <a:t> Insurance</a:t>
                      </a:r>
                      <a:r>
                        <a:rPr lang="hr-HR" sz="1200" dirty="0" smtClean="0">
                          <a:latin typeface="Verdana" pitchFamily="34" charset="0"/>
                          <a:ea typeface="Verdana" pitchFamily="34" charset="0"/>
                          <a:cs typeface="Verdana" pitchFamily="34" charset="0"/>
                        </a:rPr>
                        <a:t> </a:t>
                      </a:r>
                      <a:r>
                        <a:rPr lang="en-US" sz="1200" dirty="0" smtClean="0">
                          <a:latin typeface="Verdana" pitchFamily="34" charset="0"/>
                          <a:ea typeface="Verdana" pitchFamily="34" charset="0"/>
                          <a:cs typeface="Verdana" pitchFamily="34" charset="0"/>
                        </a:rPr>
                        <a:t>Pillar</a:t>
                      </a:r>
                      <a:r>
                        <a:rPr lang="en-US" sz="1200" baseline="0" dirty="0" smtClean="0">
                          <a:latin typeface="Verdana" pitchFamily="34" charset="0"/>
                          <a:ea typeface="Verdana" pitchFamily="34" charset="0"/>
                          <a:cs typeface="Verdana" pitchFamily="34" charset="0"/>
                        </a:rPr>
                        <a:t> I</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1</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026</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83</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rate</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hr-HR" sz="1200" dirty="0" smtClean="0">
                          <a:latin typeface="Verdana" pitchFamily="34" charset="0"/>
                          <a:ea typeface="Verdana" pitchFamily="34" charset="0"/>
                          <a:cs typeface="Verdana" pitchFamily="34" charset="0"/>
                        </a:rPr>
                        <a:t>15</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r>
              <a:tr h="298139">
                <a:tc>
                  <a:txBody>
                    <a:bodyPr/>
                    <a:lstStyle/>
                    <a:p>
                      <a:r>
                        <a:rPr lang="en-US" sz="1200" dirty="0" smtClean="0">
                          <a:latin typeface="Verdana" pitchFamily="34" charset="0"/>
                          <a:ea typeface="Verdana" pitchFamily="34" charset="0"/>
                          <a:cs typeface="Verdana" pitchFamily="34" charset="0"/>
                        </a:rPr>
                        <a:t>Pension Insurance Pillar II</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342</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28</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rate</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hr-HR" sz="1200" dirty="0" smtClean="0">
                          <a:latin typeface="Verdana" pitchFamily="34" charset="0"/>
                          <a:ea typeface="Verdana" pitchFamily="34" charset="0"/>
                          <a:cs typeface="Verdana" pitchFamily="34" charset="0"/>
                        </a:rPr>
                        <a:t>5</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endParaRPr lang="hr-HR" sz="120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r>
              <a:tr h="208698">
                <a:tc>
                  <a:txBody>
                    <a:bodyPr/>
                    <a:lstStyle/>
                    <a:p>
                      <a:r>
                        <a:rPr lang="en-US" sz="1200" b="1" dirty="0" smtClean="0">
                          <a:latin typeface="Verdana" pitchFamily="34" charset="0"/>
                          <a:ea typeface="Verdana" pitchFamily="34" charset="0"/>
                          <a:cs typeface="Verdana" pitchFamily="34" charset="0"/>
                        </a:rPr>
                        <a:t>Income</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b="1" dirty="0" smtClean="0">
                          <a:latin typeface="Verdana" pitchFamily="34" charset="0"/>
                          <a:ea typeface="Verdana" pitchFamily="34" charset="0"/>
                          <a:cs typeface="Verdana" pitchFamily="34" charset="0"/>
                        </a:rPr>
                        <a:t>HRK </a:t>
                      </a:r>
                      <a:r>
                        <a:rPr lang="hr-HR" sz="1200" b="1" dirty="0" smtClean="0">
                          <a:latin typeface="Verdana" pitchFamily="34" charset="0"/>
                          <a:ea typeface="Verdana" pitchFamily="34" charset="0"/>
                          <a:cs typeface="Verdana" pitchFamily="34" charset="0"/>
                        </a:rPr>
                        <a:t>5</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476</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41</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r>
              <a:tr h="208698">
                <a:tc>
                  <a:txBody>
                    <a:bodyPr/>
                    <a:lstStyle/>
                    <a:p>
                      <a:r>
                        <a:rPr lang="en-US" sz="1200" dirty="0" smtClean="0">
                          <a:latin typeface="Verdana" pitchFamily="34" charset="0"/>
                          <a:ea typeface="Verdana" pitchFamily="34" charset="0"/>
                          <a:cs typeface="Verdana" pitchFamily="34" charset="0"/>
                        </a:rPr>
                        <a:t>Personal</a:t>
                      </a:r>
                      <a:r>
                        <a:rPr lang="en-US" sz="1200" baseline="0" dirty="0" smtClean="0">
                          <a:latin typeface="Verdana" pitchFamily="34" charset="0"/>
                          <a:ea typeface="Verdana" pitchFamily="34" charset="0"/>
                          <a:cs typeface="Verdana" pitchFamily="34" charset="0"/>
                        </a:rPr>
                        <a:t> ta</a:t>
                      </a:r>
                      <a:r>
                        <a:rPr lang="en-US" sz="1200" dirty="0" smtClean="0">
                          <a:latin typeface="Verdana" pitchFamily="34" charset="0"/>
                          <a:ea typeface="Verdana" pitchFamily="34" charset="0"/>
                          <a:cs typeface="Verdana" pitchFamily="34" charset="0"/>
                        </a:rPr>
                        <a:t>x </a:t>
                      </a:r>
                      <a:r>
                        <a:rPr lang="en-US" sz="1200" dirty="0" smtClean="0">
                          <a:latin typeface="Verdana" pitchFamily="34" charset="0"/>
                          <a:ea typeface="Verdana" pitchFamily="34" charset="0"/>
                          <a:cs typeface="Verdana" pitchFamily="34" charset="0"/>
                        </a:rPr>
                        <a:t>exemption</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2</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600</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00 </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factor</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hr-HR" sz="1200">
                          <a:latin typeface="Verdana" pitchFamily="34" charset="0"/>
                          <a:ea typeface="Verdana" pitchFamily="34" charset="0"/>
                          <a:cs typeface="Verdana" pitchFamily="34" charset="0"/>
                        </a:rPr>
                        <a:t>1</a:t>
                      </a: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basis</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2</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600</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r>
              <a:tr h="387581">
                <a:tc>
                  <a:txBody>
                    <a:bodyPr/>
                    <a:lstStyle/>
                    <a:p>
                      <a:r>
                        <a:rPr lang="en-US" sz="1200" b="1" dirty="0" smtClean="0">
                          <a:latin typeface="Verdana" pitchFamily="34" charset="0"/>
                          <a:ea typeface="Verdana" pitchFamily="34" charset="0"/>
                          <a:cs typeface="Verdana" pitchFamily="34" charset="0"/>
                        </a:rPr>
                        <a:t>Tax base</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b="1" dirty="0" smtClean="0">
                          <a:latin typeface="Verdana" pitchFamily="34" charset="0"/>
                          <a:ea typeface="Verdana" pitchFamily="34" charset="0"/>
                          <a:cs typeface="Verdana" pitchFamily="34" charset="0"/>
                        </a:rPr>
                        <a:t>HRK </a:t>
                      </a:r>
                      <a:r>
                        <a:rPr lang="hr-HR" sz="1200" b="1" dirty="0" smtClean="0">
                          <a:latin typeface="Verdana" pitchFamily="34" charset="0"/>
                          <a:ea typeface="Verdana" pitchFamily="34" charset="0"/>
                          <a:cs typeface="Verdana" pitchFamily="34" charset="0"/>
                        </a:rPr>
                        <a:t>2</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876</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41</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r>
              <a:tr h="298139">
                <a:tc>
                  <a:txBody>
                    <a:bodyPr/>
                    <a:lstStyle/>
                    <a:p>
                      <a:r>
                        <a:rPr lang="hr-HR" sz="1200" dirty="0" smtClean="0">
                          <a:latin typeface="Verdana" pitchFamily="34" charset="0"/>
                          <a:ea typeface="Verdana" pitchFamily="34" charset="0"/>
                          <a:cs typeface="Verdana" pitchFamily="34" charset="0"/>
                        </a:rPr>
                        <a:t>12%</a:t>
                      </a:r>
                      <a:r>
                        <a:rPr lang="en-US" sz="1200" dirty="0" smtClean="0">
                          <a:latin typeface="Verdana" pitchFamily="34" charset="0"/>
                          <a:ea typeface="Verdana" pitchFamily="34" charset="0"/>
                          <a:cs typeface="Verdana" pitchFamily="34" charset="0"/>
                        </a:rPr>
                        <a:t> tax rate</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264</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rate </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hr-HR" sz="1200" dirty="0" smtClean="0">
                          <a:latin typeface="Verdana" pitchFamily="34" charset="0"/>
                          <a:ea typeface="Verdana" pitchFamily="34" charset="0"/>
                          <a:cs typeface="Verdana" pitchFamily="34" charset="0"/>
                        </a:rPr>
                        <a:t>12</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basis</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2</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200</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00 </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r>
              <a:tr h="298139">
                <a:tc>
                  <a:txBody>
                    <a:bodyPr/>
                    <a:lstStyle/>
                    <a:p>
                      <a:r>
                        <a:rPr lang="hr-HR" sz="1200" dirty="0" smtClean="0">
                          <a:latin typeface="Verdana" pitchFamily="34" charset="0"/>
                          <a:ea typeface="Verdana" pitchFamily="34" charset="0"/>
                          <a:cs typeface="Verdana" pitchFamily="34" charset="0"/>
                        </a:rPr>
                        <a:t>25%</a:t>
                      </a:r>
                      <a:r>
                        <a:rPr lang="en-US" sz="1200" dirty="0" smtClean="0">
                          <a:latin typeface="Verdana" pitchFamily="34" charset="0"/>
                          <a:ea typeface="Verdana" pitchFamily="34" charset="0"/>
                          <a:cs typeface="Verdana" pitchFamily="34" charset="0"/>
                        </a:rPr>
                        <a:t> tax rate</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169</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10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rate </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hr-HR" sz="1200" dirty="0" smtClean="0">
                          <a:latin typeface="Verdana" pitchFamily="34" charset="0"/>
                          <a:ea typeface="Verdana" pitchFamily="34" charset="0"/>
                          <a:cs typeface="Verdana" pitchFamily="34" charset="0"/>
                        </a:rPr>
                        <a:t>25</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basis</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676</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41</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r>
              <a:tr h="298139">
                <a:tc>
                  <a:txBody>
                    <a:bodyPr/>
                    <a:lstStyle/>
                    <a:p>
                      <a:r>
                        <a:rPr lang="hr-HR" sz="1200" dirty="0" smtClean="0">
                          <a:latin typeface="Verdana" pitchFamily="34" charset="0"/>
                          <a:ea typeface="Verdana" pitchFamily="34" charset="0"/>
                          <a:cs typeface="Verdana" pitchFamily="34" charset="0"/>
                        </a:rPr>
                        <a:t>40%</a:t>
                      </a:r>
                      <a:r>
                        <a:rPr lang="en-US" sz="1200" dirty="0" smtClean="0">
                          <a:latin typeface="Verdana" pitchFamily="34" charset="0"/>
                          <a:ea typeface="Verdana" pitchFamily="34" charset="0"/>
                          <a:cs typeface="Verdana" pitchFamily="34" charset="0"/>
                        </a:rPr>
                        <a:t> tax rate</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0</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00 </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rate </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hr-HR" sz="1200" dirty="0" smtClean="0">
                          <a:latin typeface="Verdana" pitchFamily="34" charset="0"/>
                          <a:ea typeface="Verdana" pitchFamily="34" charset="0"/>
                          <a:cs typeface="Verdana" pitchFamily="34" charset="0"/>
                        </a:rPr>
                        <a:t>40</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basis</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0</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00 </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r>
              <a:tr h="303807">
                <a:tc>
                  <a:txBody>
                    <a:bodyPr/>
                    <a:lstStyle/>
                    <a:p>
                      <a:r>
                        <a:rPr lang="en-US" sz="1200" b="1" dirty="0" smtClean="0">
                          <a:latin typeface="Verdana" pitchFamily="34" charset="0"/>
                          <a:ea typeface="Verdana" pitchFamily="34" charset="0"/>
                          <a:cs typeface="Verdana" pitchFamily="34" charset="0"/>
                        </a:rPr>
                        <a:t>Total tax</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b="1" dirty="0" smtClean="0">
                          <a:latin typeface="Verdana" pitchFamily="34" charset="0"/>
                          <a:ea typeface="Verdana" pitchFamily="34" charset="0"/>
                          <a:cs typeface="Verdana" pitchFamily="34" charset="0"/>
                        </a:rPr>
                        <a:t>HRK </a:t>
                      </a:r>
                      <a:r>
                        <a:rPr lang="hr-HR" sz="1200" b="1" dirty="0" smtClean="0">
                          <a:latin typeface="Verdana" pitchFamily="34" charset="0"/>
                          <a:ea typeface="Verdana" pitchFamily="34" charset="0"/>
                          <a:cs typeface="Verdana" pitchFamily="34" charset="0"/>
                        </a:rPr>
                        <a:t>433</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10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r>
              <a:tr h="208698">
                <a:tc>
                  <a:txBody>
                    <a:bodyPr/>
                    <a:lstStyle/>
                    <a:p>
                      <a:r>
                        <a:rPr lang="en-US" sz="1200" dirty="0" smtClean="0">
                          <a:latin typeface="Verdana" pitchFamily="34" charset="0"/>
                          <a:ea typeface="Verdana" pitchFamily="34" charset="0"/>
                          <a:cs typeface="Verdana" pitchFamily="34" charset="0"/>
                        </a:rPr>
                        <a:t>Surtax</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43</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31</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rate</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hr-HR" sz="1200" dirty="0" smtClean="0">
                          <a:latin typeface="Verdana" pitchFamily="34" charset="0"/>
                          <a:ea typeface="Verdana" pitchFamily="34" charset="0"/>
                          <a:cs typeface="Verdana" pitchFamily="34" charset="0"/>
                        </a:rPr>
                        <a:t>10</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00</a:t>
                      </a:r>
                      <a:r>
                        <a:rPr lang="hr-HR" sz="1200" dirty="0">
                          <a:latin typeface="Verdana" pitchFamily="34" charset="0"/>
                          <a:ea typeface="Verdana" pitchFamily="34" charset="0"/>
                          <a:cs typeface="Verdana" pitchFamily="34" charset="0"/>
                        </a:rPr>
                        <a:t>%</a:t>
                      </a: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basis</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433</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10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r>
              <a:tr h="298139">
                <a:tc>
                  <a:txBody>
                    <a:bodyPr/>
                    <a:lstStyle/>
                    <a:p>
                      <a:r>
                        <a:rPr lang="en-US" sz="1200" b="1" dirty="0" smtClean="0">
                          <a:latin typeface="Verdana" pitchFamily="34" charset="0"/>
                          <a:ea typeface="Verdana" pitchFamily="34" charset="0"/>
                          <a:cs typeface="Verdana" pitchFamily="34" charset="0"/>
                        </a:rPr>
                        <a:t>Total</a:t>
                      </a:r>
                      <a:r>
                        <a:rPr lang="en-US" sz="1200" b="1" baseline="0" dirty="0" smtClean="0">
                          <a:latin typeface="Verdana" pitchFamily="34" charset="0"/>
                          <a:ea typeface="Verdana" pitchFamily="34" charset="0"/>
                          <a:cs typeface="Verdana" pitchFamily="34" charset="0"/>
                        </a:rPr>
                        <a:t> tax and surtax</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b="1" dirty="0" smtClean="0">
                          <a:latin typeface="Verdana" pitchFamily="34" charset="0"/>
                          <a:ea typeface="Verdana" pitchFamily="34" charset="0"/>
                          <a:cs typeface="Verdana" pitchFamily="34" charset="0"/>
                        </a:rPr>
                        <a:t>HRK </a:t>
                      </a:r>
                      <a:r>
                        <a:rPr lang="hr-HR" sz="1200" b="1" dirty="0" smtClean="0">
                          <a:latin typeface="Verdana" pitchFamily="34" charset="0"/>
                          <a:ea typeface="Verdana" pitchFamily="34" charset="0"/>
                          <a:cs typeface="Verdana" pitchFamily="34" charset="0"/>
                        </a:rPr>
                        <a:t>476</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41</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r>
              <a:tr h="208698">
                <a:tc>
                  <a:txBody>
                    <a:bodyPr/>
                    <a:lstStyle/>
                    <a:p>
                      <a:r>
                        <a:rPr lang="hr-HR" sz="1200" b="1" dirty="0" smtClean="0">
                          <a:latin typeface="Verdana" pitchFamily="34" charset="0"/>
                          <a:ea typeface="Verdana" pitchFamily="34" charset="0"/>
                          <a:cs typeface="Verdana" pitchFamily="34" charset="0"/>
                        </a:rPr>
                        <a:t>Net</a:t>
                      </a:r>
                      <a:r>
                        <a:rPr lang="en-US" sz="1200" b="1" baseline="0" dirty="0" smtClean="0">
                          <a:latin typeface="Verdana" pitchFamily="34" charset="0"/>
                          <a:ea typeface="Verdana" pitchFamily="34" charset="0"/>
                          <a:cs typeface="Verdana" pitchFamily="34" charset="0"/>
                        </a:rPr>
                        <a:t> </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b="1" dirty="0" smtClean="0">
                          <a:latin typeface="Verdana" pitchFamily="34" charset="0"/>
                          <a:ea typeface="Verdana" pitchFamily="34" charset="0"/>
                          <a:cs typeface="Verdana" pitchFamily="34" charset="0"/>
                        </a:rPr>
                        <a:t>HRK </a:t>
                      </a:r>
                      <a:r>
                        <a:rPr lang="hr-HR" sz="1200" b="1" dirty="0" smtClean="0">
                          <a:latin typeface="Verdana" pitchFamily="34" charset="0"/>
                          <a:ea typeface="Verdana" pitchFamily="34" charset="0"/>
                          <a:cs typeface="Verdana" pitchFamily="34" charset="0"/>
                        </a:rPr>
                        <a:t>5</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000</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00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r>
              <a:tr h="119256">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r>
              <a:tr h="208698">
                <a:tc>
                  <a:txBody>
                    <a:bodyPr/>
                    <a:lstStyle/>
                    <a:p>
                      <a:r>
                        <a:rPr lang="en-US" sz="1200" b="1" dirty="0" smtClean="0">
                          <a:latin typeface="Verdana" pitchFamily="34" charset="0"/>
                          <a:ea typeface="Verdana" pitchFamily="34" charset="0"/>
                          <a:cs typeface="Verdana" pitchFamily="34" charset="0"/>
                        </a:rPr>
                        <a:t>Gross salary</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b="1" dirty="0" smtClean="0">
                          <a:latin typeface="Verdana" pitchFamily="34" charset="0"/>
                          <a:ea typeface="Verdana" pitchFamily="34" charset="0"/>
                          <a:cs typeface="Verdana" pitchFamily="34" charset="0"/>
                        </a:rPr>
                        <a:t>HRK </a:t>
                      </a:r>
                      <a:r>
                        <a:rPr lang="hr-HR" sz="1200" b="1" dirty="0" smtClean="0">
                          <a:latin typeface="Verdana" pitchFamily="34" charset="0"/>
                          <a:ea typeface="Verdana" pitchFamily="34" charset="0"/>
                          <a:cs typeface="Verdana" pitchFamily="34" charset="0"/>
                        </a:rPr>
                        <a:t>6</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845</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52</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r>
              <a:tr h="387581">
                <a:tc>
                  <a:txBody>
                    <a:bodyPr/>
                    <a:lstStyle/>
                    <a:p>
                      <a:r>
                        <a:rPr lang="en-US" sz="1200" dirty="0" smtClean="0">
                          <a:latin typeface="Verdana" pitchFamily="34" charset="0"/>
                          <a:ea typeface="Verdana" pitchFamily="34" charset="0"/>
                          <a:cs typeface="Verdana" pitchFamily="34" charset="0"/>
                        </a:rPr>
                        <a:t>Contribution</a:t>
                      </a:r>
                      <a:r>
                        <a:rPr lang="en-US" sz="1200" baseline="0" dirty="0" smtClean="0">
                          <a:latin typeface="Verdana" pitchFamily="34" charset="0"/>
                          <a:ea typeface="Verdana" pitchFamily="34" charset="0"/>
                          <a:cs typeface="Verdana" pitchFamily="34" charset="0"/>
                        </a:rPr>
                        <a:t> for health insurance</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1</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026</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83</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rate</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hr-HR" sz="1200" dirty="0" smtClean="0">
                          <a:latin typeface="Verdana" pitchFamily="34" charset="0"/>
                          <a:ea typeface="Verdana" pitchFamily="34" charset="0"/>
                          <a:cs typeface="Verdana" pitchFamily="34" charset="0"/>
                        </a:rPr>
                        <a:t>15</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00%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r>
              <a:tr h="387581">
                <a:tc>
                  <a:txBody>
                    <a:bodyPr/>
                    <a:lstStyle/>
                    <a:p>
                      <a:r>
                        <a:rPr lang="en-US" sz="1200" dirty="0" smtClean="0">
                          <a:latin typeface="Verdana" pitchFamily="34" charset="0"/>
                          <a:ea typeface="Verdana" pitchFamily="34" charset="0"/>
                          <a:cs typeface="Verdana" pitchFamily="34" charset="0"/>
                        </a:rPr>
                        <a:t>Contribution in case of injury</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34</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23</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rate</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hr-HR" sz="1200" dirty="0" smtClean="0">
                          <a:latin typeface="Verdana" pitchFamily="34" charset="0"/>
                          <a:ea typeface="Verdana" pitchFamily="34" charset="0"/>
                          <a:cs typeface="Verdana" pitchFamily="34" charset="0"/>
                        </a:rPr>
                        <a:t>0</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50%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r>
                        <a:rPr lang="hr-HR" sz="120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r>
              <a:tr h="387581">
                <a:tc>
                  <a:txBody>
                    <a:bodyPr/>
                    <a:lstStyle/>
                    <a:p>
                      <a:r>
                        <a:rPr lang="en-US" sz="1200" dirty="0" smtClean="0">
                          <a:latin typeface="Verdana" pitchFamily="34" charset="0"/>
                          <a:ea typeface="Verdana" pitchFamily="34" charset="0"/>
                          <a:cs typeface="Verdana" pitchFamily="34" charset="0"/>
                        </a:rPr>
                        <a:t>Contribution to</a:t>
                      </a:r>
                      <a:r>
                        <a:rPr lang="en-US" sz="1200" baseline="0" dirty="0" smtClean="0">
                          <a:latin typeface="Verdana" pitchFamily="34" charset="0"/>
                          <a:ea typeface="Verdana" pitchFamily="34" charset="0"/>
                          <a:cs typeface="Verdana" pitchFamily="34" charset="0"/>
                        </a:rPr>
                        <a:t> employment</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HRK </a:t>
                      </a:r>
                      <a:r>
                        <a:rPr lang="hr-HR" sz="1200" dirty="0" smtClean="0">
                          <a:latin typeface="Verdana" pitchFamily="34" charset="0"/>
                          <a:ea typeface="Verdana" pitchFamily="34" charset="0"/>
                          <a:cs typeface="Verdana" pitchFamily="34" charset="0"/>
                        </a:rPr>
                        <a:t>116</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37</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rate </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hr-HR" sz="1200" dirty="0" smtClean="0">
                          <a:latin typeface="Verdana" pitchFamily="34" charset="0"/>
                          <a:ea typeface="Verdana" pitchFamily="34" charset="0"/>
                          <a:cs typeface="Verdana" pitchFamily="34" charset="0"/>
                        </a:rPr>
                        <a:t>1</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70%</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r>
              <a:tr h="298139">
                <a:tc>
                  <a:txBody>
                    <a:bodyPr/>
                    <a:lstStyle/>
                    <a:p>
                      <a:r>
                        <a:rPr lang="en-US" sz="1200" b="1" dirty="0" smtClean="0">
                          <a:latin typeface="Verdana" pitchFamily="34" charset="0"/>
                          <a:ea typeface="Verdana" pitchFamily="34" charset="0"/>
                          <a:cs typeface="Verdana" pitchFamily="34" charset="0"/>
                        </a:rPr>
                        <a:t>Total salary cost</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b="1" dirty="0" smtClean="0">
                          <a:latin typeface="Verdana" pitchFamily="34" charset="0"/>
                          <a:ea typeface="Verdana" pitchFamily="34" charset="0"/>
                          <a:cs typeface="Verdana" pitchFamily="34" charset="0"/>
                        </a:rPr>
                        <a:t>HRK </a:t>
                      </a:r>
                      <a:r>
                        <a:rPr lang="hr-HR" sz="1200" b="1" dirty="0" smtClean="0">
                          <a:latin typeface="Verdana" pitchFamily="34" charset="0"/>
                          <a:ea typeface="Verdana" pitchFamily="34" charset="0"/>
                          <a:cs typeface="Verdana" pitchFamily="34" charset="0"/>
                        </a:rPr>
                        <a:t>8</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022</a:t>
                      </a:r>
                      <a:r>
                        <a:rPr lang="en-US" sz="1200" b="1" dirty="0" smtClean="0">
                          <a:latin typeface="Verdana" pitchFamily="34" charset="0"/>
                          <a:ea typeface="Verdana" pitchFamily="34" charset="0"/>
                          <a:cs typeface="Verdana" pitchFamily="34" charset="0"/>
                        </a:rPr>
                        <a:t>.</a:t>
                      </a:r>
                      <a:r>
                        <a:rPr lang="hr-HR" sz="1200" b="1" dirty="0" smtClean="0">
                          <a:latin typeface="Verdana" pitchFamily="34" charset="0"/>
                          <a:ea typeface="Verdana" pitchFamily="34" charset="0"/>
                          <a:cs typeface="Verdana" pitchFamily="34" charset="0"/>
                        </a:rPr>
                        <a:t>95</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en-US" sz="1200" dirty="0" smtClean="0">
                          <a:latin typeface="Verdana" pitchFamily="34" charset="0"/>
                          <a:ea typeface="Verdana" pitchFamily="34" charset="0"/>
                          <a:cs typeface="Verdana" pitchFamily="34" charset="0"/>
                        </a:rPr>
                        <a:t>factor</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pPr algn="r"/>
                      <a:r>
                        <a:rPr lang="hr-HR" sz="1200" dirty="0" smtClean="0">
                          <a:latin typeface="Verdana" pitchFamily="34" charset="0"/>
                          <a:ea typeface="Verdana" pitchFamily="34" charset="0"/>
                          <a:cs typeface="Verdana" pitchFamily="34" charset="0"/>
                        </a:rPr>
                        <a:t>1</a:t>
                      </a:r>
                      <a:r>
                        <a:rPr lang="en-US" sz="1200" dirty="0" smtClean="0">
                          <a:latin typeface="Verdana" pitchFamily="34" charset="0"/>
                          <a:ea typeface="Verdana" pitchFamily="34" charset="0"/>
                          <a:cs typeface="Verdana" pitchFamily="34" charset="0"/>
                        </a:rPr>
                        <a:t>.</a:t>
                      </a:r>
                      <a:r>
                        <a:rPr lang="hr-HR" sz="1200" dirty="0" smtClean="0">
                          <a:latin typeface="Verdana" pitchFamily="34" charset="0"/>
                          <a:ea typeface="Verdana" pitchFamily="34" charset="0"/>
                          <a:cs typeface="Verdana" pitchFamily="34" charset="0"/>
                        </a:rPr>
                        <a:t>62</a:t>
                      </a:r>
                      <a:endParaRPr lang="hr-HR" sz="1200" dirty="0">
                        <a:latin typeface="Verdana" pitchFamily="34" charset="0"/>
                        <a:ea typeface="Verdana" pitchFamily="34" charset="0"/>
                        <a:cs typeface="Verdana" pitchFamily="34" charset="0"/>
                      </a:endParaRP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c>
                  <a:txBody>
                    <a:bodyPr/>
                    <a:lstStyle/>
                    <a:p>
                      <a:r>
                        <a:rPr lang="hr-HR" sz="1200" dirty="0">
                          <a:latin typeface="Verdana" pitchFamily="34" charset="0"/>
                          <a:ea typeface="Verdana" pitchFamily="34" charset="0"/>
                          <a:cs typeface="Verdana" pitchFamily="34" charset="0"/>
                        </a:rPr>
                        <a:t> </a:t>
                      </a:r>
                    </a:p>
                  </a:txBody>
                  <a:tcPr marL="25863" marR="25863" marT="12931" marB="12931" anchor="ctr">
                    <a:lnL>
                      <a:noFill/>
                    </a:lnL>
                    <a:lnR>
                      <a:noFill/>
                    </a:lnR>
                    <a:lnT>
                      <a:noFill/>
                    </a:lnT>
                    <a:lnB>
                      <a:noFill/>
                    </a:lnB>
                  </a:tcPr>
                </a:tc>
              </a:tr>
            </a:tbl>
          </a:graphicData>
        </a:graphic>
      </p:graphicFrame>
      <p:sp>
        <p:nvSpPr>
          <p:cNvPr id="4" name="Slide Number Placeholder 3"/>
          <p:cNvSpPr>
            <a:spLocks noGrp="1"/>
          </p:cNvSpPr>
          <p:nvPr>
            <p:ph type="sldNum" sz="quarter" idx="10"/>
          </p:nvPr>
        </p:nvSpPr>
        <p:spPr/>
        <p:txBody>
          <a:bodyPr/>
          <a:lstStyle/>
          <a:p>
            <a:pPr>
              <a:defRPr/>
            </a:pPr>
            <a:fld id="{8A954024-20CD-4809-B3C6-40465F276753}" type="slidenum">
              <a:rPr lang="en-US" smtClean="0"/>
              <a:pPr>
                <a:defRPr/>
              </a:pPr>
              <a:t>9</a:t>
            </a:fld>
            <a:endParaRPr lang="en-US"/>
          </a:p>
        </p:txBody>
      </p:sp>
    </p:spTree>
    <p:extLst>
      <p:ext uri="{BB962C8B-B14F-4D97-AF65-F5344CB8AC3E}">
        <p14:creationId xmlns:p14="http://schemas.microsoft.com/office/powerpoint/2010/main" val="378812449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66"/>
      </a:dk1>
      <a:lt1>
        <a:srgbClr val="FFFFFF"/>
      </a:lt1>
      <a:dk2>
        <a:srgbClr val="000066"/>
      </a:dk2>
      <a:lt2>
        <a:srgbClr val="DDDDDD"/>
      </a:lt2>
      <a:accent1>
        <a:srgbClr val="BC0327"/>
      </a:accent1>
      <a:accent2>
        <a:srgbClr val="10A5E1"/>
      </a:accent2>
      <a:accent3>
        <a:srgbClr val="FFFFFF"/>
      </a:accent3>
      <a:accent4>
        <a:srgbClr val="000056"/>
      </a:accent4>
      <a:accent5>
        <a:srgbClr val="DAAAAC"/>
      </a:accent5>
      <a:accent6>
        <a:srgbClr val="0D95CC"/>
      </a:accent6>
      <a:hlink>
        <a:srgbClr val="F8E530"/>
      </a:hlink>
      <a:folHlink>
        <a:srgbClr val="47E210"/>
      </a:folHlink>
    </a:clrScheme>
    <a:fontScheme name="Default Design">
      <a:majorFont>
        <a:latin typeface="Frutiger 55 Roman"/>
        <a:ea typeface=""/>
        <a:cs typeface=""/>
      </a:majorFont>
      <a:minorFont>
        <a:latin typeface="Frutiger 55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hr-HR"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hr-HR"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11587</TotalTime>
  <Words>2019</Words>
  <Application>Microsoft Office PowerPoint</Application>
  <PresentationFormat>On-screen Show (4:3)</PresentationFormat>
  <Paragraphs>278</Paragraphs>
  <Slides>17</Slides>
  <Notes>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9" baseType="lpstr">
      <vt:lpstr>ＭＳ Ｐゴシック</vt:lpstr>
      <vt:lpstr>ＭＳ Ｐゴシック</vt:lpstr>
      <vt:lpstr>Arial</vt:lpstr>
      <vt:lpstr>Calibri</vt:lpstr>
      <vt:lpstr>Frutiger 55 Roman</vt:lpstr>
      <vt:lpstr>Helvetica</vt:lpstr>
      <vt:lpstr>Symbol</vt:lpstr>
      <vt:lpstr>Tahoma</vt:lpstr>
      <vt:lpstr>Verdana</vt:lpstr>
      <vt:lpstr>Wingdings</vt:lpstr>
      <vt:lpstr>Default Design</vt:lpstr>
      <vt:lpstr>Presentation</vt:lpstr>
      <vt:lpstr>PowerPoint Presentation</vt:lpstr>
      <vt:lpstr>Contents</vt:lpstr>
      <vt:lpstr>Employee Expenditures in the State Budget</vt:lpstr>
      <vt:lpstr>The 2015 National Reform Program </vt:lpstr>
      <vt:lpstr>The Results of In-Depth Analysis</vt:lpstr>
      <vt:lpstr>Committee for the Analysis of State Budget Employee Expenditures </vt:lpstr>
      <vt:lpstr>Salary Regulations</vt:lpstr>
      <vt:lpstr>Basic Salary</vt:lpstr>
      <vt:lpstr>Payroll- Example</vt:lpstr>
      <vt:lpstr>The Need for New Legislation</vt:lpstr>
      <vt:lpstr>The Register of Public Sector Employees (1)</vt:lpstr>
      <vt:lpstr>The Register of Public Sector Employees(2)</vt:lpstr>
      <vt:lpstr>Centralized payroll Accounting (1)</vt:lpstr>
      <vt:lpstr>Centralized Payroll Accounting (2)</vt:lpstr>
      <vt:lpstr>Centralized Payroll Accounting (3)</vt:lpstr>
      <vt:lpstr>PowerPoint Presentation</vt:lpstr>
      <vt:lpstr>PowerPoint Presentation</vt:lpstr>
    </vt:vector>
  </TitlesOfParts>
  <Company>APIS IT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Primjena novog Zakona o lokalnim izborima</dc:title>
  <dc:creator>apisit</dc:creator>
  <cp:lastModifiedBy>Naida Čaršimamović</cp:lastModifiedBy>
  <cp:revision>1290</cp:revision>
  <cp:lastPrinted>2015-09-04T13:37:25Z</cp:lastPrinted>
  <dcterms:created xsi:type="dcterms:W3CDTF">2013-04-05T08:40:20Z</dcterms:created>
  <dcterms:modified xsi:type="dcterms:W3CDTF">2015-11-10T13:12:24Z</dcterms:modified>
</cp:coreProperties>
</file>