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1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9" r:id="rId3"/>
    <p:sldId id="603" r:id="rId4"/>
    <p:sldId id="601" r:id="rId5"/>
    <p:sldId id="602" r:id="rId6"/>
    <p:sldId id="605" r:id="rId7"/>
    <p:sldId id="599" r:id="rId8"/>
    <p:sldId id="604" r:id="rId9"/>
    <p:sldId id="600" r:id="rId10"/>
    <p:sldId id="598" r:id="rId11"/>
    <p:sldId id="591" r:id="rId12"/>
    <p:sldId id="597" r:id="rId13"/>
    <p:sldId id="594" r:id="rId14"/>
    <p:sldId id="595" r:id="rId15"/>
    <p:sldId id="596" r:id="rId16"/>
    <p:sldId id="593" r:id="rId17"/>
    <p:sldId id="567" r:id="rId18"/>
  </p:sldIdLst>
  <p:sldSz cx="9144000" cy="6858000" type="screen4x3"/>
  <p:notesSz cx="6797675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00CC00"/>
    <a:srgbClr val="A5074B"/>
    <a:srgbClr val="0F0365"/>
    <a:srgbClr val="3304A8"/>
    <a:srgbClr val="CCC1DA"/>
    <a:srgbClr val="FF3399"/>
    <a:srgbClr val="FFCC99"/>
    <a:srgbClr val="FF99CC"/>
    <a:srgbClr val="FFC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5314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78C909DC-8132-4C6A-8745-7FB68A94094D}" type="datetimeFigureOut">
              <a:rPr lang="hr-HR"/>
              <a:pPr>
                <a:defRPr/>
              </a:pPr>
              <a:t>11.11.2015.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7011EB2-95E9-4369-805E-DAD677E100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4226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C11052CC-9856-4E40-BADC-AEBF4EB34A64}" type="datetimeFigureOut">
              <a:rPr lang="hr-HR"/>
              <a:pPr>
                <a:defRPr/>
              </a:pPr>
              <a:t>11.11.2015.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 smtClean="0"/>
              <a:t>Uredite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1269BAA-D163-432F-91A2-A7E564216E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81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557EB6B9-90AA-4631-994D-77D5B58A53F6}" type="slidenum">
              <a:rPr lang="hr-HR" smtClean="0"/>
              <a:pPr eaLnBrk="1" hangingPunct="1"/>
              <a:t>2</a:t>
            </a:fld>
            <a:endParaRPr lang="hr-H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7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E1240BF-7A19-479C-B09C-D4A52452D68B}" type="slidenum">
              <a:rPr lang="hr-HR" altLang="sr-Latn-RS" sz="1200" smtClean="0"/>
              <a:pPr/>
              <a:t>11</a:t>
            </a:fld>
            <a:endParaRPr lang="hr-HR" altLang="sr-Latn-RS" sz="1200" smtClean="0"/>
          </a:p>
        </p:txBody>
      </p:sp>
    </p:spTree>
    <p:extLst>
      <p:ext uri="{BB962C8B-B14F-4D97-AF65-F5344CB8AC3E}">
        <p14:creationId xmlns:p14="http://schemas.microsoft.com/office/powerpoint/2010/main" val="915498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6B92DDA-8870-48E1-A4E5-D57EA2B21FC8}" type="slidenum">
              <a:rPr lang="hr-HR" altLang="sr-Latn-RS" sz="1200" smtClean="0"/>
              <a:pPr/>
              <a:t>16</a:t>
            </a:fld>
            <a:endParaRPr lang="hr-HR" altLang="sr-Latn-RS" sz="1200" smtClean="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462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PowerPoint_97-2003_Presentation1.ppt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4" descr="Background"/>
          <p:cNvPicPr>
            <a:picLocks noChangeAspect="1" noChangeArrowheads="1"/>
          </p:cNvPicPr>
          <p:nvPr/>
        </p:nvPicPr>
        <p:blipFill>
          <a:blip r:embed="rId3" cstate="print">
            <a:lum bright="6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5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6" name="Rectangle 142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7" name="Rectangle 156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8" name="Freeform 190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7 h 18"/>
              <a:gd name="T2" fmla="*/ 2147483647 w 19"/>
              <a:gd name="T3" fmla="*/ 0 h 18"/>
              <a:gd name="T4" fmla="*/ 2147483647 w 19"/>
              <a:gd name="T5" fmla="*/ 2147483647 h 18"/>
              <a:gd name="T6" fmla="*/ 0 w 19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" name="Rectangle 194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24" name="Presentation" r:id="rId5" imgW="0" imgH="0" progId="PowerPoint.Show.8">
                  <p:embed/>
                </p:oleObj>
              </mc:Choice>
              <mc:Fallback>
                <p:oleObj name="Presentation" r:id="rId5" imgW="0" imgH="0" progId="PowerPoint.Show.8">
                  <p:embed/>
                  <p:pic>
                    <p:nvPicPr>
                      <p:cNvPr id="0" name="AutoShape 85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6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7020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68E84-9948-4C36-B9EB-3DD751966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808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4BD7-4544-4027-8FE0-68F1B0356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566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54024-20CD-4809-B3C6-40465F276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40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68DC-984B-48CD-8CA5-B95ED84C3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658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BE2A1-A71B-4244-A71D-BC4CEDC44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93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1002B-7B01-4EFF-96B8-02E8A91D4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1757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70AB-8823-47CF-87D3-1D69DFE96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2884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C187-D934-41D3-A6E0-016ACCF5A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302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D0D6-32F0-4AB6-9F85-382454368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37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639C-275C-4A5E-800A-C76D78ACA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408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9" descr="Background"/>
          <p:cNvPicPr>
            <a:picLocks noChangeAspect="1" noChangeArrowheads="1"/>
          </p:cNvPicPr>
          <p:nvPr/>
        </p:nvPicPr>
        <p:blipFill>
          <a:blip r:embed="rId13" cstate="print">
            <a:lum bright="70000" contrast="-7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2"/>
          <p:cNvSpPr>
            <a:spLocks noChangeShapeType="1"/>
          </p:cNvSpPr>
          <p:nvPr/>
        </p:nvSpPr>
        <p:spPr bwMode="auto">
          <a:xfrm>
            <a:off x="146050" y="747713"/>
            <a:ext cx="8801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hr-HR"/>
          </a:p>
        </p:txBody>
      </p:sp>
      <p:pic>
        <p:nvPicPr>
          <p:cNvPr id="1028" name="Picture 15" descr="weiler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025" y="5773738"/>
            <a:ext cx="64452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1200" y="6348413"/>
            <a:ext cx="1254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Frutiger 55 Roman"/>
                <a:ea typeface="+mn-ea"/>
              </a:defRPr>
            </a:lvl1pPr>
          </a:lstStyle>
          <a:p>
            <a:pPr>
              <a:defRPr/>
            </a:pPr>
            <a:fld id="{88F035AD-C59D-4CF1-A902-6BE07F43E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Text Box 24"/>
          <p:cNvSpPr txBox="1">
            <a:spLocks noChangeArrowheads="1"/>
          </p:cNvSpPr>
          <p:nvPr/>
        </p:nvSpPr>
        <p:spPr bwMode="auto">
          <a:xfrm>
            <a:off x="7880350" y="6643688"/>
            <a:ext cx="12636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sz="800" b="1" smtClean="0">
                <a:solidFill>
                  <a:srgbClr val="000066"/>
                </a:solidFill>
                <a:ea typeface="+mn-ea"/>
              </a:rPr>
              <a:t>Ministarstvo financija</a:t>
            </a:r>
            <a:endParaRPr lang="en-US" sz="800" b="1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031" name="Rectangle 25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2" name="Rectangle 26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3" name="Rectangle 27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4" name="Rectangle 28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5" name="Rectangle 31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6" name="Rectangle 32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7" name="Rectangle 33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>
              <a:solidFill>
                <a:srgbClr val="FFFFFF"/>
              </a:solidFill>
              <a:latin typeface="Frutiger 55 Roman"/>
            </a:endParaRPr>
          </a:p>
        </p:txBody>
      </p:sp>
      <p:sp>
        <p:nvSpPr>
          <p:cNvPr id="1038" name="Rectangle 34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39" name="Rectangle 35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hr-HR" sz="2400">
              <a:solidFill>
                <a:srgbClr val="000066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itchFamily="18" charset="2"/>
        <a:buChar char="¨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684213" y="1484784"/>
            <a:ext cx="7488187" cy="3384079"/>
          </a:xfrm>
          <a:noFill/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ru-RU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Заработная плата государственных </a:t>
            </a:r>
            <a:r>
              <a:rPr lang="ru-RU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служащих и работников государственного сектора </a:t>
            </a:r>
            <a:r>
              <a:rPr lang="ru-RU" sz="4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в Хорватии</a:t>
            </a:r>
            <a:endParaRPr lang="hr-HR" sz="4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683568" y="5732463"/>
            <a:ext cx="7488832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ru-RU" sz="2400" dirty="0" smtClean="0">
                <a:cs typeface="Arial" panose="020B0604020202020204" pitchFamily="34" charset="0"/>
              </a:rPr>
              <a:t>Младенка Караджич</a:t>
            </a:r>
            <a:r>
              <a:rPr lang="hr-HR" sz="2400" dirty="0" smtClean="0">
                <a:cs typeface="Arial" panose="020B0604020202020204" pitchFamily="34" charset="0"/>
              </a:rPr>
              <a:t>, </a:t>
            </a:r>
            <a:r>
              <a:rPr lang="ru-RU" sz="2400" dirty="0" smtClean="0">
                <a:cs typeface="Arial" panose="020B0604020202020204" pitchFamily="34" charset="0"/>
              </a:rPr>
              <a:t>Министерство финансов</a:t>
            </a:r>
            <a:endParaRPr lang="hr-HR" sz="2400" dirty="0">
              <a:cs typeface="Arial" panose="020B0604020202020204" pitchFamily="34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ru-RU" sz="2000" dirty="0" smtClean="0">
                <a:cs typeface="Arial" panose="020B0604020202020204" pitchFamily="34" charset="0"/>
              </a:rPr>
              <a:t>Загреб, 11 ноября 2015 года.</a:t>
            </a:r>
            <a:endParaRPr lang="hr-HR" sz="2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Необходимость новой законодательной базы</a:t>
            </a:r>
            <a:endParaRPr lang="hr-HR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289452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Труд работников равной квалификации, выполняющих одинаковую работу в системе гражданской и государственной службы, оплачивается по-разному. 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hr-H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Так, коэффициенты для расчёта заработной платы в государственных агентствах выше, чем в министерствах. 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hr-H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Также имеются многочисленные премии, выплата которых постепенно прекращается или приостанавливается распоряжениями Правительства из-за сложного экономического положения. </a:t>
            </a:r>
            <a:endParaRPr lang="vi-VN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hr-H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Готовится Закон о заработной плате в системе государственнй службы; коэффициенты будут переведены в тарифные разряды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которые станут единой базой для расчёта заработной платы</a:t>
            </a:r>
            <a:r>
              <a:rPr lang="ru-RU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hr-H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переход на более высокий тарифный разряд предполагает увеличение заработной платы, надбавка за стаж в размере 0,5% теряет актуальность.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hr-H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случе введения тарифных разрядов профсоюзы не будут возражать против отмены этой льготы, при условии объективности начальной классификации тарифных разрядов при переходе к положениям нового закона.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375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r>
              <a:rPr lang="ru-RU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Реестр бюджетных работников</a:t>
            </a:r>
            <a:r>
              <a:rPr lang="en-US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(1)</a:t>
            </a:r>
            <a:endParaRPr lang="hr-HR" altLang="sr-Latn-RS" sz="2800" b="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544615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Согласно Решению Правительства от 10.06.2010, Финансовому агентству было поручено создать и управлять информационной системой Реестра бюджетных работников</a:t>
            </a:r>
            <a:endParaRPr lang="hr-HR" sz="17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sz="17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Реестре собраны данные о государственных гражданских служащих и работниках государственного сектора («бюджетниках»)</a:t>
            </a:r>
            <a:r>
              <a:rPr lang="en-US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благодаря чему можно централизованно контролировать эти данные и вносить в них изменения</a:t>
            </a:r>
            <a:endParaRPr lang="en-US" sz="17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None/>
              <a:defRPr/>
            </a:pPr>
            <a:endParaRPr lang="hr-HR" sz="17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Пользователи Реестра – бюджетные учреждения, т.е. государственные службы, в которых ФОТ покрывается из государственного бюджета  </a:t>
            </a:r>
            <a:endParaRPr lang="hr-HR" sz="175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sz="17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 маю</a:t>
            </a:r>
            <a:r>
              <a:rPr lang="en-US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2012</a:t>
            </a: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года была создана необходимая ИКТ-инфраструктура для создания централизованной базы данных для 250 000 работников</a:t>
            </a:r>
            <a:r>
              <a:rPr lang="en-US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spcBef>
                <a:spcPts val="0"/>
              </a:spcBef>
              <a:buNone/>
              <a:defRPr/>
            </a:pPr>
            <a:endParaRPr lang="hr-HR" sz="17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настоящее время имеется 4000 зарегистрированных пользователей этой системы </a:t>
            </a:r>
            <a:endParaRPr lang="hr-HR" sz="175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endParaRPr lang="hr-HR" sz="17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17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ввода даных разработано интернет-приложение; организована система поддержки пользователей</a:t>
            </a:r>
            <a:endParaRPr lang="hr-HR" sz="1600" dirty="0" smtClean="0">
              <a:latin typeface="Arial" charset="0"/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lang="hr-HR" sz="1600" b="1" dirty="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37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Реестр бюджетных работников </a:t>
            </a:r>
            <a:r>
              <a:rPr lang="hr-HR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28945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пользователей предусмотрено несколько вариантов ввода данных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ндивидуальный ручной ввод через интернет-интерфейс и/или</a:t>
            </a:r>
            <a:endParaRPr lang="hr-H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пакетная загрузка файлов с ЭЦП в установленном формате</a:t>
            </a:r>
            <a:endParaRPr lang="hr-HR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Независимо от способа ввода данных (вручную через интернет-приложение или ввод файлом), необходимы смарт-карта Финансового агентства и считывающее устройство или аппаратный ключ, использующий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USB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-порт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Условием для использования системы является выполнение минимальных технических стандартов, описанных в документе «Минимальные технические требования к пользователю системы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RegZap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испытаний и тренировки была организована обучающая и рабочая среда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408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720080"/>
          </a:xfrm>
        </p:spPr>
        <p:txBody>
          <a:bodyPr/>
          <a:lstStyle/>
          <a:p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Централизованное начисление заработной платы</a:t>
            </a: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(1)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3"/>
            <a:ext cx="8568952" cy="54006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Благодаря появлению Реестра были созданы условия для</a:t>
            </a:r>
            <a:endParaRPr lang="hr-H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разработки системы, обеспечивающей действенное и эффективное управление персоналом в системе государственной и гражданской службы и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ц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ентрализованного начисления заработной платы для пользователей-бюжетных учреждений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информационная система ЦНЗР)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hr-HR" sz="2000" dirty="0" smtClean="0"/>
          </a:p>
          <a:p>
            <a:pPr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Заключив 25.10.2013 контракт на оказание услуг по централизованному начислению заработной платы и управлению персоналом, Правительство Республики Хорватия поручило Финансовому агентству создать </a:t>
            </a:r>
            <a:r>
              <a:rPr lang="ru-RU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систему </a:t>
            </a: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централизованного начисления </a:t>
            </a:r>
            <a:r>
              <a:rPr lang="ru-RU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заработной </a:t>
            </a: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платы и управления персоналом в государственном секторе и обеспечивать её ИТ-поддержку </a:t>
            </a:r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566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517"/>
            <a:ext cx="9188970" cy="720080"/>
          </a:xfrm>
        </p:spPr>
        <p:txBody>
          <a:bodyPr/>
          <a:lstStyle/>
          <a:p>
            <a:r>
              <a:rPr lang="ru-RU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Централизованное начисление заработной платы</a:t>
            </a: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hr-HR" sz="2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363272" cy="543969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Цель проекта – создать единую, централизованную деловую информационную систему в поддержку работы государственного сектора, связаннную с управлением расходами на оплату труда и персоналом (государственными и гражданскими служащими и работниками)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т.е. сформировать систему, которая помимо начисления заработной платы для всех государственных учреждений по единым правилам давала бы аналитические сведения для подготовки достоверных отчётов о суммах, выплаченных в счёт оплаты труда на уровне всей системы, групп учреждений, отдельных учреждений и отдельных работников. 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Данная система в конечном счёте обеспечит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централизованное начисление заработной платы, включающее в себя контроль за ФОТ, отчёты по элементам, важным для планирования и мониторинга государственного бюджета, а также применение имитационных моделей для расчёта оплаты труда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централизованное управление персоналом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9619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648072"/>
          </a:xfrm>
        </p:spPr>
        <p:txBody>
          <a:bodyPr/>
          <a:lstStyle/>
          <a:p>
            <a:r>
              <a:rPr lang="ru-RU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Централизованное начисление заработной платы</a:t>
            </a:r>
            <a:r>
              <a:rPr lang="hr-H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hr-H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hr-HR" sz="2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Будучи заказчиком, Правительство Хорватии получает всю систему, которая позволяет отслеживать расходы бюджета на оплату труда в государственном секторе 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Система позволяет формировать разные типы отчётов и моделировать ситуацию с ФОТ в разных условиях, что обеспечивает прозрачность и наглядность при управлении расходами на оплату труда работников 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Помимо управления расходами Правительство имеет доступ ко всем сведениям о работниках, занятых в государственном секторе  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Первыми пользователями стали Министерство финансов и Министерство государственного управления (в экспериментальном режиме), которые в качестве координаторов создания системы участвуют в разработке стандартов и правил работы ЦНЗП 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631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50825" y="0"/>
            <a:ext cx="8569325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6pPr>
            <a:lvl7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7pPr>
            <a:lvl8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8pPr>
            <a:lvl9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12A58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9pPr>
          </a:lstStyle>
          <a:p>
            <a:r>
              <a:rPr lang="ru-RU" sz="2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Централизованное начисление заработной платы</a:t>
            </a:r>
            <a:r>
              <a:rPr lang="hr-HR" sz="2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</a:t>
            </a:r>
            <a:endParaRPr lang="hr-HR" altLang="sr-Latn-RS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9550" y="836712"/>
            <a:ext cx="8754938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4963" indent="-32861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-48" charset="-128"/>
              </a:defRPr>
            </a:lvl9pPr>
          </a:lstStyle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Первая выплата заработной платы через систему ЦНЗП была проведена в феврале 2013 года, после чего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неё стали организованно переходить учреждения самой разной ведомственной принадлежности</a:t>
            </a: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концу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2013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года ЦНЗП для выплаты заработной платы пользовались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473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учреждения </a:t>
            </a:r>
            <a:endParaRPr lang="hr-HR" sz="1600" dirty="0" smtClean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ru-RU" sz="1600" b="1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ноябре 2015 года система ЦНЗП используется для начисления заработной платы в 2100 учреждениях, где занято более 248 000 работников </a:t>
            </a:r>
            <a:endParaRPr lang="hr-HR" sz="1600" b="1" dirty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ЦНЗП используется 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CP</a:t>
            </a:r>
            <a:r>
              <a:rPr lang="hr-HR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учреждениях различной ведомственной принадлежности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государственные органы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здравоохранение, образование, наука и высшая школа, отправление правосудия, социальные услуги, культура, защита окружающей среды, Министерство обороны, МВД, агентства и другие субъекты властных полномочий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hr-HR" sz="1600" dirty="0" smtClean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9250" indent="-342900">
              <a:spcBef>
                <a:spcPts val="500"/>
              </a:spcBef>
              <a:buClr>
                <a:srgbClr val="012A58"/>
              </a:buClr>
              <a:buFont typeface="Wingdings" pitchFamily="2" charset="2"/>
              <a:buChar char="§"/>
              <a:defRPr/>
            </a:pP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применения</a:t>
            </a:r>
            <a:r>
              <a:rPr lang="hr-HR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endParaRPr lang="hr-HR" sz="1600" dirty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hr-HR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372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рабочих мест</a:t>
            </a:r>
            <a:endParaRPr lang="hr-HR" sz="1600" dirty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hr-HR" sz="1600" dirty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300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дополнений</a:t>
            </a:r>
            <a:endParaRPr lang="hr-HR" sz="1600" dirty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введённый нормативный акт</a:t>
            </a:r>
            <a:r>
              <a:rPr lang="en-US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 коллективные договоры и правовые акты..</a:t>
            </a:r>
            <a:r>
              <a:rPr lang="hr-HR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hr-HR" sz="1600" dirty="0">
              <a:solidFill>
                <a:srgbClr val="012A58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22337" lvl="2" indent="-342900">
              <a:buSzPct val="45000"/>
              <a:buFont typeface="Wingdings" pitchFamily="2" charset="2"/>
              <a:buChar char="§"/>
              <a:tabLst>
                <a:tab pos="209550" algn="l"/>
                <a:tab pos="314325" algn="l"/>
                <a:tab pos="763588" algn="l"/>
                <a:tab pos="1212850" algn="l"/>
                <a:tab pos="1662113" algn="l"/>
                <a:tab pos="2111375" algn="l"/>
                <a:tab pos="2560638" algn="l"/>
                <a:tab pos="3009900" algn="l"/>
                <a:tab pos="3459163" algn="l"/>
                <a:tab pos="3908425" algn="l"/>
                <a:tab pos="4357688" algn="l"/>
                <a:tab pos="4806950" algn="l"/>
                <a:tab pos="5256213" algn="l"/>
                <a:tab pos="5705475" algn="l"/>
                <a:tab pos="6154738" algn="l"/>
                <a:tab pos="6604000" algn="l"/>
                <a:tab pos="7053263" algn="l"/>
                <a:tab pos="7502525" algn="l"/>
                <a:tab pos="7951788" algn="l"/>
                <a:tab pos="8401050" algn="l"/>
                <a:tab pos="8850313" algn="l"/>
              </a:tabLst>
              <a:defRPr/>
            </a:pPr>
            <a:r>
              <a:rPr lang="ru-RU" sz="1600" dirty="0" smtClean="0">
                <a:solidFill>
                  <a:srgbClr val="012A58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согласно законодательству, встроены многочисленные меры контроля и ограничения для пользователей</a:t>
            </a:r>
            <a:endParaRPr lang="hr-HR" sz="1600" dirty="0">
              <a:solidFill>
                <a:srgbClr val="012A5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defRPr/>
            </a:pPr>
            <a:endParaRPr lang="hr-HR" sz="1600" dirty="0" smtClean="0">
              <a:solidFill>
                <a:srgbClr val="012A58"/>
              </a:solidFill>
              <a:cs typeface="Arial" charset="0"/>
            </a:endParaRPr>
          </a:p>
          <a:p>
            <a:pPr>
              <a:spcBef>
                <a:spcPts val="500"/>
              </a:spcBef>
              <a:defRPr/>
            </a:pPr>
            <a:endParaRPr lang="hr-HR" sz="1600" dirty="0" smtClean="0">
              <a:solidFill>
                <a:srgbClr val="012A58"/>
              </a:solidFill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63C187-D934-41D3-A6E0-016ACCF5A66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03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493712" y="540607"/>
            <a:ext cx="8254751" cy="606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4291" tIns="32146" rIns="93577" bIns="32146"/>
          <a:lstStyle>
            <a:lvl1pPr marL="3873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en-US" b="1" dirty="0">
              <a:solidFill>
                <a:srgbClr val="000066"/>
              </a:solidFill>
              <a:latin typeface="Helvetica" charset="0"/>
              <a:sym typeface="Helvetica" charset="0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1700" b="1" dirty="0">
              <a:solidFill>
                <a:srgbClr val="CC0000"/>
              </a:solidFill>
              <a:latin typeface="Frutiger 55 Roman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endParaRPr lang="hr-HR" sz="5600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algn="ctr" eaLnBrk="1" hangingPunct="1">
              <a:spcBef>
                <a:spcPts val="425"/>
              </a:spcBef>
              <a:buClr>
                <a:srgbClr val="3783FF"/>
              </a:buClr>
              <a:buSzPct val="123000"/>
              <a:buFont typeface="Symbol" pitchFamily="18" charset="2"/>
              <a:buNone/>
            </a:pPr>
            <a:r>
              <a:rPr lang="ru-RU" sz="5600" dirty="0" smtClean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Вопросы</a:t>
            </a:r>
            <a:r>
              <a:rPr lang="hr-HR" sz="5600" dirty="0" smtClean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hr-HR" sz="9600" dirty="0" smtClean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</a:t>
            </a:r>
            <a:endParaRPr lang="hr-HR" sz="9600" b="1" dirty="0">
              <a:solidFill>
                <a:srgbClr val="C00000"/>
              </a:solidFill>
              <a:cs typeface="Arial" pitchFamily="34" charset="0"/>
              <a:sym typeface="Helvetica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8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endParaRPr lang="hr-HR" sz="1300" b="1" dirty="0">
              <a:solidFill>
                <a:srgbClr val="313233"/>
              </a:solidFill>
              <a:cs typeface="Arial" pitchFamily="34" charset="0"/>
            </a:endParaRPr>
          </a:p>
          <a:p>
            <a:pPr algn="ctr" eaLnBrk="1" hangingPunct="1">
              <a:buFont typeface="Symbol" pitchFamily="18" charset="2"/>
              <a:buNone/>
            </a:pPr>
            <a:r>
              <a:rPr lang="hr-HR" sz="1300" b="1" dirty="0">
                <a:solidFill>
                  <a:srgbClr val="C00000"/>
                </a:solidFill>
                <a:cs typeface="Arial" pitchFamily="34" charset="0"/>
                <a:sym typeface="Symbol" pitchFamily="18" charset="2"/>
              </a:rPr>
              <a:t>		</a:t>
            </a:r>
            <a:endParaRPr lang="hr-HR" sz="3600" b="1" dirty="0">
              <a:solidFill>
                <a:srgbClr val="C00000"/>
              </a:solidFill>
              <a:cs typeface="Arial" pitchFamily="34" charset="0"/>
              <a:sym typeface="Symbol" pitchFamily="18" charset="2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eaLnBrk="1" hangingPunct="1"/>
            <a:endParaRPr lang="hr-HR" sz="1300" dirty="0" smtClean="0">
              <a:solidFill>
                <a:srgbClr val="000066"/>
              </a:solidFill>
              <a:cs typeface="Arial" pitchFamily="34" charset="0"/>
            </a:endParaRPr>
          </a:p>
          <a:p>
            <a:pPr marL="0" eaLnBrk="1" hangingPunct="1">
              <a:spcAft>
                <a:spcPts val="0"/>
              </a:spcAft>
            </a:pPr>
            <a:r>
              <a:rPr lang="hr-HR" sz="1600" dirty="0">
                <a:cs typeface="Arial" pitchFamily="34" charset="0"/>
              </a:rPr>
              <a:t>			      </a:t>
            </a:r>
            <a:br>
              <a:rPr lang="hr-HR" sz="1600" dirty="0">
                <a:cs typeface="Arial" pitchFamily="34" charset="0"/>
              </a:rPr>
            </a:br>
            <a:endParaRPr lang="en-US" sz="1600" dirty="0">
              <a:cs typeface="Arial" pitchFamily="34" charset="0"/>
              <a:sym typeface="Helvetica" charset="0"/>
            </a:endParaRPr>
          </a:p>
        </p:txBody>
      </p:sp>
      <p:pic>
        <p:nvPicPr>
          <p:cNvPr id="58372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92277"/>
            <a:ext cx="973137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3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834" y="894739"/>
            <a:ext cx="1580876" cy="2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4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539" y="804739"/>
            <a:ext cx="1552098" cy="19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90950"/>
            <a:ext cx="1213886" cy="15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44422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0675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640"/>
            <a:ext cx="8785225" cy="5765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Содержание</a:t>
            </a:r>
            <a:endParaRPr lang="hr-HR" sz="3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052736"/>
            <a:ext cx="8641085" cy="554461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Расходы на оплату труда в государственном бюджете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Национальная программа реформ 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2015</a:t>
            </a: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г.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детального анализа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Нормативно-правовые акты в сфере заработной платы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Базовый оклад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Начисление заработной платы: пример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Необходимость новой законодательной базы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Реестр работников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бюджетной сферы 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Централизованное начисление заработной платы</a:t>
            </a:r>
            <a:endParaRPr lang="hr-HR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0885DA-E98B-4056-BBE9-9AB50426C0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936104"/>
          </a:xfrm>
        </p:spPr>
        <p:txBody>
          <a:bodyPr/>
          <a:lstStyle/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Расходы на оплату труда в государственном бюджете</a:t>
            </a: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5"/>
            <a:ext cx="8229600" cy="5073429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Совокупные расходы бюджета в 2014 году составили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127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млрд. кун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около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16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млрд. евро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Расходы на оплату труда работников в 2014 году составили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21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млрд. кун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около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млрд. евро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что соответствует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16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%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 совокупных расходов бюджета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Расходы на оплату труда сократились на 1% по сравнению с аналогичным периодом предшествущего года, что главным образом стало результатом: </a:t>
            </a: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отмены надбавок в размере 4, 8 и 10 процентов за стаж работы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сокращения заработной платы должностных лиц на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6%</a:t>
            </a:r>
            <a:endParaRPr lang="hr-H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недрения централизованной системы начисления заработной платы и</a:t>
            </a:r>
            <a:endParaRPr lang="hr-H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у</a:t>
            </a:r>
            <a:r>
              <a:rPr lang="ru-RU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величения размера медицинских страховых взносов с 13 до 15 процентов от заработной платы до вычета налогов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082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ru-RU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Национальная программа реформ 2015 г.</a:t>
            </a:r>
            <a:r>
              <a:rPr lang="en-US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hr-HR" sz="28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1"/>
            <a:ext cx="8532440" cy="4680521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Описывает меры, предпринятые Правительством Хорватии для устранения структурных проблем, стоящих перед страной, в соответствии с рекомендациями Совета ЕС от июля 2014 года 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устранения недостатков в сфере управления государственным сектором и повышения его эффективности необходимо осуществить следующие меры: 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Рационализация системы юридидических лиц с государственными полномочиями и их единого правового регулирования </a:t>
            </a:r>
            <a:endParaRPr lang="en-US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Рационализация сети территориальных отделений центральных органов государственного управления </a:t>
            </a:r>
            <a:endParaRPr lang="vi-VN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Запуск процесса функциональной, бюджетной и территориальной децентрализации с тем, чтобы обеспечить рационализацию системы органов местного самоуправления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Пересмотр системы установления заработной платы и регулирование системы оплаты труда в сфере государственного управления и гражданской службы</a:t>
            </a:r>
            <a:endParaRPr lang="vi-VN" sz="15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Повышение эффективности управления кадрами в системе государственного управления</a:t>
            </a:r>
            <a:endParaRPr lang="hr-HR" sz="15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Совершенствование работы органов государственного управления в электронной среде и </a:t>
            </a:r>
            <a:r>
              <a:rPr lang="ru-RU" sz="1500" dirty="0">
                <a:latin typeface="Verdana" pitchFamily="34" charset="0"/>
                <a:ea typeface="Verdana" pitchFamily="34" charset="0"/>
                <a:cs typeface="Verdana" pitchFamily="34" charset="0"/>
              </a:rPr>
              <a:t>предоставление гражданам и хозяйствующим субъектам услуг </a:t>
            </a: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электронном виде </a:t>
            </a:r>
            <a:endParaRPr lang="vi-VN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портала «открытых данных», размещённого по адресу </a:t>
            </a:r>
            <a:r>
              <a:rPr lang="en-US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data.gov.hr </a:t>
            </a:r>
            <a:endParaRPr lang="vi-VN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73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детального анализа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217444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соответствии с результатами детального анализа деятельности агентств, институтов, фондов и прочих юридических лиц с  государственными полномочиями Правительство приступило к рационализации системы таких юридических лиц и единой системы их правового регулирования. </a:t>
            </a:r>
            <a:endParaRPr lang="vi-VN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Разработан план действий по рационализации системы юридических лиц с государственными полномочиями агентств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который предполагает сокращение числа агентств до 48 (с нынешних 57). </a:t>
            </a:r>
            <a:endParaRPr lang="hr-H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Детальный анализ бюджетных расходов на оплату труда служащих, осуществлённых с марта 2015 года, показал, что в системе заработной платы присутствует немало несправедливых и нелогичных элементов, и потому начат пересмотр системы установления и регулирования заработной платы в сфере государственного управления и гражданской службы, т.е. комплексная реформа системы оплаты труда, которую необходимо осуществить в среднесрочной перспективе. </a:t>
            </a:r>
            <a:endParaRPr lang="hr-H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Цель – регулировать систему заработной платы в сфере гражданской службы, для юридических лиц, обладающих государственными полномочиями и государственных служб в соответствии с принципами открытости, единого подхода к равной оплате за равный труд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посредством введения переменной части заработной платы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что позволит дифференцировать размер оплаты труда с учётом разного качества работы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vi-VN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</a:pPr>
            <a:endParaRPr lang="vi-VN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282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468544" cy="792088"/>
          </a:xfrm>
        </p:spPr>
        <p:txBody>
          <a:bodyPr/>
          <a:lstStyle/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Комиссия по анализу бюджетных расходов на оплату труда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544616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КОРРЕКТИРОВКА БАЗОВОГО ОКЛАДА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постепенное сокращение коэффициентов за сложность труда в диапазоне от 0% до 10%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Сокращение надбавок за стаж работы с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0,5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%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до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dirty="0">
                <a:latin typeface="Verdana" pitchFamily="34" charset="0"/>
                <a:ea typeface="Verdana" pitchFamily="34" charset="0"/>
                <a:cs typeface="Verdana" pitchFamily="34" charset="0"/>
              </a:rPr>
              <a:t>0,3%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 год стажа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None/>
            </a:pPr>
            <a:endParaRPr lang="hr-H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СОКРАЩЕНИЕ ПРЕМИЙ И ЛЬГОТ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устанавливаются главным образом в рамках 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коллективных договоров</a:t>
            </a:r>
            <a:endParaRPr lang="hr-HR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премия за достижения в работе не может выплачиваться в системе государственной гражданской службы, так как Правительство с 2001 года не принимало каких-либо нормативных актов, которые предписывали бы критерии признания выдающихся результатов или метод выплаты такой премии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857250" lvl="1" indent="-457200">
              <a:spcBef>
                <a:spcPts val="0"/>
              </a:spcBef>
              <a:buNone/>
            </a:pP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КОМПЛЕКСНАЯ РЕФОРМА СИСТЕМЫ ОПЛАТЫ ТРУДА</a:t>
            </a:r>
            <a:endParaRPr lang="hr-H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новая система заработной платы в сфере государственной службы будет внедрена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 всех учреждениях, где оплата труда осуществляется из государственного бюджета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е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диная система коллективных переговоров – равные условия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для всех видов деятельности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541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576064"/>
          </a:xfrm>
        </p:spPr>
        <p:txBody>
          <a:bodyPr/>
          <a:lstStyle/>
          <a:p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Нормативная база в сфере заработной платы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688632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Заработная плата в государственном секторе в Республике Хорватия регулируется примерно 15 различными законами, нормативными актами и коллективными соглашениями, среди которых: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Закон о взносах/отчислениях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Закон о подоходном налоге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Закон о стимулировании работников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акон о гражданских и государственных служащих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Закон о заработной плате в сфере государственной службы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Закон об отказе в праве на повышение заработной платы с учётом стажа работы 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Положение о наименовании должностей и коэффициентах за сложность труда в системе гражданской службы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Положение о наименовании должностей и коэффициентах за сложность труда в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системе государственной службы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Коллективный договор для государственных служащих и работников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Базовый коллективный договор для гражданских и государственных служащих 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Коллективный договор в системе начального образования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Коллективный договор в системе среднего образования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Коллективный договор в сфере социального обеспечения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Отраслевой коллективный договор работников государственных бюджетных учреждений культуры</a:t>
            </a: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27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ru-RU" sz="3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Базовый оклад</a:t>
            </a:r>
            <a:endParaRPr lang="hr-HR" sz="32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Базовый оклад определяется в зависимости от коэффициента сложности труда (от 0,50 до 3,50), умноженного на значение базовой ставки для расчёта заработной платы; каждый год стажа даёт прибавку в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hr-H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% </a:t>
            </a:r>
          </a:p>
          <a:p>
            <a:pPr lvl="1">
              <a:buNone/>
            </a:pPr>
            <a:endParaRPr lang="hr-H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Согласно принятому решению, базовая ставка для расчёта заработной платы гражданских служащих установлена в размере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5108</a:t>
            </a: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84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кун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Согласно принятому решению, базовая ставка для расчёта заработной платы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государственных служащих </a:t>
            </a: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установлена в размере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5108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84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кун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Согласно принятому решению, базовая ставка для расчёта заработной платы 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государственных должностных лиц </a:t>
            </a:r>
            <a:r>
              <a:rPr lang="ru-RU" dirty="0">
                <a:latin typeface="Verdana" pitchFamily="34" charset="0"/>
                <a:ea typeface="Verdana" pitchFamily="34" charset="0"/>
                <a:cs typeface="Verdana" pitchFamily="34" charset="0"/>
              </a:rPr>
              <a:t>установлена в размере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3890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кун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Закон о заработной плате судей и других судебных должностных лиц -  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4443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hr-H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958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кун</a:t>
            </a:r>
            <a:endParaRPr lang="hr-H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 время стажировки стажёру выплачивается 85% от указанного размера заработной платы.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907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/>
          <a:lstStyle/>
          <a:p>
            <a:r>
              <a:rPr lang="ru-RU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Начисление заработной платы: пример</a:t>
            </a:r>
            <a:endParaRPr lang="hr-HR" sz="28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605695"/>
              </p:ext>
            </p:extLst>
          </p:nvPr>
        </p:nvGraphicFramePr>
        <p:xfrm>
          <a:off x="827584" y="908723"/>
          <a:ext cx="7704857" cy="5499822"/>
        </p:xfrm>
        <a:graphic>
          <a:graphicData uri="http://schemas.openxmlformats.org/drawingml/2006/table">
            <a:tbl>
              <a:tblPr/>
              <a:tblGrid>
                <a:gridCol w="2417216"/>
                <a:gridCol w="1435212"/>
                <a:gridCol w="963107"/>
                <a:gridCol w="740852"/>
                <a:gridCol w="939867"/>
                <a:gridCol w="1208603"/>
              </a:tblGrid>
              <a:tr h="20869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З/п</a:t>
                      </a:r>
                      <a:r>
                        <a:rPr lang="ru-RU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до вычета налогов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6845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52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Пенсион. страх.,</a:t>
                      </a:r>
                      <a:r>
                        <a:rPr lang="en-US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</a:t>
                      </a:r>
                      <a:r>
                        <a:rPr lang="ru-RU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уровень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1026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83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Пенсион. страх.,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II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уровень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342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28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Доход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5476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Налоговая</a:t>
                      </a:r>
                      <a:r>
                        <a:rPr lang="ru-RU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льгота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2600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коэфф.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Б/ставка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2600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Налогообл.</a:t>
                      </a:r>
                      <a:r>
                        <a:rPr lang="ru-RU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база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876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 налога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12%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264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Б/ставка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2200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 налога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25%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169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25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Б/ставка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676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r>
                        <a:rPr lang="ru-RU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налога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Б/ставка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0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Итого</a:t>
                      </a:r>
                      <a:r>
                        <a:rPr lang="ru-RU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налог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433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Добавочный</a:t>
                      </a:r>
                      <a:r>
                        <a:rPr lang="ru-RU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сбор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</a:t>
                      </a:r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Б/ставка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433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,1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Итого налоги и добавочный</a:t>
                      </a:r>
                      <a:r>
                        <a:rPr lang="ru-RU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сбор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476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Чистый</a:t>
                      </a:r>
                      <a:r>
                        <a:rPr lang="ru-RU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заработок</a:t>
                      </a:r>
                      <a:r>
                        <a:rPr lang="en-US" sz="12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5000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256"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9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З/п до вычета налогов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6845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52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Медицинское страхование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1026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83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трах от несчастн. случаев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23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8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Страх.</a:t>
                      </a:r>
                      <a:r>
                        <a:rPr lang="ru-RU" sz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взнос от потери работы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116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37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ставка</a:t>
                      </a: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70%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3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Итого расходы на з/п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HRK 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8022</a:t>
                      </a:r>
                      <a:r>
                        <a:rPr lang="ru-R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95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коэфф.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r>
                        <a:rPr lang="ru-R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hr-HR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62</a:t>
                      </a:r>
                      <a:endParaRPr lang="hr-HR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25863" marR="25863" marT="12931" marB="129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954024-20CD-4809-B3C6-40465F27675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244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Default Design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11757</TotalTime>
  <Words>1915</Words>
  <Application>Microsoft Office PowerPoint</Application>
  <PresentationFormat>On-screen Show (4:3)</PresentationFormat>
  <Paragraphs>276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ＭＳ Ｐゴシック</vt:lpstr>
      <vt:lpstr>ＭＳ Ｐゴシック</vt:lpstr>
      <vt:lpstr>Arial</vt:lpstr>
      <vt:lpstr>Calibri</vt:lpstr>
      <vt:lpstr>Frutiger 55 Roman</vt:lpstr>
      <vt:lpstr>Helvetica</vt:lpstr>
      <vt:lpstr>Symbol</vt:lpstr>
      <vt:lpstr>Tahoma</vt:lpstr>
      <vt:lpstr>Verdana</vt:lpstr>
      <vt:lpstr>Wingdings</vt:lpstr>
      <vt:lpstr>Default Design</vt:lpstr>
      <vt:lpstr>Presentation</vt:lpstr>
      <vt:lpstr>PowerPoint Presentation</vt:lpstr>
      <vt:lpstr>Содержание</vt:lpstr>
      <vt:lpstr>Расходы на оплату труда в государственном бюджете</vt:lpstr>
      <vt:lpstr>Национальная программа реформ 2015 г. </vt:lpstr>
      <vt:lpstr>Результаты детального анализа</vt:lpstr>
      <vt:lpstr>Комиссия по анализу бюджетных расходов на оплату труда </vt:lpstr>
      <vt:lpstr>Нормативная база в сфере заработной платы</vt:lpstr>
      <vt:lpstr>Базовый оклад</vt:lpstr>
      <vt:lpstr>Начисление заработной платы: пример</vt:lpstr>
      <vt:lpstr>Необходимость новой законодательной базы</vt:lpstr>
      <vt:lpstr>Реестр бюджетных работников (1)</vt:lpstr>
      <vt:lpstr>Реестр бюджетных работников (2)</vt:lpstr>
      <vt:lpstr>Централизованное начисление заработной платы (1)</vt:lpstr>
      <vt:lpstr>Централизованное начисление заработной платы (2)</vt:lpstr>
      <vt:lpstr>Централизованное начисление заработной платы (3)</vt:lpstr>
      <vt:lpstr>PowerPoint Presentation</vt:lpstr>
      <vt:lpstr>PowerPoint Presentation</vt:lpstr>
    </vt:vector>
  </TitlesOfParts>
  <Company>APIS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novog Zakona o lokalnim izborima</dc:title>
  <dc:creator>apisit</dc:creator>
  <cp:lastModifiedBy>Maya V. Gusarova</cp:lastModifiedBy>
  <cp:revision>1347</cp:revision>
  <cp:lastPrinted>2015-09-04T13:37:25Z</cp:lastPrinted>
  <dcterms:created xsi:type="dcterms:W3CDTF">2013-04-05T08:40:20Z</dcterms:created>
  <dcterms:modified xsi:type="dcterms:W3CDTF">2015-11-11T05:43:45Z</dcterms:modified>
</cp:coreProperties>
</file>