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63" r:id="rId4"/>
    <p:sldId id="258" r:id="rId5"/>
    <p:sldId id="260" r:id="rId6"/>
    <p:sldId id="26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79195-439A-4D1D-94A3-5698201D2D37}" type="datetimeFigureOut">
              <a:rPr lang="ru-RU" smtClean="0"/>
              <a:t>05.04.2016</a:t>
            </a:fld>
            <a:endParaRPr lang="hr-HR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5D127-6ECE-4D64-87B5-19F87932A8E2}" type="slidenum">
              <a:rPr lang="ru-RU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5100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10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803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55739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053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32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49404"/>
            <a:ext cx="7886700" cy="82894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10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803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371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912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4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568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401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696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026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03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CDD52-5122-4679-996A-837650DC6E81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16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zmills@worldbank.org" TargetMode="External"/><Relationship Id="rId2" Type="http://schemas.openxmlformats.org/officeDocument/2006/relationships/hyperlink" Target="mailto:mgusarova@worldbank.or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cop.wikispaces.com/BCOP+working+group+on+Wage+Bill+Management" TargetMode="External"/><Relationship Id="rId2" Type="http://schemas.openxmlformats.org/officeDocument/2006/relationships/hyperlink" Target="http://www.pempal.org/event/budg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gusarova@worldbank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76376"/>
            <a:ext cx="9144000" cy="4149307"/>
          </a:xfrm>
        </p:spPr>
        <p:txBody>
          <a:bodyPr anchor="t">
            <a:normAutofit fontScale="90000"/>
          </a:bodyPr>
          <a:lstStyle/>
          <a:p>
            <a:pPr>
              <a:spcBef>
                <a:spcPts val="1800"/>
              </a:spcBef>
              <a:spcAft>
                <a:spcPts val="2400"/>
              </a:spcAft>
            </a:pPr>
            <a:r>
              <a:rPr b="0" dirty="0" smtClean="0"/>
              <a:t>Zajednica prakse za proračun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 smtClean="0"/>
              <a:t>Radna skupina za </a:t>
            </a:r>
            <a:r>
              <a:rPr dirty="0" err="1" smtClean="0"/>
              <a:t>upravljanje</a:t>
            </a:r>
            <a:r>
              <a:rPr dirty="0" smtClean="0"/>
              <a:t> </a:t>
            </a:r>
            <a:r>
              <a:rPr lang="en-US" dirty="0" err="1" smtClean="0"/>
              <a:t>primanjima</a:t>
            </a:r>
            <a:r>
              <a:rPr lang="en-US" dirty="0" smtClean="0"/>
              <a:t> </a:t>
            </a:r>
            <a:r>
              <a:rPr lang="en-US" dirty="0" err="1" smtClean="0"/>
              <a:t>zaposlenih</a:t>
            </a:r>
            <a:r>
              <a:rPr lang="en-US" dirty="0" smtClean="0"/>
              <a:t> u </a:t>
            </a:r>
            <a:r>
              <a:rPr lang="en-US" dirty="0" err="1" smtClean="0"/>
              <a:t>javnom</a:t>
            </a:r>
            <a:r>
              <a:rPr lang="en-US" dirty="0" smtClean="0"/>
              <a:t> </a:t>
            </a:r>
            <a:r>
              <a:rPr lang="en-US" dirty="0" err="1" smtClean="0"/>
              <a:t>sektoru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en-GB" sz="2400" dirty="0" err="1" smtClean="0"/>
              <a:t>Informacije</a:t>
            </a:r>
            <a:r>
              <a:rPr lang="en-GB" sz="2400" dirty="0" smtClean="0"/>
              <a:t> o napretku</a:t>
            </a:r>
            <a:endParaRPr lang="hr-HR" sz="2400" b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5202238"/>
            <a:ext cx="6858000" cy="1655762"/>
          </a:xfrm>
        </p:spPr>
        <p:txBody>
          <a:bodyPr/>
          <a:lstStyle/>
          <a:p>
            <a:r>
              <a:rPr dirty="0" smtClean="0"/>
              <a:t>Maya Gusarova, stručnjakinja za javni sektor i </a:t>
            </a:r>
          </a:p>
          <a:p>
            <a:r>
              <a:rPr dirty="0" smtClean="0"/>
              <a:t>članica resursnog tima BCOP-a u Svjetskoj banci.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6777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101096"/>
            <a:ext cx="7886700" cy="828941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Pozadina i ciljevi</a:t>
            </a:r>
            <a:endParaRPr lang="hr-HR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456761"/>
            <a:ext cx="7886700" cy="440123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200" dirty="0" smtClean="0"/>
              <a:t>Radna skupina za </a:t>
            </a:r>
            <a:r>
              <a:rPr lang="en-GB" sz="2200" dirty="0" err="1" smtClean="0"/>
              <a:t>upravljanje</a:t>
            </a:r>
            <a:r>
              <a:rPr lang="en-GB" sz="2200" dirty="0" smtClean="0"/>
              <a:t> </a:t>
            </a:r>
            <a:r>
              <a:rPr lang="en-GB" sz="2200" dirty="0" err="1" smtClean="0"/>
              <a:t>primanjima</a:t>
            </a:r>
            <a:r>
              <a:rPr lang="en-GB" sz="2200" dirty="0" smtClean="0"/>
              <a:t> </a:t>
            </a:r>
            <a:r>
              <a:rPr lang="en-GB" sz="2200" dirty="0" err="1" smtClean="0"/>
              <a:t>zaposlenih</a:t>
            </a:r>
            <a:r>
              <a:rPr lang="en-GB" sz="2200" dirty="0" smtClean="0"/>
              <a:t> u </a:t>
            </a:r>
            <a:r>
              <a:rPr lang="en-GB" sz="2200" dirty="0" err="1" smtClean="0"/>
              <a:t>javnom</a:t>
            </a:r>
            <a:r>
              <a:rPr lang="en-GB" sz="2200" dirty="0" smtClean="0"/>
              <a:t> </a:t>
            </a:r>
            <a:r>
              <a:rPr lang="en-GB" sz="2200" dirty="0" err="1" smtClean="0"/>
              <a:t>sektoru</a:t>
            </a:r>
            <a:r>
              <a:rPr lang="en-GB" sz="2200" dirty="0" smtClean="0"/>
              <a:t> </a:t>
            </a:r>
            <a:r>
              <a:rPr lang="en-GB" sz="2200" dirty="0" err="1" smtClean="0"/>
              <a:t>radi</a:t>
            </a:r>
            <a:r>
              <a:rPr lang="en-GB" sz="2200" dirty="0" smtClean="0"/>
              <a:t> već tri godine, od jeseni 2013.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200" dirty="0" smtClean="0"/>
              <a:t>Cilj je Radne skupine </a:t>
            </a:r>
            <a:r>
              <a:rPr lang="en-GB" sz="2200" dirty="0" err="1" smtClean="0"/>
              <a:t>za</a:t>
            </a:r>
            <a:r>
              <a:rPr lang="en-GB" sz="2200" dirty="0" smtClean="0"/>
              <a:t> </a:t>
            </a:r>
            <a:r>
              <a:rPr lang="en-GB" sz="2200" dirty="0" err="1" smtClean="0"/>
              <a:t>financijsku</a:t>
            </a:r>
            <a:r>
              <a:rPr lang="en-GB" sz="2200" dirty="0" smtClean="0"/>
              <a:t> godinu 2014. bio pregledati </a:t>
            </a:r>
            <a:r>
              <a:rPr lang="en-GB" sz="2200" dirty="0" err="1" smtClean="0"/>
              <a:t>rezultate</a:t>
            </a:r>
            <a:r>
              <a:rPr lang="en-GB" sz="2200" dirty="0" smtClean="0"/>
              <a:t> </a:t>
            </a:r>
            <a:r>
              <a:rPr lang="en-GB" sz="2200" dirty="0" err="1" smtClean="0"/>
              <a:t>studije</a:t>
            </a:r>
            <a:r>
              <a:rPr lang="en-GB" sz="2200" dirty="0" smtClean="0"/>
              <a:t> Svjetske banke o </a:t>
            </a:r>
            <a:r>
              <a:rPr lang="en-GB" sz="2200" dirty="0" err="1" smtClean="0"/>
              <a:t>upravljanju</a:t>
            </a:r>
            <a:r>
              <a:rPr lang="en-GB" sz="2200" dirty="0" smtClean="0"/>
              <a:t> </a:t>
            </a:r>
            <a:r>
              <a:rPr lang="en-GB" sz="2200" dirty="0" err="1" smtClean="0"/>
              <a:t>primanjima</a:t>
            </a:r>
            <a:r>
              <a:rPr lang="en-GB" sz="2200" dirty="0" smtClean="0"/>
              <a:t> </a:t>
            </a:r>
            <a:r>
              <a:rPr lang="en-GB" sz="2200" dirty="0" err="1"/>
              <a:t>zaposlenih</a:t>
            </a:r>
            <a:r>
              <a:rPr lang="en-GB" sz="2200" dirty="0"/>
              <a:t> u </a:t>
            </a:r>
            <a:r>
              <a:rPr lang="en-GB" sz="2200" dirty="0" err="1"/>
              <a:t>javnom</a:t>
            </a:r>
            <a:r>
              <a:rPr lang="en-GB" sz="2200" dirty="0"/>
              <a:t> </a:t>
            </a:r>
            <a:r>
              <a:rPr lang="en-GB" sz="2200" dirty="0" err="1"/>
              <a:t>sektoru</a:t>
            </a:r>
            <a:r>
              <a:rPr lang="en-GB" sz="2200" dirty="0"/>
              <a:t> </a:t>
            </a:r>
            <a:r>
              <a:rPr lang="en-GB" sz="2200" dirty="0" err="1"/>
              <a:t>i</a:t>
            </a:r>
            <a:r>
              <a:rPr lang="en-GB" sz="2200" dirty="0"/>
              <a:t> </a:t>
            </a:r>
            <a:r>
              <a:rPr lang="en-GB" sz="2200" dirty="0" smtClean="0"/>
              <a:t>učiti iz njih. </a:t>
            </a:r>
            <a:endParaRPr lang="hr-HR" sz="2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2200" dirty="0" smtClean="0"/>
              <a:t>Plan aktivnosti za financijsko razdoblje 2015. – 2016. potaknut je zahtjevom članova Radne skupine da uče iz međunarodnog iskustva o nekoliko konkretnih kritičnih problema u pogledu politike plaća </a:t>
            </a:r>
            <a:r>
              <a:rPr lang="en-GB" sz="2200" dirty="0" err="1" smtClean="0"/>
              <a:t>i</a:t>
            </a:r>
            <a:r>
              <a:rPr lang="en-GB" sz="2200" dirty="0" smtClean="0"/>
              <a:t> </a:t>
            </a:r>
            <a:r>
              <a:rPr lang="en-GB" sz="2200" dirty="0" err="1" smtClean="0"/>
              <a:t>upravljanje</a:t>
            </a:r>
            <a:r>
              <a:rPr lang="en-GB" sz="2200" dirty="0" smtClean="0"/>
              <a:t> </a:t>
            </a:r>
            <a:r>
              <a:rPr lang="en-GB" sz="2200" dirty="0" err="1"/>
              <a:t>primanjima</a:t>
            </a:r>
            <a:r>
              <a:rPr lang="en-GB" sz="2200" dirty="0"/>
              <a:t> </a:t>
            </a:r>
            <a:r>
              <a:rPr lang="en-GB" sz="2200" dirty="0" err="1"/>
              <a:t>zaposlenih</a:t>
            </a:r>
            <a:r>
              <a:rPr lang="en-GB" sz="2200" dirty="0"/>
              <a:t> u </a:t>
            </a:r>
            <a:r>
              <a:rPr lang="en-GB" sz="2200" dirty="0" err="1"/>
              <a:t>javnom</a:t>
            </a:r>
            <a:r>
              <a:rPr lang="en-GB" sz="2200" dirty="0"/>
              <a:t> </a:t>
            </a:r>
            <a:r>
              <a:rPr lang="en-GB" sz="2200" dirty="0" err="1"/>
              <a:t>sektoru</a:t>
            </a:r>
            <a:r>
              <a:rPr lang="en-GB" sz="2200" dirty="0"/>
              <a:t> </a:t>
            </a:r>
            <a:endParaRPr lang="en-GB" sz="2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2200" dirty="0" err="1" smtClean="0"/>
              <a:t>Financijska</a:t>
            </a:r>
            <a:r>
              <a:rPr lang="en-GB" sz="2200" dirty="0" smtClean="0"/>
              <a:t> godina 2016.– zadnja </a:t>
            </a:r>
            <a:r>
              <a:rPr lang="en-GB" sz="2200" dirty="0" err="1" smtClean="0"/>
              <a:t>godina</a:t>
            </a:r>
            <a:r>
              <a:rPr lang="en-GB" sz="2200" dirty="0" smtClean="0"/>
              <a:t> </a:t>
            </a:r>
            <a:r>
              <a:rPr lang="en-GB" sz="2200" dirty="0" err="1" smtClean="0"/>
              <a:t>rada</a:t>
            </a:r>
            <a:r>
              <a:rPr lang="en-GB" sz="2200" dirty="0" smtClean="0"/>
              <a:t> Radne skupine</a:t>
            </a:r>
            <a:endParaRPr lang="hr-HR" sz="2200" dirty="0" smtClean="0"/>
          </a:p>
        </p:txBody>
      </p:sp>
    </p:spTree>
    <p:extLst>
      <p:ext uri="{BB962C8B-B14F-4D97-AF65-F5344CB8AC3E}">
        <p14:creationId xmlns:p14="http://schemas.microsoft.com/office/powerpoint/2010/main" val="38699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56179"/>
            <a:ext cx="7886700" cy="828941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Članstvo i resursni tim</a:t>
            </a:r>
            <a:endParaRPr lang="hr-HR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26642"/>
            <a:ext cx="7886700" cy="481779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400" dirty="0" smtClean="0"/>
              <a:t>Središnji članovi – Albanija, Armenija, Bjelarus, Bosna i Hercegovina, Hrvatska, Kirgiska Republika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smtClean="0"/>
              <a:t>od financijske godine 2015. – Moldova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smtClean="0"/>
              <a:t>od veljače 2015. – Uzbekistan, Gruzija, Kazahstan, Srbija i Ukrajina dio su Radne skupine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dirty="0" smtClean="0"/>
              <a:t>S</a:t>
            </a:r>
            <a:r>
              <a:rPr lang="en-GB" sz="2400" dirty="0" smtClean="0"/>
              <a:t>redišnji resursni tim - Maya Gusarova, stručnjakinja za javni sektor (</a:t>
            </a:r>
            <a:r>
              <a:rPr lang="en-GB" sz="2400" u="sng" dirty="0">
                <a:hlinkClick r:id="rId2"/>
              </a:rPr>
              <a:t>mgusarova@worldbank.org</a:t>
            </a:r>
            <a:r>
              <a:rPr lang="en-GB" sz="2400" dirty="0"/>
              <a:t>) i Zac Mills, </a:t>
            </a:r>
            <a:r>
              <a:rPr sz="2400" dirty="0" smtClean="0"/>
              <a:t>stručnjak za rukovodstvo</a:t>
            </a:r>
            <a:r>
              <a:rPr dirty="0" smtClean="0"/>
              <a:t> </a:t>
            </a:r>
            <a:r>
              <a:rPr lang="en-GB" sz="2400" dirty="0" smtClean="0"/>
              <a:t>(</a:t>
            </a:r>
            <a:r>
              <a:rPr lang="en-GB" sz="2400" u="sng" dirty="0">
                <a:hlinkClick r:id="rId3"/>
              </a:rPr>
              <a:t>zmills@worldbank.org</a:t>
            </a:r>
            <a:r>
              <a:rPr lang="en-GB" sz="2400" dirty="0" smtClean="0"/>
              <a:t>)</a:t>
            </a:r>
            <a:endParaRPr lang="hr-HR" sz="2400" dirty="0" smtClean="0"/>
          </a:p>
        </p:txBody>
      </p:sp>
    </p:spTree>
    <p:extLst>
      <p:ext uri="{BB962C8B-B14F-4D97-AF65-F5344CB8AC3E}">
        <p14:creationId xmlns:p14="http://schemas.microsoft.com/office/powerpoint/2010/main" val="368006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936" y="721590"/>
            <a:ext cx="8367622" cy="1176221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Pitanja </a:t>
            </a:r>
            <a:r>
              <a:rPr lang="en-US" sz="4000" b="1" dirty="0" err="1" smtClean="0"/>
              <a:t>i</a:t>
            </a:r>
            <a:r>
              <a:rPr lang="en-US" sz="4000" b="1" dirty="0" smtClean="0"/>
              <a:t> t</a:t>
            </a:r>
            <a:r>
              <a:rPr lang="bs-Latn-BA" sz="4000" b="1" dirty="0" smtClean="0"/>
              <a:t>endecije</a:t>
            </a:r>
            <a:r>
              <a:rPr lang="en-US" sz="4000" b="1" dirty="0" smtClean="0"/>
              <a:t> u zemljama PEMPAL-a </a:t>
            </a:r>
            <a:endParaRPr lang="hr-HR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0936" y="1532051"/>
            <a:ext cx="8367622" cy="4701844"/>
          </a:xfrm>
        </p:spPr>
        <p:txBody>
          <a:bodyPr>
            <a:noAutofit/>
          </a:bodyPr>
          <a:lstStyle/>
          <a:p>
            <a:r>
              <a:rPr lang="en-US" sz="2000" dirty="0" smtClean="0"/>
              <a:t>Iako su se </a:t>
            </a:r>
            <a:r>
              <a:rPr lang="en-US" sz="2000" dirty="0" err="1" smtClean="0"/>
              <a:t>zemlje</a:t>
            </a:r>
            <a:r>
              <a:rPr lang="en-US" sz="2000" dirty="0" smtClean="0"/>
              <a:t> </a:t>
            </a:r>
            <a:r>
              <a:rPr lang="en-US" sz="2000" dirty="0" err="1" smtClean="0"/>
              <a:t>nosile</a:t>
            </a:r>
            <a:r>
              <a:rPr lang="en-US" sz="2000" dirty="0" smtClean="0"/>
              <a:t> s rastućim </a:t>
            </a:r>
            <a:r>
              <a:rPr lang="en-US" sz="2000" dirty="0" err="1" smtClean="0"/>
              <a:t>udjelom</a:t>
            </a:r>
            <a:r>
              <a:rPr lang="en-US" sz="2000" dirty="0" smtClean="0"/>
              <a:t> </a:t>
            </a:r>
            <a:r>
              <a:rPr lang="en-US" sz="2000" dirty="0" err="1" smtClean="0"/>
              <a:t>rashoda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primanja</a:t>
            </a:r>
            <a:r>
              <a:rPr lang="en-US" sz="2000" dirty="0" smtClean="0"/>
              <a:t> </a:t>
            </a:r>
            <a:r>
              <a:rPr lang="en-US" sz="2000" dirty="0" err="1" smtClean="0"/>
              <a:t>zaposlenih</a:t>
            </a:r>
            <a:r>
              <a:rPr lang="en-US" sz="2000" dirty="0" smtClean="0"/>
              <a:t> u </a:t>
            </a:r>
            <a:r>
              <a:rPr lang="en-US" sz="2000" dirty="0" err="1" smtClean="0"/>
              <a:t>javnom</a:t>
            </a:r>
            <a:r>
              <a:rPr lang="en-US" sz="2000" dirty="0" smtClean="0"/>
              <a:t> </a:t>
            </a:r>
            <a:r>
              <a:rPr lang="en-US" sz="2000" dirty="0" err="1" smtClean="0"/>
              <a:t>sektoru</a:t>
            </a:r>
            <a:r>
              <a:rPr lang="en-US" sz="2000" dirty="0" smtClean="0"/>
              <a:t> u BDP-u, nakon financijske krize 2008., </a:t>
            </a:r>
            <a:r>
              <a:rPr lang="en-US" sz="2000" dirty="0" err="1" smtClean="0"/>
              <a:t>udio</a:t>
            </a:r>
            <a:r>
              <a:rPr lang="en-US" sz="2000" dirty="0"/>
              <a:t> </a:t>
            </a:r>
            <a:r>
              <a:rPr lang="en-US" sz="2000" dirty="0" err="1"/>
              <a:t>rashoda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primanja</a:t>
            </a:r>
            <a:r>
              <a:rPr lang="en-US" sz="2000" dirty="0"/>
              <a:t> </a:t>
            </a:r>
            <a:r>
              <a:rPr lang="en-US" sz="2000" dirty="0" err="1"/>
              <a:t>zaposlenih</a:t>
            </a:r>
            <a:r>
              <a:rPr lang="en-US" sz="2000" dirty="0"/>
              <a:t> u </a:t>
            </a:r>
            <a:r>
              <a:rPr lang="en-US" sz="2000" dirty="0" err="1"/>
              <a:t>javnom</a:t>
            </a:r>
            <a:r>
              <a:rPr lang="en-US" sz="2000" dirty="0"/>
              <a:t> </a:t>
            </a:r>
            <a:r>
              <a:rPr lang="en-US" sz="2000" dirty="0" err="1"/>
              <a:t>sektoru</a:t>
            </a:r>
            <a:r>
              <a:rPr lang="en-US" sz="2000" dirty="0"/>
              <a:t> </a:t>
            </a:r>
            <a:r>
              <a:rPr lang="en-US" sz="2000" dirty="0" err="1" smtClean="0"/>
              <a:t>nastavio</a:t>
            </a:r>
            <a:r>
              <a:rPr lang="en-US" sz="2000" dirty="0" smtClean="0"/>
              <a:t> je rasti u većini zemalja.</a:t>
            </a:r>
          </a:p>
          <a:p>
            <a:pPr lvl="0"/>
            <a:r>
              <a:rPr lang="en-US" sz="2000" dirty="0" err="1" smtClean="0"/>
              <a:t>Konstrola</a:t>
            </a:r>
            <a:r>
              <a:rPr lang="en-US" sz="2000" dirty="0" smtClean="0"/>
              <a:t> </a:t>
            </a:r>
            <a:r>
              <a:rPr lang="en-US" sz="2000" dirty="0"/>
              <a:t>ukupne </a:t>
            </a:r>
            <a:r>
              <a:rPr lang="en-US" sz="2000" dirty="0" err="1"/>
              <a:t>mase</a:t>
            </a:r>
            <a:r>
              <a:rPr lang="en-US" sz="2000" dirty="0"/>
              <a:t> </a:t>
            </a:r>
            <a:r>
              <a:rPr lang="en-US" sz="2000" dirty="0" err="1" smtClean="0"/>
              <a:t>rashoda</a:t>
            </a:r>
            <a:r>
              <a:rPr lang="en-US" sz="2000" dirty="0" smtClean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primanja</a:t>
            </a:r>
            <a:r>
              <a:rPr lang="en-US" sz="2000" dirty="0"/>
              <a:t> </a:t>
            </a:r>
            <a:r>
              <a:rPr lang="en-US" sz="2000" dirty="0" err="1"/>
              <a:t>zaposlenih</a:t>
            </a:r>
            <a:r>
              <a:rPr lang="en-US" sz="2000" dirty="0"/>
              <a:t> u </a:t>
            </a:r>
            <a:r>
              <a:rPr lang="en-US" sz="2000" dirty="0" err="1"/>
              <a:t>javnom</a:t>
            </a:r>
            <a:r>
              <a:rPr lang="en-US" sz="2000" dirty="0"/>
              <a:t> </a:t>
            </a:r>
            <a:r>
              <a:rPr lang="en-US" sz="2000" dirty="0" err="1"/>
              <a:t>sektoru</a:t>
            </a:r>
            <a:r>
              <a:rPr lang="en-US" sz="2000" dirty="0"/>
              <a:t> </a:t>
            </a:r>
            <a:r>
              <a:rPr lang="en-US" sz="2000" dirty="0" smtClean="0"/>
              <a:t>je </a:t>
            </a:r>
            <a:r>
              <a:rPr lang="en-US" sz="2000" dirty="0" err="1" smtClean="0"/>
              <a:t>snažna</a:t>
            </a:r>
            <a:r>
              <a:rPr lang="en-US" sz="2000" dirty="0" smtClean="0"/>
              <a:t> </a:t>
            </a:r>
            <a:r>
              <a:rPr lang="en-US" sz="2000" dirty="0" err="1" smtClean="0"/>
              <a:t>zbog</a:t>
            </a:r>
            <a:r>
              <a:rPr lang="en-US" sz="2000" dirty="0" smtClean="0"/>
              <a:t> </a:t>
            </a:r>
            <a:r>
              <a:rPr lang="en-US" sz="2000" dirty="0" err="1" smtClean="0"/>
              <a:t>cetraliziranog</a:t>
            </a:r>
            <a:r>
              <a:rPr lang="en-US" sz="2000" dirty="0" smtClean="0"/>
              <a:t> </a:t>
            </a:r>
            <a:r>
              <a:rPr lang="en-US" sz="2000" dirty="0" err="1" smtClean="0"/>
              <a:t>sistema</a:t>
            </a:r>
            <a:r>
              <a:rPr lang="en-US" sz="2000" dirty="0" smtClean="0"/>
              <a:t> </a:t>
            </a:r>
            <a:r>
              <a:rPr lang="en-US" sz="2000" dirty="0" err="1" smtClean="0"/>
              <a:t>kontrole</a:t>
            </a:r>
            <a:r>
              <a:rPr lang="en-US" sz="2000" dirty="0" smtClean="0"/>
              <a:t> (</a:t>
            </a:r>
            <a:r>
              <a:rPr lang="en-US" sz="2000" dirty="0" err="1" smtClean="0"/>
              <a:t>platni</a:t>
            </a:r>
            <a:r>
              <a:rPr lang="en-US" sz="2000" dirty="0" smtClean="0"/>
              <a:t> system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dr</a:t>
            </a:r>
            <a:r>
              <a:rPr lang="bs-Latn-BA" sz="2000" dirty="0" smtClean="0"/>
              <a:t>ž</a:t>
            </a:r>
            <a:r>
              <a:rPr lang="en-US" sz="2000" dirty="0" err="1" smtClean="0"/>
              <a:t>avne</a:t>
            </a:r>
            <a:r>
              <a:rPr lang="en-US" sz="2000" dirty="0" smtClean="0"/>
              <a:t> </a:t>
            </a:r>
            <a:r>
              <a:rPr lang="en-US" sz="2000" dirty="0" err="1" smtClean="0"/>
              <a:t>slu</a:t>
            </a:r>
            <a:r>
              <a:rPr lang="bs-Latn-BA" sz="2000" dirty="0"/>
              <a:t>ž</a:t>
            </a:r>
            <a:r>
              <a:rPr lang="en-US" sz="2000" dirty="0" err="1" smtClean="0"/>
              <a:t>benike</a:t>
            </a:r>
            <a:r>
              <a:rPr lang="en-US" sz="2000" dirty="0" smtClean="0"/>
              <a:t>), </a:t>
            </a:r>
            <a:r>
              <a:rPr lang="en-US" sz="2000" dirty="0" err="1"/>
              <a:t>ali</a:t>
            </a:r>
            <a:r>
              <a:rPr lang="en-US" sz="2000" dirty="0"/>
              <a:t> </a:t>
            </a:r>
            <a:r>
              <a:rPr lang="bs-Latn-BA" sz="2000" dirty="0" smtClean="0"/>
              <a:t>je kontrola nad zapošljavanjem/brojem zaposlenih </a:t>
            </a:r>
            <a:r>
              <a:rPr lang="en-US" sz="2000" dirty="0" smtClean="0"/>
              <a:t>u </a:t>
            </a:r>
            <a:r>
              <a:rPr lang="en-US" sz="2000" dirty="0"/>
              <a:t>organizacijama u javnom sektoru izvan državne službe </a:t>
            </a:r>
            <a:r>
              <a:rPr lang="en-US" sz="2000" dirty="0" err="1"/>
              <a:t>složeniji</a:t>
            </a:r>
            <a:r>
              <a:rPr lang="en-US" sz="2000" dirty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/>
              <a:t>predstavlja izazov planiranju rashoda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 smtClean="0"/>
              <a:t>primanja</a:t>
            </a:r>
            <a:r>
              <a:rPr lang="en-US" sz="2000" dirty="0" smtClean="0"/>
              <a:t> </a:t>
            </a:r>
            <a:r>
              <a:rPr lang="en-US" sz="2000" dirty="0" err="1"/>
              <a:t>zaposlenih</a:t>
            </a:r>
            <a:r>
              <a:rPr lang="en-US" sz="2000" dirty="0"/>
              <a:t> u </a:t>
            </a:r>
            <a:r>
              <a:rPr lang="en-US" sz="2000" dirty="0" err="1"/>
              <a:t>javnom</a:t>
            </a:r>
            <a:r>
              <a:rPr lang="en-US" sz="2000" dirty="0"/>
              <a:t> </a:t>
            </a:r>
            <a:r>
              <a:rPr lang="en-US" sz="2000" dirty="0" err="1" smtClean="0"/>
              <a:t>sektoru</a:t>
            </a:r>
            <a:endParaRPr lang="bs-Latn-BA" sz="2000" dirty="0" smtClean="0"/>
          </a:p>
          <a:p>
            <a:pPr lvl="0"/>
            <a:r>
              <a:rPr lang="en-US" sz="2000" dirty="0" smtClean="0"/>
              <a:t> </a:t>
            </a:r>
            <a:r>
              <a:rPr lang="en-US" sz="2000" dirty="0" err="1"/>
              <a:t>Ključne</a:t>
            </a:r>
            <a:r>
              <a:rPr lang="en-US" sz="2000" dirty="0"/>
              <a:t> </a:t>
            </a:r>
            <a:r>
              <a:rPr lang="en-US" sz="2000" dirty="0" err="1" smtClean="0"/>
              <a:t>osjetljive</a:t>
            </a:r>
            <a:r>
              <a:rPr lang="en-US" sz="2000" dirty="0" smtClean="0"/>
              <a:t> </a:t>
            </a:r>
            <a:r>
              <a:rPr lang="en-US" sz="2000" dirty="0" err="1"/>
              <a:t>točke</a:t>
            </a:r>
            <a:r>
              <a:rPr lang="en-US" sz="2000" dirty="0"/>
              <a:t> </a:t>
            </a:r>
            <a:r>
              <a:rPr lang="en-US" sz="2000" dirty="0" err="1" smtClean="0"/>
              <a:t>utvrđene</a:t>
            </a:r>
            <a:r>
              <a:rPr lang="bs-Latn-BA" sz="2000" dirty="0" smtClean="0"/>
              <a:t> su</a:t>
            </a:r>
            <a:r>
              <a:rPr lang="en-US" sz="2000" dirty="0" smtClean="0"/>
              <a:t> </a:t>
            </a:r>
            <a:r>
              <a:rPr lang="en-US" sz="2000" dirty="0"/>
              <a:t>u </a:t>
            </a:r>
            <a:r>
              <a:rPr lang="en-US" sz="2000" dirty="0" err="1"/>
              <a:t>strukturi</a:t>
            </a:r>
            <a:r>
              <a:rPr lang="en-US" sz="2000" dirty="0"/>
              <a:t> </a:t>
            </a:r>
            <a:r>
              <a:rPr lang="bs-Latn-BA" sz="2000" dirty="0" smtClean="0"/>
              <a:t>primanja</a:t>
            </a:r>
            <a:r>
              <a:rPr lang="en-US" sz="2000" dirty="0" smtClean="0"/>
              <a:t> </a:t>
            </a:r>
            <a:r>
              <a:rPr lang="en-US" sz="2000" dirty="0"/>
              <a:t>i politici </a:t>
            </a:r>
            <a:r>
              <a:rPr lang="en-US" sz="2000" dirty="0" err="1"/>
              <a:t>određivanja</a:t>
            </a:r>
            <a:r>
              <a:rPr lang="en-US" sz="2000" dirty="0"/>
              <a:t> </a:t>
            </a:r>
            <a:r>
              <a:rPr lang="en-US" sz="2000" dirty="0" smtClean="0"/>
              <a:t>p</a:t>
            </a:r>
            <a:r>
              <a:rPr lang="bs-Latn-BA" sz="2000" dirty="0" smtClean="0"/>
              <a:t>rimanja</a:t>
            </a:r>
            <a:r>
              <a:rPr lang="en-US" sz="2000" dirty="0" smtClean="0"/>
              <a:t>. </a:t>
            </a:r>
            <a:r>
              <a:rPr lang="en-US" sz="2000" dirty="0"/>
              <a:t>Konkretnije, utvrđene su sljedeće tendencije:</a:t>
            </a:r>
          </a:p>
          <a:p>
            <a:pPr lvl="0"/>
            <a:r>
              <a:rPr lang="en-US" sz="2000" dirty="0"/>
              <a:t>U državnoj službi: velik </a:t>
            </a:r>
            <a:r>
              <a:rPr lang="en-US" sz="2000" dirty="0" err="1"/>
              <a:t>dio</a:t>
            </a:r>
            <a:r>
              <a:rPr lang="en-US" sz="2000" dirty="0"/>
              <a:t> </a:t>
            </a:r>
            <a:r>
              <a:rPr lang="en-US" sz="2000" dirty="0" smtClean="0"/>
              <a:t>p</a:t>
            </a:r>
            <a:r>
              <a:rPr lang="bs-Latn-BA" sz="2000" dirty="0" smtClean="0"/>
              <a:t>rimanja </a:t>
            </a:r>
            <a:r>
              <a:rPr lang="en-US" sz="2000" dirty="0" smtClean="0"/>
              <a:t>u </a:t>
            </a:r>
            <a:r>
              <a:rPr lang="en-US" sz="2000" dirty="0"/>
              <a:t>državnoj službi dolazi iz </a:t>
            </a:r>
            <a:r>
              <a:rPr lang="en-US" sz="2000" dirty="0" err="1"/>
              <a:t>promjenjivog</a:t>
            </a:r>
            <a:r>
              <a:rPr lang="en-US" sz="2000" dirty="0"/>
              <a:t> </a:t>
            </a:r>
            <a:r>
              <a:rPr lang="bs-Latn-BA" sz="2000" dirty="0" smtClean="0"/>
              <a:t>(varijabilnog) </a:t>
            </a:r>
            <a:r>
              <a:rPr lang="en-US" sz="2000" dirty="0" err="1" smtClean="0"/>
              <a:t>dijela</a:t>
            </a:r>
            <a:r>
              <a:rPr lang="en-US" sz="2000" dirty="0" smtClean="0"/>
              <a:t> </a:t>
            </a:r>
            <a:r>
              <a:rPr lang="en-US" sz="2000" dirty="0"/>
              <a:t>što </a:t>
            </a:r>
            <a:r>
              <a:rPr lang="en-US" sz="2000" dirty="0" err="1"/>
              <a:t>čini</a:t>
            </a:r>
            <a:r>
              <a:rPr lang="en-US" sz="2000" dirty="0"/>
              <a:t> </a:t>
            </a:r>
            <a:r>
              <a:rPr lang="bs-Latn-BA" sz="2000" dirty="0" smtClean="0"/>
              <a:t>primanja</a:t>
            </a:r>
            <a:r>
              <a:rPr lang="en-US" sz="2000" dirty="0" smtClean="0"/>
              <a:t> </a:t>
            </a:r>
            <a:r>
              <a:rPr lang="en-US" sz="2000" dirty="0"/>
              <a:t>manje transparentnima te otežava uspostavljanje i upravljanje </a:t>
            </a:r>
            <a:r>
              <a:rPr lang="en-US" sz="2000" dirty="0" err="1"/>
              <a:t>politikom</a:t>
            </a:r>
            <a:r>
              <a:rPr lang="en-US" sz="2000" dirty="0"/>
              <a:t> </a:t>
            </a:r>
            <a:r>
              <a:rPr lang="bs-Latn-BA" sz="2000" dirty="0" smtClean="0"/>
              <a:t>primanja zaposlenih u javnom sektoru</a:t>
            </a:r>
            <a:r>
              <a:rPr lang="en-US" sz="2000" dirty="0" smtClean="0"/>
              <a:t>, </a:t>
            </a:r>
            <a:r>
              <a:rPr lang="en-US" sz="2000" dirty="0"/>
              <a:t>a u nekim su </a:t>
            </a:r>
            <a:r>
              <a:rPr lang="en-US" sz="2000" dirty="0" err="1"/>
              <a:t>zemljama</a:t>
            </a:r>
            <a:r>
              <a:rPr lang="en-US" sz="2000" dirty="0"/>
              <a:t> </a:t>
            </a:r>
            <a:r>
              <a:rPr lang="en-US" sz="2000" dirty="0" smtClean="0"/>
              <a:t>p</a:t>
            </a:r>
            <a:r>
              <a:rPr lang="bs-Latn-BA" sz="2000" dirty="0" smtClean="0"/>
              <a:t>rimanja su</a:t>
            </a:r>
            <a:r>
              <a:rPr lang="en-US" sz="2000" dirty="0" smtClean="0"/>
              <a:t> </a:t>
            </a:r>
            <a:r>
              <a:rPr lang="en-US" sz="2000" dirty="0"/>
              <a:t>još uvijek </a:t>
            </a:r>
            <a:r>
              <a:rPr lang="en-US" sz="2000" dirty="0" err="1"/>
              <a:t>previše</a:t>
            </a:r>
            <a:r>
              <a:rPr lang="en-US" sz="2000" dirty="0"/>
              <a:t> </a:t>
            </a:r>
            <a:r>
              <a:rPr lang="en-US" sz="2000" dirty="0" err="1" smtClean="0"/>
              <a:t>komprimiran</a:t>
            </a:r>
            <a:r>
              <a:rPr lang="bs-Latn-BA" sz="2000" dirty="0" smtClean="0"/>
              <a:t>a</a:t>
            </a:r>
            <a:r>
              <a:rPr lang="en-US" sz="2000" dirty="0" smtClean="0"/>
              <a:t>.</a:t>
            </a:r>
            <a:endParaRPr lang="en-US" sz="2000" dirty="0"/>
          </a:p>
          <a:p>
            <a:pPr lvl="0"/>
            <a:r>
              <a:rPr lang="en-US" sz="2000" dirty="0"/>
              <a:t>U organizacijama u javnom sektoru: oslanjanje na </a:t>
            </a:r>
            <a:r>
              <a:rPr lang="en-US" sz="2000" dirty="0" err="1" smtClean="0"/>
              <a:t>jedinstven</a:t>
            </a:r>
            <a:r>
              <a:rPr lang="bs-Latn-BA" sz="2000" dirty="0" smtClean="0"/>
              <a:t>i model platnih razreda</a:t>
            </a:r>
            <a:r>
              <a:rPr lang="en-US" sz="2000" dirty="0" smtClean="0"/>
              <a:t>; </a:t>
            </a:r>
            <a:r>
              <a:rPr lang="en-US" sz="2000" dirty="0"/>
              <a:t>ograničena upotreba plaćanja </a:t>
            </a:r>
            <a:r>
              <a:rPr lang="en-US" sz="2000" dirty="0" err="1"/>
              <a:t>prema</a:t>
            </a:r>
            <a:r>
              <a:rPr lang="en-US" sz="2000" dirty="0"/>
              <a:t> </a:t>
            </a:r>
            <a:r>
              <a:rPr lang="en-US" sz="2000" dirty="0" err="1" smtClean="0"/>
              <a:t>učin</a:t>
            </a:r>
            <a:r>
              <a:rPr lang="bs-Latn-BA" sz="2000" dirty="0" smtClean="0"/>
              <a:t>cima</a:t>
            </a:r>
            <a:endParaRPr lang="en-US" sz="2000" dirty="0"/>
          </a:p>
          <a:p>
            <a:pPr marL="0" lvl="0" indent="0" algn="just">
              <a:spcBef>
                <a:spcPts val="0"/>
              </a:spcBef>
              <a:buNone/>
            </a:pP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297056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814657"/>
            <a:ext cx="8063658" cy="828941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Provedba aktivnosti učenja</a:t>
            </a:r>
            <a:endParaRPr lang="hr-HR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87263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sz="2600" b="1" dirty="0" smtClean="0"/>
              <a:t>Organizirano je </a:t>
            </a:r>
            <a:r>
              <a:rPr lang="en-US" sz="2600" b="1" dirty="0">
                <a:solidFill>
                  <a:srgbClr val="FF0000"/>
                </a:solidFill>
              </a:rPr>
              <a:t>9</a:t>
            </a:r>
            <a:r>
              <a:rPr lang="en-US" sz="2600" b="1" dirty="0" smtClean="0"/>
              <a:t> </a:t>
            </a:r>
            <a:r>
              <a:rPr lang="en-US" sz="2600" b="1" dirty="0" smtClean="0"/>
              <a:t>događanja u svrhu učenja: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300" dirty="0" err="1" smtClean="0"/>
              <a:t>Upravljanje</a:t>
            </a:r>
            <a:r>
              <a:rPr lang="bs-Latn-BA" sz="2300" dirty="0"/>
              <a:t> </a:t>
            </a:r>
            <a:r>
              <a:rPr lang="bs-Latn-BA" sz="2300" dirty="0" smtClean="0"/>
              <a:t>primanjima zaposlenih </a:t>
            </a:r>
            <a:r>
              <a:rPr lang="en-US" sz="2300" dirty="0" smtClean="0"/>
              <a:t>u </a:t>
            </a:r>
            <a:r>
              <a:rPr lang="en-US" sz="2300" dirty="0"/>
              <a:t>javnom sektoru – postizanje održivosti, </a:t>
            </a:r>
            <a:r>
              <a:rPr lang="en-US" sz="2300" dirty="0" err="1"/>
              <a:t>očuvanje</a:t>
            </a:r>
            <a:r>
              <a:rPr lang="en-US" sz="2300" dirty="0"/>
              <a:t> </a:t>
            </a:r>
            <a:r>
              <a:rPr lang="en-US" sz="2300" dirty="0" smtClean="0"/>
              <a:t>u</a:t>
            </a:r>
            <a:r>
              <a:rPr lang="bs-Latn-BA" sz="2300" dirty="0" smtClean="0"/>
              <a:t>činaka</a:t>
            </a:r>
            <a:r>
              <a:rPr lang="en-US" sz="2300" dirty="0" smtClean="0"/>
              <a:t>, </a:t>
            </a:r>
            <a:r>
              <a:rPr lang="en-US" sz="2300" dirty="0"/>
              <a:t>Svjetska banka</a:t>
            </a:r>
            <a:endParaRPr lang="hr-HR" sz="23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300" dirty="0" smtClean="0"/>
              <a:t>Radionica:  </a:t>
            </a:r>
            <a:r>
              <a:rPr lang="en-US" sz="2300" dirty="0" err="1" smtClean="0"/>
              <a:t>Upravljanje</a:t>
            </a:r>
            <a:r>
              <a:rPr lang="en-US" sz="2300" dirty="0" smtClean="0"/>
              <a:t> </a:t>
            </a:r>
            <a:r>
              <a:rPr lang="bs-Latn-BA" sz="2300" dirty="0"/>
              <a:t>primanjima zaposlenih </a:t>
            </a:r>
            <a:r>
              <a:rPr lang="en-US" sz="2300" dirty="0"/>
              <a:t>u </a:t>
            </a:r>
            <a:r>
              <a:rPr lang="en-US" sz="2300" dirty="0" err="1"/>
              <a:t>javnom</a:t>
            </a:r>
            <a:r>
              <a:rPr lang="en-US" sz="2300" dirty="0"/>
              <a:t> </a:t>
            </a:r>
            <a:r>
              <a:rPr lang="en-US" sz="2300" dirty="0" err="1" smtClean="0"/>
              <a:t>sektoru</a:t>
            </a:r>
            <a:r>
              <a:rPr lang="en-US" sz="2300" dirty="0" smtClean="0"/>
              <a:t>, svibanj 2014., Moskva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GB" sz="2300" dirty="0" smtClean="0"/>
              <a:t>Prilagođeni </a:t>
            </a:r>
            <a:r>
              <a:rPr lang="en-GB" sz="2300" dirty="0" err="1" smtClean="0"/>
              <a:t>modeli</a:t>
            </a:r>
            <a:r>
              <a:rPr lang="en-GB" sz="2300" dirty="0" smtClean="0"/>
              <a:t> </a:t>
            </a:r>
            <a:r>
              <a:rPr lang="en-GB" sz="2300" dirty="0" err="1" smtClean="0"/>
              <a:t>pr</a:t>
            </a:r>
            <a:r>
              <a:rPr lang="bs-Latn-BA" sz="2300" dirty="0" smtClean="0"/>
              <a:t>ojekcija rashoda </a:t>
            </a:r>
            <a:r>
              <a:rPr lang="en-GB" sz="2300" dirty="0" err="1" smtClean="0"/>
              <a:t>za</a:t>
            </a:r>
            <a:r>
              <a:rPr lang="en-GB" sz="2300" dirty="0" smtClean="0"/>
              <a:t> </a:t>
            </a:r>
            <a:r>
              <a:rPr lang="bs-Latn-BA" sz="2300" dirty="0" smtClean="0"/>
              <a:t>primanja </a:t>
            </a:r>
            <a:r>
              <a:rPr lang="bs-Latn-BA" sz="2300" dirty="0"/>
              <a:t>zaposlenih </a:t>
            </a:r>
            <a:r>
              <a:rPr lang="en-US" sz="2300" dirty="0"/>
              <a:t>u </a:t>
            </a:r>
            <a:r>
              <a:rPr lang="en-US" sz="2300" dirty="0" err="1"/>
              <a:t>javnom</a:t>
            </a:r>
            <a:r>
              <a:rPr lang="en-US" sz="2300" dirty="0"/>
              <a:t> </a:t>
            </a:r>
            <a:r>
              <a:rPr lang="en-US" sz="2300" dirty="0" err="1"/>
              <a:t>sektoru</a:t>
            </a:r>
            <a:r>
              <a:rPr lang="en-US" sz="2300" dirty="0"/>
              <a:t> </a:t>
            </a:r>
            <a:r>
              <a:rPr lang="en-GB" sz="2300" dirty="0" err="1" smtClean="0"/>
              <a:t>radi</a:t>
            </a:r>
            <a:r>
              <a:rPr lang="en-GB" sz="2300" dirty="0" smtClean="0"/>
              <a:t> </a:t>
            </a:r>
            <a:r>
              <a:rPr lang="en-GB" sz="2300" dirty="0" err="1" smtClean="0"/>
              <a:t>upravljanja</a:t>
            </a:r>
            <a:r>
              <a:rPr lang="en-GB" sz="2300" dirty="0" smtClean="0"/>
              <a:t> </a:t>
            </a:r>
            <a:r>
              <a:rPr lang="bs-Latn-BA" sz="2300" dirty="0" smtClean="0"/>
              <a:t>različitim </a:t>
            </a:r>
            <a:r>
              <a:rPr lang="en-GB" sz="2300" dirty="0" err="1" smtClean="0"/>
              <a:t>opcijama</a:t>
            </a:r>
            <a:r>
              <a:rPr lang="en-GB" sz="2300" dirty="0" smtClean="0"/>
              <a:t> politika 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GB" sz="2300" dirty="0" err="1" smtClean="0"/>
              <a:t>Unaprjeđenje</a:t>
            </a:r>
            <a:r>
              <a:rPr lang="en-GB" sz="2300" dirty="0" smtClean="0"/>
              <a:t> </a:t>
            </a:r>
            <a:r>
              <a:rPr lang="en-GB" sz="2300" dirty="0" err="1" smtClean="0"/>
              <a:t>vladin</a:t>
            </a:r>
            <a:r>
              <a:rPr lang="bs-Latn-BA" sz="2300" dirty="0" smtClean="0"/>
              <a:t>ih učinaka</a:t>
            </a:r>
            <a:r>
              <a:rPr lang="en-GB" sz="2300" dirty="0" smtClean="0"/>
              <a:t> putem fleksibilnosti plaćanja u državnoj službi: </a:t>
            </a:r>
            <a:r>
              <a:rPr lang="en-GB" sz="2300" dirty="0" err="1" smtClean="0"/>
              <a:t>glavni</a:t>
            </a:r>
            <a:r>
              <a:rPr lang="en-GB" sz="2300" dirty="0" smtClean="0"/>
              <a:t> </a:t>
            </a:r>
            <a:r>
              <a:rPr lang="en-GB" sz="2300" dirty="0" err="1" smtClean="0"/>
              <a:t>rezultati</a:t>
            </a:r>
            <a:r>
              <a:rPr lang="bs-Latn-BA" sz="2300" dirty="0" smtClean="0"/>
              <a:t> studije </a:t>
            </a:r>
            <a:r>
              <a:rPr lang="en-GB" sz="2300" dirty="0" err="1" smtClean="0"/>
              <a:t>provedenog</a:t>
            </a:r>
            <a:r>
              <a:rPr lang="en-GB" sz="2300" dirty="0" smtClean="0"/>
              <a:t> u više zemalja, Svjetska banka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s-ES" altLang="en-US" sz="2300" dirty="0" smtClean="0"/>
              <a:t>Učinkovitije</a:t>
            </a:r>
            <a:r>
              <a:rPr dirty="0" smtClean="0"/>
              <a:t> </a:t>
            </a:r>
            <a:r>
              <a:rPr lang="es-ES" altLang="en-US" sz="2300" dirty="0"/>
              <a:t> upravljanje </a:t>
            </a:r>
            <a:r>
              <a:rPr lang="es-ES" altLang="en-US" sz="2300" dirty="0" err="1"/>
              <a:t>ljudskim</a:t>
            </a:r>
            <a:r>
              <a:rPr lang="es-ES" altLang="en-US" sz="2300" dirty="0"/>
              <a:t> </a:t>
            </a:r>
            <a:r>
              <a:rPr lang="bs-Latn-BA" altLang="en-US" sz="2300" dirty="0" smtClean="0"/>
              <a:t>resursima</a:t>
            </a:r>
            <a:r>
              <a:rPr lang="es-ES" altLang="en-US" sz="2300" dirty="0" smtClean="0"/>
              <a:t> </a:t>
            </a:r>
            <a:r>
              <a:rPr dirty="0" smtClean="0"/>
              <a:t> </a:t>
            </a:r>
            <a:r>
              <a:rPr lang="es-ES" altLang="en-US" sz="2300" dirty="0"/>
              <a:t>u javnom sektoru u zemljama Srednje Amerike,</a:t>
            </a:r>
            <a:r>
              <a:rPr dirty="0" smtClean="0"/>
              <a:t> </a:t>
            </a:r>
            <a:r>
              <a:rPr lang="es-ES" altLang="en-US" sz="2300" dirty="0" smtClean="0"/>
              <a:t> Inter-američka banka za razvoj (IDB) </a:t>
            </a:r>
            <a:endParaRPr lang="hr-HR" sz="23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GB" sz="2300" dirty="0" smtClean="0"/>
              <a:t>Automatizirani sustav rashoda za osoblje u Turskoj, Ministarstvo financija Republike Turske</a:t>
            </a:r>
            <a:endParaRPr lang="hr-HR" sz="23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GB" sz="2300" dirty="0" err="1" smtClean="0"/>
              <a:t>Upravljanje</a:t>
            </a:r>
            <a:r>
              <a:rPr lang="en-GB" sz="2300" dirty="0" smtClean="0"/>
              <a:t> </a:t>
            </a:r>
            <a:r>
              <a:rPr lang="bs-Latn-BA" sz="2300" dirty="0"/>
              <a:t>primanjima zaposlenih </a:t>
            </a:r>
            <a:r>
              <a:rPr lang="en-US" sz="2300" dirty="0"/>
              <a:t>u </a:t>
            </a:r>
            <a:r>
              <a:rPr lang="en-US" sz="2300" dirty="0" err="1"/>
              <a:t>javnom</a:t>
            </a:r>
            <a:r>
              <a:rPr lang="en-US" sz="2300" dirty="0"/>
              <a:t> </a:t>
            </a:r>
            <a:r>
              <a:rPr lang="en-US" sz="2300" dirty="0" err="1"/>
              <a:t>sektoru</a:t>
            </a:r>
            <a:r>
              <a:rPr lang="en-US" sz="2300" dirty="0"/>
              <a:t> </a:t>
            </a:r>
            <a:r>
              <a:rPr lang="en-GB" sz="2300" dirty="0" smtClean="0"/>
              <a:t>u Kirgiskoj Republici, Svjetska banka i Ministarstvo financija Kirgiske Republike</a:t>
            </a:r>
            <a:endParaRPr lang="hr-HR" sz="23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GB" sz="2300" dirty="0" err="1" smtClean="0"/>
              <a:t>Upravljanje</a:t>
            </a:r>
            <a:r>
              <a:rPr lang="en-GB" sz="2300" dirty="0" smtClean="0"/>
              <a:t> </a:t>
            </a:r>
            <a:r>
              <a:rPr lang="bs-Latn-BA" sz="2300" dirty="0"/>
              <a:t>primanjima zaposlenih </a:t>
            </a:r>
            <a:r>
              <a:rPr lang="en-US" sz="2300" dirty="0"/>
              <a:t>u </a:t>
            </a:r>
            <a:r>
              <a:rPr lang="en-US" sz="2300" dirty="0" err="1"/>
              <a:t>javnom</a:t>
            </a:r>
            <a:r>
              <a:rPr lang="en-US" sz="2300" dirty="0"/>
              <a:t> </a:t>
            </a:r>
            <a:r>
              <a:rPr lang="en-US" sz="2300" dirty="0" err="1"/>
              <a:t>sektoru</a:t>
            </a:r>
            <a:r>
              <a:rPr lang="en-US" sz="2300" dirty="0"/>
              <a:t> </a:t>
            </a:r>
            <a:r>
              <a:rPr lang="en-GB" sz="2300" dirty="0" smtClean="0"/>
              <a:t>i reforme platnog sustava na lokalnoj i regionalnoj razini u Hrvatskoj, Ministarstvo financija </a:t>
            </a:r>
            <a:r>
              <a:rPr lang="en-GB" sz="2300" dirty="0" err="1" smtClean="0"/>
              <a:t>Republike</a:t>
            </a:r>
            <a:r>
              <a:rPr lang="en-GB" sz="2300" dirty="0" smtClean="0"/>
              <a:t> </a:t>
            </a:r>
            <a:r>
              <a:rPr lang="en-GB" sz="2300" dirty="0" err="1" smtClean="0"/>
              <a:t>Hrvatske</a:t>
            </a:r>
            <a:endParaRPr lang="en-GB" sz="23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GB" sz="2000" dirty="0" err="1">
                <a:solidFill>
                  <a:srgbClr val="FF0000"/>
                </a:solidFill>
              </a:rPr>
              <a:t>Studijski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posjet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posvećen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reformama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platnog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sustava</a:t>
            </a:r>
            <a:r>
              <a:rPr lang="en-GB" sz="2000" dirty="0">
                <a:solidFill>
                  <a:srgbClr val="FF0000"/>
                </a:solidFill>
              </a:rPr>
              <a:t> u </a:t>
            </a:r>
            <a:r>
              <a:rPr lang="en-GB" sz="2000" dirty="0" err="1">
                <a:solidFill>
                  <a:srgbClr val="FF0000"/>
                </a:solidFill>
              </a:rPr>
              <a:t>javnom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sektoru</a:t>
            </a:r>
            <a:r>
              <a:rPr lang="en-GB" sz="2000" dirty="0">
                <a:solidFill>
                  <a:srgbClr val="FF0000"/>
                </a:solidFill>
              </a:rPr>
              <a:t> u </a:t>
            </a:r>
            <a:r>
              <a:rPr lang="en-GB" sz="2000" dirty="0" err="1">
                <a:solidFill>
                  <a:srgbClr val="FF0000"/>
                </a:solidFill>
              </a:rPr>
              <a:t>Sloveniji</a:t>
            </a:r>
            <a:r>
              <a:rPr lang="en-GB" sz="2000" dirty="0">
                <a:solidFill>
                  <a:srgbClr val="FF0000"/>
                </a:solidFill>
              </a:rPr>
              <a:t>, 13. – 16. </a:t>
            </a:r>
            <a:r>
              <a:rPr lang="en-GB" sz="2000" dirty="0" err="1">
                <a:solidFill>
                  <a:srgbClr val="FF0000"/>
                </a:solidFill>
              </a:rPr>
              <a:t>travnja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smtClean="0">
                <a:solidFill>
                  <a:srgbClr val="FF0000"/>
                </a:solidFill>
              </a:rPr>
              <a:t>2016.</a:t>
            </a:r>
            <a:endParaRPr lang="hr-HR" sz="20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hr-HR" sz="2300" dirty="0" smtClean="0"/>
          </a:p>
          <a:p>
            <a:pPr marL="0" indent="0" algn="just">
              <a:buNone/>
            </a:pPr>
            <a:endParaRPr lang="hr-HR" sz="2300" dirty="0" smtClean="0"/>
          </a:p>
        </p:txBody>
      </p:sp>
    </p:spTree>
    <p:extLst>
      <p:ext uri="{BB962C8B-B14F-4D97-AF65-F5344CB8AC3E}">
        <p14:creationId xmlns:p14="http://schemas.microsoft.com/office/powerpoint/2010/main" val="226644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02792"/>
            <a:ext cx="7886700" cy="828941"/>
          </a:xfrm>
        </p:spPr>
        <p:txBody>
          <a:bodyPr/>
          <a:lstStyle/>
          <a:p>
            <a:r>
              <a:rPr lang="en-US" b="1" dirty="0" smtClean="0"/>
              <a:t>Izvori za učenje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dirty="0" smtClean="0"/>
              <a:t>Prezentacije s događanja dostupne su na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http://www.pempal.org/event/budget/</a:t>
            </a: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dirty="0" err="1" smtClean="0"/>
              <a:t>Dodatne</a:t>
            </a:r>
            <a:r>
              <a:rPr dirty="0" smtClean="0"/>
              <a:t> </a:t>
            </a:r>
            <a:r>
              <a:rPr dirty="0" err="1" smtClean="0"/>
              <a:t>su</a:t>
            </a:r>
            <a:r>
              <a:rPr dirty="0" smtClean="0"/>
              <a:t> </a:t>
            </a:r>
            <a:r>
              <a:rPr dirty="0" err="1" smtClean="0"/>
              <a:t>informacije</a:t>
            </a:r>
            <a:r>
              <a:rPr dirty="0" smtClean="0"/>
              <a:t> </a:t>
            </a:r>
            <a:r>
              <a:rPr dirty="0" err="1" smtClean="0"/>
              <a:t>dostupne</a:t>
            </a:r>
            <a:r>
              <a:rPr dirty="0" smtClean="0"/>
              <a:t> na </a:t>
            </a:r>
            <a:r>
              <a:rPr i="1" dirty="0" smtClean="0"/>
              <a:t>wiki</a:t>
            </a:r>
            <a:r>
              <a:rPr dirty="0" smtClean="0"/>
              <a:t> </a:t>
            </a:r>
            <a:r>
              <a:rPr dirty="0" err="1" smtClean="0"/>
              <a:t>stranici</a:t>
            </a:r>
            <a:r>
              <a:rPr dirty="0" smtClean="0"/>
              <a:t> BCOP-a na </a:t>
            </a:r>
            <a:r>
              <a:rPr lang="en-US" u="sng" dirty="0">
                <a:hlinkClick r:id="rId3"/>
              </a:rPr>
              <a:t>http://bcop.wikispaces.com/BCOP+working+group+on+Wage+Bill+Management</a:t>
            </a:r>
            <a:endParaRPr lang="en-US" dirty="0"/>
          </a:p>
          <a:p>
            <a:pPr marL="0" indent="0">
              <a:buNone/>
            </a:pPr>
            <a:endParaRPr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 algn="ctr">
              <a:buNone/>
            </a:pPr>
            <a:r>
              <a:rPr dirty="0" smtClean="0"/>
              <a:t>Svoja pitanja uputite </a:t>
            </a:r>
          </a:p>
          <a:p>
            <a:pPr marL="0" indent="0" algn="ctr">
              <a:buNone/>
            </a:pPr>
            <a:r>
              <a:rPr dirty="0" smtClean="0"/>
              <a:t>Mayi Gusarovoj na </a:t>
            </a:r>
            <a:r>
              <a:rPr lang="en-US" dirty="0" smtClean="0">
                <a:hlinkClick r:id="rId4"/>
              </a:rPr>
              <a:t>mgusarova@worldbank.org</a:t>
            </a:r>
            <a:endParaRPr lang="hr-HR" dirty="0" smtClean="0"/>
          </a:p>
          <a:p>
            <a:pPr marL="0" indent="0">
              <a:buNone/>
            </a:pPr>
            <a:r>
              <a:rPr dirty="0" smtClean="0"/>
              <a:t>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430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574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Тема Office</vt:lpstr>
      <vt:lpstr>Zajednica prakse za proračun   Radna skupina za upravljanje primanjima zaposlenih u javnom sektoru  Informacije o napretku</vt:lpstr>
      <vt:lpstr>Pozadina i ciljevi</vt:lpstr>
      <vt:lpstr>Članstvo i resursni tim</vt:lpstr>
      <vt:lpstr>Pitanja i tendecije u zemljama PEMPAL-a </vt:lpstr>
      <vt:lpstr>Provedba aktivnosti učenja</vt:lpstr>
      <vt:lpstr>Izvori za učenje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Практикующее сообщество по бюджету Рабочая группа по программно-целевому бюджетированию</dc:title>
  <dc:creator>Николай Бегчин</dc:creator>
  <cp:lastModifiedBy>Maya V. Gusarova</cp:lastModifiedBy>
  <cp:revision>35</cp:revision>
  <dcterms:created xsi:type="dcterms:W3CDTF">2016-02-10T21:46:23Z</dcterms:created>
  <dcterms:modified xsi:type="dcterms:W3CDTF">2016-04-05T12:09:32Z</dcterms:modified>
</cp:coreProperties>
</file>