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63" r:id="rId4"/>
    <p:sldId id="258" r:id="rId5"/>
    <p:sldId id="260" r:id="rId6"/>
    <p:sldId id="265"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10" d="100"/>
          <a:sy n="110" d="100"/>
        </p:scale>
        <p:origin x="162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79195-439A-4D1D-94A3-5698201D2D37}" type="datetimeFigureOut">
              <a:rPr lang="ru-RU" smtClean="0"/>
              <a:t>05.04.2016</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5D127-6ECE-4D64-87B5-19F87932A8E2}" type="slidenum">
              <a:rPr lang="ru-RU" smtClean="0"/>
              <a:t>‹#›</a:t>
            </a:fld>
            <a:endParaRPr lang="ru-RU"/>
          </a:p>
        </p:txBody>
      </p:sp>
    </p:spTree>
    <p:extLst>
      <p:ext uri="{BB962C8B-B14F-4D97-AF65-F5344CB8AC3E}">
        <p14:creationId xmlns:p14="http://schemas.microsoft.com/office/powerpoint/2010/main" val="319510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b="1"/>
            </a:lvl1p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56CDD52-5122-4679-996A-837650DC6E81}" type="datetimeFigureOut">
              <a:rPr lang="ru-RU" smtClean="0"/>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25F666-EA1F-4122-9D8F-114AA64441E3}" type="slidenum">
              <a:rPr lang="ru-RU" smtClean="0"/>
              <a:t>‹#›</a:t>
            </a:fld>
            <a:endParaRPr lang="ru-RU"/>
          </a:p>
        </p:txBody>
      </p:sp>
      <p:pic>
        <p:nvPicPr>
          <p:cNvPr id="7" name="Picture 10"/>
          <p:cNvPicPr/>
          <p:nvPr userDrawn="1"/>
        </p:nvPicPr>
        <p:blipFill>
          <a:blip r:embed="rId2"/>
          <a:srcRect/>
          <a:stretch>
            <a:fillRect/>
          </a:stretch>
        </p:blipFill>
        <p:spPr bwMode="auto">
          <a:xfrm>
            <a:off x="0" y="0"/>
            <a:ext cx="9144000" cy="803305"/>
          </a:xfrm>
          <a:prstGeom prst="rect">
            <a:avLst/>
          </a:prstGeom>
          <a:noFill/>
          <a:ln w="9525">
            <a:noFill/>
            <a:miter lim="800000"/>
            <a:headEnd/>
            <a:tailEnd/>
          </a:ln>
        </p:spPr>
      </p:pic>
    </p:spTree>
    <p:extLst>
      <p:ext uri="{BB962C8B-B14F-4D97-AF65-F5344CB8AC3E}">
        <p14:creationId xmlns:p14="http://schemas.microsoft.com/office/powerpoint/2010/main" val="455739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56CDD52-5122-4679-996A-837650DC6E81}" type="datetimeFigureOut">
              <a:rPr lang="ru-RU" smtClean="0"/>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193405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56CDD52-5122-4679-996A-837650DC6E81}" type="datetimeFigureOut">
              <a:rPr lang="ru-RU" smtClean="0"/>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336232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solidFill>
          <a:schemeClr val="bg1"/>
        </a:solidFill>
        <a:effectLst/>
      </p:bgPr>
    </p:bg>
    <p:spTree>
      <p:nvGrpSpPr>
        <p:cNvPr id="1" name=""/>
        <p:cNvGrpSpPr/>
        <p:nvPr/>
      </p:nvGrpSpPr>
      <p:grpSpPr>
        <a:xfrm>
          <a:off x="0" y="0"/>
          <a:ext cx="0" cy="0"/>
          <a:chOff x="0" y="0"/>
          <a:chExt cx="0" cy="0"/>
        </a:xfrm>
      </p:grpSpPr>
      <p:sp useBgFill="1">
        <p:nvSpPr>
          <p:cNvPr id="2" name="Заголовок 1"/>
          <p:cNvSpPr>
            <a:spLocks noGrp="1"/>
          </p:cNvSpPr>
          <p:nvPr>
            <p:ph type="title"/>
          </p:nvPr>
        </p:nvSpPr>
        <p:spPr>
          <a:xfrm>
            <a:off x="628650" y="649404"/>
            <a:ext cx="7886700" cy="828941"/>
          </a:xfrm>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56CDD52-5122-4679-996A-837650DC6E81}" type="datetimeFigureOut">
              <a:rPr lang="ru-RU" smtClean="0"/>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25F666-EA1F-4122-9D8F-114AA64441E3}" type="slidenum">
              <a:rPr lang="ru-RU" smtClean="0"/>
              <a:t>‹#›</a:t>
            </a:fld>
            <a:endParaRPr lang="ru-RU"/>
          </a:p>
        </p:txBody>
      </p:sp>
      <p:pic>
        <p:nvPicPr>
          <p:cNvPr id="7" name="Picture 10"/>
          <p:cNvPicPr/>
          <p:nvPr userDrawn="1"/>
        </p:nvPicPr>
        <p:blipFill>
          <a:blip r:embed="rId2"/>
          <a:srcRect/>
          <a:stretch>
            <a:fillRect/>
          </a:stretch>
        </p:blipFill>
        <p:spPr bwMode="auto">
          <a:xfrm>
            <a:off x="0" y="0"/>
            <a:ext cx="9144000" cy="803305"/>
          </a:xfrm>
          <a:prstGeom prst="rect">
            <a:avLst/>
          </a:prstGeom>
          <a:noFill/>
          <a:ln w="9525">
            <a:noFill/>
            <a:miter lim="800000"/>
            <a:headEnd/>
            <a:tailEnd/>
          </a:ln>
        </p:spPr>
      </p:pic>
    </p:spTree>
    <p:extLst>
      <p:ext uri="{BB962C8B-B14F-4D97-AF65-F5344CB8AC3E}">
        <p14:creationId xmlns:p14="http://schemas.microsoft.com/office/powerpoint/2010/main" val="200371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56CDD52-5122-4679-996A-837650DC6E81}" type="datetimeFigureOut">
              <a:rPr lang="ru-RU" smtClean="0"/>
              <a:t>05.04.2016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2639912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56CDD52-5122-4679-996A-837650DC6E81}" type="datetimeFigureOut">
              <a:rPr lang="ru-RU" smtClean="0"/>
              <a:t>05.04.2016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188249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56CDD52-5122-4679-996A-837650DC6E81}" type="datetimeFigureOut">
              <a:rPr lang="ru-RU" smtClean="0"/>
              <a:t>05.04.2016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1745568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56CDD52-5122-4679-996A-837650DC6E81}" type="datetimeFigureOut">
              <a:rPr lang="ru-RU" smtClean="0"/>
              <a:t>05.04.2016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959401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56CDD52-5122-4679-996A-837650DC6E81}" type="datetimeFigureOut">
              <a:rPr lang="ru-RU" smtClean="0"/>
              <a:t>05.04.2016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901696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456CDD52-5122-4679-996A-837650DC6E81}" type="datetimeFigureOut">
              <a:rPr lang="ru-RU" smtClean="0"/>
              <a:t>05.04.2016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318902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456CDD52-5122-4679-996A-837650DC6E81}" type="datetimeFigureOut">
              <a:rPr lang="ru-RU" smtClean="0"/>
              <a:t>05.04.2016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25F666-EA1F-4122-9D8F-114AA64441E3}" type="slidenum">
              <a:rPr lang="ru-RU" smtClean="0"/>
              <a:t>‹#›</a:t>
            </a:fld>
            <a:endParaRPr lang="ru-RU"/>
          </a:p>
        </p:txBody>
      </p:sp>
    </p:spTree>
    <p:extLst>
      <p:ext uri="{BB962C8B-B14F-4D97-AF65-F5344CB8AC3E}">
        <p14:creationId xmlns:p14="http://schemas.microsoft.com/office/powerpoint/2010/main" val="3920035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56CDD52-5122-4679-996A-837650DC6E81}" type="datetimeFigureOut">
              <a:rPr lang="ru-RU" smtClean="0"/>
              <a:t>05.04.2016</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25F666-EA1F-4122-9D8F-114AA64441E3}" type="slidenum">
              <a:rPr lang="ru-RU" smtClean="0"/>
              <a:t>‹#›</a:t>
            </a:fld>
            <a:endParaRPr lang="ru-RU"/>
          </a:p>
        </p:txBody>
      </p:sp>
    </p:spTree>
    <p:extLst>
      <p:ext uri="{BB962C8B-B14F-4D97-AF65-F5344CB8AC3E}">
        <p14:creationId xmlns:p14="http://schemas.microsoft.com/office/powerpoint/2010/main" val="499166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zmills@worldbank.org" TargetMode="External"/><Relationship Id="rId2" Type="http://schemas.openxmlformats.org/officeDocument/2006/relationships/hyperlink" Target="mailto:mgusarova@worldbank.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cop.wikispaces.com/BCOP+working+group+on+Wage+Bill+Management" TargetMode="External"/><Relationship Id="rId2" Type="http://schemas.openxmlformats.org/officeDocument/2006/relationships/hyperlink" Target="http://www.pempal.org/event/budget/" TargetMode="External"/><Relationship Id="rId1" Type="http://schemas.openxmlformats.org/officeDocument/2006/relationships/slideLayout" Target="../slideLayouts/slideLayout2.xml"/><Relationship Id="rId4" Type="http://schemas.openxmlformats.org/officeDocument/2006/relationships/hyperlink" Target="mailto:mgusarova@worldbank.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776376"/>
            <a:ext cx="9144000" cy="4149307"/>
          </a:xfrm>
        </p:spPr>
        <p:txBody>
          <a:bodyPr anchor="t">
            <a:normAutofit/>
          </a:bodyPr>
          <a:lstStyle/>
          <a:p>
            <a:pPr>
              <a:spcBef>
                <a:spcPts val="1800"/>
              </a:spcBef>
              <a:spcAft>
                <a:spcPts val="2400"/>
              </a:spcAft>
            </a:pPr>
            <a:r>
              <a:rPr lang="en-US" sz="3600" b="0" dirty="0" smtClean="0"/>
              <a:t>Budget Community of Practice</a:t>
            </a:r>
            <a:r>
              <a:rPr lang="ru-RU" sz="3600" b="0" dirty="0" smtClean="0"/>
              <a:t/>
            </a:r>
            <a:br>
              <a:rPr lang="ru-RU" sz="3600" b="0" dirty="0" smtClean="0"/>
            </a:br>
            <a:r>
              <a:rPr lang="en-US" sz="4000" dirty="0" smtClean="0"/>
              <a:t/>
            </a:r>
            <a:br>
              <a:rPr lang="en-US" sz="4000" dirty="0" smtClean="0"/>
            </a:br>
            <a:r>
              <a:rPr lang="en-US" sz="4000" dirty="0" smtClean="0"/>
              <a:t/>
            </a:r>
            <a:br>
              <a:rPr lang="en-US" sz="4000" dirty="0" smtClean="0"/>
            </a:br>
            <a:r>
              <a:rPr lang="en-GB" dirty="0"/>
              <a:t>Working Group on Public Sector Wage Bill </a:t>
            </a:r>
            <a:r>
              <a:rPr lang="en-GB" dirty="0" smtClean="0"/>
              <a:t>Management</a:t>
            </a:r>
            <a:br>
              <a:rPr lang="en-GB" dirty="0" smtClean="0"/>
            </a:br>
            <a:r>
              <a:rPr lang="en-GB" dirty="0" smtClean="0"/>
              <a:t/>
            </a:r>
            <a:br>
              <a:rPr lang="en-GB" dirty="0" smtClean="0"/>
            </a:br>
            <a:r>
              <a:rPr lang="en-GB" sz="2400" dirty="0" smtClean="0"/>
              <a:t>Update on Progress</a:t>
            </a:r>
            <a:endParaRPr lang="ru-RU" sz="2400" b="0" dirty="0"/>
          </a:p>
        </p:txBody>
      </p:sp>
      <p:sp>
        <p:nvSpPr>
          <p:cNvPr id="3" name="Подзаголовок 2"/>
          <p:cNvSpPr>
            <a:spLocks noGrp="1"/>
          </p:cNvSpPr>
          <p:nvPr>
            <p:ph type="subTitle" idx="1"/>
          </p:nvPr>
        </p:nvSpPr>
        <p:spPr>
          <a:xfrm>
            <a:off x="1143000" y="5202238"/>
            <a:ext cx="6858000" cy="1655762"/>
          </a:xfrm>
        </p:spPr>
        <p:txBody>
          <a:bodyPr/>
          <a:lstStyle/>
          <a:p>
            <a:r>
              <a:rPr lang="en-US" dirty="0" smtClean="0"/>
              <a:t>Maya Gusarova, Public Sector Specialist and </a:t>
            </a:r>
          </a:p>
          <a:p>
            <a:r>
              <a:rPr lang="en-US" dirty="0" smtClean="0"/>
              <a:t>member of BCOP Resource Team, World Bank</a:t>
            </a:r>
            <a:endParaRPr lang="ru-RU" dirty="0"/>
          </a:p>
        </p:txBody>
      </p:sp>
    </p:spTree>
    <p:extLst>
      <p:ext uri="{BB962C8B-B14F-4D97-AF65-F5344CB8AC3E}">
        <p14:creationId xmlns:p14="http://schemas.microsoft.com/office/powerpoint/2010/main" val="2167771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101096"/>
            <a:ext cx="7886700" cy="828941"/>
          </a:xfrm>
        </p:spPr>
        <p:txBody>
          <a:bodyPr>
            <a:normAutofit/>
          </a:bodyPr>
          <a:lstStyle/>
          <a:p>
            <a:r>
              <a:rPr lang="en-US" sz="4000" b="1" dirty="0" smtClean="0"/>
              <a:t>Background and Objectives</a:t>
            </a:r>
            <a:endParaRPr lang="ru-RU" sz="4000" b="1" dirty="0"/>
          </a:p>
        </p:txBody>
      </p:sp>
      <p:sp>
        <p:nvSpPr>
          <p:cNvPr id="3" name="Объект 2"/>
          <p:cNvSpPr>
            <a:spLocks noGrp="1"/>
          </p:cNvSpPr>
          <p:nvPr>
            <p:ph idx="1"/>
          </p:nvPr>
        </p:nvSpPr>
        <p:spPr>
          <a:xfrm>
            <a:off x="628650" y="2456761"/>
            <a:ext cx="7886700" cy="4401239"/>
          </a:xfrm>
        </p:spPr>
        <p:txBody>
          <a:bodyPr>
            <a:normAutofit/>
          </a:bodyPr>
          <a:lstStyle/>
          <a:p>
            <a:pPr>
              <a:buFont typeface="Wingdings" panose="05000000000000000000" pitchFamily="2" charset="2"/>
              <a:buChar char="Ø"/>
            </a:pPr>
            <a:r>
              <a:rPr lang="en-GB" sz="2200" dirty="0" smtClean="0"/>
              <a:t>Wage Bill WG operated for three years since the fall of 2013</a:t>
            </a:r>
          </a:p>
          <a:p>
            <a:pPr>
              <a:buFont typeface="Wingdings" panose="05000000000000000000" pitchFamily="2" charset="2"/>
              <a:buChar char="Ø"/>
            </a:pPr>
            <a:r>
              <a:rPr lang="en-GB" sz="2200" dirty="0" smtClean="0"/>
              <a:t>In FY14 the </a:t>
            </a:r>
            <a:r>
              <a:rPr lang="en-GB" sz="2200" dirty="0"/>
              <a:t>key objective of the Working Group </a:t>
            </a:r>
            <a:r>
              <a:rPr lang="en-GB" sz="2200" dirty="0" smtClean="0"/>
              <a:t>in FY14 was </a:t>
            </a:r>
            <a:r>
              <a:rPr lang="en-GB" sz="2200" dirty="0"/>
              <a:t>to review and learn from the findings of the World Bank study </a:t>
            </a:r>
            <a:r>
              <a:rPr lang="en-GB" sz="2200" dirty="0" smtClean="0"/>
              <a:t>on </a:t>
            </a:r>
            <a:r>
              <a:rPr lang="en-GB" sz="2200" dirty="0"/>
              <a:t>public sector wage bill </a:t>
            </a:r>
            <a:r>
              <a:rPr lang="en-GB" sz="2200" dirty="0" smtClean="0"/>
              <a:t>management. </a:t>
            </a:r>
          </a:p>
          <a:p>
            <a:pPr>
              <a:buFont typeface="Wingdings" panose="05000000000000000000" pitchFamily="2" charset="2"/>
              <a:buChar char="Ø"/>
            </a:pPr>
            <a:r>
              <a:rPr lang="en-GB" sz="2200" dirty="0" smtClean="0"/>
              <a:t>In FY15-16 activity </a:t>
            </a:r>
            <a:r>
              <a:rPr lang="en-GB" sz="2200" dirty="0"/>
              <a:t>plan </a:t>
            </a:r>
            <a:r>
              <a:rPr lang="en-GB" sz="2200" dirty="0" smtClean="0"/>
              <a:t>was </a:t>
            </a:r>
            <a:r>
              <a:rPr lang="en-GB" sz="2200" dirty="0"/>
              <a:t>driven by demand of the Working Group members to learn from international experience on a number of specific critical issues in pay policy and wage bill </a:t>
            </a:r>
            <a:r>
              <a:rPr lang="en-GB" sz="2200" dirty="0" smtClean="0"/>
              <a:t>management.</a:t>
            </a:r>
          </a:p>
          <a:p>
            <a:pPr>
              <a:buFont typeface="Wingdings" panose="05000000000000000000" pitchFamily="2" charset="2"/>
              <a:buChar char="Ø"/>
            </a:pPr>
            <a:r>
              <a:rPr lang="en-GB" sz="2200" dirty="0" smtClean="0"/>
              <a:t>FY16 – last year of WG operation</a:t>
            </a:r>
            <a:endParaRPr lang="ru-RU" sz="2200" dirty="0" smtClean="0"/>
          </a:p>
        </p:txBody>
      </p:sp>
    </p:spTree>
    <p:extLst>
      <p:ext uri="{BB962C8B-B14F-4D97-AF65-F5344CB8AC3E}">
        <p14:creationId xmlns:p14="http://schemas.microsoft.com/office/powerpoint/2010/main" val="386992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56179"/>
            <a:ext cx="7886700" cy="828941"/>
          </a:xfrm>
        </p:spPr>
        <p:txBody>
          <a:bodyPr>
            <a:normAutofit/>
          </a:bodyPr>
          <a:lstStyle/>
          <a:p>
            <a:r>
              <a:rPr lang="en-US" sz="4000" b="1" dirty="0" smtClean="0"/>
              <a:t>Membership and Resource Team</a:t>
            </a:r>
            <a:endParaRPr lang="en-US" sz="4000" b="1" dirty="0"/>
          </a:p>
        </p:txBody>
      </p:sp>
      <p:sp>
        <p:nvSpPr>
          <p:cNvPr id="3" name="Content Placeholder 2"/>
          <p:cNvSpPr>
            <a:spLocks noGrp="1"/>
          </p:cNvSpPr>
          <p:nvPr>
            <p:ph idx="1"/>
          </p:nvPr>
        </p:nvSpPr>
        <p:spPr>
          <a:xfrm>
            <a:off x="628650" y="2326642"/>
            <a:ext cx="7886700" cy="4817796"/>
          </a:xfrm>
        </p:spPr>
        <p:txBody>
          <a:bodyPr>
            <a:normAutofit/>
          </a:bodyPr>
          <a:lstStyle/>
          <a:p>
            <a:pPr>
              <a:buFont typeface="Wingdings" panose="05000000000000000000" pitchFamily="2" charset="2"/>
              <a:buChar char="Ø"/>
            </a:pPr>
            <a:r>
              <a:rPr lang="en-GB" sz="2400" dirty="0" smtClean="0"/>
              <a:t>Core members - Albania</a:t>
            </a:r>
            <a:r>
              <a:rPr lang="en-GB" sz="2400" dirty="0"/>
              <a:t>, Armenia, Belarus, Bosnia and Herzegovina, Croatia, </a:t>
            </a:r>
            <a:r>
              <a:rPr lang="en-GB" sz="2400" dirty="0" smtClean="0"/>
              <a:t>the </a:t>
            </a:r>
            <a:r>
              <a:rPr lang="en-GB" sz="2400" dirty="0"/>
              <a:t>Kyrgyz </a:t>
            </a:r>
            <a:r>
              <a:rPr lang="en-GB" sz="2400" dirty="0" smtClean="0"/>
              <a:t>Republic </a:t>
            </a:r>
          </a:p>
          <a:p>
            <a:pPr>
              <a:buFont typeface="Wingdings" panose="05000000000000000000" pitchFamily="2" charset="2"/>
              <a:buChar char="Ø"/>
            </a:pPr>
            <a:r>
              <a:rPr lang="en-GB" sz="2400" dirty="0" smtClean="0"/>
              <a:t>Since FY15 – Moldova </a:t>
            </a:r>
          </a:p>
          <a:p>
            <a:pPr>
              <a:buFont typeface="Wingdings" panose="05000000000000000000" pitchFamily="2" charset="2"/>
              <a:buChar char="Ø"/>
            </a:pPr>
            <a:r>
              <a:rPr lang="en-GB" sz="2400" dirty="0" smtClean="0"/>
              <a:t>Since February 2015 - Uzbekistan, Georgia</a:t>
            </a:r>
            <a:r>
              <a:rPr lang="en-GB" sz="2400" dirty="0"/>
              <a:t>, Kazakhstan, </a:t>
            </a:r>
            <a:r>
              <a:rPr lang="en-GB" sz="2400" dirty="0" smtClean="0"/>
              <a:t>Serbia </a:t>
            </a:r>
            <a:r>
              <a:rPr lang="en-GB" sz="2400" dirty="0"/>
              <a:t>and Ukraine </a:t>
            </a:r>
            <a:r>
              <a:rPr lang="en-GB" sz="2400" dirty="0" smtClean="0"/>
              <a:t>joined the WG</a:t>
            </a:r>
          </a:p>
          <a:p>
            <a:pPr>
              <a:buFont typeface="Wingdings" panose="05000000000000000000" pitchFamily="2" charset="2"/>
              <a:buChar char="Ø"/>
            </a:pPr>
            <a:endParaRPr lang="en-GB" sz="2400" dirty="0" smtClean="0"/>
          </a:p>
          <a:p>
            <a:pPr>
              <a:buFont typeface="Wingdings" panose="05000000000000000000" pitchFamily="2" charset="2"/>
              <a:buChar char="Ø"/>
            </a:pPr>
            <a:r>
              <a:rPr lang="en-GB" sz="2400" dirty="0" smtClean="0"/>
              <a:t>Core Resource Team - Maya </a:t>
            </a:r>
            <a:r>
              <a:rPr lang="en-GB" sz="2400" dirty="0"/>
              <a:t>Gusarova, Public Sector Specialist (</a:t>
            </a:r>
            <a:r>
              <a:rPr lang="en-GB" sz="2400" u="sng" dirty="0">
                <a:hlinkClick r:id="rId2"/>
              </a:rPr>
              <a:t>mgusarova@worldbank.org</a:t>
            </a:r>
            <a:r>
              <a:rPr lang="en-GB" sz="2400" dirty="0"/>
              <a:t>) and Zac Mills, Governance </a:t>
            </a:r>
            <a:r>
              <a:rPr lang="en-GB" sz="2400" dirty="0" smtClean="0"/>
              <a:t>Specialist</a:t>
            </a:r>
            <a:r>
              <a:rPr lang="en-GB" sz="2400" dirty="0"/>
              <a:t> </a:t>
            </a:r>
            <a:r>
              <a:rPr lang="en-GB" sz="2400" dirty="0" smtClean="0"/>
              <a:t>(</a:t>
            </a:r>
            <a:r>
              <a:rPr lang="en-GB" sz="2400" u="sng" dirty="0">
                <a:hlinkClick r:id="rId3"/>
              </a:rPr>
              <a:t>zmills@worldbank.org</a:t>
            </a:r>
            <a:r>
              <a:rPr lang="en-GB" sz="2400" dirty="0" smtClean="0"/>
              <a:t>)</a:t>
            </a:r>
          </a:p>
        </p:txBody>
      </p:sp>
    </p:spTree>
    <p:extLst>
      <p:ext uri="{BB962C8B-B14F-4D97-AF65-F5344CB8AC3E}">
        <p14:creationId xmlns:p14="http://schemas.microsoft.com/office/powerpoint/2010/main" val="3680068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0936" y="721590"/>
            <a:ext cx="8144414" cy="1176221"/>
          </a:xfrm>
        </p:spPr>
        <p:txBody>
          <a:bodyPr>
            <a:noAutofit/>
          </a:bodyPr>
          <a:lstStyle/>
          <a:p>
            <a:r>
              <a:rPr lang="en-US" sz="4000" b="1" dirty="0" smtClean="0"/>
              <a:t>Issues and Tendencies in PEMPAL countries </a:t>
            </a:r>
            <a:endParaRPr lang="ru-RU" sz="4000" b="1" dirty="0"/>
          </a:p>
        </p:txBody>
      </p:sp>
      <p:sp>
        <p:nvSpPr>
          <p:cNvPr id="3" name="Объект 2"/>
          <p:cNvSpPr>
            <a:spLocks noGrp="1"/>
          </p:cNvSpPr>
          <p:nvPr>
            <p:ph idx="1"/>
          </p:nvPr>
        </p:nvSpPr>
        <p:spPr>
          <a:xfrm>
            <a:off x="370936" y="1897811"/>
            <a:ext cx="8367622" cy="4701844"/>
          </a:xfrm>
        </p:spPr>
        <p:txBody>
          <a:bodyPr>
            <a:noAutofit/>
          </a:bodyPr>
          <a:lstStyle/>
          <a:p>
            <a:r>
              <a:rPr lang="en-US" sz="2000" dirty="0" smtClean="0"/>
              <a:t>Although </a:t>
            </a:r>
            <a:r>
              <a:rPr lang="en-US" sz="2000" dirty="0"/>
              <a:t>the countries </a:t>
            </a:r>
            <a:r>
              <a:rPr lang="en-US" sz="2000" dirty="0" smtClean="0"/>
              <a:t>managed </a:t>
            </a:r>
            <a:r>
              <a:rPr lang="en-US" sz="2000" dirty="0"/>
              <a:t>to cope with an expanding wage bill as % of GDP after financial crisis of 2008, the wage bill kept growing as % of expenditures in the majority of countries.</a:t>
            </a:r>
          </a:p>
          <a:p>
            <a:pPr lvl="0"/>
            <a:r>
              <a:rPr lang="en-US" sz="2000" dirty="0"/>
              <a:t>Control of the aggregate wage bill is strong due to centralized establishment control (civil service), but control over staffing in public sector organizations outside civil service is more complex and poses challenges for planning wage bill expenditures. </a:t>
            </a:r>
          </a:p>
          <a:p>
            <a:pPr lvl="0"/>
            <a:r>
              <a:rPr lang="en-US" sz="2000" dirty="0"/>
              <a:t>Key vulnerabilities are identified in pay structures and pay setting policy. Specifically, the following tendencies were identified:</a:t>
            </a:r>
          </a:p>
          <a:p>
            <a:pPr lvl="0"/>
            <a:r>
              <a:rPr lang="en-US" sz="2000" dirty="0"/>
              <a:t>In civil service: high proportion of civil service salary comes from variable part, making salary less transparent and pay policy difficult to set and manage, and in some countries pay is still too compressed.</a:t>
            </a:r>
          </a:p>
          <a:p>
            <a:pPr lvl="0"/>
            <a:r>
              <a:rPr lang="en-US" sz="2000" dirty="0"/>
              <a:t>In public sector organizations: reliance on single salary grid in public sector organizations; limited use of performance pay.</a:t>
            </a:r>
          </a:p>
          <a:p>
            <a:pPr marL="0" lvl="0" indent="0" algn="just">
              <a:spcBef>
                <a:spcPts val="0"/>
              </a:spcBef>
              <a:buNone/>
            </a:pPr>
            <a:endParaRPr lang="ru-RU" sz="1800" dirty="0"/>
          </a:p>
        </p:txBody>
      </p:sp>
    </p:spTree>
    <p:extLst>
      <p:ext uri="{BB962C8B-B14F-4D97-AF65-F5344CB8AC3E}">
        <p14:creationId xmlns:p14="http://schemas.microsoft.com/office/powerpoint/2010/main" val="2970568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814657"/>
            <a:ext cx="8063658" cy="828941"/>
          </a:xfrm>
        </p:spPr>
        <p:txBody>
          <a:bodyPr>
            <a:noAutofit/>
          </a:bodyPr>
          <a:lstStyle/>
          <a:p>
            <a:r>
              <a:rPr lang="en-US" sz="4000" b="1" dirty="0" smtClean="0"/>
              <a:t>Learning Activities Delivered</a:t>
            </a:r>
            <a:endParaRPr lang="ru-RU" sz="4000" b="1" dirty="0"/>
          </a:p>
        </p:txBody>
      </p:sp>
      <p:sp>
        <p:nvSpPr>
          <p:cNvPr id="3" name="Объект 2"/>
          <p:cNvSpPr>
            <a:spLocks noGrp="1"/>
          </p:cNvSpPr>
          <p:nvPr>
            <p:ph idx="1"/>
          </p:nvPr>
        </p:nvSpPr>
        <p:spPr>
          <a:xfrm>
            <a:off x="628650" y="1825625"/>
            <a:ext cx="7886700" cy="4872630"/>
          </a:xfrm>
        </p:spPr>
        <p:txBody>
          <a:bodyPr>
            <a:normAutofit fontScale="92500" lnSpcReduction="20000"/>
          </a:bodyPr>
          <a:lstStyle/>
          <a:p>
            <a:pPr marL="0" indent="0" algn="just">
              <a:buNone/>
            </a:pPr>
            <a:r>
              <a:rPr lang="en-US" sz="2600" b="1" dirty="0"/>
              <a:t>9</a:t>
            </a:r>
            <a:r>
              <a:rPr lang="en-US" sz="2600" b="1" dirty="0" smtClean="0"/>
              <a:t> </a:t>
            </a:r>
            <a:r>
              <a:rPr lang="en-US" sz="2600" b="1" dirty="0" smtClean="0"/>
              <a:t>learning events organized:</a:t>
            </a:r>
          </a:p>
          <a:p>
            <a:pPr>
              <a:buFont typeface="Wingdings" panose="05000000000000000000" pitchFamily="2" charset="2"/>
              <a:buChar char="ü"/>
            </a:pPr>
            <a:r>
              <a:rPr lang="en-US" sz="2300" dirty="0"/>
              <a:t>Managing the public sector wage bill – </a:t>
            </a:r>
            <a:r>
              <a:rPr lang="en-US" sz="2300" dirty="0" smtClean="0"/>
              <a:t>Achieving </a:t>
            </a:r>
            <a:r>
              <a:rPr lang="en-US" sz="2300" dirty="0"/>
              <a:t>Sustainability, Maintaining </a:t>
            </a:r>
            <a:r>
              <a:rPr lang="en-US" sz="2300" dirty="0" smtClean="0"/>
              <a:t>Performance, World Bank</a:t>
            </a:r>
            <a:endParaRPr lang="en-US" sz="2300" dirty="0"/>
          </a:p>
          <a:p>
            <a:pPr algn="just">
              <a:buFont typeface="Wingdings" panose="05000000000000000000" pitchFamily="2" charset="2"/>
              <a:buChar char="ü"/>
            </a:pPr>
            <a:r>
              <a:rPr lang="en-US" sz="2300" dirty="0" smtClean="0"/>
              <a:t>Workshop</a:t>
            </a:r>
            <a:r>
              <a:rPr lang="en-GB" sz="2300" dirty="0" smtClean="0"/>
              <a:t>:  Managing Public Sector Wage Bill Expenditure, May 2014, Moscow</a:t>
            </a:r>
          </a:p>
          <a:p>
            <a:pPr algn="just">
              <a:buFont typeface="Wingdings" panose="05000000000000000000" pitchFamily="2" charset="2"/>
              <a:buChar char="ü"/>
            </a:pPr>
            <a:r>
              <a:rPr lang="en-GB" sz="2300" dirty="0" smtClean="0"/>
              <a:t>Customized Wage Bill Forecasting Models to Manage Policy Options, World Bank  </a:t>
            </a:r>
          </a:p>
          <a:p>
            <a:pPr algn="just">
              <a:buFont typeface="Wingdings" panose="05000000000000000000" pitchFamily="2" charset="2"/>
              <a:buChar char="ü"/>
            </a:pPr>
            <a:r>
              <a:rPr lang="en-GB" sz="2300" dirty="0" smtClean="0"/>
              <a:t>Improving Government Performance through Pay Flexibility in the Civil Service: Main Findings from a Multi-Country Study, World Bank</a:t>
            </a:r>
          </a:p>
          <a:p>
            <a:pPr>
              <a:spcBef>
                <a:spcPct val="0"/>
              </a:spcBef>
              <a:buFont typeface="Wingdings" panose="05000000000000000000" pitchFamily="2" charset="2"/>
              <a:buChar char="ü"/>
            </a:pPr>
            <a:r>
              <a:rPr lang="es-ES" altLang="en-US" sz="2300" dirty="0" err="1" smtClean="0">
                <a:ea typeface="ＭＳ Ｐゴシック" panose="020B0600070205080204" pitchFamily="34" charset="-128"/>
              </a:rPr>
              <a:t>Improving</a:t>
            </a:r>
            <a:r>
              <a:rPr lang="es-ES" altLang="en-US" sz="2300" dirty="0" smtClean="0">
                <a:ea typeface="ＭＳ Ｐゴシック" panose="020B0600070205080204" pitchFamily="34" charset="-128"/>
              </a:rPr>
              <a:t> </a:t>
            </a:r>
            <a:r>
              <a:rPr lang="es-ES" altLang="en-US" sz="2300" dirty="0">
                <a:ea typeface="ＭＳ Ｐゴシック" panose="020B0600070205080204" pitchFamily="34" charset="-128"/>
              </a:rPr>
              <a:t>HRM </a:t>
            </a:r>
            <a:r>
              <a:rPr lang="es-ES" altLang="en-US" sz="2300" dirty="0" err="1">
                <a:ea typeface="ＭＳ Ｐゴシック" panose="020B0600070205080204" pitchFamily="34" charset="-128"/>
              </a:rPr>
              <a:t>efficiency</a:t>
            </a:r>
            <a:r>
              <a:rPr lang="es-ES" altLang="en-US" sz="2300" dirty="0">
                <a:ea typeface="ＭＳ Ｐゴシック" panose="020B0600070205080204" pitchFamily="34" charset="-128"/>
              </a:rPr>
              <a:t> in </a:t>
            </a:r>
            <a:r>
              <a:rPr lang="es-ES" altLang="en-US" sz="2300" dirty="0" err="1">
                <a:ea typeface="ＭＳ Ｐゴシック" panose="020B0600070205080204" pitchFamily="34" charset="-128"/>
              </a:rPr>
              <a:t>the</a:t>
            </a:r>
            <a:r>
              <a:rPr lang="es-ES" altLang="en-US" sz="2300" dirty="0">
                <a:ea typeface="ＭＳ Ｐゴシック" panose="020B0600070205080204" pitchFamily="34" charset="-128"/>
              </a:rPr>
              <a:t> </a:t>
            </a:r>
            <a:r>
              <a:rPr lang="es-ES" altLang="en-US" sz="2300" dirty="0" err="1">
                <a:ea typeface="ＭＳ Ｐゴシック" panose="020B0600070205080204" pitchFamily="34" charset="-128"/>
              </a:rPr>
              <a:t>public</a:t>
            </a:r>
            <a:r>
              <a:rPr lang="es-ES" altLang="en-US" sz="2300" dirty="0">
                <a:ea typeface="ＭＳ Ｐゴシック" panose="020B0600070205080204" pitchFamily="34" charset="-128"/>
              </a:rPr>
              <a:t> sector in </a:t>
            </a:r>
            <a:r>
              <a:rPr lang="es-ES" altLang="en-US" sz="2300" dirty="0" smtClean="0">
                <a:ea typeface="ＭＳ Ｐゴシック" panose="020B0600070205080204" pitchFamily="34" charset="-128"/>
              </a:rPr>
              <a:t>Central </a:t>
            </a:r>
            <a:r>
              <a:rPr lang="es-ES" altLang="en-US" sz="2300" dirty="0" err="1" smtClean="0">
                <a:ea typeface="ＭＳ Ｐゴシック" panose="020B0600070205080204" pitchFamily="34" charset="-128"/>
              </a:rPr>
              <a:t>America</a:t>
            </a:r>
            <a:r>
              <a:rPr lang="es-ES" altLang="en-US" sz="2300" dirty="0" smtClean="0">
                <a:ea typeface="ＭＳ Ｐゴシック" panose="020B0600070205080204" pitchFamily="34" charset="-128"/>
              </a:rPr>
              <a:t> </a:t>
            </a:r>
            <a:r>
              <a:rPr lang="es-ES" altLang="en-US" sz="2300" dirty="0" err="1" smtClean="0">
                <a:ea typeface="ＭＳ Ｐゴシック" panose="020B0600070205080204" pitchFamily="34" charset="-128"/>
              </a:rPr>
              <a:t>countries</a:t>
            </a:r>
            <a:r>
              <a:rPr lang="es-ES" altLang="en-US" sz="2300" dirty="0" smtClean="0">
                <a:ea typeface="ＭＳ Ｐゴシック" panose="020B0600070205080204" pitchFamily="34" charset="-128"/>
              </a:rPr>
              <a:t>, IADB</a:t>
            </a:r>
            <a:endParaRPr lang="en-GB" sz="2300" dirty="0" smtClean="0"/>
          </a:p>
          <a:p>
            <a:pPr algn="just">
              <a:buFont typeface="Wingdings" panose="05000000000000000000" pitchFamily="2" charset="2"/>
              <a:buChar char="ü"/>
            </a:pPr>
            <a:r>
              <a:rPr lang="en-GB" sz="2300" dirty="0" smtClean="0"/>
              <a:t>Automated personnel expenditure system in Turkey, Turkish </a:t>
            </a:r>
            <a:r>
              <a:rPr lang="en-GB" sz="2300" dirty="0" err="1" smtClean="0"/>
              <a:t>MoF</a:t>
            </a:r>
            <a:endParaRPr lang="en-GB" sz="2300" dirty="0" smtClean="0"/>
          </a:p>
          <a:p>
            <a:pPr algn="just">
              <a:buFont typeface="Wingdings" panose="05000000000000000000" pitchFamily="2" charset="2"/>
              <a:buChar char="ü"/>
            </a:pPr>
            <a:r>
              <a:rPr lang="en-GB" sz="2300" dirty="0" smtClean="0"/>
              <a:t>Wage Bill Management in Kyrgyz Republic, World Bank and KR </a:t>
            </a:r>
            <a:r>
              <a:rPr lang="en-GB" sz="2300" dirty="0" err="1" smtClean="0"/>
              <a:t>MoF</a:t>
            </a:r>
            <a:endParaRPr lang="en-GB" sz="2300" dirty="0" smtClean="0"/>
          </a:p>
          <a:p>
            <a:pPr algn="just">
              <a:buFont typeface="Wingdings" panose="05000000000000000000" pitchFamily="2" charset="2"/>
              <a:buChar char="ü"/>
            </a:pPr>
            <a:r>
              <a:rPr lang="en-GB" sz="2300" dirty="0" smtClean="0"/>
              <a:t>Wage bill management and pay reforms at the sub-national level in Croatia, Croatia </a:t>
            </a:r>
            <a:r>
              <a:rPr lang="en-GB" sz="2300" dirty="0" err="1" smtClean="0"/>
              <a:t>MoF</a:t>
            </a:r>
            <a:endParaRPr lang="en-GB" sz="2300" dirty="0" smtClean="0"/>
          </a:p>
          <a:p>
            <a:pPr algn="just">
              <a:buFont typeface="Wingdings" panose="05000000000000000000" pitchFamily="2" charset="2"/>
              <a:buChar char="ü"/>
            </a:pPr>
            <a:r>
              <a:rPr lang="en-GB" sz="2300" dirty="0" smtClean="0"/>
              <a:t>Study visit on public sector pay reforms to Slovenia, April 2016</a:t>
            </a:r>
            <a:endParaRPr lang="en-GB" sz="2300" dirty="0" smtClean="0"/>
          </a:p>
          <a:p>
            <a:pPr marL="0" indent="0" algn="just">
              <a:buNone/>
            </a:pPr>
            <a:endParaRPr lang="en-GB" sz="2300" dirty="0" smtClean="0"/>
          </a:p>
        </p:txBody>
      </p:sp>
    </p:spTree>
    <p:extLst>
      <p:ext uri="{BB962C8B-B14F-4D97-AF65-F5344CB8AC3E}">
        <p14:creationId xmlns:p14="http://schemas.microsoft.com/office/powerpoint/2010/main" val="2266444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02792"/>
            <a:ext cx="7886700" cy="828941"/>
          </a:xfrm>
        </p:spPr>
        <p:txBody>
          <a:bodyPr/>
          <a:lstStyle/>
          <a:p>
            <a:r>
              <a:rPr lang="en-US" b="1" dirty="0" smtClean="0"/>
              <a:t>Learning Resources</a:t>
            </a:r>
            <a:endParaRPr lang="en-US" b="1" dirty="0"/>
          </a:p>
        </p:txBody>
      </p:sp>
      <p:sp>
        <p:nvSpPr>
          <p:cNvPr id="3" name="Content Placeholder 2"/>
          <p:cNvSpPr>
            <a:spLocks noGrp="1"/>
          </p:cNvSpPr>
          <p:nvPr>
            <p:ph idx="1"/>
          </p:nvPr>
        </p:nvSpPr>
        <p:spPr/>
        <p:txBody>
          <a:bodyPr/>
          <a:lstStyle/>
          <a:p>
            <a:pPr marL="0" indent="0">
              <a:buNone/>
            </a:pPr>
            <a:r>
              <a:rPr lang="en-US" dirty="0" smtClean="0"/>
              <a:t>Presentations from events are available at</a:t>
            </a:r>
          </a:p>
          <a:p>
            <a:pPr marL="0" indent="0">
              <a:buNone/>
            </a:pPr>
            <a:r>
              <a:rPr lang="en-US" dirty="0">
                <a:hlinkClick r:id="rId2"/>
              </a:rPr>
              <a:t>http://www.pempal.org/event/budget</a:t>
            </a:r>
            <a:r>
              <a:rPr lang="en-US" dirty="0" smtClean="0">
                <a:hlinkClick r:id="rId2"/>
              </a:rPr>
              <a:t>/</a:t>
            </a:r>
            <a:endParaRPr lang="en-US" dirty="0" smtClean="0"/>
          </a:p>
          <a:p>
            <a:pPr marL="0" indent="0">
              <a:buNone/>
            </a:pPr>
            <a:endParaRPr lang="en-US" dirty="0"/>
          </a:p>
          <a:p>
            <a:pPr marL="0" indent="0">
              <a:buNone/>
            </a:pPr>
            <a:r>
              <a:rPr lang="en-US" dirty="0" smtClean="0"/>
              <a:t>More information is available at BCOP wiki </a:t>
            </a:r>
            <a:r>
              <a:rPr lang="en-US" dirty="0" smtClean="0"/>
              <a:t>at </a:t>
            </a:r>
            <a:r>
              <a:rPr lang="en-US" u="sng" dirty="0">
                <a:hlinkClick r:id="rId3"/>
              </a:rPr>
              <a:t>http://bcop.wikispaces.com/BCOP+working+group+on+Wage+Bill+Management</a:t>
            </a:r>
            <a:endParaRPr lang="en-US" dirty="0"/>
          </a:p>
          <a:p>
            <a:pPr marL="0" indent="0">
              <a:buNone/>
            </a:pPr>
            <a:endParaRPr lang="en-US" dirty="0" smtClean="0"/>
          </a:p>
          <a:p>
            <a:pPr marL="0" indent="0" algn="ctr">
              <a:buNone/>
            </a:pPr>
            <a:r>
              <a:rPr lang="en-US" dirty="0" smtClean="0"/>
              <a:t>Refer your questions to </a:t>
            </a:r>
          </a:p>
          <a:p>
            <a:pPr marL="0" indent="0" algn="ctr">
              <a:buNone/>
            </a:pPr>
            <a:r>
              <a:rPr lang="en-US" dirty="0" smtClean="0"/>
              <a:t>Maya Gusarova at </a:t>
            </a:r>
            <a:r>
              <a:rPr lang="en-US" dirty="0" smtClean="0">
                <a:hlinkClick r:id="rId4"/>
              </a:rPr>
              <a:t>mgusarova@worldbank.org</a:t>
            </a: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44308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TotalTime>
  <Words>491</Words>
  <Application>Microsoft Office PowerPoint</Application>
  <PresentationFormat>On-screen Show (4:3)</PresentationFormat>
  <Paragraphs>40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ＭＳ Ｐゴシック</vt:lpstr>
      <vt:lpstr>Arial</vt:lpstr>
      <vt:lpstr>Calibri</vt:lpstr>
      <vt:lpstr>Calibri Light</vt:lpstr>
      <vt:lpstr>Wingdings</vt:lpstr>
      <vt:lpstr>Тема Office</vt:lpstr>
      <vt:lpstr>Budget Community of Practice   Working Group on Public Sector Wage Bill Management  Update on Progress</vt:lpstr>
      <vt:lpstr>Background and Objectives</vt:lpstr>
      <vt:lpstr>Membership and Resource Team</vt:lpstr>
      <vt:lpstr>Issues and Tendencies in PEMPAL countries </vt:lpstr>
      <vt:lpstr>Learning Activities Delivered</vt:lpstr>
      <vt:lpstr>Learning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Практикующее сообщество по бюджету Рабочая группа по программно-целевому бюджетированию</dc:title>
  <dc:creator>Николай Бегчин</dc:creator>
  <cp:lastModifiedBy>Maya V. Gusarova</cp:lastModifiedBy>
  <cp:revision>32</cp:revision>
  <dcterms:created xsi:type="dcterms:W3CDTF">2016-02-10T21:46:23Z</dcterms:created>
  <dcterms:modified xsi:type="dcterms:W3CDTF">2016-04-05T11:50:21Z</dcterms:modified>
</cp:coreProperties>
</file>