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63" r:id="rId4"/>
    <p:sldId id="258" r:id="rId5"/>
    <p:sldId id="260" r:id="rId6"/>
    <p:sldId id="26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6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79195-439A-4D1D-94A3-5698201D2D37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5D127-6ECE-4D64-87B5-19F87932A8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100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10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803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5739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05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320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649404"/>
            <a:ext cx="7886700" cy="82894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Picture 10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803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0371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912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49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568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401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69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026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CDD52-5122-4679-996A-837650DC6E81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03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CDD52-5122-4679-996A-837650DC6E81}" type="datetimeFigureOut">
              <a:rPr lang="ru-RU" smtClean="0"/>
              <a:t>05.04.2016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5F666-EA1F-4122-9D8F-114AA64441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16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zmills@worldbank.org" TargetMode="External"/><Relationship Id="rId2" Type="http://schemas.openxmlformats.org/officeDocument/2006/relationships/hyperlink" Target="mailto:mgusarova@worldbank.or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cop.wikispaces.com/BCOP+working+group+on+Wage+Bill+Management" TargetMode="External"/><Relationship Id="rId2" Type="http://schemas.openxmlformats.org/officeDocument/2006/relationships/hyperlink" Target="http://www.pempal.org/event/budg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gusarova@worldbank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76376"/>
            <a:ext cx="9144000" cy="4149307"/>
          </a:xfrm>
        </p:spPr>
        <p:txBody>
          <a:bodyPr anchor="t">
            <a:normAutofit/>
          </a:bodyPr>
          <a:lstStyle/>
          <a:p>
            <a:r>
              <a:rPr lang="en-GB" sz="2800" dirty="0"/>
              <a:t>PEMPAL</a:t>
            </a:r>
            <a:r>
              <a:rPr lang="ru-RU" sz="2800" dirty="0"/>
              <a:t> - Практикующее сообщество по вопросам бюджета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> 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ru-RU" sz="3600" dirty="0"/>
              <a:t>Рабочая группа по вопросам управления расходами фонда оплаты труда в государственном секторе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ru-RU" sz="2400" dirty="0" smtClean="0"/>
              <a:t>Отчет о ходе работы</a:t>
            </a:r>
            <a:endParaRPr lang="ru-RU" sz="2400" b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5202238"/>
            <a:ext cx="6858000" cy="1655762"/>
          </a:xfrm>
        </p:spPr>
        <p:txBody>
          <a:bodyPr/>
          <a:lstStyle/>
          <a:p>
            <a:r>
              <a:rPr lang="ru-RU" dirty="0" smtClean="0"/>
              <a:t>Майя </a:t>
            </a:r>
            <a:r>
              <a:rPr lang="ru-RU" dirty="0" err="1" smtClean="0"/>
              <a:t>Гусарова</a:t>
            </a:r>
            <a:r>
              <a:rPr lang="ru-RU" dirty="0" smtClean="0"/>
              <a:t>, специалист по вопросам управления в государственном секторе, Всемирный банк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777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101096"/>
            <a:ext cx="7886700" cy="828941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История и задачи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194442"/>
            <a:ext cx="7886700" cy="4927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200" dirty="0" smtClean="0"/>
              <a:t>РГ функционирует с осени 2013 г.</a:t>
            </a:r>
            <a:endParaRPr lang="en-GB" sz="2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 smtClean="0"/>
              <a:t>В 2014 </a:t>
            </a:r>
            <a:r>
              <a:rPr lang="ru-RU" sz="2200" dirty="0" err="1" smtClean="0"/>
              <a:t>фин.г</a:t>
            </a:r>
            <a:r>
              <a:rPr lang="ru-RU" sz="2200" dirty="0"/>
              <a:t>. </a:t>
            </a:r>
            <a:r>
              <a:rPr lang="ru-RU" sz="2400" dirty="0" smtClean="0"/>
              <a:t>основными задачами </a:t>
            </a:r>
            <a:r>
              <a:rPr lang="ru-RU" sz="2400" dirty="0"/>
              <a:t>рабочей группы </a:t>
            </a:r>
            <a:r>
              <a:rPr lang="ru-RU" sz="2400" dirty="0" smtClean="0"/>
              <a:t>являлось </a:t>
            </a:r>
            <a:r>
              <a:rPr lang="ru-RU" sz="2400" dirty="0"/>
              <a:t>познакомиться с </a:t>
            </a:r>
            <a:r>
              <a:rPr lang="ru-RU" sz="2400" dirty="0" smtClean="0"/>
              <a:t>исследованием и подходами Всемирного </a:t>
            </a:r>
            <a:r>
              <a:rPr lang="ru-RU" sz="2400" dirty="0"/>
              <a:t>банка по управлению расходами фонда оплаты труда в государственном секторе</a:t>
            </a:r>
            <a:endParaRPr lang="en-GB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 smtClean="0"/>
              <a:t>В 2015-2016 фин. гг. </a:t>
            </a:r>
            <a:r>
              <a:rPr lang="ru-RU" sz="2400" dirty="0"/>
              <a:t>план действий </a:t>
            </a:r>
            <a:r>
              <a:rPr lang="ru-RU" sz="2400" dirty="0" smtClean="0"/>
              <a:t>определялся </a:t>
            </a:r>
            <a:r>
              <a:rPr lang="ru-RU" sz="2400" dirty="0"/>
              <a:t>спросом членов Рабочей группы на изучение международного опыта по ряду конкретных вопросов, касающихся политики в области заработной платы и управления расходами фонда оплаты </a:t>
            </a:r>
            <a:r>
              <a:rPr lang="ru-RU" sz="2400" dirty="0" smtClean="0"/>
              <a:t>труда. </a:t>
            </a:r>
            <a:endParaRPr lang="en-GB" sz="18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200" dirty="0" smtClean="0"/>
              <a:t>2016 фин. г. – последний в работе группы</a:t>
            </a:r>
          </a:p>
        </p:txBody>
      </p:sp>
    </p:spTree>
    <p:extLst>
      <p:ext uri="{BB962C8B-B14F-4D97-AF65-F5344CB8AC3E}">
        <p14:creationId xmlns:p14="http://schemas.microsoft.com/office/powerpoint/2010/main" val="38699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56179"/>
            <a:ext cx="7886700" cy="828941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Участники и ресурсная команда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26642"/>
            <a:ext cx="7886700" cy="481779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Основные участники</a:t>
            </a:r>
            <a:r>
              <a:rPr lang="en-GB" sz="2400" dirty="0" smtClean="0"/>
              <a:t>- </a:t>
            </a:r>
            <a:r>
              <a:rPr lang="ru-RU" sz="2400" dirty="0" smtClean="0"/>
              <a:t>Албания, Армения, Беларусь, Босния и Герцеговина, Хорватия, Кыргызская Республика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С</a:t>
            </a:r>
            <a:r>
              <a:rPr lang="en-GB" sz="2400" dirty="0" smtClean="0"/>
              <a:t> 201</a:t>
            </a:r>
            <a:r>
              <a:rPr lang="ru-RU" sz="2400" dirty="0" smtClean="0"/>
              <a:t>5 фин.</a:t>
            </a:r>
            <a:r>
              <a:rPr lang="en-GB" sz="2400" dirty="0" smtClean="0"/>
              <a:t> </a:t>
            </a:r>
            <a:r>
              <a:rPr lang="ru-RU" sz="2400" dirty="0" smtClean="0"/>
              <a:t>г. </a:t>
            </a:r>
            <a:r>
              <a:rPr lang="en-GB" sz="2400" dirty="0" smtClean="0"/>
              <a:t>– </a:t>
            </a:r>
            <a:r>
              <a:rPr lang="ru-RU" sz="2400" dirty="0" smtClean="0"/>
              <a:t>присоединилась Молдова</a:t>
            </a:r>
            <a:endParaRPr lang="en-GB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С февраля 2015 г. </a:t>
            </a:r>
            <a:r>
              <a:rPr lang="en-GB" sz="2400" dirty="0" smtClean="0"/>
              <a:t>– </a:t>
            </a:r>
            <a:r>
              <a:rPr lang="ru-RU" sz="2400" dirty="0" smtClean="0"/>
              <a:t>присоединились Узбекистан, Грузия, Казахстан, Сербия и Украина</a:t>
            </a:r>
            <a:endParaRPr lang="en-GB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Ресурсная команда </a:t>
            </a:r>
            <a:r>
              <a:rPr lang="en-GB" sz="2400" dirty="0" smtClean="0"/>
              <a:t>–</a:t>
            </a:r>
            <a:r>
              <a:rPr lang="ru-RU" sz="2400" dirty="0" smtClean="0"/>
              <a:t> Майя </a:t>
            </a:r>
            <a:r>
              <a:rPr lang="ru-RU" sz="2400" dirty="0" err="1" smtClean="0"/>
              <a:t>Гусарова</a:t>
            </a:r>
            <a:r>
              <a:rPr lang="en-GB" sz="2400" dirty="0" smtClean="0"/>
              <a:t>, </a:t>
            </a:r>
            <a:r>
              <a:rPr lang="ru-RU" sz="2400" dirty="0"/>
              <a:t>специалист по вопросам управления в государственном </a:t>
            </a:r>
            <a:r>
              <a:rPr lang="ru-RU" sz="2400" dirty="0" smtClean="0"/>
              <a:t>секторе</a:t>
            </a:r>
            <a:r>
              <a:rPr lang="en-GB" sz="2400" dirty="0" smtClean="0"/>
              <a:t> </a:t>
            </a:r>
            <a:r>
              <a:rPr lang="en-GB" sz="2400" dirty="0"/>
              <a:t>(</a:t>
            </a:r>
            <a:r>
              <a:rPr lang="en-GB" sz="2400" u="sng" dirty="0" smtClean="0">
                <a:hlinkClick r:id="rId2"/>
              </a:rPr>
              <a:t>mgusarova@worldbank.org</a:t>
            </a:r>
            <a:r>
              <a:rPr lang="en-GB" sz="2400" dirty="0" smtClean="0"/>
              <a:t>)</a:t>
            </a:r>
            <a:r>
              <a:rPr lang="ru-RU" sz="2400" dirty="0" smtClean="0"/>
              <a:t> и </a:t>
            </a:r>
            <a:r>
              <a:rPr lang="ru-RU" sz="2400" dirty="0" err="1" smtClean="0"/>
              <a:t>Зак</a:t>
            </a:r>
            <a:r>
              <a:rPr lang="ru-RU" sz="2400" dirty="0" smtClean="0"/>
              <a:t> </a:t>
            </a:r>
            <a:r>
              <a:rPr lang="ru-RU" sz="2400" dirty="0" err="1" smtClean="0"/>
              <a:t>Милз</a:t>
            </a:r>
            <a:r>
              <a:rPr lang="ru-RU" sz="2400" dirty="0"/>
              <a:t>, специалист по вопросам управления в государственном секторе</a:t>
            </a:r>
            <a:r>
              <a:rPr lang="en-GB" sz="2400" dirty="0"/>
              <a:t> (</a:t>
            </a:r>
            <a:r>
              <a:rPr lang="en-GB" sz="2400" u="sng" dirty="0">
                <a:hlinkClick r:id="rId3"/>
              </a:rPr>
              <a:t>zmills@worldbank.org</a:t>
            </a:r>
            <a:r>
              <a:rPr lang="en-GB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8006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0936" y="721590"/>
            <a:ext cx="8144414" cy="1176221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Проблемы и тенденции в странах </a:t>
            </a:r>
            <a:r>
              <a:rPr lang="en-US" sz="4000" b="1" dirty="0" smtClean="0"/>
              <a:t>PEMPAL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0936" y="1897811"/>
            <a:ext cx="8367622" cy="4701844"/>
          </a:xfrm>
        </p:spPr>
        <p:txBody>
          <a:bodyPr>
            <a:noAutofit/>
          </a:bodyPr>
          <a:lstStyle/>
          <a:p>
            <a:pPr lvl="0"/>
            <a:r>
              <a:rPr lang="ru-RU" sz="1800" dirty="0"/>
              <a:t>Несмотря на то, что обследованные страны смогли справиться с проблемой роста расходов на заработную плату в % от ВВП после финансового кризиса 2008 года, как % от общих бюджетных расходов в большинстве стран фонд заработной платы продолжал расти.</a:t>
            </a:r>
            <a:endParaRPr lang="en-US" sz="1800" dirty="0"/>
          </a:p>
          <a:p>
            <a:pPr lvl="0"/>
            <a:r>
              <a:rPr lang="ru-RU" sz="1800" dirty="0"/>
              <a:t>Общие расходы на оплату труда жестко контролируются благодаря централизованному контролю над штатным расписанием (на государственной гражданской службе), но контроль над штатным расписанием в организациях госсектора более затруднен и создает сложности для планирования расходов фонда заработной платы. </a:t>
            </a:r>
            <a:endParaRPr lang="en-US" sz="1800" dirty="0"/>
          </a:p>
          <a:p>
            <a:pPr lvl="0"/>
            <a:r>
              <a:rPr lang="ru-RU" sz="1800" dirty="0"/>
              <a:t>Наиболее слабые места выявлены в структуре заработной платы и в системах оплаты труда.  В частности, были идентифицированы следующие тенденции:</a:t>
            </a:r>
            <a:endParaRPr lang="en-US" sz="1800" dirty="0"/>
          </a:p>
          <a:p>
            <a:pPr lvl="0"/>
            <a:r>
              <a:rPr lang="ru-RU" sz="1800" i="1" dirty="0"/>
              <a:t>Госслужба:</a:t>
            </a:r>
            <a:r>
              <a:rPr lang="ru-RU" sz="1800" dirty="0"/>
              <a:t> значительная доля оплаты труда в системе госслужбы приходится на переменную часть, что делает оплату труда менее прозрачной и затрудняет выработку и проведение политики в этой сфере; в ряде стран сохраняется чрезмерная компрессия оплаты труда.</a:t>
            </a:r>
            <a:endParaRPr lang="en-US" sz="1800" dirty="0"/>
          </a:p>
          <a:p>
            <a:pPr lvl="0"/>
            <a:r>
              <a:rPr lang="ru-RU" sz="1800" i="1" dirty="0"/>
              <a:t>Бюджетные организации:</a:t>
            </a:r>
            <a:r>
              <a:rPr lang="ru-RU" sz="1800" dirty="0"/>
              <a:t> опора на единую тарифную сетку; ограниченное использование оплаты труда по результатам</a:t>
            </a:r>
            <a:endParaRPr lang="en-US" sz="1800" dirty="0"/>
          </a:p>
          <a:p>
            <a:pPr marL="0" lvl="0" indent="0" algn="just">
              <a:spcBef>
                <a:spcPts val="0"/>
              </a:spcBef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970568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814657"/>
            <a:ext cx="8063658" cy="828941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Проведенные учебные мероприятия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889760"/>
            <a:ext cx="7886700" cy="5130712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n-US" sz="2600" b="1" dirty="0" smtClean="0"/>
              <a:t>9 </a:t>
            </a:r>
            <a:r>
              <a:rPr lang="ru-RU" sz="2600" b="1" dirty="0" smtClean="0"/>
              <a:t>мероприятий </a:t>
            </a:r>
            <a:r>
              <a:rPr lang="ru-RU" sz="2600" b="1" dirty="0" smtClean="0"/>
              <a:t>проведено</a:t>
            </a:r>
            <a:r>
              <a:rPr lang="en-US" sz="2600" b="1" dirty="0" smtClean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600" dirty="0"/>
              <a:t>Управление расходами фонда оплаты труда в государственном секторе региона </a:t>
            </a:r>
            <a:r>
              <a:rPr lang="ru-RU" sz="2600" dirty="0" smtClean="0"/>
              <a:t>ЕЦА, Всемирный банк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600" dirty="0"/>
              <a:t>Семинар: Управление расходами на заработную плату в государственном секторе, май 2014 г., Москва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600" dirty="0"/>
              <a:t>Модель прогнозирования бюджетных расходов на заработную плату, адаптируемая к контексту стран и используемая для определения мер соответствующей политики, Всемирный </a:t>
            </a:r>
            <a:r>
              <a:rPr lang="ru-RU" sz="2600" dirty="0" smtClean="0"/>
              <a:t>банк</a:t>
            </a:r>
            <a:endParaRPr lang="ru-RU" sz="26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600" dirty="0"/>
              <a:t>Повышение эффективности работы организаций государственного сектора за счет гибкости в оплате </a:t>
            </a:r>
            <a:r>
              <a:rPr lang="ru-RU" sz="2600" dirty="0" smtClean="0"/>
              <a:t>труда: выводы глобального исследования, Всемирный </a:t>
            </a:r>
            <a:r>
              <a:rPr lang="ru-RU" sz="2600" dirty="0"/>
              <a:t>б</a:t>
            </a:r>
            <a:r>
              <a:rPr lang="ru-RU" sz="2600" dirty="0" smtClean="0"/>
              <a:t>анк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altLang="en-US" sz="2600" dirty="0" smtClean="0">
                <a:ea typeface="ＭＳ Ｐゴシック" panose="020B0600070205080204" pitchFamily="34" charset="-128"/>
              </a:rPr>
              <a:t>Повышение эффективности управления кадровыми ресурсами государственном секторе в странах Латинской Америки, Американский международный банк развития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600" dirty="0"/>
              <a:t>Автоматизированные решения для управления фондом оплаты </a:t>
            </a:r>
            <a:r>
              <a:rPr lang="ru-RU" sz="2600" dirty="0" smtClean="0"/>
              <a:t>труда в Турции, Минфин Турции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600" dirty="0" smtClean="0"/>
              <a:t>Управление расходами на заработную плату в Кыргызстане, Всемирный </a:t>
            </a:r>
            <a:r>
              <a:rPr lang="ru-RU" sz="2600" dirty="0"/>
              <a:t>б</a:t>
            </a:r>
            <a:r>
              <a:rPr lang="ru-RU" sz="2600" dirty="0" smtClean="0"/>
              <a:t>анк и Минфин Кыргызстана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600" dirty="0"/>
              <a:t>Управление расходами на заработную плату  </a:t>
            </a:r>
            <a:r>
              <a:rPr lang="ru-RU" sz="2600" dirty="0" smtClean="0"/>
              <a:t>и реформы системы заработной платы на местном уровне в Хорватии, Минфин </a:t>
            </a:r>
            <a:r>
              <a:rPr lang="ru-RU" sz="2600" dirty="0" smtClean="0"/>
              <a:t>Хорватии</a:t>
            </a:r>
            <a:endParaRPr lang="en-US" sz="26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600" dirty="0" smtClean="0"/>
              <a:t>Обучающий визит: Реформы системы оплаты труда в государственном секторе Словении, апрель 2016 г.</a:t>
            </a:r>
            <a:endParaRPr lang="en-GB" sz="2600" dirty="0" smtClean="0"/>
          </a:p>
        </p:txBody>
      </p:sp>
    </p:spTree>
    <p:extLst>
      <p:ext uri="{BB962C8B-B14F-4D97-AF65-F5344CB8AC3E}">
        <p14:creationId xmlns:p14="http://schemas.microsoft.com/office/powerpoint/2010/main" val="226644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02792"/>
            <a:ext cx="7886700" cy="828941"/>
          </a:xfrm>
        </p:spPr>
        <p:txBody>
          <a:bodyPr/>
          <a:lstStyle/>
          <a:p>
            <a:r>
              <a:rPr lang="ru-RU" b="1" dirty="0" smtClean="0"/>
              <a:t>Учебные ресурсы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Презентации можно найти на сайте </a:t>
            </a:r>
            <a:r>
              <a:rPr lang="en-US" dirty="0" smtClean="0"/>
              <a:t>PEMPAL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http://www.pempal.org/event/budget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u-RU" dirty="0" smtClean="0"/>
              <a:t>Более подробные материалы размещены на </a:t>
            </a:r>
            <a:r>
              <a:rPr lang="en-US" dirty="0" smtClean="0"/>
              <a:t>wiki  </a:t>
            </a:r>
            <a:r>
              <a:rPr lang="en-US" u="sng" dirty="0">
                <a:hlinkClick r:id="rId3"/>
              </a:rPr>
              <a:t>http://bcop.wikispaces.com/BCOP+working+group+on+Wage+Bill+Management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ru-RU" dirty="0" smtClean="0"/>
              <a:t>С вопросами можно обращаться к Майе </a:t>
            </a:r>
            <a:r>
              <a:rPr lang="ru-RU" dirty="0" err="1" smtClean="0"/>
              <a:t>Гусаровой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hlinkClick r:id="rId4"/>
              </a:rPr>
              <a:t>mgusarova@worldbank.org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0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521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ＭＳ Ｐゴシック</vt:lpstr>
      <vt:lpstr>Arial</vt:lpstr>
      <vt:lpstr>Calibri</vt:lpstr>
      <vt:lpstr>Calibri Light</vt:lpstr>
      <vt:lpstr>Wingdings</vt:lpstr>
      <vt:lpstr>Тема Office</vt:lpstr>
      <vt:lpstr>PEMPAL - Практикующее сообщество по вопросам бюджета    Рабочая группа по вопросам управления расходами фонда оплаты труда в государственном секторе   Отчет о ходе работы</vt:lpstr>
      <vt:lpstr>История и задачи</vt:lpstr>
      <vt:lpstr>Участники и ресурсная команда</vt:lpstr>
      <vt:lpstr>Проблемы и тенденции в странах PEMPAL</vt:lpstr>
      <vt:lpstr>Проведенные учебные мероприятия</vt:lpstr>
      <vt:lpstr>Учебные ресурсы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Практикующее сообщество по бюджету Рабочая группа по программно-целевому бюджетированию</dc:title>
  <dc:creator>Николай Бегчин</dc:creator>
  <cp:lastModifiedBy>Maya V. Gusarova</cp:lastModifiedBy>
  <cp:revision>35</cp:revision>
  <dcterms:created xsi:type="dcterms:W3CDTF">2016-02-10T21:46:23Z</dcterms:created>
  <dcterms:modified xsi:type="dcterms:W3CDTF">2016-04-05T11:52:38Z</dcterms:modified>
</cp:coreProperties>
</file>