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6" r:id="rId4"/>
    <p:sldId id="267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so.org/Documents/COSO-2015-3LOD.pdf" TargetMode="External"/><Relationship Id="rId2" Type="http://schemas.openxmlformats.org/officeDocument/2006/relationships/hyperlink" Target="http://ec.europa.eu/budget/pic/lib/docs/2015/CD05ICenvironment-DiscussionPap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hu-HU" b="1" dirty="0" smtClean="0"/>
              <a:t>OBJECTIVES OF THE MEETING</a:t>
            </a: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en-GB" dirty="0" smtClean="0"/>
              <a:t>Edit </a:t>
            </a:r>
            <a:r>
              <a:rPr lang="en-GB" dirty="0"/>
              <a:t>Nemeth, Leader of WG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10094"/>
            <a:ext cx="11827762" cy="1371600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Objectives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meeting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2192046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 smtClean="0"/>
              <a:t>Understand </a:t>
            </a:r>
            <a:r>
              <a:rPr lang="en-GB" sz="2600" dirty="0"/>
              <a:t>control environment and application of related COSO principles in the public sector context</a:t>
            </a:r>
            <a:endParaRPr lang="hu-HU" sz="26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Identify interlinkages with other COSO principles and the three lines of defence model</a:t>
            </a:r>
            <a:endParaRPr lang="hu-HU" sz="26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Share good practices and practical tools for establishment of sound internal control environment in a public sector organisation</a:t>
            </a:r>
            <a:endParaRPr lang="hu-HU" sz="26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Establish criteria for assessment of control environment in the public sector context</a:t>
            </a:r>
            <a:endParaRPr lang="hu-HU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outcomes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Common understanding on how to apply or adapt the COSO principles related to Component 1 (Control Environment) and establish a sound control environment in the public sector</a:t>
            </a:r>
            <a:endParaRPr lang="hu-HU" dirty="0"/>
          </a:p>
          <a:p>
            <a:pPr lvl="0"/>
            <a:r>
              <a:rPr lang="en-GB" dirty="0"/>
              <a:t>Collect good practices and practical tools for establishment of sound internal control environment in a public sector organization</a:t>
            </a:r>
            <a:endParaRPr lang="hu-HU" dirty="0"/>
          </a:p>
          <a:p>
            <a:pPr lvl="0"/>
            <a:r>
              <a:rPr lang="en-GB" dirty="0"/>
              <a:t>Draft discussion paper on control environment</a:t>
            </a:r>
            <a:endParaRPr lang="hu-HU" dirty="0"/>
          </a:p>
          <a:p>
            <a:pPr lvl="0"/>
            <a:r>
              <a:rPr lang="en-GB" dirty="0"/>
              <a:t>Draft criteria for assessment of control environment in the public sector </a:t>
            </a:r>
            <a:endParaRPr lang="hu-HU" dirty="0"/>
          </a:p>
          <a:p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3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74" y="335953"/>
            <a:ext cx="10972800" cy="1143000"/>
          </a:xfrm>
        </p:spPr>
        <p:txBody>
          <a:bodyPr/>
          <a:lstStyle/>
          <a:p>
            <a:pPr algn="ctr"/>
            <a:r>
              <a:rPr lang="hu-HU" dirty="0" err="1" smtClean="0"/>
              <a:t>Pre-meeting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8977" y="1468748"/>
            <a:ext cx="10972800" cy="438912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Mandatory:</a:t>
            </a:r>
            <a:r>
              <a:rPr lang="en-GB" dirty="0"/>
              <a:t> PEMPAL IACOP draft discussion paper on control environment </a:t>
            </a:r>
            <a:r>
              <a:rPr lang="en-GB" u="sng" dirty="0"/>
              <a:t>https://www.pempal.org/ru/events</a:t>
            </a:r>
            <a:endParaRPr lang="hu-HU" dirty="0"/>
          </a:p>
          <a:p>
            <a:pPr marL="0" indent="0">
              <a:buNone/>
            </a:pPr>
            <a:r>
              <a:rPr lang="en-GB" b="1" dirty="0"/>
              <a:t>Optional:</a:t>
            </a:r>
            <a:r>
              <a:rPr lang="en-GB" dirty="0"/>
              <a:t> </a:t>
            </a:r>
            <a:endParaRPr lang="hu-HU" dirty="0"/>
          </a:p>
          <a:p>
            <a:pPr lvl="0"/>
            <a:r>
              <a:rPr lang="en-GB" dirty="0"/>
              <a:t>European Commission, PIC Network’s Discussion Paper “Towards an optimal Control Environment” </a:t>
            </a:r>
            <a:r>
              <a:rPr lang="en-GB" u="sng" dirty="0">
                <a:hlinkClick r:id="rId2"/>
              </a:rPr>
              <a:t>http://ec.europa.eu/budget/pic/lib/docs/2015/CD05ICenvironment-DiscussionPaper.pdf</a:t>
            </a:r>
            <a:endParaRPr lang="hu-HU" dirty="0"/>
          </a:p>
          <a:p>
            <a:pPr lvl="0"/>
            <a:r>
              <a:rPr lang="en-GB" dirty="0"/>
              <a:t>Leveraging COSO across the three lines of defence by The Institute of Internal Auditors, 2015</a:t>
            </a:r>
            <a:endParaRPr lang="hu-HU" dirty="0"/>
          </a:p>
          <a:p>
            <a:r>
              <a:rPr lang="en-GB" u="sng" dirty="0">
                <a:hlinkClick r:id="rId3"/>
              </a:rPr>
              <a:t>https://www.coso.org/Documents/COSO-2015-3LOD.pdf</a:t>
            </a:r>
            <a:endParaRPr lang="hu-HU" dirty="0"/>
          </a:p>
          <a:p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66" y="6001972"/>
            <a:ext cx="3261055" cy="8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86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74" y="48821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Formats and need for active participation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1199125" y="2079822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Talk show, panel discussion, table discussions – we seek for everybody's active </a:t>
            </a:r>
            <a:r>
              <a:rPr lang="en-GB" sz="2600" dirty="0" smtClean="0"/>
              <a:t>contribution</a:t>
            </a:r>
            <a:endParaRPr lang="hu-HU" sz="26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600" dirty="0" err="1" smtClean="0"/>
              <a:t>Use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networking</a:t>
            </a:r>
            <a:r>
              <a:rPr lang="hu-HU" sz="2600" dirty="0" smtClean="0"/>
              <a:t> </a:t>
            </a:r>
            <a:r>
              <a:rPr lang="hu-HU" sz="2600" dirty="0" err="1" smtClean="0"/>
              <a:t>breaks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approach</a:t>
            </a:r>
            <a:r>
              <a:rPr lang="hu-HU" sz="2600" dirty="0" smtClean="0"/>
              <a:t> </a:t>
            </a:r>
            <a:r>
              <a:rPr lang="hu-HU" sz="2600" dirty="0" err="1" smtClean="0"/>
              <a:t>our</a:t>
            </a:r>
            <a:r>
              <a:rPr lang="hu-HU" sz="2600" dirty="0" smtClean="0"/>
              <a:t> </a:t>
            </a:r>
            <a:r>
              <a:rPr lang="hu-HU" sz="2600" dirty="0" err="1" smtClean="0"/>
              <a:t>expert</a:t>
            </a:r>
            <a:r>
              <a:rPr lang="hu-HU" sz="2600" dirty="0" smtClean="0"/>
              <a:t> 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leadership</a:t>
            </a:r>
            <a:r>
              <a:rPr lang="hu-HU" sz="2600" dirty="0" smtClean="0"/>
              <a:t> of </a:t>
            </a:r>
            <a:r>
              <a:rPr lang="hu-HU" sz="2600" dirty="0" err="1" smtClean="0"/>
              <a:t>the</a:t>
            </a:r>
            <a:r>
              <a:rPr lang="hu-HU" sz="2600" dirty="0" smtClean="0"/>
              <a:t> ICWG</a:t>
            </a:r>
            <a:r>
              <a:rPr lang="en-GB" sz="2600" dirty="0" smtClean="0"/>
              <a:t> </a:t>
            </a:r>
            <a:endParaRPr lang="en-GB" sz="26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dirty="0" smtClean="0"/>
              <a:t>THE MORE YOU WILL BE INVOLVED THE MORE YOU LEARN!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</p:spPr>
        <p:txBody>
          <a:bodyPr/>
          <a:lstStyle/>
          <a:p>
            <a:r>
              <a:rPr lang="en-GB" b="1" dirty="0" smtClean="0"/>
              <a:t>I wish</a:t>
            </a:r>
            <a:r>
              <a:rPr lang="hu-HU" b="1" dirty="0" smtClean="0"/>
              <a:t> US</a:t>
            </a:r>
            <a:r>
              <a:rPr lang="en-GB" b="1" dirty="0" smtClean="0"/>
              <a:t> a very fruitful event</a:t>
            </a:r>
            <a:endParaRPr lang="en-GB" b="1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028" y="233350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243</Words>
  <Application>Microsoft Office PowerPoint</Application>
  <PresentationFormat>Egyéni</PresentationFormat>
  <Paragraphs>27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OBJECTIVES OF THE MEETING  </vt:lpstr>
      <vt:lpstr>Objectives of the meeting</vt:lpstr>
      <vt:lpstr>Expected outcomes</vt:lpstr>
      <vt:lpstr>Pre-meeting reading</vt:lpstr>
      <vt:lpstr>Formats and need for active participation</vt:lpstr>
      <vt:lpstr>I wish US a very fruitful event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Németh Edit</cp:lastModifiedBy>
  <cp:revision>11</cp:revision>
  <dcterms:created xsi:type="dcterms:W3CDTF">2017-10-14T18:10:15Z</dcterms:created>
  <dcterms:modified xsi:type="dcterms:W3CDTF">2018-10-11T15:25:03Z</dcterms:modified>
</cp:coreProperties>
</file>