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6" r:id="rId4"/>
    <p:sldId id="267" r:id="rId5"/>
    <p:sldId id="265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01294E-6B87-4DB3-A2DF-96D95CCEC438}" type="datetimeFigureOut">
              <a:rPr lang="hu-HU" smtClean="0"/>
              <a:t>2018. 10. 17.</a:t>
            </a:fld>
            <a:endParaRPr lang="hu-H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F350C5-4246-4807-BA12-7E64BB079F25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so.org/Documents/COSO-2015-3LOD.pdf" TargetMode="External"/><Relationship Id="rId2" Type="http://schemas.openxmlformats.org/officeDocument/2006/relationships/hyperlink" Target="http://ec.europa.eu/budget/pic/lib/docs/2015/CD05ICenvironment-DiscussionPape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9519918-7F3F-466E-B4C7-FAFF556CC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768145"/>
            <a:ext cx="9068586" cy="2590800"/>
          </a:xfrm>
        </p:spPr>
        <p:txBody>
          <a:bodyPr/>
          <a:lstStyle/>
          <a:p>
            <a:r>
              <a:rPr lang="ru-RU" b="1" dirty="0"/>
              <a:t>ЦЕЛИ ЗАСЕДАНИЯ</a:t>
            </a:r>
            <a:br>
              <a:rPr lang="hu-HU" dirty="0"/>
            </a:br>
            <a:r>
              <a:rPr lang="en-GB" dirty="0"/>
              <a:t> 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02BCCF4-7A9C-47CB-B13F-0C0CA197A7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225" y="5038312"/>
            <a:ext cx="9070848" cy="457201"/>
          </a:xfrm>
        </p:spPr>
        <p:txBody>
          <a:bodyPr>
            <a:noAutofit/>
          </a:bodyPr>
          <a:lstStyle/>
          <a:p>
            <a:r>
              <a:rPr lang="ru-RU" dirty="0"/>
              <a:t>Эдит </a:t>
            </a:r>
            <a:r>
              <a:rPr lang="ru-RU" dirty="0" err="1"/>
              <a:t>Немет</a:t>
            </a:r>
            <a:r>
              <a:rPr lang="ru-RU" dirty="0"/>
              <a:t>, руководитель РГ</a:t>
            </a:r>
            <a:endParaRPr lang="en-GB" dirty="0"/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835" y="2080341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91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10094"/>
            <a:ext cx="11827762" cy="13716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Цели  заседания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676611" y="2192046"/>
            <a:ext cx="1069995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91440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lvl1pPr>
            <a:lvl2pPr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/>
            </a:lvl2pPr>
            <a:lvl3pPr marL="73152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3pPr>
            <a:lvl4pPr marL="100584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4pPr>
            <a:lvl5pPr marL="1280160" indent="-18288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5pPr>
            <a:lvl6pPr marL="16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6pPr>
            <a:lvl7pPr marL="19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7pPr>
            <a:lvl8pPr marL="22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8pPr>
            <a:lvl9pPr marL="2500000" indent="-228600" defTabSz="914400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/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Сформировать представление о контрольной среде и применении соответствующих принципов </a:t>
            </a:r>
            <a:r>
              <a:rPr lang="en-GB" sz="2400" dirty="0"/>
              <a:t>COSO</a:t>
            </a:r>
            <a:r>
              <a:rPr lang="ru-RU" sz="2400" dirty="0"/>
              <a:t> в условиях государственного сектора</a:t>
            </a: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Выявить связи с другими принципами </a:t>
            </a:r>
            <a:r>
              <a:rPr lang="en-GB" sz="2400" dirty="0"/>
              <a:t>COSO</a:t>
            </a:r>
            <a:r>
              <a:rPr lang="ru-RU" sz="2400" dirty="0"/>
              <a:t> и моделью «трёх линий обороны»</a:t>
            </a: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Поделиться передовыми подходами и практическими инструментами для формирования надёжной среды внутреннего контроля в государственной организации </a:t>
            </a:r>
            <a:endParaRPr lang="en-US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400" dirty="0"/>
              <a:t>Сформулировать критерии для оценки контрольной среды в государственном секторе  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endParaRPr lang="hu-HU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37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Ожидаемые результаты</a:t>
            </a:r>
            <a:br>
              <a:rPr lang="ru-R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Общее представление о том</a:t>
            </a:r>
            <a:r>
              <a:rPr lang="en-US" dirty="0"/>
              <a:t>, </a:t>
            </a:r>
            <a:r>
              <a:rPr lang="ru-RU" dirty="0"/>
              <a:t>как применять или адаптировать принципы </a:t>
            </a:r>
            <a:r>
              <a:rPr lang="en-GB" dirty="0"/>
              <a:t>COSO, </a:t>
            </a:r>
            <a:r>
              <a:rPr lang="ru-RU" dirty="0"/>
              <a:t>связанные с Компонентом</a:t>
            </a:r>
            <a:r>
              <a:rPr lang="en-GB" dirty="0"/>
              <a:t> 1 («</a:t>
            </a:r>
            <a:r>
              <a:rPr lang="ru-RU" dirty="0"/>
              <a:t>Контрольная среда</a:t>
            </a:r>
            <a:r>
              <a:rPr lang="en-GB" dirty="0"/>
              <a:t>») </a:t>
            </a:r>
            <a:r>
              <a:rPr lang="ru-RU" dirty="0"/>
              <a:t>и формировать надёжную контрольную среду в государственном секторе </a:t>
            </a:r>
            <a:endParaRPr lang="en-US" dirty="0"/>
          </a:p>
          <a:p>
            <a:pPr lvl="0"/>
            <a:r>
              <a:rPr lang="ru-RU" dirty="0"/>
              <a:t>Набор передовых подходов и практических инструментов для формирования надёжной среды внутреннего контроля в государственной организации </a:t>
            </a:r>
            <a:endParaRPr lang="en-US" dirty="0"/>
          </a:p>
          <a:p>
            <a:pPr lvl="0"/>
            <a:r>
              <a:rPr lang="ru-RU" dirty="0"/>
              <a:t>Проект документа для обсуждения, посвящённого контрольной среде </a:t>
            </a:r>
            <a:endParaRPr lang="en-US" dirty="0"/>
          </a:p>
          <a:p>
            <a:pPr lvl="0"/>
            <a:r>
              <a:rPr lang="ru-RU" dirty="0"/>
              <a:t>Проект критериев для оценки контрольной среды в государственном секторе  </a:t>
            </a:r>
            <a:endParaRPr lang="en-US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23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74" y="335953"/>
            <a:ext cx="1097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Материалы для ознакомления перед заседанием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8977" y="1468748"/>
            <a:ext cx="10972800" cy="4389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/>
              <a:t>Обязательно:</a:t>
            </a:r>
            <a:r>
              <a:rPr lang="hu-HU" dirty="0"/>
              <a:t> </a:t>
            </a:r>
            <a:r>
              <a:rPr lang="ru-RU" dirty="0"/>
              <a:t>проект документа для обсуждения </a:t>
            </a:r>
            <a:r>
              <a:rPr lang="hu-HU" dirty="0"/>
              <a:t>СВА PEMPAL, посвящённого</a:t>
            </a:r>
            <a:r>
              <a:rPr lang="ru-RU" dirty="0"/>
              <a:t> контрольной среде </a:t>
            </a:r>
            <a:r>
              <a:rPr lang="hu-HU" u="sng" dirty="0"/>
              <a:t>https://www.pempal.org/ru/events</a:t>
            </a:r>
            <a:endParaRPr lang="en-US" dirty="0"/>
          </a:p>
          <a:p>
            <a:pPr marL="0" indent="0">
              <a:buNone/>
            </a:pPr>
            <a:endParaRPr lang="hu-HU" dirty="0"/>
          </a:p>
          <a:p>
            <a:r>
              <a:rPr lang="ru-RU" b="1" dirty="0"/>
              <a:t>Факультативно</a:t>
            </a:r>
            <a:r>
              <a:rPr lang="en-GB" b="1" dirty="0"/>
              <a:t>:</a:t>
            </a:r>
            <a:r>
              <a:rPr lang="en-GB" dirty="0"/>
              <a:t> </a:t>
            </a:r>
            <a:endParaRPr lang="en-US" dirty="0"/>
          </a:p>
          <a:p>
            <a:pPr lvl="0"/>
            <a:r>
              <a:rPr lang="ru-RU" dirty="0"/>
              <a:t>ЕК, документ для обсуждения, подготовленный Сетью ГВК</a:t>
            </a:r>
            <a:r>
              <a:rPr lang="en-GB" dirty="0"/>
              <a:t> “Towards an optimal Control Environment”  </a:t>
            </a:r>
            <a:endParaRPr lang="en-US" dirty="0"/>
          </a:p>
          <a:p>
            <a:r>
              <a:rPr lang="ru-RU" dirty="0"/>
              <a:t>[«</a:t>
            </a:r>
            <a:r>
              <a:rPr lang="ru-RU" i="1" dirty="0"/>
              <a:t>К оптимальной контрольной среде</a:t>
            </a:r>
            <a:r>
              <a:rPr lang="ru-RU" dirty="0"/>
              <a:t>»] </a:t>
            </a:r>
            <a:r>
              <a:rPr lang="en-GB" u="sng" dirty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</a:t>
            </a:r>
            <a:r>
              <a:rPr lang="en-GB" u="sng" dirty="0" err="1">
                <a:hlinkClick r:id="rId2"/>
              </a:rPr>
              <a:t>ec</a:t>
            </a:r>
            <a:r>
              <a:rPr lang="ru-RU" u="sng" dirty="0">
                <a:hlinkClick r:id="rId2"/>
              </a:rPr>
              <a:t>.</a:t>
            </a:r>
            <a:r>
              <a:rPr lang="en-GB" u="sng" dirty="0" err="1">
                <a:hlinkClick r:id="rId2"/>
              </a:rPr>
              <a:t>europa</a:t>
            </a:r>
            <a:r>
              <a:rPr lang="ru-RU" u="sng" dirty="0">
                <a:hlinkClick r:id="rId2"/>
              </a:rPr>
              <a:t>.</a:t>
            </a:r>
            <a:r>
              <a:rPr lang="en-GB" u="sng" dirty="0" err="1">
                <a:hlinkClick r:id="rId2"/>
              </a:rPr>
              <a:t>eu</a:t>
            </a:r>
            <a:r>
              <a:rPr lang="ru-RU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budget</a:t>
            </a:r>
            <a:r>
              <a:rPr lang="ru-RU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pic</a:t>
            </a:r>
            <a:r>
              <a:rPr lang="ru-RU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lib</a:t>
            </a:r>
            <a:r>
              <a:rPr lang="ru-RU" u="sng" dirty="0">
                <a:hlinkClick r:id="rId2"/>
              </a:rPr>
              <a:t>/</a:t>
            </a:r>
            <a:r>
              <a:rPr lang="en-GB" u="sng" dirty="0">
                <a:hlinkClick r:id="rId2"/>
              </a:rPr>
              <a:t>docs</a:t>
            </a:r>
            <a:r>
              <a:rPr lang="ru-RU" u="sng" dirty="0">
                <a:hlinkClick r:id="rId2"/>
              </a:rPr>
              <a:t>/2015/</a:t>
            </a:r>
            <a:r>
              <a:rPr lang="en-GB" u="sng" dirty="0">
                <a:hlinkClick r:id="rId2"/>
              </a:rPr>
              <a:t>CD</a:t>
            </a:r>
            <a:r>
              <a:rPr lang="ru-RU" u="sng" dirty="0">
                <a:hlinkClick r:id="rId2"/>
              </a:rPr>
              <a:t>05</a:t>
            </a:r>
            <a:r>
              <a:rPr lang="en-GB" u="sng" dirty="0" err="1">
                <a:hlinkClick r:id="rId2"/>
              </a:rPr>
              <a:t>ICenvironment</a:t>
            </a:r>
            <a:r>
              <a:rPr lang="ru-RU" u="sng" dirty="0">
                <a:hlinkClick r:id="rId2"/>
              </a:rPr>
              <a:t>-</a:t>
            </a:r>
            <a:r>
              <a:rPr lang="en-GB" u="sng" dirty="0" err="1">
                <a:hlinkClick r:id="rId2"/>
              </a:rPr>
              <a:t>DiscussionPaper</a:t>
            </a:r>
            <a:r>
              <a:rPr lang="ru-RU" u="sng" dirty="0">
                <a:hlinkClick r:id="rId2"/>
              </a:rPr>
              <a:t>.</a:t>
            </a:r>
            <a:r>
              <a:rPr lang="en-GB" u="sng" dirty="0">
                <a:hlinkClick r:id="rId2"/>
              </a:rPr>
              <a:t>pdf</a:t>
            </a:r>
            <a:endParaRPr lang="en-US" dirty="0"/>
          </a:p>
          <a:p>
            <a:r>
              <a:rPr lang="en-GB" dirty="0"/>
              <a:t>Leveraging COSO across the three lines of defence </a:t>
            </a:r>
            <a:r>
              <a:rPr lang="ru-RU" i="1" dirty="0"/>
              <a:t>[«Использование принципов С</a:t>
            </a:r>
            <a:r>
              <a:rPr lang="en-US" i="1" dirty="0"/>
              <a:t>OSO</a:t>
            </a:r>
            <a:r>
              <a:rPr lang="ru-RU" i="1" dirty="0"/>
              <a:t> во всех трёх «линиях обороны»]</a:t>
            </a:r>
            <a:r>
              <a:rPr lang="ru-RU" dirty="0"/>
              <a:t>, Институт внутренних аудиторов, 2015 </a:t>
            </a:r>
            <a:r>
              <a:rPr lang="en-GB" u="sng" dirty="0">
                <a:hlinkClick r:id="rId3"/>
              </a:rPr>
              <a:t>https</a:t>
            </a:r>
            <a:r>
              <a:rPr lang="ru-RU" u="sng" dirty="0">
                <a:hlinkClick r:id="rId3"/>
              </a:rPr>
              <a:t>://</a:t>
            </a:r>
            <a:r>
              <a:rPr lang="en-GB" u="sng" dirty="0">
                <a:hlinkClick r:id="rId3"/>
              </a:rPr>
              <a:t>www</a:t>
            </a:r>
            <a:r>
              <a:rPr lang="ru-RU" u="sng" dirty="0">
                <a:hlinkClick r:id="rId3"/>
              </a:rPr>
              <a:t>.</a:t>
            </a:r>
            <a:r>
              <a:rPr lang="en-GB" u="sng" dirty="0" err="1">
                <a:hlinkClick r:id="rId3"/>
              </a:rPr>
              <a:t>coso</a:t>
            </a:r>
            <a:r>
              <a:rPr lang="ru-RU" u="sng" dirty="0">
                <a:hlinkClick r:id="rId3"/>
              </a:rPr>
              <a:t>.</a:t>
            </a:r>
            <a:r>
              <a:rPr lang="en-GB" u="sng" dirty="0">
                <a:hlinkClick r:id="rId3"/>
              </a:rPr>
              <a:t>org</a:t>
            </a:r>
            <a:r>
              <a:rPr lang="ru-RU" u="sng" dirty="0">
                <a:hlinkClick r:id="rId3"/>
              </a:rPr>
              <a:t>/</a:t>
            </a:r>
            <a:r>
              <a:rPr lang="en-GB" u="sng" dirty="0">
                <a:hlinkClick r:id="rId3"/>
              </a:rPr>
              <a:t>Documents</a:t>
            </a:r>
            <a:r>
              <a:rPr lang="ru-RU" u="sng" dirty="0">
                <a:hlinkClick r:id="rId3"/>
              </a:rPr>
              <a:t>/</a:t>
            </a:r>
            <a:r>
              <a:rPr lang="en-GB" u="sng" dirty="0">
                <a:hlinkClick r:id="rId3"/>
              </a:rPr>
              <a:t>COSO</a:t>
            </a:r>
            <a:r>
              <a:rPr lang="ru-RU" u="sng" dirty="0">
                <a:hlinkClick r:id="rId3"/>
              </a:rPr>
              <a:t>-2015-3</a:t>
            </a:r>
            <a:r>
              <a:rPr lang="en-GB" u="sng" dirty="0">
                <a:hlinkClick r:id="rId3"/>
              </a:rPr>
              <a:t>LOD</a:t>
            </a:r>
            <a:r>
              <a:rPr lang="ru-RU" u="sng" dirty="0">
                <a:hlinkClick r:id="rId3"/>
              </a:rPr>
              <a:t>.</a:t>
            </a:r>
            <a:r>
              <a:rPr lang="en-GB" u="sng" dirty="0">
                <a:hlinkClick r:id="rId3"/>
              </a:rPr>
              <a:t>pdf</a:t>
            </a:r>
            <a:endParaRPr lang="hu-HU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366" y="6001972"/>
            <a:ext cx="3261055" cy="85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86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42EA33-AB4E-4E6E-AD55-0F1E56401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174" y="488214"/>
            <a:ext cx="100584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Форматы работы и необходимость активного участия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710C05-DC13-4956-B07E-9AC3C862E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522" y="2067494"/>
            <a:ext cx="10687791" cy="3931920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Tartalom helye 2">
            <a:extLst>
              <a:ext uri="{FF2B5EF4-FFF2-40B4-BE49-F238E27FC236}">
                <a16:creationId xmlns:a16="http://schemas.microsoft.com/office/drawing/2014/main" id="{B3390D41-982B-496C-A441-F93187F9654C}"/>
              </a:ext>
            </a:extLst>
          </p:cNvPr>
          <p:cNvSpPr txBox="1">
            <a:spLocks/>
          </p:cNvSpPr>
          <p:nvPr/>
        </p:nvSpPr>
        <p:spPr>
          <a:xfrm>
            <a:off x="1199125" y="2079822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endParaRPr lang="en-GB" sz="2400" dirty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600" dirty="0"/>
              <a:t>«Ток-шоу», «круглые столы» обсуждение в группах </a:t>
            </a:r>
            <a:r>
              <a:rPr lang="en-GB" sz="2600" dirty="0"/>
              <a:t> – </a:t>
            </a:r>
            <a:r>
              <a:rPr lang="ru-RU" sz="2600" dirty="0"/>
              <a:t>мы ждём активного участия от всех </a:t>
            </a:r>
            <a:endParaRPr lang="hu-HU" sz="2600" dirty="0"/>
          </a:p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ru-RU" sz="2600" dirty="0"/>
              <a:t>Используйте перерывы для неформального общения, чтобы поговорить с нашими экспертами или руководством РГ ВК </a:t>
            </a:r>
            <a:r>
              <a:rPr lang="en-GB" sz="2600" dirty="0"/>
              <a:t> </a:t>
            </a:r>
          </a:p>
          <a:p>
            <a:pPr marL="0" indent="0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ru-RU" sz="2400" b="1" dirty="0"/>
              <a:t>ЧЕМ АКТИВНЕЕ ВЫ БУДЕТЕ РАБОТАТЬ, ТЕМ БОЛЬШЕ УЗНАЕТЕ!</a:t>
            </a:r>
            <a:endParaRPr lang="en-GB" sz="2400" b="1" dirty="0"/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394" y="5857868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26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C3858D4-19B2-436C-89D7-8499AC90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735" y="2582561"/>
            <a:ext cx="9015736" cy="2362279"/>
          </a:xfrm>
        </p:spPr>
        <p:txBody>
          <a:bodyPr/>
          <a:lstStyle/>
          <a:p>
            <a:pPr algn="ctr"/>
            <a:r>
              <a:rPr lang="ru-RU" b="1" dirty="0"/>
              <a:t>Желаю НАМ плодотворной работы!</a:t>
            </a:r>
            <a:endParaRPr lang="en-GB" b="1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4D1C5DFD-6328-49DE-B081-32D9A0973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028" y="2333501"/>
            <a:ext cx="3810027" cy="100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775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292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Constantia</vt:lpstr>
      <vt:lpstr>Garamond</vt:lpstr>
      <vt:lpstr>Wingdings 2</vt:lpstr>
      <vt:lpstr>Áramlás</vt:lpstr>
      <vt:lpstr>ЦЕЛИ ЗАСЕДАНИЯ  </vt:lpstr>
      <vt:lpstr>Цели  заседания</vt:lpstr>
      <vt:lpstr>Ожидаемые результаты </vt:lpstr>
      <vt:lpstr>Материалы для ознакомления перед заседанием</vt:lpstr>
      <vt:lpstr>Форматы работы и необходимость активного участия</vt:lpstr>
      <vt:lpstr>Желаю НАМ плодотворной работы!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ICWG</dc:title>
  <dc:creator>Németh Edit</dc:creator>
  <cp:lastModifiedBy>Andrei Nikolaevich Salnikov</cp:lastModifiedBy>
  <cp:revision>14</cp:revision>
  <dcterms:created xsi:type="dcterms:W3CDTF">2017-10-14T18:10:15Z</dcterms:created>
  <dcterms:modified xsi:type="dcterms:W3CDTF">2018-10-17T07:53:46Z</dcterms:modified>
</cp:coreProperties>
</file>