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2"/>
  </p:notesMasterIdLst>
  <p:sldIdLst>
    <p:sldId id="455" r:id="rId3"/>
    <p:sldId id="463" r:id="rId4"/>
    <p:sldId id="466" r:id="rId5"/>
    <p:sldId id="462" r:id="rId6"/>
    <p:sldId id="469" r:id="rId7"/>
    <p:sldId id="471" r:id="rId8"/>
    <p:sldId id="472" r:id="rId9"/>
    <p:sldId id="474" r:id="rId10"/>
    <p:sldId id="475" r:id="rId11"/>
    <p:sldId id="476" r:id="rId12"/>
    <p:sldId id="478" r:id="rId13"/>
    <p:sldId id="477" r:id="rId14"/>
    <p:sldId id="479" r:id="rId15"/>
    <p:sldId id="480" r:id="rId16"/>
    <p:sldId id="482" r:id="rId17"/>
    <p:sldId id="484" r:id="rId18"/>
    <p:sldId id="483" r:id="rId19"/>
    <p:sldId id="473" r:id="rId20"/>
    <p:sldId id="48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96FB5E-D9D8-4D60-BE20-5BC735C64F9E}" type="datetimeFigureOut">
              <a:rPr lang="en-US" smtClean="0"/>
              <a:t>10/21/2018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D267F6-D431-4319-B122-235566DB89CE}" type="slidenum">
              <a:rPr lang="en-US" smtClean="0"/>
              <a:t>‹#›</a:t>
            </a:fld>
            <a:endParaRPr lang="en-US"/>
          </a:p>
        </p:txBody>
      </p:sp>
    </p:spTree>
    <p:extLst>
      <p:ext uri="{BB962C8B-B14F-4D97-AF65-F5344CB8AC3E}">
        <p14:creationId xmlns:p14="http://schemas.microsoft.com/office/powerpoint/2010/main" val="1564823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Models for assurance – Various models: 5 lines of defense, 3 lines of defense, movement to use the term lines of assurance. The foundation and principles behind these models are all the same. It is a matter of choosing the terms that resonate with your organization and leadership.  </a:t>
            </a:r>
          </a:p>
          <a:p>
            <a:endParaRPr lang="en-US" sz="1000" dirty="0"/>
          </a:p>
          <a:p>
            <a:r>
              <a:rPr lang="en-US" sz="1000" dirty="0"/>
              <a:t>First</a:t>
            </a:r>
            <a:r>
              <a:rPr lang="en-US" sz="1000" baseline="0" dirty="0"/>
              <a:t> important to understand who is doing what.  Regulators in UK expect told implemented and demonstrated</a:t>
            </a:r>
            <a:endParaRPr lang="en-US" sz="1000" dirty="0"/>
          </a:p>
          <a:p>
            <a:endParaRPr lang="en-US" sz="1000" dirty="0"/>
          </a:p>
          <a:p>
            <a:r>
              <a:rPr lang="en-US" sz="1000" dirty="0"/>
              <a:t>How many have</a:t>
            </a:r>
            <a:r>
              <a:rPr lang="en-US" sz="1000" baseline="0" dirty="0"/>
              <a:t> heard of 3LOD?</a:t>
            </a:r>
          </a:p>
          <a:p>
            <a:pPr marL="0" indent="0">
              <a:buNone/>
            </a:pPr>
            <a:r>
              <a:rPr lang="en-US" sz="1000" i="1" dirty="0"/>
              <a:t>“The premise of the Three Lines of Defense model is that:</a:t>
            </a:r>
          </a:p>
          <a:p>
            <a:pPr>
              <a:buFontTx/>
              <a:buChar char="-"/>
            </a:pPr>
            <a:r>
              <a:rPr lang="en-US" sz="1000" i="1" dirty="0"/>
              <a:t>Each area within a company has a clearly defined and specific role to play. </a:t>
            </a:r>
          </a:p>
          <a:p>
            <a:pPr>
              <a:buFontTx/>
              <a:buChar char="-"/>
            </a:pPr>
            <a:r>
              <a:rPr lang="en-US" sz="1000" i="1" dirty="0"/>
              <a:t>And when each does its assigned task effectively, the likelihood that a risk will slip past all of the defense lines and penetrate the organization </a:t>
            </a:r>
            <a:r>
              <a:rPr lang="en-US" sz="1000" i="1" dirty="0" err="1"/>
              <a:t>diminshes</a:t>
            </a:r>
            <a:r>
              <a:rPr lang="en-US" sz="1000" i="1" dirty="0"/>
              <a:t>.”</a:t>
            </a:r>
          </a:p>
          <a:p>
            <a:pPr>
              <a:buFontTx/>
              <a:buChar char="-"/>
            </a:pPr>
            <a:endParaRPr lang="en-US" sz="1000" i="1" dirty="0"/>
          </a:p>
          <a:p>
            <a:r>
              <a:rPr lang="en-US" sz="1000" dirty="0">
                <a:effectLst/>
              </a:rPr>
              <a:t>The IIA’s model does not include the board of directors and equivalent governing bodies or senior management among the lines of defense. Instead, they are considered stakeholders served by the three lines. However, because they are responsible for setting organizational objectives and establishing structures to manage any risks arising from the pursuit of those objectives, they play an important role in risk and control.</a:t>
            </a:r>
            <a:br>
              <a:rPr lang="en-US" sz="1000" dirty="0">
                <a:effectLst/>
              </a:rPr>
            </a:br>
            <a:endParaRPr lang="en-US" sz="1000" dirty="0">
              <a:effectLst/>
            </a:endParaRPr>
          </a:p>
          <a:p>
            <a:r>
              <a:rPr lang="en-US" sz="1000" dirty="0">
                <a:effectLst/>
              </a:rPr>
              <a:t>Two other groups sit outside the model, while still having a major effect on its operation: regulators and external audit. These groups can be considered another type of defense, but their scope is generally too narrow to align with the overarching nature of the three lines.</a:t>
            </a:r>
          </a:p>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2</a:t>
            </a:fld>
            <a:endParaRPr lang="en-US"/>
          </a:p>
        </p:txBody>
      </p:sp>
    </p:spTree>
    <p:extLst>
      <p:ext uri="{BB962C8B-B14F-4D97-AF65-F5344CB8AC3E}">
        <p14:creationId xmlns:p14="http://schemas.microsoft.com/office/powerpoint/2010/main" val="6644236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Models for assurance – Various models: 5 lines of defense, 3 lines of defense, movement to use the term lines of assurance. The foundation and principles behind these models are all the same. It is a matter of choosing the terms that resonate with your organization and leadership.  </a:t>
            </a:r>
          </a:p>
          <a:p>
            <a:endParaRPr lang="en-US" sz="1000" dirty="0"/>
          </a:p>
          <a:p>
            <a:r>
              <a:rPr lang="en-US" sz="1000" dirty="0"/>
              <a:t>First</a:t>
            </a:r>
            <a:r>
              <a:rPr lang="en-US" sz="1000" baseline="0" dirty="0"/>
              <a:t> important to understand who is doing what.  Regulators in UK expect told implemented and demonstrated</a:t>
            </a:r>
            <a:endParaRPr lang="en-US" sz="1000" dirty="0"/>
          </a:p>
          <a:p>
            <a:endParaRPr lang="en-US" sz="1000" dirty="0"/>
          </a:p>
          <a:p>
            <a:r>
              <a:rPr lang="en-US" sz="1000" dirty="0"/>
              <a:t>How many have</a:t>
            </a:r>
            <a:r>
              <a:rPr lang="en-US" sz="1000" baseline="0" dirty="0"/>
              <a:t> heard of 3LOD?</a:t>
            </a:r>
          </a:p>
          <a:p>
            <a:pPr marL="0" indent="0">
              <a:buNone/>
            </a:pPr>
            <a:r>
              <a:rPr lang="en-US" sz="1000" i="1" dirty="0"/>
              <a:t>“The premise of the Three Lines of Defense model is that:</a:t>
            </a:r>
          </a:p>
          <a:p>
            <a:pPr>
              <a:buFontTx/>
              <a:buChar char="-"/>
            </a:pPr>
            <a:r>
              <a:rPr lang="en-US" sz="1000" i="1" dirty="0"/>
              <a:t>Each area within a company has a clearly defined and specific role to play. </a:t>
            </a:r>
          </a:p>
          <a:p>
            <a:pPr>
              <a:buFontTx/>
              <a:buChar char="-"/>
            </a:pPr>
            <a:r>
              <a:rPr lang="en-US" sz="1000" i="1" dirty="0"/>
              <a:t>And when each does its assigned task effectively, the likelihood that a risk will slip past all of the defense lines and penetrate the organization </a:t>
            </a:r>
            <a:r>
              <a:rPr lang="en-US" sz="1000" i="1" dirty="0" err="1"/>
              <a:t>diminshes</a:t>
            </a:r>
            <a:r>
              <a:rPr lang="en-US" sz="1000" i="1" dirty="0"/>
              <a:t>.”</a:t>
            </a:r>
          </a:p>
          <a:p>
            <a:pPr>
              <a:buFontTx/>
              <a:buChar char="-"/>
            </a:pPr>
            <a:endParaRPr lang="en-US" sz="1000" i="1" dirty="0"/>
          </a:p>
          <a:p>
            <a:r>
              <a:rPr lang="en-US" sz="1000" dirty="0">
                <a:effectLst/>
              </a:rPr>
              <a:t>The IIA’s model does not include the board of directors and equivalent governing bodies or senior management among the lines of defense. Instead, they are considered stakeholders served by the three lines. However, because they are responsible for setting organizational objectives and establishing structures to manage any risks arising from the pursuit of those objectives, they play an important role in risk and control.</a:t>
            </a:r>
            <a:br>
              <a:rPr lang="en-US" sz="1000" dirty="0">
                <a:effectLst/>
              </a:rPr>
            </a:br>
            <a:endParaRPr lang="en-US" sz="1000" dirty="0">
              <a:effectLst/>
            </a:endParaRPr>
          </a:p>
          <a:p>
            <a:r>
              <a:rPr lang="en-US" sz="1000" dirty="0">
                <a:effectLst/>
              </a:rPr>
              <a:t>Two other groups sit outside the model, while still having a major effect on its operation: regulators and external audit. These groups can be considered another type of defense, but their scope is generally too narrow to align with the overarching nature of the three lines.</a:t>
            </a:r>
          </a:p>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15</a:t>
            </a:fld>
            <a:endParaRPr lang="en-US"/>
          </a:p>
        </p:txBody>
      </p:sp>
    </p:spTree>
    <p:extLst>
      <p:ext uri="{BB962C8B-B14F-4D97-AF65-F5344CB8AC3E}">
        <p14:creationId xmlns:p14="http://schemas.microsoft.com/office/powerpoint/2010/main" val="27729170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Models for assurance – Various models: 5 lines of defense, 3 lines of defense, movement to use the term lines of assurance. The foundation and principles behind these models are all the same. It is a matter of choosing the terms that resonate with your organization and leadership.  </a:t>
            </a:r>
          </a:p>
          <a:p>
            <a:endParaRPr lang="en-US" sz="1000" dirty="0"/>
          </a:p>
          <a:p>
            <a:r>
              <a:rPr lang="en-US" sz="1000" dirty="0"/>
              <a:t>First</a:t>
            </a:r>
            <a:r>
              <a:rPr lang="en-US" sz="1000" baseline="0" dirty="0"/>
              <a:t> important to understand who is doing what.  Regulators in UK expect told implemented and demonstrated</a:t>
            </a:r>
            <a:endParaRPr lang="en-US" sz="1000" dirty="0"/>
          </a:p>
          <a:p>
            <a:endParaRPr lang="en-US" sz="1000" dirty="0"/>
          </a:p>
          <a:p>
            <a:r>
              <a:rPr lang="en-US" sz="1000" dirty="0"/>
              <a:t>How many have</a:t>
            </a:r>
            <a:r>
              <a:rPr lang="en-US" sz="1000" baseline="0" dirty="0"/>
              <a:t> heard of 3LOD?</a:t>
            </a:r>
          </a:p>
          <a:p>
            <a:pPr marL="0" indent="0">
              <a:buNone/>
            </a:pPr>
            <a:r>
              <a:rPr lang="en-US" sz="1000" i="1" dirty="0"/>
              <a:t>“The premise of the Three Lines of Defense model is that:</a:t>
            </a:r>
          </a:p>
          <a:p>
            <a:pPr>
              <a:buFontTx/>
              <a:buChar char="-"/>
            </a:pPr>
            <a:r>
              <a:rPr lang="en-US" sz="1000" i="1" dirty="0"/>
              <a:t>Each area within a company has a clearly defined and specific role to play. </a:t>
            </a:r>
          </a:p>
          <a:p>
            <a:pPr>
              <a:buFontTx/>
              <a:buChar char="-"/>
            </a:pPr>
            <a:r>
              <a:rPr lang="en-US" sz="1000" i="1" dirty="0"/>
              <a:t>And when each does its assigned task effectively, the likelihood that a risk will slip past all of the defense lines and penetrate the organization </a:t>
            </a:r>
            <a:r>
              <a:rPr lang="en-US" sz="1000" i="1" dirty="0" err="1"/>
              <a:t>diminshes</a:t>
            </a:r>
            <a:r>
              <a:rPr lang="en-US" sz="1000" i="1" dirty="0"/>
              <a:t>.”</a:t>
            </a:r>
          </a:p>
          <a:p>
            <a:pPr>
              <a:buFontTx/>
              <a:buChar char="-"/>
            </a:pPr>
            <a:endParaRPr lang="en-US" sz="1000" i="1" dirty="0"/>
          </a:p>
          <a:p>
            <a:r>
              <a:rPr lang="en-US" sz="1000" dirty="0">
                <a:effectLst/>
              </a:rPr>
              <a:t>The IIA’s model does not include the board of directors and equivalent governing bodies or senior management among the lines of defense. Instead, they are considered stakeholders served by the three lines. However, because they are responsible for setting organizational objectives and establishing structures to manage any risks arising from the pursuit of those objectives, they play an important role in risk and control.</a:t>
            </a:r>
            <a:br>
              <a:rPr lang="en-US" sz="1000" dirty="0">
                <a:effectLst/>
              </a:rPr>
            </a:br>
            <a:endParaRPr lang="en-US" sz="1000" dirty="0">
              <a:effectLst/>
            </a:endParaRPr>
          </a:p>
          <a:p>
            <a:r>
              <a:rPr lang="en-US" sz="1000" dirty="0">
                <a:effectLst/>
              </a:rPr>
              <a:t>Two other groups sit outside the model, while still having a major effect on its operation: regulators and external audit. These groups can be considered another type of defense, but their scope is generally too narrow to align with the overarching nature of the three lines.</a:t>
            </a:r>
          </a:p>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16</a:t>
            </a:fld>
            <a:endParaRPr lang="en-US"/>
          </a:p>
        </p:txBody>
      </p:sp>
    </p:spTree>
    <p:extLst>
      <p:ext uri="{BB962C8B-B14F-4D97-AF65-F5344CB8AC3E}">
        <p14:creationId xmlns:p14="http://schemas.microsoft.com/office/powerpoint/2010/main" val="19767465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Control activities: Most people spend their time in their silo doing their tasks. Ideally control activities are preventive and timely. You many have informal control activities, but typically these are monitoring activities.  </a:t>
            </a:r>
          </a:p>
          <a:p>
            <a:endParaRPr lang="en-US" dirty="0"/>
          </a:p>
          <a:p>
            <a:r>
              <a:rPr lang="en-US" dirty="0"/>
              <a:t>Monitoring happens based upon your experience and gut filling. You know it when you see it.</a:t>
            </a:r>
          </a:p>
          <a:p>
            <a:endParaRPr lang="en-US" dirty="0"/>
          </a:p>
          <a:p>
            <a:r>
              <a:rPr lang="en-US" dirty="0"/>
              <a:t>Information and Communication – No one likes to deliver bad news. Sometimes people are not good communication good news. Only when necessary, reactionary and sometimes too late. Ideally, you have control in periodic reporting complements reporting. Other is thresholds with timeliness associated to address the problems.</a:t>
            </a:r>
          </a:p>
          <a:p>
            <a:endParaRPr lang="en-US" dirty="0"/>
          </a:p>
          <a:p>
            <a:r>
              <a:rPr lang="en-US" dirty="0"/>
              <a:t>Risk Assessment  - I did this 10 years ago when I started my business during the SWOT analysis.</a:t>
            </a:r>
          </a:p>
          <a:p>
            <a:endParaRPr lang="en-US" dirty="0"/>
          </a:p>
          <a:p>
            <a:r>
              <a:rPr lang="en-US" dirty="0"/>
              <a:t>Control Environment – Follow the leader. Ideally, leaders demonstrate and inspire desired behavior. Enforces accountability.</a:t>
            </a:r>
          </a:p>
        </p:txBody>
      </p:sp>
      <p:sp>
        <p:nvSpPr>
          <p:cNvPr id="4" name="Slide Number Placeholder 3"/>
          <p:cNvSpPr>
            <a:spLocks noGrp="1"/>
          </p:cNvSpPr>
          <p:nvPr>
            <p:ph type="sldNum" sz="quarter" idx="10"/>
          </p:nvPr>
        </p:nvSpPr>
        <p:spPr/>
        <p:txBody>
          <a:bodyPr/>
          <a:lstStyle/>
          <a:p>
            <a:fld id="{893B0CF2-7F87-4E02-A248-870047730F99}" type="slidenum">
              <a:rPr lang="en-US" smtClean="0"/>
              <a:t>18</a:t>
            </a:fld>
            <a:endParaRPr lang="en-US"/>
          </a:p>
        </p:txBody>
      </p:sp>
    </p:spTree>
    <p:extLst>
      <p:ext uri="{BB962C8B-B14F-4D97-AF65-F5344CB8AC3E}">
        <p14:creationId xmlns:p14="http://schemas.microsoft.com/office/powerpoint/2010/main" val="4294607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Control activities: Most people spend their time in their silo doing their tasks. Ideally control activities are preventive and timely. You many have informal control activities, but typically these are monitoring activities.  </a:t>
            </a:r>
          </a:p>
          <a:p>
            <a:endParaRPr lang="en-US" dirty="0"/>
          </a:p>
          <a:p>
            <a:r>
              <a:rPr lang="en-US" dirty="0"/>
              <a:t>Monitoring happens based upon your experience and gut filling. You know it when you see it.</a:t>
            </a:r>
          </a:p>
          <a:p>
            <a:endParaRPr lang="en-US" dirty="0"/>
          </a:p>
          <a:p>
            <a:r>
              <a:rPr lang="en-US" dirty="0"/>
              <a:t>Information and Communication – No one likes to deliver bad news. Sometimes people are not good communication good news. Only when necessary, reactionary and sometimes too late. Ideally, you have control in periodic reporting complements reporting. Other is thresholds with timeliness associated to address the problems.</a:t>
            </a:r>
          </a:p>
          <a:p>
            <a:endParaRPr lang="en-US" dirty="0"/>
          </a:p>
          <a:p>
            <a:r>
              <a:rPr lang="en-US" dirty="0"/>
              <a:t>Risk Assessment  - I did this 10 years ago when I started my business during the SWOT analysis.</a:t>
            </a:r>
          </a:p>
          <a:p>
            <a:endParaRPr lang="en-US" dirty="0"/>
          </a:p>
          <a:p>
            <a:r>
              <a:rPr lang="en-US" dirty="0"/>
              <a:t>Control Environment – Follow the leader. Ideally, leaders demonstrate and inspire desired behavior. Enforces accountability.</a:t>
            </a:r>
          </a:p>
        </p:txBody>
      </p:sp>
      <p:sp>
        <p:nvSpPr>
          <p:cNvPr id="4" name="Slide Number Placeholder 3"/>
          <p:cNvSpPr>
            <a:spLocks noGrp="1"/>
          </p:cNvSpPr>
          <p:nvPr>
            <p:ph type="sldNum" sz="quarter" idx="10"/>
          </p:nvPr>
        </p:nvSpPr>
        <p:spPr/>
        <p:txBody>
          <a:bodyPr/>
          <a:lstStyle/>
          <a:p>
            <a:fld id="{893B0CF2-7F87-4E02-A248-870047730F99}" type="slidenum">
              <a:rPr lang="en-US" smtClean="0"/>
              <a:t>3</a:t>
            </a:fld>
            <a:endParaRPr lang="en-US"/>
          </a:p>
        </p:txBody>
      </p:sp>
    </p:spTree>
    <p:extLst>
      <p:ext uri="{BB962C8B-B14F-4D97-AF65-F5344CB8AC3E}">
        <p14:creationId xmlns:p14="http://schemas.microsoft.com/office/powerpoint/2010/main" val="390718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Models for assurance – Various models: 5 lines of defense, 3 lines of defense, movement to use the term lines of assurance. The foundation and principles behind these models are all the same. It is a matter of choosing the terms that resonate with your organization and leadership.  </a:t>
            </a:r>
          </a:p>
          <a:p>
            <a:endParaRPr lang="en-US" sz="1000" dirty="0"/>
          </a:p>
          <a:p>
            <a:r>
              <a:rPr lang="en-US" sz="1000" dirty="0"/>
              <a:t>First</a:t>
            </a:r>
            <a:r>
              <a:rPr lang="en-US" sz="1000" baseline="0" dirty="0"/>
              <a:t> important to understand who is doing what.  Regulators in UK expect told implemented and demonstrated</a:t>
            </a:r>
            <a:endParaRPr lang="en-US" sz="1000" dirty="0"/>
          </a:p>
          <a:p>
            <a:endParaRPr lang="en-US" sz="1000" dirty="0"/>
          </a:p>
          <a:p>
            <a:r>
              <a:rPr lang="en-US" sz="1000" dirty="0"/>
              <a:t>How many have</a:t>
            </a:r>
            <a:r>
              <a:rPr lang="en-US" sz="1000" baseline="0" dirty="0"/>
              <a:t> heard of 3LOD?</a:t>
            </a:r>
          </a:p>
          <a:p>
            <a:pPr marL="0" indent="0">
              <a:buNone/>
            </a:pPr>
            <a:r>
              <a:rPr lang="en-US" sz="1000" i="1" dirty="0"/>
              <a:t>“The premise of the Three Lines of Defense model is that:</a:t>
            </a:r>
          </a:p>
          <a:p>
            <a:pPr>
              <a:buFontTx/>
              <a:buChar char="-"/>
            </a:pPr>
            <a:r>
              <a:rPr lang="en-US" sz="1000" i="1" dirty="0"/>
              <a:t>Each area within a company has a clearly defined and specific role to play. </a:t>
            </a:r>
          </a:p>
          <a:p>
            <a:pPr>
              <a:buFontTx/>
              <a:buChar char="-"/>
            </a:pPr>
            <a:r>
              <a:rPr lang="en-US" sz="1000" i="1" dirty="0"/>
              <a:t>And when each does its assigned task effectively, the likelihood that a risk will slip past all of the defense lines and penetrate the organization </a:t>
            </a:r>
            <a:r>
              <a:rPr lang="en-US" sz="1000" i="1" dirty="0" err="1"/>
              <a:t>diminshes</a:t>
            </a:r>
            <a:r>
              <a:rPr lang="en-US" sz="1000" i="1" dirty="0"/>
              <a:t>.”</a:t>
            </a:r>
          </a:p>
          <a:p>
            <a:pPr>
              <a:buFontTx/>
              <a:buChar char="-"/>
            </a:pPr>
            <a:endParaRPr lang="en-US" sz="1000" i="1" dirty="0"/>
          </a:p>
          <a:p>
            <a:r>
              <a:rPr lang="en-US" sz="1000" dirty="0">
                <a:effectLst/>
              </a:rPr>
              <a:t>The IIA’s model does not include the board of directors and equivalent governing bodies or senior management among the lines of defense. Instead, they are considered stakeholders served by the three lines. However, because they are responsible for setting organizational objectives and establishing structures to manage any risks arising from the pursuit of those objectives, they play an important role in risk and control.</a:t>
            </a:r>
            <a:br>
              <a:rPr lang="en-US" sz="1000" dirty="0">
                <a:effectLst/>
              </a:rPr>
            </a:br>
            <a:endParaRPr lang="en-US" sz="1000" dirty="0">
              <a:effectLst/>
            </a:endParaRPr>
          </a:p>
          <a:p>
            <a:r>
              <a:rPr lang="en-US" sz="1000" dirty="0">
                <a:effectLst/>
              </a:rPr>
              <a:t>Two other groups sit outside the model, while still having a major effect on its operation: regulators and external audit. These groups can be considered another type of defense, but their scope is generally too narrow to align with the overarching nature of the three lines.</a:t>
            </a:r>
          </a:p>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4</a:t>
            </a:fld>
            <a:endParaRPr lang="en-US"/>
          </a:p>
        </p:txBody>
      </p:sp>
    </p:spTree>
    <p:extLst>
      <p:ext uri="{BB962C8B-B14F-4D97-AF65-F5344CB8AC3E}">
        <p14:creationId xmlns:p14="http://schemas.microsoft.com/office/powerpoint/2010/main" val="4119405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Models for assurance – Various models: 5 lines of defense, 3 lines of defense, movement to use the term lines of assurance. The foundation and principles behind these models are all the same. It is a matter of choosing the terms that resonate with your organization and leadership.  </a:t>
            </a:r>
          </a:p>
          <a:p>
            <a:endParaRPr lang="en-US" sz="1000" dirty="0"/>
          </a:p>
          <a:p>
            <a:r>
              <a:rPr lang="en-US" sz="1000" dirty="0"/>
              <a:t>First</a:t>
            </a:r>
            <a:r>
              <a:rPr lang="en-US" sz="1000" baseline="0" dirty="0"/>
              <a:t> important to understand who is doing what.  Regulators in UK expect told implemented and demonstrated</a:t>
            </a:r>
            <a:endParaRPr lang="en-US" sz="1000" dirty="0"/>
          </a:p>
          <a:p>
            <a:endParaRPr lang="en-US" sz="1000" dirty="0"/>
          </a:p>
          <a:p>
            <a:r>
              <a:rPr lang="en-US" sz="1000" dirty="0"/>
              <a:t>How many have</a:t>
            </a:r>
            <a:r>
              <a:rPr lang="en-US" sz="1000" baseline="0" dirty="0"/>
              <a:t> heard of 3LOD?</a:t>
            </a:r>
          </a:p>
          <a:p>
            <a:pPr marL="0" indent="0">
              <a:buNone/>
            </a:pPr>
            <a:r>
              <a:rPr lang="en-US" sz="1000" i="1" dirty="0"/>
              <a:t>“The premise of the Three Lines of Defense model is that:</a:t>
            </a:r>
          </a:p>
          <a:p>
            <a:pPr>
              <a:buFontTx/>
              <a:buChar char="-"/>
            </a:pPr>
            <a:r>
              <a:rPr lang="en-US" sz="1000" i="1" dirty="0"/>
              <a:t>Each area within a company has a clearly defined and specific role to play. </a:t>
            </a:r>
          </a:p>
          <a:p>
            <a:pPr>
              <a:buFontTx/>
              <a:buChar char="-"/>
            </a:pPr>
            <a:r>
              <a:rPr lang="en-US" sz="1000" i="1" dirty="0"/>
              <a:t>And when each does its assigned task effectively, the likelihood that a risk will slip past all of the defense lines and penetrate the organization </a:t>
            </a:r>
            <a:r>
              <a:rPr lang="en-US" sz="1000" i="1" dirty="0" err="1"/>
              <a:t>diminshes</a:t>
            </a:r>
            <a:r>
              <a:rPr lang="en-US" sz="1000" i="1" dirty="0"/>
              <a:t>.”</a:t>
            </a:r>
          </a:p>
          <a:p>
            <a:pPr>
              <a:buFontTx/>
              <a:buChar char="-"/>
            </a:pPr>
            <a:endParaRPr lang="en-US" sz="1000" i="1" dirty="0"/>
          </a:p>
          <a:p>
            <a:r>
              <a:rPr lang="en-US" sz="1000" dirty="0">
                <a:effectLst/>
              </a:rPr>
              <a:t>The IIA’s model does not include the board of directors and equivalent governing bodies or senior management among the lines of defense. Instead, they are considered stakeholders served by the three lines. However, because they are responsible for setting organizational objectives and establishing structures to manage any risks arising from the pursuit of those objectives, they play an important role in risk and control.</a:t>
            </a:r>
            <a:br>
              <a:rPr lang="en-US" sz="1000" dirty="0">
                <a:effectLst/>
              </a:rPr>
            </a:br>
            <a:endParaRPr lang="en-US" sz="1000" dirty="0">
              <a:effectLst/>
            </a:endParaRPr>
          </a:p>
          <a:p>
            <a:r>
              <a:rPr lang="en-US" sz="1000" dirty="0">
                <a:effectLst/>
              </a:rPr>
              <a:t>Two other groups sit outside the model, while still having a major effect on its operation: regulators and external audit. These groups can be considered another type of defense, but their scope is generally too narrow to align with the overarching nature of the three lines.</a:t>
            </a:r>
          </a:p>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6</a:t>
            </a:fld>
            <a:endParaRPr lang="en-US"/>
          </a:p>
        </p:txBody>
      </p:sp>
    </p:spTree>
    <p:extLst>
      <p:ext uri="{BB962C8B-B14F-4D97-AF65-F5344CB8AC3E}">
        <p14:creationId xmlns:p14="http://schemas.microsoft.com/office/powerpoint/2010/main" val="15979097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Models for assurance – Various models: 5 lines of defense, 3 lines of defense, movement to use the term lines of assurance. The foundation and principles behind these models are all the same. It is a matter of choosing the terms that resonate with your organization and leadership.  </a:t>
            </a:r>
          </a:p>
          <a:p>
            <a:endParaRPr lang="en-US" sz="1000" dirty="0"/>
          </a:p>
          <a:p>
            <a:r>
              <a:rPr lang="en-US" sz="1000" dirty="0"/>
              <a:t>First</a:t>
            </a:r>
            <a:r>
              <a:rPr lang="en-US" sz="1000" baseline="0" dirty="0"/>
              <a:t> important to understand who is doing what.  Regulators in UK expect told implemented and demonstrated</a:t>
            </a:r>
            <a:endParaRPr lang="en-US" sz="1000" dirty="0"/>
          </a:p>
          <a:p>
            <a:endParaRPr lang="en-US" sz="1000" dirty="0"/>
          </a:p>
          <a:p>
            <a:r>
              <a:rPr lang="en-US" sz="1000" dirty="0"/>
              <a:t>How many have</a:t>
            </a:r>
            <a:r>
              <a:rPr lang="en-US" sz="1000" baseline="0" dirty="0"/>
              <a:t> heard of 3LOD?</a:t>
            </a:r>
          </a:p>
          <a:p>
            <a:pPr marL="0" indent="0">
              <a:buNone/>
            </a:pPr>
            <a:r>
              <a:rPr lang="en-US" sz="1000" i="1" dirty="0"/>
              <a:t>“The premise of the Three Lines of Defense model is that:</a:t>
            </a:r>
          </a:p>
          <a:p>
            <a:pPr>
              <a:buFontTx/>
              <a:buChar char="-"/>
            </a:pPr>
            <a:r>
              <a:rPr lang="en-US" sz="1000" i="1" dirty="0"/>
              <a:t>Each area within a company has a clearly defined and specific role to play. </a:t>
            </a:r>
          </a:p>
          <a:p>
            <a:pPr>
              <a:buFontTx/>
              <a:buChar char="-"/>
            </a:pPr>
            <a:r>
              <a:rPr lang="en-US" sz="1000" i="1" dirty="0"/>
              <a:t>And when each does its assigned task effectively, the likelihood that a risk will slip past all of the defense lines and penetrate the organization </a:t>
            </a:r>
            <a:r>
              <a:rPr lang="en-US" sz="1000" i="1" dirty="0" err="1"/>
              <a:t>diminshes</a:t>
            </a:r>
            <a:r>
              <a:rPr lang="en-US" sz="1000" i="1" dirty="0"/>
              <a:t>.”</a:t>
            </a:r>
          </a:p>
          <a:p>
            <a:pPr>
              <a:buFontTx/>
              <a:buChar char="-"/>
            </a:pPr>
            <a:endParaRPr lang="en-US" sz="1000" i="1" dirty="0"/>
          </a:p>
          <a:p>
            <a:r>
              <a:rPr lang="en-US" sz="1000" dirty="0">
                <a:effectLst/>
              </a:rPr>
              <a:t>The IIA’s model does not include the board of directors and equivalent governing bodies or senior management among the lines of defense. Instead, they are considered stakeholders served by the three lines. However, because they are responsible for setting organizational objectives and establishing structures to manage any risks arising from the pursuit of those objectives, they play an important role in risk and control.</a:t>
            </a:r>
            <a:br>
              <a:rPr lang="en-US" sz="1000" dirty="0">
                <a:effectLst/>
              </a:rPr>
            </a:br>
            <a:endParaRPr lang="en-US" sz="1000" dirty="0">
              <a:effectLst/>
            </a:endParaRPr>
          </a:p>
          <a:p>
            <a:r>
              <a:rPr lang="en-US" sz="1000" dirty="0">
                <a:effectLst/>
              </a:rPr>
              <a:t>Two other groups sit outside the model, while still having a major effect on its operation: regulators and external audit. These groups can be considered another type of defense, but their scope is generally too narrow to align with the overarching nature of the three lines.</a:t>
            </a:r>
          </a:p>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8</a:t>
            </a:fld>
            <a:endParaRPr lang="en-US"/>
          </a:p>
        </p:txBody>
      </p:sp>
    </p:spTree>
    <p:extLst>
      <p:ext uri="{BB962C8B-B14F-4D97-AF65-F5344CB8AC3E}">
        <p14:creationId xmlns:p14="http://schemas.microsoft.com/office/powerpoint/2010/main" val="58953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Models for assurance – Various models: 5 lines of defense, 3 lines of defense, movement to use the term lines of assurance. The foundation and principles behind these models are all the same. It is a matter of choosing the terms that resonate with your organization and leadership.  </a:t>
            </a:r>
          </a:p>
          <a:p>
            <a:endParaRPr lang="en-US" sz="1000" dirty="0"/>
          </a:p>
          <a:p>
            <a:r>
              <a:rPr lang="en-US" sz="1000" dirty="0"/>
              <a:t>First</a:t>
            </a:r>
            <a:r>
              <a:rPr lang="en-US" sz="1000" baseline="0" dirty="0"/>
              <a:t> important to understand who is doing what.  Regulators in UK expect told implemented and demonstrated</a:t>
            </a:r>
            <a:endParaRPr lang="en-US" sz="1000" dirty="0"/>
          </a:p>
          <a:p>
            <a:endParaRPr lang="en-US" sz="1000" dirty="0"/>
          </a:p>
          <a:p>
            <a:r>
              <a:rPr lang="en-US" sz="1000" dirty="0"/>
              <a:t>How many have</a:t>
            </a:r>
            <a:r>
              <a:rPr lang="en-US" sz="1000" baseline="0" dirty="0"/>
              <a:t> heard of 3LOD?</a:t>
            </a:r>
          </a:p>
          <a:p>
            <a:pPr marL="0" indent="0">
              <a:buNone/>
            </a:pPr>
            <a:r>
              <a:rPr lang="en-US" sz="1000" i="1" dirty="0"/>
              <a:t>“The premise of the Three Lines of Defense model is that:</a:t>
            </a:r>
          </a:p>
          <a:p>
            <a:pPr>
              <a:buFontTx/>
              <a:buChar char="-"/>
            </a:pPr>
            <a:r>
              <a:rPr lang="en-US" sz="1000" i="1" dirty="0"/>
              <a:t>Each area within a company has a clearly defined and specific role to play. </a:t>
            </a:r>
          </a:p>
          <a:p>
            <a:pPr>
              <a:buFontTx/>
              <a:buChar char="-"/>
            </a:pPr>
            <a:r>
              <a:rPr lang="en-US" sz="1000" i="1" dirty="0"/>
              <a:t>And when each does its assigned task effectively, the likelihood that a risk will slip past all of the defense lines and penetrate the organization </a:t>
            </a:r>
            <a:r>
              <a:rPr lang="en-US" sz="1000" i="1" dirty="0" err="1"/>
              <a:t>diminshes</a:t>
            </a:r>
            <a:r>
              <a:rPr lang="en-US" sz="1000" i="1" dirty="0"/>
              <a:t>.”</a:t>
            </a:r>
          </a:p>
          <a:p>
            <a:pPr>
              <a:buFontTx/>
              <a:buChar char="-"/>
            </a:pPr>
            <a:endParaRPr lang="en-US" sz="1000" i="1" dirty="0"/>
          </a:p>
          <a:p>
            <a:r>
              <a:rPr lang="en-US" sz="1000" dirty="0">
                <a:effectLst/>
              </a:rPr>
              <a:t>The IIA’s model does not include the board of directors and equivalent governing bodies or senior management among the lines of defense. Instead, they are considered stakeholders served by the three lines. However, because they are responsible for setting organizational objectives and establishing structures to manage any risks arising from the pursuit of those objectives, they play an important role in risk and control.</a:t>
            </a:r>
            <a:br>
              <a:rPr lang="en-US" sz="1000" dirty="0">
                <a:effectLst/>
              </a:rPr>
            </a:br>
            <a:endParaRPr lang="en-US" sz="1000" dirty="0">
              <a:effectLst/>
            </a:endParaRPr>
          </a:p>
          <a:p>
            <a:r>
              <a:rPr lang="en-US" sz="1000" dirty="0">
                <a:effectLst/>
              </a:rPr>
              <a:t>Two other groups sit outside the model, while still having a major effect on its operation: regulators and external audit. These groups can be considered another type of defense, but their scope is generally too narrow to align with the overarching nature of the three lines.</a:t>
            </a:r>
          </a:p>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10</a:t>
            </a:fld>
            <a:endParaRPr lang="en-US"/>
          </a:p>
        </p:txBody>
      </p:sp>
    </p:spTree>
    <p:extLst>
      <p:ext uri="{BB962C8B-B14F-4D97-AF65-F5344CB8AC3E}">
        <p14:creationId xmlns:p14="http://schemas.microsoft.com/office/powerpoint/2010/main" val="36906267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Models for assurance – Various models: 5 lines of defense, 3 lines of defense, movement to use the term lines of assurance. The foundation and principles behind these models are all the same. It is a matter of choosing the terms that resonate with your organization and leadership.  </a:t>
            </a:r>
          </a:p>
          <a:p>
            <a:endParaRPr lang="en-US" sz="1000" dirty="0"/>
          </a:p>
          <a:p>
            <a:r>
              <a:rPr lang="en-US" sz="1000" dirty="0"/>
              <a:t>First</a:t>
            </a:r>
            <a:r>
              <a:rPr lang="en-US" sz="1000" baseline="0" dirty="0"/>
              <a:t> important to understand who is doing what.  Regulators in UK expect told implemented and demonstrated</a:t>
            </a:r>
            <a:endParaRPr lang="en-US" sz="1000" dirty="0"/>
          </a:p>
          <a:p>
            <a:endParaRPr lang="en-US" sz="1000" dirty="0"/>
          </a:p>
          <a:p>
            <a:r>
              <a:rPr lang="en-US" sz="1000" dirty="0"/>
              <a:t>How many have</a:t>
            </a:r>
            <a:r>
              <a:rPr lang="en-US" sz="1000" baseline="0" dirty="0"/>
              <a:t> heard of 3LOD?</a:t>
            </a:r>
          </a:p>
          <a:p>
            <a:pPr marL="0" indent="0">
              <a:buNone/>
            </a:pPr>
            <a:r>
              <a:rPr lang="en-US" sz="1000" i="1" dirty="0"/>
              <a:t>“The premise of the Three Lines of Defense model is that:</a:t>
            </a:r>
          </a:p>
          <a:p>
            <a:pPr>
              <a:buFontTx/>
              <a:buChar char="-"/>
            </a:pPr>
            <a:r>
              <a:rPr lang="en-US" sz="1000" i="1" dirty="0"/>
              <a:t>Each area within a company has a clearly defined and specific role to play. </a:t>
            </a:r>
          </a:p>
          <a:p>
            <a:pPr>
              <a:buFontTx/>
              <a:buChar char="-"/>
            </a:pPr>
            <a:r>
              <a:rPr lang="en-US" sz="1000" i="1" dirty="0"/>
              <a:t>And when each does its assigned task effectively, the likelihood that a risk will slip past all of the defense lines and penetrate the organization </a:t>
            </a:r>
            <a:r>
              <a:rPr lang="en-US" sz="1000" i="1" dirty="0" err="1"/>
              <a:t>diminshes</a:t>
            </a:r>
            <a:r>
              <a:rPr lang="en-US" sz="1000" i="1" dirty="0"/>
              <a:t>.”</a:t>
            </a:r>
          </a:p>
          <a:p>
            <a:pPr>
              <a:buFontTx/>
              <a:buChar char="-"/>
            </a:pPr>
            <a:endParaRPr lang="en-US" sz="1000" i="1" dirty="0"/>
          </a:p>
          <a:p>
            <a:r>
              <a:rPr lang="en-US" sz="1000" dirty="0">
                <a:effectLst/>
              </a:rPr>
              <a:t>The IIA’s model does not include the board of directors and equivalent governing bodies or senior management among the lines of defense. Instead, they are considered stakeholders served by the three lines. However, because they are responsible for setting organizational objectives and establishing structures to manage any risks arising from the pursuit of those objectives, they play an important role in risk and control.</a:t>
            </a:r>
            <a:br>
              <a:rPr lang="en-US" sz="1000" dirty="0">
                <a:effectLst/>
              </a:rPr>
            </a:br>
            <a:endParaRPr lang="en-US" sz="1000" dirty="0">
              <a:effectLst/>
            </a:endParaRPr>
          </a:p>
          <a:p>
            <a:r>
              <a:rPr lang="en-US" sz="1000" dirty="0">
                <a:effectLst/>
              </a:rPr>
              <a:t>Two other groups sit outside the model, while still having a major effect on its operation: regulators and external audit. These groups can be considered another type of defense, but their scope is generally too narrow to align with the overarching nature of the three lines.</a:t>
            </a:r>
          </a:p>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11</a:t>
            </a:fld>
            <a:endParaRPr lang="en-US"/>
          </a:p>
        </p:txBody>
      </p:sp>
    </p:spTree>
    <p:extLst>
      <p:ext uri="{BB962C8B-B14F-4D97-AF65-F5344CB8AC3E}">
        <p14:creationId xmlns:p14="http://schemas.microsoft.com/office/powerpoint/2010/main" val="25611888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Models for assurance – Various models: 5 lines of defense, 3 lines of defense, movement to use the term lines of assurance. The foundation and principles behind these models are all the same. It is a matter of choosing the terms that resonate with your organization and leadership.  </a:t>
            </a:r>
          </a:p>
          <a:p>
            <a:endParaRPr lang="en-US" sz="1000" dirty="0"/>
          </a:p>
          <a:p>
            <a:r>
              <a:rPr lang="en-US" sz="1000" dirty="0"/>
              <a:t>First</a:t>
            </a:r>
            <a:r>
              <a:rPr lang="en-US" sz="1000" baseline="0" dirty="0"/>
              <a:t> important to understand who is doing what.  Regulators in UK expect told implemented and demonstrated</a:t>
            </a:r>
            <a:endParaRPr lang="en-US" sz="1000" dirty="0"/>
          </a:p>
          <a:p>
            <a:endParaRPr lang="en-US" sz="1000" dirty="0"/>
          </a:p>
          <a:p>
            <a:r>
              <a:rPr lang="en-US" sz="1000" dirty="0"/>
              <a:t>How many have</a:t>
            </a:r>
            <a:r>
              <a:rPr lang="en-US" sz="1000" baseline="0" dirty="0"/>
              <a:t> heard of 3LOD?</a:t>
            </a:r>
          </a:p>
          <a:p>
            <a:pPr marL="0" indent="0">
              <a:buNone/>
            </a:pPr>
            <a:r>
              <a:rPr lang="en-US" sz="1000" i="1" dirty="0"/>
              <a:t>“The premise of the Three Lines of Defense model is that:</a:t>
            </a:r>
          </a:p>
          <a:p>
            <a:pPr>
              <a:buFontTx/>
              <a:buChar char="-"/>
            </a:pPr>
            <a:r>
              <a:rPr lang="en-US" sz="1000" i="1" dirty="0"/>
              <a:t>Each area within a company has a clearly defined and specific role to play. </a:t>
            </a:r>
          </a:p>
          <a:p>
            <a:pPr>
              <a:buFontTx/>
              <a:buChar char="-"/>
            </a:pPr>
            <a:r>
              <a:rPr lang="en-US" sz="1000" i="1" dirty="0"/>
              <a:t>And when each does its assigned task effectively, the likelihood that a risk will slip past all of the defense lines and penetrate the organization </a:t>
            </a:r>
            <a:r>
              <a:rPr lang="en-US" sz="1000" i="1" dirty="0" err="1"/>
              <a:t>diminshes</a:t>
            </a:r>
            <a:r>
              <a:rPr lang="en-US" sz="1000" i="1" dirty="0"/>
              <a:t>.”</a:t>
            </a:r>
          </a:p>
          <a:p>
            <a:pPr>
              <a:buFontTx/>
              <a:buChar char="-"/>
            </a:pPr>
            <a:endParaRPr lang="en-US" sz="1000" i="1" dirty="0"/>
          </a:p>
          <a:p>
            <a:r>
              <a:rPr lang="en-US" sz="1000" dirty="0">
                <a:effectLst/>
              </a:rPr>
              <a:t>The IIA’s model does not include the board of directors and equivalent governing bodies or senior management among the lines of defense. Instead, they are considered stakeholders served by the three lines. However, because they are responsible for setting organizational objectives and establishing structures to manage any risks arising from the pursuit of those objectives, they play an important role in risk and control.</a:t>
            </a:r>
            <a:br>
              <a:rPr lang="en-US" sz="1000" dirty="0">
                <a:effectLst/>
              </a:rPr>
            </a:br>
            <a:endParaRPr lang="en-US" sz="1000" dirty="0">
              <a:effectLst/>
            </a:endParaRPr>
          </a:p>
          <a:p>
            <a:r>
              <a:rPr lang="en-US" sz="1000" dirty="0">
                <a:effectLst/>
              </a:rPr>
              <a:t>Two other groups sit outside the model, while still having a major effect on its operation: regulators and external audit. These groups can be considered another type of defense, but their scope is generally too narrow to align with the overarching nature of the three lines.</a:t>
            </a:r>
          </a:p>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13</a:t>
            </a:fld>
            <a:endParaRPr lang="en-US"/>
          </a:p>
        </p:txBody>
      </p:sp>
    </p:spTree>
    <p:extLst>
      <p:ext uri="{BB962C8B-B14F-4D97-AF65-F5344CB8AC3E}">
        <p14:creationId xmlns:p14="http://schemas.microsoft.com/office/powerpoint/2010/main" val="16118358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Models for assurance – Various models: 5 lines of defense, 3 lines of defense, movement to use the term lines of assurance. The foundation and principles behind these models are all the same. It is a matter of choosing the terms that resonate with your organization and leadership.  </a:t>
            </a:r>
          </a:p>
          <a:p>
            <a:endParaRPr lang="en-US" sz="1000" dirty="0"/>
          </a:p>
          <a:p>
            <a:r>
              <a:rPr lang="en-US" sz="1000" dirty="0"/>
              <a:t>First</a:t>
            </a:r>
            <a:r>
              <a:rPr lang="en-US" sz="1000" baseline="0" dirty="0"/>
              <a:t> important to understand who is doing what.  Regulators in UK expect told implemented and demonstrated</a:t>
            </a:r>
            <a:endParaRPr lang="en-US" sz="1000" dirty="0"/>
          </a:p>
          <a:p>
            <a:endParaRPr lang="en-US" sz="1000" dirty="0"/>
          </a:p>
          <a:p>
            <a:r>
              <a:rPr lang="en-US" sz="1000" dirty="0"/>
              <a:t>How many have</a:t>
            </a:r>
            <a:r>
              <a:rPr lang="en-US" sz="1000" baseline="0" dirty="0"/>
              <a:t> heard of 3LOD?</a:t>
            </a:r>
          </a:p>
          <a:p>
            <a:pPr marL="0" indent="0">
              <a:buNone/>
            </a:pPr>
            <a:r>
              <a:rPr lang="en-US" sz="1000" i="1" dirty="0"/>
              <a:t>“The premise of the Three Lines of Defense model is that:</a:t>
            </a:r>
          </a:p>
          <a:p>
            <a:pPr>
              <a:buFontTx/>
              <a:buChar char="-"/>
            </a:pPr>
            <a:r>
              <a:rPr lang="en-US" sz="1000" i="1" dirty="0"/>
              <a:t>Each area within a company has a clearly defined and specific role to play. </a:t>
            </a:r>
          </a:p>
          <a:p>
            <a:pPr>
              <a:buFontTx/>
              <a:buChar char="-"/>
            </a:pPr>
            <a:r>
              <a:rPr lang="en-US" sz="1000" i="1" dirty="0"/>
              <a:t>And when each does its assigned task effectively, the likelihood that a risk will slip past all of the defense lines and penetrate the organization </a:t>
            </a:r>
            <a:r>
              <a:rPr lang="en-US" sz="1000" i="1" dirty="0" err="1"/>
              <a:t>diminshes</a:t>
            </a:r>
            <a:r>
              <a:rPr lang="en-US" sz="1000" i="1" dirty="0"/>
              <a:t>.”</a:t>
            </a:r>
          </a:p>
          <a:p>
            <a:pPr>
              <a:buFontTx/>
              <a:buChar char="-"/>
            </a:pPr>
            <a:endParaRPr lang="en-US" sz="1000" i="1" dirty="0"/>
          </a:p>
          <a:p>
            <a:r>
              <a:rPr lang="en-US" sz="1000" dirty="0">
                <a:effectLst/>
              </a:rPr>
              <a:t>The IIA’s model does not include the board of directors and equivalent governing bodies or senior management among the lines of defense. Instead, they are considered stakeholders served by the three lines. However, because they are responsible for setting organizational objectives and establishing structures to manage any risks arising from the pursuit of those objectives, they play an important role in risk and control.</a:t>
            </a:r>
            <a:br>
              <a:rPr lang="en-US" sz="1000" dirty="0">
                <a:effectLst/>
              </a:rPr>
            </a:br>
            <a:endParaRPr lang="en-US" sz="1000" dirty="0">
              <a:effectLst/>
            </a:endParaRPr>
          </a:p>
          <a:p>
            <a:r>
              <a:rPr lang="en-US" sz="1000" dirty="0">
                <a:effectLst/>
              </a:rPr>
              <a:t>Two other groups sit outside the model, while still having a major effect on its operation: regulators and external audit. These groups can be considered another type of defense, but their scope is generally too narrow to align with the overarching nature of the three lines.</a:t>
            </a:r>
          </a:p>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14</a:t>
            </a:fld>
            <a:endParaRPr lang="en-US"/>
          </a:p>
        </p:txBody>
      </p:sp>
    </p:spTree>
    <p:extLst>
      <p:ext uri="{BB962C8B-B14F-4D97-AF65-F5344CB8AC3E}">
        <p14:creationId xmlns:p14="http://schemas.microsoft.com/office/powerpoint/2010/main" val="1175031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A03A9-C0F2-4931-8733-40E43938F2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077445-F183-43D8-B197-AC770AEAF0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F1732AD-E578-452E-9804-994DEFDF420C}"/>
              </a:ext>
            </a:extLst>
          </p:cNvPr>
          <p:cNvSpPr>
            <a:spLocks noGrp="1"/>
          </p:cNvSpPr>
          <p:nvPr>
            <p:ph type="dt" sz="half" idx="10"/>
          </p:nvPr>
        </p:nvSpPr>
        <p:spPr/>
        <p:txBody>
          <a:bodyPr/>
          <a:lstStyle/>
          <a:p>
            <a:fld id="{40F937D1-AF6D-4CF9-AC3E-CD29913CD3D3}" type="datetimeFigureOut">
              <a:rPr lang="en-US" smtClean="0"/>
              <a:t>10/21/2018</a:t>
            </a:fld>
            <a:endParaRPr lang="en-US"/>
          </a:p>
        </p:txBody>
      </p:sp>
      <p:sp>
        <p:nvSpPr>
          <p:cNvPr id="5" name="Footer Placeholder 4">
            <a:extLst>
              <a:ext uri="{FF2B5EF4-FFF2-40B4-BE49-F238E27FC236}">
                <a16:creationId xmlns:a16="http://schemas.microsoft.com/office/drawing/2014/main" id="{777C867C-038B-4345-ABA4-2126E39262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0F9806-1098-46DC-BEA9-50AABC6B929C}"/>
              </a:ext>
            </a:extLst>
          </p:cNvPr>
          <p:cNvSpPr>
            <a:spLocks noGrp="1"/>
          </p:cNvSpPr>
          <p:nvPr>
            <p:ph type="sldNum" sz="quarter" idx="12"/>
          </p:nvPr>
        </p:nvSpPr>
        <p:spPr/>
        <p:txBody>
          <a:bodyPr/>
          <a:lstStyle/>
          <a:p>
            <a:fld id="{D920706D-B5ED-4EAC-9306-DF64A1A3FCA2}" type="slidenum">
              <a:rPr lang="en-US" smtClean="0"/>
              <a:t>‹#›</a:t>
            </a:fld>
            <a:endParaRPr lang="en-US"/>
          </a:p>
        </p:txBody>
      </p:sp>
    </p:spTree>
    <p:extLst>
      <p:ext uri="{BB962C8B-B14F-4D97-AF65-F5344CB8AC3E}">
        <p14:creationId xmlns:p14="http://schemas.microsoft.com/office/powerpoint/2010/main" val="3132736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31119-FE42-4EAC-A0A6-E079BC02767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88A510-00AD-46E7-8116-E5B176C989A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4A5560-1560-4626-BBAE-6622054250D3}"/>
              </a:ext>
            </a:extLst>
          </p:cNvPr>
          <p:cNvSpPr>
            <a:spLocks noGrp="1"/>
          </p:cNvSpPr>
          <p:nvPr>
            <p:ph type="dt" sz="half" idx="10"/>
          </p:nvPr>
        </p:nvSpPr>
        <p:spPr/>
        <p:txBody>
          <a:bodyPr/>
          <a:lstStyle/>
          <a:p>
            <a:fld id="{40F937D1-AF6D-4CF9-AC3E-CD29913CD3D3}" type="datetimeFigureOut">
              <a:rPr lang="en-US" smtClean="0"/>
              <a:t>10/21/2018</a:t>
            </a:fld>
            <a:endParaRPr lang="en-US"/>
          </a:p>
        </p:txBody>
      </p:sp>
      <p:sp>
        <p:nvSpPr>
          <p:cNvPr id="5" name="Footer Placeholder 4">
            <a:extLst>
              <a:ext uri="{FF2B5EF4-FFF2-40B4-BE49-F238E27FC236}">
                <a16:creationId xmlns:a16="http://schemas.microsoft.com/office/drawing/2014/main" id="{E67C3E64-E2F7-4726-8361-E4AFD0BBB6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354D61-AC60-4860-B2B3-BCA662BC303A}"/>
              </a:ext>
            </a:extLst>
          </p:cNvPr>
          <p:cNvSpPr>
            <a:spLocks noGrp="1"/>
          </p:cNvSpPr>
          <p:nvPr>
            <p:ph type="sldNum" sz="quarter" idx="12"/>
          </p:nvPr>
        </p:nvSpPr>
        <p:spPr/>
        <p:txBody>
          <a:bodyPr/>
          <a:lstStyle/>
          <a:p>
            <a:fld id="{D920706D-B5ED-4EAC-9306-DF64A1A3FCA2}" type="slidenum">
              <a:rPr lang="en-US" smtClean="0"/>
              <a:t>‹#›</a:t>
            </a:fld>
            <a:endParaRPr lang="en-US"/>
          </a:p>
        </p:txBody>
      </p:sp>
    </p:spTree>
    <p:extLst>
      <p:ext uri="{BB962C8B-B14F-4D97-AF65-F5344CB8AC3E}">
        <p14:creationId xmlns:p14="http://schemas.microsoft.com/office/powerpoint/2010/main" val="2970070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898223-2502-4530-BE9A-93F668C3D48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9D57D98-E2F4-40C9-B060-2A62221D2F8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1D223D-83AE-4DC0-82DC-6EDCD6146C00}"/>
              </a:ext>
            </a:extLst>
          </p:cNvPr>
          <p:cNvSpPr>
            <a:spLocks noGrp="1"/>
          </p:cNvSpPr>
          <p:nvPr>
            <p:ph type="dt" sz="half" idx="10"/>
          </p:nvPr>
        </p:nvSpPr>
        <p:spPr/>
        <p:txBody>
          <a:bodyPr/>
          <a:lstStyle/>
          <a:p>
            <a:fld id="{40F937D1-AF6D-4CF9-AC3E-CD29913CD3D3}" type="datetimeFigureOut">
              <a:rPr lang="en-US" smtClean="0"/>
              <a:t>10/21/2018</a:t>
            </a:fld>
            <a:endParaRPr lang="en-US"/>
          </a:p>
        </p:txBody>
      </p:sp>
      <p:sp>
        <p:nvSpPr>
          <p:cNvPr id="5" name="Footer Placeholder 4">
            <a:extLst>
              <a:ext uri="{FF2B5EF4-FFF2-40B4-BE49-F238E27FC236}">
                <a16:creationId xmlns:a16="http://schemas.microsoft.com/office/drawing/2014/main" id="{62FDA23C-D216-456F-AC5C-33125B00D6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253042-2D57-4DB4-9B01-ABA50F29438E}"/>
              </a:ext>
            </a:extLst>
          </p:cNvPr>
          <p:cNvSpPr>
            <a:spLocks noGrp="1"/>
          </p:cNvSpPr>
          <p:nvPr>
            <p:ph type="sldNum" sz="quarter" idx="12"/>
          </p:nvPr>
        </p:nvSpPr>
        <p:spPr/>
        <p:txBody>
          <a:bodyPr/>
          <a:lstStyle/>
          <a:p>
            <a:fld id="{D920706D-B5ED-4EAC-9306-DF64A1A3FCA2}" type="slidenum">
              <a:rPr lang="en-US" smtClean="0"/>
              <a:t>‹#›</a:t>
            </a:fld>
            <a:endParaRPr lang="en-US"/>
          </a:p>
        </p:txBody>
      </p:sp>
    </p:spTree>
    <p:extLst>
      <p:ext uri="{BB962C8B-B14F-4D97-AF65-F5344CB8AC3E}">
        <p14:creationId xmlns:p14="http://schemas.microsoft.com/office/powerpoint/2010/main" val="9276194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914400" y="2130426"/>
            <a:ext cx="10363200" cy="1470025"/>
          </a:xfrm>
        </p:spPr>
        <p:txBody>
          <a:bodyPr/>
          <a:lstStyle/>
          <a:p>
            <a:r>
              <a:rPr lang="hr-HR"/>
              <a:t>Uredite stil naslova matrice</a:t>
            </a:r>
          </a:p>
        </p:txBody>
      </p:sp>
      <p:sp>
        <p:nvSpPr>
          <p:cNvPr id="3" name="Podnaslov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r-HR"/>
              <a:t>Uredite stil podnaslova matrice</a:t>
            </a:r>
          </a:p>
        </p:txBody>
      </p:sp>
      <p:sp>
        <p:nvSpPr>
          <p:cNvPr id="4" name="Rectangle 4">
            <a:extLst>
              <a:ext uri="{FF2B5EF4-FFF2-40B4-BE49-F238E27FC236}">
                <a16:creationId xmlns:a16="http://schemas.microsoft.com/office/drawing/2014/main" id="{A055DAB6-0574-4602-BFF7-93B9E486AFF5}"/>
              </a:ext>
            </a:extLst>
          </p:cNvPr>
          <p:cNvSpPr>
            <a:spLocks noGrp="1" noChangeArrowheads="1"/>
          </p:cNvSpPr>
          <p:nvPr>
            <p:ph type="dt" sz="half" idx="10"/>
          </p:nvPr>
        </p:nvSpPr>
        <p:spPr>
          <a:ln/>
        </p:spPr>
        <p:txBody>
          <a:bodyPr/>
          <a:lstStyle>
            <a:lvl1pPr>
              <a:defRPr/>
            </a:lvl1pPr>
          </a:lstStyle>
          <a:p>
            <a:pPr>
              <a:defRPr/>
            </a:pPr>
            <a:endParaRPr lang="sr-Latn-RS" altLang="sr-Latn-RS"/>
          </a:p>
        </p:txBody>
      </p:sp>
      <p:sp>
        <p:nvSpPr>
          <p:cNvPr id="5" name="Rectangle 5">
            <a:extLst>
              <a:ext uri="{FF2B5EF4-FFF2-40B4-BE49-F238E27FC236}">
                <a16:creationId xmlns:a16="http://schemas.microsoft.com/office/drawing/2014/main" id="{0ADF8D88-2C2E-4510-918D-C48DDFBD800F}"/>
              </a:ext>
            </a:extLst>
          </p:cNvPr>
          <p:cNvSpPr>
            <a:spLocks noGrp="1" noChangeArrowheads="1"/>
          </p:cNvSpPr>
          <p:nvPr>
            <p:ph type="ftr" sz="quarter" idx="11"/>
          </p:nvPr>
        </p:nvSpPr>
        <p:spPr>
          <a:ln/>
        </p:spPr>
        <p:txBody>
          <a:bodyPr/>
          <a:lstStyle>
            <a:lvl1pPr>
              <a:defRPr/>
            </a:lvl1pPr>
          </a:lstStyle>
          <a:p>
            <a:pPr>
              <a:defRPr/>
            </a:pPr>
            <a:endParaRPr lang="sr-Latn-RS" altLang="sr-Latn-RS"/>
          </a:p>
        </p:txBody>
      </p:sp>
      <p:sp>
        <p:nvSpPr>
          <p:cNvPr id="6" name="Rectangle 6">
            <a:extLst>
              <a:ext uri="{FF2B5EF4-FFF2-40B4-BE49-F238E27FC236}">
                <a16:creationId xmlns:a16="http://schemas.microsoft.com/office/drawing/2014/main" id="{B822480C-CB80-495B-97A6-406A7D19FCBF}"/>
              </a:ext>
            </a:extLst>
          </p:cNvPr>
          <p:cNvSpPr>
            <a:spLocks noGrp="1" noChangeArrowheads="1"/>
          </p:cNvSpPr>
          <p:nvPr>
            <p:ph type="sldNum" sz="quarter" idx="12"/>
          </p:nvPr>
        </p:nvSpPr>
        <p:spPr>
          <a:ln/>
        </p:spPr>
        <p:txBody>
          <a:bodyPr/>
          <a:lstStyle>
            <a:lvl1pPr>
              <a:defRPr/>
            </a:lvl1pPr>
          </a:lstStyle>
          <a:p>
            <a:pPr>
              <a:defRPr/>
            </a:pPr>
            <a:fld id="{F96AFE89-29A8-4C09-9630-752303C8457F}" type="slidenum">
              <a:rPr lang="sr-Latn-RS" altLang="sr-Latn-RS"/>
              <a:pPr>
                <a:defRPr/>
              </a:pPr>
              <a:t>‹#›</a:t>
            </a:fld>
            <a:endParaRPr lang="sr-Latn-RS" altLang="sr-Latn-RS"/>
          </a:p>
        </p:txBody>
      </p:sp>
    </p:spTree>
    <p:extLst>
      <p:ext uri="{BB962C8B-B14F-4D97-AF65-F5344CB8AC3E}">
        <p14:creationId xmlns:p14="http://schemas.microsoft.com/office/powerpoint/2010/main" val="35347067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sadržaja 2"/>
          <p:cNvSpPr>
            <a:spLocks noGrp="1"/>
          </p:cNvSpPr>
          <p:nvPr>
            <p:ph idx="1"/>
          </p:nvPr>
        </p:nvSpPr>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ctangle 4">
            <a:extLst>
              <a:ext uri="{FF2B5EF4-FFF2-40B4-BE49-F238E27FC236}">
                <a16:creationId xmlns:a16="http://schemas.microsoft.com/office/drawing/2014/main" id="{0EEE608C-68DF-4687-8AD4-B64E383B8274}"/>
              </a:ext>
            </a:extLst>
          </p:cNvPr>
          <p:cNvSpPr>
            <a:spLocks noGrp="1" noChangeArrowheads="1"/>
          </p:cNvSpPr>
          <p:nvPr>
            <p:ph type="dt" sz="half" idx="10"/>
          </p:nvPr>
        </p:nvSpPr>
        <p:spPr>
          <a:ln/>
        </p:spPr>
        <p:txBody>
          <a:bodyPr/>
          <a:lstStyle>
            <a:lvl1pPr>
              <a:defRPr/>
            </a:lvl1pPr>
          </a:lstStyle>
          <a:p>
            <a:pPr>
              <a:defRPr/>
            </a:pPr>
            <a:endParaRPr lang="sr-Latn-RS" altLang="sr-Latn-RS"/>
          </a:p>
        </p:txBody>
      </p:sp>
      <p:sp>
        <p:nvSpPr>
          <p:cNvPr id="5" name="Rectangle 5">
            <a:extLst>
              <a:ext uri="{FF2B5EF4-FFF2-40B4-BE49-F238E27FC236}">
                <a16:creationId xmlns:a16="http://schemas.microsoft.com/office/drawing/2014/main" id="{A6565027-1321-458F-938B-5BF062083FFF}"/>
              </a:ext>
            </a:extLst>
          </p:cNvPr>
          <p:cNvSpPr>
            <a:spLocks noGrp="1" noChangeArrowheads="1"/>
          </p:cNvSpPr>
          <p:nvPr>
            <p:ph type="ftr" sz="quarter" idx="11"/>
          </p:nvPr>
        </p:nvSpPr>
        <p:spPr>
          <a:ln/>
        </p:spPr>
        <p:txBody>
          <a:bodyPr/>
          <a:lstStyle>
            <a:lvl1pPr>
              <a:defRPr/>
            </a:lvl1pPr>
          </a:lstStyle>
          <a:p>
            <a:pPr>
              <a:defRPr/>
            </a:pPr>
            <a:endParaRPr lang="sr-Latn-RS" altLang="sr-Latn-RS"/>
          </a:p>
        </p:txBody>
      </p:sp>
      <p:sp>
        <p:nvSpPr>
          <p:cNvPr id="6" name="Rectangle 6">
            <a:extLst>
              <a:ext uri="{FF2B5EF4-FFF2-40B4-BE49-F238E27FC236}">
                <a16:creationId xmlns:a16="http://schemas.microsoft.com/office/drawing/2014/main" id="{CA124D94-1044-4102-8F40-5037655DFFBC}"/>
              </a:ext>
            </a:extLst>
          </p:cNvPr>
          <p:cNvSpPr>
            <a:spLocks noGrp="1" noChangeArrowheads="1"/>
          </p:cNvSpPr>
          <p:nvPr>
            <p:ph type="sldNum" sz="quarter" idx="12"/>
          </p:nvPr>
        </p:nvSpPr>
        <p:spPr>
          <a:ln/>
        </p:spPr>
        <p:txBody>
          <a:bodyPr/>
          <a:lstStyle>
            <a:lvl1pPr>
              <a:defRPr/>
            </a:lvl1pPr>
          </a:lstStyle>
          <a:p>
            <a:pPr>
              <a:defRPr/>
            </a:pPr>
            <a:fld id="{1E3443F1-CF19-4A38-BB49-6030982228F1}" type="slidenum">
              <a:rPr lang="sr-Latn-RS" altLang="sr-Latn-RS"/>
              <a:pPr>
                <a:defRPr/>
              </a:pPr>
              <a:t>‹#›</a:t>
            </a:fld>
            <a:endParaRPr lang="sr-Latn-RS" altLang="sr-Latn-RS"/>
          </a:p>
        </p:txBody>
      </p:sp>
    </p:spTree>
    <p:extLst>
      <p:ext uri="{BB962C8B-B14F-4D97-AF65-F5344CB8AC3E}">
        <p14:creationId xmlns:p14="http://schemas.microsoft.com/office/powerpoint/2010/main" val="32773577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963084" y="4406901"/>
            <a:ext cx="10363200" cy="1362075"/>
          </a:xfrm>
        </p:spPr>
        <p:txBody>
          <a:bodyPr anchor="t"/>
          <a:lstStyle>
            <a:lvl1pPr algn="l">
              <a:defRPr sz="4000" b="1" cap="all"/>
            </a:lvl1pPr>
          </a:lstStyle>
          <a:p>
            <a:r>
              <a:rPr lang="hr-HR"/>
              <a:t>Uredite stil naslova matrice</a:t>
            </a:r>
          </a:p>
        </p:txBody>
      </p:sp>
      <p:sp>
        <p:nvSpPr>
          <p:cNvPr id="3" name="Rezervirano mjesto teksta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r-HR"/>
              <a:t>Uredite stilove teksta matrice</a:t>
            </a:r>
          </a:p>
        </p:txBody>
      </p:sp>
      <p:sp>
        <p:nvSpPr>
          <p:cNvPr id="4" name="Rectangle 4">
            <a:extLst>
              <a:ext uri="{FF2B5EF4-FFF2-40B4-BE49-F238E27FC236}">
                <a16:creationId xmlns:a16="http://schemas.microsoft.com/office/drawing/2014/main" id="{014336B5-1999-492D-B2A9-46CE87C4A3C7}"/>
              </a:ext>
            </a:extLst>
          </p:cNvPr>
          <p:cNvSpPr>
            <a:spLocks noGrp="1" noChangeArrowheads="1"/>
          </p:cNvSpPr>
          <p:nvPr>
            <p:ph type="dt" sz="half" idx="10"/>
          </p:nvPr>
        </p:nvSpPr>
        <p:spPr>
          <a:ln/>
        </p:spPr>
        <p:txBody>
          <a:bodyPr/>
          <a:lstStyle>
            <a:lvl1pPr>
              <a:defRPr/>
            </a:lvl1pPr>
          </a:lstStyle>
          <a:p>
            <a:pPr>
              <a:defRPr/>
            </a:pPr>
            <a:endParaRPr lang="sr-Latn-RS" altLang="sr-Latn-RS"/>
          </a:p>
        </p:txBody>
      </p:sp>
      <p:sp>
        <p:nvSpPr>
          <p:cNvPr id="5" name="Rectangle 5">
            <a:extLst>
              <a:ext uri="{FF2B5EF4-FFF2-40B4-BE49-F238E27FC236}">
                <a16:creationId xmlns:a16="http://schemas.microsoft.com/office/drawing/2014/main" id="{30B4D658-564A-4361-A8E1-B951BB15AD67}"/>
              </a:ext>
            </a:extLst>
          </p:cNvPr>
          <p:cNvSpPr>
            <a:spLocks noGrp="1" noChangeArrowheads="1"/>
          </p:cNvSpPr>
          <p:nvPr>
            <p:ph type="ftr" sz="quarter" idx="11"/>
          </p:nvPr>
        </p:nvSpPr>
        <p:spPr>
          <a:ln/>
        </p:spPr>
        <p:txBody>
          <a:bodyPr/>
          <a:lstStyle>
            <a:lvl1pPr>
              <a:defRPr/>
            </a:lvl1pPr>
          </a:lstStyle>
          <a:p>
            <a:pPr>
              <a:defRPr/>
            </a:pPr>
            <a:endParaRPr lang="sr-Latn-RS" altLang="sr-Latn-RS"/>
          </a:p>
        </p:txBody>
      </p:sp>
      <p:sp>
        <p:nvSpPr>
          <p:cNvPr id="6" name="Rectangle 6">
            <a:extLst>
              <a:ext uri="{FF2B5EF4-FFF2-40B4-BE49-F238E27FC236}">
                <a16:creationId xmlns:a16="http://schemas.microsoft.com/office/drawing/2014/main" id="{D83A57A6-E077-4B43-A69F-963DF94AAD47}"/>
              </a:ext>
            </a:extLst>
          </p:cNvPr>
          <p:cNvSpPr>
            <a:spLocks noGrp="1" noChangeArrowheads="1"/>
          </p:cNvSpPr>
          <p:nvPr>
            <p:ph type="sldNum" sz="quarter" idx="12"/>
          </p:nvPr>
        </p:nvSpPr>
        <p:spPr>
          <a:ln/>
        </p:spPr>
        <p:txBody>
          <a:bodyPr/>
          <a:lstStyle>
            <a:lvl1pPr>
              <a:defRPr/>
            </a:lvl1pPr>
          </a:lstStyle>
          <a:p>
            <a:pPr>
              <a:defRPr/>
            </a:pPr>
            <a:fld id="{D56E7858-2B4C-42FE-A408-E76E0140EAF2}" type="slidenum">
              <a:rPr lang="sr-Latn-RS" altLang="sr-Latn-RS"/>
              <a:pPr>
                <a:defRPr/>
              </a:pPr>
              <a:t>‹#›</a:t>
            </a:fld>
            <a:endParaRPr lang="sr-Latn-RS" altLang="sr-Latn-RS"/>
          </a:p>
        </p:txBody>
      </p:sp>
    </p:spTree>
    <p:extLst>
      <p:ext uri="{BB962C8B-B14F-4D97-AF65-F5344CB8AC3E}">
        <p14:creationId xmlns:p14="http://schemas.microsoft.com/office/powerpoint/2010/main" val="10029289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sadržaja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sadržaja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ctangle 4">
            <a:extLst>
              <a:ext uri="{FF2B5EF4-FFF2-40B4-BE49-F238E27FC236}">
                <a16:creationId xmlns:a16="http://schemas.microsoft.com/office/drawing/2014/main" id="{29E7F898-B1CE-4DE8-B902-6CFF67C08605}"/>
              </a:ext>
            </a:extLst>
          </p:cNvPr>
          <p:cNvSpPr>
            <a:spLocks noGrp="1" noChangeArrowheads="1"/>
          </p:cNvSpPr>
          <p:nvPr>
            <p:ph type="dt" sz="half" idx="10"/>
          </p:nvPr>
        </p:nvSpPr>
        <p:spPr>
          <a:ln/>
        </p:spPr>
        <p:txBody>
          <a:bodyPr/>
          <a:lstStyle>
            <a:lvl1pPr>
              <a:defRPr/>
            </a:lvl1pPr>
          </a:lstStyle>
          <a:p>
            <a:pPr>
              <a:defRPr/>
            </a:pPr>
            <a:endParaRPr lang="sr-Latn-RS" altLang="sr-Latn-RS"/>
          </a:p>
        </p:txBody>
      </p:sp>
      <p:sp>
        <p:nvSpPr>
          <p:cNvPr id="6" name="Rectangle 5">
            <a:extLst>
              <a:ext uri="{FF2B5EF4-FFF2-40B4-BE49-F238E27FC236}">
                <a16:creationId xmlns:a16="http://schemas.microsoft.com/office/drawing/2014/main" id="{BADAE45A-0CE0-4672-83BA-284C0C27ABAB}"/>
              </a:ext>
            </a:extLst>
          </p:cNvPr>
          <p:cNvSpPr>
            <a:spLocks noGrp="1" noChangeArrowheads="1"/>
          </p:cNvSpPr>
          <p:nvPr>
            <p:ph type="ftr" sz="quarter" idx="11"/>
          </p:nvPr>
        </p:nvSpPr>
        <p:spPr>
          <a:ln/>
        </p:spPr>
        <p:txBody>
          <a:bodyPr/>
          <a:lstStyle>
            <a:lvl1pPr>
              <a:defRPr/>
            </a:lvl1pPr>
          </a:lstStyle>
          <a:p>
            <a:pPr>
              <a:defRPr/>
            </a:pPr>
            <a:endParaRPr lang="sr-Latn-RS" altLang="sr-Latn-RS"/>
          </a:p>
        </p:txBody>
      </p:sp>
      <p:sp>
        <p:nvSpPr>
          <p:cNvPr id="7" name="Rectangle 6">
            <a:extLst>
              <a:ext uri="{FF2B5EF4-FFF2-40B4-BE49-F238E27FC236}">
                <a16:creationId xmlns:a16="http://schemas.microsoft.com/office/drawing/2014/main" id="{BAC7A3F6-608A-48D2-BCF5-4F355BE52D31}"/>
              </a:ext>
            </a:extLst>
          </p:cNvPr>
          <p:cNvSpPr>
            <a:spLocks noGrp="1" noChangeArrowheads="1"/>
          </p:cNvSpPr>
          <p:nvPr>
            <p:ph type="sldNum" sz="quarter" idx="12"/>
          </p:nvPr>
        </p:nvSpPr>
        <p:spPr>
          <a:ln/>
        </p:spPr>
        <p:txBody>
          <a:bodyPr/>
          <a:lstStyle>
            <a:lvl1pPr>
              <a:defRPr/>
            </a:lvl1pPr>
          </a:lstStyle>
          <a:p>
            <a:pPr>
              <a:defRPr/>
            </a:pPr>
            <a:fld id="{481A8ADE-858B-4DC0-A38C-E4793B5D048F}" type="slidenum">
              <a:rPr lang="sr-Latn-RS" altLang="sr-Latn-RS"/>
              <a:pPr>
                <a:defRPr/>
              </a:pPr>
              <a:t>‹#›</a:t>
            </a:fld>
            <a:endParaRPr lang="sr-Latn-RS" altLang="sr-Latn-RS"/>
          </a:p>
        </p:txBody>
      </p:sp>
    </p:spTree>
    <p:extLst>
      <p:ext uri="{BB962C8B-B14F-4D97-AF65-F5344CB8AC3E}">
        <p14:creationId xmlns:p14="http://schemas.microsoft.com/office/powerpoint/2010/main" val="35332704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a:xfrm>
            <a:off x="609600" y="274638"/>
            <a:ext cx="10972800" cy="1143000"/>
          </a:xfrm>
        </p:spPr>
        <p:txBody>
          <a:bodyPr/>
          <a:lstStyle>
            <a:lvl1pPr>
              <a:defRPr/>
            </a:lvl1pPr>
          </a:lstStyle>
          <a:p>
            <a:r>
              <a:rPr lang="hr-HR"/>
              <a:t>Uredite stil naslova matrice</a:t>
            </a:r>
          </a:p>
        </p:txBody>
      </p:sp>
      <p:sp>
        <p:nvSpPr>
          <p:cNvPr id="3" name="Rezervirano mjesto teksta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4" name="Rezervirano mjesto sadržaja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teksta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6" name="Rezervirano mjesto sadržaja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7" name="Rectangle 4">
            <a:extLst>
              <a:ext uri="{FF2B5EF4-FFF2-40B4-BE49-F238E27FC236}">
                <a16:creationId xmlns:a16="http://schemas.microsoft.com/office/drawing/2014/main" id="{FFE31FC9-ABB9-4F9D-BD03-9E4BC9CE3BB2}"/>
              </a:ext>
            </a:extLst>
          </p:cNvPr>
          <p:cNvSpPr>
            <a:spLocks noGrp="1" noChangeArrowheads="1"/>
          </p:cNvSpPr>
          <p:nvPr>
            <p:ph type="dt" sz="half" idx="10"/>
          </p:nvPr>
        </p:nvSpPr>
        <p:spPr>
          <a:ln/>
        </p:spPr>
        <p:txBody>
          <a:bodyPr/>
          <a:lstStyle>
            <a:lvl1pPr>
              <a:defRPr/>
            </a:lvl1pPr>
          </a:lstStyle>
          <a:p>
            <a:pPr>
              <a:defRPr/>
            </a:pPr>
            <a:endParaRPr lang="sr-Latn-RS" altLang="sr-Latn-RS"/>
          </a:p>
        </p:txBody>
      </p:sp>
      <p:sp>
        <p:nvSpPr>
          <p:cNvPr id="8" name="Rectangle 5">
            <a:extLst>
              <a:ext uri="{FF2B5EF4-FFF2-40B4-BE49-F238E27FC236}">
                <a16:creationId xmlns:a16="http://schemas.microsoft.com/office/drawing/2014/main" id="{975E1A08-0C97-432B-8A28-E4ABA66B9A71}"/>
              </a:ext>
            </a:extLst>
          </p:cNvPr>
          <p:cNvSpPr>
            <a:spLocks noGrp="1" noChangeArrowheads="1"/>
          </p:cNvSpPr>
          <p:nvPr>
            <p:ph type="ftr" sz="quarter" idx="11"/>
          </p:nvPr>
        </p:nvSpPr>
        <p:spPr>
          <a:ln/>
        </p:spPr>
        <p:txBody>
          <a:bodyPr/>
          <a:lstStyle>
            <a:lvl1pPr>
              <a:defRPr/>
            </a:lvl1pPr>
          </a:lstStyle>
          <a:p>
            <a:pPr>
              <a:defRPr/>
            </a:pPr>
            <a:endParaRPr lang="sr-Latn-RS" altLang="sr-Latn-RS"/>
          </a:p>
        </p:txBody>
      </p:sp>
      <p:sp>
        <p:nvSpPr>
          <p:cNvPr id="9" name="Rectangle 6">
            <a:extLst>
              <a:ext uri="{FF2B5EF4-FFF2-40B4-BE49-F238E27FC236}">
                <a16:creationId xmlns:a16="http://schemas.microsoft.com/office/drawing/2014/main" id="{EA222D68-4E3C-41E9-A547-C3387DFDD945}"/>
              </a:ext>
            </a:extLst>
          </p:cNvPr>
          <p:cNvSpPr>
            <a:spLocks noGrp="1" noChangeArrowheads="1"/>
          </p:cNvSpPr>
          <p:nvPr>
            <p:ph type="sldNum" sz="quarter" idx="12"/>
          </p:nvPr>
        </p:nvSpPr>
        <p:spPr>
          <a:ln/>
        </p:spPr>
        <p:txBody>
          <a:bodyPr/>
          <a:lstStyle>
            <a:lvl1pPr>
              <a:defRPr/>
            </a:lvl1pPr>
          </a:lstStyle>
          <a:p>
            <a:pPr>
              <a:defRPr/>
            </a:pPr>
            <a:fld id="{1A4FA84B-3B37-4FD4-9AC8-64A565E364AB}" type="slidenum">
              <a:rPr lang="sr-Latn-RS" altLang="sr-Latn-RS"/>
              <a:pPr>
                <a:defRPr/>
              </a:pPr>
              <a:t>‹#›</a:t>
            </a:fld>
            <a:endParaRPr lang="sr-Latn-RS" altLang="sr-Latn-RS"/>
          </a:p>
        </p:txBody>
      </p:sp>
    </p:spTree>
    <p:extLst>
      <p:ext uri="{BB962C8B-B14F-4D97-AF65-F5344CB8AC3E}">
        <p14:creationId xmlns:p14="http://schemas.microsoft.com/office/powerpoint/2010/main" val="2841477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ctangle 4">
            <a:extLst>
              <a:ext uri="{FF2B5EF4-FFF2-40B4-BE49-F238E27FC236}">
                <a16:creationId xmlns:a16="http://schemas.microsoft.com/office/drawing/2014/main" id="{F3713CB3-97F0-4F37-AC03-A26524DA1E79}"/>
              </a:ext>
            </a:extLst>
          </p:cNvPr>
          <p:cNvSpPr>
            <a:spLocks noGrp="1" noChangeArrowheads="1"/>
          </p:cNvSpPr>
          <p:nvPr>
            <p:ph type="dt" sz="half" idx="10"/>
          </p:nvPr>
        </p:nvSpPr>
        <p:spPr>
          <a:ln/>
        </p:spPr>
        <p:txBody>
          <a:bodyPr/>
          <a:lstStyle>
            <a:lvl1pPr>
              <a:defRPr/>
            </a:lvl1pPr>
          </a:lstStyle>
          <a:p>
            <a:pPr>
              <a:defRPr/>
            </a:pPr>
            <a:endParaRPr lang="sr-Latn-RS" altLang="sr-Latn-RS"/>
          </a:p>
        </p:txBody>
      </p:sp>
      <p:sp>
        <p:nvSpPr>
          <p:cNvPr id="4" name="Rectangle 5">
            <a:extLst>
              <a:ext uri="{FF2B5EF4-FFF2-40B4-BE49-F238E27FC236}">
                <a16:creationId xmlns:a16="http://schemas.microsoft.com/office/drawing/2014/main" id="{C84BA965-CE09-45E3-ABF1-42A0CB5E1F3E}"/>
              </a:ext>
            </a:extLst>
          </p:cNvPr>
          <p:cNvSpPr>
            <a:spLocks noGrp="1" noChangeArrowheads="1"/>
          </p:cNvSpPr>
          <p:nvPr>
            <p:ph type="ftr" sz="quarter" idx="11"/>
          </p:nvPr>
        </p:nvSpPr>
        <p:spPr>
          <a:ln/>
        </p:spPr>
        <p:txBody>
          <a:bodyPr/>
          <a:lstStyle>
            <a:lvl1pPr>
              <a:defRPr/>
            </a:lvl1pPr>
          </a:lstStyle>
          <a:p>
            <a:pPr>
              <a:defRPr/>
            </a:pPr>
            <a:endParaRPr lang="sr-Latn-RS" altLang="sr-Latn-RS"/>
          </a:p>
        </p:txBody>
      </p:sp>
      <p:sp>
        <p:nvSpPr>
          <p:cNvPr id="5" name="Rectangle 6">
            <a:extLst>
              <a:ext uri="{FF2B5EF4-FFF2-40B4-BE49-F238E27FC236}">
                <a16:creationId xmlns:a16="http://schemas.microsoft.com/office/drawing/2014/main" id="{BE7E40AA-7894-45EE-BB70-66FA2F726865}"/>
              </a:ext>
            </a:extLst>
          </p:cNvPr>
          <p:cNvSpPr>
            <a:spLocks noGrp="1" noChangeArrowheads="1"/>
          </p:cNvSpPr>
          <p:nvPr>
            <p:ph type="sldNum" sz="quarter" idx="12"/>
          </p:nvPr>
        </p:nvSpPr>
        <p:spPr>
          <a:ln/>
        </p:spPr>
        <p:txBody>
          <a:bodyPr/>
          <a:lstStyle>
            <a:lvl1pPr>
              <a:defRPr/>
            </a:lvl1pPr>
          </a:lstStyle>
          <a:p>
            <a:pPr>
              <a:defRPr/>
            </a:pPr>
            <a:fld id="{9D64CE60-DBE6-4E92-96F0-CEE55959DA35}" type="slidenum">
              <a:rPr lang="sr-Latn-RS" altLang="sr-Latn-RS"/>
              <a:pPr>
                <a:defRPr/>
              </a:pPr>
              <a:t>‹#›</a:t>
            </a:fld>
            <a:endParaRPr lang="sr-Latn-RS" altLang="sr-Latn-RS"/>
          </a:p>
        </p:txBody>
      </p:sp>
    </p:spTree>
    <p:extLst>
      <p:ext uri="{BB962C8B-B14F-4D97-AF65-F5344CB8AC3E}">
        <p14:creationId xmlns:p14="http://schemas.microsoft.com/office/powerpoint/2010/main" val="2084161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E8F1999-EC12-4C13-894E-CB1116AC15EA}"/>
              </a:ext>
            </a:extLst>
          </p:cNvPr>
          <p:cNvSpPr>
            <a:spLocks noGrp="1" noChangeArrowheads="1"/>
          </p:cNvSpPr>
          <p:nvPr>
            <p:ph type="dt" sz="half" idx="10"/>
          </p:nvPr>
        </p:nvSpPr>
        <p:spPr>
          <a:ln/>
        </p:spPr>
        <p:txBody>
          <a:bodyPr/>
          <a:lstStyle>
            <a:lvl1pPr>
              <a:defRPr/>
            </a:lvl1pPr>
          </a:lstStyle>
          <a:p>
            <a:pPr>
              <a:defRPr/>
            </a:pPr>
            <a:endParaRPr lang="sr-Latn-RS" altLang="sr-Latn-RS"/>
          </a:p>
        </p:txBody>
      </p:sp>
      <p:sp>
        <p:nvSpPr>
          <p:cNvPr id="3" name="Rectangle 5">
            <a:extLst>
              <a:ext uri="{FF2B5EF4-FFF2-40B4-BE49-F238E27FC236}">
                <a16:creationId xmlns:a16="http://schemas.microsoft.com/office/drawing/2014/main" id="{3C558414-1782-4D45-BBB0-470B9520F232}"/>
              </a:ext>
            </a:extLst>
          </p:cNvPr>
          <p:cNvSpPr>
            <a:spLocks noGrp="1" noChangeArrowheads="1"/>
          </p:cNvSpPr>
          <p:nvPr>
            <p:ph type="ftr" sz="quarter" idx="11"/>
          </p:nvPr>
        </p:nvSpPr>
        <p:spPr>
          <a:ln/>
        </p:spPr>
        <p:txBody>
          <a:bodyPr/>
          <a:lstStyle>
            <a:lvl1pPr>
              <a:defRPr/>
            </a:lvl1pPr>
          </a:lstStyle>
          <a:p>
            <a:pPr>
              <a:defRPr/>
            </a:pPr>
            <a:endParaRPr lang="sr-Latn-RS" altLang="sr-Latn-RS"/>
          </a:p>
        </p:txBody>
      </p:sp>
      <p:sp>
        <p:nvSpPr>
          <p:cNvPr id="4" name="Rectangle 6">
            <a:extLst>
              <a:ext uri="{FF2B5EF4-FFF2-40B4-BE49-F238E27FC236}">
                <a16:creationId xmlns:a16="http://schemas.microsoft.com/office/drawing/2014/main" id="{FC553B5A-DF81-4484-BEE0-10FFAFDBE8EB}"/>
              </a:ext>
            </a:extLst>
          </p:cNvPr>
          <p:cNvSpPr>
            <a:spLocks noGrp="1" noChangeArrowheads="1"/>
          </p:cNvSpPr>
          <p:nvPr>
            <p:ph type="sldNum" sz="quarter" idx="12"/>
          </p:nvPr>
        </p:nvSpPr>
        <p:spPr>
          <a:ln/>
        </p:spPr>
        <p:txBody>
          <a:bodyPr/>
          <a:lstStyle>
            <a:lvl1pPr>
              <a:defRPr/>
            </a:lvl1pPr>
          </a:lstStyle>
          <a:p>
            <a:pPr>
              <a:defRPr/>
            </a:pPr>
            <a:fld id="{213DA8D6-904B-4524-9046-CD8EA6643A26}" type="slidenum">
              <a:rPr lang="sr-Latn-RS" altLang="sr-Latn-RS"/>
              <a:pPr>
                <a:defRPr/>
              </a:pPr>
              <a:t>‹#›</a:t>
            </a:fld>
            <a:endParaRPr lang="sr-Latn-RS" altLang="sr-Latn-RS"/>
          </a:p>
        </p:txBody>
      </p:sp>
    </p:spTree>
    <p:extLst>
      <p:ext uri="{BB962C8B-B14F-4D97-AF65-F5344CB8AC3E}">
        <p14:creationId xmlns:p14="http://schemas.microsoft.com/office/powerpoint/2010/main" val="34543198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609601" y="273050"/>
            <a:ext cx="4011084" cy="1162050"/>
          </a:xfrm>
        </p:spPr>
        <p:txBody>
          <a:bodyPr anchor="b"/>
          <a:lstStyle>
            <a:lvl1pPr algn="l">
              <a:defRPr sz="2000" b="1"/>
            </a:lvl1pPr>
          </a:lstStyle>
          <a:p>
            <a:r>
              <a:rPr lang="hr-HR"/>
              <a:t>Uredite stil naslova matrice</a:t>
            </a:r>
          </a:p>
        </p:txBody>
      </p:sp>
      <p:sp>
        <p:nvSpPr>
          <p:cNvPr id="3" name="Rezervirano mjesto sadržaja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teksta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5" name="Rectangle 4">
            <a:extLst>
              <a:ext uri="{FF2B5EF4-FFF2-40B4-BE49-F238E27FC236}">
                <a16:creationId xmlns:a16="http://schemas.microsoft.com/office/drawing/2014/main" id="{C8E6CF53-27B3-4CB9-9551-89F29361D984}"/>
              </a:ext>
            </a:extLst>
          </p:cNvPr>
          <p:cNvSpPr>
            <a:spLocks noGrp="1" noChangeArrowheads="1"/>
          </p:cNvSpPr>
          <p:nvPr>
            <p:ph type="dt" sz="half" idx="10"/>
          </p:nvPr>
        </p:nvSpPr>
        <p:spPr>
          <a:ln/>
        </p:spPr>
        <p:txBody>
          <a:bodyPr/>
          <a:lstStyle>
            <a:lvl1pPr>
              <a:defRPr/>
            </a:lvl1pPr>
          </a:lstStyle>
          <a:p>
            <a:pPr>
              <a:defRPr/>
            </a:pPr>
            <a:endParaRPr lang="sr-Latn-RS" altLang="sr-Latn-RS"/>
          </a:p>
        </p:txBody>
      </p:sp>
      <p:sp>
        <p:nvSpPr>
          <p:cNvPr id="6" name="Rectangle 5">
            <a:extLst>
              <a:ext uri="{FF2B5EF4-FFF2-40B4-BE49-F238E27FC236}">
                <a16:creationId xmlns:a16="http://schemas.microsoft.com/office/drawing/2014/main" id="{A55EFC09-68C8-40D6-AF61-D18513709CCF}"/>
              </a:ext>
            </a:extLst>
          </p:cNvPr>
          <p:cNvSpPr>
            <a:spLocks noGrp="1" noChangeArrowheads="1"/>
          </p:cNvSpPr>
          <p:nvPr>
            <p:ph type="ftr" sz="quarter" idx="11"/>
          </p:nvPr>
        </p:nvSpPr>
        <p:spPr>
          <a:ln/>
        </p:spPr>
        <p:txBody>
          <a:bodyPr/>
          <a:lstStyle>
            <a:lvl1pPr>
              <a:defRPr/>
            </a:lvl1pPr>
          </a:lstStyle>
          <a:p>
            <a:pPr>
              <a:defRPr/>
            </a:pPr>
            <a:endParaRPr lang="sr-Latn-RS" altLang="sr-Latn-RS"/>
          </a:p>
        </p:txBody>
      </p:sp>
      <p:sp>
        <p:nvSpPr>
          <p:cNvPr id="7" name="Rectangle 6">
            <a:extLst>
              <a:ext uri="{FF2B5EF4-FFF2-40B4-BE49-F238E27FC236}">
                <a16:creationId xmlns:a16="http://schemas.microsoft.com/office/drawing/2014/main" id="{CFC98D26-CB6C-47B2-A95B-D1A76EFD9FBD}"/>
              </a:ext>
            </a:extLst>
          </p:cNvPr>
          <p:cNvSpPr>
            <a:spLocks noGrp="1" noChangeArrowheads="1"/>
          </p:cNvSpPr>
          <p:nvPr>
            <p:ph type="sldNum" sz="quarter" idx="12"/>
          </p:nvPr>
        </p:nvSpPr>
        <p:spPr>
          <a:ln/>
        </p:spPr>
        <p:txBody>
          <a:bodyPr/>
          <a:lstStyle>
            <a:lvl1pPr>
              <a:defRPr/>
            </a:lvl1pPr>
          </a:lstStyle>
          <a:p>
            <a:pPr>
              <a:defRPr/>
            </a:pPr>
            <a:fld id="{CFBFF5E2-CA29-4CB1-950E-316F31BC9D14}" type="slidenum">
              <a:rPr lang="sr-Latn-RS" altLang="sr-Latn-RS"/>
              <a:pPr>
                <a:defRPr/>
              </a:pPr>
              <a:t>‹#›</a:t>
            </a:fld>
            <a:endParaRPr lang="sr-Latn-RS" altLang="sr-Latn-RS"/>
          </a:p>
        </p:txBody>
      </p:sp>
    </p:spTree>
    <p:extLst>
      <p:ext uri="{BB962C8B-B14F-4D97-AF65-F5344CB8AC3E}">
        <p14:creationId xmlns:p14="http://schemas.microsoft.com/office/powerpoint/2010/main" val="1006566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91F03-C720-48DD-A2C2-AF5A0B6F93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6098052-0717-4426-895C-EEE8A70E8B4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330105-79A8-478F-98EE-7040866B8111}"/>
              </a:ext>
            </a:extLst>
          </p:cNvPr>
          <p:cNvSpPr>
            <a:spLocks noGrp="1"/>
          </p:cNvSpPr>
          <p:nvPr>
            <p:ph type="dt" sz="half" idx="10"/>
          </p:nvPr>
        </p:nvSpPr>
        <p:spPr/>
        <p:txBody>
          <a:bodyPr/>
          <a:lstStyle/>
          <a:p>
            <a:fld id="{40F937D1-AF6D-4CF9-AC3E-CD29913CD3D3}" type="datetimeFigureOut">
              <a:rPr lang="en-US" smtClean="0"/>
              <a:t>10/21/2018</a:t>
            </a:fld>
            <a:endParaRPr lang="en-US"/>
          </a:p>
        </p:txBody>
      </p:sp>
      <p:sp>
        <p:nvSpPr>
          <p:cNvPr id="5" name="Footer Placeholder 4">
            <a:extLst>
              <a:ext uri="{FF2B5EF4-FFF2-40B4-BE49-F238E27FC236}">
                <a16:creationId xmlns:a16="http://schemas.microsoft.com/office/drawing/2014/main" id="{688B5140-0193-4EC8-BD89-846BD91FFF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A92FBD-66FF-442E-99F4-8A8C9A70F03A}"/>
              </a:ext>
            </a:extLst>
          </p:cNvPr>
          <p:cNvSpPr>
            <a:spLocks noGrp="1"/>
          </p:cNvSpPr>
          <p:nvPr>
            <p:ph type="sldNum" sz="quarter" idx="12"/>
          </p:nvPr>
        </p:nvSpPr>
        <p:spPr/>
        <p:txBody>
          <a:bodyPr/>
          <a:lstStyle/>
          <a:p>
            <a:fld id="{D920706D-B5ED-4EAC-9306-DF64A1A3FCA2}" type="slidenum">
              <a:rPr lang="en-US" smtClean="0"/>
              <a:t>‹#›</a:t>
            </a:fld>
            <a:endParaRPr lang="en-US"/>
          </a:p>
        </p:txBody>
      </p:sp>
    </p:spTree>
    <p:extLst>
      <p:ext uri="{BB962C8B-B14F-4D97-AF65-F5344CB8AC3E}">
        <p14:creationId xmlns:p14="http://schemas.microsoft.com/office/powerpoint/2010/main" val="26525308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2389717" y="4800600"/>
            <a:ext cx="7315200" cy="566738"/>
          </a:xfrm>
        </p:spPr>
        <p:txBody>
          <a:bodyPr anchor="b"/>
          <a:lstStyle>
            <a:lvl1pPr algn="l">
              <a:defRPr sz="2000" b="1"/>
            </a:lvl1pPr>
          </a:lstStyle>
          <a:p>
            <a:r>
              <a:rPr lang="hr-HR"/>
              <a:t>Uredite stil naslova matrice</a:t>
            </a:r>
          </a:p>
        </p:txBody>
      </p:sp>
      <p:sp>
        <p:nvSpPr>
          <p:cNvPr id="3" name="Rezervirano mjesto slik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r-HR" noProof="0"/>
          </a:p>
        </p:txBody>
      </p:sp>
      <p:sp>
        <p:nvSpPr>
          <p:cNvPr id="4" name="Rezervirano mjesto teksta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5" name="Rectangle 4">
            <a:extLst>
              <a:ext uri="{FF2B5EF4-FFF2-40B4-BE49-F238E27FC236}">
                <a16:creationId xmlns:a16="http://schemas.microsoft.com/office/drawing/2014/main" id="{5755B239-7D51-4912-AFA2-8E2562361CAB}"/>
              </a:ext>
            </a:extLst>
          </p:cNvPr>
          <p:cNvSpPr>
            <a:spLocks noGrp="1" noChangeArrowheads="1"/>
          </p:cNvSpPr>
          <p:nvPr>
            <p:ph type="dt" sz="half" idx="10"/>
          </p:nvPr>
        </p:nvSpPr>
        <p:spPr>
          <a:ln/>
        </p:spPr>
        <p:txBody>
          <a:bodyPr/>
          <a:lstStyle>
            <a:lvl1pPr>
              <a:defRPr/>
            </a:lvl1pPr>
          </a:lstStyle>
          <a:p>
            <a:pPr>
              <a:defRPr/>
            </a:pPr>
            <a:endParaRPr lang="sr-Latn-RS" altLang="sr-Latn-RS"/>
          </a:p>
        </p:txBody>
      </p:sp>
      <p:sp>
        <p:nvSpPr>
          <p:cNvPr id="6" name="Rectangle 5">
            <a:extLst>
              <a:ext uri="{FF2B5EF4-FFF2-40B4-BE49-F238E27FC236}">
                <a16:creationId xmlns:a16="http://schemas.microsoft.com/office/drawing/2014/main" id="{F85F7D76-EA26-4662-A2C3-ECCA1EA4FA45}"/>
              </a:ext>
            </a:extLst>
          </p:cNvPr>
          <p:cNvSpPr>
            <a:spLocks noGrp="1" noChangeArrowheads="1"/>
          </p:cNvSpPr>
          <p:nvPr>
            <p:ph type="ftr" sz="quarter" idx="11"/>
          </p:nvPr>
        </p:nvSpPr>
        <p:spPr>
          <a:ln/>
        </p:spPr>
        <p:txBody>
          <a:bodyPr/>
          <a:lstStyle>
            <a:lvl1pPr>
              <a:defRPr/>
            </a:lvl1pPr>
          </a:lstStyle>
          <a:p>
            <a:pPr>
              <a:defRPr/>
            </a:pPr>
            <a:endParaRPr lang="sr-Latn-RS" altLang="sr-Latn-RS"/>
          </a:p>
        </p:txBody>
      </p:sp>
      <p:sp>
        <p:nvSpPr>
          <p:cNvPr id="7" name="Rectangle 6">
            <a:extLst>
              <a:ext uri="{FF2B5EF4-FFF2-40B4-BE49-F238E27FC236}">
                <a16:creationId xmlns:a16="http://schemas.microsoft.com/office/drawing/2014/main" id="{3AB52589-F340-47FE-A73C-CA83FAC875BE}"/>
              </a:ext>
            </a:extLst>
          </p:cNvPr>
          <p:cNvSpPr>
            <a:spLocks noGrp="1" noChangeArrowheads="1"/>
          </p:cNvSpPr>
          <p:nvPr>
            <p:ph type="sldNum" sz="quarter" idx="12"/>
          </p:nvPr>
        </p:nvSpPr>
        <p:spPr>
          <a:ln/>
        </p:spPr>
        <p:txBody>
          <a:bodyPr/>
          <a:lstStyle>
            <a:lvl1pPr>
              <a:defRPr/>
            </a:lvl1pPr>
          </a:lstStyle>
          <a:p>
            <a:pPr>
              <a:defRPr/>
            </a:pPr>
            <a:fld id="{6D4F13F2-EB77-444C-9B86-D7141F981C0D}" type="slidenum">
              <a:rPr lang="sr-Latn-RS" altLang="sr-Latn-RS"/>
              <a:pPr>
                <a:defRPr/>
              </a:pPr>
              <a:t>‹#›</a:t>
            </a:fld>
            <a:endParaRPr lang="sr-Latn-RS" altLang="sr-Latn-RS"/>
          </a:p>
        </p:txBody>
      </p:sp>
    </p:spTree>
    <p:extLst>
      <p:ext uri="{BB962C8B-B14F-4D97-AF65-F5344CB8AC3E}">
        <p14:creationId xmlns:p14="http://schemas.microsoft.com/office/powerpoint/2010/main" val="36079336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okomitog teksta 2"/>
          <p:cNvSpPr>
            <a:spLocks noGrp="1"/>
          </p:cNvSpPr>
          <p:nvPr>
            <p:ph type="body" orient="vert" idx="1"/>
          </p:nvPr>
        </p:nvSpPr>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ctangle 4">
            <a:extLst>
              <a:ext uri="{FF2B5EF4-FFF2-40B4-BE49-F238E27FC236}">
                <a16:creationId xmlns:a16="http://schemas.microsoft.com/office/drawing/2014/main" id="{F9EA72CC-A569-4380-8B68-4591BCBD7352}"/>
              </a:ext>
            </a:extLst>
          </p:cNvPr>
          <p:cNvSpPr>
            <a:spLocks noGrp="1" noChangeArrowheads="1"/>
          </p:cNvSpPr>
          <p:nvPr>
            <p:ph type="dt" sz="half" idx="10"/>
          </p:nvPr>
        </p:nvSpPr>
        <p:spPr>
          <a:ln/>
        </p:spPr>
        <p:txBody>
          <a:bodyPr/>
          <a:lstStyle>
            <a:lvl1pPr>
              <a:defRPr/>
            </a:lvl1pPr>
          </a:lstStyle>
          <a:p>
            <a:pPr>
              <a:defRPr/>
            </a:pPr>
            <a:endParaRPr lang="sr-Latn-RS" altLang="sr-Latn-RS"/>
          </a:p>
        </p:txBody>
      </p:sp>
      <p:sp>
        <p:nvSpPr>
          <p:cNvPr id="5" name="Rectangle 5">
            <a:extLst>
              <a:ext uri="{FF2B5EF4-FFF2-40B4-BE49-F238E27FC236}">
                <a16:creationId xmlns:a16="http://schemas.microsoft.com/office/drawing/2014/main" id="{4625B3E8-1135-43E8-BF8B-23C282691EDB}"/>
              </a:ext>
            </a:extLst>
          </p:cNvPr>
          <p:cNvSpPr>
            <a:spLocks noGrp="1" noChangeArrowheads="1"/>
          </p:cNvSpPr>
          <p:nvPr>
            <p:ph type="ftr" sz="quarter" idx="11"/>
          </p:nvPr>
        </p:nvSpPr>
        <p:spPr>
          <a:ln/>
        </p:spPr>
        <p:txBody>
          <a:bodyPr/>
          <a:lstStyle>
            <a:lvl1pPr>
              <a:defRPr/>
            </a:lvl1pPr>
          </a:lstStyle>
          <a:p>
            <a:pPr>
              <a:defRPr/>
            </a:pPr>
            <a:endParaRPr lang="sr-Latn-RS" altLang="sr-Latn-RS"/>
          </a:p>
        </p:txBody>
      </p:sp>
      <p:sp>
        <p:nvSpPr>
          <p:cNvPr id="6" name="Rectangle 6">
            <a:extLst>
              <a:ext uri="{FF2B5EF4-FFF2-40B4-BE49-F238E27FC236}">
                <a16:creationId xmlns:a16="http://schemas.microsoft.com/office/drawing/2014/main" id="{45853E3D-3C81-40C2-BD2B-683FFA9605CB}"/>
              </a:ext>
            </a:extLst>
          </p:cNvPr>
          <p:cNvSpPr>
            <a:spLocks noGrp="1" noChangeArrowheads="1"/>
          </p:cNvSpPr>
          <p:nvPr>
            <p:ph type="sldNum" sz="quarter" idx="12"/>
          </p:nvPr>
        </p:nvSpPr>
        <p:spPr>
          <a:ln/>
        </p:spPr>
        <p:txBody>
          <a:bodyPr/>
          <a:lstStyle>
            <a:lvl1pPr>
              <a:defRPr/>
            </a:lvl1pPr>
          </a:lstStyle>
          <a:p>
            <a:pPr>
              <a:defRPr/>
            </a:pPr>
            <a:fld id="{C8978BB3-76CA-4057-8E20-B9B6BE2D1061}" type="slidenum">
              <a:rPr lang="sr-Latn-RS" altLang="sr-Latn-RS"/>
              <a:pPr>
                <a:defRPr/>
              </a:pPr>
              <a:t>‹#›</a:t>
            </a:fld>
            <a:endParaRPr lang="sr-Latn-RS" altLang="sr-Latn-RS"/>
          </a:p>
        </p:txBody>
      </p:sp>
    </p:spTree>
    <p:extLst>
      <p:ext uri="{BB962C8B-B14F-4D97-AF65-F5344CB8AC3E}">
        <p14:creationId xmlns:p14="http://schemas.microsoft.com/office/powerpoint/2010/main" val="39021045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8839200" y="274639"/>
            <a:ext cx="2743200" cy="5851525"/>
          </a:xfrm>
        </p:spPr>
        <p:txBody>
          <a:bodyPr vert="eaVert"/>
          <a:lstStyle/>
          <a:p>
            <a:r>
              <a:rPr lang="hr-HR"/>
              <a:t>Uredite stil naslova matrice</a:t>
            </a:r>
          </a:p>
        </p:txBody>
      </p:sp>
      <p:sp>
        <p:nvSpPr>
          <p:cNvPr id="3" name="Rezervirano mjesto okomitog teksta 2"/>
          <p:cNvSpPr>
            <a:spLocks noGrp="1"/>
          </p:cNvSpPr>
          <p:nvPr>
            <p:ph type="body" orient="vert" idx="1"/>
          </p:nvPr>
        </p:nvSpPr>
        <p:spPr>
          <a:xfrm>
            <a:off x="609600" y="274639"/>
            <a:ext cx="8026400" cy="5851525"/>
          </a:xfrm>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ctangle 4">
            <a:extLst>
              <a:ext uri="{FF2B5EF4-FFF2-40B4-BE49-F238E27FC236}">
                <a16:creationId xmlns:a16="http://schemas.microsoft.com/office/drawing/2014/main" id="{36E17DC5-C940-4568-9EBF-57B8623523AE}"/>
              </a:ext>
            </a:extLst>
          </p:cNvPr>
          <p:cNvSpPr>
            <a:spLocks noGrp="1" noChangeArrowheads="1"/>
          </p:cNvSpPr>
          <p:nvPr>
            <p:ph type="dt" sz="half" idx="10"/>
          </p:nvPr>
        </p:nvSpPr>
        <p:spPr>
          <a:ln/>
        </p:spPr>
        <p:txBody>
          <a:bodyPr/>
          <a:lstStyle>
            <a:lvl1pPr>
              <a:defRPr/>
            </a:lvl1pPr>
          </a:lstStyle>
          <a:p>
            <a:pPr>
              <a:defRPr/>
            </a:pPr>
            <a:endParaRPr lang="sr-Latn-RS" altLang="sr-Latn-RS"/>
          </a:p>
        </p:txBody>
      </p:sp>
      <p:sp>
        <p:nvSpPr>
          <p:cNvPr id="5" name="Rectangle 5">
            <a:extLst>
              <a:ext uri="{FF2B5EF4-FFF2-40B4-BE49-F238E27FC236}">
                <a16:creationId xmlns:a16="http://schemas.microsoft.com/office/drawing/2014/main" id="{4AC3BC10-D1AB-496E-B892-BDA09E38FBDB}"/>
              </a:ext>
            </a:extLst>
          </p:cNvPr>
          <p:cNvSpPr>
            <a:spLocks noGrp="1" noChangeArrowheads="1"/>
          </p:cNvSpPr>
          <p:nvPr>
            <p:ph type="ftr" sz="quarter" idx="11"/>
          </p:nvPr>
        </p:nvSpPr>
        <p:spPr>
          <a:ln/>
        </p:spPr>
        <p:txBody>
          <a:bodyPr/>
          <a:lstStyle>
            <a:lvl1pPr>
              <a:defRPr/>
            </a:lvl1pPr>
          </a:lstStyle>
          <a:p>
            <a:pPr>
              <a:defRPr/>
            </a:pPr>
            <a:endParaRPr lang="sr-Latn-RS" altLang="sr-Latn-RS"/>
          </a:p>
        </p:txBody>
      </p:sp>
      <p:sp>
        <p:nvSpPr>
          <p:cNvPr id="6" name="Rectangle 6">
            <a:extLst>
              <a:ext uri="{FF2B5EF4-FFF2-40B4-BE49-F238E27FC236}">
                <a16:creationId xmlns:a16="http://schemas.microsoft.com/office/drawing/2014/main" id="{D17FBCC2-A02D-4737-B77D-E48A83AFCD03}"/>
              </a:ext>
            </a:extLst>
          </p:cNvPr>
          <p:cNvSpPr>
            <a:spLocks noGrp="1" noChangeArrowheads="1"/>
          </p:cNvSpPr>
          <p:nvPr>
            <p:ph type="sldNum" sz="quarter" idx="12"/>
          </p:nvPr>
        </p:nvSpPr>
        <p:spPr>
          <a:ln/>
        </p:spPr>
        <p:txBody>
          <a:bodyPr/>
          <a:lstStyle>
            <a:lvl1pPr>
              <a:defRPr/>
            </a:lvl1pPr>
          </a:lstStyle>
          <a:p>
            <a:pPr>
              <a:defRPr/>
            </a:pPr>
            <a:fld id="{930D9B8F-46BC-4005-8F26-B34CAAFAC8D0}" type="slidenum">
              <a:rPr lang="sr-Latn-RS" altLang="sr-Latn-RS"/>
              <a:pPr>
                <a:defRPr/>
              </a:pPr>
              <a:t>‹#›</a:t>
            </a:fld>
            <a:endParaRPr lang="sr-Latn-RS" altLang="sr-Latn-RS"/>
          </a:p>
        </p:txBody>
      </p:sp>
    </p:spTree>
    <p:extLst>
      <p:ext uri="{BB962C8B-B14F-4D97-AF65-F5344CB8AC3E}">
        <p14:creationId xmlns:p14="http://schemas.microsoft.com/office/powerpoint/2010/main" val="3448609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153A8-5FAB-4DDA-A017-6EE161F997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00C3AD0-4D82-45E8-B4D0-08A2FFC976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16C81A7-2331-4E27-B6A5-A32DCD19F452}"/>
              </a:ext>
            </a:extLst>
          </p:cNvPr>
          <p:cNvSpPr>
            <a:spLocks noGrp="1"/>
          </p:cNvSpPr>
          <p:nvPr>
            <p:ph type="dt" sz="half" idx="10"/>
          </p:nvPr>
        </p:nvSpPr>
        <p:spPr/>
        <p:txBody>
          <a:bodyPr/>
          <a:lstStyle/>
          <a:p>
            <a:fld id="{40F937D1-AF6D-4CF9-AC3E-CD29913CD3D3}" type="datetimeFigureOut">
              <a:rPr lang="en-US" smtClean="0"/>
              <a:t>10/21/2018</a:t>
            </a:fld>
            <a:endParaRPr lang="en-US"/>
          </a:p>
        </p:txBody>
      </p:sp>
      <p:sp>
        <p:nvSpPr>
          <p:cNvPr id="5" name="Footer Placeholder 4">
            <a:extLst>
              <a:ext uri="{FF2B5EF4-FFF2-40B4-BE49-F238E27FC236}">
                <a16:creationId xmlns:a16="http://schemas.microsoft.com/office/drawing/2014/main" id="{E8A6E695-C029-4DE6-AE30-106A905581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A6640E-2F20-41B6-B6A1-3DB0B71615BB}"/>
              </a:ext>
            </a:extLst>
          </p:cNvPr>
          <p:cNvSpPr>
            <a:spLocks noGrp="1"/>
          </p:cNvSpPr>
          <p:nvPr>
            <p:ph type="sldNum" sz="quarter" idx="12"/>
          </p:nvPr>
        </p:nvSpPr>
        <p:spPr/>
        <p:txBody>
          <a:bodyPr/>
          <a:lstStyle/>
          <a:p>
            <a:fld id="{D920706D-B5ED-4EAC-9306-DF64A1A3FCA2}" type="slidenum">
              <a:rPr lang="en-US" smtClean="0"/>
              <a:t>‹#›</a:t>
            </a:fld>
            <a:endParaRPr lang="en-US"/>
          </a:p>
        </p:txBody>
      </p:sp>
    </p:spTree>
    <p:extLst>
      <p:ext uri="{BB962C8B-B14F-4D97-AF65-F5344CB8AC3E}">
        <p14:creationId xmlns:p14="http://schemas.microsoft.com/office/powerpoint/2010/main" val="2853576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7059E-5B24-4FA8-997C-EB126ECFB6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5BB6E3-B344-454E-A889-C1A4F30A70B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AA5A7F7-BEBB-4F7E-ADC5-A4910908915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3DB6F8A-A09A-4E95-AAAE-D1BFBBF63296}"/>
              </a:ext>
            </a:extLst>
          </p:cNvPr>
          <p:cNvSpPr>
            <a:spLocks noGrp="1"/>
          </p:cNvSpPr>
          <p:nvPr>
            <p:ph type="dt" sz="half" idx="10"/>
          </p:nvPr>
        </p:nvSpPr>
        <p:spPr/>
        <p:txBody>
          <a:bodyPr/>
          <a:lstStyle/>
          <a:p>
            <a:fld id="{40F937D1-AF6D-4CF9-AC3E-CD29913CD3D3}" type="datetimeFigureOut">
              <a:rPr lang="en-US" smtClean="0"/>
              <a:t>10/21/2018</a:t>
            </a:fld>
            <a:endParaRPr lang="en-US"/>
          </a:p>
        </p:txBody>
      </p:sp>
      <p:sp>
        <p:nvSpPr>
          <p:cNvPr id="6" name="Footer Placeholder 5">
            <a:extLst>
              <a:ext uri="{FF2B5EF4-FFF2-40B4-BE49-F238E27FC236}">
                <a16:creationId xmlns:a16="http://schemas.microsoft.com/office/drawing/2014/main" id="{14A2E749-DF20-4579-A46B-83B25EFBCA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9A15B6-D512-4371-B4F5-29189C171A7B}"/>
              </a:ext>
            </a:extLst>
          </p:cNvPr>
          <p:cNvSpPr>
            <a:spLocks noGrp="1"/>
          </p:cNvSpPr>
          <p:nvPr>
            <p:ph type="sldNum" sz="quarter" idx="12"/>
          </p:nvPr>
        </p:nvSpPr>
        <p:spPr/>
        <p:txBody>
          <a:bodyPr/>
          <a:lstStyle/>
          <a:p>
            <a:fld id="{D920706D-B5ED-4EAC-9306-DF64A1A3FCA2}" type="slidenum">
              <a:rPr lang="en-US" smtClean="0"/>
              <a:t>‹#›</a:t>
            </a:fld>
            <a:endParaRPr lang="en-US"/>
          </a:p>
        </p:txBody>
      </p:sp>
    </p:spTree>
    <p:extLst>
      <p:ext uri="{BB962C8B-B14F-4D97-AF65-F5344CB8AC3E}">
        <p14:creationId xmlns:p14="http://schemas.microsoft.com/office/powerpoint/2010/main" val="168846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C0BAB-95B8-488B-AE86-7D9940B6AD0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B5245E-9174-4A8F-83AB-02403A97B3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DE099B1-06E0-4C5F-8B5C-A55BBDAB4F1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F0FF731-9C81-44FA-A095-27714220D5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C45C2A7-1453-4286-AB34-55B2D12825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03154CE-895E-4916-A221-5B8D792643BB}"/>
              </a:ext>
            </a:extLst>
          </p:cNvPr>
          <p:cNvSpPr>
            <a:spLocks noGrp="1"/>
          </p:cNvSpPr>
          <p:nvPr>
            <p:ph type="dt" sz="half" idx="10"/>
          </p:nvPr>
        </p:nvSpPr>
        <p:spPr/>
        <p:txBody>
          <a:bodyPr/>
          <a:lstStyle/>
          <a:p>
            <a:fld id="{40F937D1-AF6D-4CF9-AC3E-CD29913CD3D3}" type="datetimeFigureOut">
              <a:rPr lang="en-US" smtClean="0"/>
              <a:t>10/21/2018</a:t>
            </a:fld>
            <a:endParaRPr lang="en-US"/>
          </a:p>
        </p:txBody>
      </p:sp>
      <p:sp>
        <p:nvSpPr>
          <p:cNvPr id="8" name="Footer Placeholder 7">
            <a:extLst>
              <a:ext uri="{FF2B5EF4-FFF2-40B4-BE49-F238E27FC236}">
                <a16:creationId xmlns:a16="http://schemas.microsoft.com/office/drawing/2014/main" id="{DE3E5B22-2ACC-4026-87DE-DF2E4C09588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4B915C-7D57-49A0-8555-EFADF8D9EC34}"/>
              </a:ext>
            </a:extLst>
          </p:cNvPr>
          <p:cNvSpPr>
            <a:spLocks noGrp="1"/>
          </p:cNvSpPr>
          <p:nvPr>
            <p:ph type="sldNum" sz="quarter" idx="12"/>
          </p:nvPr>
        </p:nvSpPr>
        <p:spPr/>
        <p:txBody>
          <a:bodyPr/>
          <a:lstStyle/>
          <a:p>
            <a:fld id="{D920706D-B5ED-4EAC-9306-DF64A1A3FCA2}" type="slidenum">
              <a:rPr lang="en-US" smtClean="0"/>
              <a:t>‹#›</a:t>
            </a:fld>
            <a:endParaRPr lang="en-US"/>
          </a:p>
        </p:txBody>
      </p:sp>
    </p:spTree>
    <p:extLst>
      <p:ext uri="{BB962C8B-B14F-4D97-AF65-F5344CB8AC3E}">
        <p14:creationId xmlns:p14="http://schemas.microsoft.com/office/powerpoint/2010/main" val="2573503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AD416-86B5-4D83-A21C-CFA763E7B0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16332D3-B006-4107-AD32-A30F054CDD10}"/>
              </a:ext>
            </a:extLst>
          </p:cNvPr>
          <p:cNvSpPr>
            <a:spLocks noGrp="1"/>
          </p:cNvSpPr>
          <p:nvPr>
            <p:ph type="dt" sz="half" idx="10"/>
          </p:nvPr>
        </p:nvSpPr>
        <p:spPr/>
        <p:txBody>
          <a:bodyPr/>
          <a:lstStyle/>
          <a:p>
            <a:fld id="{40F937D1-AF6D-4CF9-AC3E-CD29913CD3D3}" type="datetimeFigureOut">
              <a:rPr lang="en-US" smtClean="0"/>
              <a:t>10/21/2018</a:t>
            </a:fld>
            <a:endParaRPr lang="en-US"/>
          </a:p>
        </p:txBody>
      </p:sp>
      <p:sp>
        <p:nvSpPr>
          <p:cNvPr id="4" name="Footer Placeholder 3">
            <a:extLst>
              <a:ext uri="{FF2B5EF4-FFF2-40B4-BE49-F238E27FC236}">
                <a16:creationId xmlns:a16="http://schemas.microsoft.com/office/drawing/2014/main" id="{1E8292DA-0413-47FA-9F70-B25D685A1E7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4192A0-0068-487F-99D3-D7A5E4CCD780}"/>
              </a:ext>
            </a:extLst>
          </p:cNvPr>
          <p:cNvSpPr>
            <a:spLocks noGrp="1"/>
          </p:cNvSpPr>
          <p:nvPr>
            <p:ph type="sldNum" sz="quarter" idx="12"/>
          </p:nvPr>
        </p:nvSpPr>
        <p:spPr/>
        <p:txBody>
          <a:bodyPr/>
          <a:lstStyle/>
          <a:p>
            <a:fld id="{D920706D-B5ED-4EAC-9306-DF64A1A3FCA2}" type="slidenum">
              <a:rPr lang="en-US" smtClean="0"/>
              <a:t>‹#›</a:t>
            </a:fld>
            <a:endParaRPr lang="en-US"/>
          </a:p>
        </p:txBody>
      </p:sp>
    </p:spTree>
    <p:extLst>
      <p:ext uri="{BB962C8B-B14F-4D97-AF65-F5344CB8AC3E}">
        <p14:creationId xmlns:p14="http://schemas.microsoft.com/office/powerpoint/2010/main" val="4234067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89FB8C-6779-43C3-914D-8DB29F5388F1}"/>
              </a:ext>
            </a:extLst>
          </p:cNvPr>
          <p:cNvSpPr>
            <a:spLocks noGrp="1"/>
          </p:cNvSpPr>
          <p:nvPr>
            <p:ph type="dt" sz="half" idx="10"/>
          </p:nvPr>
        </p:nvSpPr>
        <p:spPr/>
        <p:txBody>
          <a:bodyPr/>
          <a:lstStyle/>
          <a:p>
            <a:fld id="{40F937D1-AF6D-4CF9-AC3E-CD29913CD3D3}" type="datetimeFigureOut">
              <a:rPr lang="en-US" smtClean="0"/>
              <a:t>10/21/2018</a:t>
            </a:fld>
            <a:endParaRPr lang="en-US"/>
          </a:p>
        </p:txBody>
      </p:sp>
      <p:sp>
        <p:nvSpPr>
          <p:cNvPr id="3" name="Footer Placeholder 2">
            <a:extLst>
              <a:ext uri="{FF2B5EF4-FFF2-40B4-BE49-F238E27FC236}">
                <a16:creationId xmlns:a16="http://schemas.microsoft.com/office/drawing/2014/main" id="{283C0CA0-45CC-44C8-8C96-3D27131357C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57CE8AD-60CD-44AB-BF2C-907C912D2EAE}"/>
              </a:ext>
            </a:extLst>
          </p:cNvPr>
          <p:cNvSpPr>
            <a:spLocks noGrp="1"/>
          </p:cNvSpPr>
          <p:nvPr>
            <p:ph type="sldNum" sz="quarter" idx="12"/>
          </p:nvPr>
        </p:nvSpPr>
        <p:spPr/>
        <p:txBody>
          <a:bodyPr/>
          <a:lstStyle/>
          <a:p>
            <a:fld id="{D920706D-B5ED-4EAC-9306-DF64A1A3FCA2}" type="slidenum">
              <a:rPr lang="en-US" smtClean="0"/>
              <a:t>‹#›</a:t>
            </a:fld>
            <a:endParaRPr lang="en-US"/>
          </a:p>
        </p:txBody>
      </p:sp>
    </p:spTree>
    <p:extLst>
      <p:ext uri="{BB962C8B-B14F-4D97-AF65-F5344CB8AC3E}">
        <p14:creationId xmlns:p14="http://schemas.microsoft.com/office/powerpoint/2010/main" val="729588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1D70A-AF96-47CB-963C-3AF1E21164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6967DF5-9DB1-412F-AA9D-2A7A08F867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D8FEFB4-A4F7-4472-993E-DF2EF0F856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E4217E6-E373-4FF4-AB9F-69D680BAA13E}"/>
              </a:ext>
            </a:extLst>
          </p:cNvPr>
          <p:cNvSpPr>
            <a:spLocks noGrp="1"/>
          </p:cNvSpPr>
          <p:nvPr>
            <p:ph type="dt" sz="half" idx="10"/>
          </p:nvPr>
        </p:nvSpPr>
        <p:spPr/>
        <p:txBody>
          <a:bodyPr/>
          <a:lstStyle/>
          <a:p>
            <a:fld id="{40F937D1-AF6D-4CF9-AC3E-CD29913CD3D3}" type="datetimeFigureOut">
              <a:rPr lang="en-US" smtClean="0"/>
              <a:t>10/21/2018</a:t>
            </a:fld>
            <a:endParaRPr lang="en-US"/>
          </a:p>
        </p:txBody>
      </p:sp>
      <p:sp>
        <p:nvSpPr>
          <p:cNvPr id="6" name="Footer Placeholder 5">
            <a:extLst>
              <a:ext uri="{FF2B5EF4-FFF2-40B4-BE49-F238E27FC236}">
                <a16:creationId xmlns:a16="http://schemas.microsoft.com/office/drawing/2014/main" id="{03DA2434-139F-4BB1-A749-2305EB11D9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B1DB8C-C15C-45D1-A0A5-2BFDEE0532D7}"/>
              </a:ext>
            </a:extLst>
          </p:cNvPr>
          <p:cNvSpPr>
            <a:spLocks noGrp="1"/>
          </p:cNvSpPr>
          <p:nvPr>
            <p:ph type="sldNum" sz="quarter" idx="12"/>
          </p:nvPr>
        </p:nvSpPr>
        <p:spPr/>
        <p:txBody>
          <a:bodyPr/>
          <a:lstStyle/>
          <a:p>
            <a:fld id="{D920706D-B5ED-4EAC-9306-DF64A1A3FCA2}" type="slidenum">
              <a:rPr lang="en-US" smtClean="0"/>
              <a:t>‹#›</a:t>
            </a:fld>
            <a:endParaRPr lang="en-US"/>
          </a:p>
        </p:txBody>
      </p:sp>
    </p:spTree>
    <p:extLst>
      <p:ext uri="{BB962C8B-B14F-4D97-AF65-F5344CB8AC3E}">
        <p14:creationId xmlns:p14="http://schemas.microsoft.com/office/powerpoint/2010/main" val="234502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D2DEF-691E-4611-A3F8-B89B88CE32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937D87F-5B07-44F3-89CE-9C68870807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DEC7A2F-4D49-4AE2-B39F-82C5A9CF61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633AC58-004A-4849-87EA-ACE66CB06BF8}"/>
              </a:ext>
            </a:extLst>
          </p:cNvPr>
          <p:cNvSpPr>
            <a:spLocks noGrp="1"/>
          </p:cNvSpPr>
          <p:nvPr>
            <p:ph type="dt" sz="half" idx="10"/>
          </p:nvPr>
        </p:nvSpPr>
        <p:spPr/>
        <p:txBody>
          <a:bodyPr/>
          <a:lstStyle/>
          <a:p>
            <a:fld id="{40F937D1-AF6D-4CF9-AC3E-CD29913CD3D3}" type="datetimeFigureOut">
              <a:rPr lang="en-US" smtClean="0"/>
              <a:t>10/21/2018</a:t>
            </a:fld>
            <a:endParaRPr lang="en-US"/>
          </a:p>
        </p:txBody>
      </p:sp>
      <p:sp>
        <p:nvSpPr>
          <p:cNvPr id="6" name="Footer Placeholder 5">
            <a:extLst>
              <a:ext uri="{FF2B5EF4-FFF2-40B4-BE49-F238E27FC236}">
                <a16:creationId xmlns:a16="http://schemas.microsoft.com/office/drawing/2014/main" id="{E3DB49B7-F373-472A-95D8-08CC78569D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E59E7B-8F1C-41E6-BC20-8420B36579AB}"/>
              </a:ext>
            </a:extLst>
          </p:cNvPr>
          <p:cNvSpPr>
            <a:spLocks noGrp="1"/>
          </p:cNvSpPr>
          <p:nvPr>
            <p:ph type="sldNum" sz="quarter" idx="12"/>
          </p:nvPr>
        </p:nvSpPr>
        <p:spPr/>
        <p:txBody>
          <a:bodyPr/>
          <a:lstStyle/>
          <a:p>
            <a:fld id="{D920706D-B5ED-4EAC-9306-DF64A1A3FCA2}" type="slidenum">
              <a:rPr lang="en-US" smtClean="0"/>
              <a:t>‹#›</a:t>
            </a:fld>
            <a:endParaRPr lang="en-US"/>
          </a:p>
        </p:txBody>
      </p:sp>
    </p:spTree>
    <p:extLst>
      <p:ext uri="{BB962C8B-B14F-4D97-AF65-F5344CB8AC3E}">
        <p14:creationId xmlns:p14="http://schemas.microsoft.com/office/powerpoint/2010/main" val="2646443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D2E026-4F48-499E-9F84-C2C6F215E5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774E846-EDB6-44DF-B0C0-C36E397CA6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CEABE7-7668-49C6-A21E-8B09CE95BB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F937D1-AF6D-4CF9-AC3E-CD29913CD3D3}" type="datetimeFigureOut">
              <a:rPr lang="en-US" smtClean="0"/>
              <a:t>10/21/2018</a:t>
            </a:fld>
            <a:endParaRPr lang="en-US"/>
          </a:p>
        </p:txBody>
      </p:sp>
      <p:sp>
        <p:nvSpPr>
          <p:cNvPr id="5" name="Footer Placeholder 4">
            <a:extLst>
              <a:ext uri="{FF2B5EF4-FFF2-40B4-BE49-F238E27FC236}">
                <a16:creationId xmlns:a16="http://schemas.microsoft.com/office/drawing/2014/main" id="{86622FC9-E20E-4532-9247-59EA169D52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D231046-8FB7-484B-9EA0-DF5A8B2D19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20706D-B5ED-4EAC-9306-DF64A1A3FCA2}" type="slidenum">
              <a:rPr lang="en-US" smtClean="0"/>
              <a:t>‹#›</a:t>
            </a:fld>
            <a:endParaRPr lang="en-US"/>
          </a:p>
        </p:txBody>
      </p:sp>
    </p:spTree>
    <p:extLst>
      <p:ext uri="{BB962C8B-B14F-4D97-AF65-F5344CB8AC3E}">
        <p14:creationId xmlns:p14="http://schemas.microsoft.com/office/powerpoint/2010/main" val="759889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210427B-CBF5-4391-871D-D0D17E9716C7}"/>
              </a:ext>
            </a:extLst>
          </p:cNvPr>
          <p:cNvSpPr>
            <a:spLocks noChangeArrowheads="1"/>
          </p:cNvSpPr>
          <p:nvPr>
            <p:ph type="title"/>
          </p:nvPr>
        </p:nvSpPr>
        <p:spPr bwMode="auto">
          <a:xfrm>
            <a:off x="609600" y="274638"/>
            <a:ext cx="10094384"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ctr" anchorCtr="0" compatLnSpc="1">
            <a:prstTxWarp prst="textNoShape">
              <a:avLst/>
            </a:prstTxWarp>
          </a:bodyPr>
          <a:lstStyle/>
          <a:p>
            <a:pPr lvl="0"/>
            <a:r>
              <a:rPr lang="sr-Latn-RS" altLang="sr-Latn-RS"/>
              <a:t>Kliknite da biste uredili stil naslova matrice</a:t>
            </a:r>
          </a:p>
        </p:txBody>
      </p:sp>
      <p:sp>
        <p:nvSpPr>
          <p:cNvPr id="1027" name="Rectangle 3">
            <a:extLst>
              <a:ext uri="{FF2B5EF4-FFF2-40B4-BE49-F238E27FC236}">
                <a16:creationId xmlns:a16="http://schemas.microsoft.com/office/drawing/2014/main" id="{F322F6A5-DBD8-452F-98F5-9A17E69CD593}"/>
              </a:ext>
            </a:extLst>
          </p:cNvPr>
          <p:cNvSpPr>
            <a:spLocks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lvl="0"/>
            <a:r>
              <a:rPr lang="sr-Latn-RS" altLang="sr-Latn-RS"/>
              <a:t>Kliknite da biste uredili stilove teksta matrice</a:t>
            </a:r>
          </a:p>
          <a:p>
            <a:pPr lvl="1"/>
            <a:r>
              <a:rPr lang="sr-Latn-RS" altLang="sr-Latn-RS"/>
              <a:t>Druga razina</a:t>
            </a:r>
          </a:p>
          <a:p>
            <a:pPr lvl="2"/>
            <a:r>
              <a:rPr lang="sr-Latn-RS" altLang="sr-Latn-RS"/>
              <a:t>Treća razina</a:t>
            </a:r>
          </a:p>
          <a:p>
            <a:pPr lvl="3"/>
            <a:r>
              <a:rPr lang="sr-Latn-RS" altLang="sr-Latn-RS"/>
              <a:t>Četvrta razina</a:t>
            </a:r>
          </a:p>
          <a:p>
            <a:pPr lvl="4"/>
            <a:r>
              <a:rPr lang="sr-Latn-RS" altLang="sr-Latn-RS"/>
              <a:t>Peta razina</a:t>
            </a:r>
          </a:p>
        </p:txBody>
      </p:sp>
      <p:sp>
        <p:nvSpPr>
          <p:cNvPr id="2" name="Rectangle 4">
            <a:extLst>
              <a:ext uri="{FF2B5EF4-FFF2-40B4-BE49-F238E27FC236}">
                <a16:creationId xmlns:a16="http://schemas.microsoft.com/office/drawing/2014/main" id="{4664ADC1-F0A6-4175-AAB8-FA1F9AC16F8B}"/>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lvl1pPr>
              <a:buClrTx/>
              <a:defRPr sz="1400">
                <a:latin typeface="Arial" charset="0"/>
              </a:defRPr>
            </a:lvl1pPr>
          </a:lstStyle>
          <a:p>
            <a:pPr>
              <a:defRPr/>
            </a:pPr>
            <a:endParaRPr lang="sr-Latn-RS" altLang="sr-Latn-RS"/>
          </a:p>
        </p:txBody>
      </p:sp>
      <p:sp>
        <p:nvSpPr>
          <p:cNvPr id="1028" name="Rectangle 5">
            <a:extLst>
              <a:ext uri="{FF2B5EF4-FFF2-40B4-BE49-F238E27FC236}">
                <a16:creationId xmlns:a16="http://schemas.microsoft.com/office/drawing/2014/main" id="{B93D07CC-DB3B-44FA-BC73-D3A1DF6DAD61}"/>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lvl1pPr algn="ctr">
              <a:buClrTx/>
              <a:defRPr sz="1400">
                <a:latin typeface="Arial" charset="0"/>
              </a:defRPr>
            </a:lvl1pPr>
          </a:lstStyle>
          <a:p>
            <a:pPr>
              <a:defRPr/>
            </a:pPr>
            <a:endParaRPr lang="sr-Latn-RS" altLang="sr-Latn-RS"/>
          </a:p>
        </p:txBody>
      </p:sp>
      <p:sp>
        <p:nvSpPr>
          <p:cNvPr id="1029" name="Rectangle 6">
            <a:extLst>
              <a:ext uri="{FF2B5EF4-FFF2-40B4-BE49-F238E27FC236}">
                <a16:creationId xmlns:a16="http://schemas.microsoft.com/office/drawing/2014/main" id="{189CF081-62AC-4E75-BA59-BF14B298E766}"/>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874FA444-7D8B-4F0F-BB85-CCFEC39AA6E0}" type="slidenum">
              <a:rPr lang="sr-Latn-RS" altLang="sr-Latn-RS"/>
              <a:pPr>
                <a:defRPr/>
              </a:pPr>
              <a:t>‹#›</a:t>
            </a:fld>
            <a:endParaRPr lang="sr-Latn-RS" altLang="sr-Latn-RS"/>
          </a:p>
        </p:txBody>
      </p:sp>
      <p:pic>
        <p:nvPicPr>
          <p:cNvPr id="1031" name="Picture 7">
            <a:extLst>
              <a:ext uri="{FF2B5EF4-FFF2-40B4-BE49-F238E27FC236}">
                <a16:creationId xmlns:a16="http://schemas.microsoft.com/office/drawing/2014/main" id="{62CF1C3B-B369-4225-B01C-8F81F6DAFCE4}"/>
              </a:ext>
            </a:extLst>
          </p:cNvPr>
          <p:cNvPicPr>
            <a:picLocks noRot="1" noChangeAspect="1" noChangeArrowheads="1"/>
          </p:cNvPicPr>
          <p:nvPr/>
        </p:nvPicPr>
        <p:blipFill>
          <a:blip r:embed="rId13">
            <a:extLst>
              <a:ext uri="{28A0092B-C50C-407E-A947-70E740481C1C}">
                <a14:useLocalDpi xmlns:a14="http://schemas.microsoft.com/office/drawing/2010/main" val="0"/>
              </a:ext>
            </a:extLst>
          </a:blip>
          <a:srcRect b="42659"/>
          <a:stretch>
            <a:fillRect/>
          </a:stretch>
        </p:blipFill>
        <p:spPr bwMode="auto">
          <a:xfrm>
            <a:off x="0" y="6119814"/>
            <a:ext cx="12192000" cy="738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8070323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buClr>
          <a:schemeClr val="tx1"/>
        </a:buClr>
        <a:defRPr sz="4000">
          <a:solidFill>
            <a:schemeClr val="tx2"/>
          </a:solidFill>
          <a:latin typeface="+mj-lt"/>
          <a:ea typeface="+mj-ea"/>
          <a:cs typeface="+mj-cs"/>
        </a:defRPr>
      </a:lvl1pPr>
      <a:lvl2pPr algn="l" rtl="0" eaLnBrk="0" fontAlgn="base" hangingPunct="0">
        <a:spcBef>
          <a:spcPct val="0"/>
        </a:spcBef>
        <a:spcAft>
          <a:spcPct val="0"/>
        </a:spcAft>
        <a:buClr>
          <a:schemeClr val="tx1"/>
        </a:buClr>
        <a:defRPr sz="4000">
          <a:solidFill>
            <a:schemeClr val="tx2"/>
          </a:solidFill>
          <a:latin typeface="Arial" charset="0"/>
        </a:defRPr>
      </a:lvl2pPr>
      <a:lvl3pPr algn="l" rtl="0" eaLnBrk="0" fontAlgn="base" hangingPunct="0">
        <a:spcBef>
          <a:spcPct val="0"/>
        </a:spcBef>
        <a:spcAft>
          <a:spcPct val="0"/>
        </a:spcAft>
        <a:buClr>
          <a:schemeClr val="tx1"/>
        </a:buClr>
        <a:defRPr sz="4000">
          <a:solidFill>
            <a:schemeClr val="tx2"/>
          </a:solidFill>
          <a:latin typeface="Arial" charset="0"/>
        </a:defRPr>
      </a:lvl3pPr>
      <a:lvl4pPr algn="l" rtl="0" eaLnBrk="0" fontAlgn="base" hangingPunct="0">
        <a:spcBef>
          <a:spcPct val="0"/>
        </a:spcBef>
        <a:spcAft>
          <a:spcPct val="0"/>
        </a:spcAft>
        <a:buClr>
          <a:schemeClr val="tx1"/>
        </a:buClr>
        <a:defRPr sz="4000">
          <a:solidFill>
            <a:schemeClr val="tx2"/>
          </a:solidFill>
          <a:latin typeface="Arial" charset="0"/>
        </a:defRPr>
      </a:lvl4pPr>
      <a:lvl5pPr algn="l" rtl="0" eaLnBrk="0" fontAlgn="base" hangingPunct="0">
        <a:spcBef>
          <a:spcPct val="0"/>
        </a:spcBef>
        <a:spcAft>
          <a:spcPct val="0"/>
        </a:spcAft>
        <a:buClr>
          <a:schemeClr val="tx1"/>
        </a:buClr>
        <a:defRPr sz="4000">
          <a:solidFill>
            <a:schemeClr val="tx2"/>
          </a:solidFill>
          <a:latin typeface="Arial" charset="0"/>
        </a:defRPr>
      </a:lvl5pPr>
      <a:lvl6pPr marL="457200" algn="l" rtl="0" eaLnBrk="0" fontAlgn="base" hangingPunct="0">
        <a:spcBef>
          <a:spcPct val="0"/>
        </a:spcBef>
        <a:spcAft>
          <a:spcPct val="0"/>
        </a:spcAft>
        <a:buClr>
          <a:schemeClr val="tx1"/>
        </a:buClr>
        <a:defRPr sz="4000">
          <a:solidFill>
            <a:schemeClr val="tx2"/>
          </a:solidFill>
          <a:latin typeface="Arial" charset="0"/>
        </a:defRPr>
      </a:lvl6pPr>
      <a:lvl7pPr marL="914400" algn="l" rtl="0" eaLnBrk="0" fontAlgn="base" hangingPunct="0">
        <a:spcBef>
          <a:spcPct val="0"/>
        </a:spcBef>
        <a:spcAft>
          <a:spcPct val="0"/>
        </a:spcAft>
        <a:buClr>
          <a:schemeClr val="tx1"/>
        </a:buClr>
        <a:defRPr sz="4000">
          <a:solidFill>
            <a:schemeClr val="tx2"/>
          </a:solidFill>
          <a:latin typeface="Arial" charset="0"/>
        </a:defRPr>
      </a:lvl7pPr>
      <a:lvl8pPr marL="1371600" algn="l" rtl="0" eaLnBrk="0" fontAlgn="base" hangingPunct="0">
        <a:spcBef>
          <a:spcPct val="0"/>
        </a:spcBef>
        <a:spcAft>
          <a:spcPct val="0"/>
        </a:spcAft>
        <a:buClr>
          <a:schemeClr val="tx1"/>
        </a:buClr>
        <a:defRPr sz="4000">
          <a:solidFill>
            <a:schemeClr val="tx2"/>
          </a:solidFill>
          <a:latin typeface="Arial" charset="0"/>
        </a:defRPr>
      </a:lvl8pPr>
      <a:lvl9pPr marL="1828800" algn="l" rtl="0" eaLnBrk="0" fontAlgn="base" hangingPunct="0">
        <a:spcBef>
          <a:spcPct val="0"/>
        </a:spcBef>
        <a:spcAft>
          <a:spcPct val="0"/>
        </a:spcAft>
        <a:buClr>
          <a:schemeClr val="tx1"/>
        </a:buClr>
        <a:defRPr sz="4000">
          <a:solidFill>
            <a:schemeClr val="tx2"/>
          </a:solidFill>
          <a:latin typeface="Arial" charset="0"/>
        </a:defRPr>
      </a:lvl9pPr>
    </p:titleStyle>
    <p:bodyStyle>
      <a:lvl1pPr marL="342900" indent="-342900" algn="l" rtl="0" eaLnBrk="0" fontAlgn="base" hangingPunct="0">
        <a:spcBef>
          <a:spcPct val="0"/>
        </a:spcBef>
        <a:spcAft>
          <a:spcPct val="0"/>
        </a:spcAft>
        <a:buClr>
          <a:schemeClr val="tx1"/>
        </a:buClr>
        <a:buChar char="•"/>
        <a:defRPr sz="3200">
          <a:solidFill>
            <a:schemeClr val="tx1"/>
          </a:solidFill>
          <a:latin typeface="+mn-lt"/>
          <a:ea typeface="+mn-ea"/>
          <a:cs typeface="+mn-cs"/>
        </a:defRPr>
      </a:lvl1pPr>
      <a:lvl2pPr marL="742950" indent="-285750" algn="l" rtl="0" eaLnBrk="0" fontAlgn="base" hangingPunct="0">
        <a:spcBef>
          <a:spcPct val="0"/>
        </a:spcBef>
        <a:spcAft>
          <a:spcPct val="0"/>
        </a:spcAft>
        <a:buClr>
          <a:schemeClr val="tx1"/>
        </a:buClr>
        <a:buChar char="–"/>
        <a:defRPr sz="2800">
          <a:solidFill>
            <a:schemeClr val="tx1"/>
          </a:solidFill>
          <a:latin typeface="+mn-lt"/>
        </a:defRPr>
      </a:lvl2pPr>
      <a:lvl3pPr marL="1143000" indent="-228600" algn="l" rtl="0" eaLnBrk="0" fontAlgn="base" hangingPunct="0">
        <a:spcBef>
          <a:spcPct val="0"/>
        </a:spcBef>
        <a:spcAft>
          <a:spcPct val="0"/>
        </a:spcAft>
        <a:buClr>
          <a:schemeClr val="tx1"/>
        </a:buClr>
        <a:buChar char="•"/>
        <a:defRPr sz="2400">
          <a:solidFill>
            <a:schemeClr val="tx1"/>
          </a:solidFill>
          <a:latin typeface="+mn-lt"/>
        </a:defRPr>
      </a:lvl3pPr>
      <a:lvl4pPr marL="1600200" indent="-228600" algn="l" rtl="0" eaLnBrk="0" fontAlgn="base" hangingPunct="0">
        <a:spcBef>
          <a:spcPct val="0"/>
        </a:spcBef>
        <a:spcAft>
          <a:spcPct val="0"/>
        </a:spcAft>
        <a:buClr>
          <a:schemeClr val="tx1"/>
        </a:buClr>
        <a:buChar char="–"/>
        <a:defRPr sz="2000">
          <a:solidFill>
            <a:schemeClr val="tx1"/>
          </a:solidFill>
          <a:latin typeface="+mn-lt"/>
        </a:defRPr>
      </a:lvl4pPr>
      <a:lvl5pPr marL="2057400" indent="-228600" algn="l" rtl="0" eaLnBrk="0" fontAlgn="base" hangingPunct="0">
        <a:spcBef>
          <a:spcPct val="0"/>
        </a:spcBef>
        <a:spcAft>
          <a:spcPct val="0"/>
        </a:spcAft>
        <a:buClr>
          <a:schemeClr val="tx1"/>
        </a:buClr>
        <a:buChar char="»"/>
        <a:defRPr sz="2000">
          <a:solidFill>
            <a:schemeClr val="tx1"/>
          </a:solidFill>
          <a:latin typeface="+mn-lt"/>
        </a:defRPr>
      </a:lvl5pPr>
      <a:lvl6pPr marL="2514600" indent="-228600" algn="l" rtl="0" eaLnBrk="0" fontAlgn="base" hangingPunct="0">
        <a:spcBef>
          <a:spcPct val="0"/>
        </a:spcBef>
        <a:spcAft>
          <a:spcPct val="0"/>
        </a:spcAft>
        <a:buClr>
          <a:schemeClr val="tx1"/>
        </a:buClr>
        <a:buChar char="»"/>
        <a:defRPr sz="2000">
          <a:solidFill>
            <a:schemeClr val="tx1"/>
          </a:solidFill>
          <a:latin typeface="+mn-lt"/>
        </a:defRPr>
      </a:lvl6pPr>
      <a:lvl7pPr marL="2971800" indent="-228600" algn="l" rtl="0" eaLnBrk="0" fontAlgn="base" hangingPunct="0">
        <a:spcBef>
          <a:spcPct val="0"/>
        </a:spcBef>
        <a:spcAft>
          <a:spcPct val="0"/>
        </a:spcAft>
        <a:buClr>
          <a:schemeClr val="tx1"/>
        </a:buClr>
        <a:buChar char="»"/>
        <a:defRPr sz="2000">
          <a:solidFill>
            <a:schemeClr val="tx1"/>
          </a:solidFill>
          <a:latin typeface="+mn-lt"/>
        </a:defRPr>
      </a:lvl7pPr>
      <a:lvl8pPr marL="3429000" indent="-228600" algn="l" rtl="0" eaLnBrk="0" fontAlgn="base" hangingPunct="0">
        <a:spcBef>
          <a:spcPct val="0"/>
        </a:spcBef>
        <a:spcAft>
          <a:spcPct val="0"/>
        </a:spcAft>
        <a:buClr>
          <a:schemeClr val="tx1"/>
        </a:buClr>
        <a:buChar char="»"/>
        <a:defRPr sz="2000">
          <a:solidFill>
            <a:schemeClr val="tx1"/>
          </a:solidFill>
          <a:latin typeface="+mn-lt"/>
        </a:defRPr>
      </a:lvl8pPr>
      <a:lvl9pPr marL="3886200" indent="-228600" algn="l" rtl="0" eaLnBrk="0" fontAlgn="base" hangingPunct="0">
        <a:spcBef>
          <a:spcPct val="0"/>
        </a:spcBef>
        <a:spcAft>
          <a:spcPct val="0"/>
        </a:spcAft>
        <a:buClr>
          <a:schemeClr val="tx1"/>
        </a:buClr>
        <a:buChar char="»"/>
        <a:defRPr sz="2000">
          <a:solidFill>
            <a:schemeClr val="tx1"/>
          </a:solidFill>
          <a:latin typeface="+mn-lt"/>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87FA5802-ED15-4095-9370-17F378E7EA53}"/>
              </a:ext>
            </a:extLst>
          </p:cNvPr>
          <p:cNvSpPr>
            <a:spLocks noChangeArrowheads="1"/>
          </p:cNvSpPr>
          <p:nvPr>
            <p:ph type="ctrTitle" idx="4294967295"/>
          </p:nvPr>
        </p:nvSpPr>
        <p:spPr>
          <a:xfrm>
            <a:off x="2279650" y="2349501"/>
            <a:ext cx="7772400" cy="1685925"/>
          </a:xfrm>
        </p:spPr>
        <p:txBody>
          <a:bodyPr/>
          <a:lstStyle/>
          <a:p>
            <a:pPr algn="ctr"/>
            <a:br>
              <a:rPr lang="sr-Latn-RS" altLang="sr-Latn-RS" dirty="0"/>
            </a:br>
            <a:br>
              <a:rPr lang="sr-Latn-RS" altLang="sr-Latn-RS" dirty="0"/>
            </a:br>
            <a:r>
              <a:rPr lang="en-US" dirty="0"/>
              <a:t> Leveraging COSO across the three lines of defense</a:t>
            </a:r>
            <a:br>
              <a:rPr lang="sr-Latn-RS" altLang="sr-Latn-RS" dirty="0"/>
            </a:br>
            <a:br>
              <a:rPr lang="sr-Latn-RS" altLang="sr-Latn-RS" dirty="0"/>
            </a:br>
            <a:br>
              <a:rPr lang="sr-Latn-RS" altLang="sr-Latn-RS" dirty="0"/>
            </a:br>
            <a:endParaRPr lang="sr-Latn-RS" altLang="sr-Latn-RS" dirty="0"/>
          </a:p>
        </p:txBody>
      </p:sp>
      <p:sp>
        <p:nvSpPr>
          <p:cNvPr id="4099" name="Rectangle 3">
            <a:extLst>
              <a:ext uri="{FF2B5EF4-FFF2-40B4-BE49-F238E27FC236}">
                <a16:creationId xmlns:a16="http://schemas.microsoft.com/office/drawing/2014/main" id="{09E247EA-6741-4117-93A8-A9D21848F615}"/>
              </a:ext>
            </a:extLst>
          </p:cNvPr>
          <p:cNvSpPr>
            <a:spLocks noChangeArrowheads="1"/>
          </p:cNvSpPr>
          <p:nvPr>
            <p:ph type="subTitle" idx="4294967295"/>
          </p:nvPr>
        </p:nvSpPr>
        <p:spPr>
          <a:xfrm>
            <a:off x="2855913" y="3933825"/>
            <a:ext cx="6400800" cy="2230438"/>
          </a:xfrm>
        </p:spPr>
        <p:txBody>
          <a:bodyPr/>
          <a:lstStyle/>
          <a:p>
            <a:pPr marL="0" indent="0" algn="ctr">
              <a:lnSpc>
                <a:spcPct val="90000"/>
              </a:lnSpc>
              <a:buClrTx/>
              <a:buNone/>
            </a:pPr>
            <a:endParaRPr lang="sr-Latn-RS" altLang="sr-Latn-RS" sz="2000" dirty="0"/>
          </a:p>
          <a:p>
            <a:pPr marL="0" indent="0" algn="ctr">
              <a:lnSpc>
                <a:spcPct val="90000"/>
              </a:lnSpc>
              <a:buClrTx/>
              <a:buNone/>
            </a:pPr>
            <a:r>
              <a:rPr lang="nl-BE" altLang="sr-Latn-RS" sz="2000" dirty="0"/>
              <a:t>Jean-Pierre </a:t>
            </a:r>
            <a:r>
              <a:rPr lang="nl-BE" altLang="sr-Latn-RS" sz="2000" dirty="0" err="1"/>
              <a:t>Garitte</a:t>
            </a:r>
            <a:endParaRPr lang="sr-Latn-RS" altLang="sr-Latn-RS" sz="2000" dirty="0"/>
          </a:p>
          <a:p>
            <a:pPr marL="0" indent="0" algn="ctr">
              <a:lnSpc>
                <a:spcPct val="90000"/>
              </a:lnSpc>
              <a:buClrTx/>
              <a:buNone/>
            </a:pPr>
            <a:endParaRPr lang="sr-Latn-RS" altLang="sr-Latn-RS" sz="2000" dirty="0"/>
          </a:p>
          <a:p>
            <a:pPr marL="0" indent="0" algn="ctr">
              <a:lnSpc>
                <a:spcPct val="90000"/>
              </a:lnSpc>
              <a:buClrTx/>
              <a:buNone/>
            </a:pPr>
            <a:endParaRPr lang="sr-Latn-RS" altLang="sr-Latn-RS" sz="2400" b="1" dirty="0"/>
          </a:p>
          <a:p>
            <a:pPr marL="0" indent="0" algn="ctr">
              <a:lnSpc>
                <a:spcPct val="90000"/>
              </a:lnSpc>
              <a:buClrTx/>
              <a:buNone/>
            </a:pPr>
            <a:r>
              <a:rPr lang="nl-BE" altLang="sr-Latn-RS" sz="1600" b="1" dirty="0"/>
              <a:t>Tbilisi</a:t>
            </a:r>
            <a:r>
              <a:rPr lang="sr-Latn-RS" altLang="sr-Latn-RS" sz="1600" b="1" dirty="0"/>
              <a:t>,  </a:t>
            </a:r>
            <a:r>
              <a:rPr lang="nl-BE" altLang="sr-Latn-RS" sz="1600" b="1" dirty="0"/>
              <a:t>29 </a:t>
            </a:r>
            <a:r>
              <a:rPr lang="nl-BE" altLang="sr-Latn-RS" sz="1600" b="1" dirty="0" err="1"/>
              <a:t>October</a:t>
            </a:r>
            <a:r>
              <a:rPr lang="sr-Latn-RS" altLang="sr-Latn-RS" sz="1600" b="1" dirty="0"/>
              <a:t> 2018</a:t>
            </a:r>
          </a:p>
        </p:txBody>
      </p:sp>
      <p:sp>
        <p:nvSpPr>
          <p:cNvPr id="4100" name="Pravokutnik 4">
            <a:extLst>
              <a:ext uri="{FF2B5EF4-FFF2-40B4-BE49-F238E27FC236}">
                <a16:creationId xmlns:a16="http://schemas.microsoft.com/office/drawing/2014/main" id="{D39AE8F9-D31E-4567-9271-B89CD2476FC7}"/>
              </a:ext>
            </a:extLst>
          </p:cNvPr>
          <p:cNvSpPr>
            <a:spLocks noChangeArrowheads="1"/>
          </p:cNvSpPr>
          <p:nvPr/>
        </p:nvSpPr>
        <p:spPr bwMode="auto">
          <a:xfrm>
            <a:off x="9017000" y="-26988"/>
            <a:ext cx="1619250" cy="1397001"/>
          </a:xfrm>
          <a:prstGeom prst="rect">
            <a:avLst/>
          </a:prstGeom>
          <a:solidFill>
            <a:schemeClr val="bg1"/>
          </a:solidFill>
          <a:ln w="9525" algn="ctr">
            <a:solidFill>
              <a:schemeClr val="bg1"/>
            </a:solidFill>
            <a:round/>
            <a:headEnd/>
            <a:tailEnd/>
          </a:ln>
        </p:spPr>
        <p:txBody>
          <a:bodyPr/>
          <a:lstStyle>
            <a:lvl1pPr>
              <a:buClr>
                <a:schemeClr val="tx1"/>
              </a:buClr>
              <a:buChar char="•"/>
              <a:defRPr sz="3200">
                <a:solidFill>
                  <a:schemeClr val="tx1"/>
                </a:solidFill>
                <a:latin typeface="Arial" panose="020B0604020202020204" pitchFamily="34" charset="0"/>
              </a:defRPr>
            </a:lvl1pPr>
            <a:lvl2pPr marL="742950" indent="-285750">
              <a:buClr>
                <a:schemeClr val="tx1"/>
              </a:buClr>
              <a:buChar char="–"/>
              <a:defRPr sz="2800">
                <a:solidFill>
                  <a:schemeClr val="tx1"/>
                </a:solidFill>
                <a:latin typeface="Arial" panose="020B0604020202020204" pitchFamily="34" charset="0"/>
              </a:defRPr>
            </a:lvl2pPr>
            <a:lvl3pPr marL="1143000" indent="-228600">
              <a:buClr>
                <a:schemeClr val="tx1"/>
              </a:buClr>
              <a:buChar char="•"/>
              <a:defRPr sz="2400">
                <a:solidFill>
                  <a:schemeClr val="tx1"/>
                </a:solidFill>
                <a:latin typeface="Arial" panose="020B0604020202020204" pitchFamily="34" charset="0"/>
              </a:defRPr>
            </a:lvl3pPr>
            <a:lvl4pPr marL="1600200" indent="-228600">
              <a:buClr>
                <a:schemeClr val="tx1"/>
              </a:buClr>
              <a:buChar char="–"/>
              <a:defRPr sz="2000">
                <a:solidFill>
                  <a:schemeClr val="tx1"/>
                </a:solidFill>
                <a:latin typeface="Arial" panose="020B0604020202020204" pitchFamily="34" charset="0"/>
              </a:defRPr>
            </a:lvl4pPr>
            <a:lvl5pPr marL="2057400" indent="-228600">
              <a:buClr>
                <a:schemeClr val="tx1"/>
              </a:buClr>
              <a:buChar char="»"/>
              <a:defRPr sz="2000">
                <a:solidFill>
                  <a:schemeClr val="tx1"/>
                </a:solidFill>
                <a:latin typeface="Arial" panose="020B0604020202020204" pitchFamily="34" charset="0"/>
              </a:defRPr>
            </a:lvl5pPr>
            <a:lvl6pPr marL="2514600" indent="-228600" eaLnBrk="0" fontAlgn="base" hangingPunct="0">
              <a:spcBef>
                <a:spcPct val="0"/>
              </a:spcBef>
              <a:spcAft>
                <a:spcPct val="0"/>
              </a:spcAft>
              <a:buClr>
                <a:schemeClr val="tx1"/>
              </a:buClr>
              <a:buChar char="»"/>
              <a:defRPr sz="2000">
                <a:solidFill>
                  <a:schemeClr val="tx1"/>
                </a:solidFill>
                <a:latin typeface="Arial" panose="020B0604020202020204" pitchFamily="34" charset="0"/>
              </a:defRPr>
            </a:lvl6pPr>
            <a:lvl7pPr marL="2971800" indent="-228600" eaLnBrk="0" fontAlgn="base" hangingPunct="0">
              <a:spcBef>
                <a:spcPct val="0"/>
              </a:spcBef>
              <a:spcAft>
                <a:spcPct val="0"/>
              </a:spcAft>
              <a:buClr>
                <a:schemeClr val="tx1"/>
              </a:buClr>
              <a:buChar char="»"/>
              <a:defRPr sz="2000">
                <a:solidFill>
                  <a:schemeClr val="tx1"/>
                </a:solidFill>
                <a:latin typeface="Arial" panose="020B0604020202020204" pitchFamily="34" charset="0"/>
              </a:defRPr>
            </a:lvl7pPr>
            <a:lvl8pPr marL="3429000" indent="-228600" eaLnBrk="0" fontAlgn="base" hangingPunct="0">
              <a:spcBef>
                <a:spcPct val="0"/>
              </a:spcBef>
              <a:spcAft>
                <a:spcPct val="0"/>
              </a:spcAft>
              <a:buClr>
                <a:schemeClr val="tx1"/>
              </a:buClr>
              <a:buChar char="»"/>
              <a:defRPr sz="2000">
                <a:solidFill>
                  <a:schemeClr val="tx1"/>
                </a:solidFill>
                <a:latin typeface="Arial" panose="020B0604020202020204" pitchFamily="34" charset="0"/>
              </a:defRPr>
            </a:lvl8pPr>
            <a:lvl9pPr marL="3886200" indent="-228600" eaLnBrk="0" fontAlgn="base" hangingPunct="0">
              <a:spcBef>
                <a:spcPct val="0"/>
              </a:spcBef>
              <a:spcAft>
                <a:spcPct val="0"/>
              </a:spcAft>
              <a:buClr>
                <a:schemeClr val="tx1"/>
              </a:buClr>
              <a:buChar char="»"/>
              <a:defRPr sz="2000">
                <a:solidFill>
                  <a:schemeClr val="tx1"/>
                </a:solidFill>
                <a:latin typeface="Arial" panose="020B0604020202020204" pitchFamily="34" charset="0"/>
              </a:defRPr>
            </a:lvl9pPr>
          </a:lstStyle>
          <a:p>
            <a:pPr eaLnBrk="0" fontAlgn="base" hangingPunct="0">
              <a:spcBef>
                <a:spcPct val="0"/>
              </a:spcBef>
              <a:spcAft>
                <a:spcPct val="0"/>
              </a:spcAft>
              <a:buClr>
                <a:srgbClr val="000000"/>
              </a:buClr>
              <a:buNone/>
            </a:pPr>
            <a:endParaRPr lang="hr-HR" altLang="sr-Latn-RS" sz="1800">
              <a:solidFill>
                <a:srgbClr val="000000"/>
              </a:solidFill>
            </a:endParaRPr>
          </a:p>
        </p:txBody>
      </p:sp>
      <p:pic>
        <p:nvPicPr>
          <p:cNvPr id="4101" name="Picture 1">
            <a:extLst>
              <a:ext uri="{FF2B5EF4-FFF2-40B4-BE49-F238E27FC236}">
                <a16:creationId xmlns:a16="http://schemas.microsoft.com/office/drawing/2014/main" id="{764FDD06-3F87-45FD-B53D-3E86B508A1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22046" y="220664"/>
            <a:ext cx="353218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hree Lines of Defense_2013_CX.png"/>
          <p:cNvPicPr>
            <a:picLocks noChangeAspect="1"/>
          </p:cNvPicPr>
          <p:nvPr/>
        </p:nvPicPr>
        <p:blipFill>
          <a:blip r:embed="rId3"/>
          <a:stretch>
            <a:fillRect/>
          </a:stretch>
        </p:blipFill>
        <p:spPr>
          <a:xfrm>
            <a:off x="2191129" y="1629254"/>
            <a:ext cx="8020256" cy="3599492"/>
          </a:xfrm>
          <a:prstGeom prst="rect">
            <a:avLst/>
          </a:prstGeom>
        </p:spPr>
      </p:pic>
      <p:sp>
        <p:nvSpPr>
          <p:cNvPr id="18" name="Title 17">
            <a:extLst>
              <a:ext uri="{FF2B5EF4-FFF2-40B4-BE49-F238E27FC236}">
                <a16:creationId xmlns:a16="http://schemas.microsoft.com/office/drawing/2014/main" id="{22A92B5D-C292-4F21-99C8-7340B97B3B1D}"/>
              </a:ext>
            </a:extLst>
          </p:cNvPr>
          <p:cNvSpPr>
            <a:spLocks noGrp="1"/>
          </p:cNvSpPr>
          <p:nvPr>
            <p:ph type="title"/>
          </p:nvPr>
        </p:nvSpPr>
        <p:spPr>
          <a:xfrm>
            <a:off x="106017" y="365126"/>
            <a:ext cx="11926957" cy="655292"/>
          </a:xfrm>
        </p:spPr>
        <p:txBody>
          <a:bodyPr>
            <a:noAutofit/>
          </a:bodyPr>
          <a:lstStyle/>
          <a:p>
            <a:r>
              <a:rPr lang="en-US" sz="3600" dirty="0"/>
              <a:t>Who is mainly responsible for information and communication?</a:t>
            </a:r>
          </a:p>
        </p:txBody>
      </p:sp>
      <p:grpSp>
        <p:nvGrpSpPr>
          <p:cNvPr id="7" name="Group 6">
            <a:extLst>
              <a:ext uri="{FF2B5EF4-FFF2-40B4-BE49-F238E27FC236}">
                <a16:creationId xmlns:a16="http://schemas.microsoft.com/office/drawing/2014/main" id="{2C21B802-99C3-451E-A113-555ABE7A0F27}"/>
              </a:ext>
            </a:extLst>
          </p:cNvPr>
          <p:cNvGrpSpPr/>
          <p:nvPr/>
        </p:nvGrpSpPr>
        <p:grpSpPr>
          <a:xfrm>
            <a:off x="1643272" y="3062492"/>
            <a:ext cx="3551582" cy="3375254"/>
            <a:chOff x="1569361" y="3529263"/>
            <a:chExt cx="3034889" cy="2942219"/>
          </a:xfrm>
        </p:grpSpPr>
        <p:sp>
          <p:nvSpPr>
            <p:cNvPr id="8" name="Oval 7">
              <a:extLst>
                <a:ext uri="{FF2B5EF4-FFF2-40B4-BE49-F238E27FC236}">
                  <a16:creationId xmlns:a16="http://schemas.microsoft.com/office/drawing/2014/main" id="{F0139C99-CB52-4496-B14F-A8348AB92A72}"/>
                </a:ext>
              </a:extLst>
            </p:cNvPr>
            <p:cNvSpPr/>
            <p:nvPr/>
          </p:nvSpPr>
          <p:spPr>
            <a:xfrm>
              <a:off x="2117558" y="3529263"/>
              <a:ext cx="1860884" cy="2069432"/>
            </a:xfrm>
            <a:prstGeom prst="ellipse">
              <a:avLst/>
            </a:prstGeom>
            <a:noFill/>
            <a:ln w="57150"/>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9" name="TextBox 8">
              <a:extLst>
                <a:ext uri="{FF2B5EF4-FFF2-40B4-BE49-F238E27FC236}">
                  <a16:creationId xmlns:a16="http://schemas.microsoft.com/office/drawing/2014/main" id="{98CFB1BC-C980-4F54-B877-F4CFF0637BCD}"/>
                </a:ext>
              </a:extLst>
            </p:cNvPr>
            <p:cNvSpPr txBox="1"/>
            <p:nvPr/>
          </p:nvSpPr>
          <p:spPr>
            <a:xfrm>
              <a:off x="1569361" y="5666612"/>
              <a:ext cx="3034889" cy="804870"/>
            </a:xfrm>
            <a:prstGeom prst="rect">
              <a:avLst/>
            </a:prstGeom>
            <a:noFill/>
            <a:ln>
              <a:noFill/>
            </a:ln>
          </p:spPr>
          <p:txBody>
            <a:bodyPr wrap="square" rtlCol="0">
              <a:spAutoFit/>
            </a:bodyPr>
            <a:lstStyle/>
            <a:p>
              <a:pPr algn="ctr"/>
              <a:r>
                <a:rPr lang="en-US" dirty="0">
                  <a:latin typeface="+mj-lt"/>
                </a:rPr>
                <a:t>Risk Assessment</a:t>
              </a:r>
            </a:p>
            <a:p>
              <a:pPr algn="ctr"/>
              <a:r>
                <a:rPr lang="en-US" dirty="0">
                  <a:latin typeface="+mj-lt"/>
                </a:rPr>
                <a:t>Control Activities</a:t>
              </a:r>
            </a:p>
            <a:p>
              <a:pPr algn="ctr"/>
              <a:r>
                <a:rPr lang="en-US" dirty="0">
                  <a:highlight>
                    <a:srgbClr val="FFFF00"/>
                  </a:highlight>
                  <a:latin typeface="+mj-lt"/>
                </a:rPr>
                <a:t>Information &amp; Communication</a:t>
              </a:r>
            </a:p>
          </p:txBody>
        </p:sp>
      </p:grpSp>
    </p:spTree>
    <p:extLst>
      <p:ext uri="{BB962C8B-B14F-4D97-AF65-F5344CB8AC3E}">
        <p14:creationId xmlns:p14="http://schemas.microsoft.com/office/powerpoint/2010/main" val="432007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hree Lines of Defense_2013_CX.png"/>
          <p:cNvPicPr>
            <a:picLocks noChangeAspect="1"/>
          </p:cNvPicPr>
          <p:nvPr/>
        </p:nvPicPr>
        <p:blipFill>
          <a:blip r:embed="rId3"/>
          <a:stretch>
            <a:fillRect/>
          </a:stretch>
        </p:blipFill>
        <p:spPr>
          <a:xfrm>
            <a:off x="2191129" y="1629254"/>
            <a:ext cx="8020256" cy="3599492"/>
          </a:xfrm>
          <a:prstGeom prst="rect">
            <a:avLst/>
          </a:prstGeom>
        </p:spPr>
      </p:pic>
      <p:sp>
        <p:nvSpPr>
          <p:cNvPr id="18" name="Title 17">
            <a:extLst>
              <a:ext uri="{FF2B5EF4-FFF2-40B4-BE49-F238E27FC236}">
                <a16:creationId xmlns:a16="http://schemas.microsoft.com/office/drawing/2014/main" id="{22A92B5D-C292-4F21-99C8-7340B97B3B1D}"/>
              </a:ext>
            </a:extLst>
          </p:cNvPr>
          <p:cNvSpPr>
            <a:spLocks noGrp="1"/>
          </p:cNvSpPr>
          <p:nvPr>
            <p:ph type="title"/>
          </p:nvPr>
        </p:nvSpPr>
        <p:spPr>
          <a:xfrm>
            <a:off x="106017" y="365126"/>
            <a:ext cx="11926957" cy="655292"/>
          </a:xfrm>
        </p:spPr>
        <p:txBody>
          <a:bodyPr>
            <a:noAutofit/>
          </a:bodyPr>
          <a:lstStyle/>
          <a:p>
            <a:r>
              <a:rPr lang="en-US" sz="3600" dirty="0"/>
              <a:t>Who is mainly responsible for information and communication?</a:t>
            </a:r>
          </a:p>
        </p:txBody>
      </p:sp>
      <p:grpSp>
        <p:nvGrpSpPr>
          <p:cNvPr id="7" name="Group 6">
            <a:extLst>
              <a:ext uri="{FF2B5EF4-FFF2-40B4-BE49-F238E27FC236}">
                <a16:creationId xmlns:a16="http://schemas.microsoft.com/office/drawing/2014/main" id="{2C21B802-99C3-451E-A113-555ABE7A0F27}"/>
              </a:ext>
            </a:extLst>
          </p:cNvPr>
          <p:cNvGrpSpPr/>
          <p:nvPr/>
        </p:nvGrpSpPr>
        <p:grpSpPr>
          <a:xfrm>
            <a:off x="1643272" y="3062492"/>
            <a:ext cx="3551582" cy="3375254"/>
            <a:chOff x="1569361" y="3529263"/>
            <a:chExt cx="3034889" cy="2942219"/>
          </a:xfrm>
        </p:grpSpPr>
        <p:sp>
          <p:nvSpPr>
            <p:cNvPr id="8" name="Oval 7">
              <a:extLst>
                <a:ext uri="{FF2B5EF4-FFF2-40B4-BE49-F238E27FC236}">
                  <a16:creationId xmlns:a16="http://schemas.microsoft.com/office/drawing/2014/main" id="{F0139C99-CB52-4496-B14F-A8348AB92A72}"/>
                </a:ext>
              </a:extLst>
            </p:cNvPr>
            <p:cNvSpPr/>
            <p:nvPr/>
          </p:nvSpPr>
          <p:spPr>
            <a:xfrm>
              <a:off x="2117558" y="3529263"/>
              <a:ext cx="1860884" cy="2069432"/>
            </a:xfrm>
            <a:prstGeom prst="ellipse">
              <a:avLst/>
            </a:prstGeom>
            <a:noFill/>
            <a:ln w="57150"/>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9" name="TextBox 8">
              <a:extLst>
                <a:ext uri="{FF2B5EF4-FFF2-40B4-BE49-F238E27FC236}">
                  <a16:creationId xmlns:a16="http://schemas.microsoft.com/office/drawing/2014/main" id="{98CFB1BC-C980-4F54-B877-F4CFF0637BCD}"/>
                </a:ext>
              </a:extLst>
            </p:cNvPr>
            <p:cNvSpPr txBox="1"/>
            <p:nvPr/>
          </p:nvSpPr>
          <p:spPr>
            <a:xfrm>
              <a:off x="1569361" y="5666612"/>
              <a:ext cx="3034889" cy="804870"/>
            </a:xfrm>
            <a:prstGeom prst="rect">
              <a:avLst/>
            </a:prstGeom>
            <a:noFill/>
            <a:ln>
              <a:noFill/>
            </a:ln>
          </p:spPr>
          <p:txBody>
            <a:bodyPr wrap="square" rtlCol="0">
              <a:spAutoFit/>
            </a:bodyPr>
            <a:lstStyle/>
            <a:p>
              <a:pPr algn="ctr"/>
              <a:r>
                <a:rPr lang="en-US" dirty="0">
                  <a:latin typeface="+mj-lt"/>
                </a:rPr>
                <a:t>Risk Assessment</a:t>
              </a:r>
            </a:p>
            <a:p>
              <a:pPr algn="ctr"/>
              <a:r>
                <a:rPr lang="en-US" dirty="0">
                  <a:latin typeface="+mj-lt"/>
                </a:rPr>
                <a:t>Control Activities</a:t>
              </a:r>
            </a:p>
            <a:p>
              <a:pPr algn="ctr"/>
              <a:r>
                <a:rPr lang="en-US" dirty="0">
                  <a:latin typeface="+mj-lt"/>
                </a:rPr>
                <a:t>Information &amp; Communication</a:t>
              </a:r>
            </a:p>
          </p:txBody>
        </p:sp>
      </p:grpSp>
      <p:grpSp>
        <p:nvGrpSpPr>
          <p:cNvPr id="10" name="Group 9">
            <a:extLst>
              <a:ext uri="{FF2B5EF4-FFF2-40B4-BE49-F238E27FC236}">
                <a16:creationId xmlns:a16="http://schemas.microsoft.com/office/drawing/2014/main" id="{693DC614-A73D-4852-B508-45456672C99E}"/>
              </a:ext>
            </a:extLst>
          </p:cNvPr>
          <p:cNvGrpSpPr/>
          <p:nvPr/>
        </p:nvGrpSpPr>
        <p:grpSpPr>
          <a:xfrm>
            <a:off x="2529420" y="1306087"/>
            <a:ext cx="7307184" cy="1345151"/>
            <a:chOff x="1710974" y="1564527"/>
            <a:chExt cx="5786977" cy="1345151"/>
          </a:xfrm>
        </p:grpSpPr>
        <p:sp>
          <p:nvSpPr>
            <p:cNvPr id="11" name="Oval 10">
              <a:extLst>
                <a:ext uri="{FF2B5EF4-FFF2-40B4-BE49-F238E27FC236}">
                  <a16:creationId xmlns:a16="http://schemas.microsoft.com/office/drawing/2014/main" id="{7433ED55-C265-49C2-9490-EC51E5F74443}"/>
                </a:ext>
              </a:extLst>
            </p:cNvPr>
            <p:cNvSpPr/>
            <p:nvPr/>
          </p:nvSpPr>
          <p:spPr>
            <a:xfrm>
              <a:off x="1710974" y="1564527"/>
              <a:ext cx="5649157" cy="1345151"/>
            </a:xfrm>
            <a:prstGeom prst="ellipse">
              <a:avLst/>
            </a:prstGeom>
            <a:noFill/>
            <a:ln w="57150">
              <a:solidFill>
                <a:srgbClr val="C00000"/>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2" name="Rectangle 11">
              <a:extLst>
                <a:ext uri="{FF2B5EF4-FFF2-40B4-BE49-F238E27FC236}">
                  <a16:creationId xmlns:a16="http://schemas.microsoft.com/office/drawing/2014/main" id="{71F2C6D6-3599-441D-8DCD-5ECD1E1EC613}"/>
                </a:ext>
              </a:extLst>
            </p:cNvPr>
            <p:cNvSpPr/>
            <p:nvPr/>
          </p:nvSpPr>
          <p:spPr>
            <a:xfrm>
              <a:off x="1848792" y="1764416"/>
              <a:ext cx="5649159" cy="821185"/>
            </a:xfrm>
            <a:prstGeom prst="rect">
              <a:avLst/>
            </a:prstGeom>
            <a:noFill/>
          </p:spPr>
          <p:txBody>
            <a:bodyPr spcFirstLastPara="1" wrap="none" lIns="91440" tIns="45720" rIns="91440" bIns="45720" numCol="1">
              <a:prstTxWarp prst="textArchUp">
                <a:avLst/>
              </a:prstTxWarp>
              <a:spAutoFit/>
            </a:bodyPr>
            <a:lstStyle/>
            <a:p>
              <a:pPr algn="ctr"/>
              <a:endParaRPr lang="en-US" sz="3200" dirty="0">
                <a:ln w="0"/>
                <a:solidFill>
                  <a:schemeClr val="accent1"/>
                </a:solidFill>
                <a:effectLst>
                  <a:outerShdw blurRad="38100" dist="25400" dir="5400000" algn="ctr" rotWithShape="0">
                    <a:srgbClr val="6E747A">
                      <a:alpha val="43000"/>
                    </a:srgbClr>
                  </a:outerShdw>
                </a:effectLst>
                <a:latin typeface="+mj-lt"/>
              </a:endParaRPr>
            </a:p>
          </p:txBody>
        </p:sp>
      </p:grpSp>
      <p:sp>
        <p:nvSpPr>
          <p:cNvPr id="13" name="TextBox 12">
            <a:extLst>
              <a:ext uri="{FF2B5EF4-FFF2-40B4-BE49-F238E27FC236}">
                <a16:creationId xmlns:a16="http://schemas.microsoft.com/office/drawing/2014/main" id="{468DFA18-C17B-402E-916E-CED0DD61F79B}"/>
              </a:ext>
            </a:extLst>
          </p:cNvPr>
          <p:cNvSpPr txBox="1"/>
          <p:nvPr/>
        </p:nvSpPr>
        <p:spPr>
          <a:xfrm>
            <a:off x="584484" y="1321310"/>
            <a:ext cx="3551582" cy="369332"/>
          </a:xfrm>
          <a:prstGeom prst="rect">
            <a:avLst/>
          </a:prstGeom>
          <a:noFill/>
          <a:ln>
            <a:noFill/>
          </a:ln>
        </p:spPr>
        <p:txBody>
          <a:bodyPr wrap="square" rtlCol="0">
            <a:spAutoFit/>
          </a:bodyPr>
          <a:lstStyle/>
          <a:p>
            <a:pPr algn="ctr"/>
            <a:r>
              <a:rPr lang="en-US" dirty="0">
                <a:highlight>
                  <a:srgbClr val="FFFF00"/>
                </a:highlight>
                <a:latin typeface="+mj-lt"/>
              </a:rPr>
              <a:t>Information &amp; Communication</a:t>
            </a:r>
          </a:p>
        </p:txBody>
      </p:sp>
    </p:spTree>
    <p:extLst>
      <p:ext uri="{BB962C8B-B14F-4D97-AF65-F5344CB8AC3E}">
        <p14:creationId xmlns:p14="http://schemas.microsoft.com/office/powerpoint/2010/main" val="2577676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B17E4-C1DA-41F1-9229-E17C7E945FC2}"/>
              </a:ext>
            </a:extLst>
          </p:cNvPr>
          <p:cNvSpPr>
            <a:spLocks noGrp="1"/>
          </p:cNvSpPr>
          <p:nvPr>
            <p:ph type="title"/>
          </p:nvPr>
        </p:nvSpPr>
        <p:spPr>
          <a:xfrm>
            <a:off x="241852" y="325369"/>
            <a:ext cx="10515600" cy="1325563"/>
          </a:xfrm>
        </p:spPr>
        <p:txBody>
          <a:bodyPr/>
          <a:lstStyle/>
          <a:p>
            <a:r>
              <a:rPr lang="en-US" dirty="0"/>
              <a:t>Information &amp; Communication</a:t>
            </a:r>
          </a:p>
        </p:txBody>
      </p:sp>
      <p:sp>
        <p:nvSpPr>
          <p:cNvPr id="3" name="Content Placeholder 2">
            <a:extLst>
              <a:ext uri="{FF2B5EF4-FFF2-40B4-BE49-F238E27FC236}">
                <a16:creationId xmlns:a16="http://schemas.microsoft.com/office/drawing/2014/main" id="{95DF0598-9373-42B9-9512-68B8682DF05C}"/>
              </a:ext>
            </a:extLst>
          </p:cNvPr>
          <p:cNvSpPr>
            <a:spLocks noGrp="1"/>
          </p:cNvSpPr>
          <p:nvPr>
            <p:ph idx="1"/>
          </p:nvPr>
        </p:nvSpPr>
        <p:spPr>
          <a:xfrm>
            <a:off x="838200" y="3213222"/>
            <a:ext cx="10515600" cy="3644778"/>
          </a:xfrm>
        </p:spPr>
        <p:txBody>
          <a:bodyPr/>
          <a:lstStyle/>
          <a:p>
            <a:pPr marL="514350" indent="-514350">
              <a:buFont typeface="+mj-lt"/>
              <a:buAutoNum type="arabicPeriod" startAt="13"/>
            </a:pPr>
            <a:r>
              <a:rPr lang="en-US" dirty="0"/>
              <a:t>Uses relevant information</a:t>
            </a:r>
          </a:p>
          <a:p>
            <a:pPr marL="514350" indent="-514350">
              <a:buFont typeface="+mj-lt"/>
              <a:buAutoNum type="arabicPeriod" startAt="13"/>
            </a:pPr>
            <a:r>
              <a:rPr lang="en-US" dirty="0"/>
              <a:t>Communicates internally</a:t>
            </a:r>
          </a:p>
          <a:p>
            <a:pPr marL="514350" indent="-514350">
              <a:buFont typeface="+mj-lt"/>
              <a:buAutoNum type="arabicPeriod" startAt="13"/>
            </a:pPr>
            <a:r>
              <a:rPr lang="en-US" dirty="0"/>
              <a:t>Communicates externally</a:t>
            </a:r>
          </a:p>
        </p:txBody>
      </p:sp>
      <p:pic>
        <p:nvPicPr>
          <p:cNvPr id="6" name="Picture 5">
            <a:extLst>
              <a:ext uri="{FF2B5EF4-FFF2-40B4-BE49-F238E27FC236}">
                <a16:creationId xmlns:a16="http://schemas.microsoft.com/office/drawing/2014/main" id="{849A8235-DB35-4175-9AD5-0D296A3CBD88}"/>
              </a:ext>
            </a:extLst>
          </p:cNvPr>
          <p:cNvPicPr>
            <a:picLocks noChangeAspect="1"/>
          </p:cNvPicPr>
          <p:nvPr/>
        </p:nvPicPr>
        <p:blipFill>
          <a:blip r:embed="rId2"/>
          <a:stretch>
            <a:fillRect/>
          </a:stretch>
        </p:blipFill>
        <p:spPr>
          <a:xfrm>
            <a:off x="7185515" y="231907"/>
            <a:ext cx="4764632" cy="2680105"/>
          </a:xfrm>
          <a:prstGeom prst="rect">
            <a:avLst/>
          </a:prstGeom>
        </p:spPr>
      </p:pic>
    </p:spTree>
    <p:extLst>
      <p:ext uri="{BB962C8B-B14F-4D97-AF65-F5344CB8AC3E}">
        <p14:creationId xmlns:p14="http://schemas.microsoft.com/office/powerpoint/2010/main" val="3085560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hree Lines of Defense_2013_CX.png"/>
          <p:cNvPicPr>
            <a:picLocks noChangeAspect="1"/>
          </p:cNvPicPr>
          <p:nvPr/>
        </p:nvPicPr>
        <p:blipFill>
          <a:blip r:embed="rId3"/>
          <a:stretch>
            <a:fillRect/>
          </a:stretch>
        </p:blipFill>
        <p:spPr>
          <a:xfrm>
            <a:off x="2191129" y="1629254"/>
            <a:ext cx="8020256" cy="3599492"/>
          </a:xfrm>
          <a:prstGeom prst="rect">
            <a:avLst/>
          </a:prstGeom>
        </p:spPr>
      </p:pic>
      <p:sp>
        <p:nvSpPr>
          <p:cNvPr id="18" name="Title 17">
            <a:extLst>
              <a:ext uri="{FF2B5EF4-FFF2-40B4-BE49-F238E27FC236}">
                <a16:creationId xmlns:a16="http://schemas.microsoft.com/office/drawing/2014/main" id="{22A92B5D-C292-4F21-99C8-7340B97B3B1D}"/>
              </a:ext>
            </a:extLst>
          </p:cNvPr>
          <p:cNvSpPr>
            <a:spLocks noGrp="1"/>
          </p:cNvSpPr>
          <p:nvPr>
            <p:ph type="title"/>
          </p:nvPr>
        </p:nvSpPr>
        <p:spPr>
          <a:xfrm>
            <a:off x="106017" y="365126"/>
            <a:ext cx="11926957" cy="655292"/>
          </a:xfrm>
        </p:spPr>
        <p:txBody>
          <a:bodyPr>
            <a:noAutofit/>
          </a:bodyPr>
          <a:lstStyle/>
          <a:p>
            <a:r>
              <a:rPr lang="en-US" sz="3600" dirty="0"/>
              <a:t>Who is mainly responsible for monitoring?</a:t>
            </a:r>
          </a:p>
        </p:txBody>
      </p:sp>
      <p:grpSp>
        <p:nvGrpSpPr>
          <p:cNvPr id="7" name="Group 6">
            <a:extLst>
              <a:ext uri="{FF2B5EF4-FFF2-40B4-BE49-F238E27FC236}">
                <a16:creationId xmlns:a16="http://schemas.microsoft.com/office/drawing/2014/main" id="{2C21B802-99C3-451E-A113-555ABE7A0F27}"/>
              </a:ext>
            </a:extLst>
          </p:cNvPr>
          <p:cNvGrpSpPr/>
          <p:nvPr/>
        </p:nvGrpSpPr>
        <p:grpSpPr>
          <a:xfrm>
            <a:off x="1643272" y="3062492"/>
            <a:ext cx="3551582" cy="3652252"/>
            <a:chOff x="1569361" y="3529263"/>
            <a:chExt cx="3034889" cy="3183679"/>
          </a:xfrm>
        </p:grpSpPr>
        <p:sp>
          <p:nvSpPr>
            <p:cNvPr id="8" name="Oval 7">
              <a:extLst>
                <a:ext uri="{FF2B5EF4-FFF2-40B4-BE49-F238E27FC236}">
                  <a16:creationId xmlns:a16="http://schemas.microsoft.com/office/drawing/2014/main" id="{F0139C99-CB52-4496-B14F-A8348AB92A72}"/>
                </a:ext>
              </a:extLst>
            </p:cNvPr>
            <p:cNvSpPr/>
            <p:nvPr/>
          </p:nvSpPr>
          <p:spPr>
            <a:xfrm>
              <a:off x="2117558" y="3529263"/>
              <a:ext cx="1860884" cy="2069432"/>
            </a:xfrm>
            <a:prstGeom prst="ellipse">
              <a:avLst/>
            </a:prstGeom>
            <a:noFill/>
            <a:ln w="57150"/>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9" name="TextBox 8">
              <a:extLst>
                <a:ext uri="{FF2B5EF4-FFF2-40B4-BE49-F238E27FC236}">
                  <a16:creationId xmlns:a16="http://schemas.microsoft.com/office/drawing/2014/main" id="{98CFB1BC-C980-4F54-B877-F4CFF0637BCD}"/>
                </a:ext>
              </a:extLst>
            </p:cNvPr>
            <p:cNvSpPr txBox="1"/>
            <p:nvPr/>
          </p:nvSpPr>
          <p:spPr>
            <a:xfrm>
              <a:off x="1569361" y="5666612"/>
              <a:ext cx="3034889" cy="1046330"/>
            </a:xfrm>
            <a:prstGeom prst="rect">
              <a:avLst/>
            </a:prstGeom>
            <a:noFill/>
            <a:ln>
              <a:noFill/>
            </a:ln>
          </p:spPr>
          <p:txBody>
            <a:bodyPr wrap="square" rtlCol="0">
              <a:spAutoFit/>
            </a:bodyPr>
            <a:lstStyle/>
            <a:p>
              <a:pPr algn="ctr"/>
              <a:r>
                <a:rPr lang="en-US" dirty="0">
                  <a:latin typeface="+mj-lt"/>
                </a:rPr>
                <a:t>Risk Assessment</a:t>
              </a:r>
            </a:p>
            <a:p>
              <a:pPr algn="ctr"/>
              <a:r>
                <a:rPr lang="en-US" dirty="0">
                  <a:latin typeface="+mj-lt"/>
                </a:rPr>
                <a:t>Control Activities</a:t>
              </a:r>
            </a:p>
            <a:p>
              <a:pPr algn="ctr"/>
              <a:r>
                <a:rPr lang="en-US" dirty="0">
                  <a:latin typeface="+mj-lt"/>
                </a:rPr>
                <a:t>Information &amp; Communication</a:t>
              </a:r>
            </a:p>
            <a:p>
              <a:pPr algn="ctr"/>
              <a:r>
                <a:rPr lang="en-US" dirty="0">
                  <a:highlight>
                    <a:srgbClr val="FFFF00"/>
                  </a:highlight>
                  <a:latin typeface="+mj-lt"/>
                </a:rPr>
                <a:t>Monitoring</a:t>
              </a:r>
            </a:p>
          </p:txBody>
        </p:sp>
      </p:grpSp>
    </p:spTree>
    <p:extLst>
      <p:ext uri="{BB962C8B-B14F-4D97-AF65-F5344CB8AC3E}">
        <p14:creationId xmlns:p14="http://schemas.microsoft.com/office/powerpoint/2010/main" val="1507917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hree Lines of Defense_2013_CX.png"/>
          <p:cNvPicPr>
            <a:picLocks noChangeAspect="1"/>
          </p:cNvPicPr>
          <p:nvPr/>
        </p:nvPicPr>
        <p:blipFill>
          <a:blip r:embed="rId3"/>
          <a:stretch>
            <a:fillRect/>
          </a:stretch>
        </p:blipFill>
        <p:spPr>
          <a:xfrm>
            <a:off x="2191129" y="1629254"/>
            <a:ext cx="8020256" cy="3599492"/>
          </a:xfrm>
          <a:prstGeom prst="rect">
            <a:avLst/>
          </a:prstGeom>
        </p:spPr>
      </p:pic>
      <p:sp>
        <p:nvSpPr>
          <p:cNvPr id="18" name="Title 17">
            <a:extLst>
              <a:ext uri="{FF2B5EF4-FFF2-40B4-BE49-F238E27FC236}">
                <a16:creationId xmlns:a16="http://schemas.microsoft.com/office/drawing/2014/main" id="{22A92B5D-C292-4F21-99C8-7340B97B3B1D}"/>
              </a:ext>
            </a:extLst>
          </p:cNvPr>
          <p:cNvSpPr>
            <a:spLocks noGrp="1"/>
          </p:cNvSpPr>
          <p:nvPr>
            <p:ph type="title"/>
          </p:nvPr>
        </p:nvSpPr>
        <p:spPr>
          <a:xfrm>
            <a:off x="106017" y="365126"/>
            <a:ext cx="11926957" cy="655292"/>
          </a:xfrm>
        </p:spPr>
        <p:txBody>
          <a:bodyPr>
            <a:noAutofit/>
          </a:bodyPr>
          <a:lstStyle/>
          <a:p>
            <a:r>
              <a:rPr lang="en-US" sz="3600" dirty="0"/>
              <a:t>Who is mainly responsible for monitoring?</a:t>
            </a:r>
          </a:p>
        </p:txBody>
      </p:sp>
      <p:grpSp>
        <p:nvGrpSpPr>
          <p:cNvPr id="7" name="Group 6">
            <a:extLst>
              <a:ext uri="{FF2B5EF4-FFF2-40B4-BE49-F238E27FC236}">
                <a16:creationId xmlns:a16="http://schemas.microsoft.com/office/drawing/2014/main" id="{2C21B802-99C3-451E-A113-555ABE7A0F27}"/>
              </a:ext>
            </a:extLst>
          </p:cNvPr>
          <p:cNvGrpSpPr/>
          <p:nvPr/>
        </p:nvGrpSpPr>
        <p:grpSpPr>
          <a:xfrm>
            <a:off x="1643272" y="3062492"/>
            <a:ext cx="3551582" cy="3652252"/>
            <a:chOff x="1569361" y="3529263"/>
            <a:chExt cx="3034889" cy="3183679"/>
          </a:xfrm>
        </p:grpSpPr>
        <p:sp>
          <p:nvSpPr>
            <p:cNvPr id="8" name="Oval 7">
              <a:extLst>
                <a:ext uri="{FF2B5EF4-FFF2-40B4-BE49-F238E27FC236}">
                  <a16:creationId xmlns:a16="http://schemas.microsoft.com/office/drawing/2014/main" id="{F0139C99-CB52-4496-B14F-A8348AB92A72}"/>
                </a:ext>
              </a:extLst>
            </p:cNvPr>
            <p:cNvSpPr/>
            <p:nvPr/>
          </p:nvSpPr>
          <p:spPr>
            <a:xfrm>
              <a:off x="2117558" y="3529263"/>
              <a:ext cx="1860884" cy="2069432"/>
            </a:xfrm>
            <a:prstGeom prst="ellipse">
              <a:avLst/>
            </a:prstGeom>
            <a:noFill/>
            <a:ln w="57150"/>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9" name="TextBox 8">
              <a:extLst>
                <a:ext uri="{FF2B5EF4-FFF2-40B4-BE49-F238E27FC236}">
                  <a16:creationId xmlns:a16="http://schemas.microsoft.com/office/drawing/2014/main" id="{98CFB1BC-C980-4F54-B877-F4CFF0637BCD}"/>
                </a:ext>
              </a:extLst>
            </p:cNvPr>
            <p:cNvSpPr txBox="1"/>
            <p:nvPr/>
          </p:nvSpPr>
          <p:spPr>
            <a:xfrm>
              <a:off x="1569361" y="5666612"/>
              <a:ext cx="3034889" cy="1046330"/>
            </a:xfrm>
            <a:prstGeom prst="rect">
              <a:avLst/>
            </a:prstGeom>
            <a:noFill/>
            <a:ln>
              <a:noFill/>
            </a:ln>
          </p:spPr>
          <p:txBody>
            <a:bodyPr wrap="square" rtlCol="0">
              <a:spAutoFit/>
            </a:bodyPr>
            <a:lstStyle/>
            <a:p>
              <a:pPr algn="ctr"/>
              <a:r>
                <a:rPr lang="en-US" dirty="0">
                  <a:latin typeface="+mj-lt"/>
                </a:rPr>
                <a:t>Risk Assessment</a:t>
              </a:r>
            </a:p>
            <a:p>
              <a:pPr algn="ctr"/>
              <a:r>
                <a:rPr lang="en-US" dirty="0">
                  <a:latin typeface="+mj-lt"/>
                </a:rPr>
                <a:t>Control Activities</a:t>
              </a:r>
            </a:p>
            <a:p>
              <a:pPr algn="ctr"/>
              <a:r>
                <a:rPr lang="en-US" dirty="0">
                  <a:latin typeface="+mj-lt"/>
                </a:rPr>
                <a:t>Information &amp; Communication</a:t>
              </a:r>
            </a:p>
            <a:p>
              <a:pPr algn="ctr"/>
              <a:r>
                <a:rPr lang="en-US" dirty="0">
                  <a:latin typeface="+mj-lt"/>
                </a:rPr>
                <a:t>Monitoring</a:t>
              </a:r>
            </a:p>
          </p:txBody>
        </p:sp>
      </p:grpSp>
      <p:grpSp>
        <p:nvGrpSpPr>
          <p:cNvPr id="14" name="Group 13">
            <a:extLst>
              <a:ext uri="{FF2B5EF4-FFF2-40B4-BE49-F238E27FC236}">
                <a16:creationId xmlns:a16="http://schemas.microsoft.com/office/drawing/2014/main" id="{2D14D374-AC75-43AA-B465-40FC03BCC4C2}"/>
              </a:ext>
            </a:extLst>
          </p:cNvPr>
          <p:cNvGrpSpPr/>
          <p:nvPr/>
        </p:nvGrpSpPr>
        <p:grpSpPr>
          <a:xfrm>
            <a:off x="4691269" y="3050480"/>
            <a:ext cx="2002403" cy="2845167"/>
            <a:chOff x="3641558" y="3529263"/>
            <a:chExt cx="1860884" cy="2479282"/>
          </a:xfrm>
        </p:grpSpPr>
        <p:sp>
          <p:nvSpPr>
            <p:cNvPr id="15" name="Oval 14">
              <a:extLst>
                <a:ext uri="{FF2B5EF4-FFF2-40B4-BE49-F238E27FC236}">
                  <a16:creationId xmlns:a16="http://schemas.microsoft.com/office/drawing/2014/main" id="{31C825AE-7431-4E39-84C3-87CAC0401165}"/>
                </a:ext>
              </a:extLst>
            </p:cNvPr>
            <p:cNvSpPr/>
            <p:nvPr/>
          </p:nvSpPr>
          <p:spPr>
            <a:xfrm>
              <a:off x="3641558" y="3529263"/>
              <a:ext cx="1860884" cy="2069432"/>
            </a:xfrm>
            <a:prstGeom prst="ellipse">
              <a:avLst/>
            </a:prstGeom>
            <a:noFill/>
            <a:ln w="57150"/>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6" name="TextBox 15">
              <a:extLst>
                <a:ext uri="{FF2B5EF4-FFF2-40B4-BE49-F238E27FC236}">
                  <a16:creationId xmlns:a16="http://schemas.microsoft.com/office/drawing/2014/main" id="{A4714F98-7989-4C7A-A09E-9ECB7B3B4D96}"/>
                </a:ext>
              </a:extLst>
            </p:cNvPr>
            <p:cNvSpPr txBox="1"/>
            <p:nvPr/>
          </p:nvSpPr>
          <p:spPr>
            <a:xfrm>
              <a:off x="3958673" y="5686709"/>
              <a:ext cx="1251284" cy="321836"/>
            </a:xfrm>
            <a:prstGeom prst="rect">
              <a:avLst/>
            </a:prstGeom>
            <a:noFill/>
            <a:ln>
              <a:noFill/>
            </a:ln>
          </p:spPr>
          <p:txBody>
            <a:bodyPr wrap="square" rtlCol="0">
              <a:spAutoFit/>
            </a:bodyPr>
            <a:lstStyle/>
            <a:p>
              <a:pPr algn="ctr"/>
              <a:r>
                <a:rPr lang="en-US" dirty="0">
                  <a:highlight>
                    <a:srgbClr val="FFFF00"/>
                  </a:highlight>
                  <a:latin typeface="+mj-lt"/>
                </a:rPr>
                <a:t>Monitoring</a:t>
              </a:r>
            </a:p>
          </p:txBody>
        </p:sp>
      </p:grpSp>
    </p:spTree>
    <p:extLst>
      <p:ext uri="{BB962C8B-B14F-4D97-AF65-F5344CB8AC3E}">
        <p14:creationId xmlns:p14="http://schemas.microsoft.com/office/powerpoint/2010/main" val="1675232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hree Lines of Defense_2013_CX.png"/>
          <p:cNvPicPr>
            <a:picLocks noChangeAspect="1"/>
          </p:cNvPicPr>
          <p:nvPr/>
        </p:nvPicPr>
        <p:blipFill>
          <a:blip r:embed="rId3"/>
          <a:stretch>
            <a:fillRect/>
          </a:stretch>
        </p:blipFill>
        <p:spPr>
          <a:xfrm>
            <a:off x="2191129" y="1629254"/>
            <a:ext cx="8020256" cy="3599492"/>
          </a:xfrm>
          <a:prstGeom prst="rect">
            <a:avLst/>
          </a:prstGeom>
        </p:spPr>
      </p:pic>
      <p:sp>
        <p:nvSpPr>
          <p:cNvPr id="18" name="Title 17">
            <a:extLst>
              <a:ext uri="{FF2B5EF4-FFF2-40B4-BE49-F238E27FC236}">
                <a16:creationId xmlns:a16="http://schemas.microsoft.com/office/drawing/2014/main" id="{22A92B5D-C292-4F21-99C8-7340B97B3B1D}"/>
              </a:ext>
            </a:extLst>
          </p:cNvPr>
          <p:cNvSpPr>
            <a:spLocks noGrp="1"/>
          </p:cNvSpPr>
          <p:nvPr>
            <p:ph type="title"/>
          </p:nvPr>
        </p:nvSpPr>
        <p:spPr>
          <a:xfrm>
            <a:off x="106017" y="365126"/>
            <a:ext cx="11926957" cy="655292"/>
          </a:xfrm>
        </p:spPr>
        <p:txBody>
          <a:bodyPr>
            <a:noAutofit/>
          </a:bodyPr>
          <a:lstStyle/>
          <a:p>
            <a:r>
              <a:rPr lang="en-US" sz="3600" dirty="0"/>
              <a:t>Who is mainly responsible for monitoring?</a:t>
            </a:r>
          </a:p>
        </p:txBody>
      </p:sp>
      <p:grpSp>
        <p:nvGrpSpPr>
          <p:cNvPr id="7" name="Group 6">
            <a:extLst>
              <a:ext uri="{FF2B5EF4-FFF2-40B4-BE49-F238E27FC236}">
                <a16:creationId xmlns:a16="http://schemas.microsoft.com/office/drawing/2014/main" id="{2C21B802-99C3-451E-A113-555ABE7A0F27}"/>
              </a:ext>
            </a:extLst>
          </p:cNvPr>
          <p:cNvGrpSpPr/>
          <p:nvPr/>
        </p:nvGrpSpPr>
        <p:grpSpPr>
          <a:xfrm>
            <a:off x="1643272" y="3062492"/>
            <a:ext cx="3551582" cy="3652252"/>
            <a:chOff x="1569361" y="3529263"/>
            <a:chExt cx="3034889" cy="3183679"/>
          </a:xfrm>
        </p:grpSpPr>
        <p:sp>
          <p:nvSpPr>
            <p:cNvPr id="8" name="Oval 7">
              <a:extLst>
                <a:ext uri="{FF2B5EF4-FFF2-40B4-BE49-F238E27FC236}">
                  <a16:creationId xmlns:a16="http://schemas.microsoft.com/office/drawing/2014/main" id="{F0139C99-CB52-4496-B14F-A8348AB92A72}"/>
                </a:ext>
              </a:extLst>
            </p:cNvPr>
            <p:cNvSpPr/>
            <p:nvPr/>
          </p:nvSpPr>
          <p:spPr>
            <a:xfrm>
              <a:off x="2117558" y="3529263"/>
              <a:ext cx="1860884" cy="2069432"/>
            </a:xfrm>
            <a:prstGeom prst="ellipse">
              <a:avLst/>
            </a:prstGeom>
            <a:noFill/>
            <a:ln w="57150"/>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9" name="TextBox 8">
              <a:extLst>
                <a:ext uri="{FF2B5EF4-FFF2-40B4-BE49-F238E27FC236}">
                  <a16:creationId xmlns:a16="http://schemas.microsoft.com/office/drawing/2014/main" id="{98CFB1BC-C980-4F54-B877-F4CFF0637BCD}"/>
                </a:ext>
              </a:extLst>
            </p:cNvPr>
            <p:cNvSpPr txBox="1"/>
            <p:nvPr/>
          </p:nvSpPr>
          <p:spPr>
            <a:xfrm>
              <a:off x="1569361" y="5666612"/>
              <a:ext cx="3034889" cy="1046330"/>
            </a:xfrm>
            <a:prstGeom prst="rect">
              <a:avLst/>
            </a:prstGeom>
            <a:noFill/>
            <a:ln>
              <a:noFill/>
            </a:ln>
          </p:spPr>
          <p:txBody>
            <a:bodyPr wrap="square" rtlCol="0">
              <a:spAutoFit/>
            </a:bodyPr>
            <a:lstStyle/>
            <a:p>
              <a:pPr algn="ctr"/>
              <a:r>
                <a:rPr lang="en-US" dirty="0">
                  <a:latin typeface="+mj-lt"/>
                </a:rPr>
                <a:t>Risk Assessment</a:t>
              </a:r>
            </a:p>
            <a:p>
              <a:pPr algn="ctr"/>
              <a:r>
                <a:rPr lang="en-US" dirty="0">
                  <a:latin typeface="+mj-lt"/>
                </a:rPr>
                <a:t>Control Activities</a:t>
              </a:r>
            </a:p>
            <a:p>
              <a:pPr algn="ctr"/>
              <a:r>
                <a:rPr lang="en-US" dirty="0">
                  <a:latin typeface="+mj-lt"/>
                </a:rPr>
                <a:t>Information &amp; Communication</a:t>
              </a:r>
            </a:p>
            <a:p>
              <a:pPr algn="ctr"/>
              <a:r>
                <a:rPr lang="en-US" dirty="0">
                  <a:latin typeface="+mj-lt"/>
                </a:rPr>
                <a:t>Monitoring</a:t>
              </a:r>
            </a:p>
          </p:txBody>
        </p:sp>
      </p:grpSp>
      <p:grpSp>
        <p:nvGrpSpPr>
          <p:cNvPr id="14" name="Group 13">
            <a:extLst>
              <a:ext uri="{FF2B5EF4-FFF2-40B4-BE49-F238E27FC236}">
                <a16:creationId xmlns:a16="http://schemas.microsoft.com/office/drawing/2014/main" id="{2D14D374-AC75-43AA-B465-40FC03BCC4C2}"/>
              </a:ext>
            </a:extLst>
          </p:cNvPr>
          <p:cNvGrpSpPr/>
          <p:nvPr/>
        </p:nvGrpSpPr>
        <p:grpSpPr>
          <a:xfrm>
            <a:off x="4691269" y="3050480"/>
            <a:ext cx="2002403" cy="2845167"/>
            <a:chOff x="3641558" y="3529263"/>
            <a:chExt cx="1860884" cy="2479282"/>
          </a:xfrm>
        </p:grpSpPr>
        <p:sp>
          <p:nvSpPr>
            <p:cNvPr id="15" name="Oval 14">
              <a:extLst>
                <a:ext uri="{FF2B5EF4-FFF2-40B4-BE49-F238E27FC236}">
                  <a16:creationId xmlns:a16="http://schemas.microsoft.com/office/drawing/2014/main" id="{31C825AE-7431-4E39-84C3-87CAC0401165}"/>
                </a:ext>
              </a:extLst>
            </p:cNvPr>
            <p:cNvSpPr/>
            <p:nvPr/>
          </p:nvSpPr>
          <p:spPr>
            <a:xfrm>
              <a:off x="3641558" y="3529263"/>
              <a:ext cx="1860884" cy="2069432"/>
            </a:xfrm>
            <a:prstGeom prst="ellipse">
              <a:avLst/>
            </a:prstGeom>
            <a:noFill/>
            <a:ln w="57150"/>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6" name="TextBox 15">
              <a:extLst>
                <a:ext uri="{FF2B5EF4-FFF2-40B4-BE49-F238E27FC236}">
                  <a16:creationId xmlns:a16="http://schemas.microsoft.com/office/drawing/2014/main" id="{A4714F98-7989-4C7A-A09E-9ECB7B3B4D96}"/>
                </a:ext>
              </a:extLst>
            </p:cNvPr>
            <p:cNvSpPr txBox="1"/>
            <p:nvPr/>
          </p:nvSpPr>
          <p:spPr>
            <a:xfrm>
              <a:off x="3958673" y="5686709"/>
              <a:ext cx="1251284" cy="321836"/>
            </a:xfrm>
            <a:prstGeom prst="rect">
              <a:avLst/>
            </a:prstGeom>
            <a:noFill/>
            <a:ln>
              <a:noFill/>
            </a:ln>
          </p:spPr>
          <p:txBody>
            <a:bodyPr wrap="square" rtlCol="0">
              <a:spAutoFit/>
            </a:bodyPr>
            <a:lstStyle/>
            <a:p>
              <a:pPr algn="ctr"/>
              <a:r>
                <a:rPr lang="en-US" dirty="0">
                  <a:latin typeface="+mj-lt"/>
                </a:rPr>
                <a:t>Monitoring</a:t>
              </a:r>
            </a:p>
          </p:txBody>
        </p:sp>
      </p:grpSp>
      <p:grpSp>
        <p:nvGrpSpPr>
          <p:cNvPr id="10" name="Group 9">
            <a:extLst>
              <a:ext uri="{FF2B5EF4-FFF2-40B4-BE49-F238E27FC236}">
                <a16:creationId xmlns:a16="http://schemas.microsoft.com/office/drawing/2014/main" id="{9E7F73B2-541F-4B4E-B039-6CFC698CA06B}"/>
              </a:ext>
            </a:extLst>
          </p:cNvPr>
          <p:cNvGrpSpPr/>
          <p:nvPr/>
        </p:nvGrpSpPr>
        <p:grpSpPr>
          <a:xfrm>
            <a:off x="2529420" y="1306087"/>
            <a:ext cx="7307184" cy="1345151"/>
            <a:chOff x="1710974" y="1564527"/>
            <a:chExt cx="5786977" cy="1345151"/>
          </a:xfrm>
        </p:grpSpPr>
        <p:sp>
          <p:nvSpPr>
            <p:cNvPr id="11" name="Oval 10">
              <a:extLst>
                <a:ext uri="{FF2B5EF4-FFF2-40B4-BE49-F238E27FC236}">
                  <a16:creationId xmlns:a16="http://schemas.microsoft.com/office/drawing/2014/main" id="{246581F3-D456-43CE-8BF4-CEC7C340F5BC}"/>
                </a:ext>
              </a:extLst>
            </p:cNvPr>
            <p:cNvSpPr/>
            <p:nvPr/>
          </p:nvSpPr>
          <p:spPr>
            <a:xfrm>
              <a:off x="1710974" y="1564527"/>
              <a:ext cx="5649157" cy="1345151"/>
            </a:xfrm>
            <a:prstGeom prst="ellipse">
              <a:avLst/>
            </a:prstGeom>
            <a:noFill/>
            <a:ln w="57150">
              <a:solidFill>
                <a:srgbClr val="C00000"/>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2" name="Rectangle 11">
              <a:extLst>
                <a:ext uri="{FF2B5EF4-FFF2-40B4-BE49-F238E27FC236}">
                  <a16:creationId xmlns:a16="http://schemas.microsoft.com/office/drawing/2014/main" id="{3A45234D-8CF0-43D8-9BCE-A45390E632BF}"/>
                </a:ext>
              </a:extLst>
            </p:cNvPr>
            <p:cNvSpPr/>
            <p:nvPr/>
          </p:nvSpPr>
          <p:spPr>
            <a:xfrm>
              <a:off x="1848792" y="1764416"/>
              <a:ext cx="5649159" cy="821185"/>
            </a:xfrm>
            <a:prstGeom prst="rect">
              <a:avLst/>
            </a:prstGeom>
            <a:noFill/>
          </p:spPr>
          <p:txBody>
            <a:bodyPr spcFirstLastPara="1" wrap="none" lIns="91440" tIns="45720" rIns="91440" bIns="45720" numCol="1">
              <a:prstTxWarp prst="textArchUp">
                <a:avLst/>
              </a:prstTxWarp>
              <a:spAutoFit/>
            </a:bodyPr>
            <a:lstStyle/>
            <a:p>
              <a:pPr algn="ctr"/>
              <a:endParaRPr lang="en-US" sz="3200" dirty="0">
                <a:ln w="0"/>
                <a:solidFill>
                  <a:schemeClr val="accent1"/>
                </a:solidFill>
                <a:effectLst>
                  <a:outerShdw blurRad="38100" dist="25400" dir="5400000" algn="ctr" rotWithShape="0">
                    <a:srgbClr val="6E747A">
                      <a:alpha val="43000"/>
                    </a:srgbClr>
                  </a:outerShdw>
                </a:effectLst>
                <a:latin typeface="+mj-lt"/>
              </a:endParaRPr>
            </a:p>
          </p:txBody>
        </p:sp>
      </p:grpSp>
      <p:sp>
        <p:nvSpPr>
          <p:cNvPr id="13" name="TextBox 12">
            <a:extLst>
              <a:ext uri="{FF2B5EF4-FFF2-40B4-BE49-F238E27FC236}">
                <a16:creationId xmlns:a16="http://schemas.microsoft.com/office/drawing/2014/main" id="{4F4AC457-CD8A-457C-91FF-B61D5B7F7C62}"/>
              </a:ext>
            </a:extLst>
          </p:cNvPr>
          <p:cNvSpPr txBox="1"/>
          <p:nvPr/>
        </p:nvSpPr>
        <p:spPr>
          <a:xfrm>
            <a:off x="584484" y="1321310"/>
            <a:ext cx="3551582" cy="646331"/>
          </a:xfrm>
          <a:prstGeom prst="rect">
            <a:avLst/>
          </a:prstGeom>
          <a:noFill/>
          <a:ln>
            <a:noFill/>
          </a:ln>
        </p:spPr>
        <p:txBody>
          <a:bodyPr wrap="square" rtlCol="0">
            <a:spAutoFit/>
          </a:bodyPr>
          <a:lstStyle/>
          <a:p>
            <a:pPr algn="ctr"/>
            <a:r>
              <a:rPr lang="en-US" dirty="0">
                <a:latin typeface="+mj-lt"/>
              </a:rPr>
              <a:t>Information &amp; Communication</a:t>
            </a:r>
          </a:p>
          <a:p>
            <a:pPr algn="ctr"/>
            <a:r>
              <a:rPr lang="en-US" dirty="0">
                <a:highlight>
                  <a:srgbClr val="FFFF00"/>
                </a:highlight>
                <a:latin typeface="+mj-lt"/>
              </a:rPr>
              <a:t>Monitoring</a:t>
            </a:r>
          </a:p>
        </p:txBody>
      </p:sp>
    </p:spTree>
    <p:extLst>
      <p:ext uri="{BB962C8B-B14F-4D97-AF65-F5344CB8AC3E}">
        <p14:creationId xmlns:p14="http://schemas.microsoft.com/office/powerpoint/2010/main" val="2780887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hree Lines of Defense_2013_CX.png"/>
          <p:cNvPicPr>
            <a:picLocks noChangeAspect="1"/>
          </p:cNvPicPr>
          <p:nvPr/>
        </p:nvPicPr>
        <p:blipFill>
          <a:blip r:embed="rId3"/>
          <a:stretch>
            <a:fillRect/>
          </a:stretch>
        </p:blipFill>
        <p:spPr>
          <a:xfrm>
            <a:off x="2191129" y="1629254"/>
            <a:ext cx="8020256" cy="3599492"/>
          </a:xfrm>
          <a:prstGeom prst="rect">
            <a:avLst/>
          </a:prstGeom>
        </p:spPr>
      </p:pic>
      <p:sp>
        <p:nvSpPr>
          <p:cNvPr id="18" name="Title 17">
            <a:extLst>
              <a:ext uri="{FF2B5EF4-FFF2-40B4-BE49-F238E27FC236}">
                <a16:creationId xmlns:a16="http://schemas.microsoft.com/office/drawing/2014/main" id="{22A92B5D-C292-4F21-99C8-7340B97B3B1D}"/>
              </a:ext>
            </a:extLst>
          </p:cNvPr>
          <p:cNvSpPr>
            <a:spLocks noGrp="1"/>
          </p:cNvSpPr>
          <p:nvPr>
            <p:ph type="title"/>
          </p:nvPr>
        </p:nvSpPr>
        <p:spPr>
          <a:xfrm>
            <a:off x="106017" y="365126"/>
            <a:ext cx="11926957" cy="655292"/>
          </a:xfrm>
        </p:spPr>
        <p:txBody>
          <a:bodyPr>
            <a:noAutofit/>
          </a:bodyPr>
          <a:lstStyle/>
          <a:p>
            <a:r>
              <a:rPr lang="en-US" sz="3600" dirty="0"/>
              <a:t>Who is mainly responsible for monitoring?</a:t>
            </a:r>
          </a:p>
        </p:txBody>
      </p:sp>
      <p:grpSp>
        <p:nvGrpSpPr>
          <p:cNvPr id="7" name="Group 6">
            <a:extLst>
              <a:ext uri="{FF2B5EF4-FFF2-40B4-BE49-F238E27FC236}">
                <a16:creationId xmlns:a16="http://schemas.microsoft.com/office/drawing/2014/main" id="{2C21B802-99C3-451E-A113-555ABE7A0F27}"/>
              </a:ext>
            </a:extLst>
          </p:cNvPr>
          <p:cNvGrpSpPr/>
          <p:nvPr/>
        </p:nvGrpSpPr>
        <p:grpSpPr>
          <a:xfrm>
            <a:off x="1643272" y="3062492"/>
            <a:ext cx="3551582" cy="3652252"/>
            <a:chOff x="1569361" y="3529263"/>
            <a:chExt cx="3034889" cy="3183679"/>
          </a:xfrm>
        </p:grpSpPr>
        <p:sp>
          <p:nvSpPr>
            <p:cNvPr id="8" name="Oval 7">
              <a:extLst>
                <a:ext uri="{FF2B5EF4-FFF2-40B4-BE49-F238E27FC236}">
                  <a16:creationId xmlns:a16="http://schemas.microsoft.com/office/drawing/2014/main" id="{F0139C99-CB52-4496-B14F-A8348AB92A72}"/>
                </a:ext>
              </a:extLst>
            </p:cNvPr>
            <p:cNvSpPr/>
            <p:nvPr/>
          </p:nvSpPr>
          <p:spPr>
            <a:xfrm>
              <a:off x="2117558" y="3529263"/>
              <a:ext cx="1860884" cy="2069432"/>
            </a:xfrm>
            <a:prstGeom prst="ellipse">
              <a:avLst/>
            </a:prstGeom>
            <a:noFill/>
            <a:ln w="57150"/>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9" name="TextBox 8">
              <a:extLst>
                <a:ext uri="{FF2B5EF4-FFF2-40B4-BE49-F238E27FC236}">
                  <a16:creationId xmlns:a16="http://schemas.microsoft.com/office/drawing/2014/main" id="{98CFB1BC-C980-4F54-B877-F4CFF0637BCD}"/>
                </a:ext>
              </a:extLst>
            </p:cNvPr>
            <p:cNvSpPr txBox="1"/>
            <p:nvPr/>
          </p:nvSpPr>
          <p:spPr>
            <a:xfrm>
              <a:off x="1569361" y="5666612"/>
              <a:ext cx="3034889" cy="1046330"/>
            </a:xfrm>
            <a:prstGeom prst="rect">
              <a:avLst/>
            </a:prstGeom>
            <a:noFill/>
            <a:ln>
              <a:noFill/>
            </a:ln>
          </p:spPr>
          <p:txBody>
            <a:bodyPr wrap="square" rtlCol="0">
              <a:spAutoFit/>
            </a:bodyPr>
            <a:lstStyle/>
            <a:p>
              <a:pPr algn="ctr"/>
              <a:r>
                <a:rPr lang="en-US" dirty="0">
                  <a:latin typeface="+mj-lt"/>
                </a:rPr>
                <a:t>Risk Assessment</a:t>
              </a:r>
            </a:p>
            <a:p>
              <a:pPr algn="ctr"/>
              <a:r>
                <a:rPr lang="en-US" dirty="0">
                  <a:latin typeface="+mj-lt"/>
                </a:rPr>
                <a:t>Control Activities</a:t>
              </a:r>
            </a:p>
            <a:p>
              <a:pPr algn="ctr"/>
              <a:r>
                <a:rPr lang="en-US" dirty="0">
                  <a:latin typeface="+mj-lt"/>
                </a:rPr>
                <a:t>Information &amp; Communication</a:t>
              </a:r>
            </a:p>
            <a:p>
              <a:pPr algn="ctr"/>
              <a:r>
                <a:rPr lang="en-US" dirty="0">
                  <a:latin typeface="+mj-lt"/>
                </a:rPr>
                <a:t>Monitoring</a:t>
              </a:r>
            </a:p>
          </p:txBody>
        </p:sp>
      </p:grpSp>
      <p:grpSp>
        <p:nvGrpSpPr>
          <p:cNvPr id="14" name="Group 13">
            <a:extLst>
              <a:ext uri="{FF2B5EF4-FFF2-40B4-BE49-F238E27FC236}">
                <a16:creationId xmlns:a16="http://schemas.microsoft.com/office/drawing/2014/main" id="{2D14D374-AC75-43AA-B465-40FC03BCC4C2}"/>
              </a:ext>
            </a:extLst>
          </p:cNvPr>
          <p:cNvGrpSpPr/>
          <p:nvPr/>
        </p:nvGrpSpPr>
        <p:grpSpPr>
          <a:xfrm>
            <a:off x="4691269" y="3050480"/>
            <a:ext cx="2002403" cy="2845167"/>
            <a:chOff x="3641558" y="3529263"/>
            <a:chExt cx="1860884" cy="2479282"/>
          </a:xfrm>
        </p:grpSpPr>
        <p:sp>
          <p:nvSpPr>
            <p:cNvPr id="15" name="Oval 14">
              <a:extLst>
                <a:ext uri="{FF2B5EF4-FFF2-40B4-BE49-F238E27FC236}">
                  <a16:creationId xmlns:a16="http://schemas.microsoft.com/office/drawing/2014/main" id="{31C825AE-7431-4E39-84C3-87CAC0401165}"/>
                </a:ext>
              </a:extLst>
            </p:cNvPr>
            <p:cNvSpPr/>
            <p:nvPr/>
          </p:nvSpPr>
          <p:spPr>
            <a:xfrm>
              <a:off x="3641558" y="3529263"/>
              <a:ext cx="1860884" cy="2069432"/>
            </a:xfrm>
            <a:prstGeom prst="ellipse">
              <a:avLst/>
            </a:prstGeom>
            <a:noFill/>
            <a:ln w="57150"/>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6" name="TextBox 15">
              <a:extLst>
                <a:ext uri="{FF2B5EF4-FFF2-40B4-BE49-F238E27FC236}">
                  <a16:creationId xmlns:a16="http://schemas.microsoft.com/office/drawing/2014/main" id="{A4714F98-7989-4C7A-A09E-9ECB7B3B4D96}"/>
                </a:ext>
              </a:extLst>
            </p:cNvPr>
            <p:cNvSpPr txBox="1"/>
            <p:nvPr/>
          </p:nvSpPr>
          <p:spPr>
            <a:xfrm>
              <a:off x="3958673" y="5686709"/>
              <a:ext cx="1251284" cy="321836"/>
            </a:xfrm>
            <a:prstGeom prst="rect">
              <a:avLst/>
            </a:prstGeom>
            <a:noFill/>
            <a:ln>
              <a:noFill/>
            </a:ln>
          </p:spPr>
          <p:txBody>
            <a:bodyPr wrap="square" rtlCol="0">
              <a:spAutoFit/>
            </a:bodyPr>
            <a:lstStyle/>
            <a:p>
              <a:pPr algn="ctr"/>
              <a:r>
                <a:rPr lang="en-US" dirty="0">
                  <a:latin typeface="+mj-lt"/>
                </a:rPr>
                <a:t>Monitoring</a:t>
              </a:r>
            </a:p>
          </p:txBody>
        </p:sp>
      </p:grpSp>
      <p:grpSp>
        <p:nvGrpSpPr>
          <p:cNvPr id="10" name="Group 9">
            <a:extLst>
              <a:ext uri="{FF2B5EF4-FFF2-40B4-BE49-F238E27FC236}">
                <a16:creationId xmlns:a16="http://schemas.microsoft.com/office/drawing/2014/main" id="{9E7F73B2-541F-4B4E-B039-6CFC698CA06B}"/>
              </a:ext>
            </a:extLst>
          </p:cNvPr>
          <p:cNvGrpSpPr/>
          <p:nvPr/>
        </p:nvGrpSpPr>
        <p:grpSpPr>
          <a:xfrm>
            <a:off x="2529420" y="1306087"/>
            <a:ext cx="7307184" cy="1345151"/>
            <a:chOff x="1710974" y="1564527"/>
            <a:chExt cx="5786977" cy="1345151"/>
          </a:xfrm>
        </p:grpSpPr>
        <p:sp>
          <p:nvSpPr>
            <p:cNvPr id="11" name="Oval 10">
              <a:extLst>
                <a:ext uri="{FF2B5EF4-FFF2-40B4-BE49-F238E27FC236}">
                  <a16:creationId xmlns:a16="http://schemas.microsoft.com/office/drawing/2014/main" id="{246581F3-D456-43CE-8BF4-CEC7C340F5BC}"/>
                </a:ext>
              </a:extLst>
            </p:cNvPr>
            <p:cNvSpPr/>
            <p:nvPr/>
          </p:nvSpPr>
          <p:spPr>
            <a:xfrm>
              <a:off x="1710974" y="1564527"/>
              <a:ext cx="5649157" cy="1345151"/>
            </a:xfrm>
            <a:prstGeom prst="ellipse">
              <a:avLst/>
            </a:prstGeom>
            <a:noFill/>
            <a:ln w="57150">
              <a:solidFill>
                <a:srgbClr val="C00000"/>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2" name="Rectangle 11">
              <a:extLst>
                <a:ext uri="{FF2B5EF4-FFF2-40B4-BE49-F238E27FC236}">
                  <a16:creationId xmlns:a16="http://schemas.microsoft.com/office/drawing/2014/main" id="{3A45234D-8CF0-43D8-9BCE-A45390E632BF}"/>
                </a:ext>
              </a:extLst>
            </p:cNvPr>
            <p:cNvSpPr/>
            <p:nvPr/>
          </p:nvSpPr>
          <p:spPr>
            <a:xfrm>
              <a:off x="1848792" y="1764416"/>
              <a:ext cx="5649159" cy="821185"/>
            </a:xfrm>
            <a:prstGeom prst="rect">
              <a:avLst/>
            </a:prstGeom>
            <a:noFill/>
          </p:spPr>
          <p:txBody>
            <a:bodyPr spcFirstLastPara="1" wrap="none" lIns="91440" tIns="45720" rIns="91440" bIns="45720" numCol="1">
              <a:prstTxWarp prst="textArchUp">
                <a:avLst/>
              </a:prstTxWarp>
              <a:spAutoFit/>
            </a:bodyPr>
            <a:lstStyle/>
            <a:p>
              <a:pPr algn="ctr"/>
              <a:endParaRPr lang="en-US" sz="3200" dirty="0">
                <a:ln w="0"/>
                <a:solidFill>
                  <a:schemeClr val="accent1"/>
                </a:solidFill>
                <a:effectLst>
                  <a:outerShdw blurRad="38100" dist="25400" dir="5400000" algn="ctr" rotWithShape="0">
                    <a:srgbClr val="6E747A">
                      <a:alpha val="43000"/>
                    </a:srgbClr>
                  </a:outerShdw>
                </a:effectLst>
                <a:latin typeface="+mj-lt"/>
              </a:endParaRPr>
            </a:p>
          </p:txBody>
        </p:sp>
      </p:grpSp>
      <p:sp>
        <p:nvSpPr>
          <p:cNvPr id="13" name="TextBox 12">
            <a:extLst>
              <a:ext uri="{FF2B5EF4-FFF2-40B4-BE49-F238E27FC236}">
                <a16:creationId xmlns:a16="http://schemas.microsoft.com/office/drawing/2014/main" id="{4F4AC457-CD8A-457C-91FF-B61D5B7F7C62}"/>
              </a:ext>
            </a:extLst>
          </p:cNvPr>
          <p:cNvSpPr txBox="1"/>
          <p:nvPr/>
        </p:nvSpPr>
        <p:spPr>
          <a:xfrm>
            <a:off x="584484" y="1321310"/>
            <a:ext cx="3551582" cy="646331"/>
          </a:xfrm>
          <a:prstGeom prst="rect">
            <a:avLst/>
          </a:prstGeom>
          <a:noFill/>
          <a:ln>
            <a:noFill/>
          </a:ln>
        </p:spPr>
        <p:txBody>
          <a:bodyPr wrap="square" rtlCol="0">
            <a:spAutoFit/>
          </a:bodyPr>
          <a:lstStyle/>
          <a:p>
            <a:pPr algn="ctr"/>
            <a:r>
              <a:rPr lang="en-US" dirty="0">
                <a:latin typeface="+mj-lt"/>
              </a:rPr>
              <a:t>Information &amp; Communication</a:t>
            </a:r>
          </a:p>
          <a:p>
            <a:pPr algn="ctr"/>
            <a:r>
              <a:rPr lang="en-US" dirty="0">
                <a:latin typeface="+mj-lt"/>
              </a:rPr>
              <a:t>Monitoring</a:t>
            </a:r>
          </a:p>
        </p:txBody>
      </p:sp>
      <p:grpSp>
        <p:nvGrpSpPr>
          <p:cNvPr id="17" name="Group 16">
            <a:extLst>
              <a:ext uri="{FF2B5EF4-FFF2-40B4-BE49-F238E27FC236}">
                <a16:creationId xmlns:a16="http://schemas.microsoft.com/office/drawing/2014/main" id="{89665689-8F17-4752-8DBE-667ECFC79764}"/>
              </a:ext>
            </a:extLst>
          </p:cNvPr>
          <p:cNvGrpSpPr/>
          <p:nvPr/>
        </p:nvGrpSpPr>
        <p:grpSpPr>
          <a:xfrm>
            <a:off x="7316525" y="3062491"/>
            <a:ext cx="1657847" cy="3294821"/>
            <a:chOff x="5502442" y="3529262"/>
            <a:chExt cx="1657847" cy="3294821"/>
          </a:xfrm>
        </p:grpSpPr>
        <p:sp>
          <p:nvSpPr>
            <p:cNvPr id="19" name="Rectangle 18">
              <a:extLst>
                <a:ext uri="{FF2B5EF4-FFF2-40B4-BE49-F238E27FC236}">
                  <a16:creationId xmlns:a16="http://schemas.microsoft.com/office/drawing/2014/main" id="{E251FF8F-FBB7-44CA-B66A-629BEA750EF0}"/>
                </a:ext>
              </a:extLst>
            </p:cNvPr>
            <p:cNvSpPr/>
            <p:nvPr/>
          </p:nvSpPr>
          <p:spPr>
            <a:xfrm>
              <a:off x="5502442" y="3529262"/>
              <a:ext cx="1524000" cy="2374011"/>
            </a:xfrm>
            <a:prstGeom prst="rect">
              <a:avLst/>
            </a:prstGeom>
            <a:noFill/>
            <a:ln w="57150"/>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0" name="TextBox 19">
              <a:extLst>
                <a:ext uri="{FF2B5EF4-FFF2-40B4-BE49-F238E27FC236}">
                  <a16:creationId xmlns:a16="http://schemas.microsoft.com/office/drawing/2014/main" id="{8471140B-609B-4A8B-BB8F-B416A26B78DB}"/>
                </a:ext>
              </a:extLst>
            </p:cNvPr>
            <p:cNvSpPr txBox="1"/>
            <p:nvPr/>
          </p:nvSpPr>
          <p:spPr>
            <a:xfrm>
              <a:off x="5608459" y="5993086"/>
              <a:ext cx="1551830" cy="830997"/>
            </a:xfrm>
            <a:prstGeom prst="rect">
              <a:avLst/>
            </a:prstGeom>
            <a:noFill/>
            <a:ln>
              <a:noFill/>
            </a:ln>
          </p:spPr>
          <p:txBody>
            <a:bodyPr wrap="square" rtlCol="0">
              <a:spAutoFit/>
            </a:bodyPr>
            <a:lstStyle/>
            <a:p>
              <a:r>
                <a:rPr lang="en-US" sz="1600" dirty="0">
                  <a:highlight>
                    <a:srgbClr val="FFFF00"/>
                  </a:highlight>
                  <a:latin typeface="+mj-lt"/>
                </a:rPr>
                <a:t>Monitoring:</a:t>
              </a:r>
            </a:p>
            <a:p>
              <a:pPr marL="285750" indent="-285750">
                <a:buFont typeface="Arial" panose="020B0604020202020204" pitchFamily="34" charset="0"/>
                <a:buChar char="•"/>
              </a:pPr>
              <a:r>
                <a:rPr lang="en-US" sz="1600" dirty="0">
                  <a:highlight>
                    <a:srgbClr val="FFFF00"/>
                  </a:highlight>
                  <a:latin typeface="+mj-lt"/>
                </a:rPr>
                <a:t>Assurance</a:t>
              </a:r>
            </a:p>
            <a:p>
              <a:pPr marL="285750" indent="-285750">
                <a:buFont typeface="Arial" panose="020B0604020202020204" pitchFamily="34" charset="0"/>
                <a:buChar char="•"/>
              </a:pPr>
              <a:r>
                <a:rPr lang="en-US" sz="1600" dirty="0">
                  <a:highlight>
                    <a:srgbClr val="FFFF00"/>
                  </a:highlight>
                  <a:latin typeface="+mj-lt"/>
                </a:rPr>
                <a:t>Reassurance</a:t>
              </a:r>
            </a:p>
          </p:txBody>
        </p:sp>
      </p:grpSp>
    </p:spTree>
    <p:extLst>
      <p:ext uri="{BB962C8B-B14F-4D97-AF65-F5344CB8AC3E}">
        <p14:creationId xmlns:p14="http://schemas.microsoft.com/office/powerpoint/2010/main" val="2095492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B17E4-C1DA-41F1-9229-E17C7E945FC2}"/>
              </a:ext>
            </a:extLst>
          </p:cNvPr>
          <p:cNvSpPr>
            <a:spLocks noGrp="1"/>
          </p:cNvSpPr>
          <p:nvPr>
            <p:ph type="title"/>
          </p:nvPr>
        </p:nvSpPr>
        <p:spPr>
          <a:xfrm>
            <a:off x="838200" y="325369"/>
            <a:ext cx="9919252" cy="1325563"/>
          </a:xfrm>
        </p:spPr>
        <p:txBody>
          <a:bodyPr/>
          <a:lstStyle/>
          <a:p>
            <a:r>
              <a:rPr lang="en-US" dirty="0"/>
              <a:t>Monitoring</a:t>
            </a:r>
          </a:p>
        </p:txBody>
      </p:sp>
      <p:sp>
        <p:nvSpPr>
          <p:cNvPr id="3" name="Content Placeholder 2">
            <a:extLst>
              <a:ext uri="{FF2B5EF4-FFF2-40B4-BE49-F238E27FC236}">
                <a16:creationId xmlns:a16="http://schemas.microsoft.com/office/drawing/2014/main" id="{95DF0598-9373-42B9-9512-68B8682DF05C}"/>
              </a:ext>
            </a:extLst>
          </p:cNvPr>
          <p:cNvSpPr>
            <a:spLocks noGrp="1"/>
          </p:cNvSpPr>
          <p:nvPr>
            <p:ph idx="1"/>
          </p:nvPr>
        </p:nvSpPr>
        <p:spPr>
          <a:xfrm>
            <a:off x="838200" y="3818133"/>
            <a:ext cx="10515600" cy="3644778"/>
          </a:xfrm>
        </p:spPr>
        <p:txBody>
          <a:bodyPr/>
          <a:lstStyle/>
          <a:p>
            <a:pPr marL="514350" indent="-514350">
              <a:buFont typeface="+mj-lt"/>
              <a:buAutoNum type="arabicPeriod" startAt="16"/>
            </a:pPr>
            <a:r>
              <a:rPr lang="en-US" dirty="0"/>
              <a:t>Conducts ongoing and/or separate evaluations</a:t>
            </a:r>
          </a:p>
          <a:p>
            <a:pPr marL="514350" indent="-514350">
              <a:buFont typeface="+mj-lt"/>
              <a:buAutoNum type="arabicPeriod" startAt="16"/>
            </a:pPr>
            <a:r>
              <a:rPr lang="en-US" dirty="0"/>
              <a:t>Evaluates and communicates deficiencies</a:t>
            </a:r>
          </a:p>
        </p:txBody>
      </p:sp>
      <p:pic>
        <p:nvPicPr>
          <p:cNvPr id="5" name="Picture 4">
            <a:extLst>
              <a:ext uri="{FF2B5EF4-FFF2-40B4-BE49-F238E27FC236}">
                <a16:creationId xmlns:a16="http://schemas.microsoft.com/office/drawing/2014/main" id="{30958294-D6F8-4515-8959-1D14135CC02E}"/>
              </a:ext>
            </a:extLst>
          </p:cNvPr>
          <p:cNvPicPr>
            <a:picLocks noChangeAspect="1"/>
          </p:cNvPicPr>
          <p:nvPr/>
        </p:nvPicPr>
        <p:blipFill>
          <a:blip r:embed="rId2"/>
          <a:stretch>
            <a:fillRect/>
          </a:stretch>
        </p:blipFill>
        <p:spPr>
          <a:xfrm>
            <a:off x="7000758" y="0"/>
            <a:ext cx="5191242" cy="2920074"/>
          </a:xfrm>
          <a:prstGeom prst="rect">
            <a:avLst/>
          </a:prstGeom>
        </p:spPr>
      </p:pic>
    </p:spTree>
    <p:extLst>
      <p:ext uri="{BB962C8B-B14F-4D97-AF65-F5344CB8AC3E}">
        <p14:creationId xmlns:p14="http://schemas.microsoft.com/office/powerpoint/2010/main" val="3524667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endParaRPr lang="en-US" dirty="0"/>
          </a:p>
        </p:txBody>
      </p:sp>
      <p:pic>
        <p:nvPicPr>
          <p:cNvPr id="23" name="Picture 22"/>
          <p:cNvPicPr>
            <a:picLocks noChangeAspect="1"/>
          </p:cNvPicPr>
          <p:nvPr/>
        </p:nvPicPr>
        <p:blipFill>
          <a:blip r:embed="rId3"/>
          <a:stretch>
            <a:fillRect/>
          </a:stretch>
        </p:blipFill>
        <p:spPr>
          <a:xfrm>
            <a:off x="8002063" y="3749551"/>
            <a:ext cx="3429144" cy="2439085"/>
          </a:xfrm>
          <a:prstGeom prst="rect">
            <a:avLst/>
          </a:prstGeom>
        </p:spPr>
      </p:pic>
      <p:sp>
        <p:nvSpPr>
          <p:cNvPr id="24" name="TextBox 23"/>
          <p:cNvSpPr txBox="1"/>
          <p:nvPr/>
        </p:nvSpPr>
        <p:spPr>
          <a:xfrm>
            <a:off x="121918" y="6474252"/>
            <a:ext cx="11948161" cy="246221"/>
          </a:xfrm>
          <a:prstGeom prst="rect">
            <a:avLst/>
          </a:prstGeom>
          <a:noFill/>
          <a:ln>
            <a:noFill/>
          </a:ln>
        </p:spPr>
        <p:txBody>
          <a:bodyPr wrap="square" rtlCol="0">
            <a:spAutoFit/>
          </a:bodyPr>
          <a:lstStyle/>
          <a:p>
            <a:r>
              <a:rPr lang="en-US" sz="1000" i="1" dirty="0"/>
              <a:t>Adapted from the Leveraging COSO Across the Three Lines of Defense, commissioned by The Committee of Sponsoring Organizations of the Treadway Committee (Lake Mary, FL: The Institute of Internal Auditors Inc and, July 2015).</a:t>
            </a:r>
            <a:endParaRPr lang="en-US" sz="1000" dirty="0"/>
          </a:p>
        </p:txBody>
      </p:sp>
      <p:sp>
        <p:nvSpPr>
          <p:cNvPr id="5" name="Title 4">
            <a:extLst>
              <a:ext uri="{FF2B5EF4-FFF2-40B4-BE49-F238E27FC236}">
                <a16:creationId xmlns:a16="http://schemas.microsoft.com/office/drawing/2014/main" id="{EAF9FBAB-00A0-45DA-9461-3B8C64552ACB}"/>
              </a:ext>
            </a:extLst>
          </p:cNvPr>
          <p:cNvSpPr>
            <a:spLocks noGrp="1"/>
          </p:cNvSpPr>
          <p:nvPr>
            <p:ph type="title"/>
          </p:nvPr>
        </p:nvSpPr>
        <p:spPr>
          <a:xfrm>
            <a:off x="243839" y="260637"/>
            <a:ext cx="11704321" cy="1325563"/>
          </a:xfrm>
        </p:spPr>
        <p:txBody>
          <a:bodyPr/>
          <a:lstStyle/>
          <a:p>
            <a:r>
              <a:rPr lang="en-US" dirty="0"/>
              <a:t>Leveraging COSO across the three lines of defense</a:t>
            </a:r>
          </a:p>
        </p:txBody>
      </p:sp>
      <p:pic>
        <p:nvPicPr>
          <p:cNvPr id="4" name="Picture 3">
            <a:extLst>
              <a:ext uri="{FF2B5EF4-FFF2-40B4-BE49-F238E27FC236}">
                <a16:creationId xmlns:a16="http://schemas.microsoft.com/office/drawing/2014/main" id="{A3077BCA-7B13-49BD-AA9F-A5CCD8983CD7}"/>
              </a:ext>
            </a:extLst>
          </p:cNvPr>
          <p:cNvPicPr>
            <a:picLocks noChangeAspect="1"/>
          </p:cNvPicPr>
          <p:nvPr/>
        </p:nvPicPr>
        <p:blipFill>
          <a:blip r:embed="rId4"/>
          <a:stretch>
            <a:fillRect/>
          </a:stretch>
        </p:blipFill>
        <p:spPr>
          <a:xfrm>
            <a:off x="552071" y="2034902"/>
            <a:ext cx="6096528" cy="3429297"/>
          </a:xfrm>
          <a:prstGeom prst="rect">
            <a:avLst/>
          </a:prstGeom>
        </p:spPr>
      </p:pic>
      <p:pic>
        <p:nvPicPr>
          <p:cNvPr id="6" name="Picture 5">
            <a:extLst>
              <a:ext uri="{FF2B5EF4-FFF2-40B4-BE49-F238E27FC236}">
                <a16:creationId xmlns:a16="http://schemas.microsoft.com/office/drawing/2014/main" id="{354403DF-F434-439B-A689-C92209A8E114}"/>
              </a:ext>
            </a:extLst>
          </p:cNvPr>
          <p:cNvPicPr>
            <a:picLocks noChangeAspect="1"/>
          </p:cNvPicPr>
          <p:nvPr/>
        </p:nvPicPr>
        <p:blipFill>
          <a:blip r:embed="rId5"/>
          <a:stretch>
            <a:fillRect/>
          </a:stretch>
        </p:blipFill>
        <p:spPr>
          <a:xfrm>
            <a:off x="7628744" y="1423317"/>
            <a:ext cx="4011185" cy="2005683"/>
          </a:xfrm>
          <a:prstGeom prst="rect">
            <a:avLst/>
          </a:prstGeom>
        </p:spPr>
      </p:pic>
      <p:sp>
        <p:nvSpPr>
          <p:cNvPr id="7" name="Arrow: Down 6">
            <a:extLst>
              <a:ext uri="{FF2B5EF4-FFF2-40B4-BE49-F238E27FC236}">
                <a16:creationId xmlns:a16="http://schemas.microsoft.com/office/drawing/2014/main" id="{F7AE9CB9-06C7-42B5-9B65-E21E3835AD32}"/>
              </a:ext>
            </a:extLst>
          </p:cNvPr>
          <p:cNvSpPr/>
          <p:nvPr/>
        </p:nvSpPr>
        <p:spPr>
          <a:xfrm rot="4248046">
            <a:off x="6443003" y="2686929"/>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Down 9">
            <a:extLst>
              <a:ext uri="{FF2B5EF4-FFF2-40B4-BE49-F238E27FC236}">
                <a16:creationId xmlns:a16="http://schemas.microsoft.com/office/drawing/2014/main" id="{0172B64E-D1D3-440F-9E5A-80556618A578}"/>
              </a:ext>
            </a:extLst>
          </p:cNvPr>
          <p:cNvSpPr/>
          <p:nvPr/>
        </p:nvSpPr>
        <p:spPr>
          <a:xfrm rot="6174905">
            <a:off x="6453697" y="365638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2289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87FA5802-ED15-4095-9370-17F378E7EA53}"/>
              </a:ext>
            </a:extLst>
          </p:cNvPr>
          <p:cNvSpPr>
            <a:spLocks noChangeArrowheads="1"/>
          </p:cNvSpPr>
          <p:nvPr>
            <p:ph type="ctrTitle" idx="4294967295"/>
          </p:nvPr>
        </p:nvSpPr>
        <p:spPr>
          <a:xfrm>
            <a:off x="2279650" y="2349501"/>
            <a:ext cx="7772400" cy="1685925"/>
          </a:xfrm>
        </p:spPr>
        <p:txBody>
          <a:bodyPr/>
          <a:lstStyle/>
          <a:p>
            <a:pPr algn="ctr"/>
            <a:br>
              <a:rPr lang="sr-Latn-RS" altLang="sr-Latn-RS" dirty="0"/>
            </a:br>
            <a:br>
              <a:rPr lang="sr-Latn-RS" altLang="sr-Latn-RS" dirty="0"/>
            </a:br>
            <a:r>
              <a:rPr lang="en-US" dirty="0"/>
              <a:t> Questions?</a:t>
            </a:r>
            <a:br>
              <a:rPr lang="sr-Latn-RS" altLang="sr-Latn-RS" dirty="0"/>
            </a:br>
            <a:br>
              <a:rPr lang="sr-Latn-RS" altLang="sr-Latn-RS" dirty="0"/>
            </a:br>
            <a:br>
              <a:rPr lang="sr-Latn-RS" altLang="sr-Latn-RS" dirty="0"/>
            </a:br>
            <a:endParaRPr lang="sr-Latn-RS" altLang="sr-Latn-RS" dirty="0"/>
          </a:p>
        </p:txBody>
      </p:sp>
      <p:sp>
        <p:nvSpPr>
          <p:cNvPr id="4100" name="Pravokutnik 4">
            <a:extLst>
              <a:ext uri="{FF2B5EF4-FFF2-40B4-BE49-F238E27FC236}">
                <a16:creationId xmlns:a16="http://schemas.microsoft.com/office/drawing/2014/main" id="{D39AE8F9-D31E-4567-9271-B89CD2476FC7}"/>
              </a:ext>
            </a:extLst>
          </p:cNvPr>
          <p:cNvSpPr>
            <a:spLocks noChangeArrowheads="1"/>
          </p:cNvSpPr>
          <p:nvPr/>
        </p:nvSpPr>
        <p:spPr bwMode="auto">
          <a:xfrm>
            <a:off x="9017000" y="-26988"/>
            <a:ext cx="1619250" cy="1397001"/>
          </a:xfrm>
          <a:prstGeom prst="rect">
            <a:avLst/>
          </a:prstGeom>
          <a:solidFill>
            <a:schemeClr val="bg1"/>
          </a:solidFill>
          <a:ln w="9525" algn="ctr">
            <a:solidFill>
              <a:schemeClr val="bg1"/>
            </a:solidFill>
            <a:round/>
            <a:headEnd/>
            <a:tailEnd/>
          </a:ln>
        </p:spPr>
        <p:txBody>
          <a:bodyPr/>
          <a:lstStyle>
            <a:lvl1pPr>
              <a:buClr>
                <a:schemeClr val="tx1"/>
              </a:buClr>
              <a:buChar char="•"/>
              <a:defRPr sz="3200">
                <a:solidFill>
                  <a:schemeClr val="tx1"/>
                </a:solidFill>
                <a:latin typeface="Arial" panose="020B0604020202020204" pitchFamily="34" charset="0"/>
              </a:defRPr>
            </a:lvl1pPr>
            <a:lvl2pPr marL="742950" indent="-285750">
              <a:buClr>
                <a:schemeClr val="tx1"/>
              </a:buClr>
              <a:buChar char="–"/>
              <a:defRPr sz="2800">
                <a:solidFill>
                  <a:schemeClr val="tx1"/>
                </a:solidFill>
                <a:latin typeface="Arial" panose="020B0604020202020204" pitchFamily="34" charset="0"/>
              </a:defRPr>
            </a:lvl2pPr>
            <a:lvl3pPr marL="1143000" indent="-228600">
              <a:buClr>
                <a:schemeClr val="tx1"/>
              </a:buClr>
              <a:buChar char="•"/>
              <a:defRPr sz="2400">
                <a:solidFill>
                  <a:schemeClr val="tx1"/>
                </a:solidFill>
                <a:latin typeface="Arial" panose="020B0604020202020204" pitchFamily="34" charset="0"/>
              </a:defRPr>
            </a:lvl3pPr>
            <a:lvl4pPr marL="1600200" indent="-228600">
              <a:buClr>
                <a:schemeClr val="tx1"/>
              </a:buClr>
              <a:buChar char="–"/>
              <a:defRPr sz="2000">
                <a:solidFill>
                  <a:schemeClr val="tx1"/>
                </a:solidFill>
                <a:latin typeface="Arial" panose="020B0604020202020204" pitchFamily="34" charset="0"/>
              </a:defRPr>
            </a:lvl4pPr>
            <a:lvl5pPr marL="2057400" indent="-228600">
              <a:buClr>
                <a:schemeClr val="tx1"/>
              </a:buClr>
              <a:buChar char="»"/>
              <a:defRPr sz="2000">
                <a:solidFill>
                  <a:schemeClr val="tx1"/>
                </a:solidFill>
                <a:latin typeface="Arial" panose="020B0604020202020204" pitchFamily="34" charset="0"/>
              </a:defRPr>
            </a:lvl5pPr>
            <a:lvl6pPr marL="2514600" indent="-228600" eaLnBrk="0" fontAlgn="base" hangingPunct="0">
              <a:spcBef>
                <a:spcPct val="0"/>
              </a:spcBef>
              <a:spcAft>
                <a:spcPct val="0"/>
              </a:spcAft>
              <a:buClr>
                <a:schemeClr val="tx1"/>
              </a:buClr>
              <a:buChar char="»"/>
              <a:defRPr sz="2000">
                <a:solidFill>
                  <a:schemeClr val="tx1"/>
                </a:solidFill>
                <a:latin typeface="Arial" panose="020B0604020202020204" pitchFamily="34" charset="0"/>
              </a:defRPr>
            </a:lvl6pPr>
            <a:lvl7pPr marL="2971800" indent="-228600" eaLnBrk="0" fontAlgn="base" hangingPunct="0">
              <a:spcBef>
                <a:spcPct val="0"/>
              </a:spcBef>
              <a:spcAft>
                <a:spcPct val="0"/>
              </a:spcAft>
              <a:buClr>
                <a:schemeClr val="tx1"/>
              </a:buClr>
              <a:buChar char="»"/>
              <a:defRPr sz="2000">
                <a:solidFill>
                  <a:schemeClr val="tx1"/>
                </a:solidFill>
                <a:latin typeface="Arial" panose="020B0604020202020204" pitchFamily="34" charset="0"/>
              </a:defRPr>
            </a:lvl7pPr>
            <a:lvl8pPr marL="3429000" indent="-228600" eaLnBrk="0" fontAlgn="base" hangingPunct="0">
              <a:spcBef>
                <a:spcPct val="0"/>
              </a:spcBef>
              <a:spcAft>
                <a:spcPct val="0"/>
              </a:spcAft>
              <a:buClr>
                <a:schemeClr val="tx1"/>
              </a:buClr>
              <a:buChar char="»"/>
              <a:defRPr sz="2000">
                <a:solidFill>
                  <a:schemeClr val="tx1"/>
                </a:solidFill>
                <a:latin typeface="Arial" panose="020B0604020202020204" pitchFamily="34" charset="0"/>
              </a:defRPr>
            </a:lvl8pPr>
            <a:lvl9pPr marL="3886200" indent="-228600" eaLnBrk="0" fontAlgn="base" hangingPunct="0">
              <a:spcBef>
                <a:spcPct val="0"/>
              </a:spcBef>
              <a:spcAft>
                <a:spcPct val="0"/>
              </a:spcAft>
              <a:buClr>
                <a:schemeClr val="tx1"/>
              </a:buClr>
              <a:buChar char="»"/>
              <a:defRPr sz="2000">
                <a:solidFill>
                  <a:schemeClr val="tx1"/>
                </a:solidFill>
                <a:latin typeface="Arial" panose="020B0604020202020204" pitchFamily="34" charset="0"/>
              </a:defRPr>
            </a:lvl9pPr>
          </a:lstStyle>
          <a:p>
            <a:pPr eaLnBrk="0" fontAlgn="base" hangingPunct="0">
              <a:spcBef>
                <a:spcPct val="0"/>
              </a:spcBef>
              <a:spcAft>
                <a:spcPct val="0"/>
              </a:spcAft>
              <a:buClr>
                <a:srgbClr val="000000"/>
              </a:buClr>
              <a:buNone/>
            </a:pPr>
            <a:endParaRPr lang="hr-HR" altLang="sr-Latn-RS" sz="1800">
              <a:solidFill>
                <a:srgbClr val="000000"/>
              </a:solidFill>
            </a:endParaRPr>
          </a:p>
        </p:txBody>
      </p:sp>
      <p:pic>
        <p:nvPicPr>
          <p:cNvPr id="4101" name="Picture 1">
            <a:extLst>
              <a:ext uri="{FF2B5EF4-FFF2-40B4-BE49-F238E27FC236}">
                <a16:creationId xmlns:a16="http://schemas.microsoft.com/office/drawing/2014/main" id="{764FDD06-3F87-45FD-B53D-3E86B508A1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22046" y="220664"/>
            <a:ext cx="353218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6899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hree Lines of Defense_2013_CX.png"/>
          <p:cNvPicPr>
            <a:picLocks noChangeAspect="1"/>
          </p:cNvPicPr>
          <p:nvPr/>
        </p:nvPicPr>
        <p:blipFill>
          <a:blip r:embed="rId3"/>
          <a:stretch>
            <a:fillRect/>
          </a:stretch>
        </p:blipFill>
        <p:spPr>
          <a:xfrm>
            <a:off x="838200" y="1690688"/>
            <a:ext cx="10211220" cy="4582797"/>
          </a:xfrm>
          <a:prstGeom prst="rect">
            <a:avLst/>
          </a:prstGeom>
        </p:spPr>
      </p:pic>
      <p:sp>
        <p:nvSpPr>
          <p:cNvPr id="6" name="TextBox 5"/>
          <p:cNvSpPr txBox="1"/>
          <p:nvPr/>
        </p:nvSpPr>
        <p:spPr>
          <a:xfrm>
            <a:off x="738927" y="6369764"/>
            <a:ext cx="8179786" cy="246221"/>
          </a:xfrm>
          <a:prstGeom prst="rect">
            <a:avLst/>
          </a:prstGeom>
          <a:noFill/>
          <a:ln>
            <a:noFill/>
          </a:ln>
        </p:spPr>
        <p:txBody>
          <a:bodyPr wrap="square" rtlCol="0">
            <a:spAutoFit/>
          </a:bodyPr>
          <a:lstStyle/>
          <a:p>
            <a:r>
              <a:rPr lang="en-US" sz="1000" i="1" dirty="0"/>
              <a:t>The Three Lines of Defense in Effective Risk Management and Control, </a:t>
            </a:r>
            <a:r>
              <a:rPr lang="en-US" sz="1000" dirty="0"/>
              <a:t>(Altamonte Springs, FL: The Institute of Internal Auditors Inc, January 2013. </a:t>
            </a:r>
          </a:p>
        </p:txBody>
      </p:sp>
      <p:sp>
        <p:nvSpPr>
          <p:cNvPr id="7" name="Title 6">
            <a:extLst>
              <a:ext uri="{FF2B5EF4-FFF2-40B4-BE49-F238E27FC236}">
                <a16:creationId xmlns:a16="http://schemas.microsoft.com/office/drawing/2014/main" id="{8A3EB11D-F8B3-4686-8472-8AEFDC43C28F}"/>
              </a:ext>
            </a:extLst>
          </p:cNvPr>
          <p:cNvSpPr>
            <a:spLocks noGrp="1"/>
          </p:cNvSpPr>
          <p:nvPr>
            <p:ph type="title"/>
          </p:nvPr>
        </p:nvSpPr>
        <p:spPr/>
        <p:txBody>
          <a:bodyPr/>
          <a:lstStyle/>
          <a:p>
            <a:r>
              <a:rPr lang="en-US" dirty="0"/>
              <a:t>Remember the three lines of defense</a:t>
            </a:r>
          </a:p>
        </p:txBody>
      </p:sp>
    </p:spTree>
    <p:extLst>
      <p:ext uri="{BB962C8B-B14F-4D97-AF65-F5344CB8AC3E}">
        <p14:creationId xmlns:p14="http://schemas.microsoft.com/office/powerpoint/2010/main" val="1783302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endParaRPr lang="en-US" dirty="0"/>
          </a:p>
        </p:txBody>
      </p:sp>
      <p:pic>
        <p:nvPicPr>
          <p:cNvPr id="23" name="Picture 22"/>
          <p:cNvPicPr>
            <a:picLocks noChangeAspect="1"/>
          </p:cNvPicPr>
          <p:nvPr/>
        </p:nvPicPr>
        <p:blipFill>
          <a:blip r:embed="rId3"/>
          <a:stretch>
            <a:fillRect/>
          </a:stretch>
        </p:blipFill>
        <p:spPr>
          <a:xfrm>
            <a:off x="2464904" y="1586200"/>
            <a:ext cx="6321576" cy="4496417"/>
          </a:xfrm>
          <a:prstGeom prst="rect">
            <a:avLst/>
          </a:prstGeom>
        </p:spPr>
      </p:pic>
      <p:sp>
        <p:nvSpPr>
          <p:cNvPr id="24" name="TextBox 23"/>
          <p:cNvSpPr txBox="1"/>
          <p:nvPr/>
        </p:nvSpPr>
        <p:spPr>
          <a:xfrm>
            <a:off x="696371" y="6369764"/>
            <a:ext cx="10130655" cy="246221"/>
          </a:xfrm>
          <a:prstGeom prst="rect">
            <a:avLst/>
          </a:prstGeom>
          <a:noFill/>
          <a:ln>
            <a:noFill/>
          </a:ln>
        </p:spPr>
        <p:txBody>
          <a:bodyPr wrap="square" rtlCol="0">
            <a:spAutoFit/>
          </a:bodyPr>
          <a:lstStyle/>
          <a:p>
            <a:r>
              <a:rPr lang="en-US" sz="1000" i="1" dirty="0"/>
              <a:t>Internal Control – Integrated Framework, Committee of Sponsoring Organizations of the Treadway Commission </a:t>
            </a:r>
            <a:r>
              <a:rPr lang="en-US" sz="1000" dirty="0"/>
              <a:t>(Jersey City, NJ: American Institute of Certified Public Accountants, May 2013.  </a:t>
            </a:r>
          </a:p>
        </p:txBody>
      </p:sp>
      <p:sp>
        <p:nvSpPr>
          <p:cNvPr id="5" name="Title 4">
            <a:extLst>
              <a:ext uri="{FF2B5EF4-FFF2-40B4-BE49-F238E27FC236}">
                <a16:creationId xmlns:a16="http://schemas.microsoft.com/office/drawing/2014/main" id="{EAF9FBAB-00A0-45DA-9461-3B8C64552ACB}"/>
              </a:ext>
            </a:extLst>
          </p:cNvPr>
          <p:cNvSpPr>
            <a:spLocks noGrp="1"/>
          </p:cNvSpPr>
          <p:nvPr>
            <p:ph type="title"/>
          </p:nvPr>
        </p:nvSpPr>
        <p:spPr/>
        <p:txBody>
          <a:bodyPr/>
          <a:lstStyle/>
          <a:p>
            <a:r>
              <a:rPr lang="en-US" dirty="0"/>
              <a:t>Remember the COSO principles</a:t>
            </a:r>
          </a:p>
        </p:txBody>
      </p:sp>
    </p:spTree>
    <p:extLst>
      <p:ext uri="{BB962C8B-B14F-4D97-AF65-F5344CB8AC3E}">
        <p14:creationId xmlns:p14="http://schemas.microsoft.com/office/powerpoint/2010/main" val="3202916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hree Lines of Defense_2013_CX.png"/>
          <p:cNvPicPr>
            <a:picLocks noChangeAspect="1"/>
          </p:cNvPicPr>
          <p:nvPr/>
        </p:nvPicPr>
        <p:blipFill>
          <a:blip r:embed="rId3"/>
          <a:stretch>
            <a:fillRect/>
          </a:stretch>
        </p:blipFill>
        <p:spPr>
          <a:xfrm>
            <a:off x="2575442" y="2527261"/>
            <a:ext cx="8020256" cy="3599492"/>
          </a:xfrm>
          <a:prstGeom prst="rect">
            <a:avLst/>
          </a:prstGeom>
        </p:spPr>
      </p:pic>
      <p:grpSp>
        <p:nvGrpSpPr>
          <p:cNvPr id="26" name="Group 25"/>
          <p:cNvGrpSpPr/>
          <p:nvPr/>
        </p:nvGrpSpPr>
        <p:grpSpPr>
          <a:xfrm>
            <a:off x="2575442" y="1505976"/>
            <a:ext cx="7261163" cy="2042570"/>
            <a:chOff x="1747421" y="1764416"/>
            <a:chExt cx="5750530" cy="2042570"/>
          </a:xfrm>
        </p:grpSpPr>
        <p:sp>
          <p:nvSpPr>
            <p:cNvPr id="10" name="Oval 9"/>
            <p:cNvSpPr/>
            <p:nvPr/>
          </p:nvSpPr>
          <p:spPr>
            <a:xfrm>
              <a:off x="1747421" y="2461835"/>
              <a:ext cx="5649157" cy="1345151"/>
            </a:xfrm>
            <a:prstGeom prst="ellipse">
              <a:avLst/>
            </a:prstGeom>
            <a:noFill/>
            <a:ln w="57150">
              <a:solidFill>
                <a:srgbClr val="C00000"/>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1" name="Rectangle 10"/>
            <p:cNvSpPr/>
            <p:nvPr/>
          </p:nvSpPr>
          <p:spPr>
            <a:xfrm>
              <a:off x="1848792" y="1764416"/>
              <a:ext cx="5649159" cy="821185"/>
            </a:xfrm>
            <a:prstGeom prst="rect">
              <a:avLst/>
            </a:prstGeom>
            <a:noFill/>
          </p:spPr>
          <p:txBody>
            <a:bodyPr spcFirstLastPara="1" wrap="none" lIns="91440" tIns="45720" rIns="91440" bIns="45720" numCol="1">
              <a:prstTxWarp prst="textArchUp">
                <a:avLst/>
              </a:prstTxWarp>
              <a:spAutoFit/>
            </a:bodyPr>
            <a:lstStyle/>
            <a:p>
              <a:pPr algn="ctr"/>
              <a:r>
                <a:rPr lang="en-US" sz="3200" dirty="0">
                  <a:ln w="0"/>
                  <a:solidFill>
                    <a:schemeClr val="accent1"/>
                  </a:solidFill>
                  <a:effectLst>
                    <a:outerShdw blurRad="38100" dist="25400" dir="5400000" algn="ctr" rotWithShape="0">
                      <a:srgbClr val="6E747A">
                        <a:alpha val="43000"/>
                      </a:srgbClr>
                    </a:outerShdw>
                  </a:effectLst>
                  <a:highlight>
                    <a:srgbClr val="FFFF00"/>
                  </a:highlight>
                  <a:latin typeface="+mj-lt"/>
                </a:rPr>
                <a:t>Control Environment</a:t>
              </a:r>
            </a:p>
          </p:txBody>
        </p:sp>
      </p:grpSp>
      <p:sp>
        <p:nvSpPr>
          <p:cNvPr id="18" name="Title 17">
            <a:extLst>
              <a:ext uri="{FF2B5EF4-FFF2-40B4-BE49-F238E27FC236}">
                <a16:creationId xmlns:a16="http://schemas.microsoft.com/office/drawing/2014/main" id="{22A92B5D-C292-4F21-99C8-7340B97B3B1D}"/>
              </a:ext>
            </a:extLst>
          </p:cNvPr>
          <p:cNvSpPr>
            <a:spLocks noGrp="1"/>
          </p:cNvSpPr>
          <p:nvPr>
            <p:ph type="title"/>
          </p:nvPr>
        </p:nvSpPr>
        <p:spPr>
          <a:xfrm>
            <a:off x="159025" y="365126"/>
            <a:ext cx="11794435" cy="655292"/>
          </a:xfrm>
        </p:spPr>
        <p:txBody>
          <a:bodyPr>
            <a:normAutofit fontScale="90000"/>
          </a:bodyPr>
          <a:lstStyle/>
          <a:p>
            <a:r>
              <a:rPr lang="en-US" dirty="0"/>
              <a:t>Who is mainly responsible for the control environment?</a:t>
            </a:r>
          </a:p>
        </p:txBody>
      </p:sp>
    </p:spTree>
    <p:extLst>
      <p:ext uri="{BB962C8B-B14F-4D97-AF65-F5344CB8AC3E}">
        <p14:creationId xmlns:p14="http://schemas.microsoft.com/office/powerpoint/2010/main" val="202291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B17E4-C1DA-41F1-9229-E17C7E945FC2}"/>
              </a:ext>
            </a:extLst>
          </p:cNvPr>
          <p:cNvSpPr>
            <a:spLocks noGrp="1"/>
          </p:cNvSpPr>
          <p:nvPr>
            <p:ph type="title"/>
          </p:nvPr>
        </p:nvSpPr>
        <p:spPr/>
        <p:txBody>
          <a:bodyPr/>
          <a:lstStyle/>
          <a:p>
            <a:r>
              <a:rPr lang="en-US" dirty="0"/>
              <a:t>Control environment</a:t>
            </a:r>
          </a:p>
        </p:txBody>
      </p:sp>
      <p:sp>
        <p:nvSpPr>
          <p:cNvPr id="3" name="Content Placeholder 2">
            <a:extLst>
              <a:ext uri="{FF2B5EF4-FFF2-40B4-BE49-F238E27FC236}">
                <a16:creationId xmlns:a16="http://schemas.microsoft.com/office/drawing/2014/main" id="{95DF0598-9373-42B9-9512-68B8682DF05C}"/>
              </a:ext>
            </a:extLst>
          </p:cNvPr>
          <p:cNvSpPr>
            <a:spLocks noGrp="1"/>
          </p:cNvSpPr>
          <p:nvPr>
            <p:ph idx="1"/>
          </p:nvPr>
        </p:nvSpPr>
        <p:spPr>
          <a:xfrm>
            <a:off x="881575" y="3213222"/>
            <a:ext cx="10515600" cy="3644778"/>
          </a:xfrm>
        </p:spPr>
        <p:txBody>
          <a:bodyPr/>
          <a:lstStyle/>
          <a:p>
            <a:pPr marL="514350" indent="-514350">
              <a:buFont typeface="+mj-lt"/>
              <a:buAutoNum type="arabicPeriod"/>
            </a:pPr>
            <a:r>
              <a:rPr lang="en-US" dirty="0"/>
              <a:t>Demonstrates commitment to integrity and ethical values</a:t>
            </a:r>
          </a:p>
          <a:p>
            <a:pPr marL="514350" indent="-514350">
              <a:buFont typeface="+mj-lt"/>
              <a:buAutoNum type="arabicPeriod"/>
            </a:pPr>
            <a:r>
              <a:rPr lang="en-US" dirty="0"/>
              <a:t>Exercises oversight responsibility</a:t>
            </a:r>
          </a:p>
          <a:p>
            <a:pPr marL="514350" indent="-514350">
              <a:buFont typeface="+mj-lt"/>
              <a:buAutoNum type="arabicPeriod"/>
            </a:pPr>
            <a:r>
              <a:rPr lang="en-US" dirty="0"/>
              <a:t>Establishes structure, authority and responsibility</a:t>
            </a:r>
          </a:p>
          <a:p>
            <a:pPr marL="514350" indent="-514350">
              <a:buFont typeface="+mj-lt"/>
              <a:buAutoNum type="arabicPeriod"/>
            </a:pPr>
            <a:r>
              <a:rPr lang="en-US" dirty="0"/>
              <a:t>Demonstrates commitment to competence</a:t>
            </a:r>
          </a:p>
          <a:p>
            <a:pPr marL="514350" indent="-514350">
              <a:buFont typeface="+mj-lt"/>
              <a:buAutoNum type="arabicPeriod"/>
            </a:pPr>
            <a:r>
              <a:rPr lang="en-US" dirty="0"/>
              <a:t>Enforces accountability</a:t>
            </a:r>
          </a:p>
          <a:p>
            <a:pPr marL="514350" indent="-514350">
              <a:buFont typeface="+mj-lt"/>
              <a:buAutoNum type="arabicPeriod"/>
            </a:pPr>
            <a:endParaRPr lang="en-US" dirty="0"/>
          </a:p>
        </p:txBody>
      </p:sp>
      <p:pic>
        <p:nvPicPr>
          <p:cNvPr id="4" name="Picture 3">
            <a:extLst>
              <a:ext uri="{FF2B5EF4-FFF2-40B4-BE49-F238E27FC236}">
                <a16:creationId xmlns:a16="http://schemas.microsoft.com/office/drawing/2014/main" id="{FFC82EC8-2FCC-482D-A79B-008C753258C6}"/>
              </a:ext>
            </a:extLst>
          </p:cNvPr>
          <p:cNvPicPr>
            <a:picLocks noChangeAspect="1"/>
          </p:cNvPicPr>
          <p:nvPr/>
        </p:nvPicPr>
        <p:blipFill>
          <a:blip r:embed="rId2"/>
          <a:stretch>
            <a:fillRect/>
          </a:stretch>
        </p:blipFill>
        <p:spPr>
          <a:xfrm>
            <a:off x="6766392" y="467140"/>
            <a:ext cx="4881921" cy="2746081"/>
          </a:xfrm>
          <a:prstGeom prst="rect">
            <a:avLst/>
          </a:prstGeom>
        </p:spPr>
      </p:pic>
    </p:spTree>
    <p:extLst>
      <p:ext uri="{BB962C8B-B14F-4D97-AF65-F5344CB8AC3E}">
        <p14:creationId xmlns:p14="http://schemas.microsoft.com/office/powerpoint/2010/main" val="1037269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hree Lines of Defense_2013_CX.png"/>
          <p:cNvPicPr>
            <a:picLocks noChangeAspect="1"/>
          </p:cNvPicPr>
          <p:nvPr/>
        </p:nvPicPr>
        <p:blipFill>
          <a:blip r:embed="rId3"/>
          <a:stretch>
            <a:fillRect/>
          </a:stretch>
        </p:blipFill>
        <p:spPr>
          <a:xfrm>
            <a:off x="2191129" y="1629254"/>
            <a:ext cx="8020256" cy="3599492"/>
          </a:xfrm>
          <a:prstGeom prst="rect">
            <a:avLst/>
          </a:prstGeom>
        </p:spPr>
      </p:pic>
      <p:sp>
        <p:nvSpPr>
          <p:cNvPr id="18" name="Title 17">
            <a:extLst>
              <a:ext uri="{FF2B5EF4-FFF2-40B4-BE49-F238E27FC236}">
                <a16:creationId xmlns:a16="http://schemas.microsoft.com/office/drawing/2014/main" id="{22A92B5D-C292-4F21-99C8-7340B97B3B1D}"/>
              </a:ext>
            </a:extLst>
          </p:cNvPr>
          <p:cNvSpPr>
            <a:spLocks noGrp="1"/>
          </p:cNvSpPr>
          <p:nvPr>
            <p:ph type="title"/>
          </p:nvPr>
        </p:nvSpPr>
        <p:spPr>
          <a:xfrm>
            <a:off x="583096" y="365126"/>
            <a:ext cx="11370364" cy="655292"/>
          </a:xfrm>
        </p:spPr>
        <p:txBody>
          <a:bodyPr>
            <a:normAutofit fontScale="90000"/>
          </a:bodyPr>
          <a:lstStyle/>
          <a:p>
            <a:r>
              <a:rPr lang="en-US" dirty="0"/>
              <a:t>Who is mainly responsible for risk assessment?</a:t>
            </a:r>
          </a:p>
        </p:txBody>
      </p:sp>
      <p:grpSp>
        <p:nvGrpSpPr>
          <p:cNvPr id="7" name="Group 6">
            <a:extLst>
              <a:ext uri="{FF2B5EF4-FFF2-40B4-BE49-F238E27FC236}">
                <a16:creationId xmlns:a16="http://schemas.microsoft.com/office/drawing/2014/main" id="{2C21B802-99C3-451E-A113-555ABE7A0F27}"/>
              </a:ext>
            </a:extLst>
          </p:cNvPr>
          <p:cNvGrpSpPr/>
          <p:nvPr/>
        </p:nvGrpSpPr>
        <p:grpSpPr>
          <a:xfrm>
            <a:off x="2077608" y="3062492"/>
            <a:ext cx="2592081" cy="2959756"/>
            <a:chOff x="1940509" y="3529263"/>
            <a:chExt cx="2214979" cy="2580028"/>
          </a:xfrm>
        </p:grpSpPr>
        <p:sp>
          <p:nvSpPr>
            <p:cNvPr id="8" name="Oval 7">
              <a:extLst>
                <a:ext uri="{FF2B5EF4-FFF2-40B4-BE49-F238E27FC236}">
                  <a16:creationId xmlns:a16="http://schemas.microsoft.com/office/drawing/2014/main" id="{F0139C99-CB52-4496-B14F-A8348AB92A72}"/>
                </a:ext>
              </a:extLst>
            </p:cNvPr>
            <p:cNvSpPr/>
            <p:nvPr/>
          </p:nvSpPr>
          <p:spPr>
            <a:xfrm>
              <a:off x="2117558" y="3529263"/>
              <a:ext cx="1860884" cy="2069432"/>
            </a:xfrm>
            <a:prstGeom prst="ellipse">
              <a:avLst/>
            </a:prstGeom>
            <a:noFill/>
            <a:ln w="57150"/>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9" name="TextBox 8">
              <a:extLst>
                <a:ext uri="{FF2B5EF4-FFF2-40B4-BE49-F238E27FC236}">
                  <a16:creationId xmlns:a16="http://schemas.microsoft.com/office/drawing/2014/main" id="{98CFB1BC-C980-4F54-B877-F4CFF0637BCD}"/>
                </a:ext>
              </a:extLst>
            </p:cNvPr>
            <p:cNvSpPr txBox="1"/>
            <p:nvPr/>
          </p:nvSpPr>
          <p:spPr>
            <a:xfrm>
              <a:off x="1940509" y="5787343"/>
              <a:ext cx="2214979" cy="321948"/>
            </a:xfrm>
            <a:prstGeom prst="rect">
              <a:avLst/>
            </a:prstGeom>
            <a:noFill/>
            <a:ln>
              <a:noFill/>
            </a:ln>
          </p:spPr>
          <p:txBody>
            <a:bodyPr wrap="square" rtlCol="0">
              <a:spAutoFit/>
            </a:bodyPr>
            <a:lstStyle/>
            <a:p>
              <a:pPr algn="ctr"/>
              <a:r>
                <a:rPr lang="en-US" dirty="0">
                  <a:highlight>
                    <a:srgbClr val="FFFF00"/>
                  </a:highlight>
                  <a:latin typeface="+mj-lt"/>
                </a:rPr>
                <a:t>Risk Assessment</a:t>
              </a:r>
            </a:p>
          </p:txBody>
        </p:sp>
      </p:grpSp>
    </p:spTree>
    <p:extLst>
      <p:ext uri="{BB962C8B-B14F-4D97-AF65-F5344CB8AC3E}">
        <p14:creationId xmlns:p14="http://schemas.microsoft.com/office/powerpoint/2010/main" val="3443798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B17E4-C1DA-41F1-9229-E17C7E945FC2}"/>
              </a:ext>
            </a:extLst>
          </p:cNvPr>
          <p:cNvSpPr>
            <a:spLocks noGrp="1"/>
          </p:cNvSpPr>
          <p:nvPr>
            <p:ph type="title"/>
          </p:nvPr>
        </p:nvSpPr>
        <p:spPr/>
        <p:txBody>
          <a:bodyPr/>
          <a:lstStyle/>
          <a:p>
            <a:r>
              <a:rPr lang="en-US" dirty="0"/>
              <a:t>Risk assessment</a:t>
            </a:r>
          </a:p>
        </p:txBody>
      </p:sp>
      <p:sp>
        <p:nvSpPr>
          <p:cNvPr id="3" name="Content Placeholder 2">
            <a:extLst>
              <a:ext uri="{FF2B5EF4-FFF2-40B4-BE49-F238E27FC236}">
                <a16:creationId xmlns:a16="http://schemas.microsoft.com/office/drawing/2014/main" id="{95DF0598-9373-42B9-9512-68B8682DF05C}"/>
              </a:ext>
            </a:extLst>
          </p:cNvPr>
          <p:cNvSpPr>
            <a:spLocks noGrp="1"/>
          </p:cNvSpPr>
          <p:nvPr>
            <p:ph idx="1"/>
          </p:nvPr>
        </p:nvSpPr>
        <p:spPr>
          <a:xfrm>
            <a:off x="838200" y="3213222"/>
            <a:ext cx="10515600" cy="3644778"/>
          </a:xfrm>
        </p:spPr>
        <p:txBody>
          <a:bodyPr/>
          <a:lstStyle/>
          <a:p>
            <a:pPr marL="514350" indent="-514350">
              <a:buFont typeface="+mj-lt"/>
              <a:buAutoNum type="arabicPeriod" startAt="6"/>
            </a:pPr>
            <a:r>
              <a:rPr lang="en-US" dirty="0"/>
              <a:t>Specifies suitable objectives</a:t>
            </a:r>
          </a:p>
          <a:p>
            <a:pPr marL="514350" indent="-514350">
              <a:buFont typeface="+mj-lt"/>
              <a:buAutoNum type="arabicPeriod" startAt="6"/>
            </a:pPr>
            <a:r>
              <a:rPr lang="en-US" dirty="0"/>
              <a:t>Identifies and analyzes risk</a:t>
            </a:r>
          </a:p>
          <a:p>
            <a:pPr marL="514350" indent="-514350">
              <a:buFont typeface="+mj-lt"/>
              <a:buAutoNum type="arabicPeriod" startAt="6"/>
            </a:pPr>
            <a:r>
              <a:rPr lang="en-US" dirty="0"/>
              <a:t>Assesses fraud risk</a:t>
            </a:r>
          </a:p>
          <a:p>
            <a:pPr marL="514350" indent="-514350">
              <a:buFont typeface="+mj-lt"/>
              <a:buAutoNum type="arabicPeriod" startAt="6"/>
            </a:pPr>
            <a:r>
              <a:rPr lang="en-US" dirty="0"/>
              <a:t>Identifies and analyzes significant change</a:t>
            </a:r>
          </a:p>
        </p:txBody>
      </p:sp>
      <p:pic>
        <p:nvPicPr>
          <p:cNvPr id="6" name="Picture 5">
            <a:extLst>
              <a:ext uri="{FF2B5EF4-FFF2-40B4-BE49-F238E27FC236}">
                <a16:creationId xmlns:a16="http://schemas.microsoft.com/office/drawing/2014/main" id="{5408D655-C1D6-41C3-9445-9D5FBC666670}"/>
              </a:ext>
            </a:extLst>
          </p:cNvPr>
          <p:cNvPicPr>
            <a:picLocks noChangeAspect="1"/>
          </p:cNvPicPr>
          <p:nvPr/>
        </p:nvPicPr>
        <p:blipFill>
          <a:blip r:embed="rId2"/>
          <a:stretch>
            <a:fillRect/>
          </a:stretch>
        </p:blipFill>
        <p:spPr>
          <a:xfrm>
            <a:off x="6935372" y="166905"/>
            <a:ext cx="5149040" cy="2896335"/>
          </a:xfrm>
          <a:prstGeom prst="rect">
            <a:avLst/>
          </a:prstGeom>
        </p:spPr>
      </p:pic>
    </p:spTree>
    <p:extLst>
      <p:ext uri="{BB962C8B-B14F-4D97-AF65-F5344CB8AC3E}">
        <p14:creationId xmlns:p14="http://schemas.microsoft.com/office/powerpoint/2010/main" val="1976054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hree Lines of Defense_2013_CX.png"/>
          <p:cNvPicPr>
            <a:picLocks noChangeAspect="1"/>
          </p:cNvPicPr>
          <p:nvPr/>
        </p:nvPicPr>
        <p:blipFill>
          <a:blip r:embed="rId3"/>
          <a:stretch>
            <a:fillRect/>
          </a:stretch>
        </p:blipFill>
        <p:spPr>
          <a:xfrm>
            <a:off x="2191129" y="1629254"/>
            <a:ext cx="8020256" cy="3599492"/>
          </a:xfrm>
          <a:prstGeom prst="rect">
            <a:avLst/>
          </a:prstGeom>
        </p:spPr>
      </p:pic>
      <p:sp>
        <p:nvSpPr>
          <p:cNvPr id="18" name="Title 17">
            <a:extLst>
              <a:ext uri="{FF2B5EF4-FFF2-40B4-BE49-F238E27FC236}">
                <a16:creationId xmlns:a16="http://schemas.microsoft.com/office/drawing/2014/main" id="{22A92B5D-C292-4F21-99C8-7340B97B3B1D}"/>
              </a:ext>
            </a:extLst>
          </p:cNvPr>
          <p:cNvSpPr>
            <a:spLocks noGrp="1"/>
          </p:cNvSpPr>
          <p:nvPr>
            <p:ph type="title"/>
          </p:nvPr>
        </p:nvSpPr>
        <p:spPr>
          <a:xfrm>
            <a:off x="450574" y="365126"/>
            <a:ext cx="11502886" cy="655292"/>
          </a:xfrm>
        </p:spPr>
        <p:txBody>
          <a:bodyPr>
            <a:normAutofit fontScale="90000"/>
          </a:bodyPr>
          <a:lstStyle/>
          <a:p>
            <a:r>
              <a:rPr lang="en-US" dirty="0"/>
              <a:t>Who is mainly responsible for control activities?</a:t>
            </a:r>
          </a:p>
        </p:txBody>
      </p:sp>
      <p:grpSp>
        <p:nvGrpSpPr>
          <p:cNvPr id="7" name="Group 6">
            <a:extLst>
              <a:ext uri="{FF2B5EF4-FFF2-40B4-BE49-F238E27FC236}">
                <a16:creationId xmlns:a16="http://schemas.microsoft.com/office/drawing/2014/main" id="{2C21B802-99C3-451E-A113-555ABE7A0F27}"/>
              </a:ext>
            </a:extLst>
          </p:cNvPr>
          <p:cNvGrpSpPr/>
          <p:nvPr/>
        </p:nvGrpSpPr>
        <p:grpSpPr>
          <a:xfrm>
            <a:off x="2077609" y="3062492"/>
            <a:ext cx="2592081" cy="3098255"/>
            <a:chOff x="1940510" y="3529263"/>
            <a:chExt cx="2214979" cy="2700758"/>
          </a:xfrm>
        </p:grpSpPr>
        <p:sp>
          <p:nvSpPr>
            <p:cNvPr id="8" name="Oval 7">
              <a:extLst>
                <a:ext uri="{FF2B5EF4-FFF2-40B4-BE49-F238E27FC236}">
                  <a16:creationId xmlns:a16="http://schemas.microsoft.com/office/drawing/2014/main" id="{F0139C99-CB52-4496-B14F-A8348AB92A72}"/>
                </a:ext>
              </a:extLst>
            </p:cNvPr>
            <p:cNvSpPr/>
            <p:nvPr/>
          </p:nvSpPr>
          <p:spPr>
            <a:xfrm>
              <a:off x="2117558" y="3529263"/>
              <a:ext cx="1860884" cy="2069432"/>
            </a:xfrm>
            <a:prstGeom prst="ellipse">
              <a:avLst/>
            </a:prstGeom>
            <a:noFill/>
            <a:ln w="57150"/>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9" name="TextBox 8">
              <a:extLst>
                <a:ext uri="{FF2B5EF4-FFF2-40B4-BE49-F238E27FC236}">
                  <a16:creationId xmlns:a16="http://schemas.microsoft.com/office/drawing/2014/main" id="{98CFB1BC-C980-4F54-B877-F4CFF0637BCD}"/>
                </a:ext>
              </a:extLst>
            </p:cNvPr>
            <p:cNvSpPr txBox="1"/>
            <p:nvPr/>
          </p:nvSpPr>
          <p:spPr>
            <a:xfrm>
              <a:off x="1940510" y="5666612"/>
              <a:ext cx="2214979" cy="563409"/>
            </a:xfrm>
            <a:prstGeom prst="rect">
              <a:avLst/>
            </a:prstGeom>
            <a:noFill/>
            <a:ln>
              <a:noFill/>
            </a:ln>
          </p:spPr>
          <p:txBody>
            <a:bodyPr wrap="square" rtlCol="0">
              <a:spAutoFit/>
            </a:bodyPr>
            <a:lstStyle/>
            <a:p>
              <a:pPr algn="ctr"/>
              <a:r>
                <a:rPr lang="en-US" dirty="0">
                  <a:latin typeface="+mj-lt"/>
                </a:rPr>
                <a:t>Risk Assessment</a:t>
              </a:r>
            </a:p>
            <a:p>
              <a:pPr algn="ctr"/>
              <a:r>
                <a:rPr lang="en-US" dirty="0">
                  <a:highlight>
                    <a:srgbClr val="FFFF00"/>
                  </a:highlight>
                  <a:latin typeface="+mj-lt"/>
                </a:rPr>
                <a:t>Control Activities</a:t>
              </a:r>
            </a:p>
          </p:txBody>
        </p:sp>
      </p:grpSp>
    </p:spTree>
    <p:extLst>
      <p:ext uri="{BB962C8B-B14F-4D97-AF65-F5344CB8AC3E}">
        <p14:creationId xmlns:p14="http://schemas.microsoft.com/office/powerpoint/2010/main" val="3991592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B17E4-C1DA-41F1-9229-E17C7E945FC2}"/>
              </a:ext>
            </a:extLst>
          </p:cNvPr>
          <p:cNvSpPr>
            <a:spLocks noGrp="1"/>
          </p:cNvSpPr>
          <p:nvPr>
            <p:ph type="title"/>
          </p:nvPr>
        </p:nvSpPr>
        <p:spPr/>
        <p:txBody>
          <a:bodyPr/>
          <a:lstStyle/>
          <a:p>
            <a:r>
              <a:rPr lang="en-US" dirty="0"/>
              <a:t>Control activities</a:t>
            </a:r>
          </a:p>
        </p:txBody>
      </p:sp>
      <p:sp>
        <p:nvSpPr>
          <p:cNvPr id="3" name="Content Placeholder 2">
            <a:extLst>
              <a:ext uri="{FF2B5EF4-FFF2-40B4-BE49-F238E27FC236}">
                <a16:creationId xmlns:a16="http://schemas.microsoft.com/office/drawing/2014/main" id="{95DF0598-9373-42B9-9512-68B8682DF05C}"/>
              </a:ext>
            </a:extLst>
          </p:cNvPr>
          <p:cNvSpPr>
            <a:spLocks noGrp="1"/>
          </p:cNvSpPr>
          <p:nvPr>
            <p:ph idx="1"/>
          </p:nvPr>
        </p:nvSpPr>
        <p:spPr>
          <a:xfrm>
            <a:off x="838200" y="3213222"/>
            <a:ext cx="10515600" cy="3644778"/>
          </a:xfrm>
        </p:spPr>
        <p:txBody>
          <a:bodyPr/>
          <a:lstStyle/>
          <a:p>
            <a:pPr marL="514350" indent="-514350">
              <a:buFont typeface="+mj-lt"/>
              <a:buAutoNum type="arabicPeriod" startAt="10"/>
            </a:pPr>
            <a:r>
              <a:rPr lang="en-US" dirty="0"/>
              <a:t>Selects and develops control activities</a:t>
            </a:r>
          </a:p>
          <a:p>
            <a:pPr marL="514350" indent="-514350">
              <a:buFont typeface="+mj-lt"/>
              <a:buAutoNum type="arabicPeriod" startAt="10"/>
            </a:pPr>
            <a:r>
              <a:rPr lang="en-US" dirty="0"/>
              <a:t>Selects and develops general controls over IT</a:t>
            </a:r>
          </a:p>
          <a:p>
            <a:pPr marL="514350" indent="-514350">
              <a:buFont typeface="+mj-lt"/>
              <a:buAutoNum type="arabicPeriod" startAt="10"/>
            </a:pPr>
            <a:r>
              <a:rPr lang="en-US" dirty="0"/>
              <a:t>Deploys through policies and procedures</a:t>
            </a:r>
          </a:p>
        </p:txBody>
      </p:sp>
      <p:pic>
        <p:nvPicPr>
          <p:cNvPr id="4" name="Picture 3">
            <a:extLst>
              <a:ext uri="{FF2B5EF4-FFF2-40B4-BE49-F238E27FC236}">
                <a16:creationId xmlns:a16="http://schemas.microsoft.com/office/drawing/2014/main" id="{6CC8062E-D9F2-4573-80E6-C8A4077DDCAA}"/>
              </a:ext>
            </a:extLst>
          </p:cNvPr>
          <p:cNvPicPr>
            <a:picLocks noChangeAspect="1"/>
          </p:cNvPicPr>
          <p:nvPr/>
        </p:nvPicPr>
        <p:blipFill>
          <a:blip r:embed="rId2"/>
          <a:stretch>
            <a:fillRect/>
          </a:stretch>
        </p:blipFill>
        <p:spPr>
          <a:xfrm>
            <a:off x="6719668" y="365125"/>
            <a:ext cx="4830172" cy="2716972"/>
          </a:xfrm>
          <a:prstGeom prst="rect">
            <a:avLst/>
          </a:prstGeom>
        </p:spPr>
      </p:pic>
    </p:spTree>
    <p:extLst>
      <p:ext uri="{BB962C8B-B14F-4D97-AF65-F5344CB8AC3E}">
        <p14:creationId xmlns:p14="http://schemas.microsoft.com/office/powerpoint/2010/main" val="35088076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Zadani dizajn">
  <a:themeElements>
    <a:clrScheme name="Zadani dizaj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Zadani dizaj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Tx/>
          <a:buNone/>
          <a:tabLst/>
          <a:defRPr kumimoji="0" lang="sr-Latn-RS" altLang="sr-Latn-R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Tx/>
          <a:buNone/>
          <a:tabLst/>
          <a:defRPr kumimoji="0" lang="sr-Latn-RS" altLang="sr-Latn-RS" sz="1800" b="0" i="0" u="none" strike="noStrike" cap="none" normalizeH="0" baseline="0" smtClean="0">
            <a:ln>
              <a:noFill/>
            </a:ln>
            <a:solidFill>
              <a:schemeClr val="tx1"/>
            </a:solidFill>
            <a:effectLst/>
            <a:latin typeface="Arial" charset="0"/>
          </a:defRPr>
        </a:defPPr>
      </a:lstStyle>
    </a:lnDef>
  </a:objectDefaults>
  <a:extraClrSchemeLst>
    <a:extraClrScheme>
      <a:clrScheme name="Zadani dizaj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Zadani dizaj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Zadani dizaj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Zadani dizaj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Zadani dizaj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Zadani dizaj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Zadani dizaj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Zadani dizaj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Zadani dizaj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Zadani dizaj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Zadani dizaj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Zadani dizaj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TotalTime>
  <Words>2692</Words>
  <Application>Microsoft Office PowerPoint</Application>
  <PresentationFormat>Widescreen</PresentationFormat>
  <Paragraphs>221</Paragraphs>
  <Slides>19</Slides>
  <Notes>12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19</vt:i4>
      </vt:variant>
    </vt:vector>
  </HeadingPairs>
  <TitlesOfParts>
    <vt:vector size="24" baseType="lpstr">
      <vt:lpstr>Arial</vt:lpstr>
      <vt:lpstr>Calibri</vt:lpstr>
      <vt:lpstr>Calibri Light</vt:lpstr>
      <vt:lpstr>Office Theme</vt:lpstr>
      <vt:lpstr>Zadani dizajn</vt:lpstr>
      <vt:lpstr>   Leveraging COSO across the three lines of defense   </vt:lpstr>
      <vt:lpstr>Remember the three lines of defense</vt:lpstr>
      <vt:lpstr>Remember the COSO principles</vt:lpstr>
      <vt:lpstr>Who is mainly responsible for the control environment?</vt:lpstr>
      <vt:lpstr>Control environment</vt:lpstr>
      <vt:lpstr>Who is mainly responsible for risk assessment?</vt:lpstr>
      <vt:lpstr>Risk assessment</vt:lpstr>
      <vt:lpstr>Who is mainly responsible for control activities?</vt:lpstr>
      <vt:lpstr>Control activities</vt:lpstr>
      <vt:lpstr>Who is mainly responsible for information and communication?</vt:lpstr>
      <vt:lpstr>Who is mainly responsible for information and communication?</vt:lpstr>
      <vt:lpstr>Information &amp; Communication</vt:lpstr>
      <vt:lpstr>Who is mainly responsible for monitoring?</vt:lpstr>
      <vt:lpstr>Who is mainly responsible for monitoring?</vt:lpstr>
      <vt:lpstr>Who is mainly responsible for monitoring?</vt:lpstr>
      <vt:lpstr>Who is mainly responsible for monitoring?</vt:lpstr>
      <vt:lpstr>Monitoring</vt:lpstr>
      <vt:lpstr>Leveraging COSO across the three lines of defense</vt:lpstr>
      <vt:lpstr>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Gina Eubanks</dc:creator>
  <cp:lastModifiedBy>Jean-Pierre</cp:lastModifiedBy>
  <cp:revision>9</cp:revision>
  <dcterms:created xsi:type="dcterms:W3CDTF">2018-10-03T19:52:36Z</dcterms:created>
  <dcterms:modified xsi:type="dcterms:W3CDTF">2018-10-21T15:31:13Z</dcterms:modified>
</cp:coreProperties>
</file>