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91" r:id="rId1"/>
    <p:sldMasterId id="2147484258" r:id="rId2"/>
    <p:sldMasterId id="2147484373" r:id="rId3"/>
    <p:sldMasterId id="2147484380" r:id="rId4"/>
  </p:sldMasterIdLst>
  <p:notesMasterIdLst>
    <p:notesMasterId r:id="rId17"/>
  </p:notesMasterIdLst>
  <p:sldIdLst>
    <p:sldId id="290" r:id="rId5"/>
    <p:sldId id="393" r:id="rId6"/>
    <p:sldId id="401" r:id="rId7"/>
    <p:sldId id="402" r:id="rId8"/>
    <p:sldId id="403" r:id="rId9"/>
    <p:sldId id="405" r:id="rId10"/>
    <p:sldId id="388" r:id="rId11"/>
    <p:sldId id="406" r:id="rId12"/>
    <p:sldId id="407" r:id="rId13"/>
    <p:sldId id="408" r:id="rId14"/>
    <p:sldId id="395" r:id="rId15"/>
    <p:sldId id="292" r:id="rId16"/>
  </p:sldIdLst>
  <p:sldSz cx="9144000" cy="6858000" type="screen4x3"/>
  <p:notesSz cx="6858000" cy="9144000"/>
  <p:defaultTextStyle>
    <a:defPPr>
      <a:defRPr lang="nl-NL"/>
    </a:defPPr>
    <a:lvl1pPr algn="l" rtl="0" eaLnBrk="0" fontAlgn="base" hangingPunct="0">
      <a:spcBef>
        <a:spcPct val="0"/>
      </a:spcBef>
      <a:spcAft>
        <a:spcPct val="0"/>
      </a:spcAft>
      <a:defRPr sz="2600" kern="1200">
        <a:solidFill>
          <a:srgbClr val="000000"/>
        </a:solidFill>
        <a:latin typeface="Verdana" pitchFamily="34" charset="0"/>
        <a:ea typeface="+mn-ea"/>
        <a:cs typeface="Arial"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3D6"/>
    <a:srgbClr val="FDFB97"/>
    <a:srgbClr val="2494C5"/>
    <a:srgbClr val="529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12" autoAdjust="0"/>
    <p:restoredTop sz="94706" autoAdjust="0"/>
  </p:normalViewPr>
  <p:slideViewPr>
    <p:cSldViewPr snapToGrid="0">
      <p:cViewPr varScale="1">
        <p:scale>
          <a:sx n="76" d="100"/>
          <a:sy n="76" d="100"/>
        </p:scale>
        <p:origin x="432" y="29"/>
      </p:cViewPr>
      <p:guideLst>
        <p:guide orient="horz" pos="2160"/>
        <p:guide pos="2880"/>
      </p:guideLst>
    </p:cSldViewPr>
  </p:slideViewPr>
  <p:outlineViewPr>
    <p:cViewPr>
      <p:scale>
        <a:sx n="33" d="100"/>
        <a:sy n="33" d="100"/>
      </p:scale>
      <p:origin x="0" y="4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FC7D7862-AF02-4284-A2C1-54F3289F3CC1}" type="datetimeFigureOut">
              <a:rPr lang="nl-NL"/>
              <a:pPr>
                <a:defRPr/>
              </a:pPr>
              <a:t>10-10-2018</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AE956567-BFC8-4B99-B00E-55687266A1CF}" type="slidenum">
              <a:rPr lang="nl-NL"/>
              <a:pPr>
                <a:defRPr/>
              </a:pPr>
              <a:t>‹nr.›</a:t>
            </a:fld>
            <a:endParaRPr lang="nl-NL" dirty="0"/>
          </a:p>
        </p:txBody>
      </p:sp>
    </p:spTree>
    <p:extLst>
      <p:ext uri="{BB962C8B-B14F-4D97-AF65-F5344CB8AC3E}">
        <p14:creationId xmlns:p14="http://schemas.microsoft.com/office/powerpoint/2010/main" val="38547813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AE956567-BFC8-4B99-B00E-55687266A1CF}" type="slidenum">
              <a:rPr lang="nl-NL" smtClean="0"/>
              <a:pPr>
                <a:defRPr/>
              </a:pPr>
              <a:t>1</a:t>
            </a:fld>
            <a:endParaRPr lang="nl-NL" dirty="0"/>
          </a:p>
        </p:txBody>
      </p:sp>
    </p:spTree>
    <p:extLst>
      <p:ext uri="{BB962C8B-B14F-4D97-AF65-F5344CB8AC3E}">
        <p14:creationId xmlns:p14="http://schemas.microsoft.com/office/powerpoint/2010/main" val="1911543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extLst>
      <p:ext uri="{BB962C8B-B14F-4D97-AF65-F5344CB8AC3E}">
        <p14:creationId xmlns:p14="http://schemas.microsoft.com/office/powerpoint/2010/main" val="103822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extLst>
      <p:ext uri="{BB962C8B-B14F-4D97-AF65-F5344CB8AC3E}">
        <p14:creationId xmlns:p14="http://schemas.microsoft.com/office/powerpoint/2010/main" val="22190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extLst>
      <p:ext uri="{BB962C8B-B14F-4D97-AF65-F5344CB8AC3E}">
        <p14:creationId xmlns:p14="http://schemas.microsoft.com/office/powerpoint/2010/main" val="4200174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extLst>
      <p:ext uri="{BB962C8B-B14F-4D97-AF65-F5344CB8AC3E}">
        <p14:creationId xmlns:p14="http://schemas.microsoft.com/office/powerpoint/2010/main" val="1585532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extLst>
      <p:ext uri="{BB962C8B-B14F-4D97-AF65-F5344CB8AC3E}">
        <p14:creationId xmlns:p14="http://schemas.microsoft.com/office/powerpoint/2010/main" val="3503922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sp>
        <p:nvSpPr>
          <p:cNvPr id="5" name="shpTekst"/>
          <p:cNvSpPr>
            <a:spLocks noChangeArrowheads="1"/>
          </p:cNvSpPr>
          <p:nvPr/>
        </p:nvSpPr>
        <p:spPr bwMode="auto">
          <a:xfrm>
            <a:off x="0" y="0"/>
            <a:ext cx="9144000" cy="1071563"/>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pic>
        <p:nvPicPr>
          <p:cNvPr id="6" name="shpDatum" descr="RO__vervolgpagina~LPPT.png"/>
          <p:cNvPicPr>
            <a:picLocks noChangeAspect="1"/>
          </p:cNvPicPr>
          <p:nvPr/>
        </p:nvPicPr>
        <p:blipFill>
          <a:blip r:embed="rId2" cstate="print"/>
          <a:srcRect/>
          <a:stretch>
            <a:fillRect/>
          </a:stretch>
        </p:blipFill>
        <p:spPr bwMode="auto">
          <a:xfrm>
            <a:off x="0" y="0"/>
            <a:ext cx="9144000" cy="857250"/>
          </a:xfrm>
          <a:prstGeom prst="rect">
            <a:avLst/>
          </a:prstGeom>
          <a:noFill/>
          <a:ln w="9525">
            <a:noFill/>
            <a:miter lim="800000"/>
            <a:headEnd/>
            <a:tailEnd/>
          </a:ln>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endParaRPr lang="nl-NL" dirty="0"/>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r>
              <a:rPr lang="en-US" smtClean="0"/>
              <a:t>Brussels, February 2018</a:t>
            </a:r>
            <a:endParaRPr lang="en-US"/>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fld id="{5A6A1B73-A371-4597-82C6-788C897E1571}" type="slidenum">
              <a:rPr lang="nl-NL"/>
              <a:pPr>
                <a:defRPr/>
              </a:pPr>
              <a:t>‹nr.›</a:t>
            </a:fld>
            <a:endParaRPr lang="nl-NL"/>
          </a:p>
        </p:txBody>
      </p:sp>
    </p:spTree>
    <p:extLst>
      <p:ext uri="{BB962C8B-B14F-4D97-AF65-F5344CB8AC3E}">
        <p14:creationId xmlns:p14="http://schemas.microsoft.com/office/powerpoint/2010/main" val="346481389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extLst>
      <p:ext uri="{BB962C8B-B14F-4D97-AF65-F5344CB8AC3E}">
        <p14:creationId xmlns:p14="http://schemas.microsoft.com/office/powerpoint/2010/main" val="4206887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extLst>
      <p:ext uri="{BB962C8B-B14F-4D97-AF65-F5344CB8AC3E}">
        <p14:creationId xmlns:p14="http://schemas.microsoft.com/office/powerpoint/2010/main" val="883269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extLst>
      <p:ext uri="{BB962C8B-B14F-4D97-AF65-F5344CB8AC3E}">
        <p14:creationId xmlns:p14="http://schemas.microsoft.com/office/powerpoint/2010/main" val="4078307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extLst>
      <p:ext uri="{BB962C8B-B14F-4D97-AF65-F5344CB8AC3E}">
        <p14:creationId xmlns:p14="http://schemas.microsoft.com/office/powerpoint/2010/main" val="610699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3" name="shpDatum"/>
          <p:cNvSpPr>
            <a:spLocks noGrp="1" noChangeArrowheads="1"/>
          </p:cNvSpPr>
          <p:nvPr>
            <p:ph type="dt" sz="half" idx="10"/>
          </p:nvPr>
        </p:nvSpPr>
        <p:spPr/>
        <p:txBody>
          <a:bodyPr/>
          <a:lstStyle>
            <a:lvl1pPr>
              <a:defRPr/>
            </a:lvl1pPr>
          </a:lstStyle>
          <a:p>
            <a:pPr>
              <a:defRPr/>
            </a:pPr>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extLst>
      <p:ext uri="{BB962C8B-B14F-4D97-AF65-F5344CB8AC3E}">
        <p14:creationId xmlns:p14="http://schemas.microsoft.com/office/powerpoint/2010/main" val="3927013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a:stretch>
            <a:fillRect/>
          </a:stretch>
        </p:blipFill>
        <p:spPr bwMode="auto">
          <a:xfrm>
            <a:off x="6577013" y="6145213"/>
            <a:ext cx="2243137" cy="596900"/>
          </a:xfrm>
          <a:prstGeom prst="rect">
            <a:avLst/>
          </a:prstGeom>
          <a:noFill/>
          <a:ln w="9525">
            <a:noFill/>
            <a:miter lim="800000"/>
            <a:headEnd/>
            <a:tailEnd/>
          </a:ln>
        </p:spPr>
      </p:pic>
      <p:sp>
        <p:nvSpPr>
          <p:cNvPr id="2" name="Title 1"/>
          <p:cNvSpPr>
            <a:spLocks noGrp="1"/>
          </p:cNvSpPr>
          <p:nvPr>
            <p:ph type="title"/>
          </p:nvPr>
        </p:nvSpPr>
        <p:spPr>
          <a:xfrm>
            <a:off x="395536" y="476672"/>
            <a:ext cx="8229600" cy="936625"/>
          </a:xfrm>
        </p:spPr>
        <p:txBody>
          <a:bodyPr/>
          <a:lstStyle/>
          <a:p>
            <a:r>
              <a:rPr lang="en-US" dirty="0" smtClean="0"/>
              <a:t>Click to edit Master title style</a:t>
            </a:r>
            <a:endParaRPr lang="en-GB" dirty="0"/>
          </a:p>
        </p:txBody>
      </p:sp>
      <p:sp>
        <p:nvSpPr>
          <p:cNvPr id="6" name="Rectangle 5"/>
          <p:cNvSpPr>
            <a:spLocks noGrp="1" noChangeArrowheads="1"/>
          </p:cNvSpPr>
          <p:nvPr>
            <p:ph type="ftr" sz="quarter" idx="11"/>
          </p:nvPr>
        </p:nvSpPr>
        <p:spPr>
          <a:xfrm>
            <a:off x="3124200" y="6337126"/>
            <a:ext cx="2895600" cy="476250"/>
          </a:xfrm>
        </p:spPr>
        <p:txBody>
          <a:bodyPr/>
          <a:lstStyle>
            <a:lvl1pPr>
              <a:defRPr/>
            </a:lvl1pPr>
          </a:lstStyle>
          <a:p>
            <a:pPr>
              <a:defRPr/>
            </a:pPr>
            <a:r>
              <a:rPr lang="en-GB" smtClean="0"/>
              <a:t>Brussels, February 2018</a:t>
            </a:r>
            <a:endParaRPr lang="en-GB" dirty="0"/>
          </a:p>
        </p:txBody>
      </p:sp>
      <p:sp>
        <p:nvSpPr>
          <p:cNvPr id="7" name="Rectangle 6"/>
          <p:cNvSpPr>
            <a:spLocks noGrp="1" noChangeArrowheads="1"/>
          </p:cNvSpPr>
          <p:nvPr>
            <p:ph type="sldNum" sz="quarter" idx="12"/>
          </p:nvPr>
        </p:nvSpPr>
        <p:spPr>
          <a:xfrm>
            <a:off x="467544" y="6297439"/>
            <a:ext cx="2133600" cy="476250"/>
          </a:xfrm>
        </p:spPr>
        <p:txBody>
          <a:bodyPr/>
          <a:lstStyle>
            <a:lvl1pPr algn="l">
              <a:defRPr/>
            </a:lvl1pPr>
          </a:lstStyle>
          <a:p>
            <a:pPr>
              <a:defRPr/>
            </a:pPr>
            <a:fld id="{37EC8A20-BA03-4FF7-8742-03D8AD4CA4F4}" type="slidenum">
              <a:rPr lang="en-GB" smtClean="0"/>
              <a:pPr>
                <a:defRPr/>
              </a:pPr>
              <a:t>‹nr.›</a:t>
            </a:fld>
            <a:endParaRPr lang="en-GB" dirty="0"/>
          </a:p>
        </p:txBody>
      </p:sp>
      <p:sp>
        <p:nvSpPr>
          <p:cNvPr id="9" name="Content Placeholder 2"/>
          <p:cNvSpPr>
            <a:spLocks noGrp="1"/>
          </p:cNvSpPr>
          <p:nvPr>
            <p:ph idx="1" hasCustomPrompt="1"/>
          </p:nvPr>
        </p:nvSpPr>
        <p:spPr>
          <a:xfrm>
            <a:off x="457200" y="1844824"/>
            <a:ext cx="8229600" cy="4065836"/>
          </a:xfrm>
        </p:spPr>
        <p:txBody>
          <a:bodyPr/>
          <a:lstStyle>
            <a:lvl1pPr marL="342900" indent="-342900">
              <a:spcAft>
                <a:spcPts val="900"/>
              </a:spcAft>
              <a:buClr>
                <a:srgbClr val="0F5494"/>
              </a:buClr>
              <a:buFont typeface="Arial" pitchFamily="34" charset="0"/>
              <a:buChar char="•"/>
              <a:defRPr b="0" i="0"/>
            </a:lvl1pPr>
            <a:lvl2pPr>
              <a:buClr>
                <a:srgbClr val="0F5494"/>
              </a:buClr>
              <a:buSzPct val="90000"/>
              <a:defRPr b="0"/>
            </a:lvl2pPr>
            <a:lvl3pPr marL="1200150" indent="-285750">
              <a:buFont typeface="Arial" panose="020B0604020202020204" pitchFamily="34" charset="0"/>
              <a:buChar char="•"/>
              <a:defRPr b="0"/>
            </a:lvl3pPr>
          </a:lstStyle>
          <a:p>
            <a:pPr lvl="0"/>
            <a:r>
              <a:rPr lang="fr-BE" dirty="0" smtClean="0"/>
              <a:t>Et </a:t>
            </a:r>
            <a:r>
              <a:rPr lang="fr-BE" dirty="0" err="1" smtClean="0"/>
              <a:t>dolor</a:t>
            </a:r>
            <a:r>
              <a:rPr lang="fr-BE" dirty="0" smtClean="0"/>
              <a:t> </a:t>
            </a:r>
            <a:r>
              <a:rPr lang="fr-BE" dirty="0" err="1" smtClean="0"/>
              <a:t>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 Et </a:t>
            </a:r>
            <a:r>
              <a:rPr lang="en-GB" dirty="0" err="1" smtClean="0"/>
              <a:t>dolor</a:t>
            </a:r>
            <a:r>
              <a:rPr lang="en-GB" dirty="0" smtClean="0"/>
              <a:t> </a:t>
            </a:r>
            <a:r>
              <a:rPr lang="en-GB" dirty="0" err="1" smtClean="0"/>
              <a:t>fragum</a:t>
            </a:r>
            <a:endParaRPr lang="en-GB" dirty="0" smtClean="0"/>
          </a:p>
        </p:txBody>
      </p:sp>
    </p:spTree>
    <p:extLst>
      <p:ext uri="{BB962C8B-B14F-4D97-AF65-F5344CB8AC3E}">
        <p14:creationId xmlns:p14="http://schemas.microsoft.com/office/powerpoint/2010/main" val="252849490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smtClean="0"/>
              <a:t>Brussels, February 2018</a:t>
            </a: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‹nr.›</a:t>
            </a:fld>
            <a:endParaRPr lang="en-GB"/>
          </a:p>
        </p:txBody>
      </p:sp>
    </p:spTree>
    <p:extLst>
      <p:ext uri="{BB962C8B-B14F-4D97-AF65-F5344CB8AC3E}">
        <p14:creationId xmlns:p14="http://schemas.microsoft.com/office/powerpoint/2010/main" val="96480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a:lvl1pPr>
          </a:lstStyle>
          <a:p>
            <a:pPr>
              <a:defRPr/>
            </a:pP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Brussels, February 2018</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cs typeface="+mn-cs"/>
            </a:endParaRPr>
          </a:p>
        </p:txBody>
      </p:sp>
      <p:sp>
        <p:nvSpPr>
          <p:cNvPr id="5" name="shpTekst"/>
          <p:cNvSpPr>
            <a:spLocks noChangeArrowheads="1"/>
          </p:cNvSpPr>
          <p:nvPr/>
        </p:nvSpPr>
        <p:spPr bwMode="auto">
          <a:xfrm>
            <a:off x="0" y="0"/>
            <a:ext cx="9144000" cy="1071563"/>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cs typeface="+mn-cs"/>
            </a:endParaRPr>
          </a:p>
        </p:txBody>
      </p:sp>
      <p:pic>
        <p:nvPicPr>
          <p:cNvPr id="6" name="shpDatum" descr="RO__vervolgpagina~LPPT.png"/>
          <p:cNvPicPr>
            <a:picLocks noChangeAspect="1"/>
          </p:cNvPicPr>
          <p:nvPr/>
        </p:nvPicPr>
        <p:blipFill>
          <a:blip r:embed="rId2" cstate="print"/>
          <a:srcRect/>
          <a:stretch>
            <a:fillRect/>
          </a:stretch>
        </p:blipFill>
        <p:spPr bwMode="auto">
          <a:xfrm>
            <a:off x="0" y="0"/>
            <a:ext cx="9144000" cy="857250"/>
          </a:xfrm>
          <a:prstGeom prst="rect">
            <a:avLst/>
          </a:prstGeom>
          <a:noFill/>
          <a:ln w="9525">
            <a:noFill/>
            <a:miter lim="800000"/>
            <a:headEnd/>
            <a:tailEnd/>
          </a:ln>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endParaRPr lang="nl-NL" dirty="0"/>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r>
              <a:rPr lang="en-US" smtClean="0"/>
              <a:t>Brussels, February 2018</a:t>
            </a:r>
            <a:endParaRPr lang="en-US"/>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fld id="{5A6A1B73-A371-4597-82C6-788C897E1571}" type="slidenum">
              <a:rPr lang="nl-NL"/>
              <a:pPr>
                <a:defRPr/>
              </a:pPr>
              <a:t>‹nr.›</a:t>
            </a:fld>
            <a:endParaRPr lang="nl-NL"/>
          </a:p>
        </p:txBody>
      </p:sp>
    </p:spTree>
    <p:extLst>
      <p:ext uri="{BB962C8B-B14F-4D97-AF65-F5344CB8AC3E}">
        <p14:creationId xmlns:p14="http://schemas.microsoft.com/office/powerpoint/2010/main" val="120360886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3.png"/><Relationship Id="rId5" Type="http://schemas.openxmlformats.org/officeDocument/2006/relationships/slideLayout" Target="../slideLayouts/slideLayout8.xml"/><Relationship Id="rId10" Type="http://schemas.openxmlformats.org/officeDocument/2006/relationships/image" Target="../media/image2.png"/><Relationship Id="rId4" Type="http://schemas.openxmlformats.org/officeDocument/2006/relationships/slideLayout" Target="../slideLayouts/slideLayout7.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3.png"/><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3.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2.png"/><Relationship Id="rId5" Type="http://schemas.openxmlformats.org/officeDocument/2006/relationships/slideLayout" Target="../slideLayouts/slideLayout20.xml"/><Relationship Id="rId10" Type="http://schemas.openxmlformats.org/officeDocument/2006/relationships/image" Target="../media/image1.png"/><Relationship Id="rId4" Type="http://schemas.openxmlformats.org/officeDocument/2006/relationships/slideLayout" Target="../slideLayouts/slideLayout1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pPr>
              <a:defRPr/>
            </a:pPr>
            <a:endParaRPr lang="nl-NL"/>
          </a:p>
        </p:txBody>
      </p:sp>
      <p:sp>
        <p:nvSpPr>
          <p:cNvPr id="102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352" r:id="rId1"/>
    <p:sldLayoutId id="2147484358" r:id="rId2"/>
    <p:sldLayoutId id="2147484359" r:id="rId3"/>
  </p:sldLayoutIdLst>
  <p:hf sldNum="0" hdr="0" ft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5"/>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6"/>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7"/>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Brussels, February 2018</a:t>
            </a:r>
            <a:endParaRPr lang="nl-NL" dirty="0"/>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pic>
        <p:nvPicPr>
          <p:cNvPr id="2057" name="shpBeeldmerk" descr="RO__vervolgpagina~LPPT.png"/>
          <p:cNvPicPr>
            <a:picLocks noChangeAspect="1"/>
          </p:cNvPicPr>
          <p:nvPr/>
        </p:nvPicPr>
        <p:blipFill>
          <a:blip r:embed="rId8"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 id="2147484360" r:id="rId6"/>
  </p:sldLayoutIdLst>
  <p:hf sldNum="0" hdr="0" ft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1"/>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Brussels, February 2018</a:t>
            </a:r>
            <a:endParaRPr lang="nl-NL" dirty="0"/>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pic>
        <p:nvPicPr>
          <p:cNvPr id="2057" name="shpBeeldmerk" descr="RO__vervolgpagina~LPPT.png"/>
          <p:cNvPicPr>
            <a:picLocks noChangeAspect="1"/>
          </p:cNvPicPr>
          <p:nvPr/>
        </p:nvPicPr>
        <p:blipFill>
          <a:blip r:embed="rId8" cstate="print"/>
          <a:srcRect/>
          <a:stretch>
            <a:fillRect/>
          </a:stretch>
        </p:blipFill>
        <p:spPr bwMode="auto">
          <a:xfrm>
            <a:off x="0" y="0"/>
            <a:ext cx="9144000" cy="857250"/>
          </a:xfrm>
          <a:prstGeom prst="rect">
            <a:avLst/>
          </a:prstGeom>
          <a:noFill/>
          <a:ln w="9525">
            <a:noFill/>
            <a:miter lim="800000"/>
            <a:headEnd/>
            <a:tailEnd/>
          </a:ln>
        </p:spPr>
      </p:pic>
    </p:spTree>
    <p:extLst>
      <p:ext uri="{BB962C8B-B14F-4D97-AF65-F5344CB8AC3E}">
        <p14:creationId xmlns:p14="http://schemas.microsoft.com/office/powerpoint/2010/main" val="4130408341"/>
      </p:ext>
    </p:extLst>
  </p:cSld>
  <p:clrMap bg1="lt1" tx1="dk1" bg2="lt2" tx2="dk2" accent1="accent1" accent2="accent2" accent3="accent3" accent4="accent4" accent5="accent5" accent6="accent6" hlink="hlink" folHlink="folHlink"/>
  <p:sldLayoutIdLst>
    <p:sldLayoutId id="2147484374" r:id="rId1"/>
    <p:sldLayoutId id="2147484375" r:id="rId2"/>
    <p:sldLayoutId id="2147484376" r:id="rId3"/>
    <p:sldLayoutId id="2147484377" r:id="rId4"/>
    <p:sldLayoutId id="2147484378" r:id="rId5"/>
    <p:sldLayoutId id="2147484379" r:id="rId6"/>
  </p:sldLayoutIdLst>
  <p:hf sldNum="0" hdr="0" ft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1"/>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Brussels, February 2018</a:t>
            </a: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pic>
        <p:nvPicPr>
          <p:cNvPr id="2057" name="shpBeeldmerk" descr="RO__vervolgpagina~LPPT.png"/>
          <p:cNvPicPr>
            <a:picLocks noChangeAspect="1"/>
          </p:cNvPicPr>
          <p:nvPr/>
        </p:nvPicPr>
        <p:blipFill>
          <a:blip r:embed="rId9" cstate="print"/>
          <a:srcRect/>
          <a:stretch>
            <a:fillRect/>
          </a:stretch>
        </p:blipFill>
        <p:spPr bwMode="auto">
          <a:xfrm>
            <a:off x="0" y="0"/>
            <a:ext cx="9144000" cy="857250"/>
          </a:xfrm>
          <a:prstGeom prst="rect">
            <a:avLst/>
          </a:prstGeom>
          <a:noFill/>
          <a:ln w="9525">
            <a:noFill/>
            <a:miter lim="800000"/>
            <a:headEnd/>
            <a:tailEnd/>
          </a:ln>
        </p:spPr>
      </p:pic>
    </p:spTree>
    <p:extLst>
      <p:ext uri="{BB962C8B-B14F-4D97-AF65-F5344CB8AC3E}">
        <p14:creationId xmlns:p14="http://schemas.microsoft.com/office/powerpoint/2010/main" val="263563788"/>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8" r:id="rId6"/>
    <p:sldLayoutId id="2147484389" r:id="rId7"/>
  </p:sldLayoutIdLst>
  <p:hf sldNum="0" hdr="0" ft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1"/>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2"/>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hyperlink" Target="mailto:M.kesteren@minfin.nl"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foto1.jpg"/>
          <p:cNvPicPr>
            <a:picLocks/>
          </p:cNvPicPr>
          <p:nvPr/>
        </p:nvPicPr>
        <p:blipFill>
          <a:blip r:embed="rId3" cstate="print"/>
          <a:stretch>
            <a:fillRect/>
          </a:stretch>
        </p:blipFill>
        <p:spPr>
          <a:xfrm>
            <a:off x="0" y="0"/>
            <a:ext cx="4584700" cy="6858000"/>
          </a:xfrm>
          <a:prstGeom prst="rect">
            <a:avLst/>
          </a:prstGeom>
        </p:spPr>
      </p:pic>
      <p:sp>
        <p:nvSpPr>
          <p:cNvPr id="5122" name="shpDatum"/>
          <p:cNvSpPr>
            <a:spLocks noChangeArrowheads="1"/>
          </p:cNvSpPr>
          <p:nvPr/>
        </p:nvSpPr>
        <p:spPr bwMode="auto">
          <a:xfrm>
            <a:off x="4929188" y="6380163"/>
            <a:ext cx="3714750" cy="363537"/>
          </a:xfrm>
          <a:prstGeom prst="rect">
            <a:avLst/>
          </a:prstGeom>
          <a:noFill/>
          <a:ln w="9525">
            <a:noFill/>
            <a:miter lim="800000"/>
            <a:headEnd/>
            <a:tailEnd/>
          </a:ln>
        </p:spPr>
        <p:txBody>
          <a:bodyPr/>
          <a:lstStyle/>
          <a:p>
            <a:endParaRPr lang="en-US" sz="1000">
              <a:solidFill>
                <a:srgbClr val="FFFFFF"/>
              </a:solidFill>
            </a:endParaRPr>
          </a:p>
        </p:txBody>
      </p:sp>
      <p:sp>
        <p:nvSpPr>
          <p:cNvPr id="5123" name="Titel"/>
          <p:cNvSpPr>
            <a:spLocks noChangeArrowheads="1"/>
          </p:cNvSpPr>
          <p:nvPr/>
        </p:nvSpPr>
        <p:spPr bwMode="auto">
          <a:xfrm>
            <a:off x="4584700" y="2592470"/>
            <a:ext cx="4599493" cy="3462771"/>
          </a:xfrm>
          <a:prstGeom prst="rect">
            <a:avLst/>
          </a:prstGeom>
          <a:noFill/>
          <a:ln w="9525">
            <a:noFill/>
            <a:miter lim="800000"/>
            <a:headEnd/>
            <a:tailEnd/>
          </a:ln>
        </p:spPr>
        <p:txBody>
          <a:bodyPr/>
          <a:lstStyle/>
          <a:p>
            <a:r>
              <a:rPr lang="en-US" noProof="1" smtClean="0">
                <a:solidFill>
                  <a:srgbClr val="FFFFFF"/>
                </a:solidFill>
              </a:rPr>
              <a:t>Assessing and strengthening Financial Management </a:t>
            </a:r>
            <a:r>
              <a:rPr lang="en-US" noProof="1" smtClean="0">
                <a:solidFill>
                  <a:srgbClr val="FFFFFF"/>
                </a:solidFill>
              </a:rPr>
              <a:t>and </a:t>
            </a:r>
            <a:r>
              <a:rPr lang="en-US" noProof="1" smtClean="0">
                <a:solidFill>
                  <a:srgbClr val="FFFFFF"/>
                </a:solidFill>
              </a:rPr>
              <a:t>Control on entity level</a:t>
            </a:r>
            <a:endParaRPr lang="en-US" noProof="1" smtClean="0">
              <a:solidFill>
                <a:srgbClr val="FFFFFF"/>
              </a:solidFill>
            </a:endParaRPr>
          </a:p>
          <a:p>
            <a:endParaRPr lang="en-US" sz="1200" noProof="1">
              <a:solidFill>
                <a:srgbClr val="FFFFFF"/>
              </a:solidFill>
            </a:endParaRPr>
          </a:p>
          <a:p>
            <a:endParaRPr lang="nl-NL" sz="1200" noProof="1" smtClean="0">
              <a:solidFill>
                <a:srgbClr val="FFFFFF"/>
              </a:solidFill>
            </a:endParaRPr>
          </a:p>
          <a:p>
            <a:endParaRPr lang="nl-NL" sz="1200" noProof="1" smtClean="0">
              <a:solidFill>
                <a:srgbClr val="FFFFFF"/>
              </a:solidFill>
            </a:endParaRPr>
          </a:p>
          <a:p>
            <a:endParaRPr lang="nl-NL" sz="1200" noProof="1" smtClean="0">
              <a:solidFill>
                <a:srgbClr val="FFFFFF"/>
              </a:solidFill>
            </a:endParaRPr>
          </a:p>
          <a:p>
            <a:r>
              <a:rPr lang="nl-NL" sz="1200" noProof="1" smtClean="0">
                <a:solidFill>
                  <a:srgbClr val="FFFFFF"/>
                </a:solidFill>
              </a:rPr>
              <a:t>PEMPAL, Tbilisi, October </a:t>
            </a:r>
            <a:r>
              <a:rPr lang="nl-NL" sz="1200" noProof="1" smtClean="0">
                <a:solidFill>
                  <a:srgbClr val="FFFFFF"/>
                </a:solidFill>
              </a:rPr>
              <a:t>2018</a:t>
            </a:r>
            <a:endParaRPr lang="en-US" sz="1200" noProof="1">
              <a:solidFill>
                <a:srgbClr val="FFFFFF"/>
              </a:solidFill>
            </a:endParaRPr>
          </a:p>
        </p:txBody>
      </p:sp>
      <p:sp>
        <p:nvSpPr>
          <p:cNvPr id="5124" name="Subtitel"/>
          <p:cNvSpPr>
            <a:spLocks noChangeArrowheads="1"/>
          </p:cNvSpPr>
          <p:nvPr/>
        </p:nvSpPr>
        <p:spPr bwMode="auto">
          <a:xfrm>
            <a:off x="4929188" y="3708400"/>
            <a:ext cx="3959225" cy="608013"/>
          </a:xfrm>
          <a:prstGeom prst="rect">
            <a:avLst/>
          </a:prstGeom>
          <a:noFill/>
          <a:ln w="9525">
            <a:noFill/>
            <a:miter lim="800000"/>
            <a:headEnd/>
            <a:tailEnd/>
          </a:ln>
        </p:spPr>
        <p:txBody>
          <a:bodyPr/>
          <a:lstStyle/>
          <a:p>
            <a:pPr>
              <a:spcBef>
                <a:spcPct val="20000"/>
              </a:spcBef>
              <a:buFont typeface="Arial" charset="0"/>
              <a:buNone/>
            </a:pPr>
            <a:endParaRPr lang="en-US" sz="1800" noProof="1">
              <a:solidFill>
                <a:srgbClr val="FFFFFF"/>
              </a:solidFill>
            </a:endParaRPr>
          </a:p>
        </p:txBody>
      </p:sp>
      <p:pic>
        <p:nvPicPr>
          <p:cNvPr id="5127" name="Picture 11" descr="RO_F_Logo_Powerpoint_diap_en 1 "/>
          <p:cNvPicPr>
            <a:picLocks noChangeAspect="1" noChangeArrowheads="1"/>
          </p:cNvPicPr>
          <p:nvPr/>
        </p:nvPicPr>
        <p:blipFill>
          <a:blip r:embed="rId4" cstate="print"/>
          <a:srcRect/>
          <a:stretch>
            <a:fillRect/>
          </a:stretch>
        </p:blipFill>
        <p:spPr bwMode="auto">
          <a:xfrm>
            <a:off x="0" y="0"/>
            <a:ext cx="9144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Top 10 Tips for assessing FMC</a:t>
            </a:r>
            <a:endParaRPr lang="en-US" dirty="0"/>
          </a:p>
        </p:txBody>
      </p:sp>
      <p:sp>
        <p:nvSpPr>
          <p:cNvPr id="5" name="Tekstvak 18"/>
          <p:cNvSpPr txBox="1"/>
          <p:nvPr/>
        </p:nvSpPr>
        <p:spPr>
          <a:xfrm>
            <a:off x="1" y="1783583"/>
            <a:ext cx="9143999" cy="5407002"/>
          </a:xfrm>
          <a:prstGeom prst="rect">
            <a:avLst/>
          </a:prstGeom>
          <a:solidFill>
            <a:srgbClr val="FFF2CC">
              <a:alpha val="27059"/>
            </a:srgb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Ensure senior management support. Preferably at the level similar to a deputy Minister, General State Secretary or Secretary General. This official should get the designated task to implement and maintain a sound system of FMC. This official should be held accountable for this task (e.g. via parliament);</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Compose internally, within the entity a working group which drives the FMC-assessment and assists senior management in composing the targeted action plan. It should be composed preferably by second line officials AND internal audit;</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First asses, then take action. A proper action plan can only be composed after a proper assessment of the current control environment and the configuration and functioning of FMC;</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Assess FMC in its full scope. It is not advised to only assess certain elements or functional groups without assessing how these elements relate to other (COSO) elements or functional groups (lines of defense);</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Always start the FMC-assessment with an interview with senior management;</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Using assessment tools can be done in a tailor-made way. Do realize however that certain elements minimally should be addressed. This minimum set of assessment aspects is encompassed in instrument C;</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Assessment instruments like the ones presented in this guide can be used in combination. </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Assess and analyze the gaps with internationally accepted and proven criteria which support the principles of good public governance;</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Present, discuss and analyze the results of the FMC-assessment in joint meetings between the working group and senior management. This is already part of the re-engineering process;</a:t>
            </a:r>
          </a:p>
          <a:p>
            <a:pPr marL="342900" marR="0" lvl="0" indent="-342900">
              <a:lnSpc>
                <a:spcPct val="107000"/>
              </a:lnSpc>
              <a:spcBef>
                <a:spcPts val="0"/>
              </a:spcBef>
              <a:spcAft>
                <a:spcPts val="0"/>
              </a:spcAft>
              <a:buFont typeface="+mj-lt"/>
              <a:buAutoNum type="arabicPeriod"/>
            </a:pPr>
            <a:r>
              <a:rPr lang="en-US" sz="1200" dirty="0">
                <a:effectLst/>
                <a:ea typeface="Calibri" panose="020F0502020204030204" pitchFamily="34" charset="0"/>
                <a:cs typeface="Times New Roman" panose="02020603050405020304" pitchFamily="18" charset="0"/>
              </a:rPr>
              <a:t>When drafting actions: be realistic. Balance proposed actions between what is possible on entity-level and actions that ask for higher political </a:t>
            </a:r>
            <a:r>
              <a:rPr lang="en-US" sz="1200" dirty="0" smtClean="0">
                <a:effectLst/>
                <a:ea typeface="Calibri" panose="020F0502020204030204" pitchFamily="34" charset="0"/>
                <a:cs typeface="Times New Roman" panose="02020603050405020304" pitchFamily="18" charset="0"/>
              </a:rPr>
              <a:t>reform-support.</a:t>
            </a:r>
            <a:endParaRPr lang="en-US" sz="1200" dirty="0">
              <a:effectLst/>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713138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169" y="1263650"/>
            <a:ext cx="9028444" cy="571500"/>
          </a:xfrm>
        </p:spPr>
        <p:txBody>
          <a:bodyPr/>
          <a:lstStyle/>
          <a:p>
            <a:r>
              <a:rPr lang="en-US" dirty="0" smtClean="0"/>
              <a:t>The </a:t>
            </a:r>
            <a:r>
              <a:rPr lang="en-US" dirty="0" err="1" smtClean="0"/>
              <a:t>NAFE</a:t>
            </a:r>
            <a:r>
              <a:rPr lang="en-US" dirty="0" smtClean="0"/>
              <a:t>-GUIDE on Assessing and strengthening FMC</a:t>
            </a:r>
            <a:endParaRPr lang="en-US" dirty="0"/>
          </a:p>
        </p:txBody>
      </p:sp>
      <p:sp>
        <p:nvSpPr>
          <p:cNvPr id="3" name="Tijdelijke aanduiding voor tekst 2"/>
          <p:cNvSpPr>
            <a:spLocks noGrp="1"/>
          </p:cNvSpPr>
          <p:nvPr>
            <p:ph type="body" sz="half" idx="1"/>
          </p:nvPr>
        </p:nvSpPr>
        <p:spPr>
          <a:xfrm>
            <a:off x="0" y="1800225"/>
            <a:ext cx="9143999" cy="4414838"/>
          </a:xfrm>
        </p:spPr>
        <p:txBody>
          <a:bodyPr/>
          <a:lstStyle/>
          <a:p>
            <a:pPr marL="0" indent="0"/>
            <a:endParaRPr lang="en-US" b="1" dirty="0" smtClean="0"/>
          </a:p>
          <a:p>
            <a:pPr marL="285750" indent="-285750">
              <a:buFont typeface="Arial" panose="020B0604020202020204" pitchFamily="34" charset="0"/>
              <a:buChar char="•"/>
            </a:pPr>
            <a:r>
              <a:rPr lang="en-US" dirty="0" smtClean="0">
                <a:sym typeface="Wingdings" panose="05000000000000000000" pitchFamily="2" charset="2"/>
              </a:rPr>
              <a:t>A living document: it improves after each use in the practice (e.g. Moldova, Ukraine);</a:t>
            </a:r>
          </a:p>
          <a:p>
            <a:pPr marL="285750" indent="-285750">
              <a:buFont typeface="Arial" panose="020B0604020202020204" pitchFamily="34" charset="0"/>
              <a:buChar char="•"/>
            </a:pPr>
            <a:endParaRPr lang="en-US" dirty="0">
              <a:sym typeface="Wingdings" panose="05000000000000000000" pitchFamily="2" charset="2"/>
            </a:endParaRPr>
          </a:p>
          <a:p>
            <a:pPr marL="285750" indent="-285750">
              <a:buFont typeface="Arial" panose="020B0604020202020204" pitchFamily="34" charset="0"/>
              <a:buChar char="•"/>
            </a:pPr>
            <a:r>
              <a:rPr lang="en-US" dirty="0" smtClean="0">
                <a:sym typeface="Wingdings" panose="05000000000000000000" pitchFamily="2" charset="2"/>
              </a:rPr>
              <a:t>For all </a:t>
            </a:r>
            <a:r>
              <a:rPr lang="en-US" dirty="0" err="1" smtClean="0">
                <a:sym typeface="Wingdings" panose="05000000000000000000" pitchFamily="2" charset="2"/>
              </a:rPr>
              <a:t>PEMPAL</a:t>
            </a:r>
            <a:r>
              <a:rPr lang="en-US" dirty="0" smtClean="0">
                <a:sym typeface="Wingdings" panose="05000000000000000000" pitchFamily="2" charset="2"/>
              </a:rPr>
              <a:t>-countries a </a:t>
            </a:r>
            <a:r>
              <a:rPr lang="en-US" b="1" dirty="0" smtClean="0">
                <a:sym typeface="Wingdings" panose="05000000000000000000" pitchFamily="2" charset="2"/>
              </a:rPr>
              <a:t>DRAFT!</a:t>
            </a:r>
            <a:r>
              <a:rPr lang="en-US" dirty="0" smtClean="0">
                <a:sym typeface="Wingdings" panose="05000000000000000000" pitchFamily="2" charset="2"/>
              </a:rPr>
              <a:t>-copy will be handed out today;</a:t>
            </a:r>
          </a:p>
          <a:p>
            <a:pPr marL="285750" indent="-285750">
              <a:buFont typeface="Arial" panose="020B0604020202020204" pitchFamily="34" charset="0"/>
              <a:buChar char="•"/>
            </a:pPr>
            <a:endParaRPr lang="en-US" dirty="0" smtClean="0">
              <a:sym typeface="Wingdings" panose="05000000000000000000" pitchFamily="2" charset="2"/>
            </a:endParaRPr>
          </a:p>
          <a:p>
            <a:pPr marL="285750" indent="-285750">
              <a:buFont typeface="Arial" panose="020B0604020202020204" pitchFamily="34" charset="0"/>
              <a:buChar char="•"/>
            </a:pPr>
            <a:r>
              <a:rPr lang="en-US" dirty="0" smtClean="0">
                <a:sym typeface="Wingdings" panose="05000000000000000000" pitchFamily="2" charset="2"/>
              </a:rPr>
              <a:t>We ask for feedback/comments/ideas before the end of the year:</a:t>
            </a:r>
          </a:p>
          <a:p>
            <a:pPr marL="2457450" lvl="5" indent="-285750">
              <a:buFont typeface="Arial" panose="020B0604020202020204" pitchFamily="34" charset="0"/>
              <a:buChar char="•"/>
            </a:pPr>
            <a:endParaRPr lang="en-US" dirty="0">
              <a:sym typeface="Wingdings" panose="05000000000000000000" pitchFamily="2" charset="2"/>
            </a:endParaRPr>
          </a:p>
          <a:p>
            <a:pPr marL="2457450" lvl="5" indent="-285750">
              <a:buFont typeface="Arial" panose="020B0604020202020204" pitchFamily="34" charset="0"/>
              <a:buChar char="•"/>
            </a:pPr>
            <a:endParaRPr lang="en-US" dirty="0" smtClean="0">
              <a:sym typeface="Wingdings" panose="05000000000000000000" pitchFamily="2" charset="2"/>
            </a:endParaRPr>
          </a:p>
          <a:p>
            <a:pPr marL="2171700" lvl="5" indent="0">
              <a:buNone/>
            </a:pPr>
            <a:r>
              <a:rPr lang="en-US" dirty="0" smtClean="0">
                <a:sym typeface="Wingdings" panose="05000000000000000000" pitchFamily="2" charset="2"/>
                <a:hlinkClick r:id="rId2"/>
              </a:rPr>
              <a:t>M.kesteren@minfin.nl</a:t>
            </a:r>
            <a:endParaRPr lang="en-US" dirty="0" smtClean="0">
              <a:sym typeface="Wingdings" panose="05000000000000000000" pitchFamily="2" charset="2"/>
            </a:endParaRPr>
          </a:p>
          <a:p>
            <a:pPr marL="2171700" lvl="5" indent="0">
              <a:buNone/>
            </a:pPr>
            <a:endParaRPr lang="en-US" dirty="0" smtClean="0">
              <a:sym typeface="Wingdings" panose="05000000000000000000" pitchFamily="2" charset="2"/>
            </a:endParaRPr>
          </a:p>
          <a:p>
            <a:pPr marL="285750" indent="-285750">
              <a:buFont typeface="Arial" panose="020B0604020202020204" pitchFamily="34" charset="0"/>
              <a:buChar char="•"/>
            </a:pPr>
            <a:endParaRPr lang="en-US" dirty="0">
              <a:sym typeface="Wingdings" panose="05000000000000000000" pitchFamily="2" charset="2"/>
            </a:endParaRPr>
          </a:p>
          <a:p>
            <a:pPr marL="285750" indent="-285750">
              <a:buFont typeface="Arial" panose="020B0604020202020204" pitchFamily="34" charset="0"/>
              <a:buChar char="•"/>
            </a:pPr>
            <a:endParaRPr lang="en-US" dirty="0">
              <a:sym typeface="Wingdings" panose="05000000000000000000" pitchFamily="2" charset="2"/>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37413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6" descr="RO_F_Logo_Powerpoint_diap_en 1 "/>
          <p:cNvPicPr>
            <a:picLocks noChangeAspect="1" noChangeArrowheads="1"/>
          </p:cNvPicPr>
          <p:nvPr/>
        </p:nvPicPr>
        <p:blipFill>
          <a:blip r:embed="rId2" cstate="print"/>
          <a:srcRect/>
          <a:stretch>
            <a:fillRect/>
          </a:stretch>
        </p:blipFill>
        <p:spPr bwMode="auto">
          <a:xfrm>
            <a:off x="0" y="0"/>
            <a:ext cx="9144000" cy="2001838"/>
          </a:xfrm>
          <a:prstGeom prst="rect">
            <a:avLst/>
          </a:prstGeom>
          <a:noFill/>
          <a:ln w="9525">
            <a:noFill/>
            <a:miter lim="800000"/>
            <a:headEnd/>
            <a:tailEnd/>
          </a:ln>
        </p:spPr>
      </p:pic>
      <p:pic>
        <p:nvPicPr>
          <p:cNvPr id="5122" name="Picture 2" descr="Thank you"/>
          <p:cNvPicPr>
            <a:picLocks noChangeAspect="1" noChangeArrowheads="1"/>
          </p:cNvPicPr>
          <p:nvPr/>
        </p:nvPicPr>
        <p:blipFill>
          <a:blip r:embed="rId3" cstate="print"/>
          <a:srcRect/>
          <a:stretch>
            <a:fillRect/>
          </a:stretch>
        </p:blipFill>
        <p:spPr bwMode="auto">
          <a:xfrm>
            <a:off x="0" y="2273606"/>
            <a:ext cx="4572000" cy="35718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Guidance on assessing FMC is needed because:</a:t>
            </a:r>
            <a:endParaRPr lang="en-US" dirty="0"/>
          </a:p>
        </p:txBody>
      </p:sp>
      <p:sp>
        <p:nvSpPr>
          <p:cNvPr id="3" name="Tijdelijke aanduiding voor tekst 2"/>
          <p:cNvSpPr>
            <a:spLocks noGrp="1"/>
          </p:cNvSpPr>
          <p:nvPr>
            <p:ph type="body" sz="half" idx="1"/>
          </p:nvPr>
        </p:nvSpPr>
        <p:spPr>
          <a:xfrm>
            <a:off x="0" y="1903412"/>
            <a:ext cx="9144000" cy="4414838"/>
          </a:xfrm>
        </p:spPr>
        <p:txBody>
          <a:bodyPr/>
          <a:lstStyle/>
          <a:p>
            <a:pPr>
              <a:buFont typeface="Arial" panose="020B0604020202020204" pitchFamily="34" charset="0"/>
              <a:buChar char="•"/>
            </a:pPr>
            <a:r>
              <a:rPr lang="en-US" dirty="0" smtClean="0"/>
              <a:t>Our experience shows that many countries in reform struggle in formulating targeted actions for FMC. Where to begin?;</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Premises: To formulate targeted (and realistic) actions first a proper assessment of the current FMC-configuration is necessary;</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The National Academy of Finance and Economics of the Dutch ministry of Finance developed a draft guide for guidance on assessing FMC and the steps after that;</a:t>
            </a:r>
          </a:p>
          <a:p>
            <a:pPr>
              <a:buFont typeface="Arial" panose="020B0604020202020204" pitchFamily="34" charset="0"/>
              <a:buChar char="•"/>
            </a:pPr>
            <a:endParaRPr lang="en-US" dirty="0"/>
          </a:p>
          <a:p>
            <a:pPr>
              <a:buFont typeface="Arial" panose="020B0604020202020204" pitchFamily="34" charset="0"/>
              <a:buChar char="•"/>
            </a:pPr>
            <a:r>
              <a:rPr lang="en-US" dirty="0" smtClean="0"/>
              <a:t>The developed guide describes: </a:t>
            </a:r>
          </a:p>
          <a:p>
            <a:pPr lvl="5">
              <a:buFont typeface="Arial" panose="020B0604020202020204" pitchFamily="34" charset="0"/>
              <a:buChar char="•"/>
            </a:pPr>
            <a:r>
              <a:rPr lang="en-US" dirty="0" smtClean="0"/>
              <a:t>‘steps to take towards a proper assessment;</a:t>
            </a:r>
          </a:p>
          <a:p>
            <a:pPr lvl="5">
              <a:buFont typeface="Arial" panose="020B0604020202020204" pitchFamily="34" charset="0"/>
              <a:buChar char="•"/>
            </a:pPr>
            <a:r>
              <a:rPr lang="en-US" dirty="0" smtClean="0"/>
              <a:t>Instruments for conducting FMC-assessments;</a:t>
            </a:r>
          </a:p>
          <a:p>
            <a:pPr lvl="5">
              <a:buFont typeface="Arial" panose="020B0604020202020204" pitchFamily="34" charset="0"/>
              <a:buChar char="•"/>
            </a:pPr>
            <a:r>
              <a:rPr lang="en-US" dirty="0" smtClean="0"/>
              <a:t>Follow-up steps after assessment: action plan.</a:t>
            </a:r>
          </a:p>
          <a:p>
            <a:pPr lvl="5">
              <a:buFont typeface="Arial" panose="020B0604020202020204" pitchFamily="34" charset="0"/>
              <a:buChar char="•"/>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13100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Theoretical and Practical backbone of the Guide</a:t>
            </a:r>
            <a:endParaRPr lang="en-US" dirty="0"/>
          </a:p>
        </p:txBody>
      </p:sp>
      <p:sp>
        <p:nvSpPr>
          <p:cNvPr id="5" name="Tekstvak 2"/>
          <p:cNvSpPr txBox="1"/>
          <p:nvPr/>
        </p:nvSpPr>
        <p:spPr>
          <a:xfrm>
            <a:off x="0" y="2020493"/>
            <a:ext cx="9144000" cy="4320017"/>
          </a:xfrm>
          <a:prstGeom prst="rect">
            <a:avLst/>
          </a:prstGeom>
          <a:solidFill>
            <a:srgbClr val="F6FAF4"/>
          </a:solidFill>
          <a:ln w="6350">
            <a:noFill/>
          </a:ln>
          <a:effectLst>
            <a:glow>
              <a:schemeClr val="accent1"/>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marR="0" indent="-457200">
              <a:lnSpc>
                <a:spcPct val="107000"/>
              </a:lnSpc>
              <a:spcBef>
                <a:spcPts val="0"/>
              </a:spcBef>
              <a:spcAft>
                <a:spcPts val="800"/>
              </a:spcAft>
            </a:pPr>
            <a:r>
              <a:rPr lang="en-US" sz="1100" b="1" i="1" dirty="0">
                <a:effectLst/>
                <a:ea typeface="Calibri" panose="020F0502020204030204" pitchFamily="34" charset="0"/>
                <a:cs typeface="Times New Roman" panose="02020603050405020304" pitchFamily="18" charset="0"/>
              </a:rPr>
              <a:t>FMC:</a:t>
            </a:r>
            <a:r>
              <a:rPr lang="en-US" sz="1100" dirty="0">
                <a:effectLst/>
                <a:ea typeface="Calibri" panose="020F0502020204030204" pitchFamily="34" charset="0"/>
                <a:cs typeface="Times New Roman" panose="02020603050405020304" pitchFamily="18" charset="0"/>
              </a:rPr>
              <a:t> 	encompasses the managerial responsibilities, at all levels, of public income and spending centers related to implementing a system of control that ensures adequate planning, programming, budgeting, accounting, controlling, reporting, archiving and monitoring. Managers that bear these responsibilities should be held accountable for their activities (operational activities as well as activities related to FMC) (e.g. ‘</a:t>
            </a:r>
            <a:r>
              <a:rPr lang="en-US" sz="1100" i="1" dirty="0">
                <a:effectLst/>
                <a:ea typeface="Calibri" panose="020F0502020204030204" pitchFamily="34" charset="0"/>
                <a:cs typeface="Times New Roman" panose="02020603050405020304" pitchFamily="18" charset="0"/>
              </a:rPr>
              <a:t>Welcome to the world of PIFC’, European Commission 2006</a:t>
            </a:r>
            <a:r>
              <a:rPr lang="en-US" sz="1100" dirty="0">
                <a:effectLst/>
                <a:ea typeface="Calibri" panose="020F0502020204030204" pitchFamily="34" charset="0"/>
                <a:cs typeface="Times New Roman" panose="02020603050405020304" pitchFamily="18" charset="0"/>
              </a:rPr>
              <a:t>);</a:t>
            </a:r>
          </a:p>
          <a:p>
            <a:pPr marL="457200" marR="0" indent="-457200">
              <a:lnSpc>
                <a:spcPct val="107000"/>
              </a:lnSpc>
              <a:spcBef>
                <a:spcPts val="0"/>
              </a:spcBef>
              <a:spcAft>
                <a:spcPts val="800"/>
              </a:spcAft>
            </a:pPr>
            <a:r>
              <a:rPr lang="en-US" sz="1100" b="1" i="1" dirty="0">
                <a:effectLst/>
                <a:ea typeface="Calibri" panose="020F0502020204030204" pitchFamily="34" charset="0"/>
                <a:cs typeface="Times New Roman" panose="02020603050405020304" pitchFamily="18" charset="0"/>
              </a:rPr>
              <a:t>Principles of Good Public Governance: </a:t>
            </a:r>
            <a:r>
              <a:rPr lang="en-US" sz="1100" dirty="0">
                <a:effectLst/>
                <a:ea typeface="Calibri" panose="020F0502020204030204" pitchFamily="34" charset="0"/>
                <a:cs typeface="Times New Roman" panose="02020603050405020304" pitchFamily="18" charset="0"/>
              </a:rPr>
              <a:t>generally accepted, internationally recognized principles that should be inherent to any public sector which embraces good governance. It encompasses fundamental principles as: accountability, transparency, integrity, ethics and lawfulness (e.g. ‘</a:t>
            </a:r>
            <a:r>
              <a:rPr lang="en-US" sz="1100" i="1" dirty="0">
                <a:effectLst/>
                <a:ea typeface="Calibri" panose="020F0502020204030204" pitchFamily="34" charset="0"/>
                <a:cs typeface="Times New Roman" panose="02020603050405020304" pitchFamily="18" charset="0"/>
              </a:rPr>
              <a:t>Good Governance in the Public Sector’, </a:t>
            </a:r>
            <a:r>
              <a:rPr lang="en-US" sz="1100" i="1" dirty="0" err="1">
                <a:effectLst/>
                <a:ea typeface="Calibri" panose="020F0502020204030204" pitchFamily="34" charset="0"/>
                <a:cs typeface="Times New Roman" panose="02020603050405020304" pitchFamily="18" charset="0"/>
              </a:rPr>
              <a:t>IFAC</a:t>
            </a:r>
            <a:r>
              <a:rPr lang="en-US" sz="1100" i="1" dirty="0">
                <a:effectLst/>
                <a:ea typeface="Calibri" panose="020F0502020204030204" pitchFamily="34" charset="0"/>
                <a:cs typeface="Times New Roman" panose="02020603050405020304" pitchFamily="18" charset="0"/>
              </a:rPr>
              <a:t>/</a:t>
            </a:r>
            <a:r>
              <a:rPr lang="en-US" sz="1100" i="1" dirty="0" err="1">
                <a:effectLst/>
                <a:ea typeface="Calibri" panose="020F0502020204030204" pitchFamily="34" charset="0"/>
                <a:cs typeface="Times New Roman" panose="02020603050405020304" pitchFamily="18" charset="0"/>
              </a:rPr>
              <a:t>CIPFA</a:t>
            </a:r>
            <a:r>
              <a:rPr lang="en-US" sz="1100" i="1" dirty="0">
                <a:effectLst/>
                <a:ea typeface="Calibri" panose="020F0502020204030204" pitchFamily="34" charset="0"/>
                <a:cs typeface="Times New Roman" panose="02020603050405020304" pitchFamily="18" charset="0"/>
              </a:rPr>
              <a:t> 2013</a:t>
            </a:r>
            <a:r>
              <a:rPr lang="en-US" sz="1100" dirty="0">
                <a:effectLst/>
                <a:ea typeface="Calibri" panose="020F0502020204030204" pitchFamily="34" charset="0"/>
                <a:cs typeface="Times New Roman" panose="02020603050405020304" pitchFamily="18" charset="0"/>
              </a:rPr>
              <a:t>);</a:t>
            </a:r>
          </a:p>
          <a:p>
            <a:pPr marL="457200" marR="0" indent="-457200">
              <a:lnSpc>
                <a:spcPct val="107000"/>
              </a:lnSpc>
              <a:spcBef>
                <a:spcPts val="0"/>
              </a:spcBef>
              <a:spcAft>
                <a:spcPts val="800"/>
              </a:spcAft>
            </a:pPr>
            <a:r>
              <a:rPr lang="en-US" sz="1100" b="1" i="1" dirty="0">
                <a:effectLst/>
                <a:ea typeface="Calibri" panose="020F0502020204030204" pitchFamily="34" charset="0"/>
                <a:cs typeface="Times New Roman" panose="02020603050405020304" pitchFamily="18" charset="0"/>
              </a:rPr>
              <a:t>COSO:</a:t>
            </a:r>
            <a:r>
              <a:rPr lang="en-US" sz="1100" dirty="0">
                <a:effectLst/>
                <a:ea typeface="Calibri" panose="020F0502020204030204" pitchFamily="34" charset="0"/>
                <a:cs typeface="Times New Roman" panose="02020603050405020304" pitchFamily="18" charset="0"/>
              </a:rPr>
              <a:t> 	the internationally recognized integrated framework for internal control, its 17 underlying principles and its 81 points of focus. Key components are: an adequate </a:t>
            </a:r>
            <a:r>
              <a:rPr lang="en-US" sz="1100" i="1" dirty="0">
                <a:effectLst/>
                <a:ea typeface="Calibri" panose="020F0502020204030204" pitchFamily="34" charset="0"/>
                <a:cs typeface="Times New Roman" panose="02020603050405020304" pitchFamily="18" charset="0"/>
              </a:rPr>
              <a:t>control environment</a:t>
            </a:r>
            <a:r>
              <a:rPr lang="en-US" sz="1100" dirty="0">
                <a:effectLst/>
                <a:ea typeface="Calibri" panose="020F0502020204030204" pitchFamily="34" charset="0"/>
                <a:cs typeface="Times New Roman" panose="02020603050405020304" pitchFamily="18" charset="0"/>
              </a:rPr>
              <a:t>, a well-functioning </a:t>
            </a:r>
            <a:r>
              <a:rPr lang="en-US" sz="1100" i="1" dirty="0">
                <a:effectLst/>
                <a:ea typeface="Calibri" panose="020F0502020204030204" pitchFamily="34" charset="0"/>
                <a:cs typeface="Times New Roman" panose="02020603050405020304" pitchFamily="18" charset="0"/>
              </a:rPr>
              <a:t>risk assessment</a:t>
            </a:r>
            <a:r>
              <a:rPr lang="en-US" sz="1100" dirty="0">
                <a:effectLst/>
                <a:ea typeface="Calibri" panose="020F0502020204030204" pitchFamily="34" charset="0"/>
                <a:cs typeface="Times New Roman" panose="02020603050405020304" pitchFamily="18" charset="0"/>
              </a:rPr>
              <a:t> process, sufficient and effective </a:t>
            </a:r>
            <a:r>
              <a:rPr lang="en-US" sz="1100" i="1" dirty="0">
                <a:effectLst/>
                <a:ea typeface="Calibri" panose="020F0502020204030204" pitchFamily="34" charset="0"/>
                <a:cs typeface="Times New Roman" panose="02020603050405020304" pitchFamily="18" charset="0"/>
              </a:rPr>
              <a:t>control activities</a:t>
            </a:r>
            <a:r>
              <a:rPr lang="en-US" sz="1100" dirty="0">
                <a:effectLst/>
                <a:ea typeface="Calibri" panose="020F0502020204030204" pitchFamily="34" charset="0"/>
                <a:cs typeface="Times New Roman" panose="02020603050405020304" pitchFamily="18" charset="0"/>
              </a:rPr>
              <a:t>, relevant/sufficient and timely </a:t>
            </a:r>
            <a:r>
              <a:rPr lang="en-US" sz="1100" i="1" dirty="0">
                <a:effectLst/>
                <a:ea typeface="Calibri" panose="020F0502020204030204" pitchFamily="34" charset="0"/>
                <a:cs typeface="Times New Roman" panose="02020603050405020304" pitchFamily="18" charset="0"/>
              </a:rPr>
              <a:t>information and communication</a:t>
            </a:r>
            <a:r>
              <a:rPr lang="en-US" sz="1100" dirty="0">
                <a:effectLst/>
                <a:ea typeface="Calibri" panose="020F0502020204030204" pitchFamily="34" charset="0"/>
                <a:cs typeface="Times New Roman" panose="02020603050405020304" pitchFamily="18" charset="0"/>
              </a:rPr>
              <a:t> arrangements and adequate </a:t>
            </a:r>
            <a:r>
              <a:rPr lang="en-US" sz="1100" i="1" dirty="0">
                <a:effectLst/>
                <a:ea typeface="Calibri" panose="020F0502020204030204" pitchFamily="34" charset="0"/>
                <a:cs typeface="Times New Roman" panose="02020603050405020304" pitchFamily="18" charset="0"/>
              </a:rPr>
              <a:t>monitoring (Internal Control – Integrated Framework, COSO, May 2013)</a:t>
            </a:r>
            <a:r>
              <a:rPr lang="en-US" sz="1100" dirty="0">
                <a:effectLst/>
                <a:ea typeface="Calibri" panose="020F0502020204030204" pitchFamily="34" charset="0"/>
                <a:cs typeface="Times New Roman" panose="02020603050405020304" pitchFamily="18" charset="0"/>
              </a:rPr>
              <a:t>;</a:t>
            </a:r>
          </a:p>
          <a:p>
            <a:pPr marL="457200" marR="0" indent="-457200">
              <a:lnSpc>
                <a:spcPct val="107000"/>
              </a:lnSpc>
              <a:spcBef>
                <a:spcPts val="0"/>
              </a:spcBef>
              <a:spcAft>
                <a:spcPts val="800"/>
              </a:spcAft>
            </a:pPr>
            <a:r>
              <a:rPr lang="en-US" sz="1100" b="1" i="1" dirty="0">
                <a:effectLst/>
                <a:ea typeface="Calibri" panose="020F0502020204030204" pitchFamily="34" charset="0"/>
                <a:cs typeface="Times New Roman" panose="02020603050405020304" pitchFamily="18" charset="0"/>
              </a:rPr>
              <a:t>The three lines of defense: </a:t>
            </a:r>
            <a:r>
              <a:rPr lang="en-US" sz="1100" dirty="0">
                <a:effectLst/>
                <a:ea typeface="Calibri" panose="020F0502020204030204" pitchFamily="34" charset="0"/>
                <a:cs typeface="Times New Roman" panose="02020603050405020304" pitchFamily="18" charset="0"/>
              </a:rPr>
              <a:t>widely used model to describe functional groups in any organization that have responsibilities related to internal control (and therefore FMC). </a:t>
            </a:r>
            <a:r>
              <a:rPr lang="en-US" sz="1100" b="1" dirty="0">
                <a:effectLst/>
                <a:ea typeface="Calibri" panose="020F0502020204030204" pitchFamily="34" charset="0"/>
                <a:cs typeface="Times New Roman" panose="02020603050405020304" pitchFamily="18" charset="0"/>
              </a:rPr>
              <a:t>First line</a:t>
            </a:r>
            <a:r>
              <a:rPr lang="en-US" sz="1100" dirty="0">
                <a:effectLst/>
                <a:ea typeface="Calibri" panose="020F0502020204030204" pitchFamily="34" charset="0"/>
                <a:cs typeface="Times New Roman" panose="02020603050405020304" pitchFamily="18" charset="0"/>
              </a:rPr>
              <a:t>: operational management. </a:t>
            </a:r>
            <a:r>
              <a:rPr lang="en-US" sz="1100" b="1" dirty="0">
                <a:effectLst/>
                <a:ea typeface="Calibri" panose="020F0502020204030204" pitchFamily="34" charset="0"/>
                <a:cs typeface="Times New Roman" panose="02020603050405020304" pitchFamily="18" charset="0"/>
              </a:rPr>
              <a:t>Second line</a:t>
            </a:r>
            <a:r>
              <a:rPr lang="en-US" sz="1100" dirty="0">
                <a:effectLst/>
                <a:ea typeface="Calibri" panose="020F0502020204030204" pitchFamily="34" charset="0"/>
                <a:cs typeface="Times New Roman" panose="02020603050405020304" pitchFamily="18" charset="0"/>
              </a:rPr>
              <a:t>: supportive, oversight, control and monitoring functions. </a:t>
            </a:r>
            <a:r>
              <a:rPr lang="en-US" sz="1100" b="1" dirty="0">
                <a:effectLst/>
                <a:ea typeface="Calibri" panose="020F0502020204030204" pitchFamily="34" charset="0"/>
                <a:cs typeface="Times New Roman" panose="02020603050405020304" pitchFamily="18" charset="0"/>
              </a:rPr>
              <a:t>Third line</a:t>
            </a:r>
            <a:r>
              <a:rPr lang="en-US" sz="1100" dirty="0">
                <a:effectLst/>
                <a:ea typeface="Calibri" panose="020F0502020204030204" pitchFamily="34" charset="0"/>
                <a:cs typeface="Times New Roman" panose="02020603050405020304" pitchFamily="18" charset="0"/>
              </a:rPr>
              <a:t>: independent and objective internal audit function (e.g. ‘</a:t>
            </a:r>
            <a:r>
              <a:rPr lang="en-US" sz="1100" i="1" dirty="0">
                <a:effectLst/>
                <a:ea typeface="Calibri" panose="020F0502020204030204" pitchFamily="34" charset="0"/>
                <a:cs typeface="Times New Roman" panose="02020603050405020304" pitchFamily="18" charset="0"/>
              </a:rPr>
              <a:t>Leveraging COSO across the Three Lines of Defense’</a:t>
            </a:r>
            <a:r>
              <a:rPr lang="en-US" sz="1100" dirty="0">
                <a:effectLst/>
                <a:ea typeface="Calibri" panose="020F0502020204030204" pitchFamily="34" charset="0"/>
                <a:cs typeface="Times New Roman" panose="02020603050405020304" pitchFamily="18" charset="0"/>
              </a:rPr>
              <a:t>, The IIA, 2015);</a:t>
            </a:r>
          </a:p>
          <a:p>
            <a:pPr marL="457200" marR="0" indent="-457200">
              <a:lnSpc>
                <a:spcPct val="107000"/>
              </a:lnSpc>
              <a:spcBef>
                <a:spcPts val="0"/>
              </a:spcBef>
              <a:spcAft>
                <a:spcPts val="800"/>
              </a:spcAft>
            </a:pPr>
            <a:r>
              <a:rPr lang="en-US" sz="1100" b="1" i="1" dirty="0">
                <a:effectLst/>
                <a:ea typeface="Calibri" panose="020F0502020204030204" pitchFamily="34" charset="0"/>
                <a:cs typeface="Times New Roman" panose="02020603050405020304" pitchFamily="18" charset="0"/>
              </a:rPr>
              <a:t>PIFC-EU-requirements: </a:t>
            </a:r>
            <a:r>
              <a:rPr lang="en-US" sz="1100" dirty="0">
                <a:effectLst/>
                <a:ea typeface="Calibri" panose="020F0502020204030204" pitchFamily="34" charset="0"/>
                <a:cs typeface="Times New Roman" panose="02020603050405020304" pitchFamily="18" charset="0"/>
              </a:rPr>
              <a:t>the EC offers a framework for countries in reform which encompasses the key-requirements for adhering to good public governance principles: adequate FMC-systems, an independent and objective internal audit function and a central harmonization unit as accelerator and stimulator for PIFC-reform (e.g. ‘</a:t>
            </a:r>
            <a:r>
              <a:rPr lang="en-US" sz="1100" i="1" dirty="0">
                <a:effectLst/>
                <a:ea typeface="Calibri" panose="020F0502020204030204" pitchFamily="34" charset="0"/>
                <a:cs typeface="Times New Roman" panose="02020603050405020304" pitchFamily="18" charset="0"/>
              </a:rPr>
              <a:t>Welcome to the world of PIFC’, European Commission 2006</a:t>
            </a:r>
            <a:r>
              <a:rPr lang="en-US" sz="1100" dirty="0">
                <a:effectLst/>
                <a:ea typeface="Calibri" panose="020F0502020204030204" pitchFamily="34" charset="0"/>
                <a:cs typeface="Times New Roman" panose="02020603050405020304" pitchFamily="18" charset="0"/>
              </a:rPr>
              <a:t>).</a:t>
            </a:r>
          </a:p>
          <a:p>
            <a:pPr marL="457200" marR="0" indent="-45720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a:p>
            <a:pPr marL="457200" marR="0" indent="-45720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37356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2424" y="1263650"/>
            <a:ext cx="8550415" cy="571500"/>
          </a:xfrm>
        </p:spPr>
        <p:txBody>
          <a:bodyPr/>
          <a:lstStyle/>
          <a:p>
            <a:r>
              <a:rPr lang="en-US" dirty="0" smtClean="0"/>
              <a:t>Guidance: steps towards a proper FMC-assessment</a:t>
            </a:r>
            <a:endParaRPr lang="en-US" dirty="0"/>
          </a:p>
        </p:txBody>
      </p:sp>
      <p:grpSp>
        <p:nvGrpSpPr>
          <p:cNvPr id="5" name="Groep 4"/>
          <p:cNvGrpSpPr/>
          <p:nvPr/>
        </p:nvGrpSpPr>
        <p:grpSpPr>
          <a:xfrm>
            <a:off x="0" y="1979526"/>
            <a:ext cx="9144000" cy="4350936"/>
            <a:chOff x="0" y="0"/>
            <a:chExt cx="5717741" cy="1908810"/>
          </a:xfrm>
        </p:grpSpPr>
        <p:sp>
          <p:nvSpPr>
            <p:cNvPr id="6" name="Tekstvak 3"/>
            <p:cNvSpPr txBox="1"/>
            <p:nvPr/>
          </p:nvSpPr>
          <p:spPr>
            <a:xfrm>
              <a:off x="0" y="0"/>
              <a:ext cx="2716530" cy="529590"/>
            </a:xfrm>
            <a:prstGeom prst="rect">
              <a:avLst/>
            </a:prstGeom>
            <a:solidFill>
              <a:srgbClr val="CCFFCC">
                <a:alpha val="61176"/>
              </a:srgbClr>
            </a:solidFill>
            <a:ln w="6350">
              <a:noFill/>
            </a:ln>
            <a:effectLst>
              <a:outerShdw sx="1000" sy="1000" algn="ctr" rotWithShape="0">
                <a:srgbClr val="000000"/>
              </a:outerShdw>
              <a:softEdge rad="0"/>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1. Compose and instruct an FMC working Group</a:t>
              </a:r>
            </a:p>
          </p:txBody>
        </p:sp>
        <p:sp>
          <p:nvSpPr>
            <p:cNvPr id="7" name="Tekstvak 4"/>
            <p:cNvSpPr txBox="1"/>
            <p:nvPr/>
          </p:nvSpPr>
          <p:spPr>
            <a:xfrm>
              <a:off x="579120" y="289560"/>
              <a:ext cx="2716530" cy="529590"/>
            </a:xfrm>
            <a:prstGeom prst="rect">
              <a:avLst/>
            </a:prstGeom>
            <a:solidFill>
              <a:srgbClr val="CCFFCC"/>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 Define the depth of the assessment and scope</a:t>
              </a:r>
            </a:p>
          </p:txBody>
        </p:sp>
        <p:sp>
          <p:nvSpPr>
            <p:cNvPr id="8" name="Tekstvak 5"/>
            <p:cNvSpPr txBox="1"/>
            <p:nvPr/>
          </p:nvSpPr>
          <p:spPr>
            <a:xfrm>
              <a:off x="1196340" y="617220"/>
              <a:ext cx="2716530" cy="529590"/>
            </a:xfrm>
            <a:prstGeom prst="rect">
              <a:avLst/>
            </a:prstGeom>
            <a:solidFill>
              <a:srgbClr val="99FFCC">
                <a:alpha val="60000"/>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3. Analyze relevant documentation/regulation</a:t>
              </a:r>
            </a:p>
          </p:txBody>
        </p:sp>
        <p:sp>
          <p:nvSpPr>
            <p:cNvPr id="9" name="Tekstvak 6"/>
            <p:cNvSpPr txBox="1"/>
            <p:nvPr/>
          </p:nvSpPr>
          <p:spPr>
            <a:xfrm>
              <a:off x="2225040" y="1062990"/>
              <a:ext cx="2716530" cy="529590"/>
            </a:xfrm>
            <a:prstGeom prst="rect">
              <a:avLst/>
            </a:prstGeom>
            <a:solidFill>
              <a:srgbClr val="66FF99">
                <a:alpha val="58824"/>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4. Develop questionnaires and/or interview guidelines</a:t>
              </a:r>
            </a:p>
          </p:txBody>
        </p:sp>
        <p:sp>
          <p:nvSpPr>
            <p:cNvPr id="10" name="Tekstvak 7"/>
            <p:cNvSpPr txBox="1"/>
            <p:nvPr/>
          </p:nvSpPr>
          <p:spPr>
            <a:xfrm>
              <a:off x="2960370" y="1379220"/>
              <a:ext cx="2757371" cy="529590"/>
            </a:xfrm>
            <a:prstGeom prst="rect">
              <a:avLst/>
            </a:prstGeom>
            <a:solidFill>
              <a:srgbClr val="66FF66">
                <a:alpha val="40000"/>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5. Conduct and report</a:t>
              </a:r>
            </a:p>
          </p:txBody>
        </p:sp>
      </p:grpSp>
    </p:spTree>
    <p:extLst>
      <p:ext uri="{BB962C8B-B14F-4D97-AF65-F5344CB8AC3E}">
        <p14:creationId xmlns:p14="http://schemas.microsoft.com/office/powerpoint/2010/main" val="941667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Guidance: instruments for assessing FMC</a:t>
            </a:r>
            <a:endParaRPr lang="en-US" dirty="0"/>
          </a:p>
        </p:txBody>
      </p:sp>
      <p:grpSp>
        <p:nvGrpSpPr>
          <p:cNvPr id="5" name="Groep 4"/>
          <p:cNvGrpSpPr/>
          <p:nvPr/>
        </p:nvGrpSpPr>
        <p:grpSpPr>
          <a:xfrm>
            <a:off x="-60290" y="1959429"/>
            <a:ext cx="9204290" cy="4355960"/>
            <a:chOff x="0" y="0"/>
            <a:chExt cx="5170170" cy="1314450"/>
          </a:xfrm>
        </p:grpSpPr>
        <p:sp>
          <p:nvSpPr>
            <p:cNvPr id="6" name="Tekstvak 9"/>
            <p:cNvSpPr txBox="1"/>
            <p:nvPr/>
          </p:nvSpPr>
          <p:spPr>
            <a:xfrm>
              <a:off x="0" y="0"/>
              <a:ext cx="5120640" cy="422910"/>
            </a:xfrm>
            <a:prstGeom prst="rect">
              <a:avLst/>
            </a:prstGeom>
            <a:solidFill>
              <a:srgbClr val="DEEBF7">
                <a:alpha val="41961"/>
              </a:srgb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800" b="1" dirty="0">
                  <a:effectLst/>
                  <a:ea typeface="Calibri" panose="020F0502020204030204" pitchFamily="34" charset="0"/>
                  <a:cs typeface="Times New Roman" panose="02020603050405020304" pitchFamily="18" charset="0"/>
                </a:rPr>
                <a:t>A: Total set of FMC-benchmark-criteria: FMC-assessment </a:t>
              </a:r>
              <a:r>
                <a:rPr lang="en-US" sz="1800" b="1" dirty="0" smtClean="0">
                  <a:effectLst/>
                  <a:ea typeface="Calibri" panose="020F0502020204030204" pitchFamily="34" charset="0"/>
                  <a:cs typeface="Times New Roman" panose="02020603050405020304" pitchFamily="18" charset="0"/>
                </a:rPr>
                <a:t>MATRIX</a:t>
              </a:r>
            </a:p>
            <a:p>
              <a:pPr marL="285750" marR="0" indent="-285750">
                <a:lnSpc>
                  <a:spcPct val="107000"/>
                </a:lnSpc>
                <a:spcBef>
                  <a:spcPts val="0"/>
                </a:spcBef>
                <a:spcAft>
                  <a:spcPts val="800"/>
                </a:spcAft>
                <a:buFontTx/>
                <a:buChar char="-"/>
              </a:pPr>
              <a:r>
                <a:rPr lang="en-US" sz="1200" i="1" dirty="0" smtClean="0">
                  <a:ea typeface="Calibri" panose="020F0502020204030204" pitchFamily="34" charset="0"/>
                  <a:cs typeface="Times New Roman" panose="02020603050405020304" pitchFamily="18" charset="0"/>
                </a:rPr>
                <a:t>Covering the three lines of defense and their interdependency;</a:t>
              </a:r>
            </a:p>
            <a:p>
              <a:pPr marL="285750" marR="0" indent="-285750">
                <a:lnSpc>
                  <a:spcPct val="107000"/>
                </a:lnSpc>
                <a:spcBef>
                  <a:spcPts val="0"/>
                </a:spcBef>
                <a:spcAft>
                  <a:spcPts val="800"/>
                </a:spcAft>
                <a:buFontTx/>
                <a:buChar char="-"/>
              </a:pPr>
              <a:r>
                <a:rPr lang="en-US" sz="1200" i="1" dirty="0" smtClean="0">
                  <a:ea typeface="Calibri" panose="020F0502020204030204" pitchFamily="34" charset="0"/>
                  <a:cs typeface="Times New Roman" panose="02020603050405020304" pitchFamily="18" charset="0"/>
                </a:rPr>
                <a:t>Links criteria to key FMC-variables.</a:t>
              </a:r>
            </a:p>
            <a:p>
              <a:pPr marL="285750" marR="0" indent="-285750">
                <a:lnSpc>
                  <a:spcPct val="107000"/>
                </a:lnSpc>
                <a:spcBef>
                  <a:spcPts val="0"/>
                </a:spcBef>
                <a:spcAft>
                  <a:spcPts val="800"/>
                </a:spcAft>
                <a:buFontTx/>
                <a:buChar char="-"/>
              </a:pPr>
              <a:endParaRPr lang="en-US" sz="1800" dirty="0" smtClean="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Tx/>
                <a:buChar char="-"/>
              </a:pPr>
              <a:endParaRPr lang="en-US" sz="1800" dirty="0" smtClean="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endParaRPr lang="en-US" sz="1800" b="1" dirty="0" smtClean="0">
                <a:ea typeface="Calibri" panose="020F0502020204030204" pitchFamily="34" charset="0"/>
                <a:cs typeface="Times New Roman" panose="02020603050405020304" pitchFamily="18" charset="0"/>
              </a:endParaRPr>
            </a:p>
            <a:p>
              <a:pPr marL="285750" marR="0" indent="-285750" algn="ctr">
                <a:lnSpc>
                  <a:spcPct val="107000"/>
                </a:lnSpc>
                <a:spcBef>
                  <a:spcPts val="0"/>
                </a:spcBef>
                <a:spcAft>
                  <a:spcPts val="800"/>
                </a:spcAft>
                <a:buFontTx/>
                <a:buChar char="-"/>
              </a:pPr>
              <a:endParaRPr lang="en-US" sz="1800" dirty="0">
                <a:effectLst/>
                <a:ea typeface="Calibri" panose="020F0502020204030204" pitchFamily="34" charset="0"/>
                <a:cs typeface="Times New Roman" panose="02020603050405020304" pitchFamily="18" charset="0"/>
              </a:endParaRPr>
            </a:p>
          </p:txBody>
        </p:sp>
        <p:sp>
          <p:nvSpPr>
            <p:cNvPr id="7" name="Tekstvak 10"/>
            <p:cNvSpPr txBox="1"/>
            <p:nvPr/>
          </p:nvSpPr>
          <p:spPr>
            <a:xfrm>
              <a:off x="0" y="415290"/>
              <a:ext cx="2396490" cy="422910"/>
            </a:xfrm>
            <a:prstGeom prst="rect">
              <a:avLst/>
            </a:prstGeom>
            <a:solidFill>
              <a:srgbClr val="BDD7EE">
                <a:alpha val="36078"/>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 Questionnaire for senior management</a:t>
              </a:r>
            </a:p>
          </p:txBody>
        </p:sp>
        <p:sp>
          <p:nvSpPr>
            <p:cNvPr id="8" name="Tekstvak 12"/>
            <p:cNvSpPr txBox="1"/>
            <p:nvPr/>
          </p:nvSpPr>
          <p:spPr>
            <a:xfrm>
              <a:off x="1699260" y="601980"/>
              <a:ext cx="2396490" cy="422910"/>
            </a:xfrm>
            <a:prstGeom prst="rect">
              <a:avLst/>
            </a:prstGeom>
            <a:solidFill>
              <a:srgbClr val="9DC3E6">
                <a:alpha val="65098"/>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 Self-Assessment /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interview-set (minimum baseline criteria)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vak 11"/>
            <p:cNvSpPr txBox="1"/>
            <p:nvPr/>
          </p:nvSpPr>
          <p:spPr>
            <a:xfrm>
              <a:off x="2773680" y="868680"/>
              <a:ext cx="2396490" cy="445770"/>
            </a:xfrm>
            <a:prstGeom prst="rect">
              <a:avLst/>
            </a:prstGeom>
            <a:solidFill>
              <a:srgbClr val="0D8FD7">
                <a:alpha val="32157"/>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Questionnaire (</a:t>
              </a:r>
              <a:r>
                <a:rPr lang="en-US" sz="1800" dirty="0" smtClean="0">
                  <a:latin typeface="Calibri" panose="020F0502020204030204" pitchFamily="34" charset="0"/>
                  <a:ea typeface="Calibri" panose="020F0502020204030204" pitchFamily="34" charset="0"/>
                  <a:cs typeface="Times New Roman" panose="02020603050405020304" pitchFamily="18" charset="0"/>
                </a:rPr>
                <a:t>scoring included)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225538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Key FMC-variables used in every instrument</a:t>
            </a:r>
            <a:endParaRPr lang="en-US" dirty="0"/>
          </a:p>
        </p:txBody>
      </p:sp>
      <p:sp>
        <p:nvSpPr>
          <p:cNvPr id="6" name="Rechthoek 5"/>
          <p:cNvSpPr/>
          <p:nvPr/>
        </p:nvSpPr>
        <p:spPr>
          <a:xfrm>
            <a:off x="0" y="1987393"/>
            <a:ext cx="9144000" cy="4318811"/>
          </a:xfrm>
          <a:prstGeom prst="rect">
            <a:avLst/>
          </a:prstGeom>
          <a:solidFill>
            <a:schemeClr val="accent2">
              <a:lumMod val="20000"/>
              <a:lumOff val="80000"/>
            </a:schemeClr>
          </a:solidFill>
        </p:spPr>
        <p:txBody>
          <a:bodyPr wrap="square">
            <a:spAutoFit/>
          </a:bodyPr>
          <a:lstStyle/>
          <a:p>
            <a:pPr marL="0" marR="0">
              <a:lnSpc>
                <a:spcPct val="107000"/>
              </a:lnSpc>
              <a:spcBef>
                <a:spcPts val="0"/>
              </a:spcBef>
              <a:spcAft>
                <a:spcPts val="800"/>
              </a:spcAft>
            </a:pPr>
            <a:r>
              <a:rPr lang="en-US" sz="1400" dirty="0">
                <a:latin typeface="Calibri" panose="020F0502020204030204" pitchFamily="34" charset="0"/>
                <a:ea typeface="Calibri" panose="020F0502020204030204" pitchFamily="34" charset="0"/>
                <a:cs typeface="Times New Roman" panose="02020603050405020304" pitchFamily="18" charset="0"/>
              </a:rPr>
              <a:t>The key assessment criteria and its related indicators are grouped in specific FMC-related </a:t>
            </a:r>
            <a:r>
              <a:rPr lang="en-US" sz="1400" dirty="0" smtClean="0">
                <a:latin typeface="Calibri" panose="020F0502020204030204" pitchFamily="34" charset="0"/>
                <a:ea typeface="Calibri" panose="020F0502020204030204" pitchFamily="34" charset="0"/>
                <a:cs typeface="Times New Roman" panose="02020603050405020304" pitchFamily="18" charset="0"/>
              </a:rPr>
              <a:t>areas </a:t>
            </a:r>
            <a:r>
              <a:rPr lang="en-US" sz="1400" dirty="0">
                <a:latin typeface="Calibri" panose="020F0502020204030204" pitchFamily="34" charset="0"/>
                <a:ea typeface="Calibri" panose="020F0502020204030204" pitchFamily="34" charset="0"/>
                <a:cs typeface="Times New Roman" panose="02020603050405020304" pitchFamily="18" charset="0"/>
              </a:rPr>
              <a:t>derived from the theoretical and practical backbone. These areas (or variables) are: </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Managerial Accountability:</a:t>
            </a:r>
            <a:r>
              <a:rPr lang="en-US" sz="1400" dirty="0">
                <a:latin typeface="Calibri" panose="020F0502020204030204" pitchFamily="34" charset="0"/>
                <a:ea typeface="Calibri" panose="020F0502020204030204" pitchFamily="34" charset="0"/>
                <a:cs typeface="Times New Roman" panose="02020603050405020304" pitchFamily="18" charset="0"/>
              </a:rPr>
              <a:t> the cornerstone of FMC. The criteria are aimed at how on the managerial levels the balance is organized between responsibility, authority and accountability;</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Objective setting: </a:t>
            </a:r>
            <a:r>
              <a:rPr lang="en-US" sz="1400" dirty="0">
                <a:latin typeface="Calibri" panose="020F0502020204030204" pitchFamily="34" charset="0"/>
                <a:ea typeface="Calibri" panose="020F0502020204030204" pitchFamily="34" charset="0"/>
                <a:cs typeface="Times New Roman" panose="02020603050405020304" pitchFamily="18" charset="0"/>
              </a:rPr>
              <a:t>criteria are aimed at assessing in which way objectives are set at the managerial and oversight levels. Also the level of SMART-ness is assessed;</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Risk and Control:</a:t>
            </a:r>
            <a:r>
              <a:rPr lang="en-US" sz="1400" dirty="0">
                <a:latin typeface="Calibri" panose="020F0502020204030204" pitchFamily="34" charset="0"/>
                <a:ea typeface="Calibri" panose="020F0502020204030204" pitchFamily="34" charset="0"/>
                <a:cs typeface="Times New Roman" panose="02020603050405020304" pitchFamily="18" charset="0"/>
              </a:rPr>
              <a:t> defines criteria concerning the risk assessment, the risk management process and it’s relation to control activities;</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Tasks and responsibilities: </a:t>
            </a:r>
            <a:r>
              <a:rPr lang="en-US" sz="1400" dirty="0">
                <a:latin typeface="Calibri" panose="020F0502020204030204" pitchFamily="34" charset="0"/>
                <a:ea typeface="Calibri" panose="020F0502020204030204" pitchFamily="34" charset="0"/>
                <a:cs typeface="Times New Roman" panose="02020603050405020304" pitchFamily="18" charset="0"/>
              </a:rPr>
              <a:t>aims to assess criteria related to specific tasks and responsibilities related to crucial (internal) control activities;</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Planning and control:</a:t>
            </a:r>
            <a:r>
              <a:rPr lang="en-US" sz="1400" dirty="0">
                <a:latin typeface="Calibri" panose="020F0502020204030204" pitchFamily="34" charset="0"/>
                <a:ea typeface="Calibri" panose="020F0502020204030204" pitchFamily="34" charset="0"/>
                <a:cs typeface="Times New Roman" panose="02020603050405020304" pitchFamily="18" charset="0"/>
              </a:rPr>
              <a:t> defines criteria aimed at assessing how internally reporting lines are organized and what it consists of in terms of managerial information (</a:t>
            </a:r>
            <a:r>
              <a:rPr lang="en-US" sz="1400" dirty="0" err="1">
                <a:latin typeface="Calibri" panose="020F0502020204030204" pitchFamily="34" charset="0"/>
                <a:ea typeface="Calibri" panose="020F0502020204030204" pitchFamily="34" charset="0"/>
                <a:cs typeface="Times New Roman" panose="02020603050405020304" pitchFamily="18" charset="0"/>
              </a:rPr>
              <a:t>KPI’s</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dirty="0" err="1">
                <a:latin typeface="Calibri" panose="020F0502020204030204" pitchFamily="34" charset="0"/>
                <a:ea typeface="Calibri" panose="020F0502020204030204" pitchFamily="34" charset="0"/>
                <a:cs typeface="Times New Roman" panose="02020603050405020304" pitchFamily="18" charset="0"/>
              </a:rPr>
              <a:t>KFI’s</a:t>
            </a:r>
            <a:r>
              <a:rPr lang="en-US" sz="1400" dirty="0">
                <a:latin typeface="Calibri" panose="020F0502020204030204" pitchFamily="34" charset="0"/>
                <a:ea typeface="Calibri" panose="020F0502020204030204" pitchFamily="34" charset="0"/>
                <a:cs typeface="Times New Roman" panose="02020603050405020304" pitchFamily="18" charset="0"/>
              </a:rPr>
              <a:t>) and communication;</a:t>
            </a:r>
          </a:p>
          <a:p>
            <a:pPr marL="342900" marR="0" lvl="0" indent="-342900">
              <a:lnSpc>
                <a:spcPct val="107000"/>
              </a:lnSpc>
              <a:spcBef>
                <a:spcPts val="0"/>
              </a:spcBef>
              <a:spcAft>
                <a:spcPts val="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Monitoring: </a:t>
            </a:r>
            <a:r>
              <a:rPr lang="en-US" sz="1400" dirty="0">
                <a:latin typeface="Calibri" panose="020F0502020204030204" pitchFamily="34" charset="0"/>
                <a:ea typeface="Calibri" panose="020F0502020204030204" pitchFamily="34" charset="0"/>
                <a:cs typeface="Times New Roman" panose="02020603050405020304" pitchFamily="18" charset="0"/>
              </a:rPr>
              <a:t>assesses the criteria mainly concerning second line functions and their monitoring role towards the first line;</a:t>
            </a:r>
          </a:p>
          <a:p>
            <a:pPr marL="342900" marR="0" lvl="0" indent="-342900">
              <a:lnSpc>
                <a:spcPct val="107000"/>
              </a:lnSpc>
              <a:spcBef>
                <a:spcPts val="0"/>
              </a:spcBef>
              <a:spcAft>
                <a:spcPts val="800"/>
              </a:spcAft>
              <a:buFont typeface="Calibri" panose="020F0502020204030204" pitchFamily="34" charset="0"/>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Role of internal audit towards FMC:</a:t>
            </a:r>
            <a:r>
              <a:rPr lang="en-US" sz="1400" dirty="0">
                <a:latin typeface="Calibri" panose="020F0502020204030204" pitchFamily="34" charset="0"/>
                <a:ea typeface="Calibri" panose="020F0502020204030204" pitchFamily="34" charset="0"/>
                <a:cs typeface="Times New Roman" panose="02020603050405020304" pitchFamily="18" charset="0"/>
              </a:rPr>
              <a:t> criteria that link internal audits role to FMC (part of monitoring</a:t>
            </a:r>
            <a:r>
              <a:rPr lang="en-US" sz="1400" dirty="0" smtClean="0">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Calibri" panose="020F0502020204030204" pitchFamily="34" charset="0"/>
              <a:buChar char="-"/>
            </a:pP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Calibri" panose="020F0502020204030204" pitchFamily="34" charset="0"/>
              <a:buChar char="-"/>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4532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961228" y="1470750"/>
            <a:ext cx="4275573" cy="2554545"/>
          </a:xfrm>
          <a:prstGeom prst="rect">
            <a:avLst/>
          </a:prstGeom>
          <a:solidFill>
            <a:schemeClr val="accent6">
              <a:lumMod val="10000"/>
              <a:lumOff val="90000"/>
            </a:schemeClr>
          </a:solidFill>
          <a:ln>
            <a:noFill/>
          </a:ln>
          <a:effec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800" b="1" u="sng" dirty="0" smtClean="0">
                <a:solidFill>
                  <a:srgbClr val="000000"/>
                </a:solidFill>
                <a:latin typeface="Verdana" panose="020B0604030504040204" pitchFamily="34" charset="0"/>
                <a:cs typeface="Calibri" panose="020F0502020204030204" pitchFamily="34" charset="0"/>
              </a:rPr>
              <a:t>First line (operational management):</a:t>
            </a:r>
            <a:endParaRPr lang="en-US" altLang="en-US" sz="800" dirty="0" smtClean="0">
              <a:solidFill>
                <a:prstClr val="black"/>
              </a:solidFill>
            </a:endParaRPr>
          </a:p>
          <a:p>
            <a:r>
              <a:rPr lang="en-US" altLang="en-US" sz="800" dirty="0" smtClean="0">
                <a:solidFill>
                  <a:srgbClr val="000000"/>
                </a:solidFill>
                <a:latin typeface="Verdana" panose="020B0604030504040204" pitchFamily="34" charset="0"/>
                <a:cs typeface="Calibri" panose="020F0502020204030204" pitchFamily="34" charset="0"/>
              </a:rPr>
              <a:t> </a:t>
            </a:r>
            <a:endParaRPr lang="en-US" altLang="en-US" sz="800" dirty="0" smtClean="0">
              <a:solidFill>
                <a:prstClr val="black"/>
              </a:solidFill>
            </a:endParaRPr>
          </a:p>
          <a:p>
            <a:r>
              <a:rPr lang="en-US" altLang="en-US" sz="800" i="1" dirty="0" smtClean="0">
                <a:solidFill>
                  <a:srgbClr val="000000"/>
                </a:solidFill>
                <a:latin typeface="Verdana" panose="020B0604030504040204" pitchFamily="34" charset="0"/>
                <a:cs typeface="Calibri" panose="020F0502020204030204" pitchFamily="34" charset="0"/>
              </a:rPr>
              <a:t>Managerial Accountability:</a:t>
            </a:r>
            <a:endParaRPr lang="en-US" altLang="en-US" sz="800" dirty="0" smtClean="0">
              <a:solidFill>
                <a:prstClr val="black"/>
              </a:solidFill>
            </a:endParaRPr>
          </a:p>
          <a:p>
            <a:r>
              <a:rPr lang="en-US" altLang="en-US" sz="800" dirty="0" smtClean="0">
                <a:solidFill>
                  <a:srgbClr val="000000"/>
                </a:solidFill>
                <a:latin typeface="Verdana" panose="020B0604030504040204" pitchFamily="34" charset="0"/>
                <a:cs typeface="Calibri" panose="020F0502020204030204" pitchFamily="34" charset="0"/>
              </a:rPr>
              <a:t> </a:t>
            </a:r>
            <a:endParaRPr lang="en-US" altLang="en-US" sz="800" dirty="0" smtClean="0">
              <a:solidFill>
                <a:prstClr val="black"/>
              </a:solidFill>
            </a:endParaRPr>
          </a:p>
          <a:p>
            <a:r>
              <a:rPr lang="en-US" altLang="en-US" sz="800" dirty="0" smtClean="0">
                <a:solidFill>
                  <a:srgbClr val="000000"/>
                </a:solidFill>
                <a:latin typeface="Symbol" panose="05050102010706020507" pitchFamily="18" charset="2"/>
                <a:cs typeface="Calibri" panose="020F0502020204030204" pitchFamily="34" charset="0"/>
              </a:rPr>
              <a:t>·</a:t>
            </a:r>
            <a:r>
              <a:rPr lang="en-US" altLang="en-US" sz="800" dirty="0" smtClean="0">
                <a:solidFill>
                  <a:srgbClr val="000000"/>
                </a:solidFill>
                <a:latin typeface="Times New Roman" panose="02020603050405020304" pitchFamily="18" charset="0"/>
                <a:cs typeface="Times New Roman" panose="02020603050405020304" pitchFamily="18" charset="0"/>
              </a:rPr>
              <a:t>         </a:t>
            </a:r>
            <a:r>
              <a:rPr lang="en-US" altLang="en-US" sz="800" dirty="0" smtClean="0">
                <a:solidFill>
                  <a:srgbClr val="000000"/>
                </a:solidFill>
                <a:latin typeface="Verdana" panose="020B0604030504040204" pitchFamily="34" charset="0"/>
                <a:cs typeface="Calibri" panose="020F0502020204030204" pitchFamily="34" charset="0"/>
              </a:rPr>
              <a:t>Mandates/level of delegation: what is the decision room of operational management? Does management have the right resources given these mandates?</a:t>
            </a:r>
            <a:endParaRPr lang="en-US" altLang="en-US" sz="800" dirty="0" smtClean="0">
              <a:solidFill>
                <a:prstClr val="black"/>
              </a:solidFill>
            </a:endParaRPr>
          </a:p>
          <a:p>
            <a:r>
              <a:rPr lang="en-US" altLang="en-US" sz="800" dirty="0" smtClean="0">
                <a:solidFill>
                  <a:srgbClr val="000000"/>
                </a:solidFill>
                <a:latin typeface="Symbol" panose="05050102010706020507" pitchFamily="18" charset="2"/>
                <a:cs typeface="Calibri" panose="020F0502020204030204" pitchFamily="34" charset="0"/>
              </a:rPr>
              <a:t>·</a:t>
            </a:r>
            <a:r>
              <a:rPr lang="en-US" altLang="en-US" sz="800" dirty="0" smtClean="0">
                <a:solidFill>
                  <a:srgbClr val="000000"/>
                </a:solidFill>
                <a:latin typeface="Times New Roman" panose="02020603050405020304" pitchFamily="18" charset="0"/>
                <a:cs typeface="Times New Roman" panose="02020603050405020304" pitchFamily="18" charset="0"/>
              </a:rPr>
              <a:t>         </a:t>
            </a:r>
            <a:r>
              <a:rPr lang="en-US" altLang="en-US" sz="800" dirty="0" smtClean="0">
                <a:solidFill>
                  <a:srgbClr val="000000"/>
                </a:solidFill>
                <a:latin typeface="Verdana" panose="020B0604030504040204" pitchFamily="34" charset="0"/>
                <a:cs typeface="Calibri" panose="020F0502020204030204" pitchFamily="34" charset="0"/>
              </a:rPr>
              <a:t>Are responsibilities clearly defined in relation to objectives? Do the responsibilities also cover financial aspects and/or responsibilities related to operational/program related issues;</a:t>
            </a:r>
            <a:endParaRPr lang="en-US" altLang="en-US" sz="800" dirty="0" smtClean="0">
              <a:solidFill>
                <a:prstClr val="black"/>
              </a:solidFill>
            </a:endParaRPr>
          </a:p>
          <a:p>
            <a:r>
              <a:rPr lang="en-US" altLang="en-US" sz="800" dirty="0" smtClean="0">
                <a:solidFill>
                  <a:srgbClr val="000000"/>
                </a:solidFill>
                <a:latin typeface="Symbol" panose="05050102010706020507" pitchFamily="18" charset="2"/>
                <a:cs typeface="Calibri" panose="020F0502020204030204" pitchFamily="34" charset="0"/>
              </a:rPr>
              <a:t>·</a:t>
            </a:r>
            <a:r>
              <a:rPr lang="en-US" altLang="en-US" sz="800" dirty="0" smtClean="0">
                <a:solidFill>
                  <a:srgbClr val="000000"/>
                </a:solidFill>
                <a:latin typeface="Times New Roman" panose="02020603050405020304" pitchFamily="18" charset="0"/>
                <a:cs typeface="Times New Roman" panose="02020603050405020304" pitchFamily="18" charset="0"/>
              </a:rPr>
              <a:t>         </a:t>
            </a:r>
            <a:r>
              <a:rPr lang="en-US" altLang="en-US" sz="800" dirty="0" smtClean="0">
                <a:solidFill>
                  <a:srgbClr val="000000"/>
                </a:solidFill>
                <a:latin typeface="Verdana" panose="020B0604030504040204" pitchFamily="34" charset="0"/>
                <a:cs typeface="Calibri" panose="020F0502020204030204" pitchFamily="34" charset="0"/>
              </a:rPr>
              <a:t>Reporting: about what and to whom does operational management report about? (e.g. tasks, program execution, internal control etc.)</a:t>
            </a:r>
            <a:endParaRPr lang="en-US" altLang="en-US" sz="800" dirty="0" smtClean="0">
              <a:solidFill>
                <a:prstClr val="black"/>
              </a:solidFill>
            </a:endParaRPr>
          </a:p>
          <a:p>
            <a:r>
              <a:rPr lang="en-US" altLang="en-US" sz="800" dirty="0" smtClean="0">
                <a:solidFill>
                  <a:srgbClr val="000000"/>
                </a:solidFill>
                <a:latin typeface="Verdana" panose="020B0604030504040204" pitchFamily="34" charset="0"/>
                <a:cs typeface="Calibri" panose="020F0502020204030204" pitchFamily="34" charset="0"/>
              </a:rPr>
              <a:t> </a:t>
            </a:r>
            <a:endParaRPr lang="en-US" altLang="en-US" sz="800" dirty="0" smtClean="0">
              <a:solidFill>
                <a:prstClr val="black"/>
              </a:solidFill>
            </a:endParaRPr>
          </a:p>
          <a:p>
            <a:r>
              <a:rPr lang="en-US" altLang="en-US" sz="800" i="1" dirty="0" smtClean="0">
                <a:solidFill>
                  <a:srgbClr val="000000"/>
                </a:solidFill>
                <a:latin typeface="Verdana" panose="020B0604030504040204" pitchFamily="34" charset="0"/>
                <a:cs typeface="Calibri" panose="020F0502020204030204" pitchFamily="34" charset="0"/>
              </a:rPr>
              <a:t>Objectives:</a:t>
            </a:r>
            <a:endParaRPr lang="en-US" altLang="en-US" sz="800" dirty="0" smtClean="0">
              <a:solidFill>
                <a:prstClr val="black"/>
              </a:solidFill>
            </a:endParaRPr>
          </a:p>
          <a:p>
            <a:r>
              <a:rPr lang="en-US" altLang="en-US" sz="800" dirty="0" smtClean="0">
                <a:solidFill>
                  <a:srgbClr val="000000"/>
                </a:solidFill>
                <a:latin typeface="Symbol" panose="05050102010706020507" pitchFamily="18" charset="2"/>
                <a:cs typeface="Calibri" panose="020F0502020204030204" pitchFamily="34" charset="0"/>
              </a:rPr>
              <a:t>·</a:t>
            </a:r>
            <a:r>
              <a:rPr lang="en-US" altLang="en-US" sz="800" dirty="0" smtClean="0">
                <a:solidFill>
                  <a:srgbClr val="000000"/>
                </a:solidFill>
                <a:latin typeface="Times New Roman" panose="02020603050405020304" pitchFamily="18" charset="0"/>
                <a:cs typeface="Times New Roman" panose="02020603050405020304" pitchFamily="18" charset="0"/>
              </a:rPr>
              <a:t>         </a:t>
            </a:r>
            <a:r>
              <a:rPr lang="en-US" altLang="en-US" sz="800" dirty="0" smtClean="0">
                <a:solidFill>
                  <a:srgbClr val="000000"/>
                </a:solidFill>
                <a:latin typeface="Verdana" panose="020B0604030504040204" pitchFamily="34" charset="0"/>
                <a:cs typeface="Calibri" panose="020F0502020204030204" pitchFamily="34" charset="0"/>
              </a:rPr>
              <a:t>Is operational management involved in objective setting?</a:t>
            </a:r>
            <a:endParaRPr lang="en-US" altLang="en-US" sz="800" dirty="0" smtClean="0">
              <a:solidFill>
                <a:prstClr val="black"/>
              </a:solidFill>
            </a:endParaRPr>
          </a:p>
          <a:p>
            <a:r>
              <a:rPr lang="en-US" altLang="en-US" sz="800" dirty="0" smtClean="0">
                <a:solidFill>
                  <a:srgbClr val="000000"/>
                </a:solidFill>
                <a:latin typeface="Verdana" panose="020B0604030504040204" pitchFamily="34" charset="0"/>
                <a:cs typeface="Calibri" panose="020F0502020204030204" pitchFamily="34" charset="0"/>
              </a:rPr>
              <a:t> </a:t>
            </a:r>
            <a:endParaRPr lang="en-US" altLang="en-US" sz="800" dirty="0" smtClean="0">
              <a:solidFill>
                <a:prstClr val="black"/>
              </a:solidFill>
            </a:endParaRPr>
          </a:p>
          <a:p>
            <a:r>
              <a:rPr lang="en-US" altLang="en-US" sz="800" i="1" dirty="0" smtClean="0">
                <a:solidFill>
                  <a:srgbClr val="000000"/>
                </a:solidFill>
                <a:latin typeface="Verdana" panose="020B0604030504040204" pitchFamily="34" charset="0"/>
                <a:cs typeface="Calibri" panose="020F0502020204030204" pitchFamily="34" charset="0"/>
              </a:rPr>
              <a:t>Risks and control:</a:t>
            </a:r>
            <a:endParaRPr lang="en-US" altLang="en-US" sz="800" dirty="0" smtClean="0">
              <a:solidFill>
                <a:prstClr val="black"/>
              </a:solidFill>
            </a:endParaRPr>
          </a:p>
          <a:p>
            <a:r>
              <a:rPr lang="en-US" altLang="en-US" sz="800" dirty="0" smtClean="0">
                <a:solidFill>
                  <a:srgbClr val="000000"/>
                </a:solidFill>
                <a:latin typeface="Symbol" panose="05050102010706020507" pitchFamily="18" charset="2"/>
                <a:cs typeface="Calibri" panose="020F0502020204030204" pitchFamily="34" charset="0"/>
              </a:rPr>
              <a:t>·</a:t>
            </a:r>
            <a:r>
              <a:rPr lang="en-US" altLang="en-US" sz="800" dirty="0" smtClean="0">
                <a:solidFill>
                  <a:srgbClr val="000000"/>
                </a:solidFill>
                <a:latin typeface="Times New Roman" panose="02020603050405020304" pitchFamily="18" charset="0"/>
                <a:cs typeface="Times New Roman" panose="02020603050405020304" pitchFamily="18" charset="0"/>
              </a:rPr>
              <a:t>         </a:t>
            </a:r>
            <a:r>
              <a:rPr lang="en-US" altLang="en-US" sz="800" dirty="0" smtClean="0">
                <a:solidFill>
                  <a:srgbClr val="000000"/>
                </a:solidFill>
                <a:latin typeface="Verdana" panose="020B0604030504040204" pitchFamily="34" charset="0"/>
                <a:cs typeface="Calibri" panose="020F0502020204030204" pitchFamily="34" charset="0"/>
              </a:rPr>
              <a:t>Is operational involved in risk management activities? Do they have insight in risks at their level of responsibility?</a:t>
            </a:r>
            <a:endParaRPr lang="en-US" altLang="en-US" sz="800" dirty="0" smtClean="0">
              <a:solidFill>
                <a:prstClr val="black"/>
              </a:solidFill>
            </a:endParaRPr>
          </a:p>
          <a:p>
            <a:r>
              <a:rPr lang="en-US" altLang="en-US" sz="800" dirty="0" smtClean="0">
                <a:solidFill>
                  <a:srgbClr val="000000"/>
                </a:solidFill>
                <a:latin typeface="Verdana" panose="020B0604030504040204" pitchFamily="34" charset="0"/>
                <a:cs typeface="Calibri" panose="020F0502020204030204" pitchFamily="34" charset="0"/>
              </a:rPr>
              <a:t> </a:t>
            </a:r>
            <a:endParaRPr lang="en-US" altLang="en-US" sz="800" dirty="0" smtClean="0">
              <a:solidFill>
                <a:prstClr val="black"/>
              </a:solidFill>
            </a:endParaRPr>
          </a:p>
        </p:txBody>
      </p:sp>
      <p:sp>
        <p:nvSpPr>
          <p:cNvPr id="8" name="Rectangle 2"/>
          <p:cNvSpPr>
            <a:spLocks noChangeArrowheads="1"/>
          </p:cNvSpPr>
          <p:nvPr/>
        </p:nvSpPr>
        <p:spPr bwMode="auto">
          <a:xfrm>
            <a:off x="5239816" y="1680660"/>
            <a:ext cx="3335851" cy="3693319"/>
          </a:xfrm>
          <a:prstGeom prst="rect">
            <a:avLst/>
          </a:prstGeom>
          <a:solidFill>
            <a:srgbClr val="FEF3D6"/>
          </a:solidFill>
          <a:ln>
            <a:noFill/>
          </a:ln>
          <a:effec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900" b="1" u="sng" dirty="0" smtClean="0">
                <a:solidFill>
                  <a:srgbClr val="000000"/>
                </a:solidFill>
                <a:latin typeface="Verdana" panose="020B0604030504040204" pitchFamily="34" charset="0"/>
                <a:cs typeface="Calibri" panose="020F0502020204030204" pitchFamily="34" charset="0"/>
              </a:rPr>
              <a:t>Second line (supporting, oversight, monitoring, control):</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i="1" dirty="0" smtClean="0">
                <a:solidFill>
                  <a:srgbClr val="000000"/>
                </a:solidFill>
                <a:latin typeface="Verdana" panose="020B0604030504040204" pitchFamily="34" charset="0"/>
                <a:cs typeface="Calibri" panose="020F0502020204030204" pitchFamily="34" charset="0"/>
              </a:rPr>
              <a:t>Managerial Accountability:</a:t>
            </a:r>
            <a:endParaRPr lang="en-US" altLang="en-US" sz="300" dirty="0" smtClean="0">
              <a:solidFill>
                <a:prstClr val="black"/>
              </a:solidFill>
            </a:endParaRPr>
          </a:p>
          <a:p>
            <a:r>
              <a:rPr lang="en-US" altLang="en-US" sz="900" i="1"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To what extend do the second line functions have oversight in the activities of operational management? How is this oversight created? What does it consist of?</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How do the second line functions exercise their responsibilities regarding monitoring and control concerning the activities of operational management?</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Do the second line functions support the first line? What does this support consist of?</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i="1" dirty="0" smtClean="0">
                <a:solidFill>
                  <a:srgbClr val="000000"/>
                </a:solidFill>
                <a:latin typeface="Verdana" panose="020B0604030504040204" pitchFamily="34" charset="0"/>
                <a:cs typeface="Calibri" panose="020F0502020204030204" pitchFamily="34" charset="0"/>
              </a:rPr>
              <a:t>Objectives:</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Do the second line function play a role in the setting of objectives in the organization? (support)</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i="1" dirty="0" smtClean="0">
                <a:solidFill>
                  <a:srgbClr val="000000"/>
                </a:solidFill>
                <a:latin typeface="Verdana" panose="020B0604030504040204" pitchFamily="34" charset="0"/>
                <a:cs typeface="Calibri" panose="020F0502020204030204" pitchFamily="34" charset="0"/>
              </a:rPr>
              <a:t>Risk and control:</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Do the second line functions play a supportive role regarding risk management? (towards senior management and operational management)</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Do the second line functions play a role in architecting the system of internal control (partly this is also supporting).</a:t>
            </a:r>
            <a:endParaRPr lang="en-US" altLang="en-US" sz="1800" dirty="0" smtClean="0">
              <a:solidFill>
                <a:prstClr val="black"/>
              </a:solidFill>
            </a:endParaRPr>
          </a:p>
        </p:txBody>
      </p:sp>
      <p:sp>
        <p:nvSpPr>
          <p:cNvPr id="9" name="Rectangle 3"/>
          <p:cNvSpPr>
            <a:spLocks noChangeArrowheads="1"/>
          </p:cNvSpPr>
          <p:nvPr/>
        </p:nvSpPr>
        <p:spPr bwMode="auto">
          <a:xfrm>
            <a:off x="3167644" y="4025295"/>
            <a:ext cx="2069157" cy="2031325"/>
          </a:xfrm>
          <a:prstGeom prst="rect">
            <a:avLst/>
          </a:prstGeom>
          <a:solidFill>
            <a:schemeClr val="bg1">
              <a:lumMod val="95000"/>
            </a:schemeClr>
          </a:solidFill>
          <a:ln>
            <a:noFill/>
          </a:ln>
          <a:effec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900" b="1" u="sng" dirty="0" smtClean="0">
                <a:solidFill>
                  <a:srgbClr val="000000"/>
                </a:solidFill>
                <a:latin typeface="Verdana" panose="020B0604030504040204" pitchFamily="34" charset="0"/>
                <a:cs typeface="Calibri" panose="020F0502020204030204" pitchFamily="34" charset="0"/>
              </a:rPr>
              <a:t>Interdependency between first and second line:</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What does the organization wide planning and control cycle look like?</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Are there formal coordination/information exchange moments between (senior and operational) management and second line functions. Is internal audit involved in coordination meetings?</a:t>
            </a:r>
            <a:endParaRPr lang="en-US" altLang="en-US" sz="1800" dirty="0" smtClean="0">
              <a:solidFill>
                <a:prstClr val="black"/>
              </a:solidFill>
            </a:endParaRPr>
          </a:p>
        </p:txBody>
      </p:sp>
      <p:sp>
        <p:nvSpPr>
          <p:cNvPr id="10" name="Rectangle 4"/>
          <p:cNvSpPr>
            <a:spLocks noChangeArrowheads="1"/>
          </p:cNvSpPr>
          <p:nvPr/>
        </p:nvSpPr>
        <p:spPr bwMode="auto">
          <a:xfrm>
            <a:off x="475488" y="4773815"/>
            <a:ext cx="1713847" cy="1200329"/>
          </a:xfrm>
          <a:prstGeom prst="rect">
            <a:avLst/>
          </a:prstGeom>
          <a:solidFill>
            <a:srgbClr val="FDFB97"/>
          </a:solidFill>
          <a:ln>
            <a:noFill/>
          </a:ln>
          <a:effec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900" b="1" u="sng" dirty="0" smtClean="0">
                <a:solidFill>
                  <a:srgbClr val="000000"/>
                </a:solidFill>
                <a:latin typeface="Verdana" panose="020B0604030504040204" pitchFamily="34" charset="0"/>
                <a:cs typeface="Calibri" panose="020F0502020204030204" pitchFamily="34" charset="0"/>
              </a:rPr>
              <a:t>Third line (Internal Audit):</a:t>
            </a:r>
            <a:endParaRPr lang="en-US" altLang="en-US" sz="300" dirty="0" smtClean="0">
              <a:solidFill>
                <a:prstClr val="black"/>
              </a:solidFill>
            </a:endParaRPr>
          </a:p>
          <a:p>
            <a:r>
              <a:rPr lang="en-US" altLang="en-US" sz="900" dirty="0" smtClean="0">
                <a:solidFill>
                  <a:srgbClr val="000000"/>
                </a:solidFill>
                <a:latin typeface="Verdana" panose="020B0604030504040204" pitchFamily="34" charset="0"/>
                <a:cs typeface="Calibri" panose="020F0502020204030204" pitchFamily="34" charset="0"/>
              </a:rPr>
              <a:t> </a:t>
            </a:r>
            <a:endParaRPr lang="en-US" altLang="en-US" sz="300" dirty="0" smtClean="0">
              <a:solidFill>
                <a:prstClr val="black"/>
              </a:solidFill>
            </a:endParaRPr>
          </a:p>
          <a:p>
            <a:r>
              <a:rPr lang="en-US" altLang="en-US" sz="900" dirty="0" smtClean="0">
                <a:solidFill>
                  <a:srgbClr val="000000"/>
                </a:solidFill>
                <a:latin typeface="Symbol" panose="05050102010706020507" pitchFamily="18" charset="2"/>
                <a:cs typeface="Calibri" panose="020F0502020204030204" pitchFamily="34" charset="0"/>
              </a:rPr>
              <a:t>·</a:t>
            </a:r>
            <a:r>
              <a:rPr lang="en-US" altLang="en-US" sz="700" dirty="0" smtClean="0">
                <a:solidFill>
                  <a:srgbClr val="000000"/>
                </a:solidFill>
                <a:latin typeface="Times New Roman" panose="02020603050405020304" pitchFamily="18" charset="0"/>
                <a:cs typeface="Times New Roman" panose="02020603050405020304" pitchFamily="18" charset="0"/>
              </a:rPr>
              <a:t>         </a:t>
            </a:r>
            <a:r>
              <a:rPr lang="en-US" altLang="en-US" sz="900" dirty="0" smtClean="0">
                <a:solidFill>
                  <a:srgbClr val="000000"/>
                </a:solidFill>
                <a:latin typeface="Verdana" panose="020B0604030504040204" pitchFamily="34" charset="0"/>
                <a:cs typeface="Calibri" panose="020F0502020204030204" pitchFamily="34" charset="0"/>
              </a:rPr>
              <a:t>What is the focus of internal audit regarding FMC? What is done with results of internal audit’s work?</a:t>
            </a:r>
            <a:endParaRPr lang="en-US" altLang="en-US" sz="1800" dirty="0" smtClean="0">
              <a:solidFill>
                <a:prstClr val="black"/>
              </a:solidFill>
            </a:endParaRPr>
          </a:p>
        </p:txBody>
      </p:sp>
      <p:sp>
        <p:nvSpPr>
          <p:cNvPr id="11" name="PIJL-RECHTS 10"/>
          <p:cNvSpPr/>
          <p:nvPr/>
        </p:nvSpPr>
        <p:spPr>
          <a:xfrm rot="18288101">
            <a:off x="1121057" y="4239580"/>
            <a:ext cx="879521" cy="220447"/>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PIJL-RECHTS 11"/>
          <p:cNvSpPr/>
          <p:nvPr/>
        </p:nvSpPr>
        <p:spPr>
          <a:xfrm rot="19723556">
            <a:off x="1047332" y="3419140"/>
            <a:ext cx="6169038" cy="311752"/>
          </a:xfrm>
          <a:prstGeom prst="rightArrow">
            <a:avLst/>
          </a:prstGeom>
          <a:solidFill>
            <a:schemeClr val="bg2">
              <a:lumMod val="90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PIJL-RECHTS 12"/>
          <p:cNvSpPr/>
          <p:nvPr/>
        </p:nvSpPr>
        <p:spPr>
          <a:xfrm>
            <a:off x="2219493" y="5153532"/>
            <a:ext cx="879521" cy="220447"/>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kstvak 13"/>
          <p:cNvSpPr txBox="1"/>
          <p:nvPr/>
        </p:nvSpPr>
        <p:spPr>
          <a:xfrm>
            <a:off x="5274078" y="5713736"/>
            <a:ext cx="3301590" cy="215444"/>
          </a:xfrm>
          <a:prstGeom prst="rect">
            <a:avLst/>
          </a:prstGeom>
          <a:solidFill>
            <a:schemeClr val="bg1">
              <a:lumMod val="95000"/>
            </a:schemeClr>
          </a:solidFill>
        </p:spPr>
        <p:txBody>
          <a:bodyPr wrap="square" rtlCol="0">
            <a:spAutoFit/>
          </a:bodyPr>
          <a:lstStyle/>
          <a:p>
            <a:r>
              <a:rPr lang="en-US" sz="800" dirty="0" smtClean="0"/>
              <a:t>Underlying frameworks: COSO-2013-principles, 3LOD, PIFC, </a:t>
            </a:r>
            <a:endParaRPr lang="en-US" sz="800" dirty="0"/>
          </a:p>
        </p:txBody>
      </p:sp>
      <p:sp>
        <p:nvSpPr>
          <p:cNvPr id="15" name="Titel 1"/>
          <p:cNvSpPr>
            <a:spLocks noGrp="1"/>
          </p:cNvSpPr>
          <p:nvPr>
            <p:ph type="title"/>
          </p:nvPr>
        </p:nvSpPr>
        <p:spPr>
          <a:xfrm>
            <a:off x="0" y="982011"/>
            <a:ext cx="9144000" cy="400130"/>
          </a:xfrm>
        </p:spPr>
        <p:txBody>
          <a:bodyPr/>
          <a:lstStyle/>
          <a:p>
            <a:r>
              <a:rPr lang="en-US" sz="2400" dirty="0" smtClean="0"/>
              <a:t>Key </a:t>
            </a:r>
            <a:r>
              <a:rPr lang="en-US" sz="2400" dirty="0" smtClean="0"/>
              <a:t>aspects to assess</a:t>
            </a:r>
            <a:endParaRPr lang="en-US" sz="2400" dirty="0"/>
          </a:p>
        </p:txBody>
      </p:sp>
    </p:spTree>
    <p:extLst>
      <p:ext uri="{BB962C8B-B14F-4D97-AF65-F5344CB8AC3E}">
        <p14:creationId xmlns:p14="http://schemas.microsoft.com/office/powerpoint/2010/main" val="214050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Things to consider when using the instruments</a:t>
            </a:r>
            <a:endParaRPr lang="en-US" dirty="0"/>
          </a:p>
        </p:txBody>
      </p:sp>
      <p:sp>
        <p:nvSpPr>
          <p:cNvPr id="5" name="Tekstvak 1"/>
          <p:cNvSpPr txBox="1"/>
          <p:nvPr/>
        </p:nvSpPr>
        <p:spPr>
          <a:xfrm>
            <a:off x="0" y="1835150"/>
            <a:ext cx="9144000" cy="4505360"/>
          </a:xfrm>
          <a:prstGeom prst="rect">
            <a:avLst/>
          </a:prstGeom>
          <a:solidFill>
            <a:srgbClr val="FFF2CC">
              <a:alpha val="50196"/>
            </a:srgb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Not one assessment-environment is the same. Feel free to tailor make the presented instruments dependable on the characteristics of your entity. This can be: combining instruments, skipping/rephrasing certain benchmark-criteria and/or (interview) questions</a:t>
            </a:r>
            <a:r>
              <a:rPr lang="en-US" sz="1200" dirty="0" smtClean="0">
                <a:effectLs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However: keep in mind that instrument C (questionnaire/interview set) encompasses key questions related to the minimum requirements for a sound functioning FMC. These aspects MUST be assessed</a:t>
            </a:r>
            <a:r>
              <a:rPr lang="en-US" sz="1200" dirty="0" smtClean="0">
                <a:effectLs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It is advised to combine instruments. Specifically in the case when a full-fledged FMC-assessment has never been </a:t>
            </a:r>
            <a:r>
              <a:rPr lang="en-US" sz="1200" dirty="0" smtClean="0">
                <a:effectLst/>
                <a:ea typeface="Calibri" panose="020F0502020204030204" pitchFamily="34" charset="0"/>
                <a:cs typeface="Times New Roman" panose="02020603050405020304" pitchFamily="18" charset="0"/>
              </a:rPr>
              <a:t>done before</a:t>
            </a:r>
            <a:r>
              <a:rPr lang="en-US" sz="1200" dirty="0">
                <a:effectLst/>
                <a:ea typeface="Calibri" panose="020F0502020204030204" pitchFamily="34" charset="0"/>
                <a:cs typeface="Times New Roman" panose="02020603050405020304" pitchFamily="18" charset="0"/>
              </a:rPr>
              <a:t>, combine questionnaires with interviews (e.g. instrument C and D</a:t>
            </a:r>
            <a:r>
              <a:rPr lang="en-US" sz="1200" dirty="0" smtClean="0">
                <a:effectLs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Always keep an eye on the FMC-assessment MATRIX. Study it and understand it. It is important to realize that the elements of FMC should be assessed separately AND in their coherence. A system-based approach is therefore necessary in which all three lines of defense and their interplay are assessed</a:t>
            </a:r>
            <a:r>
              <a:rPr lang="en-US" sz="1200" dirty="0" smtClean="0">
                <a:effectLs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It is not advised to assess FMC only related to one single process and/or (budget) program. FMC deals with the inner working of the entity and therefore should not be confined within an assessment to a single process and/or (budget) program</a:t>
            </a:r>
            <a:r>
              <a:rPr lang="en-US" sz="1200" dirty="0" smtClean="0">
                <a:effectLst/>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dirty="0">
                <a:effectLst/>
                <a:ea typeface="Calibri" panose="020F0502020204030204" pitchFamily="34" charset="0"/>
                <a:cs typeface="Times New Roman" panose="02020603050405020304" pitchFamily="18" charset="0"/>
              </a:rPr>
              <a:t>Keep the eye on the ball: don’t assess for the sake of assessing. Realize that the assessment should generate sufficient information for targeted action plans. Therefore: seek for the right combination of instruments which suits your needs as an entity. </a:t>
            </a:r>
          </a:p>
          <a:p>
            <a:pPr marL="457200" marR="0">
              <a:lnSpc>
                <a:spcPct val="107000"/>
              </a:lnSpc>
              <a:spcBef>
                <a:spcPts val="0"/>
              </a:spcBef>
              <a:spcAft>
                <a:spcPts val="800"/>
              </a:spcAft>
            </a:pPr>
            <a:r>
              <a:rPr lang="en-US"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58892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Guidance: assessment done: follow-up steps</a:t>
            </a:r>
            <a:endParaRPr lang="en-US" dirty="0"/>
          </a:p>
        </p:txBody>
      </p:sp>
      <p:sp>
        <p:nvSpPr>
          <p:cNvPr id="5" name="Tekstvak 15"/>
          <p:cNvSpPr txBox="1"/>
          <p:nvPr/>
        </p:nvSpPr>
        <p:spPr>
          <a:xfrm>
            <a:off x="0" y="1835150"/>
            <a:ext cx="9144000" cy="4475215"/>
          </a:xfrm>
          <a:prstGeom prst="rect">
            <a:avLst/>
          </a:prstGeom>
          <a:solidFill>
            <a:srgbClr val="FBE5D6">
              <a:alpha val="36863"/>
            </a:srgbClr>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0" i="1"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1"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1. Present and discuss the result of the assessment with senior management</a:t>
            </a:r>
            <a:r>
              <a:rPr kumimoji="0" lang="en-US" sz="1600"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a:t>
            </a:r>
          </a:p>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The results of the FMC-assessment should be presented by the working group to responsible senior management. The presented results should be followed by a discussion focused on the gaps with the benchmark-criteria. </a:t>
            </a:r>
            <a:endParaRPr kumimoji="0" lang="en-US" sz="16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1"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2. Senior management needs to set priorities given the results of the assessment</a:t>
            </a:r>
            <a:endParaRPr kumimoji="0" lang="en-US" sz="1600"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Based on the presented results and the follow-up discussion, responsible (senior) management, together with the working group, should draft an action plan aimed at diminishing assessed </a:t>
            </a:r>
            <a:r>
              <a:rPr kumimoji="0" lang="en-US" sz="16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gaps;</a:t>
            </a:r>
          </a:p>
          <a:p>
            <a:pPr marL="0" marR="0" lvl="0" indent="0" defTabSz="914400" eaLnBrk="1" fontAlgn="auto" latinLnBrk="0" hangingPunct="1">
              <a:lnSpc>
                <a:spcPct val="107000"/>
              </a:lnSpc>
              <a:spcBef>
                <a:spcPts val="0"/>
              </a:spcBef>
              <a:spcAft>
                <a:spcPts val="800"/>
              </a:spcAft>
              <a:buClrTx/>
              <a:buSzTx/>
              <a:buFontTx/>
              <a:buNone/>
              <a:tabLst/>
              <a:defRPr/>
            </a:pPr>
            <a:endParaRPr kumimoji="0" lang="en-US" sz="16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1"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3. Drafting the action plan</a:t>
            </a:r>
            <a:r>
              <a:rPr kumimoji="0" lang="en-US" sz="1100" b="1" i="1"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a:t>
            </a:r>
            <a:endParaRPr kumimoji="0" lang="en-US" sz="1100" b="1"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lang="en-US" sz="1600" kern="0" dirty="0" smtClean="0">
                <a:solidFill>
                  <a:sysClr val="windowText" lastClr="000000"/>
                </a:solidFill>
                <a:latin typeface="Calibri" panose="020F0502020204030204"/>
                <a:ea typeface="Calibri" panose="020F0502020204030204" pitchFamily="34" charset="0"/>
                <a:cs typeface="Times New Roman" panose="02020603050405020304" pitchFamily="18" charset="0"/>
              </a:rPr>
              <a:t>Realistic and practical.</a:t>
            </a:r>
            <a:r>
              <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16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Involve second line functions in this process.</a:t>
            </a: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4459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2538</TotalTime>
  <Words>552</Words>
  <Application>Microsoft Office PowerPoint</Application>
  <PresentationFormat>Diavoorstelling (4:3)</PresentationFormat>
  <Paragraphs>139</Paragraphs>
  <Slides>12</Slides>
  <Notes>1</Notes>
  <HiddenSlides>0</HiddenSlides>
  <MMClips>0</MMClips>
  <ScaleCrop>false</ScaleCrop>
  <HeadingPairs>
    <vt:vector size="6" baseType="variant">
      <vt:variant>
        <vt:lpstr>Gebruikte lettertypen</vt:lpstr>
      </vt:variant>
      <vt:variant>
        <vt:i4>6</vt:i4>
      </vt:variant>
      <vt:variant>
        <vt:lpstr>Thema</vt:lpstr>
      </vt:variant>
      <vt:variant>
        <vt:i4>4</vt:i4>
      </vt:variant>
      <vt:variant>
        <vt:lpstr>Diatitels</vt:lpstr>
      </vt:variant>
      <vt:variant>
        <vt:i4>12</vt:i4>
      </vt:variant>
    </vt:vector>
  </HeadingPairs>
  <TitlesOfParts>
    <vt:vector size="22" baseType="lpstr">
      <vt:lpstr>Arial</vt:lpstr>
      <vt:lpstr>Calibri</vt:lpstr>
      <vt:lpstr>Symbol</vt:lpstr>
      <vt:lpstr>Times New Roman</vt:lpstr>
      <vt:lpstr>Verdana</vt:lpstr>
      <vt:lpstr>Wingdings</vt:lpstr>
      <vt:lpstr>Inhoud bullet</vt:lpstr>
      <vt:lpstr>Standaardontwerp</vt:lpstr>
      <vt:lpstr>1_Standaardontwerp</vt:lpstr>
      <vt:lpstr>2_Standaardontwerp</vt:lpstr>
      <vt:lpstr>PowerPoint-presentatie</vt:lpstr>
      <vt:lpstr>Guidance on assessing FMC is needed because:</vt:lpstr>
      <vt:lpstr>Theoretical and Practical backbone of the Guide</vt:lpstr>
      <vt:lpstr>Guidance: steps towards a proper FMC-assessment</vt:lpstr>
      <vt:lpstr>Guidance: instruments for assessing FMC</vt:lpstr>
      <vt:lpstr>Key FMC-variables used in every instrument</vt:lpstr>
      <vt:lpstr>Key aspects to assess</vt:lpstr>
      <vt:lpstr>Things to consider when using the instruments</vt:lpstr>
      <vt:lpstr>Guidance: assessment done: follow-up steps</vt:lpstr>
      <vt:lpstr>Top 10 Tips for assessing FMC</vt:lpstr>
      <vt:lpstr>The NAFE-GUIDE on Assessing and strengthening FMC</vt:lpstr>
      <vt:lpstr>PowerPoint-presentatie</vt:lpstr>
    </vt:vector>
  </TitlesOfParts>
  <Company>Ministerie van Financiën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Fred Kesteren</cp:lastModifiedBy>
  <cp:revision>249</cp:revision>
  <dcterms:created xsi:type="dcterms:W3CDTF">2009-01-23T09:04:29Z</dcterms:created>
  <dcterms:modified xsi:type="dcterms:W3CDTF">2018-10-10T07:35:25Z</dcterms:modified>
</cp:coreProperties>
</file>