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7" r:id="rId1"/>
  </p:sldMasterIdLst>
  <p:notesMasterIdLst>
    <p:notesMasterId r:id="rId21"/>
  </p:notesMasterIdLst>
  <p:sldIdLst>
    <p:sldId id="256" r:id="rId2"/>
    <p:sldId id="257" r:id="rId3"/>
    <p:sldId id="258" r:id="rId4"/>
    <p:sldId id="267" r:id="rId5"/>
    <p:sldId id="270" r:id="rId6"/>
    <p:sldId id="271" r:id="rId7"/>
    <p:sldId id="259" r:id="rId8"/>
    <p:sldId id="272" r:id="rId9"/>
    <p:sldId id="260" r:id="rId10"/>
    <p:sldId id="261" r:id="rId11"/>
    <p:sldId id="274" r:id="rId12"/>
    <p:sldId id="276" r:id="rId13"/>
    <p:sldId id="262" r:id="rId14"/>
    <p:sldId id="263" r:id="rId15"/>
    <p:sldId id="264" r:id="rId16"/>
    <p:sldId id="265" r:id="rId17"/>
    <p:sldId id="266" r:id="rId18"/>
    <p:sldId id="273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258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2"/>
    <p:restoredTop sz="94674"/>
  </p:normalViewPr>
  <p:slideViewPr>
    <p:cSldViewPr snapToGrid="0" snapToObjects="1">
      <p:cViewPr>
        <p:scale>
          <a:sx n="113" d="100"/>
          <a:sy n="113" d="100"/>
        </p:scale>
        <p:origin x="-1584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7AAF06-2470-CC43-B47C-00E71DEED236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6FCB2A-424B-F249-B6D1-B00884AADA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648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F56E0-1A3C-194F-988B-0176C476E4B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556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F56E0-1A3C-194F-988B-0176C476E4B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823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618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6412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0586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607364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63077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8663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65286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71774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024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3023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3984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062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7364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057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9120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9006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7654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B3A64FB-4EBA-7F47-9F07-BA882FBD5087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9E023BB-DCF8-CF4F-8A24-C0745AAA83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7384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F3608B-CAD7-494A-A249-1CC534A80E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КОНТРОЛЬНАЯ СРЕДА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54D16A2-1812-3740-AB82-1BC4813A63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800" y="3886201"/>
            <a:ext cx="7095067" cy="1371599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Презентация для встречи </a:t>
            </a:r>
            <a:r>
              <a:rPr lang="ru-RU" dirty="0" err="1" smtClean="0"/>
              <a:t>СВА</a:t>
            </a:r>
            <a:r>
              <a:rPr lang="ru-RU" dirty="0" smtClean="0"/>
              <a:t> </a:t>
            </a:r>
            <a:r>
              <a:rPr lang="en-US" dirty="0" err="1" smtClean="0"/>
              <a:t>PEMPAL</a:t>
            </a:r>
            <a:r>
              <a:rPr lang="ru-RU" dirty="0" smtClean="0"/>
              <a:t> в Грузии </a:t>
            </a: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29-30 </a:t>
            </a:r>
            <a:r>
              <a:rPr lang="ru-RU" dirty="0" smtClean="0"/>
              <a:t>октября </a:t>
            </a:r>
            <a:r>
              <a:rPr lang="en-US" dirty="0" smtClean="0"/>
              <a:t>2018</a:t>
            </a:r>
            <a:r>
              <a:rPr lang="ru-RU" dirty="0" smtClean="0"/>
              <a:t> года</a:t>
            </a:r>
            <a:r>
              <a:rPr lang="en-US" dirty="0"/>
              <a:t/>
            </a:r>
            <a:br>
              <a:rPr lang="en-US" dirty="0"/>
            </a:br>
            <a:r>
              <a:rPr lang="ru-RU" dirty="0" err="1" smtClean="0"/>
              <a:t>ричард</a:t>
            </a:r>
            <a:r>
              <a:rPr lang="ru-RU" dirty="0" smtClean="0"/>
              <a:t> </a:t>
            </a:r>
            <a:r>
              <a:rPr lang="ru-RU" dirty="0" err="1" smtClean="0"/>
              <a:t>Маггс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23392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0D7BA906-F4C4-0B4B-B66A-D3343A220C5B}"/>
              </a:ext>
            </a:extLst>
          </p:cNvPr>
          <p:cNvSpPr/>
          <p:nvPr/>
        </p:nvSpPr>
        <p:spPr>
          <a:xfrm>
            <a:off x="350815" y="386634"/>
            <a:ext cx="8430877" cy="549152"/>
          </a:xfrm>
          <a:prstGeom prst="rect">
            <a:avLst/>
          </a:prstGeom>
          <a:solidFill>
            <a:srgbClr val="F2B2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cap="all" dirty="0" smtClean="0"/>
              <a:t>Контрольная среда: принципы и ключевые моменты</a:t>
            </a:r>
            <a:endParaRPr lang="en-US" sz="2000" b="1" dirty="0"/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xmlns="" id="{27372576-3C07-ED44-B7AA-2BDBEF775DE6}"/>
              </a:ext>
            </a:extLst>
          </p:cNvPr>
          <p:cNvGrpSpPr/>
          <p:nvPr/>
        </p:nvGrpSpPr>
        <p:grpSpPr>
          <a:xfrm>
            <a:off x="243031" y="1057518"/>
            <a:ext cx="3717991" cy="2092697"/>
            <a:chOff x="243031" y="1057518"/>
            <a:chExt cx="3717991" cy="2092697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xmlns="" id="{1D94A78D-4A08-0C4D-ACB6-0CE3004DBDA2}"/>
                </a:ext>
              </a:extLst>
            </p:cNvPr>
            <p:cNvGrpSpPr/>
            <p:nvPr/>
          </p:nvGrpSpPr>
          <p:grpSpPr>
            <a:xfrm>
              <a:off x="350816" y="1166470"/>
              <a:ext cx="3610206" cy="1983745"/>
              <a:chOff x="388017" y="994687"/>
              <a:chExt cx="3610206" cy="1983745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6474B8A5-E97B-0B4C-A9DB-1766FDF4F484}"/>
                  </a:ext>
                </a:extLst>
              </p:cNvPr>
              <p:cNvSpPr/>
              <p:nvPr/>
            </p:nvSpPr>
            <p:spPr>
              <a:xfrm>
                <a:off x="388020" y="994687"/>
                <a:ext cx="3610203" cy="651233"/>
              </a:xfrm>
              <a:prstGeom prst="rect">
                <a:avLst/>
              </a:prstGeom>
              <a:noFill/>
              <a:ln w="28575">
                <a:solidFill>
                  <a:srgbClr val="F2B23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 smtClean="0">
                    <a:solidFill>
                      <a:schemeClr val="tx1"/>
                    </a:solidFill>
                  </a:rPr>
                  <a:t>Организация демонстрирует приверженность добросовестности и этическим ценностям.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58CA716C-1A1F-9F4C-84F3-28DB75944601}"/>
                  </a:ext>
                </a:extLst>
              </p:cNvPr>
              <p:cNvSpPr/>
              <p:nvPr/>
            </p:nvSpPr>
            <p:spPr>
              <a:xfrm>
                <a:off x="388018" y="1822724"/>
                <a:ext cx="1756871" cy="513929"/>
              </a:xfrm>
              <a:prstGeom prst="rect">
                <a:avLst/>
              </a:prstGeom>
              <a:noFill/>
              <a:ln w="28575">
                <a:solidFill>
                  <a:srgbClr val="9328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dirty="0">
                    <a:solidFill>
                      <a:schemeClr val="tx1"/>
                    </a:solidFill>
                  </a:rPr>
                  <a:t>PF 1.1 </a:t>
                </a:r>
                <a:r>
                  <a:rPr lang="ru-RU" sz="1100" dirty="0" smtClean="0">
                    <a:solidFill>
                      <a:schemeClr val="tx1"/>
                    </a:solidFill>
                  </a:rPr>
                  <a:t>Создает общую атмосферу на высшем уровне организации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="" id="{0228E588-37BC-BB42-9F97-09BCD830918E}"/>
                  </a:ext>
                </a:extLst>
              </p:cNvPr>
              <p:cNvSpPr/>
              <p:nvPr/>
            </p:nvSpPr>
            <p:spPr>
              <a:xfrm>
                <a:off x="388017" y="2422466"/>
                <a:ext cx="1756871" cy="555966"/>
              </a:xfrm>
              <a:prstGeom prst="rect">
                <a:avLst/>
              </a:prstGeom>
              <a:noFill/>
              <a:ln w="28575">
                <a:solidFill>
                  <a:srgbClr val="9328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dirty="0">
                    <a:solidFill>
                      <a:schemeClr val="tx1"/>
                    </a:solidFill>
                  </a:rPr>
                  <a:t>PF 1.3 </a:t>
                </a:r>
                <a:r>
                  <a:rPr lang="ru-RU" sz="1100" dirty="0" smtClean="0">
                    <a:solidFill>
                      <a:schemeClr val="tx1"/>
                    </a:solidFill>
                  </a:rPr>
                  <a:t>Проводит проверки соблюдения стандартов поведения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xmlns="" id="{068D426B-74F9-2340-9CB8-F5E448CAEA04}"/>
                  </a:ext>
                </a:extLst>
              </p:cNvPr>
              <p:cNvSpPr/>
              <p:nvPr/>
            </p:nvSpPr>
            <p:spPr>
              <a:xfrm>
                <a:off x="2226329" y="2413012"/>
                <a:ext cx="1771893" cy="555966"/>
              </a:xfrm>
              <a:prstGeom prst="rect">
                <a:avLst/>
              </a:prstGeom>
              <a:noFill/>
              <a:ln w="28575">
                <a:solidFill>
                  <a:srgbClr val="9328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dirty="0" smtClean="0">
                    <a:solidFill>
                      <a:schemeClr val="tx1"/>
                    </a:solidFill>
                  </a:rPr>
                  <a:t>PF</a:t>
                </a:r>
                <a:r>
                  <a:rPr lang="ru-RU" sz="11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100" dirty="0" smtClean="0">
                    <a:solidFill>
                      <a:schemeClr val="tx1"/>
                    </a:solidFill>
                  </a:rPr>
                  <a:t>1.4 </a:t>
                </a:r>
                <a:r>
                  <a:rPr lang="ru-RU" sz="1100" dirty="0" smtClean="0">
                    <a:solidFill>
                      <a:schemeClr val="tx1"/>
                    </a:solidFill>
                  </a:rPr>
                  <a:t>Быстро  устраняет отклонения от стандартов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xmlns="" id="{29EC54AC-4A7A-6343-81B9-98FD570F13F2}"/>
                  </a:ext>
                </a:extLst>
              </p:cNvPr>
              <p:cNvSpPr/>
              <p:nvPr/>
            </p:nvSpPr>
            <p:spPr>
              <a:xfrm>
                <a:off x="2226329" y="1822724"/>
                <a:ext cx="1771894" cy="513929"/>
              </a:xfrm>
              <a:prstGeom prst="rect">
                <a:avLst/>
              </a:prstGeom>
              <a:noFill/>
              <a:ln w="28575">
                <a:solidFill>
                  <a:srgbClr val="9328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PF 1.2 </a:t>
                </a:r>
                <a:r>
                  <a:rPr lang="ru-RU" sz="1200" dirty="0" smtClean="0">
                    <a:solidFill>
                      <a:schemeClr val="tx1"/>
                    </a:solidFill>
                  </a:rPr>
                  <a:t>Устанавливает стандарты поведения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3" name="Oval 52">
              <a:extLst>
                <a:ext uri="{FF2B5EF4-FFF2-40B4-BE49-F238E27FC236}">
                  <a16:creationId xmlns:a16="http://schemas.microsoft.com/office/drawing/2014/main" xmlns="" id="{8B26998D-22D1-BB40-96AB-E2220ADB6788}"/>
                </a:ext>
              </a:extLst>
            </p:cNvPr>
            <p:cNvSpPr/>
            <p:nvPr/>
          </p:nvSpPr>
          <p:spPr>
            <a:xfrm>
              <a:off x="243031" y="1057518"/>
              <a:ext cx="215567" cy="2155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xmlns="" id="{9CAA02AA-580C-524C-9666-A3A12C6D1AE7}"/>
              </a:ext>
            </a:extLst>
          </p:cNvPr>
          <p:cNvGrpSpPr/>
          <p:nvPr/>
        </p:nvGrpSpPr>
        <p:grpSpPr>
          <a:xfrm>
            <a:off x="243031" y="3254857"/>
            <a:ext cx="2635534" cy="3326899"/>
            <a:chOff x="243031" y="3254857"/>
            <a:chExt cx="2635534" cy="3326899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xmlns="" id="{FC8B9E36-7F4E-3B4A-8969-EBA0BDE2ABD7}"/>
                </a:ext>
              </a:extLst>
            </p:cNvPr>
            <p:cNvGrpSpPr/>
            <p:nvPr/>
          </p:nvGrpSpPr>
          <p:grpSpPr>
            <a:xfrm>
              <a:off x="350816" y="3351321"/>
              <a:ext cx="2527749" cy="3230435"/>
              <a:chOff x="2893815" y="2531630"/>
              <a:chExt cx="2527749" cy="3230435"/>
            </a:xfrm>
          </p:grpSpPr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id="{26864D17-01A6-D340-8041-6A9B59A69E9E}"/>
                  </a:ext>
                </a:extLst>
              </p:cNvPr>
              <p:cNvSpPr/>
              <p:nvPr/>
            </p:nvSpPr>
            <p:spPr>
              <a:xfrm>
                <a:off x="2893815" y="2531630"/>
                <a:ext cx="2527348" cy="1196136"/>
              </a:xfrm>
              <a:prstGeom prst="rect">
                <a:avLst/>
              </a:prstGeom>
              <a:noFill/>
              <a:ln w="28575">
                <a:solidFill>
                  <a:srgbClr val="F2B23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 smtClean="0">
                    <a:solidFill>
                      <a:schemeClr val="tx1"/>
                    </a:solidFill>
                  </a:rPr>
                  <a:t>Под контролем органа управления руководство устанавливает структуры, линии отчетности, а также надлежащие полномочия и обязанности во исполнение поставленных целей</a:t>
                </a:r>
                <a:r>
                  <a:rPr lang="en-US" sz="1200" dirty="0" smtClean="0">
                    <a:solidFill>
                      <a:schemeClr val="tx1"/>
                    </a:solidFill>
                  </a:rPr>
                  <a:t>.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="" id="{19915412-DD6C-6F40-8CEA-A694755CBD61}"/>
                  </a:ext>
                </a:extLst>
              </p:cNvPr>
              <p:cNvSpPr/>
              <p:nvPr/>
            </p:nvSpPr>
            <p:spPr>
              <a:xfrm>
                <a:off x="2901327" y="3864142"/>
                <a:ext cx="2520237" cy="513929"/>
              </a:xfrm>
              <a:prstGeom prst="rect">
                <a:avLst/>
              </a:prstGeom>
              <a:noFill/>
              <a:ln w="28575">
                <a:solidFill>
                  <a:srgbClr val="9328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PF 3.1 </a:t>
                </a:r>
                <a:r>
                  <a:rPr lang="ru-RU" sz="1200" dirty="0" smtClean="0">
                    <a:solidFill>
                      <a:schemeClr val="tx1"/>
                    </a:solidFill>
                  </a:rPr>
                  <a:t>Учитывает все структуры организации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xmlns="" id="{65ED8C99-4C1A-C743-BFD3-CE5CBBE2592F}"/>
                  </a:ext>
                </a:extLst>
              </p:cNvPr>
              <p:cNvSpPr/>
              <p:nvPr/>
            </p:nvSpPr>
            <p:spPr>
              <a:xfrm>
                <a:off x="2893815" y="4514102"/>
                <a:ext cx="2520237" cy="555966"/>
              </a:xfrm>
              <a:prstGeom prst="rect">
                <a:avLst/>
              </a:prstGeom>
              <a:noFill/>
              <a:ln w="28575">
                <a:solidFill>
                  <a:srgbClr val="9328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PF 3.2 </a:t>
                </a:r>
                <a:r>
                  <a:rPr lang="ru-RU" sz="1200" dirty="0" smtClean="0">
                    <a:solidFill>
                      <a:schemeClr val="tx1"/>
                    </a:solidFill>
                  </a:rPr>
                  <a:t>Устанавливает линии отчетности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xmlns="" id="{5D923AEB-A05C-314A-AF8C-F4F906FB9614}"/>
                  </a:ext>
                </a:extLst>
              </p:cNvPr>
              <p:cNvSpPr/>
              <p:nvPr/>
            </p:nvSpPr>
            <p:spPr>
              <a:xfrm>
                <a:off x="2901327" y="5206099"/>
                <a:ext cx="2512725" cy="555966"/>
              </a:xfrm>
              <a:prstGeom prst="rect">
                <a:avLst/>
              </a:prstGeom>
              <a:noFill/>
              <a:ln w="28575">
                <a:solidFill>
                  <a:srgbClr val="9328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PF 3.3 </a:t>
                </a:r>
                <a:r>
                  <a:rPr lang="ru-RU" sz="1200" dirty="0" smtClean="0">
                    <a:solidFill>
                      <a:schemeClr val="tx1"/>
                    </a:solidFill>
                  </a:rPr>
                  <a:t>Определяет, возлагает и ограничивает  полномочия и обязанности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4" name="Oval 53">
              <a:extLst>
                <a:ext uri="{FF2B5EF4-FFF2-40B4-BE49-F238E27FC236}">
                  <a16:creationId xmlns:a16="http://schemas.microsoft.com/office/drawing/2014/main" xmlns="" id="{0C801CE5-D3E7-5E4D-8EB7-8BCE94203D77}"/>
                </a:ext>
              </a:extLst>
            </p:cNvPr>
            <p:cNvSpPr/>
            <p:nvPr/>
          </p:nvSpPr>
          <p:spPr>
            <a:xfrm>
              <a:off x="243031" y="3254857"/>
              <a:ext cx="215567" cy="2155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3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xmlns="" id="{A982305E-2333-7C47-AFFE-05B22BA3F9F9}"/>
              </a:ext>
            </a:extLst>
          </p:cNvPr>
          <p:cNvGrpSpPr/>
          <p:nvPr/>
        </p:nvGrpSpPr>
        <p:grpSpPr>
          <a:xfrm>
            <a:off x="3001188" y="3242658"/>
            <a:ext cx="2573491" cy="3339098"/>
            <a:chOff x="3001188" y="3242658"/>
            <a:chExt cx="2573491" cy="3339098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xmlns="" id="{6918CB6C-0270-9A4F-A3F3-9EC0E6F57EC9}"/>
                </a:ext>
              </a:extLst>
            </p:cNvPr>
            <p:cNvGrpSpPr/>
            <p:nvPr/>
          </p:nvGrpSpPr>
          <p:grpSpPr>
            <a:xfrm>
              <a:off x="3106930" y="3354514"/>
              <a:ext cx="2467749" cy="3227242"/>
              <a:chOff x="2973681" y="3249584"/>
              <a:chExt cx="2702526" cy="3227242"/>
            </a:xfrm>
          </p:grpSpPr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id="{142B4DD7-0248-D245-95C9-763D4BC76BD5}"/>
                  </a:ext>
                </a:extLst>
              </p:cNvPr>
              <p:cNvSpPr/>
              <p:nvPr/>
            </p:nvSpPr>
            <p:spPr>
              <a:xfrm>
                <a:off x="2973681" y="3249584"/>
                <a:ext cx="2695134" cy="788885"/>
              </a:xfrm>
              <a:prstGeom prst="rect">
                <a:avLst/>
              </a:prstGeom>
              <a:noFill/>
              <a:ln w="28575">
                <a:solidFill>
                  <a:srgbClr val="F2B23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 smtClean="0">
                    <a:solidFill>
                      <a:schemeClr val="tx1"/>
                    </a:solidFill>
                  </a:rPr>
                  <a:t>Организация демонстрирует приверженность привлечению, развитию и удержанию специалистов </a:t>
                </a:r>
                <a:r>
                  <a:rPr lang="en-US" sz="1200" dirty="0" smtClean="0">
                    <a:solidFill>
                      <a:schemeClr val="tx1"/>
                    </a:solidFill>
                  </a:rPr>
                  <a:t> 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id="{38F9807A-F740-0F43-B41B-91B8BF61873E}"/>
                  </a:ext>
                </a:extLst>
              </p:cNvPr>
              <p:cNvSpPr/>
              <p:nvPr/>
            </p:nvSpPr>
            <p:spPr>
              <a:xfrm>
                <a:off x="2994099" y="5371150"/>
                <a:ext cx="2674717" cy="520425"/>
              </a:xfrm>
              <a:prstGeom prst="rect">
                <a:avLst/>
              </a:prstGeom>
              <a:noFill/>
              <a:ln w="28575">
                <a:solidFill>
                  <a:srgbClr val="9328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PF 4.3 </a:t>
                </a:r>
                <a:r>
                  <a:rPr lang="ru-RU" sz="1200" dirty="0" smtClean="0">
                    <a:solidFill>
                      <a:schemeClr val="tx1"/>
                    </a:solidFill>
                  </a:rPr>
                  <a:t>Привлекает, обеспечивает развитие и удержание специалистов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="" id="{C9D33BF2-2C93-114E-B53E-B3159DE6579B}"/>
                  </a:ext>
                </a:extLst>
              </p:cNvPr>
              <p:cNvSpPr/>
              <p:nvPr/>
            </p:nvSpPr>
            <p:spPr>
              <a:xfrm>
                <a:off x="2994099" y="6026386"/>
                <a:ext cx="2682108" cy="450440"/>
              </a:xfrm>
              <a:prstGeom prst="rect">
                <a:avLst/>
              </a:prstGeom>
              <a:noFill/>
              <a:ln w="28575">
                <a:solidFill>
                  <a:srgbClr val="9328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dirty="0">
                    <a:solidFill>
                      <a:schemeClr val="tx1"/>
                    </a:solidFill>
                  </a:rPr>
                  <a:t>PF 4.4 </a:t>
                </a:r>
                <a:r>
                  <a:rPr lang="ru-RU" sz="1100" dirty="0" smtClean="0">
                    <a:solidFill>
                      <a:schemeClr val="tx1"/>
                    </a:solidFill>
                  </a:rPr>
                  <a:t>Планирует и принимает подготовительные меры для обеспечения преемственности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id="{56F1978E-D70A-9447-84BD-7C34727E1A79}"/>
                  </a:ext>
                </a:extLst>
              </p:cNvPr>
              <p:cNvSpPr/>
              <p:nvPr/>
            </p:nvSpPr>
            <p:spPr>
              <a:xfrm>
                <a:off x="2994099" y="4753140"/>
                <a:ext cx="2674716" cy="506154"/>
              </a:xfrm>
              <a:prstGeom prst="rect">
                <a:avLst/>
              </a:prstGeom>
              <a:noFill/>
              <a:ln w="28575">
                <a:solidFill>
                  <a:srgbClr val="9328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PF 4.2  </a:t>
                </a:r>
                <a:r>
                  <a:rPr lang="ru-RU" sz="1200" dirty="0" smtClean="0">
                    <a:solidFill>
                      <a:schemeClr val="tx1"/>
                    </a:solidFill>
                  </a:rPr>
                  <a:t>Оценивает уровень компетентности и устраняет недостатки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xmlns="" id="{A73F2C1D-48B7-7C4A-83C4-B7AC56227E92}"/>
                  </a:ext>
                </a:extLst>
              </p:cNvPr>
              <p:cNvSpPr/>
              <p:nvPr/>
            </p:nvSpPr>
            <p:spPr>
              <a:xfrm>
                <a:off x="2994099" y="4126283"/>
                <a:ext cx="2682108" cy="468137"/>
              </a:xfrm>
              <a:prstGeom prst="rect">
                <a:avLst/>
              </a:prstGeom>
              <a:noFill/>
              <a:ln w="28575">
                <a:solidFill>
                  <a:srgbClr val="9328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PF 4.1 </a:t>
                </a:r>
                <a:r>
                  <a:rPr lang="ru-RU" sz="1200" dirty="0" smtClean="0">
                    <a:solidFill>
                      <a:schemeClr val="tx1"/>
                    </a:solidFill>
                  </a:rPr>
                  <a:t>Определяет политику и практику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5" name="Oval 54">
              <a:extLst>
                <a:ext uri="{FF2B5EF4-FFF2-40B4-BE49-F238E27FC236}">
                  <a16:creationId xmlns:a16="http://schemas.microsoft.com/office/drawing/2014/main" xmlns="" id="{40C0CAAA-96A8-4343-9549-B766FF7198C1}"/>
                </a:ext>
              </a:extLst>
            </p:cNvPr>
            <p:cNvSpPr/>
            <p:nvPr/>
          </p:nvSpPr>
          <p:spPr>
            <a:xfrm>
              <a:off x="3001188" y="3242658"/>
              <a:ext cx="215567" cy="2155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4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xmlns="" id="{BA9AD2C6-DF54-7D4C-804F-AAFD5073674A}"/>
              </a:ext>
            </a:extLst>
          </p:cNvPr>
          <p:cNvGrpSpPr/>
          <p:nvPr/>
        </p:nvGrpSpPr>
        <p:grpSpPr>
          <a:xfrm>
            <a:off x="4290543" y="1056496"/>
            <a:ext cx="4491149" cy="2072908"/>
            <a:chOff x="4290543" y="1056496"/>
            <a:chExt cx="4491149" cy="2072908"/>
          </a:xfrm>
        </p:grpSpPr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xmlns="" id="{EB828AD2-5C50-FB43-BB01-63C2F0B02378}"/>
                </a:ext>
              </a:extLst>
            </p:cNvPr>
            <p:cNvGrpSpPr/>
            <p:nvPr/>
          </p:nvGrpSpPr>
          <p:grpSpPr>
            <a:xfrm>
              <a:off x="4392968" y="1163528"/>
              <a:ext cx="4388724" cy="1965876"/>
              <a:chOff x="-4209157" y="2533024"/>
              <a:chExt cx="4388724" cy="1965876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602A79F5-A311-2242-88B6-10FEAA38CFC9}"/>
                  </a:ext>
                </a:extLst>
              </p:cNvPr>
              <p:cNvSpPr/>
              <p:nvPr/>
            </p:nvSpPr>
            <p:spPr>
              <a:xfrm>
                <a:off x="-4209157" y="2533024"/>
                <a:ext cx="4380092" cy="717779"/>
              </a:xfrm>
              <a:prstGeom prst="rect">
                <a:avLst/>
              </a:prstGeom>
              <a:noFill/>
              <a:ln w="28575">
                <a:solidFill>
                  <a:srgbClr val="F2B23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 smtClean="0">
                    <a:solidFill>
                      <a:schemeClr val="tx1"/>
                    </a:solidFill>
                  </a:rPr>
                  <a:t>Органы управления демонстрируют независимость от руководства и осуществляют надзор над разработкой и осуществлением внутреннего контроля.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00164778-B2A8-574E-B079-3CEA20AE5749}"/>
                  </a:ext>
                </a:extLst>
              </p:cNvPr>
              <p:cNvSpPr/>
              <p:nvPr/>
            </p:nvSpPr>
            <p:spPr>
              <a:xfrm>
                <a:off x="-4209157" y="3328168"/>
                <a:ext cx="2153963" cy="519319"/>
              </a:xfrm>
              <a:prstGeom prst="rect">
                <a:avLst/>
              </a:prstGeom>
              <a:noFill/>
              <a:ln w="28575">
                <a:solidFill>
                  <a:srgbClr val="9328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PF 2.1 </a:t>
                </a:r>
                <a:r>
                  <a:rPr lang="ru-RU" sz="1200" dirty="0" smtClean="0">
                    <a:solidFill>
                      <a:schemeClr val="tx1"/>
                    </a:solidFill>
                  </a:rPr>
                  <a:t>Устанавливают сферы надзорной ответственности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id="{6AB78DEB-CB62-BB44-AF8E-FE907F61793E}"/>
                  </a:ext>
                </a:extLst>
              </p:cNvPr>
              <p:cNvSpPr/>
              <p:nvPr/>
            </p:nvSpPr>
            <p:spPr>
              <a:xfrm>
                <a:off x="-1897799" y="3354668"/>
                <a:ext cx="2068734" cy="492820"/>
              </a:xfrm>
              <a:prstGeom prst="rect">
                <a:avLst/>
              </a:prstGeom>
              <a:noFill/>
              <a:ln w="28575">
                <a:solidFill>
                  <a:srgbClr val="9328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dirty="0">
                    <a:solidFill>
                      <a:schemeClr val="tx1"/>
                    </a:solidFill>
                  </a:rPr>
                  <a:t>PF 2.2 </a:t>
                </a:r>
                <a:r>
                  <a:rPr lang="ru-RU" sz="1100" dirty="0" smtClean="0">
                    <a:solidFill>
                      <a:schemeClr val="tx1"/>
                    </a:solidFill>
                  </a:rPr>
                  <a:t>Имеют доступ к специалистам надлежащей квалификации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id="{9F37F4CF-F2D8-034D-A020-A9BF5840C736}"/>
                  </a:ext>
                </a:extLst>
              </p:cNvPr>
              <p:cNvSpPr/>
              <p:nvPr/>
            </p:nvSpPr>
            <p:spPr>
              <a:xfrm>
                <a:off x="-4209157" y="3942934"/>
                <a:ext cx="2153963" cy="555966"/>
              </a:xfrm>
              <a:prstGeom prst="rect">
                <a:avLst/>
              </a:prstGeom>
              <a:noFill/>
              <a:ln w="28575">
                <a:solidFill>
                  <a:srgbClr val="9328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PF 2.3 </a:t>
                </a:r>
                <a:r>
                  <a:rPr lang="ru-RU" sz="1200" dirty="0" smtClean="0">
                    <a:solidFill>
                      <a:schemeClr val="tx1"/>
                    </a:solidFill>
                  </a:rPr>
                  <a:t>Функционируют независимо от руководства</a:t>
                </a:r>
                <a:r>
                  <a:rPr lang="en-US" sz="1200" dirty="0" smtClean="0">
                    <a:solidFill>
                      <a:schemeClr val="tx1"/>
                    </a:solidFill>
                  </a:rPr>
                  <a:t> 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id="{3A99A30A-B34E-F346-919F-C9544B21E74C}"/>
                  </a:ext>
                </a:extLst>
              </p:cNvPr>
              <p:cNvSpPr/>
              <p:nvPr/>
            </p:nvSpPr>
            <p:spPr>
              <a:xfrm>
                <a:off x="-1900777" y="3951353"/>
                <a:ext cx="2080344" cy="547547"/>
              </a:xfrm>
              <a:prstGeom prst="rect">
                <a:avLst/>
              </a:prstGeom>
              <a:noFill/>
              <a:ln w="28575">
                <a:solidFill>
                  <a:srgbClr val="9328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PF 2.4 </a:t>
                </a:r>
                <a:r>
                  <a:rPr lang="ru-RU" sz="1200" dirty="0" smtClean="0">
                    <a:solidFill>
                      <a:schemeClr val="tx1"/>
                    </a:solidFill>
                  </a:rPr>
                  <a:t>Обеспечивают надзор над системой внутреннего контроля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6" name="Oval 55">
              <a:extLst>
                <a:ext uri="{FF2B5EF4-FFF2-40B4-BE49-F238E27FC236}">
                  <a16:creationId xmlns:a16="http://schemas.microsoft.com/office/drawing/2014/main" xmlns="" id="{57DFAF33-E8EE-BA4E-8396-2F7D69F8C698}"/>
                </a:ext>
              </a:extLst>
            </p:cNvPr>
            <p:cNvSpPr/>
            <p:nvPr/>
          </p:nvSpPr>
          <p:spPr>
            <a:xfrm>
              <a:off x="4290543" y="1056496"/>
              <a:ext cx="215567" cy="2155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xmlns="" id="{7BD1DB89-7DA3-9448-91B1-B03311955A9A}"/>
              </a:ext>
            </a:extLst>
          </p:cNvPr>
          <p:cNvGrpSpPr/>
          <p:nvPr/>
        </p:nvGrpSpPr>
        <p:grpSpPr>
          <a:xfrm>
            <a:off x="5774061" y="3341795"/>
            <a:ext cx="2969616" cy="3239961"/>
            <a:chOff x="5966713" y="3246391"/>
            <a:chExt cx="2969616" cy="3239961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xmlns="" id="{B0769CDA-29A5-5E4A-88AA-C8C4178CF5E6}"/>
                </a:ext>
              </a:extLst>
            </p:cNvPr>
            <p:cNvSpPr/>
            <p:nvPr/>
          </p:nvSpPr>
          <p:spPr>
            <a:xfrm>
              <a:off x="5966713" y="3246391"/>
              <a:ext cx="2967627" cy="879892"/>
            </a:xfrm>
            <a:prstGeom prst="rect">
              <a:avLst/>
            </a:prstGeom>
            <a:noFill/>
            <a:ln w="28575">
              <a:solidFill>
                <a:srgbClr val="F2B2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chemeClr val="tx1"/>
                  </a:solidFill>
                </a:rPr>
                <a:t>Организация требует от лиц отчета о выполнении ими своих обязанностей по внутреннему контролю во исполнение поставленных целей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xmlns="" id="{8941D469-B3D2-464A-B3DC-22C0B90C6230}"/>
                </a:ext>
              </a:extLst>
            </p:cNvPr>
            <p:cNvSpPr/>
            <p:nvPr/>
          </p:nvSpPr>
          <p:spPr>
            <a:xfrm>
              <a:off x="5972120" y="4269308"/>
              <a:ext cx="1442793" cy="988528"/>
            </a:xfrm>
            <a:prstGeom prst="rect">
              <a:avLst/>
            </a:prstGeom>
            <a:noFill/>
            <a:ln w="28575">
              <a:solidFill>
                <a:srgbClr val="9328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</a:rPr>
                <a:t>PF 5.1 </a:t>
              </a:r>
              <a:r>
                <a:rPr lang="ru-RU" sz="1000" dirty="0" smtClean="0">
                  <a:solidFill>
                    <a:schemeClr val="tx1"/>
                  </a:solidFill>
                </a:rPr>
                <a:t>Обеспечивает подотчетность через установленные структуры, полномочия и обязанности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xmlns="" id="{D528A930-A50E-674C-82F0-84F22B1872EB}"/>
                </a:ext>
              </a:extLst>
            </p:cNvPr>
            <p:cNvSpPr/>
            <p:nvPr/>
          </p:nvSpPr>
          <p:spPr>
            <a:xfrm>
              <a:off x="7485946" y="5342009"/>
              <a:ext cx="1442792" cy="597757"/>
            </a:xfrm>
            <a:prstGeom prst="rect">
              <a:avLst/>
            </a:prstGeom>
            <a:noFill/>
            <a:ln w="28575">
              <a:solidFill>
                <a:srgbClr val="9328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PF 5.4 </a:t>
              </a:r>
              <a:r>
                <a:rPr lang="ru-RU" sz="1200" dirty="0" smtClean="0">
                  <a:solidFill>
                    <a:schemeClr val="tx1"/>
                  </a:solidFill>
                </a:rPr>
                <a:t>Учитывает  чрезмерную нагрузку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xmlns="" id="{496A9D19-742E-4B4E-8415-5C7A8C096FCC}"/>
                </a:ext>
              </a:extLst>
            </p:cNvPr>
            <p:cNvSpPr/>
            <p:nvPr/>
          </p:nvSpPr>
          <p:spPr>
            <a:xfrm>
              <a:off x="5966713" y="6035912"/>
              <a:ext cx="2969616" cy="450440"/>
            </a:xfrm>
            <a:prstGeom prst="rect">
              <a:avLst/>
            </a:prstGeom>
            <a:noFill/>
            <a:ln w="28575">
              <a:solidFill>
                <a:srgbClr val="9328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PF 5.5 </a:t>
              </a:r>
              <a:r>
                <a:rPr lang="ru-RU" sz="1100" dirty="0" smtClean="0">
                  <a:solidFill>
                    <a:schemeClr val="tx1"/>
                  </a:solidFill>
                </a:rPr>
                <a:t>Оценивает качество работы, вознаграждает работников или налагает  дисциплинарные взыскания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xmlns="" id="{1ADD750B-4D63-4149-B8F9-285F7E018817}"/>
                </a:ext>
              </a:extLst>
            </p:cNvPr>
            <p:cNvSpPr/>
            <p:nvPr/>
          </p:nvSpPr>
          <p:spPr>
            <a:xfrm>
              <a:off x="7485946" y="4268402"/>
              <a:ext cx="1448394" cy="988528"/>
            </a:xfrm>
            <a:prstGeom prst="rect">
              <a:avLst/>
            </a:prstGeom>
            <a:noFill/>
            <a:ln w="28575">
              <a:solidFill>
                <a:srgbClr val="9328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PF 5.2 </a:t>
              </a:r>
              <a:r>
                <a:rPr lang="ru-RU" sz="1100" dirty="0" smtClean="0">
                  <a:solidFill>
                    <a:schemeClr val="tx1"/>
                  </a:solidFill>
                </a:rPr>
                <a:t>Устанавливает показатели эффективности, стимулы и вознаграждения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</p:grpSp>
      <p:sp>
        <p:nvSpPr>
          <p:cNvPr id="57" name="Oval 56">
            <a:extLst>
              <a:ext uri="{FF2B5EF4-FFF2-40B4-BE49-F238E27FC236}">
                <a16:creationId xmlns:a16="http://schemas.microsoft.com/office/drawing/2014/main" xmlns="" id="{806E9847-1EE5-AE4E-8F5B-EDD34E335A7B}"/>
              </a:ext>
            </a:extLst>
          </p:cNvPr>
          <p:cNvSpPr/>
          <p:nvPr/>
        </p:nvSpPr>
        <p:spPr>
          <a:xfrm>
            <a:off x="5673671" y="3240034"/>
            <a:ext cx="215567" cy="21556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xmlns="" id="{4AAD54AD-726D-A64D-9577-EB17B896595C}"/>
              </a:ext>
            </a:extLst>
          </p:cNvPr>
          <p:cNvSpPr/>
          <p:nvPr/>
        </p:nvSpPr>
        <p:spPr>
          <a:xfrm>
            <a:off x="5774061" y="5437413"/>
            <a:ext cx="1442792" cy="597757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PF 5.3 </a:t>
            </a:r>
            <a:r>
              <a:rPr lang="ru-RU" sz="1100" dirty="0" smtClean="0">
                <a:solidFill>
                  <a:schemeClr val="tx1"/>
                </a:solidFill>
              </a:rPr>
              <a:t>Оценивает </a:t>
            </a:r>
            <a:r>
              <a:rPr lang="ru-RU" sz="1100" smtClean="0">
                <a:solidFill>
                  <a:schemeClr val="tx1"/>
                </a:solidFill>
              </a:rPr>
              <a:t>актуальность показателей эффективности</a:t>
            </a:r>
            <a:endParaRPr 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95562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74B795-D928-B44B-8D4F-5D4DA17F0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Углубленное рассмотрение принципов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DB3FA3E-02B3-194C-952D-71E5746E27C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ru-RU" cap="none" dirty="0" smtClean="0"/>
              <a:t>Дискуссионный документ содержит</a:t>
            </a:r>
            <a:r>
              <a:rPr lang="en-US" cap="none" dirty="0" smtClean="0"/>
              <a:t> </a:t>
            </a:r>
            <a:endParaRPr lang="en-US" cap="none" dirty="0"/>
          </a:p>
          <a:p>
            <a:pPr lvl="1"/>
            <a:r>
              <a:rPr lang="ru-RU" cap="none" dirty="0" smtClean="0"/>
              <a:t>диаграммы, позволяющие интерпретировать принципы;</a:t>
            </a:r>
            <a:endParaRPr lang="en-US" cap="none" dirty="0"/>
          </a:p>
          <a:p>
            <a:pPr lvl="1"/>
            <a:r>
              <a:rPr lang="ru-RU" cap="none" dirty="0" smtClean="0"/>
              <a:t>краткий</a:t>
            </a:r>
            <a:r>
              <a:rPr lang="en-US" cap="none" dirty="0" smtClean="0"/>
              <a:t> </a:t>
            </a:r>
            <a:r>
              <a:rPr lang="ru-RU" cap="none" dirty="0" smtClean="0"/>
              <a:t>комментарий к каждому принципу;</a:t>
            </a:r>
            <a:endParaRPr lang="en-US" cap="none" dirty="0"/>
          </a:p>
          <a:p>
            <a:pPr lvl="1"/>
            <a:r>
              <a:rPr lang="ru-RU" cap="none" dirty="0" smtClean="0"/>
              <a:t>набор вопросов, которые аудиторы могут задавать по каждому принципу.</a:t>
            </a:r>
            <a:endParaRPr lang="en-US" cap="none" dirty="0"/>
          </a:p>
          <a:p>
            <a:r>
              <a:rPr lang="ru-RU" cap="none" dirty="0" smtClean="0"/>
              <a:t>Во время семинара состоится подробное обсуждение, которое должно помочь нам улучшить первоначальный проект документа, чтобы он стал более содержательным для аудиторов, работающих в странах-участницах </a:t>
            </a:r>
            <a:r>
              <a:rPr lang="en-US" cap="none" dirty="0" err="1" smtClean="0"/>
              <a:t>PEMPAL</a:t>
            </a:r>
            <a:r>
              <a:rPr lang="ru-RU" cap="none" dirty="0" smtClean="0"/>
              <a:t>.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xmlns="" val="2402739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0DE406-3F7C-3C4C-A91F-76DFBAC2D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Краткая характеристика каждого из пяти принципов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32F4A5C-B2C5-2B46-8E3C-5D11944907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7945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18C050BD-4596-5446-BB80-1DFE064E12A9}"/>
              </a:ext>
            </a:extLst>
          </p:cNvPr>
          <p:cNvGrpSpPr/>
          <p:nvPr/>
        </p:nvGrpSpPr>
        <p:grpSpPr>
          <a:xfrm>
            <a:off x="4925173" y="3471593"/>
            <a:ext cx="3676961" cy="3187183"/>
            <a:chOff x="4925173" y="3471593"/>
            <a:chExt cx="3676961" cy="3187183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xmlns="" id="{9A759B6A-F3D7-124F-9E9D-44B7BA02ACA9}"/>
                </a:ext>
              </a:extLst>
            </p:cNvPr>
            <p:cNvSpPr/>
            <p:nvPr/>
          </p:nvSpPr>
          <p:spPr>
            <a:xfrm>
              <a:off x="6095048" y="3471593"/>
              <a:ext cx="1973685" cy="1304877"/>
            </a:xfrm>
            <a:prstGeom prst="ellipse">
              <a:avLst/>
            </a:prstGeom>
            <a:gradFill flip="none" rotWithShape="1">
              <a:gsLst>
                <a:gs pos="99000">
                  <a:srgbClr val="9B55CE">
                    <a:tint val="66000"/>
                    <a:satMod val="160000"/>
                  </a:srgbClr>
                </a:gs>
                <a:gs pos="75000">
                  <a:srgbClr val="9B55CE">
                    <a:tint val="44500"/>
                    <a:satMod val="160000"/>
                  </a:srgbClr>
                </a:gs>
                <a:gs pos="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PF 1.3 </a:t>
              </a:r>
              <a:r>
                <a:rPr lang="ru-RU" sz="1200" b="1" dirty="0" smtClean="0">
                  <a:solidFill>
                    <a:schemeClr val="tx1"/>
                  </a:solidFill>
                </a:rPr>
                <a:t>Проводит оценку соблюдения стандартов поведения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xmlns="" id="{32AD751F-8D2F-3441-A899-EFC5BDDAC0DE}"/>
                </a:ext>
              </a:extLst>
            </p:cNvPr>
            <p:cNvSpPr/>
            <p:nvPr/>
          </p:nvSpPr>
          <p:spPr>
            <a:xfrm>
              <a:off x="4925173" y="5062848"/>
              <a:ext cx="1510960" cy="539496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/>
                <a:t>Рассмотрение руководством</a:t>
              </a:r>
              <a:endParaRPr lang="en-US" sz="1400" dirty="0"/>
            </a:p>
          </p:txBody>
        </p:sp>
        <p:sp>
          <p:nvSpPr>
            <p:cNvPr id="23" name="Rounded Rectangle 22">
              <a:extLst>
                <a:ext uri="{FF2B5EF4-FFF2-40B4-BE49-F238E27FC236}">
                  <a16:creationId xmlns:a16="http://schemas.microsoft.com/office/drawing/2014/main" xmlns="" id="{9C4660CE-3D9F-2C4A-87D0-FD5E37FA1827}"/>
                </a:ext>
              </a:extLst>
            </p:cNvPr>
            <p:cNvSpPr/>
            <p:nvPr/>
          </p:nvSpPr>
          <p:spPr>
            <a:xfrm>
              <a:off x="5816082" y="5864360"/>
              <a:ext cx="1421021" cy="794416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/>
                <a:t>Оценка личного поведения сотрудников</a:t>
              </a:r>
              <a:endParaRPr lang="en-US" sz="1400" dirty="0"/>
            </a:p>
          </p:txBody>
        </p:sp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xmlns="" id="{DD021A10-F385-C344-9D2D-29DF5A0FF9A2}"/>
                </a:ext>
              </a:extLst>
            </p:cNvPr>
            <p:cNvSpPr/>
            <p:nvPr/>
          </p:nvSpPr>
          <p:spPr>
            <a:xfrm>
              <a:off x="6857910" y="5091889"/>
              <a:ext cx="1744224" cy="457052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/>
                <a:t>Разбирательства</a:t>
              </a:r>
              <a:endParaRPr lang="en-US" sz="1400" dirty="0"/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xmlns="" id="{949C6578-E42C-A049-8E7D-CC0304D2A76B}"/>
                </a:ext>
              </a:extLst>
            </p:cNvPr>
            <p:cNvCxnSpPr>
              <a:cxnSpLocks/>
              <a:stCxn id="16" idx="5"/>
              <a:endCxn id="24" idx="0"/>
            </p:cNvCxnSpPr>
            <p:nvPr/>
          </p:nvCxnSpPr>
          <p:spPr>
            <a:xfrm flipH="1">
              <a:off x="7730022" y="4585375"/>
              <a:ext cx="49671" cy="506514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xmlns="" id="{D2DACB6E-ADEC-0B44-A7A7-03C5A0404700}"/>
                </a:ext>
              </a:extLst>
            </p:cNvPr>
            <p:cNvCxnSpPr>
              <a:cxnSpLocks/>
              <a:stCxn id="16" idx="3"/>
              <a:endCxn id="22" idx="0"/>
            </p:cNvCxnSpPr>
            <p:nvPr/>
          </p:nvCxnSpPr>
          <p:spPr>
            <a:xfrm flipH="1">
              <a:off x="5680653" y="4585375"/>
              <a:ext cx="703435" cy="477473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xmlns="" id="{65800645-1924-4340-A0A3-0E8F786B6E07}"/>
                </a:ext>
              </a:extLst>
            </p:cNvPr>
            <p:cNvCxnSpPr>
              <a:cxnSpLocks/>
              <a:stCxn id="16" idx="4"/>
              <a:endCxn id="23" idx="0"/>
            </p:cNvCxnSpPr>
            <p:nvPr/>
          </p:nvCxnSpPr>
          <p:spPr>
            <a:xfrm flipH="1">
              <a:off x="6526593" y="4776470"/>
              <a:ext cx="555298" cy="1087890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7A10E304-9AC8-524E-BA42-5B53ECC42F02}"/>
              </a:ext>
            </a:extLst>
          </p:cNvPr>
          <p:cNvGrpSpPr/>
          <p:nvPr/>
        </p:nvGrpSpPr>
        <p:grpSpPr>
          <a:xfrm>
            <a:off x="152401" y="222296"/>
            <a:ext cx="4011654" cy="3202420"/>
            <a:chOff x="152401" y="222296"/>
            <a:chExt cx="4011654" cy="3202420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xmlns="" id="{DF84657D-9791-F747-BC6B-7A017668E337}"/>
                </a:ext>
              </a:extLst>
            </p:cNvPr>
            <p:cNvSpPr/>
            <p:nvPr/>
          </p:nvSpPr>
          <p:spPr>
            <a:xfrm>
              <a:off x="2236286" y="779150"/>
              <a:ext cx="1082647" cy="437245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/>
                <a:t>Ценности </a:t>
              </a:r>
              <a:endParaRPr lang="en-US" sz="1400" dirty="0"/>
            </a:p>
          </p:txBody>
        </p:sp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xmlns="" id="{B6E9A138-AB49-1D49-ADA9-635E5581AA1E}"/>
                </a:ext>
              </a:extLst>
            </p:cNvPr>
            <p:cNvSpPr/>
            <p:nvPr/>
          </p:nvSpPr>
          <p:spPr>
            <a:xfrm>
              <a:off x="152401" y="820111"/>
              <a:ext cx="1270000" cy="437245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/>
                <a:t>Поведение </a:t>
              </a:r>
              <a:endParaRPr lang="en-US" sz="1400" dirty="0"/>
            </a:p>
          </p:txBody>
        </p:sp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xmlns="" id="{EFA6F801-46CE-D24C-9F76-31D8B0799BE3}"/>
                </a:ext>
              </a:extLst>
            </p:cNvPr>
            <p:cNvSpPr/>
            <p:nvPr/>
          </p:nvSpPr>
          <p:spPr>
            <a:xfrm>
              <a:off x="985012" y="222296"/>
              <a:ext cx="1383190" cy="457052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/>
                <a:t>Стиль работы</a:t>
              </a:r>
              <a:endParaRPr lang="en-US" sz="1400" dirty="0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xmlns="" id="{878B6ACE-0A8F-3340-ABA0-DA1145D10A32}"/>
                </a:ext>
              </a:extLst>
            </p:cNvPr>
            <p:cNvSpPr/>
            <p:nvPr/>
          </p:nvSpPr>
          <p:spPr>
            <a:xfrm>
              <a:off x="792849" y="1289390"/>
              <a:ext cx="2145084" cy="1185854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PF 1.1 </a:t>
              </a:r>
              <a:endParaRPr lang="ru-RU" sz="12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ru-RU" sz="1200" b="1" dirty="0" smtClean="0">
                  <a:solidFill>
                    <a:schemeClr val="tx1"/>
                  </a:solidFill>
                </a:rPr>
                <a:t>Создает общую атмосферу на высшем уровне организации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xmlns="" id="{8E266400-9472-5144-B548-4D8F658A5D8B}"/>
                </a:ext>
              </a:extLst>
            </p:cNvPr>
            <p:cNvSpPr/>
            <p:nvPr/>
          </p:nvSpPr>
          <p:spPr>
            <a:xfrm>
              <a:off x="2331356" y="2475244"/>
              <a:ext cx="1832699" cy="949472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300" dirty="0" smtClean="0"/>
                <a:t>Руководство устанавливает высокие стандарты личного поведения</a:t>
              </a:r>
              <a:endParaRPr lang="en-US" sz="1300" dirty="0"/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xmlns="" id="{7C4AFA6F-2093-6D49-90D4-962B875BBBAC}"/>
                </a:ext>
              </a:extLst>
            </p:cNvPr>
            <p:cNvCxnSpPr>
              <a:cxnSpLocks/>
              <a:stCxn id="11" idx="2"/>
              <a:endCxn id="13" idx="1"/>
            </p:cNvCxnSpPr>
            <p:nvPr/>
          </p:nvCxnSpPr>
          <p:spPr>
            <a:xfrm>
              <a:off x="787401" y="1257356"/>
              <a:ext cx="319588" cy="205698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xmlns="" id="{4B35B26B-0BF8-5D42-91C2-06F6F79A1E3D}"/>
                </a:ext>
              </a:extLst>
            </p:cNvPr>
            <p:cNvCxnSpPr>
              <a:cxnSpLocks/>
              <a:stCxn id="10" idx="2"/>
              <a:endCxn id="13" idx="7"/>
            </p:cNvCxnSpPr>
            <p:nvPr/>
          </p:nvCxnSpPr>
          <p:spPr>
            <a:xfrm flipH="1">
              <a:off x="2623793" y="1216395"/>
              <a:ext cx="153817" cy="246659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xmlns="" id="{F93F2211-4F34-754E-BC33-F9FA2DCA1F0B}"/>
                </a:ext>
              </a:extLst>
            </p:cNvPr>
            <p:cNvCxnSpPr>
              <a:cxnSpLocks/>
              <a:stCxn id="12" idx="2"/>
              <a:endCxn id="13" idx="0"/>
            </p:cNvCxnSpPr>
            <p:nvPr/>
          </p:nvCxnSpPr>
          <p:spPr>
            <a:xfrm>
              <a:off x="1676607" y="679348"/>
              <a:ext cx="188784" cy="610042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xmlns="" id="{DDBEAAF4-C907-134C-A918-2188B7B1ED54}"/>
                </a:ext>
              </a:extLst>
            </p:cNvPr>
            <p:cNvCxnSpPr>
              <a:cxnSpLocks/>
              <a:stCxn id="13" idx="4"/>
              <a:endCxn id="14" idx="1"/>
            </p:cNvCxnSpPr>
            <p:nvPr/>
          </p:nvCxnSpPr>
          <p:spPr>
            <a:xfrm>
              <a:off x="1865391" y="2475244"/>
              <a:ext cx="465965" cy="474736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AE248606-B7E5-0845-8B12-0B1986C0B9B4}"/>
              </a:ext>
            </a:extLst>
          </p:cNvPr>
          <p:cNvGrpSpPr/>
          <p:nvPr/>
        </p:nvGrpSpPr>
        <p:grpSpPr>
          <a:xfrm>
            <a:off x="360129" y="3445611"/>
            <a:ext cx="3917347" cy="2703019"/>
            <a:chOff x="360129" y="3445611"/>
            <a:chExt cx="3917347" cy="2703019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xmlns="" id="{BB9A6C90-9E5C-7341-A87A-615F17007099}"/>
                </a:ext>
              </a:extLst>
            </p:cNvPr>
            <p:cNvSpPr/>
            <p:nvPr/>
          </p:nvSpPr>
          <p:spPr>
            <a:xfrm>
              <a:off x="2480752" y="4406390"/>
              <a:ext cx="1796724" cy="1312915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4700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PF 1.4 </a:t>
              </a:r>
              <a:r>
                <a:rPr lang="ru-RU" sz="1200" b="1" dirty="0" smtClean="0">
                  <a:solidFill>
                    <a:schemeClr val="tx1"/>
                  </a:solidFill>
                </a:rPr>
                <a:t>Быстро устраняет  отклонения от стандартов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Document 19">
              <a:extLst>
                <a:ext uri="{FF2B5EF4-FFF2-40B4-BE49-F238E27FC236}">
                  <a16:creationId xmlns:a16="http://schemas.microsoft.com/office/drawing/2014/main" xmlns="" id="{7667D7D0-A40F-6A4C-A41A-BB7914888EE2}"/>
                </a:ext>
              </a:extLst>
            </p:cNvPr>
            <p:cNvSpPr/>
            <p:nvPr/>
          </p:nvSpPr>
          <p:spPr>
            <a:xfrm>
              <a:off x="360129" y="3445611"/>
              <a:ext cx="1543719" cy="1184153"/>
            </a:xfrm>
            <a:prstGeom prst="flowChartDocumen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100" dirty="0" smtClean="0"/>
                <a:t>Регулярные отчеты перед персоналом о принятых дисциплинарных мерах</a:t>
              </a:r>
              <a:endParaRPr lang="en-US" sz="1100" dirty="0"/>
            </a:p>
          </p:txBody>
        </p:sp>
        <p:sp>
          <p:nvSpPr>
            <p:cNvPr id="28" name="Rounded Rectangle 27">
              <a:extLst>
                <a:ext uri="{FF2B5EF4-FFF2-40B4-BE49-F238E27FC236}">
                  <a16:creationId xmlns:a16="http://schemas.microsoft.com/office/drawing/2014/main" xmlns="" id="{C28AB254-5E83-C34C-8D9D-93D385BA82EC}"/>
                </a:ext>
              </a:extLst>
            </p:cNvPr>
            <p:cNvSpPr/>
            <p:nvPr/>
          </p:nvSpPr>
          <p:spPr>
            <a:xfrm>
              <a:off x="455601" y="4916724"/>
              <a:ext cx="1352776" cy="1231906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/>
                <a:t>Принимает  дисциплинарные меры при необходимости</a:t>
              </a:r>
              <a:endParaRPr lang="en-US" sz="1400" dirty="0"/>
            </a:p>
          </p:txBody>
        </p: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xmlns="" id="{E3624A52-C155-7B40-AC95-43C8ACE48389}"/>
                </a:ext>
              </a:extLst>
            </p:cNvPr>
            <p:cNvCxnSpPr>
              <a:cxnSpLocks/>
              <a:stCxn id="28" idx="0"/>
              <a:endCxn id="20" idx="2"/>
            </p:cNvCxnSpPr>
            <p:nvPr/>
          </p:nvCxnSpPr>
          <p:spPr>
            <a:xfrm flipV="1">
              <a:off x="1131989" y="4551478"/>
              <a:ext cx="0" cy="365246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xmlns="" id="{28BC119B-1885-AE42-B032-379754D28913}"/>
                </a:ext>
              </a:extLst>
            </p:cNvPr>
            <p:cNvCxnSpPr>
              <a:cxnSpLocks/>
              <a:stCxn id="17" idx="2"/>
              <a:endCxn id="28" idx="3"/>
            </p:cNvCxnSpPr>
            <p:nvPr/>
          </p:nvCxnSpPr>
          <p:spPr>
            <a:xfrm flipH="1">
              <a:off x="1808377" y="5062848"/>
              <a:ext cx="672375" cy="469829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D558EBB9-C69B-D641-9C10-289C8DF46A07}"/>
              </a:ext>
            </a:extLst>
          </p:cNvPr>
          <p:cNvGrpSpPr/>
          <p:nvPr/>
        </p:nvGrpSpPr>
        <p:grpSpPr>
          <a:xfrm>
            <a:off x="4925173" y="773642"/>
            <a:ext cx="3785846" cy="2612769"/>
            <a:chOff x="4925173" y="773642"/>
            <a:chExt cx="3785846" cy="2612769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89327C71-1E27-6E4D-906D-A307DF7B7184}"/>
                </a:ext>
              </a:extLst>
            </p:cNvPr>
            <p:cNvSpPr/>
            <p:nvPr/>
          </p:nvSpPr>
          <p:spPr>
            <a:xfrm>
              <a:off x="4925173" y="1144874"/>
              <a:ext cx="1854363" cy="1147839"/>
            </a:xfrm>
            <a:prstGeom prst="ellipse">
              <a:avLst/>
            </a:prstGeom>
            <a:gradFill flip="none" rotWithShape="1">
              <a:gsLst>
                <a:gs pos="100000">
                  <a:srgbClr val="9B55CE">
                    <a:tint val="66000"/>
                    <a:satMod val="160000"/>
                  </a:srgbClr>
                </a:gs>
                <a:gs pos="69000">
                  <a:srgbClr val="9B55CE">
                    <a:tint val="44500"/>
                    <a:satMod val="160000"/>
                  </a:srgbClr>
                </a:gs>
                <a:gs pos="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PF 1.2 </a:t>
              </a:r>
              <a:r>
                <a:rPr lang="ru-RU" sz="1200" b="1" dirty="0" smtClean="0">
                  <a:solidFill>
                    <a:schemeClr val="tx1"/>
                  </a:solidFill>
                </a:rPr>
                <a:t>Устанавливает стандарты поведения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xmlns="" id="{325ADF4C-444D-C54A-971A-59817210EDC4}"/>
                </a:ext>
              </a:extLst>
            </p:cNvPr>
            <p:cNvGrpSpPr/>
            <p:nvPr/>
          </p:nvGrpSpPr>
          <p:grpSpPr>
            <a:xfrm>
              <a:off x="5434129" y="773642"/>
              <a:ext cx="3276890" cy="2612769"/>
              <a:chOff x="5434129" y="773642"/>
              <a:chExt cx="3276890" cy="2612769"/>
            </a:xfrm>
          </p:grpSpPr>
          <p:sp>
            <p:nvSpPr>
              <p:cNvPr id="30" name="Document 29">
                <a:extLst>
                  <a:ext uri="{FF2B5EF4-FFF2-40B4-BE49-F238E27FC236}">
                    <a16:creationId xmlns:a16="http://schemas.microsoft.com/office/drawing/2014/main" xmlns="" id="{6D507610-C777-2646-ADCB-81CC86909ACE}"/>
                  </a:ext>
                </a:extLst>
              </p:cNvPr>
              <p:cNvSpPr/>
              <p:nvPr/>
            </p:nvSpPr>
            <p:spPr>
              <a:xfrm>
                <a:off x="7045724" y="773642"/>
                <a:ext cx="1423780" cy="805884"/>
              </a:xfrm>
              <a:prstGeom prst="flowChartDocument">
                <a:avLst/>
              </a:prstGeom>
              <a:ln w="28575"/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ru-RU" sz="1200" dirty="0" smtClean="0"/>
                  <a:t>Политика в отношении сексуальных домогательств</a:t>
                </a:r>
                <a:endParaRPr lang="en-US" sz="1200" dirty="0"/>
              </a:p>
            </p:txBody>
          </p:sp>
          <p:sp>
            <p:nvSpPr>
              <p:cNvPr id="21" name="Document 20">
                <a:extLst>
                  <a:ext uri="{FF2B5EF4-FFF2-40B4-BE49-F238E27FC236}">
                    <a16:creationId xmlns:a16="http://schemas.microsoft.com/office/drawing/2014/main" xmlns="" id="{DF799A29-74DB-914A-8292-D1657778BA10}"/>
                  </a:ext>
                </a:extLst>
              </p:cNvPr>
              <p:cNvSpPr/>
              <p:nvPr/>
            </p:nvSpPr>
            <p:spPr>
              <a:xfrm>
                <a:off x="7051784" y="2475244"/>
                <a:ext cx="1423780" cy="805884"/>
              </a:xfrm>
              <a:prstGeom prst="flowChartDocument">
                <a:avLst/>
              </a:prstGeom>
              <a:ln w="28575"/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ru-RU" sz="1200" dirty="0" smtClean="0"/>
                  <a:t>Политика в отношении защиты информаторов</a:t>
                </a:r>
                <a:endParaRPr lang="en-US" sz="1200" dirty="0"/>
              </a:p>
            </p:txBody>
          </p:sp>
          <p:sp>
            <p:nvSpPr>
              <p:cNvPr id="19" name="Document 18">
                <a:extLst>
                  <a:ext uri="{FF2B5EF4-FFF2-40B4-BE49-F238E27FC236}">
                    <a16:creationId xmlns:a16="http://schemas.microsoft.com/office/drawing/2014/main" xmlns="" id="{C5C40FAB-C506-CA41-A8FA-315D36C49CEE}"/>
                  </a:ext>
                </a:extLst>
              </p:cNvPr>
              <p:cNvSpPr/>
              <p:nvPr/>
            </p:nvSpPr>
            <p:spPr>
              <a:xfrm>
                <a:off x="5434129" y="2475244"/>
                <a:ext cx="1423780" cy="911167"/>
              </a:xfrm>
              <a:prstGeom prst="flowChartDocument">
                <a:avLst/>
              </a:prstGeom>
              <a:ln w="28575"/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ru-RU" sz="1200" dirty="0" smtClean="0"/>
                  <a:t>Политика противодействия мошенничеству и коррупции</a:t>
                </a:r>
                <a:endParaRPr lang="en-US" sz="1200" dirty="0"/>
              </a:p>
            </p:txBody>
          </p:sp>
          <p:cxnSp>
            <p:nvCxnSpPr>
              <p:cNvPr id="3" name="Straight Arrow Connector 2">
                <a:extLst>
                  <a:ext uri="{FF2B5EF4-FFF2-40B4-BE49-F238E27FC236}">
                    <a16:creationId xmlns:a16="http://schemas.microsoft.com/office/drawing/2014/main" xmlns="" id="{37F98017-A3AF-FF48-ABD1-F187E97724FE}"/>
                  </a:ext>
                </a:extLst>
              </p:cNvPr>
              <p:cNvCxnSpPr>
                <a:cxnSpLocks/>
                <a:stCxn id="15" idx="6"/>
                <a:endCxn id="18" idx="1"/>
              </p:cNvCxnSpPr>
              <p:nvPr/>
            </p:nvCxnSpPr>
            <p:spPr>
              <a:xfrm>
                <a:off x="6779536" y="1718794"/>
                <a:ext cx="725135" cy="289033"/>
              </a:xfrm>
              <a:prstGeom prst="straightConnector1">
                <a:avLst/>
              </a:prstGeom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7" name="Straight Arrow Connector 6">
                <a:extLst>
                  <a:ext uri="{FF2B5EF4-FFF2-40B4-BE49-F238E27FC236}">
                    <a16:creationId xmlns:a16="http://schemas.microsoft.com/office/drawing/2014/main" xmlns="" id="{6D80BE91-CA55-2A4C-932C-F581496ED226}"/>
                  </a:ext>
                </a:extLst>
              </p:cNvPr>
              <p:cNvCxnSpPr>
                <a:cxnSpLocks/>
                <a:stCxn id="15" idx="4"/>
                <a:endCxn id="19" idx="0"/>
              </p:cNvCxnSpPr>
              <p:nvPr/>
            </p:nvCxnSpPr>
            <p:spPr>
              <a:xfrm>
                <a:off x="5852355" y="2292713"/>
                <a:ext cx="293664" cy="182531"/>
              </a:xfrm>
              <a:prstGeom prst="straightConnector1">
                <a:avLst/>
              </a:prstGeom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xmlns="" id="{106011F0-5EA1-CD42-B405-DC4A35FC7754}"/>
                  </a:ext>
                </a:extLst>
              </p:cNvPr>
              <p:cNvCxnSpPr>
                <a:cxnSpLocks/>
                <a:stCxn id="15" idx="5"/>
                <a:endCxn id="21" idx="0"/>
              </p:cNvCxnSpPr>
              <p:nvPr/>
            </p:nvCxnSpPr>
            <p:spPr>
              <a:xfrm>
                <a:off x="6507971" y="2124616"/>
                <a:ext cx="1255703" cy="350628"/>
              </a:xfrm>
              <a:prstGeom prst="straightConnector1">
                <a:avLst/>
              </a:prstGeom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>
                <a:extLst>
                  <a:ext uri="{FF2B5EF4-FFF2-40B4-BE49-F238E27FC236}">
                    <a16:creationId xmlns:a16="http://schemas.microsoft.com/office/drawing/2014/main" xmlns="" id="{16E3BC56-60B5-974B-8AA3-51F11F3E44E4}"/>
                  </a:ext>
                </a:extLst>
              </p:cNvPr>
              <p:cNvCxnSpPr>
                <a:cxnSpLocks/>
                <a:stCxn id="15" idx="7"/>
                <a:endCxn id="30" idx="1"/>
              </p:cNvCxnSpPr>
              <p:nvPr/>
            </p:nvCxnSpPr>
            <p:spPr>
              <a:xfrm flipV="1">
                <a:off x="6507971" y="1176584"/>
                <a:ext cx="537753" cy="136387"/>
              </a:xfrm>
              <a:prstGeom prst="straightConnector1">
                <a:avLst/>
              </a:prstGeom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sp>
            <p:nvSpPr>
              <p:cNvPr id="18" name="Document 17">
                <a:extLst>
                  <a:ext uri="{FF2B5EF4-FFF2-40B4-BE49-F238E27FC236}">
                    <a16:creationId xmlns:a16="http://schemas.microsoft.com/office/drawing/2014/main" xmlns="" id="{8F7ADB52-D46F-434C-B06B-B3343438B9E7}"/>
                  </a:ext>
                </a:extLst>
              </p:cNvPr>
              <p:cNvSpPr/>
              <p:nvPr/>
            </p:nvSpPr>
            <p:spPr>
              <a:xfrm>
                <a:off x="7504671" y="1691900"/>
                <a:ext cx="1206348" cy="631854"/>
              </a:xfrm>
              <a:prstGeom prst="flowChartDocument">
                <a:avLst/>
              </a:prstGeom>
              <a:ln w="28575"/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ru-RU" sz="1400" dirty="0" smtClean="0"/>
                  <a:t>Кодекс поведения</a:t>
                </a:r>
                <a:endParaRPr lang="en-US" sz="1400" dirty="0"/>
              </a:p>
            </p:txBody>
          </p:sp>
        </p:grpSp>
      </p:grpSp>
      <p:grpSp>
        <p:nvGrpSpPr>
          <p:cNvPr id="212" name="Group 211">
            <a:extLst>
              <a:ext uri="{FF2B5EF4-FFF2-40B4-BE49-F238E27FC236}">
                <a16:creationId xmlns:a16="http://schemas.microsoft.com/office/drawing/2014/main" xmlns="" id="{F856B2C0-B6A4-CE4C-8E8A-60DC6ACF472B}"/>
              </a:ext>
            </a:extLst>
          </p:cNvPr>
          <p:cNvGrpSpPr/>
          <p:nvPr/>
        </p:nvGrpSpPr>
        <p:grpSpPr>
          <a:xfrm>
            <a:off x="3183254" y="153657"/>
            <a:ext cx="3610203" cy="614389"/>
            <a:chOff x="3302427" y="197576"/>
            <a:chExt cx="3610203" cy="61438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E5F042CE-3C1A-144F-BE72-AB256EFBACBC}"/>
                </a:ext>
              </a:extLst>
            </p:cNvPr>
            <p:cNvSpPr/>
            <p:nvPr/>
          </p:nvSpPr>
          <p:spPr>
            <a:xfrm>
              <a:off x="3302427" y="197576"/>
              <a:ext cx="3610203" cy="614389"/>
            </a:xfrm>
            <a:prstGeom prst="rect">
              <a:avLst/>
            </a:prstGeom>
            <a:solidFill>
              <a:srgbClr val="F0B148"/>
            </a:solidFill>
            <a:ln w="28575">
              <a:solidFill>
                <a:srgbClr val="F2B2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 smtClean="0">
                  <a:solidFill>
                    <a:schemeClr val="tx1"/>
                  </a:solidFill>
                </a:rPr>
                <a:t>Организация демонстрирует приверженность добросовестности и этическим ценностям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211" name="Oval 210">
              <a:extLst>
                <a:ext uri="{FF2B5EF4-FFF2-40B4-BE49-F238E27FC236}">
                  <a16:creationId xmlns:a16="http://schemas.microsoft.com/office/drawing/2014/main" xmlns="" id="{0D832497-AEB7-B846-A4B1-161873C24A7E}"/>
                </a:ext>
              </a:extLst>
            </p:cNvPr>
            <p:cNvSpPr/>
            <p:nvPr/>
          </p:nvSpPr>
          <p:spPr>
            <a:xfrm>
              <a:off x="3568684" y="289203"/>
              <a:ext cx="215567" cy="2155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516181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" name="Group 162">
            <a:extLst>
              <a:ext uri="{FF2B5EF4-FFF2-40B4-BE49-F238E27FC236}">
                <a16:creationId xmlns:a16="http://schemas.microsoft.com/office/drawing/2014/main" xmlns="" id="{C28BA026-393D-194D-BC41-C40D0CC20250}"/>
              </a:ext>
            </a:extLst>
          </p:cNvPr>
          <p:cNvGrpSpPr/>
          <p:nvPr/>
        </p:nvGrpSpPr>
        <p:grpSpPr>
          <a:xfrm>
            <a:off x="5450449" y="3873405"/>
            <a:ext cx="3395833" cy="2608980"/>
            <a:chOff x="5513613" y="2912042"/>
            <a:chExt cx="3395833" cy="260898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xmlns="" id="{9A759B6A-F3D7-124F-9E9D-44B7BA02ACA9}"/>
                </a:ext>
              </a:extLst>
            </p:cNvPr>
            <p:cNvSpPr/>
            <p:nvPr/>
          </p:nvSpPr>
          <p:spPr>
            <a:xfrm>
              <a:off x="6138267" y="2912042"/>
              <a:ext cx="2069830" cy="1304877"/>
            </a:xfrm>
            <a:prstGeom prst="ellipse">
              <a:avLst/>
            </a:prstGeom>
            <a:gradFill flip="none" rotWithShape="1">
              <a:gsLst>
                <a:gs pos="99000">
                  <a:srgbClr val="9B55CE">
                    <a:tint val="66000"/>
                    <a:satMod val="160000"/>
                  </a:srgbClr>
                </a:gs>
                <a:gs pos="75000">
                  <a:srgbClr val="9B55CE">
                    <a:tint val="44500"/>
                    <a:satMod val="160000"/>
                  </a:srgbClr>
                </a:gs>
                <a:gs pos="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PF 2.3 </a:t>
              </a:r>
              <a:r>
                <a:rPr lang="ru-RU" sz="1200" b="1" dirty="0" smtClean="0">
                  <a:solidFill>
                    <a:schemeClr val="tx1"/>
                  </a:solidFill>
                </a:rPr>
                <a:t>Функционируют независимо от руководства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xmlns="" id="{32AD751F-8D2F-3441-A899-EFC5BDDAC0DE}"/>
                </a:ext>
              </a:extLst>
            </p:cNvPr>
            <p:cNvSpPr/>
            <p:nvPr/>
          </p:nvSpPr>
          <p:spPr>
            <a:xfrm>
              <a:off x="5513613" y="4502522"/>
              <a:ext cx="1607177" cy="1018500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/>
                <a:t>Члены органов управления независимы от руководства</a:t>
              </a:r>
              <a:endParaRPr lang="en-US" sz="1200" dirty="0"/>
            </a:p>
          </p:txBody>
        </p:sp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xmlns="" id="{DD021A10-F385-C344-9D2D-29DF5A0FF9A2}"/>
                </a:ext>
              </a:extLst>
            </p:cNvPr>
            <p:cNvSpPr/>
            <p:nvPr/>
          </p:nvSpPr>
          <p:spPr>
            <a:xfrm>
              <a:off x="7294782" y="4502522"/>
              <a:ext cx="1614664" cy="1018500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/>
                <a:t>Органы управления выявляют любые случаи конфликта интересов</a:t>
              </a:r>
              <a:endParaRPr lang="en-US" sz="1200" dirty="0"/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xmlns="" id="{949C6578-E42C-A049-8E7D-CC0304D2A76B}"/>
                </a:ext>
              </a:extLst>
            </p:cNvPr>
            <p:cNvCxnSpPr>
              <a:cxnSpLocks/>
              <a:stCxn id="16" idx="5"/>
              <a:endCxn id="24" idx="0"/>
            </p:cNvCxnSpPr>
            <p:nvPr/>
          </p:nvCxnSpPr>
          <p:spPr>
            <a:xfrm>
              <a:off x="7904977" y="4025824"/>
              <a:ext cx="197137" cy="476698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xmlns="" id="{D2DACB6E-ADEC-0B44-A7A7-03C5A0404700}"/>
                </a:ext>
              </a:extLst>
            </p:cNvPr>
            <p:cNvCxnSpPr>
              <a:cxnSpLocks/>
              <a:stCxn id="16" idx="3"/>
              <a:endCxn id="22" idx="0"/>
            </p:cNvCxnSpPr>
            <p:nvPr/>
          </p:nvCxnSpPr>
          <p:spPr>
            <a:xfrm flipH="1">
              <a:off x="6317202" y="4025824"/>
              <a:ext cx="124185" cy="476698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5F042CE-3C1A-144F-BE72-AB256EFBACBC}"/>
              </a:ext>
            </a:extLst>
          </p:cNvPr>
          <p:cNvSpPr/>
          <p:nvPr/>
        </p:nvSpPr>
        <p:spPr>
          <a:xfrm>
            <a:off x="423333" y="141614"/>
            <a:ext cx="8016992" cy="721788"/>
          </a:xfrm>
          <a:prstGeom prst="rect">
            <a:avLst/>
          </a:prstGeom>
          <a:solidFill>
            <a:srgbClr val="F0B148"/>
          </a:solidFill>
          <a:ln w="28575">
            <a:solidFill>
              <a:srgbClr val="F2B2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chemeClr val="tx1"/>
                </a:solidFill>
              </a:rPr>
              <a:t>Органы управления демонстрируют независимость от руководства и осуществляют надзор над разработкой и осуществлением внутреннего контроля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211" name="Oval 210">
            <a:extLst>
              <a:ext uri="{FF2B5EF4-FFF2-40B4-BE49-F238E27FC236}">
                <a16:creationId xmlns:a16="http://schemas.microsoft.com/office/drawing/2014/main" xmlns="" id="{0D832497-AEB7-B846-A4B1-161873C24A7E}"/>
              </a:ext>
            </a:extLst>
          </p:cNvPr>
          <p:cNvSpPr/>
          <p:nvPr/>
        </p:nvSpPr>
        <p:spPr>
          <a:xfrm>
            <a:off x="855133" y="286941"/>
            <a:ext cx="215567" cy="21556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2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8B412558-3371-2441-9AD1-DDFDCAC6E5DB}"/>
              </a:ext>
            </a:extLst>
          </p:cNvPr>
          <p:cNvGrpSpPr/>
          <p:nvPr/>
        </p:nvGrpSpPr>
        <p:grpSpPr>
          <a:xfrm>
            <a:off x="423333" y="3873405"/>
            <a:ext cx="4450491" cy="2723480"/>
            <a:chOff x="560204" y="4057169"/>
            <a:chExt cx="4450491" cy="2723480"/>
          </a:xfrm>
        </p:grpSpPr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xmlns="" id="{8E266400-9472-5144-B548-4D8F658A5D8B}"/>
                </a:ext>
              </a:extLst>
            </p:cNvPr>
            <p:cNvSpPr/>
            <p:nvPr/>
          </p:nvSpPr>
          <p:spPr>
            <a:xfrm>
              <a:off x="727533" y="4141862"/>
              <a:ext cx="1712971" cy="643668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/>
                <a:t>Рассмотрение отчетов надзорного органа</a:t>
              </a:r>
              <a:endParaRPr lang="en-US" sz="1200" dirty="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xmlns="" id="{BB9A6C90-9E5C-7341-A87A-615F17007099}"/>
                </a:ext>
              </a:extLst>
            </p:cNvPr>
            <p:cNvSpPr/>
            <p:nvPr/>
          </p:nvSpPr>
          <p:spPr>
            <a:xfrm>
              <a:off x="2989816" y="4057169"/>
              <a:ext cx="1919026" cy="1312915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4700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PF 1.4 </a:t>
              </a:r>
              <a:r>
                <a:rPr lang="ru-RU" sz="1200" b="1" dirty="0" smtClean="0">
                  <a:solidFill>
                    <a:schemeClr val="tx1"/>
                  </a:solidFill>
                </a:rPr>
                <a:t>Осуществляют надзор над системой внутреннего контроля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Document 19">
              <a:extLst>
                <a:ext uri="{FF2B5EF4-FFF2-40B4-BE49-F238E27FC236}">
                  <a16:creationId xmlns:a16="http://schemas.microsoft.com/office/drawing/2014/main" xmlns="" id="{7667D7D0-A40F-6A4C-A41A-BB7914888EE2}"/>
                </a:ext>
              </a:extLst>
            </p:cNvPr>
            <p:cNvSpPr/>
            <p:nvPr/>
          </p:nvSpPr>
          <p:spPr>
            <a:xfrm>
              <a:off x="2900403" y="5833435"/>
              <a:ext cx="2110292" cy="947214"/>
            </a:xfrm>
            <a:prstGeom prst="flowChartDocumen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dirty="0" smtClean="0"/>
                <a:t>Отчеты надзорных органов на второй и третьей линиях защиты</a:t>
              </a:r>
              <a:endParaRPr lang="en-US" sz="1400" dirty="0"/>
            </a:p>
          </p:txBody>
        </p:sp>
        <p:sp>
          <p:nvSpPr>
            <p:cNvPr id="28" name="Rounded Rectangle 27">
              <a:extLst>
                <a:ext uri="{FF2B5EF4-FFF2-40B4-BE49-F238E27FC236}">
                  <a16:creationId xmlns:a16="http://schemas.microsoft.com/office/drawing/2014/main" xmlns="" id="{C28AB254-5E83-C34C-8D9D-93D385BA82EC}"/>
                </a:ext>
              </a:extLst>
            </p:cNvPr>
            <p:cNvSpPr/>
            <p:nvPr/>
          </p:nvSpPr>
          <p:spPr>
            <a:xfrm>
              <a:off x="560204" y="5041315"/>
              <a:ext cx="1949856" cy="1656103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/>
                <a:t>Органы управления сохраняют </a:t>
              </a:r>
              <a:r>
                <a:rPr lang="ru-RU" sz="1200" dirty="0" smtClean="0"/>
                <a:t> за собой ответственность </a:t>
              </a:r>
              <a:r>
                <a:rPr lang="ru-RU" sz="1200" dirty="0" smtClean="0"/>
                <a:t>за надзор над разработкой системы внутреннего контроля руководством</a:t>
              </a:r>
              <a:endParaRPr lang="en-US" sz="1200" dirty="0"/>
            </a:p>
          </p:txBody>
        </p: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xmlns="" id="{DDBEAAF4-C907-134C-A918-2188B7B1ED54}"/>
                </a:ext>
              </a:extLst>
            </p:cNvPr>
            <p:cNvCxnSpPr>
              <a:cxnSpLocks/>
              <a:stCxn id="17" idx="2"/>
              <a:endCxn id="14" idx="3"/>
            </p:cNvCxnSpPr>
            <p:nvPr/>
          </p:nvCxnSpPr>
          <p:spPr>
            <a:xfrm flipH="1" flipV="1">
              <a:off x="2440504" y="4463696"/>
              <a:ext cx="549312" cy="249931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xmlns="" id="{28BC119B-1885-AE42-B032-379754D28913}"/>
                </a:ext>
              </a:extLst>
            </p:cNvPr>
            <p:cNvCxnSpPr>
              <a:cxnSpLocks/>
              <a:stCxn id="17" idx="3"/>
              <a:endCxn id="28" idx="3"/>
            </p:cNvCxnSpPr>
            <p:nvPr/>
          </p:nvCxnSpPr>
          <p:spPr>
            <a:xfrm flipH="1">
              <a:off x="2510060" y="5177812"/>
              <a:ext cx="760791" cy="691555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xmlns="" id="{E319406C-FA69-7643-A6D9-B4A3619BFBA6}"/>
                </a:ext>
              </a:extLst>
            </p:cNvPr>
            <p:cNvCxnSpPr>
              <a:cxnSpLocks/>
              <a:stCxn id="20" idx="0"/>
              <a:endCxn id="17" idx="4"/>
            </p:cNvCxnSpPr>
            <p:nvPr/>
          </p:nvCxnSpPr>
          <p:spPr>
            <a:xfrm flipH="1" flipV="1">
              <a:off x="3949329" y="5370084"/>
              <a:ext cx="6220" cy="463351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BC0CD809-E80A-1849-91B9-6875D71C944D}"/>
              </a:ext>
            </a:extLst>
          </p:cNvPr>
          <p:cNvGrpSpPr/>
          <p:nvPr/>
        </p:nvGrpSpPr>
        <p:grpSpPr>
          <a:xfrm>
            <a:off x="4216400" y="1032967"/>
            <a:ext cx="4766732" cy="2385591"/>
            <a:chOff x="4391435" y="969897"/>
            <a:chExt cx="4766732" cy="2385591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89327C71-1E27-6E4D-906D-A307DF7B7184}"/>
                </a:ext>
              </a:extLst>
            </p:cNvPr>
            <p:cNvSpPr/>
            <p:nvPr/>
          </p:nvSpPr>
          <p:spPr>
            <a:xfrm>
              <a:off x="4391435" y="1119752"/>
              <a:ext cx="1858704" cy="1147839"/>
            </a:xfrm>
            <a:prstGeom prst="ellipse">
              <a:avLst/>
            </a:prstGeom>
            <a:gradFill flip="none" rotWithShape="1">
              <a:gsLst>
                <a:gs pos="100000">
                  <a:srgbClr val="9B55CE">
                    <a:tint val="66000"/>
                    <a:satMod val="160000"/>
                  </a:srgbClr>
                </a:gs>
                <a:gs pos="69000">
                  <a:srgbClr val="9B55CE">
                    <a:tint val="44500"/>
                    <a:satMod val="160000"/>
                  </a:srgbClr>
                </a:gs>
                <a:gs pos="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PF 2.2 </a:t>
              </a:r>
              <a:r>
                <a:rPr lang="ru-RU" sz="1100" b="1" dirty="0" smtClean="0">
                  <a:solidFill>
                    <a:schemeClr val="tx1"/>
                  </a:solidFill>
                </a:rPr>
                <a:t>Имеют доступ к специалистам с необходимыми навыками</a:t>
              </a:r>
              <a:endParaRPr lang="en-US" sz="11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xmlns="" id="{16E3BC56-60B5-974B-8AA3-51F11F3E44E4}"/>
                </a:ext>
              </a:extLst>
            </p:cNvPr>
            <p:cNvCxnSpPr>
              <a:cxnSpLocks/>
              <a:stCxn id="15" idx="6"/>
              <a:endCxn id="155" idx="1"/>
            </p:cNvCxnSpPr>
            <p:nvPr/>
          </p:nvCxnSpPr>
          <p:spPr>
            <a:xfrm>
              <a:off x="6250139" y="1693672"/>
              <a:ext cx="262192" cy="0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43" name="Rounded Rectangle 42">
              <a:extLst>
                <a:ext uri="{FF2B5EF4-FFF2-40B4-BE49-F238E27FC236}">
                  <a16:creationId xmlns:a16="http://schemas.microsoft.com/office/drawing/2014/main" xmlns="" id="{74A53F5F-FBBA-9144-AA3D-A86627274DFC}"/>
                </a:ext>
              </a:extLst>
            </p:cNvPr>
            <p:cNvSpPr/>
            <p:nvPr/>
          </p:nvSpPr>
          <p:spPr>
            <a:xfrm>
              <a:off x="8186626" y="1530093"/>
              <a:ext cx="971541" cy="647357"/>
            </a:xfrm>
            <a:prstGeom prst="roundRect">
              <a:avLst/>
            </a:prstGeom>
            <a:ln w="28575">
              <a:prstDash val="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100" dirty="0" smtClean="0"/>
                <a:t>Умение разрабатывать политику?</a:t>
              </a:r>
              <a:endParaRPr lang="en-US" sz="1100" dirty="0"/>
            </a:p>
          </p:txBody>
        </p:sp>
        <p:sp>
          <p:nvSpPr>
            <p:cNvPr id="44" name="Rounded Rectangle 43">
              <a:extLst>
                <a:ext uri="{FF2B5EF4-FFF2-40B4-BE49-F238E27FC236}">
                  <a16:creationId xmlns:a16="http://schemas.microsoft.com/office/drawing/2014/main" xmlns="" id="{9227D5B3-03CA-F74E-99BF-851D395C6291}"/>
                </a:ext>
              </a:extLst>
            </p:cNvPr>
            <p:cNvSpPr/>
            <p:nvPr/>
          </p:nvSpPr>
          <p:spPr>
            <a:xfrm>
              <a:off x="5830768" y="2640147"/>
              <a:ext cx="1232967" cy="715341"/>
            </a:xfrm>
            <a:prstGeom prst="roundRect">
              <a:avLst/>
            </a:prstGeom>
            <a:ln w="28575">
              <a:prstDash val="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300" dirty="0" smtClean="0"/>
                <a:t>Финансовые навыки?</a:t>
              </a:r>
              <a:endParaRPr lang="en-US" sz="1300" dirty="0"/>
            </a:p>
          </p:txBody>
        </p:sp>
        <p:sp>
          <p:nvSpPr>
            <p:cNvPr id="55" name="Rounded Rectangle 54">
              <a:extLst>
                <a:ext uri="{FF2B5EF4-FFF2-40B4-BE49-F238E27FC236}">
                  <a16:creationId xmlns:a16="http://schemas.microsoft.com/office/drawing/2014/main" xmlns="" id="{ACD556B6-191F-9C46-9C30-C98FB28EA406}"/>
                </a:ext>
              </a:extLst>
            </p:cNvPr>
            <p:cNvSpPr/>
            <p:nvPr/>
          </p:nvSpPr>
          <p:spPr>
            <a:xfrm>
              <a:off x="7400299" y="2658774"/>
              <a:ext cx="1512336" cy="678086"/>
            </a:xfrm>
            <a:prstGeom prst="roundRect">
              <a:avLst/>
            </a:prstGeom>
            <a:ln w="28575">
              <a:prstDash val="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/>
                <a:t>Навыки проведения разбирательств?</a:t>
              </a:r>
              <a:endParaRPr lang="en-US" sz="1200" dirty="0"/>
            </a:p>
          </p:txBody>
        </p:sp>
        <p:sp>
          <p:nvSpPr>
            <p:cNvPr id="155" name="Rounded Rectangle 154">
              <a:extLst>
                <a:ext uri="{FF2B5EF4-FFF2-40B4-BE49-F238E27FC236}">
                  <a16:creationId xmlns:a16="http://schemas.microsoft.com/office/drawing/2014/main" xmlns="" id="{E428F47A-D2E5-BC4E-85A7-A58C13EA50B4}"/>
                </a:ext>
              </a:extLst>
            </p:cNvPr>
            <p:cNvSpPr/>
            <p:nvPr/>
          </p:nvSpPr>
          <p:spPr>
            <a:xfrm>
              <a:off x="6512331" y="969897"/>
              <a:ext cx="1570571" cy="1447550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100" dirty="0" smtClean="0"/>
                <a:t>Органы управления учитывают  наличие необходимых навыков и устраняют имеющиеся пробелы</a:t>
              </a:r>
              <a:endParaRPr lang="en-US" sz="110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F974F003-32E9-994A-B18E-6E0F2C17258C}"/>
              </a:ext>
            </a:extLst>
          </p:cNvPr>
          <p:cNvGrpSpPr/>
          <p:nvPr/>
        </p:nvGrpSpPr>
        <p:grpSpPr>
          <a:xfrm>
            <a:off x="254355" y="1177956"/>
            <a:ext cx="3962044" cy="2396677"/>
            <a:chOff x="76455" y="1143081"/>
            <a:chExt cx="3962044" cy="2396677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xmlns="" id="{878B6ACE-0A8F-3340-ABA0-DA1145D10A32}"/>
                </a:ext>
              </a:extLst>
            </p:cNvPr>
            <p:cNvSpPr/>
            <p:nvPr/>
          </p:nvSpPr>
          <p:spPr>
            <a:xfrm>
              <a:off x="1969284" y="1143081"/>
              <a:ext cx="2069215" cy="1147839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PF 2.1 </a:t>
              </a:r>
              <a:r>
                <a:rPr lang="ru-RU" sz="1200" b="1" dirty="0" smtClean="0">
                  <a:solidFill>
                    <a:schemeClr val="tx1"/>
                  </a:solidFill>
                </a:rPr>
                <a:t>Устанавливают сферы надзорной ответственности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xmlns="" id="{7C4AFA6F-2093-6D49-90D4-962B875BBBAC}"/>
                </a:ext>
              </a:extLst>
            </p:cNvPr>
            <p:cNvCxnSpPr>
              <a:cxnSpLocks/>
              <a:stCxn id="13" idx="4"/>
              <a:endCxn id="256" idx="0"/>
            </p:cNvCxnSpPr>
            <p:nvPr/>
          </p:nvCxnSpPr>
          <p:spPr>
            <a:xfrm flipH="1">
              <a:off x="2938547" y="2290920"/>
              <a:ext cx="65345" cy="217964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xmlns="" id="{F93F2211-4F34-754E-BC33-F9FA2DCA1F0B}"/>
                </a:ext>
              </a:extLst>
            </p:cNvPr>
            <p:cNvCxnSpPr>
              <a:cxnSpLocks/>
              <a:stCxn id="257" idx="3"/>
              <a:endCxn id="13" idx="2"/>
            </p:cNvCxnSpPr>
            <p:nvPr/>
          </p:nvCxnSpPr>
          <p:spPr>
            <a:xfrm>
              <a:off x="1680794" y="1706527"/>
              <a:ext cx="288490" cy="10474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256" name="Document 255">
              <a:extLst>
                <a:ext uri="{FF2B5EF4-FFF2-40B4-BE49-F238E27FC236}">
                  <a16:creationId xmlns:a16="http://schemas.microsoft.com/office/drawing/2014/main" xmlns="" id="{392D9A62-53C8-9644-909D-942530C426FC}"/>
                </a:ext>
              </a:extLst>
            </p:cNvPr>
            <p:cNvSpPr/>
            <p:nvPr/>
          </p:nvSpPr>
          <p:spPr>
            <a:xfrm>
              <a:off x="2016150" y="2508884"/>
              <a:ext cx="1844794" cy="1030874"/>
            </a:xfrm>
            <a:prstGeom prst="flowChartDocumen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200" dirty="0" smtClean="0"/>
                <a:t>Регламент работы органа управления обеспечивает эффективный надзор</a:t>
              </a:r>
              <a:endParaRPr lang="en-US" sz="1200" dirty="0"/>
            </a:p>
          </p:txBody>
        </p:sp>
        <p:sp>
          <p:nvSpPr>
            <p:cNvPr id="257" name="Document 256">
              <a:extLst>
                <a:ext uri="{FF2B5EF4-FFF2-40B4-BE49-F238E27FC236}">
                  <a16:creationId xmlns:a16="http://schemas.microsoft.com/office/drawing/2014/main" xmlns="" id="{0F5E0FE7-71D3-444C-8217-3F1198FC9853}"/>
                </a:ext>
              </a:extLst>
            </p:cNvPr>
            <p:cNvSpPr/>
            <p:nvPr/>
          </p:nvSpPr>
          <p:spPr>
            <a:xfrm>
              <a:off x="76455" y="1191090"/>
              <a:ext cx="1604339" cy="1030874"/>
            </a:xfrm>
            <a:prstGeom prst="flowChartDocumen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200" dirty="0" smtClean="0"/>
                <a:t>Сферы надзорной ответственности определены в правовой базе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2190944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5F042CE-3C1A-144F-BE72-AB256EFBACBC}"/>
              </a:ext>
            </a:extLst>
          </p:cNvPr>
          <p:cNvSpPr/>
          <p:nvPr/>
        </p:nvSpPr>
        <p:spPr>
          <a:xfrm>
            <a:off x="1295097" y="150608"/>
            <a:ext cx="6455679" cy="721788"/>
          </a:xfrm>
          <a:prstGeom prst="rect">
            <a:avLst/>
          </a:prstGeom>
          <a:solidFill>
            <a:srgbClr val="F0B148"/>
          </a:solidFill>
          <a:ln w="28575">
            <a:solidFill>
              <a:srgbClr val="F2B2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</a:rPr>
              <a:t>Под контролем органа управления руководство устанавливает структуры, линии отчетности, а также надлежащие полномочия и обязанности во исполнение поставленных целей 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11" name="Oval 210">
            <a:extLst>
              <a:ext uri="{FF2B5EF4-FFF2-40B4-BE49-F238E27FC236}">
                <a16:creationId xmlns:a16="http://schemas.microsoft.com/office/drawing/2014/main" xmlns="" id="{0D832497-AEB7-B846-A4B1-161873C24A7E}"/>
              </a:ext>
            </a:extLst>
          </p:cNvPr>
          <p:cNvSpPr/>
          <p:nvPr/>
        </p:nvSpPr>
        <p:spPr>
          <a:xfrm>
            <a:off x="1295097" y="295935"/>
            <a:ext cx="215567" cy="21556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3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0D617F41-7821-E54C-954C-00B4F1C2A646}"/>
              </a:ext>
            </a:extLst>
          </p:cNvPr>
          <p:cNvGrpSpPr/>
          <p:nvPr/>
        </p:nvGrpSpPr>
        <p:grpSpPr>
          <a:xfrm>
            <a:off x="215448" y="1082027"/>
            <a:ext cx="4463379" cy="3130830"/>
            <a:chOff x="215448" y="1082027"/>
            <a:chExt cx="4463379" cy="313083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xmlns="" id="{878B6ACE-0A8F-3340-ABA0-DA1145D10A32}"/>
                </a:ext>
              </a:extLst>
            </p:cNvPr>
            <p:cNvSpPr/>
            <p:nvPr/>
          </p:nvSpPr>
          <p:spPr>
            <a:xfrm>
              <a:off x="276269" y="1082027"/>
              <a:ext cx="1938524" cy="1147839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PF 3.1 </a:t>
              </a:r>
              <a:r>
                <a:rPr lang="ru-RU" sz="1400" b="1" dirty="0" smtClean="0">
                  <a:solidFill>
                    <a:schemeClr val="tx1"/>
                  </a:solidFill>
                </a:rPr>
                <a:t>Учитывает все структуры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xmlns="" id="{7C4AFA6F-2093-6D49-90D4-962B875BBBAC}"/>
                </a:ext>
              </a:extLst>
            </p:cNvPr>
            <p:cNvCxnSpPr>
              <a:cxnSpLocks/>
              <a:stCxn id="13" idx="5"/>
              <a:endCxn id="22" idx="1"/>
            </p:cNvCxnSpPr>
            <p:nvPr/>
          </p:nvCxnSpPr>
          <p:spPr>
            <a:xfrm>
              <a:off x="1930903" y="2061769"/>
              <a:ext cx="687759" cy="328249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xmlns="" id="{10775EB7-0A8B-7D46-8101-9B80D8FA7913}"/>
                </a:ext>
              </a:extLst>
            </p:cNvPr>
            <p:cNvGrpSpPr/>
            <p:nvPr/>
          </p:nvGrpSpPr>
          <p:grpSpPr>
            <a:xfrm>
              <a:off x="2618662" y="1296458"/>
              <a:ext cx="2060165" cy="2187120"/>
              <a:chOff x="183594" y="2199475"/>
              <a:chExt cx="2060165" cy="2187120"/>
            </a:xfrm>
          </p:grpSpPr>
          <p:sp>
            <p:nvSpPr>
              <p:cNvPr id="22" name="Rounded Rectangle 21">
                <a:extLst>
                  <a:ext uri="{FF2B5EF4-FFF2-40B4-BE49-F238E27FC236}">
                    <a16:creationId xmlns:a16="http://schemas.microsoft.com/office/drawing/2014/main" xmlns="" id="{32AD751F-8D2F-3441-A899-EFC5BDDAC0DE}"/>
                  </a:ext>
                </a:extLst>
              </p:cNvPr>
              <p:cNvSpPr/>
              <p:nvPr/>
            </p:nvSpPr>
            <p:spPr>
              <a:xfrm>
                <a:off x="183594" y="2199475"/>
                <a:ext cx="2060165" cy="2187120"/>
              </a:xfrm>
              <a:prstGeom prst="roundRect">
                <a:avLst/>
              </a:prstGeom>
              <a:ln w="28575"/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r>
                  <a:rPr lang="ru-RU" sz="1200" b="1" dirty="0" smtClean="0"/>
                  <a:t>Внутренние структуры</a:t>
                </a:r>
                <a:r>
                  <a:rPr lang="en-US" sz="1200" b="1" dirty="0" smtClean="0"/>
                  <a:t> </a:t>
                </a:r>
                <a:endParaRPr lang="en-US" sz="1200" b="1" dirty="0"/>
              </a:p>
            </p:txBody>
          </p:sp>
          <p:sp>
            <p:nvSpPr>
              <p:cNvPr id="44" name="Rounded Rectangle 43">
                <a:extLst>
                  <a:ext uri="{FF2B5EF4-FFF2-40B4-BE49-F238E27FC236}">
                    <a16:creationId xmlns:a16="http://schemas.microsoft.com/office/drawing/2014/main" xmlns="" id="{9227D5B3-03CA-F74E-99BF-851D395C6291}"/>
                  </a:ext>
                </a:extLst>
              </p:cNvPr>
              <p:cNvSpPr/>
              <p:nvPr/>
            </p:nvSpPr>
            <p:spPr>
              <a:xfrm>
                <a:off x="372505" y="2724295"/>
                <a:ext cx="1673028" cy="425553"/>
              </a:xfrm>
              <a:prstGeom prst="roundRect">
                <a:avLst/>
              </a:prstGeom>
              <a:ln w="28575">
                <a:prstDash val="dash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1400" dirty="0" smtClean="0"/>
                  <a:t>Региональные подразделения</a:t>
                </a:r>
                <a:r>
                  <a:rPr lang="en-US" sz="1400" dirty="0" smtClean="0"/>
                  <a:t>?</a:t>
                </a:r>
                <a:endParaRPr lang="en-US" sz="1400" dirty="0"/>
              </a:p>
            </p:txBody>
          </p:sp>
          <p:sp>
            <p:nvSpPr>
              <p:cNvPr id="30" name="Rounded Rectangle 29">
                <a:extLst>
                  <a:ext uri="{FF2B5EF4-FFF2-40B4-BE49-F238E27FC236}">
                    <a16:creationId xmlns:a16="http://schemas.microsoft.com/office/drawing/2014/main" xmlns="" id="{EB058D4A-9BB4-CD46-B50F-07208C45F1B8}"/>
                  </a:ext>
                </a:extLst>
              </p:cNvPr>
              <p:cNvSpPr/>
              <p:nvPr/>
            </p:nvSpPr>
            <p:spPr>
              <a:xfrm>
                <a:off x="365138" y="3246093"/>
                <a:ext cx="1673028" cy="425553"/>
              </a:xfrm>
              <a:prstGeom prst="roundRect">
                <a:avLst/>
              </a:prstGeom>
              <a:ln w="28575">
                <a:prstDash val="dash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1400" dirty="0" smtClean="0"/>
                  <a:t>Операционные подразделения</a:t>
                </a:r>
                <a:r>
                  <a:rPr lang="en-US" sz="1400" dirty="0" smtClean="0"/>
                  <a:t>?</a:t>
                </a:r>
                <a:endParaRPr lang="en-US" sz="1400" dirty="0"/>
              </a:p>
            </p:txBody>
          </p:sp>
          <p:sp>
            <p:nvSpPr>
              <p:cNvPr id="31" name="Rounded Rectangle 30">
                <a:extLst>
                  <a:ext uri="{FF2B5EF4-FFF2-40B4-BE49-F238E27FC236}">
                    <a16:creationId xmlns:a16="http://schemas.microsoft.com/office/drawing/2014/main" xmlns="" id="{560A6590-1DC4-7644-8AA3-C50F8A7899EF}"/>
                  </a:ext>
                </a:extLst>
              </p:cNvPr>
              <p:cNvSpPr/>
              <p:nvPr/>
            </p:nvSpPr>
            <p:spPr>
              <a:xfrm>
                <a:off x="372505" y="3796000"/>
                <a:ext cx="1673028" cy="425553"/>
              </a:xfrm>
              <a:prstGeom prst="roundRect">
                <a:avLst/>
              </a:prstGeom>
              <a:ln w="28575">
                <a:prstDash val="dash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1400" dirty="0" smtClean="0"/>
                  <a:t>Производство продуктов</a:t>
                </a:r>
                <a:r>
                  <a:rPr lang="en-US" sz="1400" dirty="0" smtClean="0"/>
                  <a:t>?</a:t>
                </a:r>
                <a:endParaRPr lang="en-US" sz="1400" dirty="0"/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xmlns="" id="{C1EA6E65-8947-7C44-82D3-FD35D76C7E4F}"/>
                </a:ext>
              </a:extLst>
            </p:cNvPr>
            <p:cNvGrpSpPr/>
            <p:nvPr/>
          </p:nvGrpSpPr>
          <p:grpSpPr>
            <a:xfrm>
              <a:off x="215448" y="2445264"/>
              <a:ext cx="2060165" cy="1767593"/>
              <a:chOff x="163174" y="2936015"/>
              <a:chExt cx="2060165" cy="1767593"/>
            </a:xfrm>
          </p:grpSpPr>
          <p:sp>
            <p:nvSpPr>
              <p:cNvPr id="41" name="Rounded Rectangle 40">
                <a:extLst>
                  <a:ext uri="{FF2B5EF4-FFF2-40B4-BE49-F238E27FC236}">
                    <a16:creationId xmlns:a16="http://schemas.microsoft.com/office/drawing/2014/main" xmlns="" id="{6A2528F6-E098-394A-B52D-F63C74EF3A80}"/>
                  </a:ext>
                </a:extLst>
              </p:cNvPr>
              <p:cNvSpPr/>
              <p:nvPr/>
            </p:nvSpPr>
            <p:spPr>
              <a:xfrm>
                <a:off x="163174" y="2936015"/>
                <a:ext cx="2060165" cy="1767593"/>
              </a:xfrm>
              <a:prstGeom prst="roundRect">
                <a:avLst/>
              </a:prstGeom>
              <a:ln w="28575"/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r>
                  <a:rPr lang="ru-RU" sz="1200" b="1" dirty="0" smtClean="0"/>
                  <a:t>Внешние структуры</a:t>
                </a:r>
                <a:r>
                  <a:rPr lang="en-US" sz="1200" b="1" dirty="0" smtClean="0"/>
                  <a:t> </a:t>
                </a:r>
                <a:endParaRPr lang="en-US" sz="1200" b="1" dirty="0"/>
              </a:p>
            </p:txBody>
          </p:sp>
          <p:sp>
            <p:nvSpPr>
              <p:cNvPr id="42" name="Rounded Rectangle 41">
                <a:extLst>
                  <a:ext uri="{FF2B5EF4-FFF2-40B4-BE49-F238E27FC236}">
                    <a16:creationId xmlns:a16="http://schemas.microsoft.com/office/drawing/2014/main" xmlns="" id="{CB47847C-FA56-6941-B625-EB0344CA89A3}"/>
                  </a:ext>
                </a:extLst>
              </p:cNvPr>
              <p:cNvSpPr/>
              <p:nvPr/>
            </p:nvSpPr>
            <p:spPr>
              <a:xfrm>
                <a:off x="367376" y="3353100"/>
                <a:ext cx="1673028" cy="425553"/>
              </a:xfrm>
              <a:prstGeom prst="roundRect">
                <a:avLst/>
              </a:prstGeom>
              <a:ln w="28575">
                <a:prstDash val="dash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1400" dirty="0" smtClean="0"/>
                  <a:t>Партнерства</a:t>
                </a:r>
                <a:r>
                  <a:rPr lang="en-US" sz="1400" dirty="0" smtClean="0"/>
                  <a:t>?</a:t>
                </a:r>
                <a:endParaRPr lang="en-US" sz="1400" dirty="0"/>
              </a:p>
            </p:txBody>
          </p:sp>
          <p:sp>
            <p:nvSpPr>
              <p:cNvPr id="45" name="Rounded Rectangle 44">
                <a:extLst>
                  <a:ext uri="{FF2B5EF4-FFF2-40B4-BE49-F238E27FC236}">
                    <a16:creationId xmlns:a16="http://schemas.microsoft.com/office/drawing/2014/main" xmlns="" id="{788FEA1C-692C-9249-AF28-F4108C36433E}"/>
                  </a:ext>
                </a:extLst>
              </p:cNvPr>
              <p:cNvSpPr/>
              <p:nvPr/>
            </p:nvSpPr>
            <p:spPr>
              <a:xfrm>
                <a:off x="367375" y="3930544"/>
                <a:ext cx="1673028" cy="596817"/>
              </a:xfrm>
              <a:prstGeom prst="roundRect">
                <a:avLst/>
              </a:prstGeom>
              <a:ln w="28575">
                <a:prstDash val="dash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1400" dirty="0" smtClean="0"/>
                  <a:t>Внешние исполнители услуг</a:t>
                </a:r>
                <a:r>
                  <a:rPr lang="en-US" sz="1400" dirty="0" smtClean="0"/>
                  <a:t>? </a:t>
                </a:r>
                <a:endParaRPr lang="en-US" sz="1400" dirty="0"/>
              </a:p>
            </p:txBody>
          </p:sp>
        </p:grp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xmlns="" id="{2A1B4947-844C-D74C-AB76-B67E1ACF5F22}"/>
                </a:ext>
              </a:extLst>
            </p:cNvPr>
            <p:cNvCxnSpPr>
              <a:cxnSpLocks/>
              <a:stCxn id="13" idx="4"/>
              <a:endCxn id="41" idx="0"/>
            </p:cNvCxnSpPr>
            <p:nvPr/>
          </p:nvCxnSpPr>
          <p:spPr>
            <a:xfrm>
              <a:off x="1245531" y="2229866"/>
              <a:ext cx="0" cy="215398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6A76A3AA-D964-8C40-A672-964E52A8DA90}"/>
              </a:ext>
            </a:extLst>
          </p:cNvPr>
          <p:cNvGrpSpPr/>
          <p:nvPr/>
        </p:nvGrpSpPr>
        <p:grpSpPr>
          <a:xfrm>
            <a:off x="198403" y="4055666"/>
            <a:ext cx="8811814" cy="2641798"/>
            <a:chOff x="198403" y="4055666"/>
            <a:chExt cx="8811814" cy="2641798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89327C71-1E27-6E4D-906D-A307DF7B7184}"/>
                </a:ext>
              </a:extLst>
            </p:cNvPr>
            <p:cNvSpPr/>
            <p:nvPr/>
          </p:nvSpPr>
          <p:spPr>
            <a:xfrm>
              <a:off x="198403" y="4455267"/>
              <a:ext cx="1727201" cy="1147839"/>
            </a:xfrm>
            <a:prstGeom prst="ellipse">
              <a:avLst/>
            </a:prstGeom>
            <a:gradFill flip="none" rotWithShape="1">
              <a:gsLst>
                <a:gs pos="100000">
                  <a:srgbClr val="9B55CE">
                    <a:tint val="66000"/>
                    <a:satMod val="160000"/>
                  </a:srgbClr>
                </a:gs>
                <a:gs pos="69000">
                  <a:srgbClr val="9B55CE">
                    <a:tint val="44500"/>
                    <a:satMod val="160000"/>
                  </a:srgbClr>
                </a:gs>
                <a:gs pos="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PF 3.2 </a:t>
              </a:r>
              <a:r>
                <a:rPr lang="ru-RU" sz="1400" b="1" dirty="0" smtClean="0">
                  <a:solidFill>
                    <a:schemeClr val="tx1"/>
                  </a:solidFill>
                </a:rPr>
                <a:t>Устанавливает линии отчетности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Document 19">
              <a:extLst>
                <a:ext uri="{FF2B5EF4-FFF2-40B4-BE49-F238E27FC236}">
                  <a16:creationId xmlns:a16="http://schemas.microsoft.com/office/drawing/2014/main" xmlns="" id="{7667D7D0-A40F-6A4C-A41A-BB7914888EE2}"/>
                </a:ext>
              </a:extLst>
            </p:cNvPr>
            <p:cNvSpPr/>
            <p:nvPr/>
          </p:nvSpPr>
          <p:spPr>
            <a:xfrm>
              <a:off x="431801" y="5845516"/>
              <a:ext cx="1260404" cy="677852"/>
            </a:xfrm>
            <a:prstGeom prst="flowChartDocumen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dirty="0" smtClean="0"/>
                <a:t>Организационные схемы</a:t>
              </a:r>
              <a:endParaRPr lang="en-US" sz="1400" dirty="0"/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xmlns="" id="{16E3BC56-60B5-974B-8AA3-51F11F3E44E4}"/>
                </a:ext>
              </a:extLst>
            </p:cNvPr>
            <p:cNvCxnSpPr>
              <a:cxnSpLocks/>
              <a:stCxn id="15" idx="4"/>
              <a:endCxn id="20" idx="0"/>
            </p:cNvCxnSpPr>
            <p:nvPr/>
          </p:nvCxnSpPr>
          <p:spPr>
            <a:xfrm flipH="1">
              <a:off x="1062003" y="5603106"/>
              <a:ext cx="1" cy="242410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grpSp>
          <p:nvGrpSpPr>
            <p:cNvPr id="179" name="Group 178">
              <a:extLst>
                <a:ext uri="{FF2B5EF4-FFF2-40B4-BE49-F238E27FC236}">
                  <a16:creationId xmlns:a16="http://schemas.microsoft.com/office/drawing/2014/main" xmlns="" id="{0CBAA5EE-E60E-F047-97C6-074D8A0DCB05}"/>
                </a:ext>
              </a:extLst>
            </p:cNvPr>
            <p:cNvGrpSpPr/>
            <p:nvPr/>
          </p:nvGrpSpPr>
          <p:grpSpPr>
            <a:xfrm>
              <a:off x="2395019" y="4055666"/>
              <a:ext cx="6615198" cy="2641798"/>
              <a:chOff x="2395019" y="4055666"/>
              <a:chExt cx="6615198" cy="2641798"/>
            </a:xfrm>
          </p:grpSpPr>
          <p:sp>
            <p:nvSpPr>
              <p:cNvPr id="155" name="Rounded Rectangle 154">
                <a:extLst>
                  <a:ext uri="{FF2B5EF4-FFF2-40B4-BE49-F238E27FC236}">
                    <a16:creationId xmlns:a16="http://schemas.microsoft.com/office/drawing/2014/main" xmlns="" id="{E428F47A-D2E5-BC4E-85A7-A58C13EA50B4}"/>
                  </a:ext>
                </a:extLst>
              </p:cNvPr>
              <p:cNvSpPr/>
              <p:nvPr/>
            </p:nvSpPr>
            <p:spPr>
              <a:xfrm>
                <a:off x="2395019" y="4055666"/>
                <a:ext cx="6615198" cy="2641798"/>
              </a:xfrm>
              <a:prstGeom prst="roundRect">
                <a:avLst/>
              </a:prstGeom>
              <a:ln w="28575">
                <a:prstDash val="solid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vert="horz" rtlCol="0" anchor="t"/>
              <a:lstStyle/>
              <a:p>
                <a:pPr algn="ctr"/>
                <a:r>
                  <a:rPr lang="ru-RU" sz="1400" b="1" dirty="0" smtClean="0"/>
                  <a:t>Использует модель «Трех линий защиты»</a:t>
                </a:r>
                <a:endParaRPr lang="en-US" sz="1400" b="1" dirty="0"/>
              </a:p>
            </p:txBody>
          </p:sp>
          <p:sp>
            <p:nvSpPr>
              <p:cNvPr id="112" name="Right Arrow 111">
                <a:extLst>
                  <a:ext uri="{FF2B5EF4-FFF2-40B4-BE49-F238E27FC236}">
                    <a16:creationId xmlns:a16="http://schemas.microsoft.com/office/drawing/2014/main" xmlns="" id="{FAF09FF5-6E93-BD41-8F6B-FBA8235BB79B}"/>
                  </a:ext>
                </a:extLst>
              </p:cNvPr>
              <p:cNvSpPr/>
              <p:nvPr/>
            </p:nvSpPr>
            <p:spPr>
              <a:xfrm>
                <a:off x="2583930" y="4640568"/>
                <a:ext cx="1525231" cy="550502"/>
              </a:xfrm>
              <a:prstGeom prst="rightArrow">
                <a:avLst/>
              </a:prstGeom>
              <a:noFill/>
              <a:ln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400" dirty="0" smtClean="0">
                    <a:solidFill>
                      <a:schemeClr val="tx1"/>
                    </a:solidFill>
                  </a:rPr>
                  <a:t>Первая линия</a:t>
                </a:r>
                <a:endParaRPr 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9" name="Right Arrow 118">
                <a:extLst>
                  <a:ext uri="{FF2B5EF4-FFF2-40B4-BE49-F238E27FC236}">
                    <a16:creationId xmlns:a16="http://schemas.microsoft.com/office/drawing/2014/main" xmlns="" id="{0BD0E233-5FD3-DC4B-B7E4-768294221132}"/>
                  </a:ext>
                </a:extLst>
              </p:cNvPr>
              <p:cNvSpPr/>
              <p:nvPr/>
            </p:nvSpPr>
            <p:spPr>
              <a:xfrm>
                <a:off x="2612580" y="5296848"/>
                <a:ext cx="1525231" cy="550502"/>
              </a:xfrm>
              <a:prstGeom prst="rightArrow">
                <a:avLst/>
              </a:prstGeom>
              <a:noFill/>
              <a:ln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400" dirty="0" smtClean="0">
                    <a:solidFill>
                      <a:schemeClr val="tx1"/>
                    </a:solidFill>
                  </a:rPr>
                  <a:t>Вторая линия</a:t>
                </a:r>
                <a:endParaRPr 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1" name="Right Arrow 120">
                <a:extLst>
                  <a:ext uri="{FF2B5EF4-FFF2-40B4-BE49-F238E27FC236}">
                    <a16:creationId xmlns:a16="http://schemas.microsoft.com/office/drawing/2014/main" xmlns="" id="{066BD306-F5BA-2F4F-B212-57C95E124131}"/>
                  </a:ext>
                </a:extLst>
              </p:cNvPr>
              <p:cNvSpPr/>
              <p:nvPr/>
            </p:nvSpPr>
            <p:spPr>
              <a:xfrm>
                <a:off x="2612579" y="5953128"/>
                <a:ext cx="1525231" cy="550502"/>
              </a:xfrm>
              <a:prstGeom prst="rightArrow">
                <a:avLst/>
              </a:prstGeom>
              <a:noFill/>
              <a:ln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400" dirty="0" smtClean="0">
                    <a:solidFill>
                      <a:schemeClr val="tx1"/>
                    </a:solidFill>
                  </a:rPr>
                  <a:t>Третья линия</a:t>
                </a:r>
                <a:endParaRPr 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7" name="Rounded Rectangle 126">
                <a:extLst>
                  <a:ext uri="{FF2B5EF4-FFF2-40B4-BE49-F238E27FC236}">
                    <a16:creationId xmlns:a16="http://schemas.microsoft.com/office/drawing/2014/main" xmlns="" id="{F0992091-24EA-BA47-92C5-8A5E75B2B216}"/>
                  </a:ext>
                </a:extLst>
              </p:cNvPr>
              <p:cNvSpPr/>
              <p:nvPr/>
            </p:nvSpPr>
            <p:spPr>
              <a:xfrm>
                <a:off x="4268483" y="4640568"/>
                <a:ext cx="4613049" cy="550502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ru-RU" sz="1200" b="1" dirty="0" smtClean="0">
                    <a:solidFill>
                      <a:schemeClr val="tx1"/>
                    </a:solidFill>
                  </a:rPr>
                  <a:t>Руководство и другие члены персонала </a:t>
                </a:r>
                <a:r>
                  <a:rPr lang="ru-RU" sz="1200" dirty="0" smtClean="0">
                    <a:solidFill>
                      <a:schemeClr val="tx1"/>
                    </a:solidFill>
                  </a:rPr>
                  <a:t>на первой линии, отвечающие за эффективное осуществление внутреннего контроля на ежедневной основе</a:t>
                </a:r>
                <a:r>
                  <a:rPr lang="en-US" sz="1200" dirty="0" smtClean="0">
                    <a:solidFill>
                      <a:schemeClr val="tx1"/>
                    </a:solidFill>
                  </a:rPr>
                  <a:t>.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4" name="Rounded Rectangle 133">
                <a:extLst>
                  <a:ext uri="{FF2B5EF4-FFF2-40B4-BE49-F238E27FC236}">
                    <a16:creationId xmlns:a16="http://schemas.microsoft.com/office/drawing/2014/main" xmlns="" id="{1DAADCD3-F463-B640-857E-1299893A2150}"/>
                  </a:ext>
                </a:extLst>
              </p:cNvPr>
              <p:cNvSpPr/>
              <p:nvPr/>
            </p:nvSpPr>
            <p:spPr>
              <a:xfrm>
                <a:off x="4268483" y="5296847"/>
                <a:ext cx="4613050" cy="656279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ru-RU" sz="1100" b="1" dirty="0" smtClean="0">
                    <a:solidFill>
                      <a:schemeClr val="tx1"/>
                    </a:solidFill>
                  </a:rPr>
                  <a:t>Лица, выполняющие вспомогательные функции:</a:t>
                </a:r>
                <a:r>
                  <a:rPr lang="en-US" sz="1100" dirty="0" smtClean="0">
                    <a:solidFill>
                      <a:schemeClr val="tx1"/>
                    </a:solidFill>
                  </a:rPr>
                  <a:t> </a:t>
                </a:r>
                <a:r>
                  <a:rPr lang="ru-RU" sz="1100" dirty="0" smtClean="0">
                    <a:solidFill>
                      <a:schemeClr val="tx1"/>
                    </a:solidFill>
                  </a:rPr>
                  <a:t>дают методические рекомендации относительно требований к внутреннему контролю и оценивают соблюдение установленных стандартов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5" name="Rounded Rectangle 134">
                <a:extLst>
                  <a:ext uri="{FF2B5EF4-FFF2-40B4-BE49-F238E27FC236}">
                    <a16:creationId xmlns:a16="http://schemas.microsoft.com/office/drawing/2014/main" xmlns="" id="{4D0C08E5-AC84-FF44-9570-5722F0368424}"/>
                  </a:ext>
                </a:extLst>
              </p:cNvPr>
              <p:cNvSpPr/>
              <p:nvPr/>
            </p:nvSpPr>
            <p:spPr>
              <a:xfrm>
                <a:off x="4268483" y="5953127"/>
                <a:ext cx="4613050" cy="627971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ru-RU" sz="1100" b="1" dirty="0" smtClean="0">
                    <a:solidFill>
                      <a:schemeClr val="tx1"/>
                    </a:solidFill>
                  </a:rPr>
                  <a:t>Независимые функции</a:t>
                </a:r>
                <a:r>
                  <a:rPr lang="en-US" sz="1100" dirty="0" smtClean="0">
                    <a:solidFill>
                      <a:schemeClr val="tx1"/>
                    </a:solidFill>
                  </a:rPr>
                  <a:t>, </a:t>
                </a:r>
                <a:r>
                  <a:rPr lang="ru-RU" sz="1100" dirty="0" smtClean="0">
                    <a:solidFill>
                      <a:schemeClr val="tx1"/>
                    </a:solidFill>
                  </a:rPr>
                  <a:t>в частности, внутренний аудитор и любые лица, выполняющие функции по оценке, отчетности о проведении внутреннего контроля и вынесению рекомендаций о корректирующих действиях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47" name="Straight Arrow Connector 146">
              <a:extLst>
                <a:ext uri="{FF2B5EF4-FFF2-40B4-BE49-F238E27FC236}">
                  <a16:creationId xmlns:a16="http://schemas.microsoft.com/office/drawing/2014/main" xmlns="" id="{787865C7-797D-BB41-AE79-363737AE7A0F}"/>
                </a:ext>
              </a:extLst>
            </p:cNvPr>
            <p:cNvCxnSpPr>
              <a:cxnSpLocks/>
              <a:stCxn id="15" idx="6"/>
            </p:cNvCxnSpPr>
            <p:nvPr/>
          </p:nvCxnSpPr>
          <p:spPr>
            <a:xfrm>
              <a:off x="1925604" y="5029187"/>
              <a:ext cx="469415" cy="0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xmlns="" id="{D824CF7D-2AF4-B847-AEA3-3B40EB3BA409}"/>
              </a:ext>
            </a:extLst>
          </p:cNvPr>
          <p:cNvGrpSpPr/>
          <p:nvPr/>
        </p:nvGrpSpPr>
        <p:grpSpPr>
          <a:xfrm>
            <a:off x="4965637" y="1175525"/>
            <a:ext cx="3915894" cy="2428986"/>
            <a:chOff x="4924082" y="1110641"/>
            <a:chExt cx="3915894" cy="2428986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xmlns="" id="{9A759B6A-F3D7-124F-9E9D-44B7BA02ACA9}"/>
                </a:ext>
              </a:extLst>
            </p:cNvPr>
            <p:cNvSpPr/>
            <p:nvPr/>
          </p:nvSpPr>
          <p:spPr>
            <a:xfrm>
              <a:off x="4924082" y="1110641"/>
              <a:ext cx="2285366" cy="1304877"/>
            </a:xfrm>
            <a:prstGeom prst="ellipse">
              <a:avLst/>
            </a:prstGeom>
            <a:gradFill flip="none" rotWithShape="1">
              <a:gsLst>
                <a:gs pos="99000">
                  <a:srgbClr val="9B55CE">
                    <a:tint val="66000"/>
                    <a:satMod val="160000"/>
                  </a:srgbClr>
                </a:gs>
                <a:gs pos="75000">
                  <a:srgbClr val="9B55CE">
                    <a:tint val="44500"/>
                    <a:satMod val="160000"/>
                  </a:srgbClr>
                </a:gs>
                <a:gs pos="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PF 3.3 </a:t>
              </a:r>
              <a:r>
                <a:rPr lang="ru-RU" sz="1400" b="1" dirty="0" smtClean="0">
                  <a:solidFill>
                    <a:schemeClr val="tx1"/>
                  </a:solidFill>
                </a:rPr>
                <a:t>Определяет, возлагает и ограничивает  полномочия и обязанности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xmlns="" id="{DD021A10-F385-C344-9D2D-29DF5A0FF9A2}"/>
                </a:ext>
              </a:extLst>
            </p:cNvPr>
            <p:cNvSpPr/>
            <p:nvPr/>
          </p:nvSpPr>
          <p:spPr>
            <a:xfrm>
              <a:off x="5224713" y="2659462"/>
              <a:ext cx="1531010" cy="780331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/>
                <a:t>Устанавливает пределы полномочий</a:t>
              </a:r>
              <a:endParaRPr lang="en-US" sz="1400" dirty="0"/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xmlns="" id="{949C6578-E42C-A049-8E7D-CC0304D2A76B}"/>
                </a:ext>
              </a:extLst>
            </p:cNvPr>
            <p:cNvCxnSpPr>
              <a:cxnSpLocks/>
              <a:stCxn id="16" idx="4"/>
              <a:endCxn id="24" idx="0"/>
            </p:cNvCxnSpPr>
            <p:nvPr/>
          </p:nvCxnSpPr>
          <p:spPr>
            <a:xfrm flipH="1">
              <a:off x="5990218" y="2415518"/>
              <a:ext cx="76547" cy="243944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xmlns="" id="{DDBEAAF4-C907-134C-A918-2188B7B1ED54}"/>
                </a:ext>
              </a:extLst>
            </p:cNvPr>
            <p:cNvCxnSpPr>
              <a:cxnSpLocks/>
              <a:stCxn id="24" idx="3"/>
              <a:endCxn id="64" idx="1"/>
            </p:cNvCxnSpPr>
            <p:nvPr/>
          </p:nvCxnSpPr>
          <p:spPr>
            <a:xfrm>
              <a:off x="6755723" y="3049628"/>
              <a:ext cx="453724" cy="1455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64" name="Document 63">
              <a:extLst>
                <a:ext uri="{FF2B5EF4-FFF2-40B4-BE49-F238E27FC236}">
                  <a16:creationId xmlns:a16="http://schemas.microsoft.com/office/drawing/2014/main" xmlns="" id="{C3FEE17C-B49D-5244-942D-D9822EC66736}"/>
                </a:ext>
              </a:extLst>
            </p:cNvPr>
            <p:cNvSpPr/>
            <p:nvPr/>
          </p:nvSpPr>
          <p:spPr>
            <a:xfrm>
              <a:off x="7209447" y="2562538"/>
              <a:ext cx="1630529" cy="977089"/>
            </a:xfrm>
            <a:prstGeom prst="flowChartDocumen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dirty="0" smtClean="0"/>
                <a:t>Перечни делегированных функций</a:t>
              </a:r>
              <a:endParaRPr lang="en-US" sz="1400" dirty="0"/>
            </a:p>
          </p:txBody>
        </p:sp>
        <p:sp>
          <p:nvSpPr>
            <p:cNvPr id="168" name="Document 167">
              <a:extLst>
                <a:ext uri="{FF2B5EF4-FFF2-40B4-BE49-F238E27FC236}">
                  <a16:creationId xmlns:a16="http://schemas.microsoft.com/office/drawing/2014/main" xmlns="" id="{A6C08D41-E62E-F843-B3FC-F6173ACE94A2}"/>
                </a:ext>
              </a:extLst>
            </p:cNvPr>
            <p:cNvSpPr/>
            <p:nvPr/>
          </p:nvSpPr>
          <p:spPr>
            <a:xfrm>
              <a:off x="7451484" y="1359962"/>
              <a:ext cx="1265840" cy="777023"/>
            </a:xfrm>
            <a:prstGeom prst="flowChartDocumen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200" dirty="0" smtClean="0"/>
                <a:t>Руководства и рекомендации</a:t>
              </a:r>
              <a:endParaRPr lang="en-US" sz="1200" dirty="0"/>
            </a:p>
          </p:txBody>
        </p:sp>
        <p:cxnSp>
          <p:nvCxnSpPr>
            <p:cNvPr id="169" name="Straight Arrow Connector 168">
              <a:extLst>
                <a:ext uri="{FF2B5EF4-FFF2-40B4-BE49-F238E27FC236}">
                  <a16:creationId xmlns:a16="http://schemas.microsoft.com/office/drawing/2014/main" xmlns="" id="{FBB4E0B5-6A0D-4645-A1CC-6F2DCA3ABDA0}"/>
                </a:ext>
              </a:extLst>
            </p:cNvPr>
            <p:cNvCxnSpPr>
              <a:cxnSpLocks/>
              <a:stCxn id="16" idx="6"/>
              <a:endCxn id="168" idx="1"/>
            </p:cNvCxnSpPr>
            <p:nvPr/>
          </p:nvCxnSpPr>
          <p:spPr>
            <a:xfrm flipV="1">
              <a:off x="7209448" y="1748474"/>
              <a:ext cx="242036" cy="14606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440919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BD20697C-EE14-964C-A63D-83586028B12A}"/>
              </a:ext>
            </a:extLst>
          </p:cNvPr>
          <p:cNvGrpSpPr/>
          <p:nvPr/>
        </p:nvGrpSpPr>
        <p:grpSpPr>
          <a:xfrm>
            <a:off x="939799" y="185501"/>
            <a:ext cx="7630448" cy="593874"/>
            <a:chOff x="2143334" y="186749"/>
            <a:chExt cx="5424860" cy="59387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E5F042CE-3C1A-144F-BE72-AB256EFBACBC}"/>
                </a:ext>
              </a:extLst>
            </p:cNvPr>
            <p:cNvSpPr/>
            <p:nvPr/>
          </p:nvSpPr>
          <p:spPr>
            <a:xfrm>
              <a:off x="2143334" y="186749"/>
              <a:ext cx="5424860" cy="593874"/>
            </a:xfrm>
            <a:prstGeom prst="rect">
              <a:avLst/>
            </a:prstGeom>
            <a:solidFill>
              <a:srgbClr val="F0B148"/>
            </a:solidFill>
            <a:ln w="28575">
              <a:solidFill>
                <a:srgbClr val="F2B2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 smtClean="0">
                  <a:solidFill>
                    <a:schemeClr val="tx1"/>
                  </a:solidFill>
                </a:rPr>
                <a:t>       </a:t>
              </a:r>
              <a:r>
                <a:rPr lang="ru-RU" sz="1400" b="1" dirty="0" smtClean="0">
                  <a:solidFill>
                    <a:schemeClr val="tx1"/>
                  </a:solidFill>
                </a:rPr>
                <a:t>Организация демонстрирует приверженность привлечению, развитию и удержанию компетентных специалистов в соответствии с поставленными целями </a:t>
              </a:r>
              <a:r>
                <a:rPr lang="en-US" sz="1400" b="1" dirty="0" smtClean="0">
                  <a:solidFill>
                    <a:schemeClr val="tx1"/>
                  </a:solidFill>
                </a:rPr>
                <a:t>  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211" name="Oval 210">
              <a:extLst>
                <a:ext uri="{FF2B5EF4-FFF2-40B4-BE49-F238E27FC236}">
                  <a16:creationId xmlns:a16="http://schemas.microsoft.com/office/drawing/2014/main" xmlns="" id="{0D832497-AEB7-B846-A4B1-161873C24A7E}"/>
                </a:ext>
              </a:extLst>
            </p:cNvPr>
            <p:cNvSpPr/>
            <p:nvPr/>
          </p:nvSpPr>
          <p:spPr>
            <a:xfrm>
              <a:off x="2232337" y="186749"/>
              <a:ext cx="215567" cy="2155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4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723F4226-C56B-E747-91A3-76F65F5EECA3}"/>
              </a:ext>
            </a:extLst>
          </p:cNvPr>
          <p:cNvGrpSpPr/>
          <p:nvPr/>
        </p:nvGrpSpPr>
        <p:grpSpPr>
          <a:xfrm>
            <a:off x="182068" y="969710"/>
            <a:ext cx="3814726" cy="2691577"/>
            <a:chOff x="182068" y="969710"/>
            <a:chExt cx="3814726" cy="2691577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xmlns="" id="{878B6ACE-0A8F-3340-ABA0-DA1145D10A32}"/>
                </a:ext>
              </a:extLst>
            </p:cNvPr>
            <p:cNvSpPr/>
            <p:nvPr/>
          </p:nvSpPr>
          <p:spPr>
            <a:xfrm>
              <a:off x="182068" y="969710"/>
              <a:ext cx="1938524" cy="1147839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PF 4.1 </a:t>
              </a:r>
              <a:r>
                <a:rPr lang="ru-RU" sz="1400" b="1" dirty="0" smtClean="0">
                  <a:solidFill>
                    <a:schemeClr val="tx1"/>
                  </a:solidFill>
                </a:rPr>
                <a:t>Устанавливает политику  и процедуры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xmlns="" id="{16E3BC56-60B5-974B-8AA3-51F11F3E44E4}"/>
                </a:ext>
              </a:extLst>
            </p:cNvPr>
            <p:cNvCxnSpPr>
              <a:cxnSpLocks/>
              <a:stCxn id="13" idx="6"/>
              <a:endCxn id="155" idx="1"/>
            </p:cNvCxnSpPr>
            <p:nvPr/>
          </p:nvCxnSpPr>
          <p:spPr>
            <a:xfrm>
              <a:off x="2120592" y="1543630"/>
              <a:ext cx="198640" cy="69571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xmlns="" id="{F93F2211-4F34-754E-BC33-F9FA2DCA1F0B}"/>
                </a:ext>
              </a:extLst>
            </p:cNvPr>
            <p:cNvCxnSpPr>
              <a:cxnSpLocks/>
              <a:stCxn id="13" idx="4"/>
              <a:endCxn id="257" idx="0"/>
            </p:cNvCxnSpPr>
            <p:nvPr/>
          </p:nvCxnSpPr>
          <p:spPr>
            <a:xfrm>
              <a:off x="1151330" y="2117549"/>
              <a:ext cx="0" cy="172562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155" name="Rounded Rectangle 154">
              <a:extLst>
                <a:ext uri="{FF2B5EF4-FFF2-40B4-BE49-F238E27FC236}">
                  <a16:creationId xmlns:a16="http://schemas.microsoft.com/office/drawing/2014/main" xmlns="" id="{E428F47A-D2E5-BC4E-85A7-A58C13EA50B4}"/>
                </a:ext>
              </a:extLst>
            </p:cNvPr>
            <p:cNvSpPr/>
            <p:nvPr/>
          </p:nvSpPr>
          <p:spPr>
            <a:xfrm>
              <a:off x="2319232" y="1108852"/>
              <a:ext cx="1677562" cy="1008697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/>
                <a:t>Политика отражает ожидания в отношении требующейся компетентности</a:t>
              </a:r>
              <a:endParaRPr lang="en-US" sz="1200" dirty="0"/>
            </a:p>
          </p:txBody>
        </p:sp>
        <p:sp>
          <p:nvSpPr>
            <p:cNvPr id="257" name="Document 256">
              <a:extLst>
                <a:ext uri="{FF2B5EF4-FFF2-40B4-BE49-F238E27FC236}">
                  <a16:creationId xmlns:a16="http://schemas.microsoft.com/office/drawing/2014/main" xmlns="" id="{0F5E0FE7-71D3-444C-8217-3F1198FC9853}"/>
                </a:ext>
              </a:extLst>
            </p:cNvPr>
            <p:cNvSpPr/>
            <p:nvPr/>
          </p:nvSpPr>
          <p:spPr>
            <a:xfrm>
              <a:off x="349160" y="2290111"/>
              <a:ext cx="1604339" cy="1371176"/>
            </a:xfrm>
            <a:prstGeom prst="flowChartDocumen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200" dirty="0" smtClean="0"/>
                <a:t>Кадровая стратегия</a:t>
              </a:r>
              <a:r>
                <a:rPr lang="en-US" sz="1200" dirty="0" smtClean="0"/>
                <a:t>,</a:t>
              </a:r>
              <a:r>
                <a:rPr lang="ru-RU" sz="1200" dirty="0" smtClean="0"/>
                <a:t> политика, руководства и методические указания</a:t>
              </a:r>
              <a:r>
                <a:rPr lang="en-US" sz="1200" dirty="0" smtClean="0"/>
                <a:t> </a:t>
              </a:r>
              <a:endParaRPr lang="en-US" sz="1200" dirty="0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96A394CA-4B50-3645-94E9-B4CBADEE3B39}"/>
              </a:ext>
            </a:extLst>
          </p:cNvPr>
          <p:cNvGrpSpPr/>
          <p:nvPr/>
        </p:nvGrpSpPr>
        <p:grpSpPr>
          <a:xfrm>
            <a:off x="4539919" y="872120"/>
            <a:ext cx="4295606" cy="2680944"/>
            <a:chOff x="4539919" y="872120"/>
            <a:chExt cx="4295606" cy="2680944"/>
          </a:xfrm>
        </p:grpSpPr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xmlns="" id="{8E266400-9472-5144-B548-4D8F658A5D8B}"/>
                </a:ext>
              </a:extLst>
            </p:cNvPr>
            <p:cNvSpPr/>
            <p:nvPr/>
          </p:nvSpPr>
          <p:spPr>
            <a:xfrm>
              <a:off x="4539919" y="2735975"/>
              <a:ext cx="2617560" cy="817089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/>
                <a:t>Определение компетентности и навыков персонала, необходимых для достижения целей</a:t>
              </a:r>
              <a:endParaRPr lang="en-US" sz="1400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89327C71-1E27-6E4D-906D-A307DF7B7184}"/>
                </a:ext>
              </a:extLst>
            </p:cNvPr>
            <p:cNvSpPr/>
            <p:nvPr/>
          </p:nvSpPr>
          <p:spPr>
            <a:xfrm>
              <a:off x="4741333" y="1178265"/>
              <a:ext cx="2089777" cy="1297695"/>
            </a:xfrm>
            <a:prstGeom prst="ellipse">
              <a:avLst/>
            </a:prstGeom>
            <a:gradFill flip="none" rotWithShape="1">
              <a:gsLst>
                <a:gs pos="100000">
                  <a:srgbClr val="9B55CE">
                    <a:tint val="66000"/>
                    <a:satMod val="160000"/>
                  </a:srgbClr>
                </a:gs>
                <a:gs pos="69000">
                  <a:srgbClr val="9B55CE">
                    <a:tint val="44500"/>
                    <a:satMod val="160000"/>
                  </a:srgbClr>
                </a:gs>
                <a:gs pos="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PF 4.2 </a:t>
              </a:r>
              <a:r>
                <a:rPr lang="ru-RU" sz="1200" b="1" dirty="0" smtClean="0">
                  <a:solidFill>
                    <a:schemeClr val="tx1"/>
                  </a:solidFill>
                </a:rPr>
                <a:t>Оценивает уровень компетентности и устраняет недостатки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xmlns="" id="{DDBEAAF4-C907-134C-A918-2188B7B1ED54}"/>
                </a:ext>
              </a:extLst>
            </p:cNvPr>
            <p:cNvCxnSpPr>
              <a:cxnSpLocks/>
              <a:stCxn id="15" idx="6"/>
              <a:endCxn id="69" idx="1"/>
            </p:cNvCxnSpPr>
            <p:nvPr/>
          </p:nvCxnSpPr>
          <p:spPr>
            <a:xfrm>
              <a:off x="6831110" y="1827113"/>
              <a:ext cx="463753" cy="81478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xmlns="" id="{68CA1011-D2ED-964F-AC95-7837DC2C06A0}"/>
                </a:ext>
              </a:extLst>
            </p:cNvPr>
            <p:cNvGrpSpPr/>
            <p:nvPr/>
          </p:nvGrpSpPr>
          <p:grpSpPr>
            <a:xfrm>
              <a:off x="7002359" y="872120"/>
              <a:ext cx="1833166" cy="1851507"/>
              <a:chOff x="6607761" y="788678"/>
              <a:chExt cx="1833166" cy="1851507"/>
            </a:xfrm>
          </p:grpSpPr>
          <p:sp>
            <p:nvSpPr>
              <p:cNvPr id="256" name="Document 255">
                <a:extLst>
                  <a:ext uri="{FF2B5EF4-FFF2-40B4-BE49-F238E27FC236}">
                    <a16:creationId xmlns:a16="http://schemas.microsoft.com/office/drawing/2014/main" xmlns="" id="{392D9A62-53C8-9644-909D-942530C426FC}"/>
                  </a:ext>
                </a:extLst>
              </p:cNvPr>
              <p:cNvSpPr/>
              <p:nvPr/>
            </p:nvSpPr>
            <p:spPr>
              <a:xfrm rot="21162086">
                <a:off x="6607761" y="788678"/>
                <a:ext cx="1236538" cy="769270"/>
              </a:xfrm>
              <a:prstGeom prst="flowChartDocument">
                <a:avLst/>
              </a:prstGeom>
              <a:ln w="28575"/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ru-RU" sz="1400" dirty="0" smtClean="0"/>
                  <a:t>Карьерная структура</a:t>
                </a:r>
                <a:endParaRPr lang="en-US" sz="1400" dirty="0"/>
              </a:p>
            </p:txBody>
          </p:sp>
          <p:sp>
            <p:nvSpPr>
              <p:cNvPr id="69" name="Document 68">
                <a:extLst>
                  <a:ext uri="{FF2B5EF4-FFF2-40B4-BE49-F238E27FC236}">
                    <a16:creationId xmlns:a16="http://schemas.microsoft.com/office/drawing/2014/main" xmlns="" id="{A8C0D179-B70C-A047-9FDD-5BB9C50611B3}"/>
                  </a:ext>
                </a:extLst>
              </p:cNvPr>
              <p:cNvSpPr/>
              <p:nvPr/>
            </p:nvSpPr>
            <p:spPr>
              <a:xfrm rot="21162086">
                <a:off x="6895256" y="1361969"/>
                <a:ext cx="1236538" cy="769270"/>
              </a:xfrm>
              <a:prstGeom prst="flowChartDocument">
                <a:avLst/>
              </a:prstGeom>
              <a:ln w="28575"/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ru-RU" sz="1400" dirty="0" smtClean="0"/>
                  <a:t>Профили должностей</a:t>
                </a:r>
                <a:endParaRPr lang="en-US" sz="1400" dirty="0"/>
              </a:p>
            </p:txBody>
          </p:sp>
          <p:sp>
            <p:nvSpPr>
              <p:cNvPr id="70" name="Document 69">
                <a:extLst>
                  <a:ext uri="{FF2B5EF4-FFF2-40B4-BE49-F238E27FC236}">
                    <a16:creationId xmlns:a16="http://schemas.microsoft.com/office/drawing/2014/main" xmlns="" id="{6A94AD66-5697-B84D-9679-613C80D4DC78}"/>
                  </a:ext>
                </a:extLst>
              </p:cNvPr>
              <p:cNvSpPr/>
              <p:nvPr/>
            </p:nvSpPr>
            <p:spPr>
              <a:xfrm rot="21162086">
                <a:off x="7204389" y="1870915"/>
                <a:ext cx="1236538" cy="769270"/>
              </a:xfrm>
              <a:prstGeom prst="flowChartDocument">
                <a:avLst/>
              </a:prstGeom>
              <a:ln w="28575"/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ru-RU" sz="1300" dirty="0" smtClean="0"/>
                  <a:t>Должностные инструкции</a:t>
                </a:r>
                <a:endParaRPr lang="en-US" sz="1300" dirty="0"/>
              </a:p>
            </p:txBody>
          </p:sp>
        </p:grp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xmlns="" id="{00E6C44D-C09B-FC49-9195-4022E9E6988C}"/>
                </a:ext>
              </a:extLst>
            </p:cNvPr>
            <p:cNvCxnSpPr>
              <a:cxnSpLocks/>
              <a:stCxn id="15" idx="4"/>
              <a:endCxn id="14" idx="0"/>
            </p:cNvCxnSpPr>
            <p:nvPr/>
          </p:nvCxnSpPr>
          <p:spPr>
            <a:xfrm>
              <a:off x="5786222" y="2475960"/>
              <a:ext cx="62477" cy="260015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59DF4B70-A0CA-664F-8454-C230447AC0A5}"/>
              </a:ext>
            </a:extLst>
          </p:cNvPr>
          <p:cNvGrpSpPr/>
          <p:nvPr/>
        </p:nvGrpSpPr>
        <p:grpSpPr>
          <a:xfrm>
            <a:off x="301839" y="3740332"/>
            <a:ext cx="4066961" cy="2005020"/>
            <a:chOff x="301839" y="3740332"/>
            <a:chExt cx="4066961" cy="200502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xmlns="" id="{BB9A6C90-9E5C-7341-A87A-615F17007099}"/>
                </a:ext>
              </a:extLst>
            </p:cNvPr>
            <p:cNvSpPr/>
            <p:nvPr/>
          </p:nvSpPr>
          <p:spPr>
            <a:xfrm>
              <a:off x="2137223" y="3740332"/>
              <a:ext cx="2231577" cy="1312915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4700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PF 4.4 </a:t>
              </a:r>
              <a:r>
                <a:rPr lang="ru-RU" sz="1100" b="1" dirty="0" smtClean="0">
                  <a:solidFill>
                    <a:schemeClr val="tx1"/>
                  </a:solidFill>
                </a:rPr>
                <a:t>Планирует и принимает подготовительные меры для обеспечения преемственности</a:t>
              </a:r>
              <a:endParaRPr 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ounded Rectangle 27">
              <a:extLst>
                <a:ext uri="{FF2B5EF4-FFF2-40B4-BE49-F238E27FC236}">
                  <a16:creationId xmlns:a16="http://schemas.microsoft.com/office/drawing/2014/main" xmlns="" id="{C28AB254-5E83-C34C-8D9D-93D385BA82EC}"/>
                </a:ext>
              </a:extLst>
            </p:cNvPr>
            <p:cNvSpPr/>
            <p:nvPr/>
          </p:nvSpPr>
          <p:spPr>
            <a:xfrm>
              <a:off x="301839" y="3891973"/>
              <a:ext cx="1520676" cy="1009635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/>
                <a:t>Выявление важнейших функций, требующих планирования преемственности</a:t>
              </a:r>
              <a:endParaRPr lang="en-US" sz="1200" dirty="0"/>
            </a:p>
          </p:txBody>
        </p: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xmlns="" id="{28BC119B-1885-AE42-B032-379754D28913}"/>
                </a:ext>
              </a:extLst>
            </p:cNvPr>
            <p:cNvCxnSpPr>
              <a:cxnSpLocks/>
              <a:stCxn id="17" idx="2"/>
              <a:endCxn id="28" idx="3"/>
            </p:cNvCxnSpPr>
            <p:nvPr/>
          </p:nvCxnSpPr>
          <p:spPr>
            <a:xfrm flipH="1">
              <a:off x="1822515" y="4396790"/>
              <a:ext cx="314708" cy="1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xmlns="" id="{FA64D8C6-6A92-2742-8D1A-BF43ABA97F40}"/>
                </a:ext>
              </a:extLst>
            </p:cNvPr>
            <p:cNvCxnSpPr>
              <a:cxnSpLocks/>
              <a:stCxn id="28" idx="2"/>
              <a:endCxn id="85" idx="0"/>
            </p:cNvCxnSpPr>
            <p:nvPr/>
          </p:nvCxnSpPr>
          <p:spPr>
            <a:xfrm>
              <a:off x="1062177" y="4901608"/>
              <a:ext cx="0" cy="268755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85" name="Rounded Rectangle 84">
              <a:extLst>
                <a:ext uri="{FF2B5EF4-FFF2-40B4-BE49-F238E27FC236}">
                  <a16:creationId xmlns:a16="http://schemas.microsoft.com/office/drawing/2014/main" xmlns="" id="{B252EDA9-83C4-B242-A41E-C9DF010A9AE8}"/>
                </a:ext>
              </a:extLst>
            </p:cNvPr>
            <p:cNvSpPr/>
            <p:nvPr/>
          </p:nvSpPr>
          <p:spPr>
            <a:xfrm>
              <a:off x="301839" y="5170363"/>
              <a:ext cx="1520676" cy="574989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100" dirty="0" smtClean="0"/>
                <a:t>Подготовка плана обеспечения преемственности</a:t>
              </a:r>
              <a:endParaRPr lang="en-US" sz="110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6CF651E0-52F6-2E41-A31E-34C3C8706DDE}"/>
              </a:ext>
            </a:extLst>
          </p:cNvPr>
          <p:cNvGrpSpPr/>
          <p:nvPr/>
        </p:nvGrpSpPr>
        <p:grpSpPr>
          <a:xfrm>
            <a:off x="2224309" y="3933735"/>
            <a:ext cx="6786956" cy="2669819"/>
            <a:chOff x="2224309" y="3933735"/>
            <a:chExt cx="6786956" cy="266981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xmlns="" id="{9A759B6A-F3D7-124F-9E9D-44B7BA02ACA9}"/>
                </a:ext>
              </a:extLst>
            </p:cNvPr>
            <p:cNvSpPr/>
            <p:nvPr/>
          </p:nvSpPr>
          <p:spPr>
            <a:xfrm>
              <a:off x="5438679" y="3933735"/>
              <a:ext cx="1831965" cy="1304877"/>
            </a:xfrm>
            <a:prstGeom prst="ellipse">
              <a:avLst/>
            </a:prstGeom>
            <a:gradFill flip="none" rotWithShape="1">
              <a:gsLst>
                <a:gs pos="99000">
                  <a:srgbClr val="9B55CE">
                    <a:tint val="66000"/>
                    <a:satMod val="160000"/>
                  </a:srgbClr>
                </a:gs>
                <a:gs pos="75000">
                  <a:srgbClr val="9B55CE">
                    <a:tint val="44500"/>
                    <a:satMod val="160000"/>
                  </a:srgbClr>
                </a:gs>
                <a:gs pos="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PF 4.3 </a:t>
              </a:r>
              <a:r>
                <a:rPr lang="ru-RU" sz="1200" b="1" dirty="0" smtClean="0">
                  <a:solidFill>
                    <a:schemeClr val="tx1"/>
                  </a:solidFill>
                </a:rPr>
                <a:t>Привлекает, обеспечивает развитие и удержание специалистов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xmlns="" id="{32AD751F-8D2F-3441-A899-EFC5BDDAC0DE}"/>
                </a:ext>
              </a:extLst>
            </p:cNvPr>
            <p:cNvSpPr/>
            <p:nvPr/>
          </p:nvSpPr>
          <p:spPr>
            <a:xfrm>
              <a:off x="4002258" y="5585054"/>
              <a:ext cx="2639934" cy="1018500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b="1" dirty="0" smtClean="0"/>
                <a:t>Развитие </a:t>
              </a:r>
              <a:r>
                <a:rPr lang="ru-RU" sz="1400" dirty="0" smtClean="0"/>
                <a:t>персонала с помощью обучения, </a:t>
              </a:r>
              <a:r>
                <a:rPr lang="ru-RU" sz="1400" dirty="0" err="1" smtClean="0"/>
                <a:t>коучинга</a:t>
              </a:r>
              <a:r>
                <a:rPr lang="ru-RU" sz="1400" dirty="0" smtClean="0"/>
                <a:t> и наставничества.</a:t>
              </a:r>
              <a:r>
                <a:rPr lang="en-US" sz="1400" dirty="0" smtClean="0"/>
                <a:t> </a:t>
              </a:r>
              <a:r>
                <a:rPr lang="ru-RU" sz="1400" dirty="0" smtClean="0"/>
                <a:t>Надлежащая оценка качества работы</a:t>
              </a:r>
              <a:endParaRPr lang="en-US" sz="1400" dirty="0"/>
            </a:p>
          </p:txBody>
        </p:sp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xmlns="" id="{DD021A10-F385-C344-9D2D-29DF5A0FF9A2}"/>
                </a:ext>
              </a:extLst>
            </p:cNvPr>
            <p:cNvSpPr/>
            <p:nvPr/>
          </p:nvSpPr>
          <p:spPr>
            <a:xfrm>
              <a:off x="6781651" y="5578217"/>
              <a:ext cx="2229614" cy="1018500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/>
                <a:t>Удержание </a:t>
              </a:r>
              <a:r>
                <a:rPr lang="ru-RU" sz="1200" dirty="0" smtClean="0"/>
                <a:t>кадров за счет предоставления стимулов, мотивирующих к хорошему качеству работы</a:t>
              </a:r>
              <a:endParaRPr lang="en-US" sz="1200" dirty="0"/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xmlns="" id="{949C6578-E42C-A049-8E7D-CC0304D2A76B}"/>
                </a:ext>
              </a:extLst>
            </p:cNvPr>
            <p:cNvCxnSpPr>
              <a:cxnSpLocks/>
              <a:stCxn id="16" idx="5"/>
              <a:endCxn id="24" idx="0"/>
            </p:cNvCxnSpPr>
            <p:nvPr/>
          </p:nvCxnSpPr>
          <p:spPr>
            <a:xfrm>
              <a:off x="7002359" y="5047517"/>
              <a:ext cx="894099" cy="530700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xmlns="" id="{D2DACB6E-ADEC-0B44-A7A7-03C5A0404700}"/>
                </a:ext>
              </a:extLst>
            </p:cNvPr>
            <p:cNvCxnSpPr>
              <a:cxnSpLocks/>
              <a:stCxn id="16" idx="3"/>
              <a:endCxn id="22" idx="0"/>
            </p:cNvCxnSpPr>
            <p:nvPr/>
          </p:nvCxnSpPr>
          <p:spPr>
            <a:xfrm flipH="1">
              <a:off x="5322225" y="5047517"/>
              <a:ext cx="384739" cy="537537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96" name="Rounded Rectangle 95">
              <a:extLst>
                <a:ext uri="{FF2B5EF4-FFF2-40B4-BE49-F238E27FC236}">
                  <a16:creationId xmlns:a16="http://schemas.microsoft.com/office/drawing/2014/main" xmlns="" id="{AD5BB854-C195-344F-A061-A2B45B07126B}"/>
                </a:ext>
              </a:extLst>
            </p:cNvPr>
            <p:cNvSpPr/>
            <p:nvPr/>
          </p:nvSpPr>
          <p:spPr>
            <a:xfrm>
              <a:off x="2224309" y="5578217"/>
              <a:ext cx="1607177" cy="1018500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100" b="1" dirty="0" smtClean="0"/>
                <a:t>Привлечение</a:t>
              </a:r>
              <a:r>
                <a:rPr lang="en-US" sz="1100" dirty="0" smtClean="0"/>
                <a:t> </a:t>
              </a:r>
              <a:r>
                <a:rPr lang="ru-RU" sz="1100" dirty="0" smtClean="0"/>
                <a:t>подходящих кандидатов через эффективный процесс подбора кадров</a:t>
              </a:r>
              <a:endParaRPr lang="en-US" sz="1100" dirty="0"/>
            </a:p>
          </p:txBody>
        </p:sp>
        <p:cxnSp>
          <p:nvCxnSpPr>
            <p:cNvPr id="114" name="Straight Arrow Connector 113">
              <a:extLst>
                <a:ext uri="{FF2B5EF4-FFF2-40B4-BE49-F238E27FC236}">
                  <a16:creationId xmlns:a16="http://schemas.microsoft.com/office/drawing/2014/main" xmlns="" id="{8619FAEB-E92D-0F4F-9FA5-CB05A708C92F}"/>
                </a:ext>
              </a:extLst>
            </p:cNvPr>
            <p:cNvCxnSpPr>
              <a:cxnSpLocks/>
              <a:stCxn id="16" idx="2"/>
              <a:endCxn id="96" idx="0"/>
            </p:cNvCxnSpPr>
            <p:nvPr/>
          </p:nvCxnSpPr>
          <p:spPr>
            <a:xfrm flipH="1">
              <a:off x="3027898" y="4586174"/>
              <a:ext cx="2410781" cy="992043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371781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11065B66-A8EF-6E4E-B65C-D79EEDECBFA9}"/>
              </a:ext>
            </a:extLst>
          </p:cNvPr>
          <p:cNvGrpSpPr/>
          <p:nvPr/>
        </p:nvGrpSpPr>
        <p:grpSpPr>
          <a:xfrm>
            <a:off x="155069" y="977140"/>
            <a:ext cx="2452663" cy="2548580"/>
            <a:chOff x="155069" y="977140"/>
            <a:chExt cx="2452663" cy="254858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xmlns="" id="{878B6ACE-0A8F-3340-ABA0-DA1145D10A32}"/>
                </a:ext>
              </a:extLst>
            </p:cNvPr>
            <p:cNvSpPr/>
            <p:nvPr/>
          </p:nvSpPr>
          <p:spPr>
            <a:xfrm>
              <a:off x="155069" y="977140"/>
              <a:ext cx="2452663" cy="1336852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PF 5.1 </a:t>
              </a:r>
              <a:r>
                <a:rPr lang="en-US" sz="1100" b="1" dirty="0" smtClean="0">
                  <a:solidFill>
                    <a:schemeClr val="tx1"/>
                  </a:solidFill>
                </a:rPr>
                <a:t> </a:t>
              </a:r>
              <a:r>
                <a:rPr lang="ru-RU" sz="1100" b="1" dirty="0" smtClean="0">
                  <a:solidFill>
                    <a:schemeClr val="tx1"/>
                  </a:solidFill>
                </a:rPr>
                <a:t>Обеспечивает подотчетность через установленные структуры, полномочия и обязанности</a:t>
              </a:r>
              <a:endParaRPr 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xmlns="" id="{8E266400-9472-5144-B548-4D8F658A5D8B}"/>
                </a:ext>
              </a:extLst>
            </p:cNvPr>
            <p:cNvSpPr/>
            <p:nvPr/>
          </p:nvSpPr>
          <p:spPr>
            <a:xfrm>
              <a:off x="265786" y="2576248"/>
              <a:ext cx="2128626" cy="949472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150" dirty="0" smtClean="0"/>
                <a:t>Устанавливает механизмы для отчетности лиц о выполнении ими обязанностей по внутреннему контролю</a:t>
              </a:r>
              <a:endParaRPr lang="en-US" sz="1150" dirty="0"/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xmlns="" id="{7C4AFA6F-2093-6D49-90D4-962B875BBBAC}"/>
                </a:ext>
              </a:extLst>
            </p:cNvPr>
            <p:cNvCxnSpPr>
              <a:cxnSpLocks/>
              <a:stCxn id="13" idx="4"/>
              <a:endCxn id="14" idx="0"/>
            </p:cNvCxnSpPr>
            <p:nvPr/>
          </p:nvCxnSpPr>
          <p:spPr>
            <a:xfrm flipH="1">
              <a:off x="1330099" y="2313992"/>
              <a:ext cx="51302" cy="262256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xmlns="" id="{98284AD1-5C1D-504C-AE36-03431FCF3546}"/>
              </a:ext>
            </a:extLst>
          </p:cNvPr>
          <p:cNvGrpSpPr/>
          <p:nvPr/>
        </p:nvGrpSpPr>
        <p:grpSpPr>
          <a:xfrm>
            <a:off x="2834884" y="5377700"/>
            <a:ext cx="4526195" cy="1254905"/>
            <a:chOff x="3637744" y="5386943"/>
            <a:chExt cx="4526195" cy="1254905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xmlns="" id="{BB9A6C90-9E5C-7341-A87A-615F17007099}"/>
                </a:ext>
              </a:extLst>
            </p:cNvPr>
            <p:cNvSpPr/>
            <p:nvPr/>
          </p:nvSpPr>
          <p:spPr>
            <a:xfrm>
              <a:off x="6158950" y="5485024"/>
              <a:ext cx="2004989" cy="1058745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4700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PF 5.4 </a:t>
              </a:r>
              <a:r>
                <a:rPr lang="ru-RU" sz="1400" b="1" dirty="0" smtClean="0">
                  <a:solidFill>
                    <a:schemeClr val="tx1"/>
                  </a:solidFill>
                </a:rPr>
                <a:t>Учитывает чрезмерную нагрузку</a:t>
              </a:r>
              <a:r>
                <a:rPr lang="en-US" sz="1400" b="1" dirty="0" smtClean="0">
                  <a:solidFill>
                    <a:schemeClr val="tx1"/>
                  </a:solidFill>
                </a:rPr>
                <a:t> 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xmlns="" id="{DD021A10-F385-C344-9D2D-29DF5A0FF9A2}"/>
                </a:ext>
              </a:extLst>
            </p:cNvPr>
            <p:cNvSpPr/>
            <p:nvPr/>
          </p:nvSpPr>
          <p:spPr>
            <a:xfrm>
              <a:off x="3637744" y="5386943"/>
              <a:ext cx="2096636" cy="1254905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/>
                <a:t>Обеспечивает, чтобы при выполнении задач работники не испытывали чрезмерной нагрузки, которая может приводить к низкому качеству </a:t>
              </a:r>
              <a:r>
                <a:rPr lang="ru-RU" sz="1200" dirty="0" err="1" smtClean="0"/>
                <a:t>ВК</a:t>
              </a:r>
              <a:endParaRPr lang="en-US" sz="1200" dirty="0"/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xmlns="" id="{F93F2211-4F34-754E-BC33-F9FA2DCA1F0B}"/>
                </a:ext>
              </a:extLst>
            </p:cNvPr>
            <p:cNvCxnSpPr>
              <a:cxnSpLocks/>
              <a:stCxn id="17" idx="2"/>
              <a:endCxn id="24" idx="3"/>
            </p:cNvCxnSpPr>
            <p:nvPr/>
          </p:nvCxnSpPr>
          <p:spPr>
            <a:xfrm flipH="1" flipV="1">
              <a:off x="5734380" y="6014396"/>
              <a:ext cx="424570" cy="1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xmlns="" id="{C76CAF18-C751-924E-AA87-FAE52AE85E56}"/>
              </a:ext>
            </a:extLst>
          </p:cNvPr>
          <p:cNvGrpSpPr/>
          <p:nvPr/>
        </p:nvGrpSpPr>
        <p:grpSpPr>
          <a:xfrm>
            <a:off x="5856190" y="2535089"/>
            <a:ext cx="2653422" cy="2656918"/>
            <a:chOff x="6177589" y="2557747"/>
            <a:chExt cx="2653422" cy="2656918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xmlns="" id="{9A759B6A-F3D7-124F-9E9D-44B7BA02ACA9}"/>
                </a:ext>
              </a:extLst>
            </p:cNvPr>
            <p:cNvSpPr/>
            <p:nvPr/>
          </p:nvSpPr>
          <p:spPr>
            <a:xfrm>
              <a:off x="6323631" y="2557747"/>
              <a:ext cx="2201815" cy="1304877"/>
            </a:xfrm>
            <a:prstGeom prst="ellipse">
              <a:avLst/>
            </a:prstGeom>
            <a:gradFill flip="none" rotWithShape="1">
              <a:gsLst>
                <a:gs pos="99000">
                  <a:srgbClr val="9B55CE">
                    <a:tint val="66000"/>
                    <a:satMod val="160000"/>
                  </a:srgbClr>
                </a:gs>
                <a:gs pos="75000">
                  <a:srgbClr val="9B55CE">
                    <a:tint val="44500"/>
                    <a:satMod val="160000"/>
                  </a:srgbClr>
                </a:gs>
                <a:gs pos="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300" b="1" dirty="0">
                  <a:solidFill>
                    <a:schemeClr val="tx1"/>
                  </a:solidFill>
                </a:rPr>
                <a:t>PF 5.3 </a:t>
              </a:r>
              <a:r>
                <a:rPr lang="ru-RU" sz="1300" b="1" dirty="0" smtClean="0">
                  <a:solidFill>
                    <a:schemeClr val="tx1"/>
                  </a:solidFill>
                </a:rPr>
                <a:t>Оценивает актуальность показателей эффективности</a:t>
              </a:r>
              <a:endParaRPr lang="en-US" sz="1300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Rounded Rectangle 22">
              <a:extLst>
                <a:ext uri="{FF2B5EF4-FFF2-40B4-BE49-F238E27FC236}">
                  <a16:creationId xmlns:a16="http://schemas.microsoft.com/office/drawing/2014/main" xmlns="" id="{9C4660CE-3D9F-2C4A-87D0-FD5E37FA1827}"/>
                </a:ext>
              </a:extLst>
            </p:cNvPr>
            <p:cNvSpPr/>
            <p:nvPr/>
          </p:nvSpPr>
          <p:spPr>
            <a:xfrm>
              <a:off x="6177589" y="4147791"/>
              <a:ext cx="2653422" cy="1066874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/>
                <a:t>Обеспечивает надлежащий характер показателей эффективности и стимулов, предотвращая появление ложных стимулов</a:t>
              </a:r>
              <a:endParaRPr lang="en-US" sz="1400" dirty="0"/>
            </a:p>
          </p:txBody>
        </p: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xmlns="" id="{65800645-1924-4340-A0A3-0E8F786B6E07}"/>
                </a:ext>
              </a:extLst>
            </p:cNvPr>
            <p:cNvCxnSpPr>
              <a:cxnSpLocks/>
              <a:stCxn id="16" idx="4"/>
              <a:endCxn id="23" idx="0"/>
            </p:cNvCxnSpPr>
            <p:nvPr/>
          </p:nvCxnSpPr>
          <p:spPr>
            <a:xfrm>
              <a:off x="7424539" y="3862624"/>
              <a:ext cx="79761" cy="285167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38A56127-A84F-EE46-A6DC-1FB5076770AF}"/>
              </a:ext>
            </a:extLst>
          </p:cNvPr>
          <p:cNvGrpSpPr/>
          <p:nvPr/>
        </p:nvGrpSpPr>
        <p:grpSpPr>
          <a:xfrm>
            <a:off x="3033306" y="930475"/>
            <a:ext cx="5330264" cy="1470412"/>
            <a:chOff x="3033306" y="930475"/>
            <a:chExt cx="5330264" cy="1470412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89327C71-1E27-6E4D-906D-A307DF7B7184}"/>
                </a:ext>
              </a:extLst>
            </p:cNvPr>
            <p:cNvSpPr/>
            <p:nvPr/>
          </p:nvSpPr>
          <p:spPr>
            <a:xfrm>
              <a:off x="3033306" y="930475"/>
              <a:ext cx="2260787" cy="1470412"/>
            </a:xfrm>
            <a:prstGeom prst="ellipse">
              <a:avLst/>
            </a:prstGeom>
            <a:gradFill flip="none" rotWithShape="1">
              <a:gsLst>
                <a:gs pos="100000">
                  <a:srgbClr val="9B55CE">
                    <a:tint val="66000"/>
                    <a:satMod val="160000"/>
                  </a:srgbClr>
                </a:gs>
                <a:gs pos="69000">
                  <a:srgbClr val="9B55CE">
                    <a:tint val="44500"/>
                    <a:satMod val="160000"/>
                  </a:srgbClr>
                </a:gs>
                <a:gs pos="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300" b="1" dirty="0">
                  <a:solidFill>
                    <a:schemeClr val="tx1"/>
                  </a:solidFill>
                </a:rPr>
                <a:t>PF 5.2 </a:t>
              </a:r>
              <a:r>
                <a:rPr lang="ru-RU" sz="1300" b="1" dirty="0" smtClean="0">
                  <a:solidFill>
                    <a:schemeClr val="tx1"/>
                  </a:solidFill>
                </a:rPr>
                <a:t>Устанавливает показатели эффективности, стимулы и вознаграждения</a:t>
              </a:r>
              <a:endParaRPr lang="en-US" sz="13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ounded Rectangle 27">
              <a:extLst>
                <a:ext uri="{FF2B5EF4-FFF2-40B4-BE49-F238E27FC236}">
                  <a16:creationId xmlns:a16="http://schemas.microsoft.com/office/drawing/2014/main" xmlns="" id="{C28AB254-5E83-C34C-8D9D-93D385BA82EC}"/>
                </a:ext>
              </a:extLst>
            </p:cNvPr>
            <p:cNvSpPr/>
            <p:nvPr/>
          </p:nvSpPr>
          <p:spPr>
            <a:xfrm>
              <a:off x="6002232" y="1103606"/>
              <a:ext cx="2361338" cy="1147709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300" dirty="0" smtClean="0"/>
                <a:t>Устанавливает показатели эффективности, стимулы и вознаграждения, соответствующие всем уровням организации</a:t>
              </a:r>
              <a:endParaRPr lang="en-US" sz="1300" dirty="0"/>
            </a:p>
          </p:txBody>
        </p: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xmlns="" id="{28BC119B-1885-AE42-B032-379754D28913}"/>
                </a:ext>
              </a:extLst>
            </p:cNvPr>
            <p:cNvCxnSpPr>
              <a:cxnSpLocks/>
              <a:stCxn id="15" idx="6"/>
              <a:endCxn id="28" idx="1"/>
            </p:cNvCxnSpPr>
            <p:nvPr/>
          </p:nvCxnSpPr>
          <p:spPr>
            <a:xfrm>
              <a:off x="5294093" y="1665681"/>
              <a:ext cx="708139" cy="11780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grpSp>
        <p:nvGrpSpPr>
          <p:cNvPr id="212" name="Group 211">
            <a:extLst>
              <a:ext uri="{FF2B5EF4-FFF2-40B4-BE49-F238E27FC236}">
                <a16:creationId xmlns:a16="http://schemas.microsoft.com/office/drawing/2014/main" xmlns="" id="{F856B2C0-B6A4-CE4C-8E8A-60DC6ACF472B}"/>
              </a:ext>
            </a:extLst>
          </p:cNvPr>
          <p:cNvGrpSpPr/>
          <p:nvPr/>
        </p:nvGrpSpPr>
        <p:grpSpPr>
          <a:xfrm>
            <a:off x="875020" y="201500"/>
            <a:ext cx="8065780" cy="614389"/>
            <a:chOff x="3231106" y="141242"/>
            <a:chExt cx="4567166" cy="61438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E5F042CE-3C1A-144F-BE72-AB256EFBACBC}"/>
                </a:ext>
              </a:extLst>
            </p:cNvPr>
            <p:cNvSpPr/>
            <p:nvPr/>
          </p:nvSpPr>
          <p:spPr>
            <a:xfrm>
              <a:off x="3247705" y="141242"/>
              <a:ext cx="4550567" cy="614389"/>
            </a:xfrm>
            <a:prstGeom prst="rect">
              <a:avLst/>
            </a:prstGeom>
            <a:solidFill>
              <a:srgbClr val="F0B148"/>
            </a:solidFill>
            <a:ln w="28575">
              <a:solidFill>
                <a:srgbClr val="F2B2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500" b="1" dirty="0">
                  <a:solidFill>
                    <a:schemeClr val="tx1"/>
                  </a:solidFill>
                </a:rPr>
                <a:t> </a:t>
              </a:r>
              <a:r>
                <a:rPr lang="ru-RU" sz="1500" b="1" dirty="0" smtClean="0">
                  <a:solidFill>
                    <a:schemeClr val="tx1"/>
                  </a:solidFill>
                </a:rPr>
                <a:t>  </a:t>
              </a:r>
              <a:r>
                <a:rPr lang="ru-RU" sz="1600" b="1" dirty="0" smtClean="0">
                  <a:solidFill>
                    <a:schemeClr val="tx1"/>
                  </a:solidFill>
                </a:rPr>
                <a:t>Организация требует от лиц отчета о выполнении ими своих обязанностей по внутреннему контролю во исполнение поставленных целей</a:t>
              </a:r>
              <a:endParaRPr lang="en-US" sz="15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1" name="Oval 210">
              <a:extLst>
                <a:ext uri="{FF2B5EF4-FFF2-40B4-BE49-F238E27FC236}">
                  <a16:creationId xmlns:a16="http://schemas.microsoft.com/office/drawing/2014/main" xmlns="" id="{0D832497-AEB7-B846-A4B1-161873C24A7E}"/>
                </a:ext>
              </a:extLst>
            </p:cNvPr>
            <p:cNvSpPr/>
            <p:nvPr/>
          </p:nvSpPr>
          <p:spPr>
            <a:xfrm>
              <a:off x="3231106" y="141242"/>
              <a:ext cx="148028" cy="2378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5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76A21B78-3521-2D4A-86AC-73B542DA8DC4}"/>
              </a:ext>
            </a:extLst>
          </p:cNvPr>
          <p:cNvGrpSpPr/>
          <p:nvPr/>
        </p:nvGrpSpPr>
        <p:grpSpPr>
          <a:xfrm>
            <a:off x="246112" y="3794915"/>
            <a:ext cx="5047980" cy="2503195"/>
            <a:chOff x="246112" y="3794915"/>
            <a:chExt cx="5047980" cy="2503195"/>
          </a:xfrm>
        </p:grpSpPr>
        <p:sp>
          <p:nvSpPr>
            <p:cNvPr id="19" name="Document 18">
              <a:extLst>
                <a:ext uri="{FF2B5EF4-FFF2-40B4-BE49-F238E27FC236}">
                  <a16:creationId xmlns:a16="http://schemas.microsoft.com/office/drawing/2014/main" xmlns="" id="{C5C40FAB-C506-CA41-A8FA-315D36C49CEE}"/>
                </a:ext>
              </a:extLst>
            </p:cNvPr>
            <p:cNvSpPr/>
            <p:nvPr/>
          </p:nvSpPr>
          <p:spPr>
            <a:xfrm>
              <a:off x="405494" y="5386943"/>
              <a:ext cx="1619593" cy="911167"/>
            </a:xfrm>
            <a:prstGeom prst="flowChartDocumen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300" dirty="0" smtClean="0"/>
                <a:t>Регулярные отчеты об</a:t>
              </a:r>
              <a:r>
                <a:rPr lang="en-US" sz="1300" dirty="0" smtClean="0"/>
                <a:t> </a:t>
              </a:r>
              <a:r>
                <a:rPr lang="ru-RU" sz="1300" dirty="0" smtClean="0"/>
                <a:t>аттестации работников</a:t>
              </a:r>
              <a:endParaRPr lang="en-US" sz="1300" dirty="0"/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xmlns="" id="{4B35B26B-0BF8-5D42-91C2-06F6F79A1E3D}"/>
                </a:ext>
              </a:extLst>
            </p:cNvPr>
            <p:cNvCxnSpPr>
              <a:cxnSpLocks/>
              <a:stCxn id="82" idx="2"/>
              <a:endCxn id="19" idx="0"/>
            </p:cNvCxnSpPr>
            <p:nvPr/>
          </p:nvCxnSpPr>
          <p:spPr>
            <a:xfrm flipH="1">
              <a:off x="1215291" y="4995772"/>
              <a:ext cx="1" cy="391171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xmlns="" id="{DDBEAAF4-C907-134C-A918-2188B7B1ED54}"/>
                </a:ext>
              </a:extLst>
            </p:cNvPr>
            <p:cNvCxnSpPr>
              <a:cxnSpLocks/>
              <a:stCxn id="57" idx="2"/>
              <a:endCxn id="82" idx="3"/>
            </p:cNvCxnSpPr>
            <p:nvPr/>
          </p:nvCxnSpPr>
          <p:spPr>
            <a:xfrm flipH="1">
              <a:off x="2184471" y="4450186"/>
              <a:ext cx="320656" cy="1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57" name="Oval 56">
              <a:extLst>
                <a:ext uri="{FF2B5EF4-FFF2-40B4-BE49-F238E27FC236}">
                  <a16:creationId xmlns:a16="http://schemas.microsoft.com/office/drawing/2014/main" xmlns="" id="{2F0E7783-4104-5544-BD08-02EA357A6C38}"/>
                </a:ext>
              </a:extLst>
            </p:cNvPr>
            <p:cNvSpPr/>
            <p:nvPr/>
          </p:nvSpPr>
          <p:spPr>
            <a:xfrm>
              <a:off x="2505127" y="3794915"/>
              <a:ext cx="2788965" cy="1310541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4700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PF 5.5 </a:t>
              </a:r>
              <a:r>
                <a:rPr lang="ru-RU" sz="1200" b="1" dirty="0" smtClean="0">
                  <a:solidFill>
                    <a:schemeClr val="tx1"/>
                  </a:solidFill>
                </a:rPr>
                <a:t>Оценивает качество работы, вознаграждает работников или налагает  дисциплинарные взыскания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82" name="Rounded Rectangle 81">
              <a:extLst>
                <a:ext uri="{FF2B5EF4-FFF2-40B4-BE49-F238E27FC236}">
                  <a16:creationId xmlns:a16="http://schemas.microsoft.com/office/drawing/2014/main" xmlns="" id="{54967107-4973-904D-A189-2C5A28BCC122}"/>
                </a:ext>
              </a:extLst>
            </p:cNvPr>
            <p:cNvSpPr/>
            <p:nvPr/>
          </p:nvSpPr>
          <p:spPr>
            <a:xfrm>
              <a:off x="246112" y="3904601"/>
              <a:ext cx="1938359" cy="1091171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150" dirty="0" smtClean="0"/>
                <a:t>Эффективный процесс оценки деятельности отдельных сотрудников в соответствии с поставленными целями</a:t>
              </a:r>
              <a:endParaRPr lang="en-US" sz="115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3144772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AF9B45-CDE5-594E-A55C-E8A405750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Дополнительное рассмотрение принципов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0B00C0-8515-C641-9926-41CCD50F445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cap="none" dirty="0" smtClean="0"/>
              <a:t>Как следует интерпретировать принципы </a:t>
            </a:r>
            <a:r>
              <a:rPr lang="en-US" cap="none" dirty="0" err="1" smtClean="0"/>
              <a:t>COSO</a:t>
            </a:r>
            <a:r>
              <a:rPr lang="ru-RU" cap="none" dirty="0" smtClean="0"/>
              <a:t> для применения их в государственном секторе</a:t>
            </a:r>
            <a:r>
              <a:rPr lang="en-US" cap="none" dirty="0" smtClean="0"/>
              <a:t>?</a:t>
            </a:r>
            <a:endParaRPr lang="en-US" cap="none" dirty="0"/>
          </a:p>
          <a:p>
            <a:r>
              <a:rPr lang="ru-RU" cap="none" dirty="0" smtClean="0"/>
              <a:t>Какой орган соответствует совету директоров в контексте государственного сектора</a:t>
            </a:r>
            <a:r>
              <a:rPr lang="en-US" cap="none" dirty="0" smtClean="0"/>
              <a:t>?</a:t>
            </a:r>
            <a:endParaRPr lang="en-US" cap="none" dirty="0"/>
          </a:p>
          <a:p>
            <a:r>
              <a:rPr lang="ru-RU" cap="none" dirty="0" smtClean="0"/>
              <a:t>В какой степени «общая атмосфера, создаваемая </a:t>
            </a:r>
            <a:r>
              <a:rPr lang="ru-RU" cap="none" smtClean="0"/>
              <a:t>высшим руководством» </a:t>
            </a:r>
            <a:r>
              <a:rPr lang="ru-RU" cap="none" dirty="0" smtClean="0"/>
              <a:t>является политическим вопросом?</a:t>
            </a:r>
            <a:endParaRPr lang="en-US" cap="none" dirty="0"/>
          </a:p>
          <a:p>
            <a:r>
              <a:rPr lang="ru-RU" cap="none" dirty="0" smtClean="0"/>
              <a:t>Как решить вопрос с отсутствием свободы действий в некоторых учреждениях государственного сектора в отношении установления вознаграждения по результатам работы?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60374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2CB1F8-535E-4140-A0E4-1539D88A5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Благодарю за внимание!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552B666-45F1-2E48-BD9D-EB3FA9257C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7312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EA4575-6E8E-DD45-AA04-34D63C508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Цели презентации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3022B0E-A123-9641-920F-5A11D707E37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330" y="2007476"/>
            <a:ext cx="7772870" cy="4035971"/>
          </a:xfrm>
        </p:spPr>
        <p:txBody>
          <a:bodyPr>
            <a:normAutofit/>
          </a:bodyPr>
          <a:lstStyle/>
          <a:p>
            <a:r>
              <a:rPr lang="ru-RU" cap="none" dirty="0" smtClean="0"/>
              <a:t>Вкратце напомнить о сути внутреннего контроля.</a:t>
            </a:r>
            <a:endParaRPr lang="en-US" cap="none" dirty="0"/>
          </a:p>
          <a:p>
            <a:r>
              <a:rPr lang="ru-RU" cap="none" dirty="0" smtClean="0"/>
              <a:t>Представить первый компонент модели </a:t>
            </a:r>
            <a:r>
              <a:rPr lang="en-US" cap="none" dirty="0" err="1" smtClean="0"/>
              <a:t>COSO</a:t>
            </a:r>
            <a:r>
              <a:rPr lang="en-US" cap="none" dirty="0" smtClean="0"/>
              <a:t> – </a:t>
            </a:r>
            <a:r>
              <a:rPr lang="ru-RU" cap="none" dirty="0" smtClean="0"/>
              <a:t>контрольную среду.</a:t>
            </a:r>
            <a:endParaRPr lang="en-US" cap="none" dirty="0"/>
          </a:p>
          <a:p>
            <a:r>
              <a:rPr lang="ru-RU" cap="none" dirty="0" smtClean="0"/>
              <a:t>Обозначить пять принципов, используемых </a:t>
            </a:r>
            <a:r>
              <a:rPr lang="en-US" cap="none" dirty="0" err="1" smtClean="0"/>
              <a:t>COSO</a:t>
            </a:r>
            <a:r>
              <a:rPr lang="en-US" cap="none" dirty="0" smtClean="0"/>
              <a:t> </a:t>
            </a:r>
            <a:r>
              <a:rPr lang="ru-RU" cap="none" dirty="0" smtClean="0"/>
              <a:t>применительно к контрольной среде.</a:t>
            </a:r>
            <a:endParaRPr lang="en-US" cap="none" dirty="0"/>
          </a:p>
          <a:p>
            <a:r>
              <a:rPr lang="ru-RU" cap="none" dirty="0" smtClean="0"/>
              <a:t>Разъяснить подход, предлагаемый в подготовленном дискуссионном документе по каждому принципу, и то, как его можно улучшить путем обсуждения на встрече в Грузии.</a:t>
            </a:r>
            <a:endParaRPr lang="en-US" cap="non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390006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824A0B-BBBA-4549-934A-CF3586664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Краткий обзор внутреннего контроля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D3CA379-FFD1-7940-AEE8-59617CBA241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/>
              <a:t>определения</a:t>
            </a:r>
            <a:endParaRPr lang="en-US" dirty="0"/>
          </a:p>
          <a:p>
            <a:r>
              <a:rPr lang="ru-RU" dirty="0" smtClean="0"/>
              <a:t>ограничения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99451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D0474695-97E4-FD44-B549-8211B9FFAAA2}"/>
              </a:ext>
            </a:extLst>
          </p:cNvPr>
          <p:cNvSpPr/>
          <p:nvPr/>
        </p:nvSpPr>
        <p:spPr>
          <a:xfrm>
            <a:off x="2037734" y="114686"/>
            <a:ext cx="4713433" cy="508313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Определение внутреннего контроля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xmlns="" id="{9A713315-5E36-024E-81AD-974B6DB00B78}"/>
              </a:ext>
            </a:extLst>
          </p:cNvPr>
          <p:cNvSpPr/>
          <p:nvPr/>
        </p:nvSpPr>
        <p:spPr>
          <a:xfrm>
            <a:off x="233786" y="1533132"/>
            <a:ext cx="2048639" cy="2145489"/>
          </a:xfrm>
          <a:prstGeom prst="rightArrow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Контроль охватывает</a:t>
            </a:r>
            <a:endParaRPr lang="en-US" sz="1200" dirty="0"/>
          </a:p>
          <a:p>
            <a:pPr algn="ctr"/>
            <a:r>
              <a:rPr lang="ru-RU" sz="1200" dirty="0" smtClean="0">
                <a:solidFill>
                  <a:srgbClr val="FF0000"/>
                </a:solidFill>
              </a:rPr>
              <a:t>Текущие операции </a:t>
            </a:r>
            <a:endParaRPr lang="en-US" sz="1200" dirty="0">
              <a:solidFill>
                <a:srgbClr val="FF0000"/>
              </a:solidFill>
            </a:endParaRPr>
          </a:p>
          <a:p>
            <a:pPr algn="ctr"/>
            <a:r>
              <a:rPr lang="ru-RU" sz="1200" dirty="0" smtClean="0">
                <a:solidFill>
                  <a:srgbClr val="FF0000"/>
                </a:solidFill>
              </a:rPr>
              <a:t>Отчетность </a:t>
            </a:r>
            <a:endParaRPr lang="en-US" sz="1200" dirty="0">
              <a:solidFill>
                <a:srgbClr val="FF0000"/>
              </a:solidFill>
            </a:endParaRPr>
          </a:p>
          <a:p>
            <a:pPr algn="ctr"/>
            <a:r>
              <a:rPr lang="ru-RU" sz="1200" dirty="0" smtClean="0">
                <a:solidFill>
                  <a:srgbClr val="FF0000"/>
                </a:solidFill>
              </a:rPr>
              <a:t>Соблюдение требований</a:t>
            </a:r>
            <a:endParaRPr lang="en-US" sz="1200" dirty="0">
              <a:solidFill>
                <a:srgbClr val="FF0000"/>
              </a:solidFill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xmlns="" id="{6B30BAD7-84CD-254A-BC25-6C0AC340C79F}"/>
              </a:ext>
            </a:extLst>
          </p:cNvPr>
          <p:cNvGrpSpPr/>
          <p:nvPr/>
        </p:nvGrpSpPr>
        <p:grpSpPr>
          <a:xfrm>
            <a:off x="6751167" y="894612"/>
            <a:ext cx="2282490" cy="925452"/>
            <a:chOff x="6751167" y="894612"/>
            <a:chExt cx="2282490" cy="925452"/>
          </a:xfrm>
        </p:grpSpPr>
        <p:sp>
          <p:nvSpPr>
            <p:cNvPr id="10" name="Cloud 9">
              <a:extLst>
                <a:ext uri="{FF2B5EF4-FFF2-40B4-BE49-F238E27FC236}">
                  <a16:creationId xmlns:a16="http://schemas.microsoft.com/office/drawing/2014/main" xmlns="" id="{73ECA0E2-4550-E140-820F-B13856F28A9B}"/>
                </a:ext>
              </a:extLst>
            </p:cNvPr>
            <p:cNvSpPr/>
            <p:nvPr/>
          </p:nvSpPr>
          <p:spPr>
            <a:xfrm>
              <a:off x="7047562" y="894612"/>
              <a:ext cx="1986095" cy="874207"/>
            </a:xfrm>
            <a:prstGeom prst="cloud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solidFill>
                    <a:schemeClr val="tx1"/>
                  </a:solidFill>
                </a:rPr>
                <a:t>Внутренний контроль касается всех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5D982B3A-C7FD-D348-A961-987845BD6000}"/>
                </a:ext>
              </a:extLst>
            </p:cNvPr>
            <p:cNvCxnSpPr>
              <a:cxnSpLocks/>
              <a:stCxn id="7" idx="3"/>
            </p:cNvCxnSpPr>
            <p:nvPr/>
          </p:nvCxnSpPr>
          <p:spPr>
            <a:xfrm flipV="1">
              <a:off x="6751167" y="1381658"/>
              <a:ext cx="893486" cy="438406"/>
            </a:xfrm>
            <a:prstGeom prst="line">
              <a:avLst/>
            </a:prstGeom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xmlns="" id="{11FB3E36-95E4-734C-947F-A4FDD6A83DFC}"/>
              </a:ext>
            </a:extLst>
          </p:cNvPr>
          <p:cNvGrpSpPr/>
          <p:nvPr/>
        </p:nvGrpSpPr>
        <p:grpSpPr>
          <a:xfrm>
            <a:off x="6751167" y="1842143"/>
            <a:ext cx="2351127" cy="874207"/>
            <a:chOff x="6751167" y="1842143"/>
            <a:chExt cx="2351127" cy="874207"/>
          </a:xfrm>
        </p:grpSpPr>
        <p:sp>
          <p:nvSpPr>
            <p:cNvPr id="11" name="Cloud 10">
              <a:extLst>
                <a:ext uri="{FF2B5EF4-FFF2-40B4-BE49-F238E27FC236}">
                  <a16:creationId xmlns:a16="http://schemas.microsoft.com/office/drawing/2014/main" xmlns="" id="{49A2E71A-702E-5147-950F-29CC595A395D}"/>
                </a:ext>
              </a:extLst>
            </p:cNvPr>
            <p:cNvSpPr/>
            <p:nvPr/>
          </p:nvSpPr>
          <p:spPr>
            <a:xfrm>
              <a:off x="6962284" y="1842143"/>
              <a:ext cx="2140010" cy="874207"/>
            </a:xfrm>
            <a:prstGeom prst="cloud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solidFill>
                    <a:schemeClr val="tx1"/>
                  </a:solidFill>
                </a:rPr>
                <a:t>Идеального контроля не существует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xmlns="" id="{BD3EF665-D6ED-A941-86D2-30020B0A3C1C}"/>
                </a:ext>
              </a:extLst>
            </p:cNvPr>
            <p:cNvCxnSpPr>
              <a:cxnSpLocks/>
              <a:stCxn id="8" idx="3"/>
              <a:endCxn id="11" idx="2"/>
            </p:cNvCxnSpPr>
            <p:nvPr/>
          </p:nvCxnSpPr>
          <p:spPr>
            <a:xfrm flipV="1">
              <a:off x="6751167" y="2279247"/>
              <a:ext cx="217755" cy="103105"/>
            </a:xfrm>
            <a:prstGeom prst="line">
              <a:avLst/>
            </a:prstGeom>
            <a:ln w="38100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9359F6E-1AD4-5742-8345-E594EE52FA9B}"/>
              </a:ext>
            </a:extLst>
          </p:cNvPr>
          <p:cNvSpPr/>
          <p:nvPr/>
        </p:nvSpPr>
        <p:spPr>
          <a:xfrm>
            <a:off x="2282425" y="1483444"/>
            <a:ext cx="4468742" cy="673240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процесс, осуществляемый  органами управления, руководством и другими членами персонала организации,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923DBCE1-5657-4546-8409-6AB11EBE54CF}"/>
              </a:ext>
            </a:extLst>
          </p:cNvPr>
          <p:cNvSpPr/>
          <p:nvPr/>
        </p:nvSpPr>
        <p:spPr>
          <a:xfrm>
            <a:off x="2282425" y="2185990"/>
            <a:ext cx="4468742" cy="392724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предназначенный для обеспечения разумной уверенности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EE5D8843-4CF5-1E4E-AB46-68DBB388831E}"/>
              </a:ext>
            </a:extLst>
          </p:cNvPr>
          <p:cNvSpPr/>
          <p:nvPr/>
        </p:nvSpPr>
        <p:spPr>
          <a:xfrm>
            <a:off x="2282425" y="2608020"/>
            <a:ext cx="4468742" cy="67324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в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отношении достижения целей, касающихся функционирования организации, отчетности и соблюдения установленных требований</a:t>
            </a:r>
            <a:endParaRPr lang="en-US" sz="1400" dirty="0">
              <a:solidFill>
                <a:schemeClr val="tx1"/>
              </a:solidFill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xmlns="" id="{189964FD-698E-E64C-A155-300AFF71270F}"/>
              </a:ext>
            </a:extLst>
          </p:cNvPr>
          <p:cNvGrpSpPr/>
          <p:nvPr/>
        </p:nvGrpSpPr>
        <p:grpSpPr>
          <a:xfrm>
            <a:off x="6751167" y="2813737"/>
            <a:ext cx="2312522" cy="1091086"/>
            <a:chOff x="6751167" y="2813737"/>
            <a:chExt cx="2312522" cy="1091086"/>
          </a:xfrm>
        </p:grpSpPr>
        <p:sp>
          <p:nvSpPr>
            <p:cNvPr id="12" name="Cloud 11">
              <a:extLst>
                <a:ext uri="{FF2B5EF4-FFF2-40B4-BE49-F238E27FC236}">
                  <a16:creationId xmlns:a16="http://schemas.microsoft.com/office/drawing/2014/main" xmlns="" id="{34D799B0-2240-E745-8821-A182B5FD99D3}"/>
                </a:ext>
              </a:extLst>
            </p:cNvPr>
            <p:cNvSpPr/>
            <p:nvPr/>
          </p:nvSpPr>
          <p:spPr>
            <a:xfrm>
              <a:off x="6751167" y="2813737"/>
              <a:ext cx="2312522" cy="1091086"/>
            </a:xfrm>
            <a:prstGeom prst="cloud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solidFill>
                    <a:schemeClr val="tx1"/>
                  </a:solidFill>
                </a:rPr>
                <a:t>Контроль направлен на достижение целей организации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5A125567-FC64-D349-86F6-92E39484D5B7}"/>
                </a:ext>
              </a:extLst>
            </p:cNvPr>
            <p:cNvCxnSpPr>
              <a:cxnSpLocks/>
              <a:stCxn id="9" idx="3"/>
            </p:cNvCxnSpPr>
            <p:nvPr/>
          </p:nvCxnSpPr>
          <p:spPr>
            <a:xfrm>
              <a:off x="6751167" y="2944640"/>
              <a:ext cx="511962" cy="409615"/>
            </a:xfrm>
            <a:prstGeom prst="line">
              <a:avLst/>
            </a:prstGeom>
            <a:ln w="3810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xmlns="" id="{80E1290D-733D-0847-AB4A-F41D65769640}"/>
              </a:ext>
            </a:extLst>
          </p:cNvPr>
          <p:cNvGrpSpPr/>
          <p:nvPr/>
        </p:nvGrpSpPr>
        <p:grpSpPr>
          <a:xfrm>
            <a:off x="1059858" y="3863239"/>
            <a:ext cx="2194411" cy="1919110"/>
            <a:chOff x="1059858" y="3863239"/>
            <a:chExt cx="2194411" cy="1919110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xmlns="" id="{2FC1AA99-7C46-AC48-9CA4-9A45F537EF0A}"/>
                </a:ext>
              </a:extLst>
            </p:cNvPr>
            <p:cNvSpPr/>
            <p:nvPr/>
          </p:nvSpPr>
          <p:spPr>
            <a:xfrm>
              <a:off x="1059858" y="3965163"/>
              <a:ext cx="2194411" cy="1817186"/>
            </a:xfrm>
            <a:prstGeom prst="rect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 smtClean="0">
                  <a:solidFill>
                    <a:schemeClr val="tx1"/>
                  </a:solidFill>
                </a:rPr>
                <a:t>осуществляется</a:t>
              </a:r>
              <a:r>
                <a:rPr lang="en-US" sz="1400" b="1" dirty="0" smtClean="0">
                  <a:solidFill>
                    <a:schemeClr val="tx1"/>
                  </a:solidFill>
                </a:rPr>
                <a:t> </a:t>
              </a:r>
              <a:r>
                <a:rPr lang="ru-RU" sz="1400" b="1" dirty="0" smtClean="0">
                  <a:solidFill>
                    <a:schemeClr val="tx1"/>
                  </a:solidFill>
                </a:rPr>
                <a:t>людьми</a:t>
              </a:r>
              <a:endParaRPr lang="en-US" sz="1400" b="1" dirty="0">
                <a:solidFill>
                  <a:schemeClr val="tx1"/>
                </a:solidFill>
              </a:endParaRPr>
            </a:p>
            <a:p>
              <a:pPr algn="ctr"/>
              <a:r>
                <a:rPr lang="ru-RU" sz="1400" dirty="0" smtClean="0">
                  <a:solidFill>
                    <a:schemeClr val="tx1"/>
                  </a:solidFill>
                </a:rPr>
                <a:t>Это не просто набор руководств, форм и контрольных листов. Это люди, которые ставят цели и создают средства контроля для их достижения</a:t>
              </a:r>
              <a:r>
                <a:rPr lang="en-US" sz="1400" dirty="0" smtClean="0">
                  <a:solidFill>
                    <a:schemeClr val="tx1"/>
                  </a:solidFill>
                </a:rPr>
                <a:t>.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xmlns="" id="{E0E08443-BF91-494D-AFE1-EE329415FDCF}"/>
                </a:ext>
              </a:extLst>
            </p:cNvPr>
            <p:cNvSpPr/>
            <p:nvPr/>
          </p:nvSpPr>
          <p:spPr>
            <a:xfrm>
              <a:off x="1105129" y="3863239"/>
              <a:ext cx="215567" cy="2155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xmlns="" id="{A0A464ED-58A3-6B46-AC9C-D0CA217B071E}"/>
              </a:ext>
            </a:extLst>
          </p:cNvPr>
          <p:cNvGrpSpPr/>
          <p:nvPr/>
        </p:nvGrpSpPr>
        <p:grpSpPr>
          <a:xfrm>
            <a:off x="3402495" y="3863239"/>
            <a:ext cx="2009112" cy="1913250"/>
            <a:chOff x="3402495" y="3863239"/>
            <a:chExt cx="2009112" cy="1913250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xmlns="" id="{9A5EBA70-B1B0-9B44-A828-B381E67E93E6}"/>
                </a:ext>
              </a:extLst>
            </p:cNvPr>
            <p:cNvSpPr/>
            <p:nvPr/>
          </p:nvSpPr>
          <p:spPr>
            <a:xfrm>
              <a:off x="3510279" y="3959303"/>
              <a:ext cx="1901328" cy="1817186"/>
            </a:xfrm>
            <a:prstGeom prst="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solidFill>
                    <a:schemeClr val="tx1"/>
                  </a:solidFill>
                </a:rPr>
                <a:t>позволяет высшему руководству и органам управления получить </a:t>
              </a:r>
              <a:r>
                <a:rPr lang="ru-RU" sz="1400" b="1" dirty="0" smtClean="0">
                  <a:solidFill>
                    <a:schemeClr val="tx1"/>
                  </a:solidFill>
                </a:rPr>
                <a:t>разумную, но не абсолютную уверенность 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xmlns="" id="{57BAA826-AA07-2842-A440-B6494A707589}"/>
                </a:ext>
              </a:extLst>
            </p:cNvPr>
            <p:cNvSpPr/>
            <p:nvPr/>
          </p:nvSpPr>
          <p:spPr>
            <a:xfrm>
              <a:off x="3402495" y="3863239"/>
              <a:ext cx="215567" cy="2155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xmlns="" id="{A8E32551-C86F-C940-BF0A-A6234883442C}"/>
              </a:ext>
            </a:extLst>
          </p:cNvPr>
          <p:cNvGrpSpPr/>
          <p:nvPr/>
        </p:nvGrpSpPr>
        <p:grpSpPr>
          <a:xfrm>
            <a:off x="5730129" y="3863239"/>
            <a:ext cx="1863708" cy="1913250"/>
            <a:chOff x="5730129" y="3863239"/>
            <a:chExt cx="1863708" cy="191325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xmlns="" id="{53262E6D-C1E2-BD47-B544-9EBCB699F155}"/>
                </a:ext>
              </a:extLst>
            </p:cNvPr>
            <p:cNvSpPr/>
            <p:nvPr/>
          </p:nvSpPr>
          <p:spPr>
            <a:xfrm>
              <a:off x="5837913" y="3971023"/>
              <a:ext cx="1755924" cy="1805466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 smtClean="0">
                  <a:solidFill>
                    <a:schemeClr val="tx1"/>
                  </a:solidFill>
                </a:rPr>
                <a:t>распространяется на текущую деятельность </a:t>
              </a:r>
              <a:r>
                <a:rPr lang="en-US" sz="1400" dirty="0" smtClean="0">
                  <a:solidFill>
                    <a:schemeClr val="tx1"/>
                  </a:solidFill>
                </a:rPr>
                <a:t> </a:t>
              </a:r>
              <a:r>
                <a:rPr lang="ru-RU" sz="1400" dirty="0" smtClean="0">
                  <a:solidFill>
                    <a:schemeClr val="tx1"/>
                  </a:solidFill>
                </a:rPr>
                <a:t>и не ограничивается отчетностью и контролем соблюдения требований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xmlns="" id="{B5A463FC-E595-4F4D-BCFF-725B31411EAE}"/>
                </a:ext>
              </a:extLst>
            </p:cNvPr>
            <p:cNvSpPr/>
            <p:nvPr/>
          </p:nvSpPr>
          <p:spPr>
            <a:xfrm>
              <a:off x="5730129" y="3863239"/>
              <a:ext cx="215567" cy="2155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3</a:t>
              </a: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xmlns="" id="{070968DE-627D-FA48-8FDE-6C6586207A44}"/>
              </a:ext>
            </a:extLst>
          </p:cNvPr>
          <p:cNvGrpSpPr/>
          <p:nvPr/>
        </p:nvGrpSpPr>
        <p:grpSpPr>
          <a:xfrm>
            <a:off x="1059858" y="5829793"/>
            <a:ext cx="6584795" cy="930274"/>
            <a:chOff x="1059858" y="5829793"/>
            <a:chExt cx="6584795" cy="930274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xmlns="" id="{CC88DEA4-BF6E-C54C-B5F1-F10D48E6D1E0}"/>
                </a:ext>
              </a:extLst>
            </p:cNvPr>
            <p:cNvSpPr/>
            <p:nvPr/>
          </p:nvSpPr>
          <p:spPr>
            <a:xfrm>
              <a:off x="1059858" y="5829793"/>
              <a:ext cx="6584795" cy="930274"/>
            </a:xfrm>
            <a:prstGeom prst="rect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 smtClean="0">
                  <a:solidFill>
                    <a:schemeClr val="tx1"/>
                  </a:solidFill>
                </a:rPr>
                <a:t>Непрерывный процесс</a:t>
              </a:r>
              <a:endParaRPr lang="en-US" sz="1400" b="1" dirty="0">
                <a:solidFill>
                  <a:schemeClr val="tx1"/>
                </a:solidFill>
              </a:endParaRPr>
            </a:p>
            <a:p>
              <a:pPr algn="ctr"/>
              <a:r>
                <a:rPr lang="ru-RU" sz="1400" dirty="0" smtClean="0">
                  <a:solidFill>
                    <a:schemeClr val="tx1"/>
                  </a:solidFill>
                </a:rPr>
                <a:t>Внутренний контроль – это не разовое событие или обстоятельство, а последовательность текущих задач и мероприятий. Это средство достижения цели, а не самоцель. 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xmlns="" id="{C5F84A07-6439-2644-9F3E-024D47BAA94D}"/>
                </a:ext>
              </a:extLst>
            </p:cNvPr>
            <p:cNvSpPr/>
            <p:nvPr/>
          </p:nvSpPr>
          <p:spPr>
            <a:xfrm>
              <a:off x="1059858" y="5829793"/>
              <a:ext cx="215567" cy="2155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4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xmlns="" id="{BDEC0D4A-E6A0-5347-8511-858DB0DC5D63}"/>
              </a:ext>
            </a:extLst>
          </p:cNvPr>
          <p:cNvGrpSpPr/>
          <p:nvPr/>
        </p:nvGrpSpPr>
        <p:grpSpPr>
          <a:xfrm>
            <a:off x="3402496" y="676974"/>
            <a:ext cx="2009111" cy="704684"/>
            <a:chOff x="3402496" y="676974"/>
            <a:chExt cx="2009111" cy="704684"/>
          </a:xfrm>
        </p:grpSpPr>
        <p:sp>
          <p:nvSpPr>
            <p:cNvPr id="4" name="Rounded Rectangle 3">
              <a:extLst>
                <a:ext uri="{FF2B5EF4-FFF2-40B4-BE49-F238E27FC236}">
                  <a16:creationId xmlns:a16="http://schemas.microsoft.com/office/drawing/2014/main" xmlns="" id="{4CF10AE1-CA08-5748-888E-B3ED06E3BBAD}"/>
                </a:ext>
              </a:extLst>
            </p:cNvPr>
            <p:cNvSpPr/>
            <p:nvPr/>
          </p:nvSpPr>
          <p:spPr>
            <a:xfrm>
              <a:off x="3402497" y="754994"/>
              <a:ext cx="2009110" cy="626664"/>
            </a:xfrm>
            <a:prstGeom prst="roundRect">
              <a:avLst/>
            </a:prstGeom>
            <a:ln w="38100">
              <a:solidFill>
                <a:srgbClr val="7030A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/>
                <a:t>COSO</a:t>
              </a:r>
              <a:r>
                <a:rPr lang="en-US" sz="1400" dirty="0"/>
                <a:t> </a:t>
              </a:r>
              <a:r>
                <a:rPr lang="ru-RU" sz="1400" dirty="0" smtClean="0"/>
                <a:t>определяет внутренний контроль как</a:t>
              </a:r>
              <a:r>
                <a:rPr lang="en-US" sz="1400" dirty="0" smtClean="0"/>
                <a:t>:</a:t>
              </a:r>
              <a:endParaRPr lang="en-US" sz="1400" dirty="0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xmlns="" id="{AE4EC30B-8F33-974F-A686-B3516375758B}"/>
                </a:ext>
              </a:extLst>
            </p:cNvPr>
            <p:cNvSpPr/>
            <p:nvPr/>
          </p:nvSpPr>
          <p:spPr>
            <a:xfrm>
              <a:off x="3402496" y="676974"/>
              <a:ext cx="215567" cy="215567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A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xmlns="" id="{2FDD59ED-2B37-1943-84DD-E48CFF282726}"/>
              </a:ext>
            </a:extLst>
          </p:cNvPr>
          <p:cNvGrpSpPr/>
          <p:nvPr/>
        </p:nvGrpSpPr>
        <p:grpSpPr>
          <a:xfrm>
            <a:off x="3038702" y="3329786"/>
            <a:ext cx="2640017" cy="533453"/>
            <a:chOff x="3038702" y="3329786"/>
            <a:chExt cx="2640017" cy="533453"/>
          </a:xfrm>
        </p:grpSpPr>
        <p:sp>
          <p:nvSpPr>
            <p:cNvPr id="29" name="Rounded Rectangle 28">
              <a:extLst>
                <a:ext uri="{FF2B5EF4-FFF2-40B4-BE49-F238E27FC236}">
                  <a16:creationId xmlns:a16="http://schemas.microsoft.com/office/drawing/2014/main" xmlns="" id="{7F3CF94B-F279-8F47-8857-73310D7474F7}"/>
                </a:ext>
              </a:extLst>
            </p:cNvPr>
            <p:cNvSpPr/>
            <p:nvPr/>
          </p:nvSpPr>
          <p:spPr>
            <a:xfrm>
              <a:off x="3133657" y="3407203"/>
              <a:ext cx="2545062" cy="456036"/>
            </a:xfrm>
            <a:prstGeom prst="roundRect">
              <a:avLst/>
            </a:prstGeom>
            <a:ln w="38100">
              <a:solidFill>
                <a:srgbClr val="7030A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/>
                <a:t>Следовательно, внутренний контроль</a:t>
              </a:r>
              <a:r>
                <a:rPr lang="en-US" sz="1400" dirty="0" smtClean="0"/>
                <a:t>:</a:t>
              </a:r>
              <a:endParaRPr lang="en-US" sz="1400" dirty="0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xmlns="" id="{8CA43F39-D0DD-BD45-9F24-CA8425E889AD}"/>
                </a:ext>
              </a:extLst>
            </p:cNvPr>
            <p:cNvSpPr/>
            <p:nvPr/>
          </p:nvSpPr>
          <p:spPr>
            <a:xfrm>
              <a:off x="3038702" y="3329786"/>
              <a:ext cx="215567" cy="215567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B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xmlns="" id="{5A886F9E-2566-AF45-AEB1-2998CE988C39}"/>
              </a:ext>
            </a:extLst>
          </p:cNvPr>
          <p:cNvGrpSpPr/>
          <p:nvPr/>
        </p:nvGrpSpPr>
        <p:grpSpPr>
          <a:xfrm>
            <a:off x="7047562" y="253647"/>
            <a:ext cx="1811792" cy="490183"/>
            <a:chOff x="7047562" y="253647"/>
            <a:chExt cx="1811792" cy="490183"/>
          </a:xfrm>
        </p:grpSpPr>
        <p:sp>
          <p:nvSpPr>
            <p:cNvPr id="5" name="Rounded Rectangle 4">
              <a:extLst>
                <a:ext uri="{FF2B5EF4-FFF2-40B4-BE49-F238E27FC236}">
                  <a16:creationId xmlns:a16="http://schemas.microsoft.com/office/drawing/2014/main" xmlns="" id="{19738134-F903-C14C-8DA5-7E17645FEFA1}"/>
                </a:ext>
              </a:extLst>
            </p:cNvPr>
            <p:cNvSpPr/>
            <p:nvPr/>
          </p:nvSpPr>
          <p:spPr>
            <a:xfrm>
              <a:off x="7136584" y="372153"/>
              <a:ext cx="1722770" cy="371677"/>
            </a:xfrm>
            <a:prstGeom prst="roundRect">
              <a:avLst/>
            </a:prstGeom>
            <a:ln w="38100">
              <a:solidFill>
                <a:srgbClr val="7030A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/>
                <a:t>Отсюда вытекает</a:t>
              </a:r>
              <a:r>
                <a:rPr lang="en-US" sz="1400" dirty="0" smtClean="0"/>
                <a:t>:</a:t>
              </a:r>
              <a:endParaRPr lang="en-US" sz="1400" dirty="0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xmlns="" id="{E332DD4B-7933-8D43-940C-7E047189066F}"/>
                </a:ext>
              </a:extLst>
            </p:cNvPr>
            <p:cNvSpPr/>
            <p:nvPr/>
          </p:nvSpPr>
          <p:spPr>
            <a:xfrm>
              <a:off x="7047562" y="253647"/>
              <a:ext cx="215567" cy="215567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251564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4DE32B-EA77-DE4A-B206-42A102CBE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ограничения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A7E98AB-490E-CB45-9422-0D525BEC6E8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330" y="1849822"/>
            <a:ext cx="7772870" cy="4109544"/>
          </a:xfrm>
        </p:spPr>
        <p:txBody>
          <a:bodyPr>
            <a:normAutofit fontScale="92500" lnSpcReduction="10000"/>
          </a:bodyPr>
          <a:lstStyle/>
          <a:p>
            <a:r>
              <a:rPr lang="ru-RU" cap="none" dirty="0" smtClean="0"/>
              <a:t>Внутренний контроль не может влиять на внешние факторы, например, изменения в политике.</a:t>
            </a:r>
            <a:endParaRPr lang="en-US" cap="none" dirty="0"/>
          </a:p>
          <a:p>
            <a:r>
              <a:rPr lang="ru-RU" cap="none" dirty="0" smtClean="0"/>
              <a:t>Внутренний контроль не может превратить плохого менеджера в хорошего. </a:t>
            </a:r>
          </a:p>
          <a:p>
            <a:r>
              <a:rPr lang="ru-RU" cap="none" dirty="0" smtClean="0"/>
              <a:t>Внутренние ограничения включают в себя человеческий фактор:</a:t>
            </a:r>
            <a:endParaRPr lang="en-US" cap="none" dirty="0"/>
          </a:p>
          <a:p>
            <a:pPr lvl="1"/>
            <a:r>
              <a:rPr lang="ru-RU" cap="none" dirty="0" smtClean="0"/>
              <a:t>ошибочные суждения людей при принятии решений;</a:t>
            </a:r>
            <a:endParaRPr lang="en-US" cap="none" dirty="0"/>
          </a:p>
          <a:p>
            <a:pPr lvl="1"/>
            <a:r>
              <a:rPr lang="ru-RU" cap="none" dirty="0" smtClean="0"/>
              <a:t>простые человеческие ошибки и заблуждения.</a:t>
            </a:r>
            <a:endParaRPr lang="en-US" cap="none" dirty="0"/>
          </a:p>
          <a:p>
            <a:r>
              <a:rPr lang="ru-RU" cap="none" dirty="0" smtClean="0"/>
              <a:t>Внутренний контроль не всегда может защитить от мошенничества</a:t>
            </a:r>
            <a:r>
              <a:rPr lang="en-US" cap="none" dirty="0" smtClean="0"/>
              <a:t>:</a:t>
            </a:r>
            <a:endParaRPr lang="en-US" cap="none" dirty="0"/>
          </a:p>
          <a:p>
            <a:pPr lvl="1"/>
            <a:r>
              <a:rPr lang="ru-RU" cap="none" dirty="0" smtClean="0"/>
              <a:t>Сговор двух или более людей</a:t>
            </a:r>
            <a:endParaRPr lang="en-US" cap="none" dirty="0"/>
          </a:p>
          <a:p>
            <a:pPr lvl="1"/>
            <a:r>
              <a:rPr lang="ru-RU" cap="none" dirty="0" smtClean="0"/>
              <a:t>Игнорирование контроля руководством.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xmlns="" val="1703118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62DB7D-1CB8-C24C-90E1-A85D94D7E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Компоненты внутреннего контроля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065D902-0313-B64A-B5C1-8695EB71C9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1734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val 38">
            <a:extLst>
              <a:ext uri="{FF2B5EF4-FFF2-40B4-BE49-F238E27FC236}">
                <a16:creationId xmlns:a16="http://schemas.microsoft.com/office/drawing/2014/main" xmlns="" id="{71F9B5DA-19BD-0440-8658-509A6F3988BE}"/>
              </a:ext>
            </a:extLst>
          </p:cNvPr>
          <p:cNvSpPr/>
          <p:nvPr/>
        </p:nvSpPr>
        <p:spPr>
          <a:xfrm>
            <a:off x="3764994" y="2919092"/>
            <a:ext cx="1488698" cy="11604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Основы внутреннего контроля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470E3FDB-9F95-6148-95DC-29C948BD7030}"/>
              </a:ext>
            </a:extLst>
          </p:cNvPr>
          <p:cNvGrpSpPr/>
          <p:nvPr/>
        </p:nvGrpSpPr>
        <p:grpSpPr>
          <a:xfrm>
            <a:off x="1152849" y="143063"/>
            <a:ext cx="4218599" cy="2776029"/>
            <a:chOff x="1152849" y="143063"/>
            <a:chExt cx="4218599" cy="2776029"/>
          </a:xfrm>
        </p:grpSpPr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xmlns="" id="{0F1C9467-0B02-434A-8C16-2F03268D7192}"/>
                </a:ext>
              </a:extLst>
            </p:cNvPr>
            <p:cNvCxnSpPr>
              <a:stCxn id="8" idx="0"/>
              <a:endCxn id="4" idx="2"/>
            </p:cNvCxnSpPr>
            <p:nvPr/>
          </p:nvCxnSpPr>
          <p:spPr>
            <a:xfrm flipV="1">
              <a:off x="4475378" y="1344163"/>
              <a:ext cx="33965" cy="323046"/>
            </a:xfrm>
            <a:prstGeom prst="line">
              <a:avLst/>
            </a:prstGeom>
            <a:ln w="38100">
              <a:solidFill>
                <a:srgbClr val="F2B23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xmlns="" id="{C4170C7B-BCCC-2149-B72A-46604BBAD8F8}"/>
                </a:ext>
              </a:extLst>
            </p:cNvPr>
            <p:cNvGrpSpPr/>
            <p:nvPr/>
          </p:nvGrpSpPr>
          <p:grpSpPr>
            <a:xfrm>
              <a:off x="1152849" y="143063"/>
              <a:ext cx="4218599" cy="2776029"/>
              <a:chOff x="1152849" y="143063"/>
              <a:chExt cx="4218599" cy="2776029"/>
            </a:xfrm>
          </p:grpSpPr>
          <p:cxnSp>
            <p:nvCxnSpPr>
              <p:cNvPr id="52" name="Straight Arrow Connector 51">
                <a:extLst>
                  <a:ext uri="{FF2B5EF4-FFF2-40B4-BE49-F238E27FC236}">
                    <a16:creationId xmlns:a16="http://schemas.microsoft.com/office/drawing/2014/main" xmlns="" id="{475B169A-693C-594A-BF8D-8406D5B0CE71}"/>
                  </a:ext>
                </a:extLst>
              </p:cNvPr>
              <p:cNvCxnSpPr>
                <a:cxnSpLocks/>
                <a:stCxn id="39" idx="0"/>
                <a:endCxn id="8" idx="2"/>
              </p:cNvCxnSpPr>
              <p:nvPr/>
            </p:nvCxnSpPr>
            <p:spPr>
              <a:xfrm flipH="1" flipV="1">
                <a:off x="4475378" y="2230381"/>
                <a:ext cx="33965" cy="688711"/>
              </a:xfrm>
              <a:prstGeom prst="straightConnector1">
                <a:avLst/>
              </a:prstGeom>
              <a:ln w="19050" cap="flat" cmpd="sng" algn="ctr">
                <a:solidFill>
                  <a:schemeClr val="dk1"/>
                </a:solidFill>
                <a:prstDash val="dash"/>
                <a:round/>
                <a:headEnd type="none" w="med" len="med"/>
                <a:tailEnd type="triangl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xmlns="" id="{6131199F-609A-974F-9C20-2B81BE7CF637}"/>
                  </a:ext>
                </a:extLst>
              </p:cNvPr>
              <p:cNvGrpSpPr/>
              <p:nvPr/>
            </p:nvGrpSpPr>
            <p:grpSpPr>
              <a:xfrm>
                <a:off x="1152849" y="143063"/>
                <a:ext cx="4218599" cy="2087318"/>
                <a:chOff x="1152849" y="143063"/>
                <a:chExt cx="4218599" cy="2087318"/>
              </a:xfrm>
            </p:grpSpPr>
            <p:sp>
              <p:nvSpPr>
                <p:cNvPr id="4" name="Rounded Rectangle 3">
                  <a:extLst>
                    <a:ext uri="{FF2B5EF4-FFF2-40B4-BE49-F238E27FC236}">
                      <a16:creationId xmlns:a16="http://schemas.microsoft.com/office/drawing/2014/main" xmlns="" id="{19801BFF-2088-BF49-96C7-58AE56A279E9}"/>
                    </a:ext>
                  </a:extLst>
                </p:cNvPr>
                <p:cNvSpPr/>
                <p:nvPr/>
              </p:nvSpPr>
              <p:spPr>
                <a:xfrm>
                  <a:off x="3647237" y="224630"/>
                  <a:ext cx="1724211" cy="1119533"/>
                </a:xfrm>
                <a:prstGeom prst="roundRect">
                  <a:avLst/>
                </a:prstGeom>
                <a:noFill/>
                <a:ln w="38100">
                  <a:solidFill>
                    <a:srgbClr val="F2B23B"/>
                  </a:solidFill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ru-RU" sz="1200" dirty="0" smtClean="0"/>
                    <a:t>Контрольная среда – фундамент, на который опираются все другие компоненты </a:t>
                  </a:r>
                  <a:r>
                    <a:rPr lang="ru-RU" sz="1200" dirty="0" err="1" smtClean="0"/>
                    <a:t>ВК</a:t>
                  </a:r>
                  <a:r>
                    <a:rPr lang="en-US" sz="1200" dirty="0" smtClean="0"/>
                    <a:t>. </a:t>
                  </a:r>
                  <a:endParaRPr lang="en-US" sz="1200" dirty="0">
                    <a:effectLst/>
                  </a:endParaRPr>
                </a:p>
              </p:txBody>
            </p:sp>
            <p:grpSp>
              <p:nvGrpSpPr>
                <p:cNvPr id="103" name="Group 102">
                  <a:extLst>
                    <a:ext uri="{FF2B5EF4-FFF2-40B4-BE49-F238E27FC236}">
                      <a16:creationId xmlns:a16="http://schemas.microsoft.com/office/drawing/2014/main" xmlns="" id="{475EC146-8319-0F48-8A2E-7D1AB076AB1A}"/>
                    </a:ext>
                  </a:extLst>
                </p:cNvPr>
                <p:cNvGrpSpPr/>
                <p:nvPr/>
              </p:nvGrpSpPr>
              <p:grpSpPr>
                <a:xfrm>
                  <a:off x="1152849" y="143063"/>
                  <a:ext cx="2078376" cy="1172552"/>
                  <a:chOff x="1388139" y="77953"/>
                  <a:chExt cx="2078376" cy="1172552"/>
                </a:xfrm>
              </p:grpSpPr>
              <p:sp>
                <p:nvSpPr>
                  <p:cNvPr id="66" name="Cloud 65">
                    <a:extLst>
                      <a:ext uri="{FF2B5EF4-FFF2-40B4-BE49-F238E27FC236}">
                        <a16:creationId xmlns:a16="http://schemas.microsoft.com/office/drawing/2014/main" xmlns="" id="{E7F75648-ADEF-6A40-9920-7F53D306A219}"/>
                      </a:ext>
                    </a:extLst>
                  </p:cNvPr>
                  <p:cNvSpPr/>
                  <p:nvPr/>
                </p:nvSpPr>
                <p:spPr>
                  <a:xfrm>
                    <a:off x="1388139" y="77953"/>
                    <a:ext cx="2078376" cy="1172552"/>
                  </a:xfrm>
                  <a:prstGeom prst="cloud">
                    <a:avLst/>
                  </a:prstGeom>
                  <a:solidFill>
                    <a:schemeClr val="accent4">
                      <a:lumMod val="20000"/>
                      <a:lumOff val="80000"/>
                    </a:schemeClr>
                  </a:solidFill>
                  <a:ln>
                    <a:solidFill>
                      <a:schemeClr val="tx1"/>
                    </a:solidFill>
                    <a:prstDash val="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8" name="TextBox 67">
                    <a:extLst>
                      <a:ext uri="{FF2B5EF4-FFF2-40B4-BE49-F238E27FC236}">
                        <a16:creationId xmlns:a16="http://schemas.microsoft.com/office/drawing/2014/main" xmlns="" id="{1E8CA868-06E5-124A-8EE5-93985E447325}"/>
                      </a:ext>
                    </a:extLst>
                  </p:cNvPr>
                  <p:cNvSpPr txBox="1"/>
                  <p:nvPr/>
                </p:nvSpPr>
                <p:spPr>
                  <a:xfrm>
                    <a:off x="1645776" y="203493"/>
                    <a:ext cx="1820739" cy="921471"/>
                  </a:xfrm>
                  <a:prstGeom prst="rect">
                    <a:avLst/>
                  </a:prstGeom>
                  <a:noFill/>
                  <a:ln w="38100">
                    <a:noFill/>
                    <a:prstDash val="sysDash"/>
                  </a:ln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en-US"/>
                    </a:defPPr>
                    <a:lvl1pPr algn="ctr">
                      <a:defRPr sz="1200">
                        <a:solidFill>
                          <a:schemeClr val="dk1"/>
                        </a:solidFill>
                      </a:defRPr>
                    </a:lvl1pPr>
                    <a:lvl2pPr>
                      <a:defRPr>
                        <a:solidFill>
                          <a:schemeClr val="dk1"/>
                        </a:solidFill>
                      </a:defRPr>
                    </a:lvl2pPr>
                    <a:lvl3pPr>
                      <a:defRPr>
                        <a:solidFill>
                          <a:schemeClr val="dk1"/>
                        </a:solidFill>
                      </a:defRPr>
                    </a:lvl3pPr>
                    <a:lvl4pPr>
                      <a:defRPr>
                        <a:solidFill>
                          <a:schemeClr val="dk1"/>
                        </a:solidFill>
                      </a:defRPr>
                    </a:lvl4pPr>
                    <a:lvl5pPr>
                      <a:defRPr>
                        <a:solidFill>
                          <a:schemeClr val="dk1"/>
                        </a:solidFill>
                      </a:defRPr>
                    </a:lvl5pPr>
                    <a:lvl6pPr>
                      <a:defRPr>
                        <a:solidFill>
                          <a:schemeClr val="dk1"/>
                        </a:solidFill>
                      </a:defRPr>
                    </a:lvl6pPr>
                    <a:lvl7pPr>
                      <a:defRPr>
                        <a:solidFill>
                          <a:schemeClr val="dk1"/>
                        </a:solidFill>
                      </a:defRPr>
                    </a:lvl7pPr>
                    <a:lvl8pPr>
                      <a:defRPr>
                        <a:solidFill>
                          <a:schemeClr val="dk1"/>
                        </a:solidFill>
                      </a:defRPr>
                    </a:lvl8pPr>
                    <a:lvl9pPr>
                      <a:defRPr>
                        <a:solidFill>
                          <a:schemeClr val="dk1"/>
                        </a:solidFill>
                      </a:defRPr>
                    </a:lvl9pPr>
                  </a:lstStyle>
                  <a:p>
                    <a:r>
                      <a:rPr lang="ru-RU" dirty="0" smtClean="0"/>
                      <a:t>Создает общий настрой в организации и влияет на осознание персоналом важности контроля</a:t>
                    </a:r>
                    <a:endParaRPr lang="en-US" dirty="0"/>
                  </a:p>
                </p:txBody>
              </p:sp>
            </p:grpSp>
            <p:cxnSp>
              <p:nvCxnSpPr>
                <p:cNvPr id="109" name="Straight Arrow Connector 108">
                  <a:extLst>
                    <a:ext uri="{FF2B5EF4-FFF2-40B4-BE49-F238E27FC236}">
                      <a16:creationId xmlns:a16="http://schemas.microsoft.com/office/drawing/2014/main" xmlns="" id="{959DD8A3-39B5-BF42-9A5E-9A4C1925F912}"/>
                    </a:ext>
                  </a:extLst>
                </p:cNvPr>
                <p:cNvCxnSpPr>
                  <a:cxnSpLocks/>
                  <a:stCxn id="4" idx="1"/>
                </p:cNvCxnSpPr>
                <p:nvPr/>
              </p:nvCxnSpPr>
              <p:spPr>
                <a:xfrm flipH="1" flipV="1">
                  <a:off x="3256923" y="729339"/>
                  <a:ext cx="390314" cy="55058"/>
                </a:xfrm>
                <a:prstGeom prst="straightConnector1">
                  <a:avLst/>
                </a:prstGeom>
                <a:ln w="9525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grpSp>
              <p:nvGrpSpPr>
                <p:cNvPr id="83" name="Group 82">
                  <a:extLst>
                    <a:ext uri="{FF2B5EF4-FFF2-40B4-BE49-F238E27FC236}">
                      <a16:creationId xmlns:a16="http://schemas.microsoft.com/office/drawing/2014/main" xmlns="" id="{443AB4A8-08CF-D542-A0C8-4462E90D4DD0}"/>
                    </a:ext>
                  </a:extLst>
                </p:cNvPr>
                <p:cNvGrpSpPr/>
                <p:nvPr/>
              </p:nvGrpSpPr>
              <p:grpSpPr>
                <a:xfrm>
                  <a:off x="3764994" y="1667209"/>
                  <a:ext cx="1420768" cy="563172"/>
                  <a:chOff x="3764994" y="1667209"/>
                  <a:chExt cx="1420768" cy="563172"/>
                </a:xfrm>
              </p:grpSpPr>
              <p:sp>
                <p:nvSpPr>
                  <p:cNvPr id="8" name="Rectangle 7">
                    <a:extLst>
                      <a:ext uri="{FF2B5EF4-FFF2-40B4-BE49-F238E27FC236}">
                        <a16:creationId xmlns:a16="http://schemas.microsoft.com/office/drawing/2014/main" xmlns="" id="{EC22B41F-719C-2544-9215-691D6E7EF777}"/>
                      </a:ext>
                    </a:extLst>
                  </p:cNvPr>
                  <p:cNvSpPr/>
                  <p:nvPr/>
                </p:nvSpPr>
                <p:spPr>
                  <a:xfrm>
                    <a:off x="3764994" y="1667209"/>
                    <a:ext cx="1420768" cy="563172"/>
                  </a:xfrm>
                  <a:prstGeom prst="rect">
                    <a:avLst/>
                  </a:prstGeom>
                  <a:solidFill>
                    <a:srgbClr val="F2B23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1500" b="1" dirty="0" smtClean="0"/>
                      <a:t>Контрольная среда</a:t>
                    </a:r>
                    <a:endParaRPr lang="en-US" sz="1500" b="1" dirty="0"/>
                  </a:p>
                </p:txBody>
              </p:sp>
              <p:sp>
                <p:nvSpPr>
                  <p:cNvPr id="47" name="Oval 46">
                    <a:extLst>
                      <a:ext uri="{FF2B5EF4-FFF2-40B4-BE49-F238E27FC236}">
                        <a16:creationId xmlns:a16="http://schemas.microsoft.com/office/drawing/2014/main" xmlns="" id="{47E04DC4-1120-844A-9384-35FBA0DE079D}"/>
                      </a:ext>
                    </a:extLst>
                  </p:cNvPr>
                  <p:cNvSpPr/>
                  <p:nvPr/>
                </p:nvSpPr>
                <p:spPr>
                  <a:xfrm>
                    <a:off x="3805660" y="1911122"/>
                    <a:ext cx="215567" cy="215567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400" dirty="0">
                        <a:solidFill>
                          <a:schemeClr val="tx1"/>
                        </a:solidFill>
                      </a:rPr>
                      <a:t>1</a:t>
                    </a:r>
                  </a:p>
                </p:txBody>
              </p:sp>
            </p:grpSp>
          </p:grpSp>
        </p:grp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01F9DDDA-92BA-2147-9FF5-12DDAC78B5DB}"/>
              </a:ext>
            </a:extLst>
          </p:cNvPr>
          <p:cNvGrpSpPr/>
          <p:nvPr/>
        </p:nvGrpSpPr>
        <p:grpSpPr>
          <a:xfrm>
            <a:off x="0" y="1344163"/>
            <a:ext cx="3983009" cy="3164266"/>
            <a:chOff x="0" y="1344163"/>
            <a:chExt cx="3983009" cy="3164266"/>
          </a:xfrm>
        </p:grpSpPr>
        <p:sp>
          <p:nvSpPr>
            <p:cNvPr id="20" name="Rounded Rectangle 19">
              <a:extLst>
                <a:ext uri="{FF2B5EF4-FFF2-40B4-BE49-F238E27FC236}">
                  <a16:creationId xmlns:a16="http://schemas.microsoft.com/office/drawing/2014/main" xmlns="" id="{2316B1F6-5F1C-1445-9555-7ED044472175}"/>
                </a:ext>
              </a:extLst>
            </p:cNvPr>
            <p:cNvSpPr/>
            <p:nvPr/>
          </p:nvSpPr>
          <p:spPr>
            <a:xfrm>
              <a:off x="85920" y="1344163"/>
              <a:ext cx="2069345" cy="1566912"/>
            </a:xfrm>
            <a:prstGeom prst="roundRect">
              <a:avLst/>
            </a:prstGeom>
            <a:noFill/>
            <a:ln w="38100">
              <a:solidFill>
                <a:srgbClr val="303337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100" dirty="0" smtClean="0"/>
                <a:t>Необходим мониторинг систем внутреннего контроля в целях оценки эффективности систем со временем и обеспечения продолжения эффективного функционирования средств контроля.</a:t>
              </a:r>
              <a:endParaRPr lang="en-US" sz="1100" dirty="0">
                <a:effectLst/>
              </a:endParaRPr>
            </a:p>
          </p:txBody>
        </p: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xmlns="" id="{30C33F20-2F1E-C843-9ABC-C5E7F708C253}"/>
                </a:ext>
              </a:extLst>
            </p:cNvPr>
            <p:cNvCxnSpPr>
              <a:cxnSpLocks/>
              <a:stCxn id="39" idx="1"/>
            </p:cNvCxnSpPr>
            <p:nvPr/>
          </p:nvCxnSpPr>
          <p:spPr>
            <a:xfrm flipH="1" flipV="1">
              <a:off x="3739429" y="2886888"/>
              <a:ext cx="243580" cy="202146"/>
            </a:xfrm>
            <a:prstGeom prst="straightConnector1">
              <a:avLst/>
            </a:prstGeom>
            <a:ln w="19050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xmlns="" id="{870807A6-3E2A-934A-905F-732D832DD4CB}"/>
                </a:ext>
              </a:extLst>
            </p:cNvPr>
            <p:cNvGrpSpPr/>
            <p:nvPr/>
          </p:nvGrpSpPr>
          <p:grpSpPr>
            <a:xfrm>
              <a:off x="0" y="3117586"/>
              <a:ext cx="2214940" cy="1390843"/>
              <a:chOff x="114091" y="2901793"/>
              <a:chExt cx="2214940" cy="1390843"/>
            </a:xfrm>
          </p:grpSpPr>
          <p:sp>
            <p:nvSpPr>
              <p:cNvPr id="71" name="Cloud 70">
                <a:extLst>
                  <a:ext uri="{FF2B5EF4-FFF2-40B4-BE49-F238E27FC236}">
                    <a16:creationId xmlns:a16="http://schemas.microsoft.com/office/drawing/2014/main" xmlns="" id="{898CC74E-6300-BA4F-B677-490D5F3B6C43}"/>
                  </a:ext>
                </a:extLst>
              </p:cNvPr>
              <p:cNvSpPr/>
              <p:nvPr/>
            </p:nvSpPr>
            <p:spPr>
              <a:xfrm>
                <a:off x="114091" y="2901793"/>
                <a:ext cx="2214940" cy="1390843"/>
              </a:xfrm>
              <a:prstGeom prst="cloud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xmlns="" id="{0A339018-59C3-9244-B78B-517A7FD9C322}"/>
                  </a:ext>
                </a:extLst>
              </p:cNvPr>
              <p:cNvSpPr txBox="1"/>
              <p:nvPr/>
            </p:nvSpPr>
            <p:spPr>
              <a:xfrm>
                <a:off x="200011" y="2981315"/>
                <a:ext cx="2030725" cy="1157979"/>
              </a:xfrm>
              <a:prstGeom prst="rect">
                <a:avLst/>
              </a:prstGeom>
              <a:noFill/>
              <a:ln w="38100">
                <a:noFill/>
                <a:prstDash val="sysDash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algn="ctr">
                  <a:defRPr sz="1200">
                    <a:solidFill>
                      <a:schemeClr val="dk1"/>
                    </a:solidFill>
                  </a:defRPr>
                </a:lvl1pPr>
                <a:lvl2pPr>
                  <a:defRPr>
                    <a:solidFill>
                      <a:schemeClr val="dk1"/>
                    </a:solidFill>
                  </a:defRPr>
                </a:lvl2pPr>
                <a:lvl3pPr>
                  <a:defRPr>
                    <a:solidFill>
                      <a:schemeClr val="dk1"/>
                    </a:solidFill>
                  </a:defRPr>
                </a:lvl3pPr>
                <a:lvl4pPr>
                  <a:defRPr>
                    <a:solidFill>
                      <a:schemeClr val="dk1"/>
                    </a:solidFill>
                  </a:defRPr>
                </a:lvl4pPr>
                <a:lvl5pPr>
                  <a:defRPr>
                    <a:solidFill>
                      <a:schemeClr val="dk1"/>
                    </a:solidFill>
                  </a:defRPr>
                </a:lvl5pPr>
                <a:lvl6pPr>
                  <a:defRPr>
                    <a:solidFill>
                      <a:schemeClr val="dk1"/>
                    </a:solidFill>
                  </a:defRPr>
                </a:lvl6pPr>
                <a:lvl7pPr>
                  <a:defRPr>
                    <a:solidFill>
                      <a:schemeClr val="dk1"/>
                    </a:solidFill>
                  </a:defRPr>
                </a:lvl7pPr>
                <a:lvl8pPr>
                  <a:defRPr>
                    <a:solidFill>
                      <a:schemeClr val="dk1"/>
                    </a:solidFill>
                  </a:defRPr>
                </a:lvl8pPr>
                <a:lvl9pPr>
                  <a:defRPr>
                    <a:solidFill>
                      <a:schemeClr val="dk1"/>
                    </a:solidFill>
                  </a:defRPr>
                </a:lvl9pPr>
              </a:lstStyle>
              <a:p>
                <a:r>
                  <a:rPr lang="ru-RU" dirty="0" smtClean="0"/>
                  <a:t>Средства, предназначенные для оценки качества функционирования системы внутреннего контроля со временем</a:t>
                </a:r>
                <a:endParaRPr lang="en-US" dirty="0"/>
              </a:p>
            </p:txBody>
          </p:sp>
        </p:grp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xmlns="" id="{88221313-39E0-DD4C-A58C-0CE487BB04E6}"/>
                </a:ext>
              </a:extLst>
            </p:cNvPr>
            <p:cNvCxnSpPr>
              <a:cxnSpLocks/>
              <a:endCxn id="20" idx="3"/>
            </p:cNvCxnSpPr>
            <p:nvPr/>
          </p:nvCxnSpPr>
          <p:spPr>
            <a:xfrm flipH="1" flipV="1">
              <a:off x="2155265" y="2127619"/>
              <a:ext cx="273695" cy="16171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Arrow Connector 111">
              <a:extLst>
                <a:ext uri="{FF2B5EF4-FFF2-40B4-BE49-F238E27FC236}">
                  <a16:creationId xmlns:a16="http://schemas.microsoft.com/office/drawing/2014/main" xmlns="" id="{0B227500-F6B4-DA44-9B51-5A0B65D94969}"/>
                </a:ext>
              </a:extLst>
            </p:cNvPr>
            <p:cNvCxnSpPr>
              <a:cxnSpLocks/>
              <a:stCxn id="71" idx="3"/>
              <a:endCxn id="20" idx="2"/>
            </p:cNvCxnSpPr>
            <p:nvPr/>
          </p:nvCxnSpPr>
          <p:spPr>
            <a:xfrm flipV="1">
              <a:off x="1107470" y="2911075"/>
              <a:ext cx="13123" cy="286034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xmlns="" id="{3BE0EDB1-18C5-4C4A-9DBF-4EAC3A3C685A}"/>
                </a:ext>
              </a:extLst>
            </p:cNvPr>
            <p:cNvGrpSpPr/>
            <p:nvPr/>
          </p:nvGrpSpPr>
          <p:grpSpPr>
            <a:xfrm>
              <a:off x="2214941" y="2248328"/>
              <a:ext cx="1558136" cy="617857"/>
              <a:chOff x="2214941" y="2248328"/>
              <a:chExt cx="1558136" cy="617857"/>
            </a:xfrm>
          </p:grpSpPr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xmlns="" id="{2D47447E-130A-2C4F-A74C-9B93580F37CD}"/>
                  </a:ext>
                </a:extLst>
              </p:cNvPr>
              <p:cNvSpPr/>
              <p:nvPr/>
            </p:nvSpPr>
            <p:spPr>
              <a:xfrm>
                <a:off x="2214941" y="2248328"/>
                <a:ext cx="1558136" cy="617857"/>
              </a:xfrm>
              <a:prstGeom prst="rect">
                <a:avLst/>
              </a:prstGeom>
              <a:solidFill>
                <a:srgbClr val="30333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400" b="1" dirty="0" smtClean="0"/>
                  <a:t>Мониторинг</a:t>
                </a:r>
                <a:endParaRPr lang="en-US" sz="1400" b="1" dirty="0"/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xmlns="" id="{DB23D319-5AF4-A747-86AF-944C87858A7C}"/>
                  </a:ext>
                </a:extLst>
              </p:cNvPr>
              <p:cNvSpPr/>
              <p:nvPr/>
            </p:nvSpPr>
            <p:spPr>
              <a:xfrm>
                <a:off x="2365750" y="2248328"/>
                <a:ext cx="215567" cy="21556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</p:grp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70E3047B-07B7-114E-9EC7-605A7AE03770}"/>
              </a:ext>
            </a:extLst>
          </p:cNvPr>
          <p:cNvGrpSpPr/>
          <p:nvPr/>
        </p:nvGrpSpPr>
        <p:grpSpPr>
          <a:xfrm>
            <a:off x="181523" y="3909584"/>
            <a:ext cx="5083389" cy="2779531"/>
            <a:chOff x="181523" y="3909584"/>
            <a:chExt cx="5083389" cy="2779531"/>
          </a:xfrm>
        </p:grpSpPr>
        <p:sp>
          <p:nvSpPr>
            <p:cNvPr id="17" name="Rounded Rectangle 16">
              <a:extLst>
                <a:ext uri="{FF2B5EF4-FFF2-40B4-BE49-F238E27FC236}">
                  <a16:creationId xmlns:a16="http://schemas.microsoft.com/office/drawing/2014/main" xmlns="" id="{F35A427A-F0FC-B64F-AE7F-510E611F5BEF}"/>
                </a:ext>
              </a:extLst>
            </p:cNvPr>
            <p:cNvSpPr/>
            <p:nvPr/>
          </p:nvSpPr>
          <p:spPr>
            <a:xfrm>
              <a:off x="181523" y="5255534"/>
              <a:ext cx="2807004" cy="1433581"/>
            </a:xfrm>
            <a:prstGeom prst="roundRect">
              <a:avLst/>
            </a:prstGeom>
            <a:noFill/>
            <a:ln w="38100">
              <a:solidFill>
                <a:srgbClr val="303337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200" dirty="0" smtClean="0"/>
                <a:t>Эффективная коммуникация – жизненно важная составляющая внутреннего контроля. </a:t>
              </a:r>
              <a:r>
                <a:rPr lang="en-US" sz="1200" dirty="0" smtClean="0"/>
                <a:t> </a:t>
              </a:r>
              <a:r>
                <a:rPr lang="ru-RU" sz="1200" dirty="0" smtClean="0"/>
                <a:t>Процесс передачи информации на рассмотрение вышестоящего руководства особенно важен для результативности внутреннего контроля</a:t>
              </a:r>
              <a:r>
                <a:rPr lang="en-US" sz="1200" dirty="0" smtClean="0"/>
                <a:t>. </a:t>
              </a:r>
              <a:endParaRPr lang="en-US" sz="1200" dirty="0">
                <a:effectLst/>
              </a:endParaRPr>
            </a:p>
          </p:txBody>
        </p: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xmlns="" id="{1BF6CAD8-EDE9-2142-9613-3F6003DFBE28}"/>
                </a:ext>
              </a:extLst>
            </p:cNvPr>
            <p:cNvCxnSpPr>
              <a:cxnSpLocks/>
              <a:stCxn id="39" idx="3"/>
            </p:cNvCxnSpPr>
            <p:nvPr/>
          </p:nvCxnSpPr>
          <p:spPr>
            <a:xfrm flipH="1">
              <a:off x="3773076" y="3909584"/>
              <a:ext cx="209933" cy="192388"/>
            </a:xfrm>
            <a:prstGeom prst="straightConnector1">
              <a:avLst/>
            </a:prstGeom>
            <a:ln w="19050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xmlns="" id="{F5F13625-A9B5-BF4F-8FA5-2D106737231D}"/>
                </a:ext>
              </a:extLst>
            </p:cNvPr>
            <p:cNvGrpSpPr/>
            <p:nvPr/>
          </p:nvGrpSpPr>
          <p:grpSpPr>
            <a:xfrm>
              <a:off x="3266261" y="5285357"/>
              <a:ext cx="1998651" cy="1389413"/>
              <a:chOff x="2725263" y="5118513"/>
              <a:chExt cx="1998651" cy="1389413"/>
            </a:xfrm>
          </p:grpSpPr>
          <p:sp>
            <p:nvSpPr>
              <p:cNvPr id="64" name="Cloud 63">
                <a:extLst>
                  <a:ext uri="{FF2B5EF4-FFF2-40B4-BE49-F238E27FC236}">
                    <a16:creationId xmlns:a16="http://schemas.microsoft.com/office/drawing/2014/main" xmlns="" id="{741E964D-79BB-8543-BD38-EB63F9D76AB0}"/>
                  </a:ext>
                </a:extLst>
              </p:cNvPr>
              <p:cNvSpPr/>
              <p:nvPr/>
            </p:nvSpPr>
            <p:spPr>
              <a:xfrm>
                <a:off x="2725263" y="5118513"/>
                <a:ext cx="1976324" cy="1389413"/>
              </a:xfrm>
              <a:prstGeom prst="cloud">
                <a:avLst/>
              </a:prstGeom>
              <a:solidFill>
                <a:srgbClr val="C5B0CE"/>
              </a:solidFill>
              <a:ln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xmlns="" id="{98BACCD4-5924-EF46-8EE7-F7B2D93B7F0B}"/>
                  </a:ext>
                </a:extLst>
              </p:cNvPr>
              <p:cNvSpPr txBox="1"/>
              <p:nvPr/>
            </p:nvSpPr>
            <p:spPr>
              <a:xfrm>
                <a:off x="2809835" y="5396289"/>
                <a:ext cx="1914079" cy="831930"/>
              </a:xfrm>
              <a:prstGeom prst="rect">
                <a:avLst/>
              </a:prstGeom>
              <a:noFill/>
              <a:ln w="38100">
                <a:noFill/>
                <a:prstDash val="sysDash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algn="ctr">
                  <a:defRPr sz="1200">
                    <a:solidFill>
                      <a:schemeClr val="dk1"/>
                    </a:solidFill>
                  </a:defRPr>
                </a:lvl1pPr>
                <a:lvl2pPr>
                  <a:defRPr>
                    <a:solidFill>
                      <a:schemeClr val="dk1"/>
                    </a:solidFill>
                  </a:defRPr>
                </a:lvl2pPr>
                <a:lvl3pPr>
                  <a:defRPr>
                    <a:solidFill>
                      <a:schemeClr val="dk1"/>
                    </a:solidFill>
                  </a:defRPr>
                </a:lvl3pPr>
                <a:lvl4pPr>
                  <a:defRPr>
                    <a:solidFill>
                      <a:schemeClr val="dk1"/>
                    </a:solidFill>
                  </a:defRPr>
                </a:lvl4pPr>
                <a:lvl5pPr>
                  <a:defRPr>
                    <a:solidFill>
                      <a:schemeClr val="dk1"/>
                    </a:solidFill>
                  </a:defRPr>
                </a:lvl5pPr>
                <a:lvl6pPr>
                  <a:defRPr>
                    <a:solidFill>
                      <a:schemeClr val="dk1"/>
                    </a:solidFill>
                  </a:defRPr>
                </a:lvl6pPr>
                <a:lvl7pPr>
                  <a:defRPr>
                    <a:solidFill>
                      <a:schemeClr val="dk1"/>
                    </a:solidFill>
                  </a:defRPr>
                </a:lvl7pPr>
                <a:lvl8pPr>
                  <a:defRPr>
                    <a:solidFill>
                      <a:schemeClr val="dk1"/>
                    </a:solidFill>
                  </a:defRPr>
                </a:lvl8pPr>
                <a:lvl9pPr>
                  <a:defRPr>
                    <a:solidFill>
                      <a:schemeClr val="dk1"/>
                    </a:solidFill>
                  </a:defRPr>
                </a:lvl9pPr>
              </a:lstStyle>
              <a:p>
                <a:r>
                  <a:rPr lang="ru-RU" dirty="0" smtClean="0"/>
                  <a:t>Информация, необходимая людям для выполнения возложенных на них обязанностей</a:t>
                </a:r>
                <a:endParaRPr lang="en-US" dirty="0"/>
              </a:p>
            </p:txBody>
          </p:sp>
        </p:grp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xmlns="" id="{2A1AE73B-F9C3-724F-A8CF-7EF375ADFDEF}"/>
                </a:ext>
              </a:extLst>
            </p:cNvPr>
            <p:cNvCxnSpPr>
              <a:cxnSpLocks/>
              <a:stCxn id="17" idx="0"/>
            </p:cNvCxnSpPr>
            <p:nvPr/>
          </p:nvCxnSpPr>
          <p:spPr>
            <a:xfrm flipV="1">
              <a:off x="1585025" y="4699686"/>
              <a:ext cx="843935" cy="555848"/>
            </a:xfrm>
            <a:prstGeom prst="line">
              <a:avLst/>
            </a:prstGeom>
            <a:ln w="38100">
              <a:solidFill>
                <a:srgbClr val="402A6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Arrow Connector 112">
              <a:extLst>
                <a:ext uri="{FF2B5EF4-FFF2-40B4-BE49-F238E27FC236}">
                  <a16:creationId xmlns:a16="http://schemas.microsoft.com/office/drawing/2014/main" xmlns="" id="{662BA015-9A75-7744-A21B-E1445CBAD782}"/>
                </a:ext>
              </a:extLst>
            </p:cNvPr>
            <p:cNvCxnSpPr>
              <a:cxnSpLocks/>
              <a:stCxn id="64" idx="2"/>
              <a:endCxn id="17" idx="3"/>
            </p:cNvCxnSpPr>
            <p:nvPr/>
          </p:nvCxnSpPr>
          <p:spPr>
            <a:xfrm flipH="1" flipV="1">
              <a:off x="2988527" y="5972325"/>
              <a:ext cx="283864" cy="7739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xmlns="" id="{0B0AF374-E4AC-9245-8353-1D640EFD02D1}"/>
                </a:ext>
              </a:extLst>
            </p:cNvPr>
            <p:cNvGrpSpPr/>
            <p:nvPr/>
          </p:nvGrpSpPr>
          <p:grpSpPr>
            <a:xfrm>
              <a:off x="2337782" y="4116756"/>
              <a:ext cx="1643931" cy="628643"/>
              <a:chOff x="2295988" y="4112909"/>
              <a:chExt cx="1643931" cy="628643"/>
            </a:xfrm>
          </p:grpSpPr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xmlns="" id="{34A60E49-C94B-0E49-B9D7-952751928798}"/>
                  </a:ext>
                </a:extLst>
              </p:cNvPr>
              <p:cNvSpPr/>
              <p:nvPr/>
            </p:nvSpPr>
            <p:spPr>
              <a:xfrm>
                <a:off x="2295988" y="4112909"/>
                <a:ext cx="1643931" cy="628643"/>
              </a:xfrm>
              <a:prstGeom prst="rect">
                <a:avLst/>
              </a:prstGeom>
              <a:solidFill>
                <a:srgbClr val="402A6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400" b="1" dirty="0" smtClean="0"/>
                  <a:t>Информация и коммуникации</a:t>
                </a:r>
                <a:endParaRPr lang="en-US" sz="1400" b="1" dirty="0"/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xmlns="" id="{55522F0C-CFF6-7E47-8363-4572101134E4}"/>
                  </a:ext>
                </a:extLst>
              </p:cNvPr>
              <p:cNvSpPr/>
              <p:nvPr/>
            </p:nvSpPr>
            <p:spPr>
              <a:xfrm>
                <a:off x="2323956" y="4135674"/>
                <a:ext cx="215567" cy="21556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</p:grp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FDFFA66C-DCD3-8847-97E6-FFEE1DC8F089}"/>
              </a:ext>
            </a:extLst>
          </p:cNvPr>
          <p:cNvGrpSpPr/>
          <p:nvPr/>
        </p:nvGrpSpPr>
        <p:grpSpPr>
          <a:xfrm>
            <a:off x="4843983" y="3182560"/>
            <a:ext cx="4203005" cy="3506555"/>
            <a:chOff x="4843983" y="3182560"/>
            <a:chExt cx="4203005" cy="3506555"/>
          </a:xfrm>
        </p:grpSpPr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xmlns="" id="{3A18B54D-48B6-E943-AE6B-195A2555EAEB}"/>
                </a:ext>
              </a:extLst>
            </p:cNvPr>
            <p:cNvSpPr/>
            <p:nvPr/>
          </p:nvSpPr>
          <p:spPr>
            <a:xfrm>
              <a:off x="5634562" y="5201950"/>
              <a:ext cx="3308531" cy="1487165"/>
            </a:xfrm>
            <a:prstGeom prst="roundRect">
              <a:avLst/>
            </a:prstGeom>
            <a:noFill/>
            <a:ln w="38100">
              <a:solidFill>
                <a:srgbClr val="05639C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200" dirty="0" smtClean="0"/>
                <a:t>Контрольные мероприятия обеспечивают осуществление действий, необходимых для снижения рисков, связанных с достижением целей организации</a:t>
              </a:r>
              <a:r>
                <a:rPr lang="en-US" sz="1200" dirty="0" smtClean="0"/>
                <a:t>.</a:t>
              </a:r>
              <a:r>
                <a:rPr lang="ru-RU" sz="1200" dirty="0" smtClean="0"/>
                <a:t> Контрольные мероприятия проводятся на всех уровнях организации, на различных этапах бизнес-процессов, а также по всем видам технологической среды. </a:t>
              </a:r>
              <a:endParaRPr lang="en-US" sz="1200" dirty="0">
                <a:effectLst/>
              </a:endParaRP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xmlns="" id="{FF82DDA5-43A1-3141-927B-0D77E0612E0F}"/>
                </a:ext>
              </a:extLst>
            </p:cNvPr>
            <p:cNvCxnSpPr>
              <a:cxnSpLocks/>
            </p:cNvCxnSpPr>
            <p:nvPr/>
          </p:nvCxnSpPr>
          <p:spPr>
            <a:xfrm>
              <a:off x="5027795" y="3916303"/>
              <a:ext cx="214790" cy="195427"/>
            </a:xfrm>
            <a:prstGeom prst="straightConnector1">
              <a:avLst/>
            </a:prstGeom>
            <a:ln w="19050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xmlns="" id="{BF66256F-41AB-BD49-B3DE-00F3339EBEBE}"/>
                </a:ext>
              </a:extLst>
            </p:cNvPr>
            <p:cNvGrpSpPr/>
            <p:nvPr/>
          </p:nvGrpSpPr>
          <p:grpSpPr>
            <a:xfrm>
              <a:off x="6655851" y="3182560"/>
              <a:ext cx="2391137" cy="1858339"/>
              <a:chOff x="6716981" y="3020377"/>
              <a:chExt cx="2391137" cy="1858339"/>
            </a:xfrm>
          </p:grpSpPr>
          <p:sp>
            <p:nvSpPr>
              <p:cNvPr id="77" name="Cloud 76">
                <a:extLst>
                  <a:ext uri="{FF2B5EF4-FFF2-40B4-BE49-F238E27FC236}">
                    <a16:creationId xmlns:a16="http://schemas.microsoft.com/office/drawing/2014/main" xmlns="" id="{D32BA2FE-B4D0-F64D-9B09-CFBAA5407098}"/>
                  </a:ext>
                </a:extLst>
              </p:cNvPr>
              <p:cNvSpPr/>
              <p:nvPr/>
            </p:nvSpPr>
            <p:spPr>
              <a:xfrm>
                <a:off x="6716981" y="3020377"/>
                <a:ext cx="2391137" cy="1858339"/>
              </a:xfrm>
              <a:prstGeom prst="cloud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xmlns="" id="{F79D2E3A-6748-A542-88D2-329C5478650A}"/>
                  </a:ext>
                </a:extLst>
              </p:cNvPr>
              <p:cNvSpPr txBox="1"/>
              <p:nvPr/>
            </p:nvSpPr>
            <p:spPr>
              <a:xfrm>
                <a:off x="6850209" y="3309737"/>
                <a:ext cx="2124681" cy="1300714"/>
              </a:xfrm>
              <a:prstGeom prst="rect">
                <a:avLst/>
              </a:prstGeom>
              <a:noFill/>
              <a:ln w="38100">
                <a:noFill/>
                <a:prstDash val="sysDash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algn="ctr">
                  <a:defRPr sz="1200">
                    <a:solidFill>
                      <a:schemeClr val="dk1"/>
                    </a:solidFill>
                  </a:defRPr>
                </a:lvl1pPr>
                <a:lvl2pPr>
                  <a:defRPr>
                    <a:solidFill>
                      <a:schemeClr val="dk1"/>
                    </a:solidFill>
                  </a:defRPr>
                </a:lvl2pPr>
                <a:lvl3pPr>
                  <a:defRPr>
                    <a:solidFill>
                      <a:schemeClr val="dk1"/>
                    </a:solidFill>
                  </a:defRPr>
                </a:lvl3pPr>
                <a:lvl4pPr>
                  <a:defRPr>
                    <a:solidFill>
                      <a:schemeClr val="dk1"/>
                    </a:solidFill>
                  </a:defRPr>
                </a:lvl4pPr>
                <a:lvl5pPr>
                  <a:defRPr>
                    <a:solidFill>
                      <a:schemeClr val="dk1"/>
                    </a:solidFill>
                  </a:defRPr>
                </a:lvl5pPr>
                <a:lvl6pPr>
                  <a:defRPr>
                    <a:solidFill>
                      <a:schemeClr val="dk1"/>
                    </a:solidFill>
                  </a:defRPr>
                </a:lvl6pPr>
                <a:lvl7pPr>
                  <a:defRPr>
                    <a:solidFill>
                      <a:schemeClr val="dk1"/>
                    </a:solidFill>
                  </a:defRPr>
                </a:lvl7pPr>
                <a:lvl8pPr>
                  <a:defRPr>
                    <a:solidFill>
                      <a:schemeClr val="dk1"/>
                    </a:solidFill>
                  </a:defRPr>
                </a:lvl8pPr>
                <a:lvl9pPr>
                  <a:defRPr>
                    <a:solidFill>
                      <a:schemeClr val="dk1"/>
                    </a:solidFill>
                  </a:defRPr>
                </a:lvl9pPr>
              </a:lstStyle>
              <a:p>
                <a:r>
                  <a:rPr lang="ru-RU" dirty="0" smtClean="0"/>
                  <a:t>Средства контроля, созданные для реагирования на риски, а также политика и процедуры, обеспечивающие выполнение распоряжений руководства </a:t>
                </a:r>
                <a:endParaRPr lang="en-US" dirty="0"/>
              </a:p>
            </p:txBody>
          </p:sp>
        </p:grp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xmlns="" id="{EC7B24A4-C0D7-5B4C-928B-8320EDB2837E}"/>
                </a:ext>
              </a:extLst>
            </p:cNvPr>
            <p:cNvCxnSpPr>
              <a:cxnSpLocks/>
              <a:stCxn id="15" idx="0"/>
            </p:cNvCxnSpPr>
            <p:nvPr/>
          </p:nvCxnSpPr>
          <p:spPr>
            <a:xfrm flipH="1" flipV="1">
              <a:off x="6283538" y="4725094"/>
              <a:ext cx="1005290" cy="476856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Arrow Connector 113">
              <a:extLst>
                <a:ext uri="{FF2B5EF4-FFF2-40B4-BE49-F238E27FC236}">
                  <a16:creationId xmlns:a16="http://schemas.microsoft.com/office/drawing/2014/main" xmlns="" id="{AE2B40E1-2A4B-714C-A7A2-8D0372738039}"/>
                </a:ext>
              </a:extLst>
            </p:cNvPr>
            <p:cNvCxnSpPr>
              <a:cxnSpLocks/>
              <a:endCxn id="77" idx="1"/>
            </p:cNvCxnSpPr>
            <p:nvPr/>
          </p:nvCxnSpPr>
          <p:spPr>
            <a:xfrm flipH="1" flipV="1">
              <a:off x="7851420" y="5038920"/>
              <a:ext cx="24037" cy="163030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xmlns="" id="{42721853-0718-E940-B908-C84B6150A72F}"/>
                </a:ext>
              </a:extLst>
            </p:cNvPr>
            <p:cNvGrpSpPr/>
            <p:nvPr/>
          </p:nvGrpSpPr>
          <p:grpSpPr>
            <a:xfrm>
              <a:off x="4843983" y="4122277"/>
              <a:ext cx="1537934" cy="623122"/>
              <a:chOff x="5086078" y="4162648"/>
              <a:chExt cx="1537934" cy="623122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="" id="{CECD0BB8-FFF8-4441-A37B-D164D1C318DC}"/>
                  </a:ext>
                </a:extLst>
              </p:cNvPr>
              <p:cNvSpPr/>
              <p:nvPr/>
            </p:nvSpPr>
            <p:spPr>
              <a:xfrm>
                <a:off x="5086078" y="4162648"/>
                <a:ext cx="1537934" cy="623122"/>
              </a:xfrm>
              <a:prstGeom prst="rect">
                <a:avLst/>
              </a:prstGeom>
              <a:solidFill>
                <a:srgbClr val="05639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400" b="1" dirty="0" smtClean="0"/>
                  <a:t>Контрольные мероприятия</a:t>
                </a:r>
                <a:endParaRPr lang="en-US" sz="1400" b="1" dirty="0"/>
              </a:p>
            </p:txBody>
          </p:sp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xmlns="" id="{1C4837E1-64E7-174E-96EA-1F5F79D4D34D}"/>
                  </a:ext>
                </a:extLst>
              </p:cNvPr>
              <p:cNvSpPr/>
              <p:nvPr/>
            </p:nvSpPr>
            <p:spPr>
              <a:xfrm>
                <a:off x="6380811" y="4192183"/>
                <a:ext cx="215567" cy="21556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80E6BEC8-3E8A-FC47-BE52-665C684891D9}"/>
              </a:ext>
            </a:extLst>
          </p:cNvPr>
          <p:cNvGrpSpPr/>
          <p:nvPr/>
        </p:nvGrpSpPr>
        <p:grpSpPr>
          <a:xfrm>
            <a:off x="5035677" y="21005"/>
            <a:ext cx="3998797" cy="3068029"/>
            <a:chOff x="5035677" y="21005"/>
            <a:chExt cx="3998797" cy="3068029"/>
          </a:xfrm>
        </p:grpSpPr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xmlns="" id="{8088092F-19AC-034D-8335-8E88E96BE0CE}"/>
                </a:ext>
              </a:extLst>
            </p:cNvPr>
            <p:cNvSpPr/>
            <p:nvPr/>
          </p:nvSpPr>
          <p:spPr>
            <a:xfrm>
              <a:off x="6818412" y="1395390"/>
              <a:ext cx="2216062" cy="1600814"/>
            </a:xfrm>
            <a:prstGeom prst="roundRect">
              <a:avLst/>
            </a:prstGeom>
            <a:noFill/>
            <a:ln w="38100">
              <a:solidFill>
                <a:srgbClr val="6B7428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200" dirty="0" smtClean="0"/>
                <a:t>Динамичный и повторяющийся процесс идентификации и анализа рисков, связанных с достижением целей организации. Он формирует базу для определения способов управления рисками. </a:t>
              </a:r>
              <a:endParaRPr lang="en-US" sz="1200" dirty="0">
                <a:effectLst/>
              </a:endParaRPr>
            </a:p>
          </p:txBody>
        </p: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xmlns="" id="{EA8306B6-6270-2B4D-AD0A-744A68684225}"/>
                </a:ext>
              </a:extLst>
            </p:cNvPr>
            <p:cNvCxnSpPr>
              <a:cxnSpLocks/>
              <a:stCxn id="39" idx="7"/>
            </p:cNvCxnSpPr>
            <p:nvPr/>
          </p:nvCxnSpPr>
          <p:spPr>
            <a:xfrm flipV="1">
              <a:off x="5035677" y="2876817"/>
              <a:ext cx="268990" cy="212217"/>
            </a:xfrm>
            <a:prstGeom prst="straightConnector1">
              <a:avLst/>
            </a:prstGeom>
            <a:ln w="19050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xmlns="" id="{6D00918F-30CB-A643-85F8-3D7A5A312020}"/>
                </a:ext>
              </a:extLst>
            </p:cNvPr>
            <p:cNvCxnSpPr>
              <a:cxnSpLocks/>
              <a:stCxn id="49" idx="0"/>
              <a:endCxn id="14" idx="1"/>
            </p:cNvCxnSpPr>
            <p:nvPr/>
          </p:nvCxnSpPr>
          <p:spPr>
            <a:xfrm flipV="1">
              <a:off x="6439724" y="2195797"/>
              <a:ext cx="378688" cy="96017"/>
            </a:xfrm>
            <a:prstGeom prst="line">
              <a:avLst/>
            </a:prstGeom>
            <a:ln w="38100">
              <a:solidFill>
                <a:srgbClr val="6B742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>
              <a:extLst>
                <a:ext uri="{FF2B5EF4-FFF2-40B4-BE49-F238E27FC236}">
                  <a16:creationId xmlns:a16="http://schemas.microsoft.com/office/drawing/2014/main" xmlns="" id="{62620081-DAA6-124F-A823-5CE272F72F4F}"/>
                </a:ext>
              </a:extLst>
            </p:cNvPr>
            <p:cNvCxnSpPr>
              <a:cxnSpLocks/>
            </p:cNvCxnSpPr>
            <p:nvPr/>
          </p:nvCxnSpPr>
          <p:spPr>
            <a:xfrm>
              <a:off x="7672443" y="1227397"/>
              <a:ext cx="0" cy="233531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xmlns="" id="{35E85C4C-3B44-A04F-8697-71B35ABB03AD}"/>
                </a:ext>
              </a:extLst>
            </p:cNvPr>
            <p:cNvGrpSpPr/>
            <p:nvPr/>
          </p:nvGrpSpPr>
          <p:grpSpPr>
            <a:xfrm>
              <a:off x="5185762" y="2251876"/>
              <a:ext cx="1395461" cy="592566"/>
              <a:chOff x="5185762" y="2251876"/>
              <a:chExt cx="1395461" cy="592566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xmlns="" id="{16CF655F-9CAE-3A45-9200-009A6A6F0444}"/>
                  </a:ext>
                </a:extLst>
              </p:cNvPr>
              <p:cNvSpPr/>
              <p:nvPr/>
            </p:nvSpPr>
            <p:spPr>
              <a:xfrm>
                <a:off x="5185762" y="2251876"/>
                <a:ext cx="1395461" cy="592566"/>
              </a:xfrm>
              <a:prstGeom prst="rect">
                <a:avLst/>
              </a:prstGeom>
              <a:solidFill>
                <a:srgbClr val="6B742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500" b="1" dirty="0" smtClean="0"/>
                  <a:t>Оценка рисков</a:t>
                </a:r>
                <a:endParaRPr lang="en-US" sz="1500" b="1" dirty="0"/>
              </a:p>
            </p:txBody>
          </p:sp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xmlns="" id="{010D0FD8-4F64-EF4E-9E4C-215BF465857D}"/>
                  </a:ext>
                </a:extLst>
              </p:cNvPr>
              <p:cNvSpPr/>
              <p:nvPr/>
            </p:nvSpPr>
            <p:spPr>
              <a:xfrm>
                <a:off x="6331940" y="2291814"/>
                <a:ext cx="215567" cy="21556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</p:grp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xmlns="" id="{18EC00F1-127B-3644-B037-8DC106365138}"/>
                </a:ext>
              </a:extLst>
            </p:cNvPr>
            <p:cNvGrpSpPr/>
            <p:nvPr/>
          </p:nvGrpSpPr>
          <p:grpSpPr>
            <a:xfrm>
              <a:off x="6547507" y="21005"/>
              <a:ext cx="2050393" cy="1235001"/>
              <a:chOff x="5344554" y="231492"/>
              <a:chExt cx="2050393" cy="1190980"/>
            </a:xfrm>
            <a:noFill/>
          </p:grpSpPr>
          <p:sp>
            <p:nvSpPr>
              <p:cNvPr id="76" name="Cloud 75">
                <a:extLst>
                  <a:ext uri="{FF2B5EF4-FFF2-40B4-BE49-F238E27FC236}">
                    <a16:creationId xmlns:a16="http://schemas.microsoft.com/office/drawing/2014/main" xmlns="" id="{4478D235-4993-1A46-92A6-A62D3CCFF050}"/>
                  </a:ext>
                </a:extLst>
              </p:cNvPr>
              <p:cNvSpPr/>
              <p:nvPr/>
            </p:nvSpPr>
            <p:spPr>
              <a:xfrm>
                <a:off x="5344554" y="265486"/>
                <a:ext cx="2050393" cy="1156986"/>
              </a:xfrm>
              <a:prstGeom prst="cloud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xmlns="" id="{26999180-D38C-554E-B665-1B25969DE83D}"/>
                  </a:ext>
                </a:extLst>
              </p:cNvPr>
              <p:cNvSpPr txBox="1"/>
              <p:nvPr/>
            </p:nvSpPr>
            <p:spPr>
              <a:xfrm>
                <a:off x="5452898" y="231492"/>
                <a:ext cx="1817806" cy="1110816"/>
              </a:xfrm>
              <a:prstGeom prst="rect">
                <a:avLst/>
              </a:prstGeom>
              <a:grpFill/>
              <a:ln w="38100">
                <a:noFill/>
                <a:prstDash val="sysDash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algn="ctr">
                  <a:defRPr sz="1200">
                    <a:solidFill>
                      <a:schemeClr val="dk1"/>
                    </a:solidFill>
                  </a:defRPr>
                </a:lvl1pPr>
                <a:lvl2pPr>
                  <a:defRPr>
                    <a:solidFill>
                      <a:schemeClr val="dk1"/>
                    </a:solidFill>
                  </a:defRPr>
                </a:lvl2pPr>
                <a:lvl3pPr>
                  <a:defRPr>
                    <a:solidFill>
                      <a:schemeClr val="dk1"/>
                    </a:solidFill>
                  </a:defRPr>
                </a:lvl3pPr>
                <a:lvl4pPr>
                  <a:defRPr>
                    <a:solidFill>
                      <a:schemeClr val="dk1"/>
                    </a:solidFill>
                  </a:defRPr>
                </a:lvl4pPr>
                <a:lvl5pPr>
                  <a:defRPr>
                    <a:solidFill>
                      <a:schemeClr val="dk1"/>
                    </a:solidFill>
                  </a:defRPr>
                </a:lvl5pPr>
                <a:lvl6pPr>
                  <a:defRPr>
                    <a:solidFill>
                      <a:schemeClr val="dk1"/>
                    </a:solidFill>
                  </a:defRPr>
                </a:lvl6pPr>
                <a:lvl7pPr>
                  <a:defRPr>
                    <a:solidFill>
                      <a:schemeClr val="dk1"/>
                    </a:solidFill>
                  </a:defRPr>
                </a:lvl7pPr>
                <a:lvl8pPr>
                  <a:defRPr>
                    <a:solidFill>
                      <a:schemeClr val="dk1"/>
                    </a:solidFill>
                  </a:defRPr>
                </a:lvl8pPr>
                <a:lvl9pPr>
                  <a:defRPr>
                    <a:solidFill>
                      <a:schemeClr val="dk1"/>
                    </a:solidFill>
                  </a:defRPr>
                </a:lvl9pPr>
              </a:lstStyle>
              <a:p>
                <a:r>
                  <a:rPr lang="ru-RU" dirty="0" smtClean="0">
                    <a:solidFill>
                      <a:schemeClr val="tx1"/>
                    </a:solidFill>
                  </a:rPr>
                  <a:t>Действия, необходимые для управления рисками, связанными с достижением целей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1919395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37B511-9993-5140-80E0-4341EDCEF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Контрольная среда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03C7899-93B5-2948-8639-B660918335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9937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0D7BA906-F4C4-0B4B-B66A-D3343A220C5B}"/>
              </a:ext>
            </a:extLst>
          </p:cNvPr>
          <p:cNvSpPr/>
          <p:nvPr/>
        </p:nvSpPr>
        <p:spPr>
          <a:xfrm>
            <a:off x="1424131" y="1218532"/>
            <a:ext cx="6139601" cy="549152"/>
          </a:xfrm>
          <a:prstGeom prst="rect">
            <a:avLst/>
          </a:prstGeom>
          <a:solidFill>
            <a:srgbClr val="F2B2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cap="all" dirty="0" smtClean="0"/>
              <a:t>Принципы контрольной среды </a:t>
            </a:r>
            <a:endParaRPr lang="en-US" sz="2000" b="1" cap="all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CA9B087A-C765-6C48-8C52-77374F5737AB}"/>
              </a:ext>
            </a:extLst>
          </p:cNvPr>
          <p:cNvGrpSpPr/>
          <p:nvPr/>
        </p:nvGrpSpPr>
        <p:grpSpPr>
          <a:xfrm>
            <a:off x="1424132" y="1823719"/>
            <a:ext cx="6139601" cy="486357"/>
            <a:chOff x="1424132" y="1823719"/>
            <a:chExt cx="6139601" cy="486357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6474B8A5-E97B-0B4C-A9DB-1766FDF4F484}"/>
                </a:ext>
              </a:extLst>
            </p:cNvPr>
            <p:cNvSpPr/>
            <p:nvPr/>
          </p:nvSpPr>
          <p:spPr>
            <a:xfrm>
              <a:off x="1528320" y="1922764"/>
              <a:ext cx="6035413" cy="387312"/>
            </a:xfrm>
            <a:prstGeom prst="rect">
              <a:avLst/>
            </a:prstGeom>
            <a:noFill/>
            <a:ln w="28575">
              <a:solidFill>
                <a:srgbClr val="F2B2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solidFill>
                    <a:schemeClr val="tx1"/>
                  </a:solidFill>
                </a:rPr>
                <a:t>Организация демонстрирует приверженность добросовестности и этическим ценностям.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xmlns="" id="{8B26998D-22D1-BB40-96AB-E2220ADB6788}"/>
                </a:ext>
              </a:extLst>
            </p:cNvPr>
            <p:cNvSpPr/>
            <p:nvPr/>
          </p:nvSpPr>
          <p:spPr>
            <a:xfrm>
              <a:off x="1424132" y="1823719"/>
              <a:ext cx="215567" cy="2155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ED253301-6C6E-DE4D-96E4-46FDD4AE8AEE}"/>
              </a:ext>
            </a:extLst>
          </p:cNvPr>
          <p:cNvGrpSpPr/>
          <p:nvPr/>
        </p:nvGrpSpPr>
        <p:grpSpPr>
          <a:xfrm>
            <a:off x="1405372" y="3086288"/>
            <a:ext cx="6158360" cy="695077"/>
            <a:chOff x="1405372" y="3086288"/>
            <a:chExt cx="6158360" cy="695077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xmlns="" id="{26864D17-01A6-D340-8041-6A9B59A69E9E}"/>
                </a:ext>
              </a:extLst>
            </p:cNvPr>
            <p:cNvSpPr/>
            <p:nvPr/>
          </p:nvSpPr>
          <p:spPr>
            <a:xfrm>
              <a:off x="1503547" y="3195094"/>
              <a:ext cx="6060185" cy="586271"/>
            </a:xfrm>
            <a:prstGeom prst="rect">
              <a:avLst/>
            </a:prstGeom>
            <a:noFill/>
            <a:ln w="28575">
              <a:solidFill>
                <a:srgbClr val="F2B2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solidFill>
                    <a:schemeClr val="tx1"/>
                  </a:solidFill>
                </a:rPr>
                <a:t>Под контролем органа управления руководство устанавливает структуры, линии отчетности, а также надлежащие полномочия и обязанности во исполнение поставленных целей. 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xmlns="" id="{0C801CE5-D3E7-5E4D-8EB7-8BCE94203D77}"/>
                </a:ext>
              </a:extLst>
            </p:cNvPr>
            <p:cNvSpPr/>
            <p:nvPr/>
          </p:nvSpPr>
          <p:spPr>
            <a:xfrm>
              <a:off x="1405372" y="3086288"/>
              <a:ext cx="215567" cy="2155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3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1ADD98F1-DFF5-D840-AD9B-8D5C17996DCA}"/>
              </a:ext>
            </a:extLst>
          </p:cNvPr>
          <p:cNvGrpSpPr/>
          <p:nvPr/>
        </p:nvGrpSpPr>
        <p:grpSpPr>
          <a:xfrm>
            <a:off x="1405372" y="3839780"/>
            <a:ext cx="6158360" cy="550209"/>
            <a:chOff x="1405372" y="3839780"/>
            <a:chExt cx="6158360" cy="550209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xmlns="" id="{142B4DD7-0248-D245-95C9-763D4BC76BD5}"/>
                </a:ext>
              </a:extLst>
            </p:cNvPr>
            <p:cNvSpPr/>
            <p:nvPr/>
          </p:nvSpPr>
          <p:spPr>
            <a:xfrm>
              <a:off x="1511114" y="3951637"/>
              <a:ext cx="6052618" cy="438352"/>
            </a:xfrm>
            <a:prstGeom prst="rect">
              <a:avLst/>
            </a:prstGeom>
            <a:noFill/>
            <a:ln w="28575">
              <a:solidFill>
                <a:srgbClr val="F2B2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solidFill>
                    <a:schemeClr val="tx1"/>
                  </a:solidFill>
                </a:rPr>
                <a:t>Организация демонстрирует приверженность привлечению, развитию и удержанию специалистов.</a:t>
              </a:r>
              <a:r>
                <a:rPr lang="en-US" sz="1400" dirty="0" smtClean="0">
                  <a:solidFill>
                    <a:schemeClr val="tx1"/>
                  </a:solidFill>
                </a:rPr>
                <a:t> 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xmlns="" id="{40C0CAAA-96A8-4343-9549-B766FF7198C1}"/>
                </a:ext>
              </a:extLst>
            </p:cNvPr>
            <p:cNvSpPr/>
            <p:nvPr/>
          </p:nvSpPr>
          <p:spPr>
            <a:xfrm>
              <a:off x="1405372" y="3839780"/>
              <a:ext cx="215567" cy="2155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4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D33034D6-EFD6-F44F-9682-8266F72794A5}"/>
              </a:ext>
            </a:extLst>
          </p:cNvPr>
          <p:cNvGrpSpPr/>
          <p:nvPr/>
        </p:nvGrpSpPr>
        <p:grpSpPr>
          <a:xfrm>
            <a:off x="1420551" y="2404231"/>
            <a:ext cx="6143181" cy="588435"/>
            <a:chOff x="1420551" y="2404231"/>
            <a:chExt cx="6143181" cy="588435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602A79F5-A311-2242-88B6-10FEAA38CFC9}"/>
                </a:ext>
              </a:extLst>
            </p:cNvPr>
            <p:cNvSpPr/>
            <p:nvPr/>
          </p:nvSpPr>
          <p:spPr>
            <a:xfrm>
              <a:off x="1524521" y="2513397"/>
              <a:ext cx="6039211" cy="479269"/>
            </a:xfrm>
            <a:prstGeom prst="rect">
              <a:avLst/>
            </a:prstGeom>
            <a:noFill/>
            <a:ln w="28575">
              <a:solidFill>
                <a:srgbClr val="F2B2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solidFill>
                    <a:schemeClr val="tx1"/>
                  </a:solidFill>
                </a:rPr>
                <a:t>Органы управления демонстрируют независимость от руководства и осуществляют надзор над разработкой и осуществлением  </a:t>
              </a:r>
              <a:r>
                <a:rPr lang="ru-RU" sz="1400" dirty="0" err="1" smtClean="0">
                  <a:solidFill>
                    <a:schemeClr val="tx1"/>
                  </a:solidFill>
                </a:rPr>
                <a:t>ВК</a:t>
              </a:r>
              <a:r>
                <a:rPr lang="ru-RU" sz="1400" dirty="0" smtClean="0">
                  <a:solidFill>
                    <a:schemeClr val="tx1"/>
                  </a:solidFill>
                </a:rPr>
                <a:t>. 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xmlns="" id="{57DFAF33-E8EE-BA4E-8396-2F7D69F8C698}"/>
                </a:ext>
              </a:extLst>
            </p:cNvPr>
            <p:cNvSpPr/>
            <p:nvPr/>
          </p:nvSpPr>
          <p:spPr>
            <a:xfrm>
              <a:off x="1420551" y="2404231"/>
              <a:ext cx="215567" cy="2155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668DF173-15C9-864A-B11B-DB4CFE33AEA5}"/>
              </a:ext>
            </a:extLst>
          </p:cNvPr>
          <p:cNvGrpSpPr/>
          <p:nvPr/>
        </p:nvGrpSpPr>
        <p:grpSpPr>
          <a:xfrm>
            <a:off x="1416732" y="4501846"/>
            <a:ext cx="6147000" cy="677800"/>
            <a:chOff x="1416732" y="4501846"/>
            <a:chExt cx="6147000" cy="677800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xmlns="" id="{B0769CDA-29A5-5E4A-88AA-C8C4178CF5E6}"/>
                </a:ext>
              </a:extLst>
            </p:cNvPr>
            <p:cNvSpPr/>
            <p:nvPr/>
          </p:nvSpPr>
          <p:spPr>
            <a:xfrm>
              <a:off x="1535107" y="4620459"/>
              <a:ext cx="6028625" cy="559187"/>
            </a:xfrm>
            <a:prstGeom prst="rect">
              <a:avLst/>
            </a:prstGeom>
            <a:noFill/>
            <a:ln w="28575">
              <a:solidFill>
                <a:srgbClr val="F2B2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solidFill>
                    <a:schemeClr val="tx1"/>
                  </a:solidFill>
                </a:rPr>
                <a:t>Организация требует от лиц отчета о выполнении ими своих обязанностей по внутреннему контролю во исполнение поставленных целей.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xmlns="" id="{806E9847-1EE5-AE4E-8F5B-EDD34E335A7B}"/>
                </a:ext>
              </a:extLst>
            </p:cNvPr>
            <p:cNvSpPr/>
            <p:nvPr/>
          </p:nvSpPr>
          <p:spPr>
            <a:xfrm>
              <a:off x="1416732" y="4501846"/>
              <a:ext cx="215567" cy="2155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011584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{B2363D90-A133-9E4A-B5E1-E23CD9F74B00}tf10001073</Template>
  <TotalTime>4775</TotalTime>
  <Words>1560</Words>
  <Application>Microsoft Office PowerPoint</Application>
  <PresentationFormat>Экран (4:3)</PresentationFormat>
  <Paragraphs>216</Paragraphs>
  <Slides>19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Droplet</vt:lpstr>
      <vt:lpstr>КОНТРОЛЬНАЯ СРЕДА</vt:lpstr>
      <vt:lpstr>Цели презентации</vt:lpstr>
      <vt:lpstr>Краткий обзор внутреннего контроля</vt:lpstr>
      <vt:lpstr>Слайд 4</vt:lpstr>
      <vt:lpstr>ограничения</vt:lpstr>
      <vt:lpstr>Компоненты внутреннего контроля</vt:lpstr>
      <vt:lpstr>Слайд 7</vt:lpstr>
      <vt:lpstr>Контрольная среда</vt:lpstr>
      <vt:lpstr>Слайд 9</vt:lpstr>
      <vt:lpstr>Слайд 10</vt:lpstr>
      <vt:lpstr>Углубленное рассмотрение принципов</vt:lpstr>
      <vt:lpstr>Краткая характеристика каждого из пяти принципов</vt:lpstr>
      <vt:lpstr>Слайд 13</vt:lpstr>
      <vt:lpstr>Слайд 14</vt:lpstr>
      <vt:lpstr>Слайд 15</vt:lpstr>
      <vt:lpstr>Слайд 16</vt:lpstr>
      <vt:lpstr>Слайд 17</vt:lpstr>
      <vt:lpstr>Дополнительное рассмотрение принципов</vt:lpstr>
      <vt:lpstr>Благодарю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Maggs</dc:creator>
  <cp:lastModifiedBy>Lyudmila</cp:lastModifiedBy>
  <cp:revision>55</cp:revision>
  <dcterms:created xsi:type="dcterms:W3CDTF">2018-09-26T19:40:35Z</dcterms:created>
  <dcterms:modified xsi:type="dcterms:W3CDTF">2018-10-15T08:12:09Z</dcterms:modified>
</cp:coreProperties>
</file>