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336" r:id="rId2"/>
    <p:sldId id="442" r:id="rId3"/>
    <p:sldId id="444" r:id="rId4"/>
    <p:sldId id="445" r:id="rId5"/>
    <p:sldId id="446" r:id="rId6"/>
    <p:sldId id="447" r:id="rId7"/>
    <p:sldId id="452" r:id="rId8"/>
    <p:sldId id="443" r:id="rId9"/>
    <p:sldId id="453" r:id="rId10"/>
    <p:sldId id="454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CF3D5FF1-D6C7-40AE-90C1-B05C13D8F6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6C7EC35-677C-4653-97D0-F530A39F97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C17020D-43D2-41A4-AB57-484424F32C35}" type="datetimeFigureOut">
              <a:rPr lang="en-US"/>
              <a:pPr>
                <a:defRPr/>
              </a:pPr>
              <a:t>4/12/2018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979072D-9DF2-4EF4-8EC1-EEC55F07A1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5C545B6-CF4A-47EA-9728-17B4284F45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1D585F-E4B9-4058-8CAA-77B57FD83F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629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A240DB0-00FC-44CE-B705-E22EC70DE8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CD8DCCE-CFD5-4696-BCCE-A1F9039C46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1B0A54-62CC-4331-A367-61E04C324F5D}" type="datetimeFigureOut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51C6834-5159-40CE-A500-068877249F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F179E5AA-4DF4-4631-AEBC-9035B5872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277C852-0064-48AE-A84E-A7B9AF6795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4859E8-5433-467C-8B7B-34997EDD6C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C9C2B92-347C-43DE-8383-A23C8A4FE40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9998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1445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869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744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405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FAF0E050-4EB1-4B23-93EF-C3E7BA8850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6A4B87A5-9C68-443D-8DCF-255CB30816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0CD013EA-98D0-4331-8699-A603EAAAF5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9B2050-F75D-43A2-9610-77CE19695792}" type="slidenum">
              <a:rPr lang="en-US" altLang="en-US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405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1F550D-94A2-46CE-B98C-65CB57D36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9EF56-6E5F-4322-972F-59BE86106A08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E99C31-5DDB-43D5-8EDF-85DF1E75E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DC8C03-59A4-49C3-9191-0A74A8ECA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3B934-54C0-4A9C-9DA0-1A9375E8F7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58894390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6C88FD-D18A-4938-9981-CF77AAC9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F7C61-AEFE-4CBA-A3C2-D34BE8E888BD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AD4842-6801-4795-A896-98551E6B4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622804-552C-430D-8A3F-53F784D6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6CA13-760F-45DB-A46B-71841978D0C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91586840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EFD1D6-F922-4E8E-AF5F-2B864EDD9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E5BA2-C7D7-458D-ADF5-6974F5FFDE7B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6D76D8-5F04-4377-999B-992915B3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7E8611-69A5-4B95-87B3-E0187263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E5A89-70D6-4225-94F6-5649898DE54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96375297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D6299E-09A6-42A5-9761-D0A8E13B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F2B44-487C-4B36-9CAB-65F38FBE1630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5EA020-77DA-4A62-AADD-B798BEDE9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902A66-075C-40DE-9F69-A6EB92A3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4D747-B4D6-4448-9769-87D08FC48AE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49076225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D6D1F1-F629-4C07-8553-5D04726E6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81581-3E92-4BD9-B0D4-F3067F258464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07361B-5F60-4BE3-9677-778A666D0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C62CDC-286C-4AA1-9FFD-96B0F4EB6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9A223-4B5D-463F-802E-B7E7156EE9B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6994778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D98ACC4-3C72-4613-88C9-D404769A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6703F-AD85-4466-BC61-ED7249F68671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CB2FA8C-7BBD-4E51-A39A-7976BECF0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1BC1D14-EBEA-4F60-8502-55F4093E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60945-08F9-4513-AB58-A8A22727482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99448607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D41CECBD-536E-43E5-8CB0-BEC301EE0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0E89D-1527-411B-9E33-D4F3CB918DAA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6766374F-E6D7-4E59-BA44-25A21B4B4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B5BBAD08-0AE4-425A-8906-914E6298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714F3-7E52-4BAC-9B62-2649636B658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36354029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FA1CF17D-18B6-4620-B9A5-DF38CAAE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BE132-526A-4FAF-8734-E0429017373C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5D4DC117-A7BD-4860-A415-9DB775A7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E557A8F0-DFFB-4B38-A5AB-94EBBCD69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2FFF-8FA7-457C-9BA0-CCC8A4F49C1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65324210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AA90533-8360-4123-98A8-354977F1B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0218B-7B81-4758-A183-93A3187F05E1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E55889AD-2FB1-40B9-9502-33E98F504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5F6C49E7-F4D9-4AAE-B148-2051183C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44995-3EFE-4996-A96C-00E1D0BF060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7043714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1B59341-8B32-4A38-95A2-1F1F120C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D1888-5471-46AD-A877-BC0DEF9E0B3A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AAE1240-0F07-42D8-8421-C83115AC0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8883142-73EF-4059-862D-B69C26CA4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97C81-C6DC-4544-A474-8992E3D8206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01373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5509C9F-160A-4F47-A68C-78060FD4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D00B1-46D0-4C5A-877F-9E02D711BD28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1CEED69-21EB-430C-8C0A-50D89BA0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A2EE7A2-DC0C-4F1D-AA24-87001984C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6AC8-F94D-43E4-954B-BDD13D0461A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55890259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85DA09D7-94CD-4F08-9BB6-CDF1F92F79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C8FABB0A-5810-44CE-8D5F-2C819A41DA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E0410F-6840-4B9B-81F0-2B0598128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1E1DED-97A2-4C29-B3C3-0D3AD94016BF}" type="datetime1">
              <a:rPr lang="ru-RU"/>
              <a:pPr>
                <a:defRPr/>
              </a:pPr>
              <a:t>12.04.2018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0D9B3D-AA02-4032-B209-A5D6BEF4A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D4AF7F-8741-4587-B975-0DDE741F85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0D4AEF-A13A-4538-9614-82BF7B4C78F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https://creativecommons.org/licenses/by-sa/3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mbirdbrain.blogspot.com/2012/08/nonprofit-pulse-survey.html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https://creativecommons.org/licenses/by-sa/3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ss-busmang12.wikispaces.com/Focus+group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Home\Desktop\pempal-flags.jpg">
            <a:extLst>
              <a:ext uri="{FF2B5EF4-FFF2-40B4-BE49-F238E27FC236}">
                <a16:creationId xmlns:a16="http://schemas.microsoft.com/office/drawing/2014/main" xmlns="" id="{DB472969-30BD-4CD2-B10E-24F930E48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3375"/>
            <a:ext cx="7315200" cy="566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8139956-B06D-4C71-98FC-D0563D9D1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xmlns="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xmlns="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xmlns="" id="{E8D44910-5932-458C-8FC7-034333599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211888"/>
            <a:ext cx="7593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Baku, Azerbaijan 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April 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2,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  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2018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pic>
        <p:nvPicPr>
          <p:cNvPr id="4103" name="Picture 2">
            <a:extLst>
              <a:ext uri="{FF2B5EF4-FFF2-40B4-BE49-F238E27FC236}">
                <a16:creationId xmlns:a16="http://schemas.microsoft.com/office/drawing/2014/main" xmlns="" id="{CE67D38C-6007-4566-89AA-98DFF8239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221163"/>
            <a:ext cx="13144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14798F5D-3A98-4777-AFB6-E0025F7DC95E}"/>
              </a:ext>
            </a:extLst>
          </p:cNvPr>
          <p:cNvSpPr/>
          <p:nvPr/>
        </p:nvSpPr>
        <p:spPr>
          <a:xfrm>
            <a:off x="3089275" y="2205038"/>
            <a:ext cx="3879850" cy="1736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GROUP #1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/>
              <a:t>Albania, Azerbaijan, Croatia, Georgia, Macedonia, Turkey </a:t>
            </a:r>
            <a:endParaRPr lang="ru-RU" sz="2000" b="1" dirty="0"/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CD758C-B418-433A-AAB9-8785E71C4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884" y="274638"/>
            <a:ext cx="7624916" cy="1143000"/>
          </a:xfrm>
        </p:spPr>
        <p:txBody>
          <a:bodyPr/>
          <a:lstStyle/>
          <a:p>
            <a:r>
              <a:rPr lang="en-US" sz="4000" b="1" dirty="0"/>
              <a:t>Challenges and P</a:t>
            </a:r>
            <a:r>
              <a:rPr lang="ro-RO" sz="4000" b="1" dirty="0"/>
              <a:t>ossible </a:t>
            </a:r>
            <a:r>
              <a:rPr lang="en-US" sz="4000" b="1" dirty="0"/>
              <a:t>S</a:t>
            </a:r>
            <a:r>
              <a:rPr lang="ro-RO" sz="4000" b="1" dirty="0"/>
              <a:t>olutions</a:t>
            </a:r>
            <a:r>
              <a:rPr lang="ro-RO" b="1" dirty="0"/>
              <a:t>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8139956-B06D-4C71-98FC-D0563D9D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884" y="1533832"/>
            <a:ext cx="7624916" cy="4592331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sz="1600" dirty="0" smtClean="0"/>
              <a:t>Change management and trainings</a:t>
            </a:r>
            <a:endParaRPr lang="en-US" sz="1600" dirty="0"/>
          </a:p>
          <a:p>
            <a:pPr marL="457200" lvl="1" indent="0">
              <a:buNone/>
              <a:defRPr/>
            </a:pPr>
            <a:r>
              <a:rPr lang="en-US" sz="1600" dirty="0" smtClean="0"/>
              <a:t>Croatia</a:t>
            </a:r>
          </a:p>
          <a:p>
            <a:pPr lvl="1">
              <a:buFontTx/>
              <a:buChar char="-"/>
              <a:defRPr/>
            </a:pPr>
            <a:r>
              <a:rPr lang="en-US" sz="1600" dirty="0" smtClean="0"/>
              <a:t>MOF will be collecting reports directly</a:t>
            </a:r>
          </a:p>
          <a:p>
            <a:pPr lvl="1">
              <a:buFontTx/>
              <a:buChar char="-"/>
              <a:defRPr/>
            </a:pPr>
            <a:r>
              <a:rPr lang="en-US" sz="1600" dirty="0" smtClean="0"/>
              <a:t>High cost and issues collecting financial reports</a:t>
            </a:r>
          </a:p>
          <a:p>
            <a:pPr lvl="1">
              <a:buFontTx/>
              <a:buChar char="-"/>
              <a:defRPr/>
            </a:pPr>
            <a:r>
              <a:rPr lang="en-US" sz="1600" dirty="0" smtClean="0"/>
              <a:t>Change management and trainings</a:t>
            </a:r>
            <a:endParaRPr lang="en-US" sz="1600" dirty="0"/>
          </a:p>
          <a:p>
            <a:pPr marL="457200" lvl="1" indent="0">
              <a:buNone/>
              <a:defRPr/>
            </a:pPr>
            <a:r>
              <a:rPr lang="en-US" sz="1600" dirty="0" smtClean="0"/>
              <a:t>Macedonia</a:t>
            </a:r>
          </a:p>
          <a:p>
            <a:pPr lvl="1">
              <a:defRPr/>
            </a:pPr>
            <a:r>
              <a:rPr lang="en-US" sz="1600" dirty="0" smtClean="0"/>
              <a:t>Need to adapt to EU standards of accounting for budgetary and private organizations</a:t>
            </a:r>
          </a:p>
          <a:p>
            <a:pPr lvl="1">
              <a:defRPr/>
            </a:pPr>
            <a:r>
              <a:rPr lang="en-US" sz="1600" dirty="0" smtClean="0"/>
              <a:t>Creating automated central reporting platform</a:t>
            </a:r>
          </a:p>
          <a:p>
            <a:pPr lvl="1">
              <a:defRPr/>
            </a:pPr>
            <a:r>
              <a:rPr lang="en-US" sz="1600" dirty="0" smtClean="0"/>
              <a:t>Moving from cash based accounting to accrual based accounting</a:t>
            </a:r>
          </a:p>
          <a:p>
            <a:pPr marL="457200" lvl="1" indent="0">
              <a:buNone/>
              <a:defRPr/>
            </a:pPr>
            <a:r>
              <a:rPr lang="en-US" sz="1600" dirty="0" smtClean="0"/>
              <a:t>Azerbaijan</a:t>
            </a:r>
          </a:p>
          <a:p>
            <a:pPr lvl="1">
              <a:buFontTx/>
              <a:buChar char="-"/>
              <a:defRPr/>
            </a:pPr>
            <a:r>
              <a:rPr lang="en-US" sz="1600" dirty="0" smtClean="0"/>
              <a:t>To include all the budgetary organizations into TIMS</a:t>
            </a:r>
          </a:p>
          <a:p>
            <a:pPr lvl="1">
              <a:buFontTx/>
              <a:buChar char="-"/>
              <a:defRPr/>
            </a:pPr>
            <a:r>
              <a:rPr lang="en-US" sz="1600" dirty="0" smtClean="0"/>
              <a:t>Change management and trainings</a:t>
            </a:r>
          </a:p>
          <a:p>
            <a:pPr lvl="1">
              <a:buFontTx/>
              <a:buChar char="-"/>
              <a:defRPr/>
            </a:pPr>
            <a:r>
              <a:rPr lang="en-US" sz="1600" dirty="0" smtClean="0"/>
              <a:t>Expectations management</a:t>
            </a:r>
          </a:p>
          <a:p>
            <a:pPr lvl="1">
              <a:buFontTx/>
              <a:buChar char="-"/>
              <a:defRPr/>
            </a:pPr>
            <a:endParaRPr lang="en-US" sz="1600" dirty="0"/>
          </a:p>
          <a:p>
            <a:pPr marL="457200" lvl="1" indent="0">
              <a:buNone/>
              <a:defRPr/>
            </a:pPr>
            <a:endParaRPr lang="en-US" sz="1600" dirty="0" smtClean="0"/>
          </a:p>
          <a:p>
            <a:pPr marL="457200" lvl="1" indent="0">
              <a:buNone/>
              <a:defRPr/>
            </a:pPr>
            <a:endParaRPr lang="en-US" sz="1600" dirty="0"/>
          </a:p>
        </p:txBody>
      </p:sp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xmlns="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xmlns="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897187" y="3096572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656260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8139956-B06D-4C71-98FC-D0563D9D1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xmlns="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xmlns="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30FFF74-5843-4531-BE07-852F50343D0E}"/>
              </a:ext>
            </a:extLst>
          </p:cNvPr>
          <p:cNvSpPr/>
          <p:nvPr/>
        </p:nvSpPr>
        <p:spPr>
          <a:xfrm>
            <a:off x="1371600" y="1401097"/>
            <a:ext cx="6496665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ro-RO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 1</a:t>
            </a:r>
            <a:r>
              <a:rPr lang="en-US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</a:t>
            </a:r>
            <a:r>
              <a:rPr lang="ro-RO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xpress </a:t>
            </a:r>
            <a:r>
              <a:rPr lang="en-US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o-RO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urvey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2C099AB-60F2-4E71-8877-C91DFE911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>
            <a:off x="2133600" y="2278626"/>
            <a:ext cx="6553200" cy="29791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EFDBCF2-F8A7-49FF-8FBC-A1E2A93A4698}"/>
              </a:ext>
            </a:extLst>
          </p:cNvPr>
          <p:cNvSpPr txBox="1"/>
          <p:nvPr/>
        </p:nvSpPr>
        <p:spPr>
          <a:xfrm>
            <a:off x="2133600" y="5257800"/>
            <a:ext cx="6553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6" tooltip="http://smbirdbrain.blogspot.com/2012/08/nonprofit-pulse-survey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7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64494216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A07E0FBD-0389-4B70-ACEC-D5DC4944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8" y="274638"/>
            <a:ext cx="8393112" cy="748404"/>
          </a:xfrm>
        </p:spPr>
        <p:txBody>
          <a:bodyPr/>
          <a:lstStyle/>
          <a:p>
            <a:r>
              <a:rPr lang="en-US" sz="2800" b="1" dirty="0"/>
              <a:t>Q1.</a:t>
            </a:r>
            <a:r>
              <a:rPr lang="ro-RO" sz="2800" b="1" dirty="0"/>
              <a:t>Budget </a:t>
            </a:r>
            <a:r>
              <a:rPr lang="en-US" sz="2800" b="1" dirty="0"/>
              <a:t>O</a:t>
            </a:r>
            <a:r>
              <a:rPr lang="ro-RO" sz="2800" b="1" dirty="0"/>
              <a:t>rganizations </a:t>
            </a:r>
            <a:r>
              <a:rPr lang="en-US" sz="2800" b="1" dirty="0"/>
              <a:t>C</a:t>
            </a:r>
            <a:r>
              <a:rPr lang="ro-RO" sz="2800" b="1" dirty="0"/>
              <a:t>onduct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A</a:t>
            </a:r>
            <a:r>
              <a:rPr lang="ro-RO" sz="2800" b="1" dirty="0"/>
              <a:t>ccounting </a:t>
            </a:r>
            <a:r>
              <a:rPr lang="en-US" sz="2800" b="1" dirty="0"/>
              <a:t>a</a:t>
            </a:r>
            <a:r>
              <a:rPr lang="ro-RO" sz="2800" b="1" dirty="0"/>
              <a:t>nd </a:t>
            </a:r>
            <a:r>
              <a:rPr lang="en-US" sz="2800" b="1" dirty="0"/>
              <a:t>F</a:t>
            </a:r>
            <a:r>
              <a:rPr lang="ro-RO" sz="2800" b="1" dirty="0"/>
              <a:t>inancial </a:t>
            </a:r>
            <a:r>
              <a:rPr lang="en-US" sz="2800" b="1" dirty="0"/>
              <a:t>R</a:t>
            </a:r>
            <a:r>
              <a:rPr lang="ro-RO" sz="2800" b="1" dirty="0"/>
              <a:t>eporting </a:t>
            </a:r>
            <a:r>
              <a:rPr lang="en-US" sz="2800" b="1" dirty="0"/>
              <a:t>i</a:t>
            </a:r>
            <a:r>
              <a:rPr lang="ro-RO" sz="2800" b="1" dirty="0"/>
              <a:t>n</a:t>
            </a:r>
            <a:r>
              <a:rPr lang="en-US" sz="2800" b="1" dirty="0"/>
              <a:t>:</a:t>
            </a:r>
            <a:r>
              <a:rPr lang="en-US" sz="1400" dirty="0"/>
              <a:t/>
            </a:r>
            <a:br>
              <a:rPr lang="en-US" sz="1400" dirty="0"/>
            </a:br>
            <a:endParaRPr lang="en-US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FEC9C7-8D05-4564-94B4-D964D590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86416"/>
            <a:ext cx="7786687" cy="5511234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ru-RU" i="1" dirty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xmlns="" id="{B0C7B12B-66FE-4C24-84D8-C46497CD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689442-CACD-4496-A5E8-708FA2A5EB6E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16389" name="Picture 2">
            <a:extLst>
              <a:ext uri="{FF2B5EF4-FFF2-40B4-BE49-F238E27FC236}">
                <a16:creationId xmlns:a16="http://schemas.microsoft.com/office/drawing/2014/main" xmlns="" id="{7390226E-6D69-4410-A90E-AA74B6E2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8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80E2CAAF-902D-49D8-9E6F-199349B71D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481505"/>
              </p:ext>
            </p:extLst>
          </p:nvPr>
        </p:nvGraphicFramePr>
        <p:xfrm>
          <a:off x="1091406" y="1872622"/>
          <a:ext cx="7712075" cy="3938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3605">
                  <a:extLst>
                    <a:ext uri="{9D8B030D-6E8A-4147-A177-3AD203B41FA5}">
                      <a16:colId xmlns:a16="http://schemas.microsoft.com/office/drawing/2014/main" xmlns="" val="1317331562"/>
                    </a:ext>
                  </a:extLst>
                </a:gridCol>
                <a:gridCol w="3968470">
                  <a:extLst>
                    <a:ext uri="{9D8B030D-6E8A-4147-A177-3AD203B41FA5}">
                      <a16:colId xmlns:a16="http://schemas.microsoft.com/office/drawing/2014/main" xmlns="" val="3073158854"/>
                    </a:ext>
                  </a:extLst>
                </a:gridCol>
              </a:tblGrid>
              <a:tr h="5727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Response options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2000" i="1" dirty="0">
                          <a:effectLst/>
                        </a:rPr>
                        <a:t>Countries 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0677697"/>
                  </a:ext>
                </a:extLst>
              </a:tr>
              <a:tr h="7792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the central FMIS of the MoF / Treasury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baseline="0" dirty="0" smtClean="0">
                          <a:effectLst/>
                        </a:rPr>
                        <a:t>  Albania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19931636"/>
                  </a:ext>
                </a:extLst>
              </a:tr>
              <a:tr h="10281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standard software provided or recommended by the MoF / Treasury		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Georgia</a:t>
                      </a:r>
                      <a:r>
                        <a:rPr lang="en-US" sz="1100" baseline="0" dirty="0" smtClean="0">
                          <a:effectLst/>
                        </a:rPr>
                        <a:t> (mixed), Turkey (mixed)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07809574"/>
                  </a:ext>
                </a:extLst>
              </a:tr>
              <a:tr h="7792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non-standard software 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Albania,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Croatia, Macedonia,</a:t>
                      </a:r>
                      <a:r>
                        <a:rPr lang="en-US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Azerbaijan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9833728"/>
                  </a:ext>
                </a:extLst>
              </a:tr>
              <a:tr h="7792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other (describe)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05540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911796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A07E0FBD-0389-4B70-ACEC-D5DC4944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8" y="274638"/>
            <a:ext cx="8393112" cy="748404"/>
          </a:xfrm>
        </p:spPr>
        <p:txBody>
          <a:bodyPr/>
          <a:lstStyle/>
          <a:p>
            <a:r>
              <a:rPr lang="en-US" sz="2800" b="1" dirty="0"/>
              <a:t>Q2. </a:t>
            </a:r>
            <a:r>
              <a:rPr lang="ro-RO" sz="2800" b="1" dirty="0"/>
              <a:t>Budget </a:t>
            </a:r>
            <a:r>
              <a:rPr lang="en-US" sz="2800" b="1" dirty="0"/>
              <a:t>O</a:t>
            </a:r>
            <a:r>
              <a:rPr lang="ro-RO" sz="2800" b="1" dirty="0"/>
              <a:t>rganizations </a:t>
            </a:r>
            <a:r>
              <a:rPr lang="en-US" sz="2800" b="1" dirty="0"/>
              <a:t>S</a:t>
            </a:r>
            <a:r>
              <a:rPr lang="ro-RO" sz="2800" b="1" dirty="0"/>
              <a:t>ubmit </a:t>
            </a:r>
            <a:r>
              <a:rPr lang="en-US" sz="2800" b="1" dirty="0"/>
              <a:t>F</a:t>
            </a:r>
            <a:r>
              <a:rPr lang="ro-RO" sz="2800" b="1" dirty="0"/>
              <a:t>inancial </a:t>
            </a:r>
            <a:r>
              <a:rPr lang="en-US" sz="2800" b="1" dirty="0"/>
              <a:t>R</a:t>
            </a:r>
            <a:r>
              <a:rPr lang="ro-RO" sz="2800" b="1" dirty="0"/>
              <a:t>eports</a:t>
            </a:r>
            <a:r>
              <a:rPr lang="en-US" sz="2800" b="1" dirty="0"/>
              <a:t>:</a:t>
            </a:r>
            <a:r>
              <a:rPr lang="ro-RO" sz="2800" b="1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FEC9C7-8D05-4564-94B4-D964D590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86416"/>
            <a:ext cx="7786687" cy="5511234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ru-RU" i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xmlns="" id="{B0C7B12B-66FE-4C24-84D8-C46497CD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689442-CACD-4496-A5E8-708FA2A5EB6E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16389" name="Picture 2">
            <a:extLst>
              <a:ext uri="{FF2B5EF4-FFF2-40B4-BE49-F238E27FC236}">
                <a16:creationId xmlns:a16="http://schemas.microsoft.com/office/drawing/2014/main" xmlns="" id="{7390226E-6D69-4410-A90E-AA74B6E2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8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D8809168-9937-4401-A8DE-12DF9464C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257339"/>
              </p:ext>
            </p:extLst>
          </p:nvPr>
        </p:nvGraphicFramePr>
        <p:xfrm>
          <a:off x="1312606" y="962591"/>
          <a:ext cx="7285702" cy="4928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0728">
                  <a:extLst>
                    <a:ext uri="{9D8B030D-6E8A-4147-A177-3AD203B41FA5}">
                      <a16:colId xmlns:a16="http://schemas.microsoft.com/office/drawing/2014/main" xmlns="" val="195928771"/>
                    </a:ext>
                  </a:extLst>
                </a:gridCol>
                <a:gridCol w="3664974">
                  <a:extLst>
                    <a:ext uri="{9D8B030D-6E8A-4147-A177-3AD203B41FA5}">
                      <a16:colId xmlns:a16="http://schemas.microsoft.com/office/drawing/2014/main" xmlns="" val="4025199110"/>
                    </a:ext>
                  </a:extLst>
                </a:gridCol>
              </a:tblGrid>
              <a:tr h="5417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Response options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2000" i="1" dirty="0">
                          <a:effectLst/>
                        </a:rPr>
                        <a:t>Countries </a:t>
                      </a:r>
                      <a:endParaRPr lang="en-US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7599570"/>
                  </a:ext>
                </a:extLst>
              </a:tr>
              <a:tr h="12499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Directly in the central FMIS of the MoF / Treasury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Turkey, Albania (70%), Macedonia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57956738"/>
                  </a:ext>
                </a:extLst>
              </a:tr>
              <a:tr h="9847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Through the web portal maintained by the MoF / Treasury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Azerbaijan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09076896"/>
                  </a:ext>
                </a:extLst>
              </a:tr>
              <a:tr h="6465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In other electronic format (describe)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Georgia (via  email), Albania, Croatia, Macedonia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9747758"/>
                  </a:ext>
                </a:extLst>
              </a:tr>
              <a:tr h="6465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In manual form/hardcopy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Georgia,</a:t>
                      </a:r>
                      <a:r>
                        <a:rPr lang="en-US" sz="1100" baseline="0" dirty="0" smtClean="0">
                          <a:effectLst/>
                        </a:rPr>
                        <a:t> Azerbaijan, Albania, Croatia, Macedonia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07793772"/>
                  </a:ext>
                </a:extLst>
              </a:tr>
              <a:tr h="6465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Not at all/other (describe)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86511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37791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A07E0FBD-0389-4B70-ACEC-D5DC4944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8" y="274638"/>
            <a:ext cx="8393112" cy="748404"/>
          </a:xfrm>
        </p:spPr>
        <p:txBody>
          <a:bodyPr/>
          <a:lstStyle/>
          <a:p>
            <a:r>
              <a:rPr lang="en-US" sz="2800" b="1" dirty="0"/>
              <a:t>Q3. </a:t>
            </a:r>
            <a:r>
              <a:rPr lang="ro-RO" sz="2800" b="1" dirty="0"/>
              <a:t>Submission </a:t>
            </a:r>
            <a:r>
              <a:rPr lang="en-US" sz="2800" b="1" dirty="0"/>
              <a:t>o</a:t>
            </a:r>
            <a:r>
              <a:rPr lang="ro-RO" sz="2800" b="1" dirty="0"/>
              <a:t>f </a:t>
            </a:r>
            <a:r>
              <a:rPr lang="en-US" sz="2800" b="1" dirty="0"/>
              <a:t>F</a:t>
            </a:r>
            <a:r>
              <a:rPr lang="ro-RO" sz="2800" b="1" dirty="0"/>
              <a:t>inancial </a:t>
            </a:r>
            <a:r>
              <a:rPr lang="en-US" sz="2800" b="1" dirty="0"/>
              <a:t>R</a:t>
            </a:r>
            <a:r>
              <a:rPr lang="ro-RO" sz="2800" b="1" dirty="0"/>
              <a:t>eports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f</a:t>
            </a:r>
            <a:r>
              <a:rPr lang="ro-RO" sz="2800" b="1" dirty="0"/>
              <a:t>or </a:t>
            </a:r>
            <a:r>
              <a:rPr lang="en-US" sz="2800" b="1" dirty="0"/>
              <a:t>C</a:t>
            </a:r>
            <a:r>
              <a:rPr lang="ro-RO" sz="2800" b="1" dirty="0"/>
              <a:t>onsolidation </a:t>
            </a:r>
            <a:r>
              <a:rPr lang="en-US" sz="2800" b="1" dirty="0"/>
              <a:t>O</a:t>
            </a:r>
            <a:r>
              <a:rPr lang="ro-RO" sz="2800" b="1" dirty="0"/>
              <a:t>ccurs</a:t>
            </a:r>
            <a:r>
              <a:rPr lang="en-US" sz="2800" b="1" dirty="0"/>
              <a:t>: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FEC9C7-8D05-4564-94B4-D964D590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86416"/>
            <a:ext cx="7786687" cy="5511234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ru-RU" i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xmlns="" id="{B0C7B12B-66FE-4C24-84D8-C46497CD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689442-CACD-4496-A5E8-708FA2A5EB6E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16389" name="Picture 2">
            <a:extLst>
              <a:ext uri="{FF2B5EF4-FFF2-40B4-BE49-F238E27FC236}">
                <a16:creationId xmlns:a16="http://schemas.microsoft.com/office/drawing/2014/main" xmlns="" id="{7390226E-6D69-4410-A90E-AA74B6E2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8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4F847BEA-148D-4EC5-8061-8CC2D245E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490557"/>
              </p:ext>
            </p:extLst>
          </p:nvPr>
        </p:nvGraphicFramePr>
        <p:xfrm>
          <a:off x="1014181" y="1801640"/>
          <a:ext cx="7558549" cy="4267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92507">
                  <a:extLst>
                    <a:ext uri="{9D8B030D-6E8A-4147-A177-3AD203B41FA5}">
                      <a16:colId xmlns:a16="http://schemas.microsoft.com/office/drawing/2014/main" xmlns="" val="1013893687"/>
                    </a:ext>
                  </a:extLst>
                </a:gridCol>
                <a:gridCol w="3766042">
                  <a:extLst>
                    <a:ext uri="{9D8B030D-6E8A-4147-A177-3AD203B41FA5}">
                      <a16:colId xmlns:a16="http://schemas.microsoft.com/office/drawing/2014/main" xmlns="" val="1334161685"/>
                    </a:ext>
                  </a:extLst>
                </a:gridCol>
              </a:tblGrid>
              <a:tr h="5781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Response options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2000" i="1" dirty="0">
                          <a:effectLst/>
                        </a:rPr>
                        <a:t>Countries</a:t>
                      </a:r>
                      <a:r>
                        <a:rPr lang="ro-RO" sz="11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41894293"/>
                  </a:ext>
                </a:extLst>
              </a:tr>
              <a:tr h="11176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From lowest level spending units directly to the MoF / Treasury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Azerbaijan, Turkey, Albania, Macedonia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6437903"/>
                  </a:ext>
                </a:extLst>
              </a:tr>
              <a:tr h="12167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From lowest level spending units to higher level units, eg Rayon, then Oblast and finally centrally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Georgia, Croatia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18983002"/>
                  </a:ext>
                </a:extLst>
              </a:tr>
              <a:tr h="5781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In some other way – please describe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85351036"/>
                  </a:ext>
                </a:extLst>
              </a:tr>
              <a:tr h="6014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Not all subordinate units are consolidated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2011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808519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A07E0FBD-0389-4B70-ACEC-D5DC4944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88" y="274638"/>
            <a:ext cx="8393112" cy="748404"/>
          </a:xfrm>
        </p:spPr>
        <p:txBody>
          <a:bodyPr/>
          <a:lstStyle/>
          <a:p>
            <a:r>
              <a:rPr lang="en-US" sz="2800" b="1" dirty="0"/>
              <a:t>Q4. </a:t>
            </a:r>
            <a:r>
              <a:rPr lang="ro-RO" sz="2800" b="1" dirty="0"/>
              <a:t>Consolidation </a:t>
            </a:r>
            <a:r>
              <a:rPr lang="en-US" sz="2800" b="1" dirty="0"/>
              <a:t>o</a:t>
            </a:r>
            <a:r>
              <a:rPr lang="ro-RO" sz="2800" b="1" dirty="0"/>
              <a:t>f </a:t>
            </a:r>
            <a:r>
              <a:rPr lang="en-US" sz="2800" b="1" dirty="0"/>
              <a:t>F</a:t>
            </a:r>
            <a:r>
              <a:rPr lang="ro-RO" sz="2800" b="1" dirty="0"/>
              <a:t>inancial </a:t>
            </a:r>
            <a:r>
              <a:rPr lang="en-US" sz="2800" b="1" dirty="0"/>
              <a:t>R</a:t>
            </a:r>
            <a:r>
              <a:rPr lang="ro-RO" sz="2800" b="1" dirty="0"/>
              <a:t>eports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o</a:t>
            </a:r>
            <a:r>
              <a:rPr lang="ro-RO" sz="2800" b="1" dirty="0"/>
              <a:t>f </a:t>
            </a:r>
            <a:r>
              <a:rPr lang="en-US" sz="2800" b="1" dirty="0"/>
              <a:t>t</a:t>
            </a:r>
            <a:r>
              <a:rPr lang="ro-RO" sz="2800" b="1" dirty="0"/>
              <a:t>he </a:t>
            </a:r>
            <a:r>
              <a:rPr lang="en-US" sz="2800" b="1" dirty="0"/>
              <a:t>B</a:t>
            </a:r>
            <a:r>
              <a:rPr lang="ro-RO" sz="2800" b="1" dirty="0"/>
              <a:t>udget </a:t>
            </a:r>
            <a:r>
              <a:rPr lang="en-US" sz="2800" b="1" dirty="0"/>
              <a:t>O</a:t>
            </a:r>
            <a:r>
              <a:rPr lang="ro-RO" sz="2800" b="1" dirty="0"/>
              <a:t>rganizations</a:t>
            </a:r>
            <a:r>
              <a:rPr lang="en-US" dirty="0"/>
              <a:t/>
            </a:r>
            <a:br>
              <a:rPr lang="en-US" dirty="0"/>
            </a:b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FEC9C7-8D05-4564-94B4-D964D590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086416"/>
            <a:ext cx="7786687" cy="5511234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ru-RU" i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xmlns="" id="{B0C7B12B-66FE-4C24-84D8-C46497CD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689442-CACD-4496-A5E8-708FA2A5EB6E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16389" name="Picture 2">
            <a:extLst>
              <a:ext uri="{FF2B5EF4-FFF2-40B4-BE49-F238E27FC236}">
                <a16:creationId xmlns:a16="http://schemas.microsoft.com/office/drawing/2014/main" xmlns="" id="{7390226E-6D69-4410-A90E-AA74B6E2DF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83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A291A8E5-3C5A-4169-932B-500755E1F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63153"/>
              </p:ext>
            </p:extLst>
          </p:nvPr>
        </p:nvGraphicFramePr>
        <p:xfrm>
          <a:off x="1334729" y="1157748"/>
          <a:ext cx="7520346" cy="4935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3871">
                  <a:extLst>
                    <a:ext uri="{9D8B030D-6E8A-4147-A177-3AD203B41FA5}">
                      <a16:colId xmlns:a16="http://schemas.microsoft.com/office/drawing/2014/main" xmlns="" val="4083791654"/>
                    </a:ext>
                  </a:extLst>
                </a:gridCol>
                <a:gridCol w="3736475">
                  <a:extLst>
                    <a:ext uri="{9D8B030D-6E8A-4147-A177-3AD203B41FA5}">
                      <a16:colId xmlns:a16="http://schemas.microsoft.com/office/drawing/2014/main" xmlns="" val="2642980013"/>
                    </a:ext>
                  </a:extLst>
                </a:gridCol>
              </a:tblGrid>
              <a:tr h="551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Response options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800" i="1" dirty="0">
                          <a:effectLst/>
                        </a:rPr>
                        <a:t>Countries 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72833042"/>
                  </a:ext>
                </a:extLst>
              </a:tr>
              <a:tr h="12554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Is automated in the central FMIS of the MoF / Treasury  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06917427"/>
                  </a:ext>
                </a:extLst>
              </a:tr>
              <a:tr h="464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Is automated in a system other than FMIS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Turkey, Azerbaijan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74698657"/>
                  </a:ext>
                </a:extLst>
              </a:tr>
              <a:tr h="11818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Is semi-automated, requires additional </a:t>
                      </a:r>
                      <a:r>
                        <a:rPr lang="en-US" sz="1800" dirty="0" smtClean="0">
                          <a:effectLst/>
                        </a:rPr>
                        <a:t>m</a:t>
                      </a:r>
                      <a:r>
                        <a:rPr lang="ro-RO" sz="1800" dirty="0" smtClean="0">
                          <a:effectLst/>
                        </a:rPr>
                        <a:t>anipulations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 Croatia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66210924"/>
                  </a:ext>
                </a:extLst>
              </a:tr>
              <a:tr h="6113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Is done in a spreadsheet/database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Georgia, Macedonia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45119686"/>
                  </a:ext>
                </a:extLst>
              </a:tr>
              <a:tr h="6113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o-RO" sz="1800" dirty="0">
                          <a:effectLst/>
                        </a:rPr>
                        <a:t>Other – specify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o-RO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39643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46413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8139956-B06D-4C71-98FC-D0563D9D1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091" y="619432"/>
            <a:ext cx="6039464" cy="4524068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ro-RO" b="1" u="sng" dirty="0">
                <a:solidFill>
                  <a:schemeClr val="tx1"/>
                </a:solidFill>
              </a:rPr>
              <a:t>Part 2 - </a:t>
            </a:r>
            <a:r>
              <a:rPr lang="en-US" b="1" u="sng" dirty="0">
                <a:solidFill>
                  <a:schemeClr val="tx1"/>
                </a:solidFill>
              </a:rPr>
              <a:t>D</a:t>
            </a:r>
            <a:r>
              <a:rPr lang="ro-RO" b="1" u="sng" dirty="0">
                <a:solidFill>
                  <a:schemeClr val="tx1"/>
                </a:solidFill>
              </a:rPr>
              <a:t>iscussion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xmlns="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xmlns="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C876318-BE02-4541-AF8F-809F8DD2B2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>
            <a:off x="2857500" y="2000250"/>
            <a:ext cx="3429000" cy="2857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B6031F6-6651-4909-BF5A-4B1D171AD7B3}"/>
              </a:ext>
            </a:extLst>
          </p:cNvPr>
          <p:cNvSpPr txBox="1"/>
          <p:nvPr/>
        </p:nvSpPr>
        <p:spPr>
          <a:xfrm>
            <a:off x="2857500" y="4857750"/>
            <a:ext cx="3429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6" tooltip="http://iss-busmang12.wikispaces.com/Focus+group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7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36813234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5753880C-5EC9-48E1-AE09-D84F99E3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0" y="274638"/>
            <a:ext cx="7188452" cy="1143000"/>
          </a:xfrm>
        </p:spPr>
        <p:txBody>
          <a:bodyPr/>
          <a:lstStyle/>
          <a:p>
            <a:r>
              <a:rPr lang="en-US" sz="2800" b="1" dirty="0"/>
              <a:t>Ongoing reforms / P</a:t>
            </a:r>
            <a:r>
              <a:rPr lang="ro-RO" sz="2800" b="1" dirty="0"/>
              <a:t>lans </a:t>
            </a:r>
            <a:r>
              <a:rPr lang="en-US" sz="2800" b="1" dirty="0"/>
              <a:t>for I</a:t>
            </a:r>
            <a:r>
              <a:rPr lang="ro-RO" sz="2800" b="1" dirty="0"/>
              <a:t>mprove</a:t>
            </a:r>
            <a:r>
              <a:rPr lang="en-US" sz="2800" b="1" dirty="0" err="1"/>
              <a:t>ment</a:t>
            </a: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8139956-B06D-4C71-98FC-D0563D9D1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5358" y="1284515"/>
            <a:ext cx="7655434" cy="4841648"/>
          </a:xfrm>
        </p:spPr>
        <p:txBody>
          <a:bodyPr>
            <a:normAutofit/>
          </a:bodyPr>
          <a:lstStyle/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xmlns="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xmlns="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897187" y="3096572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69526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CD758C-B418-433A-AAB9-8785E71C4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884" y="274638"/>
            <a:ext cx="7624916" cy="1143000"/>
          </a:xfrm>
        </p:spPr>
        <p:txBody>
          <a:bodyPr/>
          <a:lstStyle/>
          <a:p>
            <a:r>
              <a:rPr lang="en-US" sz="4000" b="1" dirty="0"/>
              <a:t>Challenges and P</a:t>
            </a:r>
            <a:r>
              <a:rPr lang="ro-RO" sz="4000" b="1" dirty="0"/>
              <a:t>ossible </a:t>
            </a:r>
            <a:r>
              <a:rPr lang="en-US" sz="4000" b="1" dirty="0"/>
              <a:t>S</a:t>
            </a:r>
            <a:r>
              <a:rPr lang="ro-RO" sz="4000" b="1" dirty="0"/>
              <a:t>olutions</a:t>
            </a:r>
            <a:r>
              <a:rPr lang="ro-RO" b="1" dirty="0"/>
              <a:t>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8139956-B06D-4C71-98FC-D0563D9D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884" y="1533832"/>
            <a:ext cx="7624916" cy="459233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  <a:defRPr/>
            </a:pPr>
            <a:r>
              <a:rPr lang="en-US" sz="1600" dirty="0" smtClean="0"/>
              <a:t>Georgia</a:t>
            </a:r>
          </a:p>
          <a:p>
            <a:pPr lvl="1">
              <a:defRPr/>
            </a:pPr>
            <a:r>
              <a:rPr lang="en-US" sz="1600" dirty="0"/>
              <a:t>N</a:t>
            </a:r>
            <a:r>
              <a:rPr lang="en-US" sz="1600" dirty="0" smtClean="0"/>
              <a:t>eed </a:t>
            </a:r>
            <a:r>
              <a:rPr lang="en-US" sz="1600" dirty="0" smtClean="0"/>
              <a:t>for legal changes</a:t>
            </a:r>
          </a:p>
          <a:p>
            <a:pPr lvl="1">
              <a:defRPr/>
            </a:pPr>
            <a:r>
              <a:rPr lang="en-US" sz="1600" dirty="0" smtClean="0"/>
              <a:t>Need to have a harmonized accounting methodology</a:t>
            </a:r>
          </a:p>
          <a:p>
            <a:pPr lvl="1">
              <a:defRPr/>
            </a:pPr>
            <a:r>
              <a:rPr lang="en-US" sz="1600" dirty="0" smtClean="0"/>
              <a:t>Transition between fiscal years</a:t>
            </a:r>
          </a:p>
          <a:p>
            <a:pPr lvl="1">
              <a:defRPr/>
            </a:pPr>
            <a:r>
              <a:rPr lang="en-US" sz="1600" dirty="0"/>
              <a:t>Change management and trainings</a:t>
            </a:r>
            <a:endParaRPr lang="en-US" sz="1600" dirty="0" smtClean="0"/>
          </a:p>
          <a:p>
            <a:pPr marL="457200" lvl="1" indent="0">
              <a:buNone/>
              <a:defRPr/>
            </a:pPr>
            <a:r>
              <a:rPr lang="en-US" sz="1600" dirty="0" smtClean="0"/>
              <a:t>Albania</a:t>
            </a:r>
          </a:p>
          <a:p>
            <a:pPr lvl="1">
              <a:defRPr/>
            </a:pPr>
            <a:r>
              <a:rPr lang="en-US" sz="1600" dirty="0" smtClean="0"/>
              <a:t>Transition to modified accrual basis of accounting,  integration between cash basis used for budget preparation and execution and modified accrual based accounting</a:t>
            </a:r>
          </a:p>
          <a:p>
            <a:pPr lvl="1">
              <a:defRPr/>
            </a:pPr>
            <a:r>
              <a:rPr lang="en-US" sz="1600" dirty="0" smtClean="0"/>
              <a:t>Extension of the Treasury System to widen the coverage</a:t>
            </a:r>
          </a:p>
          <a:p>
            <a:pPr lvl="1">
              <a:defRPr/>
            </a:pPr>
            <a:r>
              <a:rPr lang="en-US" sz="1600" dirty="0" smtClean="0"/>
              <a:t>Need to integrate PPP</a:t>
            </a:r>
          </a:p>
          <a:p>
            <a:pPr lvl="1">
              <a:defRPr/>
            </a:pPr>
            <a:r>
              <a:rPr lang="en-US" sz="1600" dirty="0" smtClean="0"/>
              <a:t>Integration between ATMIS &amp; EAMIS</a:t>
            </a:r>
          </a:p>
          <a:p>
            <a:pPr lvl="1">
              <a:defRPr/>
            </a:pPr>
            <a:r>
              <a:rPr lang="en-US" sz="1600" dirty="0" smtClean="0"/>
              <a:t>Portal where the spending units can have access to perform their functions</a:t>
            </a:r>
          </a:p>
          <a:p>
            <a:pPr lvl="1">
              <a:defRPr/>
            </a:pPr>
            <a:r>
              <a:rPr lang="en-US" sz="1600" dirty="0"/>
              <a:t>Change management and trainings</a:t>
            </a:r>
            <a:endParaRPr lang="en-US" sz="1600" dirty="0" smtClean="0"/>
          </a:p>
          <a:p>
            <a:pPr marL="457200" lvl="1" indent="0">
              <a:buNone/>
              <a:defRPr/>
            </a:pPr>
            <a:r>
              <a:rPr lang="en-US" sz="1600" dirty="0" smtClean="0"/>
              <a:t>Turkey</a:t>
            </a:r>
          </a:p>
          <a:p>
            <a:pPr lvl="1">
              <a:defRPr/>
            </a:pPr>
            <a:r>
              <a:rPr lang="en-US" sz="1600" dirty="0" smtClean="0"/>
              <a:t>Public IFMIS to create effective integration</a:t>
            </a:r>
          </a:p>
          <a:p>
            <a:pPr lvl="1">
              <a:defRPr/>
            </a:pPr>
            <a:r>
              <a:rPr lang="en-US" sz="1600" dirty="0" smtClean="0"/>
              <a:t>Full integration of the IT systems of the different line ministries</a:t>
            </a:r>
          </a:p>
          <a:p>
            <a:pPr lvl="1">
              <a:defRPr/>
            </a:pPr>
            <a:r>
              <a:rPr lang="en-US" sz="1600" dirty="0" smtClean="0"/>
              <a:t>New central accounting IT systems</a:t>
            </a:r>
          </a:p>
          <a:p>
            <a:pPr lvl="1">
              <a:defRPr/>
            </a:pPr>
            <a:r>
              <a:rPr lang="en-US" sz="1600" dirty="0" smtClean="0"/>
              <a:t>Political support for the reforms</a:t>
            </a:r>
          </a:p>
          <a:p>
            <a:pPr marL="457200" lvl="1" indent="0">
              <a:buNone/>
              <a:defRPr/>
            </a:pPr>
            <a:endParaRPr lang="en-US" sz="1600" dirty="0"/>
          </a:p>
          <a:p>
            <a:pPr marL="457200" lvl="1" indent="0">
              <a:buNone/>
              <a:defRPr/>
            </a:pPr>
            <a:endParaRPr lang="en-US" sz="1600" dirty="0"/>
          </a:p>
          <a:p>
            <a:pPr marL="457200" lvl="1" indent="0">
              <a:buNone/>
              <a:defRPr/>
            </a:pPr>
            <a:endParaRPr lang="en-US" sz="1600" dirty="0" smtClean="0"/>
          </a:p>
          <a:p>
            <a:pPr marL="457200" lvl="1" indent="0">
              <a:buNone/>
              <a:defRPr/>
            </a:pPr>
            <a:endParaRPr lang="en-US" sz="1600" dirty="0"/>
          </a:p>
        </p:txBody>
      </p:sp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xmlns="" id="{2F4546D3-AB04-4D58-A617-D4B5DB77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DE4D7-2BC0-462C-BBE9-9068121BB8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xmlns="" id="{88019A4F-FC8A-42B2-B6D6-8534BD84F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897187" y="3096572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17800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445</Words>
  <Application>Microsoft Office PowerPoint</Application>
  <PresentationFormat>Экран (4:3)</PresentationFormat>
  <Paragraphs>110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Презентация PowerPoint</vt:lpstr>
      <vt:lpstr>Q1.Budget Organizations Conduct  Accounting and Financial Reporting in: </vt:lpstr>
      <vt:lpstr>Q2. Budget Organizations Submit Financial Reports:   </vt:lpstr>
      <vt:lpstr>Q3. Submission of Financial Reports  for Consolidation Occurs:</vt:lpstr>
      <vt:lpstr>Q4. Consolidation of Financial Reports  of the Budget Organizations </vt:lpstr>
      <vt:lpstr>Презентация PowerPoint</vt:lpstr>
      <vt:lpstr>Ongoing reforms / Plans for Improvement</vt:lpstr>
      <vt:lpstr>Challenges and Possible Solutions </vt:lpstr>
      <vt:lpstr>Challenges and Possible Solutions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Nikulina</dc:creator>
  <cp:lastModifiedBy>Hp</cp:lastModifiedBy>
  <cp:revision>47</cp:revision>
  <dcterms:modified xsi:type="dcterms:W3CDTF">2018-04-12T12:25:24Z</dcterms:modified>
</cp:coreProperties>
</file>