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336" r:id="rId2"/>
    <p:sldId id="442" r:id="rId3"/>
    <p:sldId id="444" r:id="rId4"/>
    <p:sldId id="445" r:id="rId5"/>
    <p:sldId id="446" r:id="rId6"/>
    <p:sldId id="447" r:id="rId7"/>
    <p:sldId id="452" r:id="rId8"/>
    <p:sldId id="443" r:id="rId9"/>
    <p:sldId id="453" r:id="rId10"/>
    <p:sldId id="45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6" autoAdjust="0"/>
    <p:restoredTop sz="94660"/>
  </p:normalViewPr>
  <p:slideViewPr>
    <p:cSldViewPr snapToGrid="0">
      <p:cViewPr varScale="1">
        <p:scale>
          <a:sx n="98" d="100"/>
          <a:sy n="98" d="100"/>
        </p:scale>
        <p:origin x="6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3D5FF1-D6C7-40AE-90C1-B05C13D8F6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7EC35-677C-4653-97D0-F530A39F97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17020D-43D2-41A4-AB57-484424F32C35}" type="datetimeFigureOut">
              <a:rPr lang="en-US"/>
              <a:pPr>
                <a:defRPr/>
              </a:pPr>
              <a:t>4/16/2018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9072D-9DF2-4EF4-8EC1-EEC55F07A1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545B6-CF4A-47EA-9728-17B4284F45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1D585F-E4B9-4058-8CAA-77B57FD83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62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240DB0-00FC-44CE-B705-E22EC70DE8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D8DCCE-CFD5-4696-BCCE-A1F9039C46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1B0A54-62CC-4331-A367-61E04C324F5D}" type="datetimeFigureOut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51C6834-5159-40CE-A500-068877249F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179E5AA-4DF4-4631-AEBC-9035B5872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7C852-0064-48AE-A84E-A7B9AF6795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859E8-5433-467C-8B7B-34997EDD6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9C2B92-347C-43DE-8383-A23C8A4FE4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9998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445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869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744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40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40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F550D-94A2-46CE-B98C-65CB57D3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EF56-6E5F-4322-972F-59BE86106A08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99C31-5DDB-43D5-8EDF-85DF1E75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C8C03-59A4-49C3-9191-0A74A8ECA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3B934-54C0-4A9C-9DA0-1A9375E8F7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5889439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C88FD-D18A-4938-9981-CF77AAC9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7C61-AEFE-4CBA-A3C2-D34BE8E888BD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D4842-6801-4795-A896-98551E6B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22804-552C-430D-8A3F-53F784D6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6CA13-760F-45DB-A46B-71841978D0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158684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FD1D6-F922-4E8E-AF5F-2B864EDD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5BA2-C7D7-458D-ADF5-6974F5FFDE7B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D76D8-5F04-4377-999B-992915B3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E8611-69A5-4B95-87B3-E0187263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E5A89-70D6-4225-94F6-5649898DE54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6375297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6299E-09A6-42A5-9761-D0A8E13B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F2B44-487C-4B36-9CAB-65F38FBE1630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EA020-77DA-4A62-AADD-B798BED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2A66-075C-40DE-9F69-A6EB92A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4D747-B4D6-4448-9769-87D08FC48A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9076225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6D1F1-F629-4C07-8553-5D04726E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81581-3E92-4BD9-B0D4-F3067F258464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7361B-5F60-4BE3-9677-778A666D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62CDC-286C-4AA1-9FFD-96B0F4EB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9A223-4B5D-463F-802E-B7E7156EE9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6994778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98ACC4-3C72-4613-88C9-D404769A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6703F-AD85-4466-BC61-ED7249F68671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B2FA8C-7BBD-4E51-A39A-7976BECF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BC1D14-EBEA-4F60-8502-55F4093E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60945-08F9-4513-AB58-A8A22727482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9448607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1CECBD-536E-43E5-8CB0-BEC301EE0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0E89D-1527-411B-9E33-D4F3CB918DAA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66374F-E6D7-4E59-BA44-25A21B4B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BBAD08-0AE4-425A-8906-914E6298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14F3-7E52-4BAC-9B62-2649636B65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6354029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A1CF17D-18B6-4620-B9A5-DF38CAAE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E132-526A-4FAF-8734-E0429017373C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D4DC117-A7BD-4860-A415-9DB775A7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57A8F0-DFFB-4B38-A5AB-94EBBCD6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2FFF-8FA7-457C-9BA0-CCC8A4F49C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6532421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A90533-8360-4123-98A8-354977F1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0218B-7B81-4758-A183-93A3187F05E1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55889AD-2FB1-40B9-9502-33E98F50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6C49E7-F4D9-4AAE-B148-2051183C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44995-3EFE-4996-A96C-00E1D0BF06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043714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B59341-8B32-4A38-95A2-1F1F120C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D1888-5471-46AD-A877-BC0DEF9E0B3A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AE1240-0F07-42D8-8421-C83115AC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8883142-73EF-4059-862D-B69C26CA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97C81-C6DC-4544-A474-8992E3D820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01373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509C9F-160A-4F47-A68C-78060FD4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D00B1-46D0-4C5A-877F-9E02D711BD28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CEED69-21EB-430C-8C0A-50D89BA0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2EE7A2-DC0C-4F1D-AA24-87001984C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6AC8-F94D-43E4-954B-BDD13D0461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55890259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DA09D7-94CD-4F08-9BB6-CDF1F92F79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8FABB0A-5810-44CE-8D5F-2C819A41DA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0410F-6840-4B9B-81F0-2B0598128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1E1DED-97A2-4C29-B3C3-0D3AD94016BF}" type="datetime1">
              <a:rPr lang="ru-RU"/>
              <a:pPr>
                <a:defRPr/>
              </a:pPr>
              <a:t>16.04.2018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D9B3D-AA02-4032-B209-A5D6BEF4A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4AF7F-8741-4587-B975-0DDE741F8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0D4AEF-A13A-4538-9614-82BF7B4C78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mbirdbrain.blogspot.com/2012/08/nonprofit-pulse-survey.html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ss-busmang12.wikispaces.com/Focus+group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Home\Desktop\pempal-flags.jpg">
            <a:extLst>
              <a:ext uri="{FF2B5EF4-FFF2-40B4-BE49-F238E27FC236}">
                <a16:creationId xmlns:a16="http://schemas.microsoft.com/office/drawing/2014/main" id="{DB472969-30BD-4CD2-B10E-24F930E48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E8D44910-5932-458C-8FC7-034333599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Баку, Азербайджан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 </a:t>
            </a:r>
          </a:p>
          <a:p>
            <a:pPr algn="ctr">
              <a:spcBef>
                <a:spcPct val="0"/>
              </a:spcBef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апреля  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2018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г.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pic>
        <p:nvPicPr>
          <p:cNvPr id="4103" name="Picture 2">
            <a:extLst>
              <a:ext uri="{FF2B5EF4-FFF2-40B4-BE49-F238E27FC236}">
                <a16:creationId xmlns:a16="http://schemas.microsoft.com/office/drawing/2014/main" id="{CE67D38C-6007-4566-89AA-98DFF8239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221163"/>
            <a:ext cx="1314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4798F5D-3A98-4777-AFB6-E0025F7DC95E}"/>
              </a:ext>
            </a:extLst>
          </p:cNvPr>
          <p:cNvSpPr/>
          <p:nvPr/>
        </p:nvSpPr>
        <p:spPr>
          <a:xfrm>
            <a:off x="3089275" y="2205038"/>
            <a:ext cx="3879850" cy="173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Группа</a:t>
            </a:r>
            <a:r>
              <a:rPr lang="en-US" sz="2000" b="1" dirty="0"/>
              <a:t> #1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A</a:t>
            </a:r>
            <a:r>
              <a:rPr lang="ru-RU" sz="2000" b="1" dirty="0" err="1"/>
              <a:t>лбания</a:t>
            </a:r>
            <a:r>
              <a:rPr lang="ru-RU" sz="2000" b="1" dirty="0"/>
              <a:t>, Азербайджан, Хорватия, Грузия, Македония, Турция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758C-B418-433A-AAB9-8785E71C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84" y="274638"/>
            <a:ext cx="7624916" cy="1143000"/>
          </a:xfrm>
        </p:spPr>
        <p:txBody>
          <a:bodyPr/>
          <a:lstStyle/>
          <a:p>
            <a:r>
              <a:rPr lang="ru-RU" sz="4000" b="1" dirty="0"/>
              <a:t>Сложности и возможные решения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884" y="1533832"/>
            <a:ext cx="7624916" cy="4592331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ru-RU" sz="1600" dirty="0"/>
              <a:t>«Управление изменениями» и обучение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ru-RU" sz="1600" dirty="0"/>
              <a:t>Хорватия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Минфин будет непосредственно собирать отчётность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Высокая стоимость и трудности при сборе финансовой отчётности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«Управление изменениями» и обучение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ru-RU" sz="1600" dirty="0"/>
              <a:t>Македония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Необходимость адаптации к стандартам ЕС в части бухучёта для бюджетных и частных организаций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Создание автоматизированной централизованной платформы для отчётности </a:t>
            </a:r>
          </a:p>
          <a:p>
            <a:pPr lvl="1">
              <a:defRPr/>
            </a:pPr>
            <a:r>
              <a:rPr lang="ru-RU" sz="1600" dirty="0"/>
              <a:t>Переход от учёта по кассовому методу к учёту по методу начисления 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en-US" sz="1600" dirty="0"/>
              <a:t>A</a:t>
            </a:r>
            <a:r>
              <a:rPr lang="ru-RU" sz="1600" dirty="0" err="1"/>
              <a:t>зербайджан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Включение всех бюджетных организаций в казначейскую информационную систему 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«Управление изменениями» и обучение</a:t>
            </a:r>
            <a:endParaRPr lang="en-US" sz="1600" dirty="0"/>
          </a:p>
          <a:p>
            <a:pPr lvl="1">
              <a:buFontTx/>
              <a:buChar char="-"/>
              <a:defRPr/>
            </a:pPr>
            <a:r>
              <a:rPr lang="ru-RU" sz="1600" dirty="0"/>
              <a:t>Реалистичный подход к ожиданиям</a:t>
            </a: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65626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0FFF74-5843-4531-BE07-852F50343D0E}"/>
              </a:ext>
            </a:extLst>
          </p:cNvPr>
          <p:cNvSpPr/>
          <p:nvPr/>
        </p:nvSpPr>
        <p:spPr>
          <a:xfrm>
            <a:off x="1371600" y="1401097"/>
            <a:ext cx="6496665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u-RU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</a:t>
            </a:r>
            <a:r>
              <a:rPr lang="ro-RO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экспресс-опрос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099AB-60F2-4E71-8877-C91DFE911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133600" y="2278626"/>
            <a:ext cx="6553200" cy="29791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FDBCF2-F8A7-49FF-8FBC-A1E2A93A4698}"/>
              </a:ext>
            </a:extLst>
          </p:cNvPr>
          <p:cNvSpPr txBox="1"/>
          <p:nvPr/>
        </p:nvSpPr>
        <p:spPr>
          <a:xfrm>
            <a:off x="2133600" y="5257800"/>
            <a:ext cx="6553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://smbirdbrain.blogspot.com/2012/08/nonprofit-pulse-survey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449421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052593" cy="748404"/>
          </a:xfrm>
        </p:spPr>
        <p:txBody>
          <a:bodyPr/>
          <a:lstStyle/>
          <a:p>
            <a:r>
              <a:rPr lang="en-US" sz="2800" b="1" dirty="0"/>
              <a:t>Q1.</a:t>
            </a:r>
            <a:r>
              <a:rPr lang="ru-RU" sz="2800" b="1" dirty="0"/>
              <a:t> Бюджетные организации осуществляют бухгалтерский учет и ведут финансовую отчетность в: </a:t>
            </a:r>
            <a:endParaRPr lang="en-US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E2CAAF-902D-49D8-9E6F-199349B71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324678"/>
              </p:ext>
            </p:extLst>
          </p:nvPr>
        </p:nvGraphicFramePr>
        <p:xfrm>
          <a:off x="1091406" y="1872622"/>
          <a:ext cx="7712075" cy="4760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3605">
                  <a:extLst>
                    <a:ext uri="{9D8B030D-6E8A-4147-A177-3AD203B41FA5}">
                      <a16:colId xmlns:a16="http://schemas.microsoft.com/office/drawing/2014/main" val="1317331562"/>
                    </a:ext>
                  </a:extLst>
                </a:gridCol>
                <a:gridCol w="3968470">
                  <a:extLst>
                    <a:ext uri="{9D8B030D-6E8A-4147-A177-3AD203B41FA5}">
                      <a16:colId xmlns:a16="http://schemas.microsoft.com/office/drawing/2014/main" val="3073158854"/>
                    </a:ext>
                  </a:extLst>
                </a:gridCol>
              </a:tblGrid>
              <a:tr h="5727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ответов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effectLst/>
                        </a:rPr>
                        <a:t>Страны</a:t>
                      </a:r>
                      <a:r>
                        <a:rPr lang="ro-RO" sz="2000" i="1" dirty="0">
                          <a:effectLst/>
                        </a:rPr>
                        <a:t> 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677697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Центральной ИСУГФ Министерства финансов / Казначейства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Албания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9931636"/>
                  </a:ext>
                </a:extLst>
              </a:tr>
              <a:tr h="10281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Стандартном программном обеспечении, предоставленном или рекомендованном Министерством финансов / Казначейством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		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Грузия (частично), Турция (частично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7809574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Нестандартном программном обеспечении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 err="1">
                          <a:effectLst/>
                        </a:rPr>
                        <a:t>лбания</a:t>
                      </a:r>
                      <a:r>
                        <a:rPr lang="ru-RU" sz="1800" dirty="0">
                          <a:effectLst/>
                        </a:rPr>
                        <a:t>, Хорватия, Македония, Азербайджан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833728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Другим способом (опишите)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5540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91179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Q2. </a:t>
            </a:r>
            <a:r>
              <a:rPr lang="ru-RU" sz="2800" b="1" dirty="0"/>
              <a:t>Бюджетные организации представляют финансовую отчетность</a:t>
            </a:r>
            <a:r>
              <a:rPr lang="en-US" sz="2800" b="1" dirty="0"/>
              <a:t>:</a:t>
            </a:r>
            <a:r>
              <a:rPr lang="ro-RO" sz="2800" b="1" dirty="0"/>
              <a:t> </a:t>
            </a:r>
            <a:br>
              <a:rPr lang="en-US" dirty="0"/>
            </a:br>
            <a:br>
              <a:rPr lang="en-US" sz="1400" dirty="0"/>
            </a:br>
            <a:endParaRPr lang="en-US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8809168-9937-4401-A8DE-12DF9464C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343563"/>
              </p:ext>
            </p:extLst>
          </p:nvPr>
        </p:nvGraphicFramePr>
        <p:xfrm>
          <a:off x="1312606" y="962591"/>
          <a:ext cx="7285702" cy="5131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728">
                  <a:extLst>
                    <a:ext uri="{9D8B030D-6E8A-4147-A177-3AD203B41FA5}">
                      <a16:colId xmlns:a16="http://schemas.microsoft.com/office/drawing/2014/main" val="195928771"/>
                    </a:ext>
                  </a:extLst>
                </a:gridCol>
                <a:gridCol w="3664974">
                  <a:extLst>
                    <a:ext uri="{9D8B030D-6E8A-4147-A177-3AD203B41FA5}">
                      <a16:colId xmlns:a16="http://schemas.microsoft.com/office/drawing/2014/main" val="4025199110"/>
                    </a:ext>
                  </a:extLst>
                </a:gridCol>
              </a:tblGrid>
              <a:tr h="541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ответов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2000" i="1" dirty="0">
                          <a:effectLst/>
                        </a:rPr>
                        <a:t>Страны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99570"/>
                  </a:ext>
                </a:extLst>
              </a:tr>
              <a:tr h="13933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Непосредственно в центральной ИСУГФ Министерства финансов / Казначейства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ru-RU" sz="1800" dirty="0" err="1">
                          <a:effectLst/>
                        </a:rPr>
                        <a:t>урция</a:t>
                      </a:r>
                      <a:r>
                        <a:rPr lang="ru-RU" sz="1800" dirty="0">
                          <a:effectLst/>
                        </a:rPr>
                        <a:t>, Албания</a:t>
                      </a:r>
                      <a:r>
                        <a:rPr lang="en-US" sz="1800" dirty="0">
                          <a:effectLst/>
                        </a:rPr>
                        <a:t> (70%), </a:t>
                      </a:r>
                      <a:r>
                        <a:rPr lang="ru-RU" sz="1800" dirty="0">
                          <a:effectLst/>
                        </a:rPr>
                        <a:t>Македония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56738"/>
                  </a:ext>
                </a:extLst>
              </a:tr>
              <a:tr h="984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Посредством </a:t>
                      </a:r>
                      <a:r>
                        <a:rPr lang="ru-RU" sz="1800" dirty="0" err="1">
                          <a:effectLst/>
                        </a:rPr>
                        <a:t>вэб</a:t>
                      </a:r>
                      <a:r>
                        <a:rPr lang="ru-RU" sz="1800" dirty="0">
                          <a:effectLst/>
                        </a:rPr>
                        <a:t>-портала, поддерживаемого Министерством финансов / Казначейством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 err="1">
                          <a:effectLst/>
                        </a:rPr>
                        <a:t>зербайдйжан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9076896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Иным образом в электронном виде (опишите)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Грузия (по электронной почте), Албания, Хорватия, Македония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9747758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На бумажных носителях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dirty="0">
                          <a:effectLst/>
                        </a:rPr>
                        <a:t> </a:t>
                      </a:r>
                      <a:r>
                        <a:rPr lang="ru-RU" sz="1800" dirty="0">
                          <a:effectLst/>
                        </a:rPr>
                        <a:t>Грузия, Азербайджан, Албания, Хорватия, Македония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793772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Другим способом</a:t>
                      </a:r>
                      <a:r>
                        <a:rPr lang="en-US" sz="1800" dirty="0">
                          <a:effectLst/>
                        </a:rPr>
                        <a:t> (</a:t>
                      </a:r>
                      <a:r>
                        <a:rPr lang="ru-RU" sz="1800" dirty="0">
                          <a:effectLst/>
                        </a:rPr>
                        <a:t>опишите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651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791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Q3. </a:t>
            </a:r>
            <a:r>
              <a:rPr lang="ru-RU" sz="2800" b="1" dirty="0"/>
              <a:t>Представление финансовых отчетов осуществляется</a:t>
            </a:r>
            <a:r>
              <a:rPr lang="en-US" sz="2800" b="1" dirty="0"/>
              <a:t>: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847BEA-148D-4EC5-8061-8CC2D245E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08611"/>
              </p:ext>
            </p:extLst>
          </p:nvPr>
        </p:nvGraphicFramePr>
        <p:xfrm>
          <a:off x="1014181" y="1215026"/>
          <a:ext cx="7672619" cy="5578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6438">
                  <a:extLst>
                    <a:ext uri="{9D8B030D-6E8A-4147-A177-3AD203B41FA5}">
                      <a16:colId xmlns:a16="http://schemas.microsoft.com/office/drawing/2014/main" val="1013893687"/>
                    </a:ext>
                  </a:extLst>
                </a:gridCol>
                <a:gridCol w="3576181">
                  <a:extLst>
                    <a:ext uri="{9D8B030D-6E8A-4147-A177-3AD203B41FA5}">
                      <a16:colId xmlns:a16="http://schemas.microsoft.com/office/drawing/2014/main" val="1334161685"/>
                    </a:ext>
                  </a:extLst>
                </a:gridCol>
              </a:tblGrid>
              <a:tr h="71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2000" i="1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ответов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effectLst/>
                        </a:rPr>
                        <a:t>Страны 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894293"/>
                  </a:ext>
                </a:extLst>
              </a:tr>
              <a:tr h="1297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С нижнего уровня бюджетных организаций непосредственно в Министерство финансов / Казначейство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A</a:t>
                      </a:r>
                      <a:r>
                        <a:rPr lang="ru-RU" sz="1800" dirty="0" err="1">
                          <a:effectLst/>
                        </a:rPr>
                        <a:t>зербайджан</a:t>
                      </a:r>
                      <a:r>
                        <a:rPr lang="ru-RU" sz="1800" dirty="0">
                          <a:effectLst/>
                        </a:rPr>
                        <a:t>, Турция, Албания, Македония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6437903"/>
                  </a:ext>
                </a:extLst>
              </a:tr>
              <a:tr h="1953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С нижнего уровня бюджетных организаций на следующий административный уровень (напр. на районный уровень, областной, и т.п., этот уровень в свою очередь представляет отчеты в центр)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dirty="0">
                          <a:effectLst/>
                        </a:rPr>
                        <a:t> </a:t>
                      </a:r>
                      <a:r>
                        <a:rPr lang="ru-RU" sz="1800" dirty="0">
                          <a:effectLst/>
                        </a:rPr>
                        <a:t>Грузия, Хорватия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8983002"/>
                  </a:ext>
                </a:extLst>
              </a:tr>
              <a:tr h="6460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В другой последовательности (опишите)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351036"/>
                  </a:ext>
                </a:extLst>
              </a:tr>
              <a:tr h="9694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Не все уровни бюджетных организаций представляют финансовую отчетность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011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808519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Q4. </a:t>
            </a:r>
            <a:r>
              <a:rPr lang="ru-RU" sz="2800" b="1" dirty="0"/>
              <a:t>Консолидация финансовой отчетности</a:t>
            </a:r>
            <a:br>
              <a:rPr lang="en-US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91A8E5-3C5A-4169-932B-500755E1F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424560"/>
              </p:ext>
            </p:extLst>
          </p:nvPr>
        </p:nvGraphicFramePr>
        <p:xfrm>
          <a:off x="1334729" y="1157748"/>
          <a:ext cx="7520346" cy="5078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3871">
                  <a:extLst>
                    <a:ext uri="{9D8B030D-6E8A-4147-A177-3AD203B41FA5}">
                      <a16:colId xmlns:a16="http://schemas.microsoft.com/office/drawing/2014/main" val="4083791654"/>
                    </a:ext>
                  </a:extLst>
                </a:gridCol>
                <a:gridCol w="3736475">
                  <a:extLst>
                    <a:ext uri="{9D8B030D-6E8A-4147-A177-3AD203B41FA5}">
                      <a16:colId xmlns:a16="http://schemas.microsoft.com/office/drawing/2014/main" val="2642980013"/>
                    </a:ext>
                  </a:extLst>
                </a:gridCol>
              </a:tblGrid>
              <a:tr h="551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Варианты ответов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i="1" dirty="0">
                          <a:effectLst/>
                        </a:rPr>
                        <a:t>Страны</a:t>
                      </a:r>
                      <a:r>
                        <a:rPr lang="ro-RO" sz="1800" i="1" dirty="0">
                          <a:effectLst/>
                        </a:rPr>
                        <a:t> 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833042"/>
                  </a:ext>
                </a:extLst>
              </a:tr>
              <a:tr h="1255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Автоматизирована в центральной ИСУГФ Министерства финансов / Казначейства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6917427"/>
                  </a:ext>
                </a:extLst>
              </a:tr>
              <a:tr h="464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Автоматизирована в другой информационной системе (укажите)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ru-RU" sz="1800" dirty="0" err="1">
                          <a:effectLst/>
                        </a:rPr>
                        <a:t>урция</a:t>
                      </a:r>
                      <a:r>
                        <a:rPr lang="ru-RU" sz="1800" dirty="0">
                          <a:effectLst/>
                        </a:rPr>
                        <a:t>, Азербайджан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4698657"/>
                  </a:ext>
                </a:extLst>
              </a:tr>
              <a:tr h="11818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Частично автоматизирована, требует дополнительных ручных манипуляций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Хорватия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210924"/>
                  </a:ext>
                </a:extLst>
              </a:tr>
              <a:tr h="6113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</a:rPr>
                        <a:t>Осуществляется посредством электронных таблиц, баз данных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dirty="0">
                          <a:effectLst/>
                        </a:rPr>
                        <a:t> </a:t>
                      </a:r>
                      <a:r>
                        <a:rPr lang="ru-RU" sz="1800" dirty="0">
                          <a:effectLst/>
                        </a:rPr>
                        <a:t>Грузия, Македония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5119686"/>
                  </a:ext>
                </a:extLst>
              </a:tr>
              <a:tr h="611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Другое – опишите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643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6413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091" y="619432"/>
            <a:ext cx="6039464" cy="4524068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ru-RU" b="1" u="sng" dirty="0">
                <a:solidFill>
                  <a:schemeClr val="tx1"/>
                </a:solidFill>
              </a:rPr>
              <a:t>Часть</a:t>
            </a:r>
            <a:r>
              <a:rPr lang="ro-RO" b="1" u="sng" dirty="0">
                <a:solidFill>
                  <a:schemeClr val="tx1"/>
                </a:solidFill>
              </a:rPr>
              <a:t> 2 - </a:t>
            </a:r>
            <a:r>
              <a:rPr lang="ru-RU" b="1" u="sng" dirty="0">
                <a:solidFill>
                  <a:schemeClr val="tx1"/>
                </a:solidFill>
              </a:rPr>
              <a:t>Дискуссия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876318-BE02-4541-AF8F-809F8DD2B2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857500" y="2000250"/>
            <a:ext cx="342900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6031F6-6651-4909-BF5A-4B1D171AD7B3}"/>
              </a:ext>
            </a:extLst>
          </p:cNvPr>
          <p:cNvSpPr txBox="1"/>
          <p:nvPr/>
        </p:nvSpPr>
        <p:spPr>
          <a:xfrm>
            <a:off x="2857500" y="4857750"/>
            <a:ext cx="342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://iss-busmang12.wikispaces.com/Focus+group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36813234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753880C-5EC9-48E1-AE09-D84F99E3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0" y="274638"/>
            <a:ext cx="7188452" cy="1143000"/>
          </a:xfrm>
        </p:spPr>
        <p:txBody>
          <a:bodyPr/>
          <a:lstStyle/>
          <a:p>
            <a:r>
              <a:rPr lang="ru-RU" sz="2800" b="1" dirty="0"/>
              <a:t>Текущие / планируемые реформы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5358" y="1284515"/>
            <a:ext cx="7655434" cy="4841648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6952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D758C-B418-433A-AAB9-8785E71C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84" y="274638"/>
            <a:ext cx="7624916" cy="1143000"/>
          </a:xfrm>
        </p:spPr>
        <p:txBody>
          <a:bodyPr/>
          <a:lstStyle/>
          <a:p>
            <a:r>
              <a:rPr lang="ru-RU" sz="4000" b="1" dirty="0"/>
              <a:t>Сложности и возможные решения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39956-B06D-4C71-98FC-D0563D9D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884" y="1533832"/>
            <a:ext cx="7624916" cy="4592331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  <a:defRPr/>
            </a:pPr>
            <a:r>
              <a:rPr lang="ru-RU" sz="1600" dirty="0"/>
              <a:t>Грузия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Необходим пересмотр законодательной базы</a:t>
            </a:r>
          </a:p>
          <a:p>
            <a:pPr lvl="1">
              <a:defRPr/>
            </a:pPr>
            <a:r>
              <a:rPr lang="ru-RU" sz="1600" dirty="0"/>
              <a:t>Необходима унификация методологии бухучёта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Переход между финансовыми годами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«Управление изменениями» и обучение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ru-RU" sz="1600" dirty="0"/>
              <a:t>Албания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Переход к бухучёту по принципу начисления, интеграция кассового метода, используемого при подготовке и исполнении бюджета, и пересмотренного подхода к учёту по принципу начисления  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Развитие казначейской системы для расширения охвата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Необходимость включения ГЧП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Интеграция между</a:t>
            </a:r>
            <a:r>
              <a:rPr lang="en-US" sz="1600" dirty="0"/>
              <a:t> ATMIS </a:t>
            </a:r>
            <a:r>
              <a:rPr lang="ru-RU" sz="1600" dirty="0"/>
              <a:t>и</a:t>
            </a:r>
            <a:r>
              <a:rPr lang="en-US" sz="1600" dirty="0"/>
              <a:t> EAMIS</a:t>
            </a:r>
          </a:p>
          <a:p>
            <a:pPr lvl="1">
              <a:defRPr/>
            </a:pPr>
            <a:r>
              <a:rPr lang="ru-RU" sz="1600" dirty="0"/>
              <a:t>Портал с доступом для БО для выполнения ими своих функций 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«Управление изменениями» и обучение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ru-RU" sz="1600" dirty="0"/>
              <a:t>Турция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Государственные ИИСУГФ в интересах результативной интеграции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Полная интеграция ИТ-систем разных отраслевых министерств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Новые ИТ-системы централизованного бухучёта</a:t>
            </a:r>
            <a:endParaRPr lang="en-US" sz="1600" dirty="0"/>
          </a:p>
          <a:p>
            <a:pPr lvl="1">
              <a:defRPr/>
            </a:pPr>
            <a:r>
              <a:rPr lang="ru-RU" sz="1600" dirty="0"/>
              <a:t>Политическая поддержка реформам</a:t>
            </a: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17800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464</Words>
  <Application>Microsoft Office PowerPoint</Application>
  <PresentationFormat>On-screen Show (4:3)</PresentationFormat>
  <Paragraphs>108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Q1. Бюджетные организации осуществляют бухгалтерский учет и ведут финансовую отчетность в: </vt:lpstr>
      <vt:lpstr>Q2. Бюджетные организации представляют финансовую отчетность:   </vt:lpstr>
      <vt:lpstr>Q3. Представление финансовых отчетов осуществляется:</vt:lpstr>
      <vt:lpstr>Q4. Консолидация финансовой отчетности </vt:lpstr>
      <vt:lpstr>PowerPoint Presentation</vt:lpstr>
      <vt:lpstr>Текущие / планируемые реформы</vt:lpstr>
      <vt:lpstr>Сложности и возможные решения</vt:lpstr>
      <vt:lpstr>Сложности и возможные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Nikulina</dc:creator>
  <cp:lastModifiedBy>Andrei Nikolaevich Salnikov</cp:lastModifiedBy>
  <cp:revision>55</cp:revision>
  <dcterms:modified xsi:type="dcterms:W3CDTF">2018-04-16T12:57:24Z</dcterms:modified>
</cp:coreProperties>
</file>