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55" r:id="rId2"/>
    <p:sldId id="492" r:id="rId3"/>
    <p:sldId id="494" r:id="rId4"/>
    <p:sldId id="489" r:id="rId5"/>
    <p:sldId id="497" r:id="rId6"/>
    <p:sldId id="498" r:id="rId7"/>
    <p:sldId id="499" r:id="rId8"/>
    <p:sldId id="481" r:id="rId9"/>
  </p:sldIdLst>
  <p:sldSz cx="9144000" cy="6858000" type="screen4x3"/>
  <p:notesSz cx="9710738" cy="6858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80108" autoAdjust="0"/>
  </p:normalViewPr>
  <p:slideViewPr>
    <p:cSldViewPr>
      <p:cViewPr>
        <p:scale>
          <a:sx n="66" d="100"/>
          <a:sy n="66" d="100"/>
        </p:scale>
        <p:origin x="-1620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209044" cy="34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99428" y="0"/>
            <a:ext cx="4209044" cy="34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947F6D03-954D-4E90-B4CA-4B9AF56AAAC8}" type="datetimeFigureOut">
              <a:rPr lang="hr-HR"/>
              <a:pPr>
                <a:defRPr/>
              </a:pPr>
              <a:t>5.3.2014.</a:t>
            </a:fld>
            <a:endParaRPr lang="hr-H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513675"/>
            <a:ext cx="4209044" cy="34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99428" y="6513675"/>
            <a:ext cx="4209044" cy="34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BDCAF88-BDFB-443A-B6B0-CEFA6887331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2017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209044" cy="34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99428" y="0"/>
            <a:ext cx="4209044" cy="34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40075" y="514350"/>
            <a:ext cx="3430588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0621" y="3257934"/>
            <a:ext cx="7769498" cy="308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13675"/>
            <a:ext cx="4209044" cy="34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99428" y="6513675"/>
            <a:ext cx="4209044" cy="34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5721282-02FE-47AA-AD81-48C79848F19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3320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21912877-175D-4592-ADE3-E8E2AC02DD5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3C1F3-45AD-4372-84D3-3D5C902C166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036CF-6C2F-404C-B20A-AEFC621FFAD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06FB0-C8D9-4BEA-8342-7B820685EB2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82E72-C7D1-4695-888A-DFD28E30160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321B4-A4CC-4834-BB1E-DD190F1E293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47E6D-4F4E-41B0-A3F6-78378738DC9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18CF6-0635-4D63-AFF5-51A2CD37D4D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E7247-6E3B-4E34-943F-813AE11F1D9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AED93-BDD1-4735-B504-480D6E39633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F38F8-C62F-4790-8584-15220C6C860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FB3F0-C0C0-4CA2-84A8-1A9694D4C90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FC5D6E-BCEB-447B-9A1E-79083DDF780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13700" y="0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algn="ctr"/>
            <a:r>
              <a:rPr lang="ru-RU" dirty="0" smtClean="0"/>
              <a:t>Рабочая группа по гарантии качества</a:t>
            </a:r>
            <a:endParaRPr lang="hr-HR" dirty="0" smtClean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860800"/>
            <a:ext cx="6400800" cy="1752600"/>
          </a:xfrm>
        </p:spPr>
        <p:txBody>
          <a:bodyPr/>
          <a:lstStyle/>
          <a:p>
            <a:r>
              <a:rPr lang="ru-RU" b="1" dirty="0" smtClean="0"/>
              <a:t>Планы на будущее </a:t>
            </a:r>
            <a:endParaRPr lang="hr-HR" b="1" dirty="0" smtClean="0"/>
          </a:p>
          <a:p>
            <a:endParaRPr lang="hr-HR" sz="3600" b="1" dirty="0" smtClean="0"/>
          </a:p>
          <a:p>
            <a:r>
              <a:rPr lang="ru-RU" sz="2400" b="1" dirty="0" smtClean="0"/>
              <a:t>Будва, 5 марта 2014 г. </a:t>
            </a:r>
            <a:endParaRPr lang="hr-HR" sz="2400" b="1" dirty="0" smtClean="0"/>
          </a:p>
        </p:txBody>
      </p:sp>
      <p:pic>
        <p:nvPicPr>
          <p:cNvPr id="16387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slov 1"/>
          <p:cNvSpPr>
            <a:spLocks noGrp="1"/>
          </p:cNvSpPr>
          <p:nvPr>
            <p:ph type="title" idx="4294967295"/>
          </p:nvPr>
        </p:nvSpPr>
        <p:spPr>
          <a:xfrm>
            <a:off x="0" y="255432"/>
            <a:ext cx="7570788" cy="1143000"/>
          </a:xfrm>
        </p:spPr>
        <p:txBody>
          <a:bodyPr/>
          <a:lstStyle/>
          <a:p>
            <a:pPr algn="ctr"/>
            <a:r>
              <a:rPr lang="ru-RU" sz="3600" dirty="0"/>
              <a:t>Рабочая группа по гарантии </a:t>
            </a:r>
            <a:r>
              <a:rPr lang="ru-RU" sz="3600" dirty="0" smtClean="0"/>
              <a:t>качества</a:t>
            </a:r>
            <a:endParaRPr lang="sr-Latn-CS" sz="3600" dirty="0" smtClean="0"/>
          </a:p>
        </p:txBody>
      </p:sp>
      <p:sp>
        <p:nvSpPr>
          <p:cNvPr id="17410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628775"/>
            <a:ext cx="8569325" cy="4641850"/>
          </a:xfrm>
        </p:spPr>
        <p:txBody>
          <a:bodyPr/>
          <a:lstStyle/>
          <a:p>
            <a:r>
              <a:rPr lang="ru-RU" sz="2800" dirty="0" smtClean="0"/>
              <a:t>Наши достижения</a:t>
            </a:r>
            <a:endParaRPr lang="hr-HR" sz="2800" dirty="0" smtClean="0"/>
          </a:p>
          <a:p>
            <a:pPr lvl="1"/>
            <a:r>
              <a:rPr lang="ru-RU" sz="2400" dirty="0" smtClean="0"/>
              <a:t>Разработанные документы </a:t>
            </a:r>
            <a:endParaRPr lang="hr-HR" sz="2400" dirty="0" smtClean="0"/>
          </a:p>
          <a:p>
            <a:pPr lvl="2"/>
            <a:r>
              <a:rPr lang="ru-RU" sz="1800" dirty="0" smtClean="0"/>
              <a:t>Общий шаблон по оценке качества</a:t>
            </a:r>
            <a:endParaRPr lang="hr-HR" sz="1800" dirty="0" smtClean="0"/>
          </a:p>
          <a:p>
            <a:pPr lvl="2"/>
            <a:r>
              <a:rPr lang="ru-RU" sz="1800" dirty="0" smtClean="0"/>
              <a:t>Руководство по постоянному надзору</a:t>
            </a:r>
            <a:endParaRPr lang="hr-HR" sz="1800" dirty="0" smtClean="0"/>
          </a:p>
          <a:p>
            <a:pPr lvl="2"/>
            <a:r>
              <a:rPr lang="ru-RU" sz="1800" dirty="0" smtClean="0"/>
              <a:t>Руководство по периодической внутренней оценке функции внутреннего аудита </a:t>
            </a:r>
          </a:p>
          <a:p>
            <a:pPr lvl="2"/>
            <a:endParaRPr lang="hr-HR" sz="1800" dirty="0" smtClean="0"/>
          </a:p>
          <a:p>
            <a:pPr lvl="1"/>
            <a:r>
              <a:rPr lang="ru-RU" sz="2400" dirty="0" smtClean="0"/>
              <a:t>Документы в процессе разработки </a:t>
            </a:r>
            <a:endParaRPr lang="hr-HR" sz="2400" dirty="0" smtClean="0"/>
          </a:p>
          <a:p>
            <a:pPr lvl="2"/>
            <a:r>
              <a:rPr lang="ru-RU" sz="1800" dirty="0" smtClean="0"/>
              <a:t>Руководство по внешней оценке функции внутреннего аудита со стороны центрального управления по гармонизации </a:t>
            </a:r>
          </a:p>
          <a:p>
            <a:pPr lvl="2"/>
            <a:r>
              <a:rPr lang="ru-RU" sz="1800" dirty="0" smtClean="0"/>
              <a:t>Руководство по внутренней оценке центрального управления по гармонизации </a:t>
            </a:r>
          </a:p>
          <a:p>
            <a:pPr marL="0" indent="0">
              <a:buNone/>
            </a:pPr>
            <a:endParaRPr lang="hr-HR" sz="1800" dirty="0" smtClean="0"/>
          </a:p>
          <a:p>
            <a:pPr lvl="1">
              <a:buFontTx/>
              <a:buNone/>
            </a:pPr>
            <a:endParaRPr lang="hr-HR" sz="1800" dirty="0" smtClean="0"/>
          </a:p>
          <a:p>
            <a:endParaRPr lang="hr-HR" sz="2000" dirty="0" smtClean="0"/>
          </a:p>
          <a:p>
            <a:pPr lvl="1">
              <a:buFont typeface="Wingdings" pitchFamily="2" charset="2"/>
              <a:buNone/>
            </a:pPr>
            <a:endParaRPr lang="hr-HR" sz="2000" i="1" dirty="0" smtClean="0"/>
          </a:p>
        </p:txBody>
      </p:sp>
      <p:pic>
        <p:nvPicPr>
          <p:cNvPr id="17411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slov 1"/>
          <p:cNvSpPr>
            <a:spLocks noGrp="1"/>
          </p:cNvSpPr>
          <p:nvPr>
            <p:ph type="title" idx="4294967295"/>
          </p:nvPr>
        </p:nvSpPr>
        <p:spPr>
          <a:xfrm>
            <a:off x="1825" y="113506"/>
            <a:ext cx="8542338" cy="1143000"/>
          </a:xfrm>
        </p:spPr>
        <p:txBody>
          <a:bodyPr/>
          <a:lstStyle/>
          <a:p>
            <a:r>
              <a:rPr lang="ru-RU" sz="3200" dirty="0"/>
              <a:t>Рабочая группа по гарантии качества</a:t>
            </a:r>
            <a:endParaRPr lang="sr-Latn-CS" sz="3200" dirty="0" smtClean="0"/>
          </a:p>
        </p:txBody>
      </p:sp>
      <p:sp>
        <p:nvSpPr>
          <p:cNvPr id="18434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855788"/>
            <a:ext cx="8569325" cy="5002212"/>
          </a:xfrm>
        </p:spPr>
        <p:txBody>
          <a:bodyPr/>
          <a:lstStyle/>
          <a:p>
            <a:r>
              <a:rPr lang="ru-RU" sz="2800" dirty="0" smtClean="0"/>
              <a:t>Видение </a:t>
            </a:r>
            <a:endParaRPr lang="hr-HR" sz="2800" dirty="0" smtClean="0"/>
          </a:p>
          <a:p>
            <a:endParaRPr lang="hr-HR" sz="2800" dirty="0" smtClean="0"/>
          </a:p>
          <a:p>
            <a:pPr lvl="1"/>
            <a:r>
              <a:rPr lang="ru-RU" sz="2400" dirty="0" smtClean="0"/>
              <a:t>Независимая внешняя оценка функции внутреннего аудита</a:t>
            </a:r>
            <a:endParaRPr lang="hr-HR" sz="2400" dirty="0" smtClean="0"/>
          </a:p>
          <a:p>
            <a:pPr lvl="1"/>
            <a:endParaRPr lang="hr-HR" sz="2400" dirty="0" smtClean="0"/>
          </a:p>
          <a:p>
            <a:pPr lvl="2"/>
            <a:r>
              <a:rPr lang="ru-RU" sz="2000" dirty="0" smtClean="0"/>
              <a:t>Не может осуществляться центральным управлением по гармонизации </a:t>
            </a:r>
          </a:p>
          <a:p>
            <a:pPr lvl="2"/>
            <a:r>
              <a:rPr lang="ru-RU" sz="2000" dirty="0" smtClean="0"/>
              <a:t>В</a:t>
            </a:r>
            <a:r>
              <a:rPr lang="ru-RU" sz="2000" dirty="0" smtClean="0"/>
              <a:t>нешние источники проведения – достаточно дорого </a:t>
            </a:r>
          </a:p>
          <a:p>
            <a:pPr>
              <a:buFontTx/>
              <a:buNone/>
            </a:pPr>
            <a:endParaRPr lang="hr-HR" sz="2000" dirty="0" smtClean="0"/>
          </a:p>
          <a:p>
            <a:pPr>
              <a:buFontTx/>
              <a:buNone/>
            </a:pPr>
            <a:endParaRPr lang="hr-HR" sz="2000" dirty="0" smtClean="0"/>
          </a:p>
          <a:p>
            <a:pPr>
              <a:buFontTx/>
              <a:buNone/>
            </a:pPr>
            <a:endParaRPr lang="hr-HR" sz="2400" b="1" dirty="0" smtClean="0"/>
          </a:p>
          <a:p>
            <a:pPr>
              <a:buFontTx/>
              <a:buNone/>
            </a:pPr>
            <a:endParaRPr lang="hr-HR" sz="2400" dirty="0" smtClean="0"/>
          </a:p>
          <a:p>
            <a:pPr lvl="1"/>
            <a:endParaRPr lang="hr-HR" sz="2000" dirty="0" smtClean="0"/>
          </a:p>
          <a:p>
            <a:pPr lvl="1"/>
            <a:endParaRPr lang="hr-HR" sz="2400" dirty="0" smtClean="0"/>
          </a:p>
          <a:p>
            <a:pPr lvl="1"/>
            <a:endParaRPr lang="hr-HR" dirty="0" smtClean="0"/>
          </a:p>
          <a:p>
            <a:endParaRPr lang="hr-HR" dirty="0" smtClean="0"/>
          </a:p>
          <a:p>
            <a:pPr lvl="1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18435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1021" y="836712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542338" cy="1143000"/>
          </a:xfrm>
        </p:spPr>
        <p:txBody>
          <a:bodyPr/>
          <a:lstStyle/>
          <a:p>
            <a:r>
              <a:rPr lang="ru-RU" sz="3200" dirty="0"/>
              <a:t>Рабочая группа по гарантии качества</a:t>
            </a:r>
            <a:endParaRPr lang="sr-Latn-CS" sz="3200" dirty="0" smtClean="0"/>
          </a:p>
        </p:txBody>
      </p:sp>
      <p:sp>
        <p:nvSpPr>
          <p:cNvPr id="19458" name="Rezervirano mjesto sadržaja 2"/>
          <p:cNvSpPr>
            <a:spLocks noGrp="1"/>
          </p:cNvSpPr>
          <p:nvPr>
            <p:ph idx="4294967295"/>
          </p:nvPr>
        </p:nvSpPr>
        <p:spPr>
          <a:xfrm>
            <a:off x="323850" y="1341438"/>
            <a:ext cx="8569325" cy="4713287"/>
          </a:xfrm>
        </p:spPr>
        <p:txBody>
          <a:bodyPr/>
          <a:lstStyle/>
          <a:p>
            <a:pPr marL="609600" indent="-609600"/>
            <a:r>
              <a:rPr lang="ru-RU" sz="1800" dirty="0" smtClean="0"/>
              <a:t>Решения </a:t>
            </a:r>
            <a:endParaRPr lang="hr-HR" sz="1800" dirty="0" smtClean="0"/>
          </a:p>
          <a:p>
            <a:pPr marL="990600" lvl="1" indent="-533400"/>
            <a:r>
              <a:rPr lang="ru-RU" sz="1800" dirty="0" smtClean="0"/>
              <a:t>Экспертное обучение по оценке качества </a:t>
            </a:r>
            <a:endParaRPr lang="hr-HR" sz="1800" dirty="0" smtClean="0"/>
          </a:p>
          <a:p>
            <a:pPr marL="1371600" lvl="2" indent="-457200"/>
            <a:r>
              <a:rPr lang="ru-RU" sz="1800" dirty="0" smtClean="0"/>
              <a:t>Два дня </a:t>
            </a:r>
            <a:r>
              <a:rPr lang="hr-HR" sz="1800" dirty="0" smtClean="0"/>
              <a:t>– </a:t>
            </a:r>
            <a:r>
              <a:rPr lang="ru-RU" sz="1800" dirty="0" smtClean="0"/>
              <a:t>тест </a:t>
            </a:r>
            <a:endParaRPr lang="en-US" sz="1800" dirty="0" smtClean="0"/>
          </a:p>
          <a:p>
            <a:pPr marL="1371600" lvl="2" indent="-457200"/>
            <a:r>
              <a:rPr lang="ru-RU" sz="1800" dirty="0" smtClean="0"/>
              <a:t>Команда оценщиков качества</a:t>
            </a:r>
            <a:endParaRPr lang="hr-HR" sz="1800" dirty="0" smtClean="0"/>
          </a:p>
          <a:p>
            <a:pPr marL="1371600" lvl="2" indent="-457200"/>
            <a:r>
              <a:rPr lang="ru-RU" sz="1800" dirty="0" smtClean="0"/>
              <a:t>Под руководством эксперта</a:t>
            </a:r>
            <a:endParaRPr lang="hr-HR" sz="1800" dirty="0" smtClean="0"/>
          </a:p>
          <a:p>
            <a:pPr marL="1371600" lvl="2" indent="-457200"/>
            <a:r>
              <a:rPr lang="ru-RU" sz="1800" dirty="0" smtClean="0"/>
              <a:t>Смешанная команда от центрального управления по гармонизации и глав внутреннего аудита</a:t>
            </a:r>
            <a:endParaRPr lang="hr-HR" sz="1800" dirty="0" smtClean="0"/>
          </a:p>
          <a:p>
            <a:pPr marL="457200" lvl="1" indent="0">
              <a:buNone/>
            </a:pPr>
            <a:r>
              <a:rPr lang="ru-RU" sz="1800" dirty="0" smtClean="0"/>
              <a:t>Оценка качества функции внутреннего аудита </a:t>
            </a:r>
            <a:r>
              <a:rPr lang="en-US" sz="1800" dirty="0" smtClean="0"/>
              <a:t>(</a:t>
            </a:r>
            <a:r>
              <a:rPr lang="ru-RU" sz="1800" dirty="0" smtClean="0"/>
              <a:t>включая центральное управление по гармонизации</a:t>
            </a:r>
            <a:r>
              <a:rPr lang="en-US" sz="1800" dirty="0" smtClean="0"/>
              <a:t>) </a:t>
            </a:r>
            <a:r>
              <a:rPr lang="ru-RU" sz="1800" dirty="0" smtClean="0"/>
              <a:t>в принимающей стране</a:t>
            </a:r>
            <a:endParaRPr lang="hr-HR" sz="1800" dirty="0" smtClean="0"/>
          </a:p>
          <a:p>
            <a:pPr marL="1371600" lvl="2" indent="-457200"/>
            <a:r>
              <a:rPr lang="ru-RU" sz="1800" dirty="0" smtClean="0"/>
              <a:t>Эксперт проводит обучение и оценивает отдельных участников команды</a:t>
            </a:r>
            <a:endParaRPr lang="hr-HR" sz="1800" dirty="0" smtClean="0"/>
          </a:p>
          <a:p>
            <a:pPr marL="457200" lvl="1" indent="0">
              <a:buNone/>
            </a:pPr>
            <a:r>
              <a:rPr lang="ru-RU" sz="1800" dirty="0"/>
              <a:t>П</a:t>
            </a:r>
            <a:r>
              <a:rPr lang="ru-RU" sz="1800" dirty="0" smtClean="0"/>
              <a:t>осле того, как будут качественно проведены два аудиторских задания</a:t>
            </a:r>
            <a:endParaRPr lang="hr-HR" sz="1800" dirty="0" smtClean="0"/>
          </a:p>
          <a:p>
            <a:pPr marL="1371600" lvl="2" indent="-457200"/>
            <a:r>
              <a:rPr lang="ru-RU" sz="1800" dirty="0" smtClean="0"/>
              <a:t>Сертифицированные оценщики качества – внешние оценщики, которые в состоянии независимо руководить оценками качества </a:t>
            </a:r>
            <a:endParaRPr lang="hr-HR" sz="1800" dirty="0" smtClean="0"/>
          </a:p>
          <a:p>
            <a:pPr marL="609600" indent="-609600">
              <a:buFontTx/>
              <a:buNone/>
            </a:pPr>
            <a:endParaRPr lang="hr-HR" sz="1800" dirty="0" smtClean="0"/>
          </a:p>
          <a:p>
            <a:pPr marL="609600" indent="-609600"/>
            <a:endParaRPr lang="hr-HR" sz="1800" dirty="0" smtClean="0"/>
          </a:p>
          <a:p>
            <a:pPr marL="990600" lvl="1" indent="-533400"/>
            <a:endParaRPr lang="hr-HR" sz="1800" dirty="0" smtClean="0"/>
          </a:p>
          <a:p>
            <a:pPr marL="990600" lvl="1" indent="-533400"/>
            <a:endParaRPr lang="hr-HR" sz="1800" dirty="0" smtClean="0"/>
          </a:p>
          <a:p>
            <a:pPr marL="990600" lvl="1" indent="-533400"/>
            <a:endParaRPr lang="hr-HR" sz="1800" dirty="0" smtClean="0"/>
          </a:p>
          <a:p>
            <a:pPr marL="609600" indent="-609600"/>
            <a:endParaRPr lang="hr-HR" sz="1800" dirty="0" smtClean="0"/>
          </a:p>
          <a:p>
            <a:pPr marL="990600" lvl="1" indent="-533400">
              <a:buFont typeface="Wingdings" pitchFamily="2" charset="2"/>
              <a:buNone/>
            </a:pPr>
            <a:endParaRPr lang="hr-HR" sz="1800" i="1" dirty="0" smtClean="0"/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1124744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slov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542338" cy="1143000"/>
          </a:xfrm>
        </p:spPr>
        <p:txBody>
          <a:bodyPr/>
          <a:lstStyle/>
          <a:p>
            <a:r>
              <a:rPr lang="ru-RU" sz="3200" dirty="0"/>
              <a:t>Рабочая группа по гарантии качества</a:t>
            </a:r>
            <a:endParaRPr lang="sr-Latn-CS" sz="3200" dirty="0" smtClean="0"/>
          </a:p>
        </p:txBody>
      </p:sp>
      <p:sp>
        <p:nvSpPr>
          <p:cNvPr id="20482" name="Rezervirano mjesto sadržaja 2"/>
          <p:cNvSpPr>
            <a:spLocks noGrp="1"/>
          </p:cNvSpPr>
          <p:nvPr>
            <p:ph idx="4294967295"/>
          </p:nvPr>
        </p:nvSpPr>
        <p:spPr>
          <a:xfrm>
            <a:off x="323850" y="1341438"/>
            <a:ext cx="8569325" cy="4713287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ru-RU" sz="2800" dirty="0" smtClean="0"/>
              <a:t>Преимущества </a:t>
            </a:r>
            <a:endParaRPr lang="hr-HR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990600" lvl="1" indent="-533400"/>
            <a:r>
              <a:rPr lang="ru-RU" sz="2000" dirty="0" smtClean="0"/>
              <a:t>Теоретические выкладки СВА находят применение непосредственно в практической плоскости </a:t>
            </a:r>
          </a:p>
          <a:p>
            <a:pPr marL="990600" lvl="1" indent="-533400"/>
            <a:r>
              <a:rPr lang="ru-RU" sz="2000" dirty="0" smtClean="0"/>
              <a:t>Сертификация – гарантия качества </a:t>
            </a:r>
          </a:p>
          <a:p>
            <a:pPr marL="990600" lvl="1" indent="-533400"/>
            <a:r>
              <a:rPr lang="ru-RU" sz="2000" dirty="0" smtClean="0"/>
              <a:t>Решает вопрос о независимости оценки </a:t>
            </a:r>
          </a:p>
          <a:p>
            <a:pPr marL="990600" lvl="1" indent="-533400"/>
            <a:r>
              <a:rPr lang="ru-RU" sz="2000" dirty="0" smtClean="0"/>
              <a:t>Ограниченные затраты для стран </a:t>
            </a:r>
            <a:r>
              <a:rPr lang="en-US" sz="2000" dirty="0" smtClean="0"/>
              <a:t>PEMPAL</a:t>
            </a:r>
            <a:endParaRPr lang="en-US" sz="2000" dirty="0" smtClean="0"/>
          </a:p>
          <a:p>
            <a:pPr marL="990600" lvl="1" indent="-533400"/>
            <a:r>
              <a:rPr lang="ru-RU" sz="2000" dirty="0" smtClean="0"/>
              <a:t>Долгосрочное решение</a:t>
            </a:r>
            <a:endParaRPr lang="en-US" sz="2000" dirty="0" smtClean="0"/>
          </a:p>
          <a:p>
            <a:pPr marL="990600" lvl="1" indent="-533400"/>
            <a:r>
              <a:rPr lang="ru-RU" sz="2000" dirty="0" smtClean="0"/>
              <a:t>Доноры и спонсоры </a:t>
            </a:r>
            <a:r>
              <a:rPr lang="en-US" sz="2000" dirty="0" smtClean="0"/>
              <a:t>PEMPAL </a:t>
            </a:r>
            <a:r>
              <a:rPr lang="ru-RU" sz="2000" dirty="0" smtClean="0"/>
              <a:t>увидят реальное, практическое достижение</a:t>
            </a:r>
            <a:endParaRPr lang="hr-HR" sz="2000" dirty="0" smtClean="0"/>
          </a:p>
          <a:p>
            <a:pPr marL="990600" lvl="1" indent="-533400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20483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0232" y="980728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slov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542338" cy="1143000"/>
          </a:xfrm>
        </p:spPr>
        <p:txBody>
          <a:bodyPr/>
          <a:lstStyle/>
          <a:p>
            <a:r>
              <a:rPr lang="ru-RU" sz="3200" dirty="0"/>
              <a:t>Рабочая группа по гарантии качества</a:t>
            </a:r>
            <a:endParaRPr lang="sr-Latn-CS" sz="3200" dirty="0" smtClean="0"/>
          </a:p>
        </p:txBody>
      </p:sp>
      <p:sp>
        <p:nvSpPr>
          <p:cNvPr id="21506" name="Rezervirano mjesto sadržaja 2"/>
          <p:cNvSpPr>
            <a:spLocks noGrp="1"/>
          </p:cNvSpPr>
          <p:nvPr>
            <p:ph idx="4294967295"/>
          </p:nvPr>
        </p:nvSpPr>
        <p:spPr>
          <a:xfrm>
            <a:off x="323850" y="1844675"/>
            <a:ext cx="8569325" cy="4713288"/>
          </a:xfrm>
        </p:spPr>
        <p:txBody>
          <a:bodyPr/>
          <a:lstStyle/>
          <a:p>
            <a:pPr marL="609600" indent="-609600"/>
            <a:r>
              <a:rPr lang="ru-RU" sz="2800" dirty="0" smtClean="0"/>
              <a:t>Преимущества </a:t>
            </a:r>
            <a:endParaRPr lang="hr-HR" sz="2800" dirty="0" smtClean="0"/>
          </a:p>
          <a:p>
            <a:pPr marL="609600" indent="-609600"/>
            <a:endParaRPr lang="hr-HR" sz="2800" dirty="0" smtClean="0"/>
          </a:p>
          <a:p>
            <a:pPr marL="990600" lvl="1" indent="-533400"/>
            <a:r>
              <a:rPr lang="ru-RU" sz="2400" dirty="0" smtClean="0"/>
              <a:t>Влияние на бюджет </a:t>
            </a:r>
            <a:r>
              <a:rPr lang="hr-HR" sz="2400" dirty="0" smtClean="0"/>
              <a:t>PEM PAL</a:t>
            </a:r>
            <a:endParaRPr lang="hr-HR" sz="2400" dirty="0" smtClean="0"/>
          </a:p>
          <a:p>
            <a:pPr marL="990600" lvl="1" indent="-533400"/>
            <a:r>
              <a:rPr lang="ru-RU" sz="2400" dirty="0" smtClean="0"/>
              <a:t>Вопросы, связанные с управлением рисками</a:t>
            </a:r>
            <a:endParaRPr lang="hr-HR" sz="2400" dirty="0" smtClean="0"/>
          </a:p>
          <a:p>
            <a:pPr marL="990600" lvl="1" indent="-533400"/>
            <a:endParaRPr lang="hr-HR" sz="2400" dirty="0" smtClean="0"/>
          </a:p>
          <a:p>
            <a:pPr marL="990600" lvl="1" indent="-533400"/>
            <a:endParaRPr lang="hr-HR" sz="2400" dirty="0" smtClean="0"/>
          </a:p>
          <a:p>
            <a:pPr marL="609600" indent="-609600"/>
            <a:endParaRPr lang="hr-HR" sz="2400" dirty="0" smtClean="0"/>
          </a:p>
          <a:p>
            <a:pPr marL="990600" lvl="1" indent="-533400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21507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1196752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slov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600" dirty="0"/>
              <a:t>Рабочая группа по гарантии качества</a:t>
            </a:r>
            <a:endParaRPr lang="sr-Latn-CS" sz="3600" dirty="0" smtClean="0"/>
          </a:p>
        </p:txBody>
      </p:sp>
      <p:sp>
        <p:nvSpPr>
          <p:cNvPr id="26627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628775"/>
            <a:ext cx="8569325" cy="4641850"/>
          </a:xfrm>
        </p:spPr>
        <p:txBody>
          <a:bodyPr/>
          <a:lstStyle/>
          <a:p>
            <a:r>
              <a:rPr lang="ru-RU" sz="2800" dirty="0" smtClean="0"/>
              <a:t>Что необходимо сделать</a:t>
            </a:r>
            <a:r>
              <a:rPr lang="hr-HR" sz="2800" dirty="0" smtClean="0"/>
              <a:t>?</a:t>
            </a:r>
            <a:endParaRPr lang="hr-HR" sz="2800" dirty="0" smtClean="0"/>
          </a:p>
          <a:p>
            <a:endParaRPr lang="hr-HR" sz="2800" dirty="0" smtClean="0"/>
          </a:p>
          <a:p>
            <a:pPr lvl="1"/>
            <a:r>
              <a:rPr lang="ru-RU" sz="2000" dirty="0" smtClean="0"/>
              <a:t>Упражнение «аквариум» в целях проработки нашего видения</a:t>
            </a:r>
            <a:endParaRPr lang="hr-HR" sz="2000" dirty="0" smtClean="0"/>
          </a:p>
          <a:p>
            <a:pPr lvl="1"/>
            <a:r>
              <a:rPr lang="ru-RU" sz="2000" dirty="0" smtClean="0"/>
              <a:t>Разработка детального плана действий	</a:t>
            </a:r>
            <a:endParaRPr lang="hr-HR" sz="2000" dirty="0" smtClean="0"/>
          </a:p>
          <a:p>
            <a:pPr lvl="1"/>
            <a:endParaRPr lang="hr-HR" sz="2000" dirty="0" smtClean="0"/>
          </a:p>
          <a:p>
            <a:endParaRPr lang="hr-HR" sz="2400" dirty="0" smtClean="0"/>
          </a:p>
          <a:p>
            <a:pPr lvl="1">
              <a:buFont typeface="Wingdings" pitchFamily="2" charset="2"/>
              <a:buNone/>
            </a:pPr>
            <a:r>
              <a:rPr lang="hr-HR" sz="1800" b="1" i="1" dirty="0" smtClean="0"/>
              <a:t>	</a:t>
            </a:r>
            <a:endParaRPr lang="nl-BE" sz="1800" b="1" i="1" dirty="0" smtClean="0"/>
          </a:p>
          <a:p>
            <a:pPr lvl="1">
              <a:buFont typeface="Wingdings" pitchFamily="2" charset="2"/>
              <a:buNone/>
            </a:pPr>
            <a:r>
              <a:rPr lang="hr-HR" sz="2400" i="1" dirty="0" smtClean="0"/>
              <a:t>	</a:t>
            </a:r>
          </a:p>
          <a:p>
            <a:pPr lvl="1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26628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126876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slov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600" dirty="0"/>
              <a:t>Рабочая группа по гарантии качества</a:t>
            </a:r>
            <a:endParaRPr lang="sr-Latn-CS" sz="3600" dirty="0" smtClean="0"/>
          </a:p>
        </p:txBody>
      </p:sp>
      <p:pic>
        <p:nvPicPr>
          <p:cNvPr id="22530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1088231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irc_mi" descr="presentatio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1773238"/>
            <a:ext cx="4592637" cy="310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555875" y="5516563"/>
            <a:ext cx="3744913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Thank you!</a:t>
            </a:r>
            <a:endParaRPr lang="hr-H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IA COP</Template>
  <TotalTime>2420</TotalTime>
  <Words>257</Words>
  <Application>Microsoft Office PowerPoint</Application>
  <PresentationFormat>On-screen Show (4:3)</PresentationFormat>
  <Paragraphs>73</Paragraphs>
  <Slides>8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Zadani dizajn</vt:lpstr>
      <vt:lpstr>Рабочая группа по гарантии качества</vt:lpstr>
      <vt:lpstr>Рабочая группа по гарантии качества</vt:lpstr>
      <vt:lpstr>Рабочая группа по гарантии качества</vt:lpstr>
      <vt:lpstr>Рабочая группа по гарантии качества</vt:lpstr>
      <vt:lpstr>Рабочая группа по гарантии качества</vt:lpstr>
      <vt:lpstr>Рабочая группа по гарантии качества</vt:lpstr>
      <vt:lpstr>Рабочая группа по гарантии качества</vt:lpstr>
      <vt:lpstr>Рабочая группа по гарантии качества</vt:lpstr>
    </vt:vector>
  </TitlesOfParts>
  <Company>Ministarstvo Financija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Tomislav Mičetić</dc:creator>
  <cp:lastModifiedBy>Matija Milotič</cp:lastModifiedBy>
  <cp:revision>369</cp:revision>
  <cp:lastPrinted>2014-03-05T08:33:38Z</cp:lastPrinted>
  <dcterms:created xsi:type="dcterms:W3CDTF">2009-03-31T11:18:42Z</dcterms:created>
  <dcterms:modified xsi:type="dcterms:W3CDTF">2014-03-05T08:49:50Z</dcterms:modified>
</cp:coreProperties>
</file>