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5" r:id="rId2"/>
    <p:sldId id="492" r:id="rId3"/>
    <p:sldId id="494" r:id="rId4"/>
    <p:sldId id="489" r:id="rId5"/>
    <p:sldId id="497" r:id="rId6"/>
    <p:sldId id="498" r:id="rId7"/>
    <p:sldId id="499" r:id="rId8"/>
    <p:sldId id="481" r:id="rId9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4506" autoAdjust="0"/>
    <p:restoredTop sz="80108" autoAdjust="0"/>
  </p:normalViewPr>
  <p:slideViewPr>
    <p:cSldViewPr>
      <p:cViewPr>
        <p:scale>
          <a:sx n="150" d="100"/>
          <a:sy n="150" d="100"/>
        </p:scale>
        <p:origin x="-496" y="8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47F6D03-954D-4E90-B4CA-4B9AF56AAAC8}" type="datetimeFigureOut">
              <a:rPr lang="hr-HR"/>
              <a:pPr>
                <a:defRPr/>
              </a:pPr>
              <a:t>04.03.2014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BDCAF88-BDFB-443A-B6B0-CEFA68873312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721282-02FE-47AA-AD81-48C79848F19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21912877-175D-4592-ADE3-E8E2AC02DD58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C1F3-45AD-4372-84D3-3D5C902C1668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36CF-6C2F-404C-B20A-AEFC621FFAD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06FB0-C8D9-4BEA-8342-7B820685EB27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2E72-C7D1-4695-888A-DFD28E301609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321B4-A4CC-4834-BB1E-DD190F1E293F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47E6D-4F4E-41B0-A3F6-78378738DC9E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18CF6-0635-4D63-AFF5-51A2CD37D4DB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E7247-6E3B-4E34-943F-813AE11F1D96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ED93-BDD1-4735-B504-480D6E39633F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F38F8-C62F-4790-8584-15220C6C8602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FB3F0-C0C0-4CA2-84A8-1A9694D4C909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FC5D6E-BCEB-447B-9A1E-79083DDF7805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/>
            <a:r>
              <a:rPr lang="hr-HR" dirty="0" smtClean="0"/>
              <a:t>Radna grupa za ocenu kvaliteta</a:t>
            </a:r>
            <a:endParaRPr lang="hr-HR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r>
              <a:rPr lang="hr-HR" b="1" dirty="0" smtClean="0"/>
              <a:t>Planovi za budućnost </a:t>
            </a:r>
          </a:p>
          <a:p>
            <a:endParaRPr lang="hr-HR" sz="3600" b="1" dirty="0" smtClean="0"/>
          </a:p>
          <a:p>
            <a:r>
              <a:rPr lang="hr-HR" sz="2400" b="1" dirty="0" smtClean="0"/>
              <a:t>Budva, </a:t>
            </a:r>
            <a:r>
              <a:rPr lang="hr-HR" sz="2400" b="1" dirty="0" smtClean="0"/>
              <a:t>5</a:t>
            </a:r>
            <a:r>
              <a:rPr lang="hr-HR" sz="2400" b="1" dirty="0" smtClean="0"/>
              <a:t>. mart </a:t>
            </a:r>
            <a:r>
              <a:rPr lang="hr-HR" sz="2400" b="1" dirty="0" smtClean="0"/>
              <a:t>2014. godine </a:t>
            </a:r>
            <a:endParaRPr lang="hr-HR" sz="2400" b="1" dirty="0" smtClean="0"/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sr-Latn-CS" sz="3600" dirty="0" smtClean="0"/>
              <a:t>Radna grupa za </a:t>
            </a:r>
            <a:br>
              <a:rPr lang="sr-Latn-CS" sz="3600" dirty="0" smtClean="0"/>
            </a:br>
            <a:r>
              <a:rPr lang="sr-Latn-CS" sz="3600" dirty="0" smtClean="0"/>
              <a:t>ocenu kvaliteta</a:t>
            </a:r>
            <a:endParaRPr lang="sr-Latn-CS" sz="3600" dirty="0" smtClean="0"/>
          </a:p>
        </p:txBody>
      </p:sp>
      <p:sp>
        <p:nvSpPr>
          <p:cNvPr id="17410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r>
              <a:rPr lang="sl-SI" sz="2800" dirty="0" smtClean="0"/>
              <a:t>Naši rezultati </a:t>
            </a:r>
          </a:p>
          <a:p>
            <a:pPr lvl="1"/>
            <a:r>
              <a:rPr lang="sl-SI" sz="2400" dirty="0" smtClean="0"/>
              <a:t>Izradili smo dokumenta</a:t>
            </a:r>
          </a:p>
          <a:p>
            <a:pPr lvl="2"/>
            <a:r>
              <a:rPr lang="sl-SI" sz="1800" dirty="0" smtClean="0"/>
              <a:t>Obrazac za ocenu kvaliteta</a:t>
            </a:r>
          </a:p>
          <a:p>
            <a:pPr lvl="2"/>
            <a:r>
              <a:rPr lang="sl-SI" sz="1800" dirty="0" smtClean="0"/>
              <a:t>Smernice za kontinuirani nadzor</a:t>
            </a:r>
          </a:p>
          <a:p>
            <a:pPr lvl="2"/>
            <a:r>
              <a:rPr lang="sl-SI" sz="1800" dirty="0" smtClean="0"/>
              <a:t>Smernice za periodičnu internu procenu funkcije interne revizije</a:t>
            </a:r>
          </a:p>
          <a:p>
            <a:pPr lvl="2"/>
            <a:endParaRPr lang="sl-SI" sz="1800" dirty="0" smtClean="0"/>
          </a:p>
          <a:p>
            <a:pPr lvl="1"/>
            <a:r>
              <a:rPr lang="sl-SI" sz="2400" dirty="0" smtClean="0"/>
              <a:t>Dokumenta koja su u fazi izrade</a:t>
            </a:r>
          </a:p>
          <a:p>
            <a:pPr lvl="2"/>
            <a:r>
              <a:rPr lang="sl-SI" sz="1800" dirty="0" smtClean="0"/>
              <a:t>Smernice za eksterno ocenjivanje funkcije interne revizije koje vrši CJH</a:t>
            </a:r>
          </a:p>
          <a:p>
            <a:pPr lvl="2"/>
            <a:r>
              <a:rPr lang="sl-SI" sz="1800" dirty="0" smtClean="0"/>
              <a:t>Smernice za interno ocenjivanje CJH</a:t>
            </a:r>
          </a:p>
          <a:p>
            <a:endParaRPr lang="sl-SI" sz="1800" dirty="0" smtClean="0"/>
          </a:p>
          <a:p>
            <a:pPr lvl="1">
              <a:buFontTx/>
              <a:buNone/>
            </a:pPr>
            <a:endParaRPr lang="sl-SI" sz="1800" dirty="0" smtClean="0"/>
          </a:p>
          <a:p>
            <a:endParaRPr lang="sl-SI" sz="2000" dirty="0" smtClean="0"/>
          </a:p>
          <a:p>
            <a:pPr lvl="1">
              <a:buFont typeface="Wingdings" pitchFamily="2" charset="2"/>
              <a:buNone/>
            </a:pPr>
            <a:endParaRPr lang="sl-SI" sz="2000" i="1" dirty="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sr-Latn-CS" sz="3200" dirty="0" smtClean="0"/>
              <a:t>Radna grupa za ocenu kvaliteta </a:t>
            </a:r>
            <a:endParaRPr lang="sr-Latn-CS" sz="3200" dirty="0" smtClean="0"/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855788"/>
            <a:ext cx="8569325" cy="5002212"/>
          </a:xfrm>
        </p:spPr>
        <p:txBody>
          <a:bodyPr/>
          <a:lstStyle/>
          <a:p>
            <a:r>
              <a:rPr lang="sl-SI" sz="2800" dirty="0" smtClean="0"/>
              <a:t>Vizija </a:t>
            </a:r>
          </a:p>
          <a:p>
            <a:endParaRPr lang="sl-SI" sz="2800" dirty="0" smtClean="0"/>
          </a:p>
          <a:p>
            <a:pPr lvl="1"/>
            <a:r>
              <a:rPr lang="sl-SI" sz="2400" dirty="0" smtClean="0"/>
              <a:t>Nezavisna eksterna procena </a:t>
            </a:r>
            <a:r>
              <a:rPr lang="sl-SI" sz="2400" dirty="0" smtClean="0"/>
              <a:t>funkcije interne revizije</a:t>
            </a:r>
            <a:endParaRPr lang="sl-SI" sz="2400" dirty="0" smtClean="0"/>
          </a:p>
          <a:p>
            <a:pPr lvl="1"/>
            <a:endParaRPr lang="sl-SI" sz="2400" dirty="0" smtClean="0"/>
          </a:p>
          <a:p>
            <a:pPr lvl="2"/>
            <a:r>
              <a:rPr lang="sl-SI" sz="2000" dirty="0" smtClean="0"/>
              <a:t>Ne može je vršiti CJH</a:t>
            </a:r>
          </a:p>
          <a:p>
            <a:pPr lvl="2"/>
            <a:r>
              <a:rPr lang="sl-SI" sz="2000" dirty="0" smtClean="0"/>
              <a:t>Može biti vrlo skupa ako se za nju angažuju spoljni stručnjaci </a:t>
            </a:r>
          </a:p>
          <a:p>
            <a:pPr>
              <a:buFontTx/>
              <a:buNone/>
            </a:pPr>
            <a:endParaRPr lang="sl-SI" sz="2400" b="1" dirty="0" smtClean="0"/>
          </a:p>
          <a:p>
            <a:pPr>
              <a:buFontTx/>
              <a:buNone/>
            </a:pPr>
            <a:endParaRPr lang="sl-SI" sz="2400" dirty="0" smtClean="0"/>
          </a:p>
          <a:p>
            <a:pPr lvl="1"/>
            <a:endParaRPr lang="sl-SI" sz="2000" dirty="0" smtClean="0"/>
          </a:p>
          <a:p>
            <a:pPr lvl="1"/>
            <a:endParaRPr lang="sl-SI" sz="2400" dirty="0" smtClean="0"/>
          </a:p>
          <a:p>
            <a:pPr lvl="1"/>
            <a:endParaRPr lang="sl-SI" dirty="0" smtClean="0"/>
          </a:p>
          <a:p>
            <a:endParaRPr lang="sl-SI" dirty="0" smtClean="0"/>
          </a:p>
          <a:p>
            <a:pPr lvl="1">
              <a:buFont typeface="Wingdings" pitchFamily="2" charset="2"/>
              <a:buNone/>
            </a:pPr>
            <a:endParaRPr lang="sl-SI" sz="2400" i="1" dirty="0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dirty="0" smtClean="0"/>
              <a:t>Radna grupa za osiguranje kvaliteta</a:t>
            </a:r>
            <a:endParaRPr lang="sr-Latn-CS" sz="3200" dirty="0" smtClean="0"/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9325" cy="4906962"/>
          </a:xfrm>
        </p:spPr>
        <p:txBody>
          <a:bodyPr/>
          <a:lstStyle/>
          <a:p>
            <a:pPr marL="609600" indent="-609600"/>
            <a:r>
              <a:rPr lang="sl-SI" sz="2800" dirty="0" smtClean="0"/>
              <a:t>Rešenja </a:t>
            </a:r>
          </a:p>
          <a:p>
            <a:pPr marL="990600" lvl="1" indent="-533400"/>
            <a:r>
              <a:rPr lang="sl-SI" sz="2000" dirty="0" smtClean="0"/>
              <a:t>Ekspertska obuka na temu provere kvaliteta</a:t>
            </a:r>
          </a:p>
          <a:p>
            <a:pPr marL="1371600" lvl="2" indent="-457200"/>
            <a:r>
              <a:rPr lang="sl-SI" sz="1800" dirty="0" smtClean="0"/>
              <a:t>Dva dana – test</a:t>
            </a:r>
          </a:p>
          <a:p>
            <a:pPr marL="1371600" lvl="2" indent="-457200"/>
            <a:r>
              <a:rPr lang="sl-SI" sz="1800" dirty="0" smtClean="0"/>
              <a:t>Tim stručnjaka za analizu kvaliteta </a:t>
            </a:r>
          </a:p>
          <a:p>
            <a:pPr marL="1371600" lvl="2" indent="-457200"/>
            <a:r>
              <a:rPr lang="sl-SI" sz="1800" dirty="0" smtClean="0"/>
              <a:t>Predvođen ekspertom</a:t>
            </a:r>
          </a:p>
          <a:p>
            <a:pPr marL="1371600" lvl="2" indent="-457200"/>
            <a:r>
              <a:rPr lang="sl-SI" sz="1800" dirty="0" smtClean="0"/>
              <a:t>Mešoviti sastav polaznika: iz CJH i rukovodioci interne revizije </a:t>
            </a:r>
          </a:p>
          <a:p>
            <a:pPr marL="1371600" lvl="2" indent="-457200"/>
            <a:endParaRPr lang="sl-SI" sz="1800" dirty="0" smtClean="0"/>
          </a:p>
          <a:p>
            <a:pPr marL="990600" lvl="1" indent="-533400"/>
            <a:r>
              <a:rPr lang="sl-SI" sz="2000" dirty="0" smtClean="0"/>
              <a:t>Ocena kvaliteta funkcije interne revizije (uključujući i CJH) u zemlji domaćinu</a:t>
            </a:r>
          </a:p>
          <a:p>
            <a:pPr marL="1371600" lvl="2" indent="-457200"/>
            <a:r>
              <a:rPr lang="sl-SI" sz="1800" dirty="0" smtClean="0"/>
              <a:t>Ekspert će usmeravati i ocenjivati pojedinačne članove tima</a:t>
            </a:r>
          </a:p>
          <a:p>
            <a:pPr marL="1371600" lvl="2" indent="-457200">
              <a:buNone/>
            </a:pPr>
            <a:endParaRPr lang="sl-SI" sz="1800" dirty="0" smtClean="0"/>
          </a:p>
          <a:p>
            <a:pPr marL="990600" lvl="1" indent="-533400"/>
            <a:r>
              <a:rPr lang="sl-SI" sz="2000" dirty="0" smtClean="0"/>
              <a:t>Posle dva angažmana</a:t>
            </a:r>
          </a:p>
          <a:p>
            <a:pPr marL="1371600" lvl="2" indent="-457200"/>
            <a:r>
              <a:rPr lang="sl-SI" sz="1800" dirty="0" smtClean="0"/>
              <a:t>Sertifikovani stručnjaci za analizu kvaliteta – eksterni stručnjaci </a:t>
            </a:r>
            <a:r>
              <a:rPr lang="sl-SI" sz="1800" smtClean="0"/>
              <a:t>za proveru kvaliteta </a:t>
            </a:r>
            <a:r>
              <a:rPr lang="sl-SI" sz="1800" dirty="0" smtClean="0"/>
              <a:t>koji mogu nezavisno da vrše proveru kvaliteta</a:t>
            </a:r>
          </a:p>
          <a:p>
            <a:pPr marL="609600" indent="-609600">
              <a:buFontTx/>
              <a:buNone/>
            </a:pPr>
            <a:endParaRPr lang="sl-SI" sz="1800" dirty="0" smtClean="0"/>
          </a:p>
          <a:p>
            <a:pPr marL="609600" indent="-609600">
              <a:buFontTx/>
              <a:buNone/>
            </a:pPr>
            <a:endParaRPr lang="sl-SI" sz="1800" dirty="0" smtClean="0"/>
          </a:p>
          <a:p>
            <a:pPr marL="609600" indent="-609600"/>
            <a:endParaRPr lang="sl-SI" sz="1800" dirty="0" smtClean="0"/>
          </a:p>
          <a:p>
            <a:pPr marL="990600" lvl="1" indent="-533400"/>
            <a:endParaRPr lang="sl-SI" sz="1800" dirty="0" smtClean="0"/>
          </a:p>
          <a:p>
            <a:pPr marL="990600" lvl="1" indent="-533400"/>
            <a:endParaRPr lang="sl-SI" sz="2400" dirty="0" smtClean="0"/>
          </a:p>
          <a:p>
            <a:pPr marL="990600" lvl="1" indent="-533400"/>
            <a:endParaRPr lang="sl-SI" sz="2400" dirty="0" smtClean="0"/>
          </a:p>
          <a:p>
            <a:pPr marL="609600" indent="-609600"/>
            <a:endParaRPr lang="sl-SI" sz="2400" dirty="0" smtClean="0"/>
          </a:p>
          <a:p>
            <a:pPr marL="990600" lvl="1" indent="-533400">
              <a:buFont typeface="Wingdings" pitchFamily="2" charset="2"/>
              <a:buNone/>
            </a:pPr>
            <a:endParaRPr lang="sl-SI" sz="24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dirty="0" smtClean="0"/>
              <a:t>Radna</a:t>
            </a:r>
            <a:r>
              <a:rPr lang="hr-HR" sz="3200" dirty="0" smtClean="0"/>
              <a:t> grupa za </a:t>
            </a:r>
            <a:r>
              <a:rPr lang="hr-HR" sz="3200" dirty="0" smtClean="0"/>
              <a:t>osiguranje kvaliteta</a:t>
            </a:r>
            <a:endParaRPr lang="sr-Latn-CS" sz="3200" dirty="0" smtClean="0"/>
          </a:p>
        </p:txBody>
      </p:sp>
      <p:sp>
        <p:nvSpPr>
          <p:cNvPr id="20482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9325" cy="471328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sl-SI" sz="2800" dirty="0" smtClean="0"/>
              <a:t>Za </a:t>
            </a:r>
          </a:p>
          <a:p>
            <a:pPr marL="609600" indent="-609600">
              <a:buFontTx/>
              <a:buNone/>
            </a:pPr>
            <a:endParaRPr lang="sl-SI" sz="2800" dirty="0" smtClean="0"/>
          </a:p>
          <a:p>
            <a:pPr marL="990600" lvl="1" indent="-533400"/>
            <a:r>
              <a:rPr lang="sl-SI" sz="2000" dirty="0" smtClean="0"/>
              <a:t>Teorijski rad ZPIR će biti ojačan praktičnim pristupom</a:t>
            </a:r>
          </a:p>
          <a:p>
            <a:pPr marL="990600" lvl="1" indent="-533400"/>
            <a:r>
              <a:rPr lang="sl-SI" sz="2000" dirty="0" smtClean="0"/>
              <a:t>Sertifikovanje – garancija kvaliteta</a:t>
            </a:r>
          </a:p>
          <a:p>
            <a:pPr marL="990600" lvl="1" indent="-533400"/>
            <a:r>
              <a:rPr lang="sl-SI" sz="2000" dirty="0" smtClean="0"/>
              <a:t>Rešena pitanja nezavisnosti</a:t>
            </a:r>
          </a:p>
          <a:p>
            <a:pPr marL="990600" lvl="1" indent="-533400"/>
            <a:r>
              <a:rPr lang="sl-SI" sz="2000" dirty="0" smtClean="0"/>
              <a:t>Ograničeni troškovi individualnih zemalja članica PEMPAL-a</a:t>
            </a:r>
          </a:p>
          <a:p>
            <a:pPr marL="990600" lvl="1" indent="-533400"/>
            <a:r>
              <a:rPr lang="sl-SI" sz="2000" dirty="0" smtClean="0"/>
              <a:t>Održivo rešenje</a:t>
            </a:r>
          </a:p>
          <a:p>
            <a:pPr marL="990600" lvl="1" indent="-533400"/>
            <a:r>
              <a:rPr lang="sl-SI" sz="2000" dirty="0" smtClean="0"/>
              <a:t>Donatori i sponzori PEMPAL-a će moći da vide stvarne praktične rezultate</a:t>
            </a:r>
          </a:p>
          <a:p>
            <a:pPr marL="990600" lvl="1" indent="-533400">
              <a:buFont typeface="Wingdings" pitchFamily="2" charset="2"/>
              <a:buNone/>
            </a:pPr>
            <a:endParaRPr lang="sl-SI" sz="2400" i="1" dirty="0" smtClean="0"/>
          </a:p>
        </p:txBody>
      </p:sp>
      <p:pic>
        <p:nvPicPr>
          <p:cNvPr id="20483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dirty="0" smtClean="0"/>
              <a:t>Radna grupa za osiguranje kvaliteta</a:t>
            </a:r>
            <a:endParaRPr lang="sr-Latn-CS" sz="3200" dirty="0" smtClean="0"/>
          </a:p>
        </p:txBody>
      </p:sp>
      <p:sp>
        <p:nvSpPr>
          <p:cNvPr id="21506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844675"/>
            <a:ext cx="8569325" cy="4713288"/>
          </a:xfrm>
        </p:spPr>
        <p:txBody>
          <a:bodyPr/>
          <a:lstStyle/>
          <a:p>
            <a:pPr marL="609600" indent="-609600"/>
            <a:r>
              <a:rPr lang="hr-HR" sz="2800" dirty="0" smtClean="0"/>
              <a:t>Protiv </a:t>
            </a:r>
          </a:p>
          <a:p>
            <a:pPr marL="609600" indent="-609600"/>
            <a:endParaRPr lang="hr-HR" sz="2800" dirty="0" smtClean="0"/>
          </a:p>
          <a:p>
            <a:pPr marL="990600" lvl="1" indent="-533400"/>
            <a:r>
              <a:rPr lang="hr-HR" sz="2400" dirty="0" smtClean="0"/>
              <a:t>Uticaj na budžet PEMPAL-a</a:t>
            </a:r>
          </a:p>
          <a:p>
            <a:pPr marL="990600" lvl="1" indent="-533400"/>
            <a:r>
              <a:rPr lang="hr-HR" sz="2400" dirty="0" smtClean="0"/>
              <a:t>Pitanja upravljanja rizikom</a:t>
            </a:r>
          </a:p>
          <a:p>
            <a:pPr marL="990600" lvl="1" indent="-533400"/>
            <a:endParaRPr lang="hr-HR" sz="2400" dirty="0" smtClean="0"/>
          </a:p>
          <a:p>
            <a:pPr marL="990600" lvl="1" indent="-533400"/>
            <a:endParaRPr lang="hr-HR" sz="2400" dirty="0" smtClean="0"/>
          </a:p>
          <a:p>
            <a:pPr marL="609600" indent="-609600"/>
            <a:endParaRPr lang="hr-HR" sz="24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150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dirty="0" smtClean="0"/>
              <a:t>Radna grupa za</a:t>
            </a:r>
            <a:br>
              <a:rPr lang="hr-HR" sz="3600" dirty="0" smtClean="0"/>
            </a:br>
            <a:r>
              <a:rPr lang="hr-HR" sz="3600" dirty="0" smtClean="0"/>
              <a:t> osiguranje kvaliteta</a:t>
            </a:r>
            <a:endParaRPr lang="sr-Latn-CS" sz="3600" dirty="0" smtClean="0"/>
          </a:p>
        </p:txBody>
      </p:sp>
      <p:sp>
        <p:nvSpPr>
          <p:cNvPr id="26627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r>
              <a:rPr lang="nl-BE" sz="2800" dirty="0" smtClean="0"/>
              <a:t>Šta treba uraditi? </a:t>
            </a:r>
            <a:endParaRPr lang="hr-HR" sz="2800" dirty="0" smtClean="0"/>
          </a:p>
          <a:p>
            <a:endParaRPr lang="hr-HR" sz="2800" dirty="0" smtClean="0"/>
          </a:p>
          <a:p>
            <a:pPr lvl="1"/>
            <a:r>
              <a:rPr lang="hr-HR" sz="2000" dirty="0" smtClean="0"/>
              <a:t>fish bowl</a:t>
            </a:r>
            <a:r>
              <a:rPr lang="hr-HR" sz="2000" dirty="0" smtClean="0"/>
              <a:t> vežba o viziji</a:t>
            </a:r>
          </a:p>
          <a:p>
            <a:pPr lvl="1"/>
            <a:r>
              <a:rPr lang="hr-HR" sz="2000" dirty="0" smtClean="0"/>
              <a:t>Izrada detaljnog akcionog plana</a:t>
            </a:r>
          </a:p>
          <a:p>
            <a:pPr lvl="1"/>
            <a:endParaRPr lang="hr-HR" sz="2000" dirty="0" smtClean="0"/>
          </a:p>
          <a:p>
            <a:endParaRPr lang="hr-HR" sz="2400" dirty="0" smtClean="0"/>
          </a:p>
          <a:p>
            <a:pPr lvl="1">
              <a:buFont typeface="Wingdings" pitchFamily="2" charset="2"/>
              <a:buNone/>
            </a:pPr>
            <a:r>
              <a:rPr lang="hr-HR" sz="1800" b="1" i="1" dirty="0" smtClean="0"/>
              <a:t>	</a:t>
            </a:r>
            <a:endParaRPr lang="nl-BE" sz="18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6628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sr-Latn-CS" sz="3600" dirty="0" smtClean="0"/>
              <a:t>Radna grupa za</a:t>
            </a:r>
            <a:br>
              <a:rPr lang="sr-Latn-CS" sz="3600" dirty="0" smtClean="0"/>
            </a:br>
            <a:r>
              <a:rPr lang="sr-Latn-CS" sz="3600" dirty="0" smtClean="0"/>
              <a:t> osiguranje kvaliteta </a:t>
            </a:r>
            <a:endParaRPr lang="sr-Latn-CS" sz="3600" dirty="0" smtClean="0"/>
          </a:p>
        </p:txBody>
      </p:sp>
      <p:pic>
        <p:nvPicPr>
          <p:cNvPr id="22530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irc_mi" descr="presentati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773238"/>
            <a:ext cx="4592637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55875" y="5516563"/>
            <a:ext cx="3744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Hvala </a:t>
            </a:r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Vam na pažnji</a:t>
            </a:r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!</a:t>
            </a:r>
            <a:endParaRPr lang="sr-Latn-C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0</TotalTime>
  <Words>260</Words>
  <Application>Microsoft Macintosh PowerPoint</Application>
  <PresentationFormat>Bildschirmpräsentation (4:3)</PresentationFormat>
  <Paragraphs>74</Paragraphs>
  <Slides>8</Slides>
  <Notes>0</Notes>
  <HiddenSlides>1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Zadani dizajn</vt:lpstr>
      <vt:lpstr>Radna grupa za ocenu kvaliteta</vt:lpstr>
      <vt:lpstr>Radna grupa za  ocenu kvaliteta</vt:lpstr>
      <vt:lpstr>Radna grupa za ocenu kvaliteta </vt:lpstr>
      <vt:lpstr>Radna grupa za osiguranje kvaliteta</vt:lpstr>
      <vt:lpstr>Radna grupa za osiguranje kvaliteta</vt:lpstr>
      <vt:lpstr>Radna grupa za osiguranje kvaliteta</vt:lpstr>
      <vt:lpstr>Radna grupa za  osiguranje kvaliteta</vt:lpstr>
      <vt:lpstr>Radna grupa za  osiguranje kvaliteta </vt:lpstr>
    </vt:vector>
  </TitlesOfParts>
  <Company>Ministarstvo Financija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Matthias Brenner</cp:lastModifiedBy>
  <cp:revision>369</cp:revision>
  <dcterms:created xsi:type="dcterms:W3CDTF">2014-03-04T13:34:17Z</dcterms:created>
  <dcterms:modified xsi:type="dcterms:W3CDTF">2014-03-04T16:10:55Z</dcterms:modified>
</cp:coreProperties>
</file>