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55" r:id="rId2"/>
    <p:sldId id="492" r:id="rId3"/>
    <p:sldId id="494" r:id="rId4"/>
    <p:sldId id="489" r:id="rId5"/>
    <p:sldId id="497" r:id="rId6"/>
    <p:sldId id="498" r:id="rId7"/>
    <p:sldId id="499" r:id="rId8"/>
    <p:sldId id="481" r:id="rId9"/>
  </p:sldIdLst>
  <p:sldSz cx="9144000" cy="6858000" type="screen4x3"/>
  <p:notesSz cx="6797675" cy="9928225"/>
  <p:defaultTextStyle>
    <a:defPPr>
      <a:defRPr lang="hr-H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37" autoAdjust="0"/>
    <p:restoredTop sz="80108" autoAdjust="0"/>
  </p:normalViewPr>
  <p:slideViewPr>
    <p:cSldViewPr>
      <p:cViewPr>
        <p:scale>
          <a:sx n="66" d="100"/>
          <a:sy n="66" d="100"/>
        </p:scale>
        <p:origin x="-1620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47F6D03-954D-4E90-B4CA-4B9AF56AAAC8}" type="datetimeFigureOut">
              <a:rPr lang="hr-HR"/>
              <a:pPr>
                <a:defRPr/>
              </a:pPr>
              <a:t>4.3.2014.</a:t>
            </a:fld>
            <a:endParaRPr lang="hr-H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BDCAF88-BDFB-443A-B6B0-CEFA6887331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noProof="0" smtClean="0"/>
              <a:t>Kliknite da biste uredili stilove teksta matrice</a:t>
            </a:r>
          </a:p>
          <a:p>
            <a:pPr lvl="1"/>
            <a:r>
              <a:rPr lang="hr-HR" noProof="0" smtClean="0"/>
              <a:t>Druga razina</a:t>
            </a:r>
          </a:p>
          <a:p>
            <a:pPr lvl="2"/>
            <a:r>
              <a:rPr lang="hr-HR" noProof="0" smtClean="0"/>
              <a:t>Treća razina</a:t>
            </a:r>
          </a:p>
          <a:p>
            <a:pPr lvl="3"/>
            <a:r>
              <a:rPr lang="hr-HR" noProof="0" smtClean="0"/>
              <a:t>Četvrta razina</a:t>
            </a:r>
          </a:p>
          <a:p>
            <a:pPr lvl="4"/>
            <a:r>
              <a:rPr lang="hr-HR" noProof="0" smtClean="0"/>
              <a:t>Peta razina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5721282-02FE-47AA-AD81-48C79848F19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1125538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mtClean="0"/>
            </a:lvl1pPr>
          </a:lstStyle>
          <a:p>
            <a:r>
              <a:rPr lang="en-US" smtClean="0"/>
              <a:t>Kliknite da biste uredili stil naslova matrice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en-US" smtClean="0"/>
              <a:t>Kliknite da biste uredili stil podnaslova matrice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4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/>
            </a:lvl1pPr>
          </a:lstStyle>
          <a:p>
            <a:pPr>
              <a:defRPr/>
            </a:pPr>
            <a:fld id="{21912877-175D-4592-ADE3-E8E2AC02DD5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3C1F3-45AD-4372-84D3-3D5C902C166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36CF-6C2F-404C-B20A-AEFC621FFAD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06FB0-C8D9-4BEA-8342-7B820685EB27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82E72-C7D1-4695-888A-DFD28E3016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1321B4-A4CC-4834-BB1E-DD190F1E293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47E6D-4F4E-41B0-A3F6-78378738DC9E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18CF6-0635-4D63-AFF5-51A2CD37D4D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E7247-6E3B-4E34-943F-813AE11F1D9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3AED93-BDD1-4735-B504-480D6E39633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F38F8-C62F-4790-8584-15220C6C860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FB3F0-C0C0-4CA2-84A8-1A9694D4C90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57078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FC5D6E-BCEB-447B-9A1E-79083DDF780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14"/>
          <a:srcRect b="42664"/>
          <a:stretch>
            <a:fillRect/>
          </a:stretch>
        </p:blipFill>
        <p:spPr bwMode="auto">
          <a:xfrm>
            <a:off x="0" y="6119813"/>
            <a:ext cx="9144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13700" y="0"/>
            <a:ext cx="11303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algn="ctr"/>
            <a:r>
              <a:rPr lang="hr-HR" smtClean="0"/>
              <a:t>Working </a:t>
            </a:r>
            <a:r>
              <a:rPr lang="nl-BE" smtClean="0"/>
              <a:t>G</a:t>
            </a:r>
            <a:r>
              <a:rPr lang="hr-HR" smtClean="0"/>
              <a:t>roup on Quality Assurance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/>
          <a:p>
            <a:r>
              <a:rPr lang="hr-HR" b="1" smtClean="0"/>
              <a:t>Plans for the future</a:t>
            </a:r>
          </a:p>
          <a:p>
            <a:endParaRPr lang="hr-HR" sz="3600" b="1" smtClean="0"/>
          </a:p>
          <a:p>
            <a:r>
              <a:rPr lang="hr-HR" sz="2400" b="1" smtClean="0"/>
              <a:t>Budva, 5 March 2014</a:t>
            </a:r>
          </a:p>
        </p:txBody>
      </p:sp>
      <p:pic>
        <p:nvPicPr>
          <p:cNvPr id="1638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r-HR" sz="3600" smtClean="0"/>
              <a:t>Working </a:t>
            </a:r>
            <a:r>
              <a:rPr lang="nl-BE" sz="3600" smtClean="0"/>
              <a:t>G</a:t>
            </a:r>
            <a:r>
              <a:rPr lang="hr-HR" sz="3600" smtClean="0"/>
              <a:t>roup on </a:t>
            </a:r>
            <a:br>
              <a:rPr lang="hr-HR" sz="3600" smtClean="0"/>
            </a:br>
            <a:r>
              <a:rPr lang="hr-HR" sz="3600" smtClean="0"/>
              <a:t>Quality Assurance</a:t>
            </a:r>
            <a:endParaRPr lang="sr-Latn-CS" sz="3600" smtClean="0"/>
          </a:p>
        </p:txBody>
      </p:sp>
      <p:sp>
        <p:nvSpPr>
          <p:cNvPr id="17410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569325" cy="4641850"/>
          </a:xfrm>
        </p:spPr>
        <p:txBody>
          <a:bodyPr/>
          <a:lstStyle/>
          <a:p>
            <a:r>
              <a:rPr lang="hr-HR" sz="2800" smtClean="0"/>
              <a:t>Our achievements</a:t>
            </a:r>
          </a:p>
          <a:p>
            <a:pPr lvl="1"/>
            <a:r>
              <a:rPr lang="hr-HR" sz="2400" smtClean="0"/>
              <a:t>developed documents</a:t>
            </a:r>
          </a:p>
          <a:p>
            <a:pPr lvl="2"/>
            <a:r>
              <a:rPr lang="en-US" sz="1800" smtClean="0"/>
              <a:t>overall template on quality</a:t>
            </a:r>
            <a:r>
              <a:rPr lang="hr-HR" sz="1800" smtClean="0"/>
              <a:t> assessment</a:t>
            </a:r>
            <a:r>
              <a:rPr lang="en-US" sz="1800" smtClean="0"/>
              <a:t> </a:t>
            </a:r>
            <a:endParaRPr lang="hr-HR" sz="1800" smtClean="0"/>
          </a:p>
          <a:p>
            <a:pPr lvl="2"/>
            <a:r>
              <a:rPr lang="en-US" sz="1800" smtClean="0"/>
              <a:t>guidelines on ongoing supervision</a:t>
            </a:r>
            <a:endParaRPr lang="hr-HR" sz="1800" smtClean="0"/>
          </a:p>
          <a:p>
            <a:pPr lvl="2"/>
            <a:r>
              <a:rPr lang="en-US" sz="1800" smtClean="0"/>
              <a:t>guidelines on the periodic internal assessment of the internal audit function</a:t>
            </a:r>
            <a:endParaRPr lang="hr-HR" sz="1800" smtClean="0"/>
          </a:p>
          <a:p>
            <a:pPr lvl="2"/>
            <a:endParaRPr lang="hr-HR" sz="1800" smtClean="0"/>
          </a:p>
          <a:p>
            <a:pPr lvl="1"/>
            <a:r>
              <a:rPr lang="hr-HR" sz="2400" smtClean="0"/>
              <a:t>document in the process of developing</a:t>
            </a:r>
          </a:p>
          <a:p>
            <a:pPr lvl="2"/>
            <a:r>
              <a:rPr lang="en-US" sz="1800" smtClean="0"/>
              <a:t>guidelines for the external assessment of the internal audit function by the CHU</a:t>
            </a:r>
            <a:endParaRPr lang="hr-HR" sz="1800" smtClean="0"/>
          </a:p>
          <a:p>
            <a:pPr lvl="2"/>
            <a:r>
              <a:rPr lang="hr-HR" sz="1800" smtClean="0"/>
              <a:t>guidance for the internal assessment of the CHU</a:t>
            </a:r>
          </a:p>
          <a:p>
            <a:endParaRPr lang="hr-HR" sz="1800" smtClean="0"/>
          </a:p>
          <a:p>
            <a:pPr lvl="1">
              <a:buFontTx/>
              <a:buNone/>
            </a:pPr>
            <a:endParaRPr lang="hr-HR" sz="1800" smtClean="0"/>
          </a:p>
          <a:p>
            <a:endParaRPr lang="hr-HR" sz="2000" smtClean="0"/>
          </a:p>
          <a:p>
            <a:pPr lvl="1">
              <a:buFont typeface="Wingdings" pitchFamily="2" charset="2"/>
              <a:buNone/>
            </a:pPr>
            <a:endParaRPr lang="hr-HR" sz="2000" i="1" smtClean="0"/>
          </a:p>
        </p:txBody>
      </p:sp>
      <p:pic>
        <p:nvPicPr>
          <p:cNvPr id="17411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hr-HR" sz="3200" smtClean="0"/>
              <a:t>Working </a:t>
            </a:r>
            <a:r>
              <a:rPr lang="nl-BE" sz="3200" smtClean="0"/>
              <a:t>G</a:t>
            </a:r>
            <a:r>
              <a:rPr lang="hr-HR" sz="3200" smtClean="0"/>
              <a:t>roup on Quality Assurance</a:t>
            </a:r>
            <a:endParaRPr lang="sr-Latn-CS" sz="3200" smtClean="0"/>
          </a:p>
        </p:txBody>
      </p:sp>
      <p:sp>
        <p:nvSpPr>
          <p:cNvPr id="18434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855788"/>
            <a:ext cx="8569325" cy="5002212"/>
          </a:xfrm>
        </p:spPr>
        <p:txBody>
          <a:bodyPr/>
          <a:lstStyle/>
          <a:p>
            <a:r>
              <a:rPr lang="hr-HR" sz="2800" smtClean="0"/>
              <a:t>Vision</a:t>
            </a:r>
          </a:p>
          <a:p>
            <a:endParaRPr lang="hr-HR" sz="2800" smtClean="0"/>
          </a:p>
          <a:p>
            <a:pPr lvl="1"/>
            <a:r>
              <a:rPr lang="en-US" sz="2400" smtClean="0"/>
              <a:t>an independent external review of the internal audit function</a:t>
            </a:r>
            <a:endParaRPr lang="hr-HR" sz="2400" smtClean="0"/>
          </a:p>
          <a:p>
            <a:pPr lvl="1"/>
            <a:endParaRPr lang="hr-HR" sz="2400" smtClean="0"/>
          </a:p>
          <a:p>
            <a:pPr lvl="2"/>
            <a:r>
              <a:rPr lang="hr-HR" sz="2000" smtClean="0"/>
              <a:t>c</a:t>
            </a:r>
            <a:r>
              <a:rPr lang="en-US" sz="2000" smtClean="0"/>
              <a:t>annot be performed by the CHU</a:t>
            </a:r>
            <a:endParaRPr lang="hr-HR" sz="2000" smtClean="0"/>
          </a:p>
          <a:p>
            <a:pPr lvl="2"/>
            <a:r>
              <a:rPr lang="en-US" sz="2000" smtClean="0"/>
              <a:t>when outsourced</a:t>
            </a:r>
            <a:r>
              <a:rPr lang="hr-HR" sz="2000" smtClean="0"/>
              <a:t> -</a:t>
            </a:r>
            <a:r>
              <a:rPr lang="en-US" sz="2000" smtClean="0"/>
              <a:t> quite expensive</a:t>
            </a:r>
            <a:endParaRPr lang="hr-HR" sz="2000" smtClean="0"/>
          </a:p>
          <a:p>
            <a:pPr>
              <a:buFontTx/>
              <a:buNone/>
            </a:pPr>
            <a:endParaRPr lang="hr-HR" sz="2000" smtClean="0"/>
          </a:p>
          <a:p>
            <a:pPr>
              <a:buFontTx/>
              <a:buNone/>
            </a:pPr>
            <a:endParaRPr lang="hr-HR" sz="2000" smtClean="0"/>
          </a:p>
          <a:p>
            <a:pPr>
              <a:buFontTx/>
              <a:buNone/>
            </a:pPr>
            <a:endParaRPr lang="hr-HR" sz="2400" b="1" smtClean="0"/>
          </a:p>
          <a:p>
            <a:pPr>
              <a:buFontTx/>
              <a:buNone/>
            </a:pPr>
            <a:endParaRPr lang="hr-HR" sz="2400" smtClean="0"/>
          </a:p>
          <a:p>
            <a:pPr lvl="1"/>
            <a:endParaRPr lang="hr-HR" sz="2000" smtClean="0"/>
          </a:p>
          <a:p>
            <a:pPr lvl="1"/>
            <a:endParaRPr lang="hr-HR" sz="2400" smtClean="0"/>
          </a:p>
          <a:p>
            <a:pPr lvl="1"/>
            <a:endParaRPr lang="hr-HR" smtClean="0"/>
          </a:p>
          <a:p>
            <a:endParaRPr lang="hr-HR" smtClean="0"/>
          </a:p>
          <a:p>
            <a:pPr lvl="1">
              <a:buFont typeface="Wingdings" pitchFamily="2" charset="2"/>
              <a:buNone/>
            </a:pPr>
            <a:endParaRPr lang="hr-HR" sz="2400" i="1" smtClean="0"/>
          </a:p>
        </p:txBody>
      </p:sp>
      <p:pic>
        <p:nvPicPr>
          <p:cNvPr id="18435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hr-HR" sz="3200" smtClean="0"/>
              <a:t>Working </a:t>
            </a:r>
            <a:r>
              <a:rPr lang="nl-BE" sz="3200" smtClean="0"/>
              <a:t>G</a:t>
            </a:r>
            <a:r>
              <a:rPr lang="hr-HR" sz="3200" smtClean="0"/>
              <a:t>roup on Quality Assurance</a:t>
            </a:r>
            <a:endParaRPr lang="sr-Latn-CS" sz="3200" smtClean="0"/>
          </a:p>
        </p:txBody>
      </p:sp>
      <p:sp>
        <p:nvSpPr>
          <p:cNvPr id="19458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341438"/>
            <a:ext cx="8569325" cy="4713287"/>
          </a:xfrm>
        </p:spPr>
        <p:txBody>
          <a:bodyPr/>
          <a:lstStyle/>
          <a:p>
            <a:pPr marL="609600" indent="-609600"/>
            <a:r>
              <a:rPr lang="hr-HR" sz="2800" smtClean="0"/>
              <a:t>Solutions</a:t>
            </a:r>
          </a:p>
          <a:p>
            <a:pPr marL="990600" lvl="1" indent="-533400"/>
            <a:r>
              <a:rPr lang="hr-HR" sz="2000" smtClean="0"/>
              <a:t>expert </a:t>
            </a:r>
            <a:r>
              <a:rPr lang="en-US" sz="2000" smtClean="0"/>
              <a:t>training on quality review</a:t>
            </a:r>
            <a:endParaRPr lang="hr-HR" sz="2000" smtClean="0"/>
          </a:p>
          <a:p>
            <a:pPr marL="1371600" lvl="2" indent="-457200"/>
            <a:r>
              <a:rPr lang="en-US" sz="1800" smtClean="0"/>
              <a:t>two days</a:t>
            </a:r>
            <a:r>
              <a:rPr lang="hr-HR" sz="1800" smtClean="0"/>
              <a:t> - </a:t>
            </a:r>
            <a:r>
              <a:rPr lang="en-US" sz="1800" smtClean="0"/>
              <a:t>test</a:t>
            </a:r>
          </a:p>
          <a:p>
            <a:pPr marL="1371600" lvl="2" indent="-457200"/>
            <a:r>
              <a:rPr lang="en-US" sz="1800" smtClean="0"/>
              <a:t>a team of quality reviewers</a:t>
            </a:r>
            <a:r>
              <a:rPr lang="hr-HR" sz="1800" smtClean="0"/>
              <a:t> </a:t>
            </a:r>
          </a:p>
          <a:p>
            <a:pPr marL="1371600" lvl="2" indent="-457200"/>
            <a:r>
              <a:rPr lang="en-US" sz="1800" smtClean="0"/>
              <a:t>lead by an exper</a:t>
            </a:r>
            <a:r>
              <a:rPr lang="hr-HR" sz="1800" smtClean="0"/>
              <a:t>t</a:t>
            </a:r>
          </a:p>
          <a:p>
            <a:pPr marL="1371600" lvl="2" indent="-457200"/>
            <a:r>
              <a:rPr lang="en-US" sz="1800" smtClean="0"/>
              <a:t>a mix of CHU staff and heads of internal audit</a:t>
            </a:r>
            <a:endParaRPr lang="hr-HR" sz="1800" smtClean="0"/>
          </a:p>
          <a:p>
            <a:pPr marL="1371600" lvl="2" indent="-457200"/>
            <a:endParaRPr lang="hr-HR" sz="1800" smtClean="0"/>
          </a:p>
          <a:p>
            <a:pPr marL="990600" lvl="1" indent="-533400"/>
            <a:r>
              <a:rPr lang="en-US" sz="2000" smtClean="0"/>
              <a:t>assess the quality of the internal audit function (including the CHU) in a host country</a:t>
            </a:r>
            <a:endParaRPr lang="hr-HR" sz="2000" smtClean="0"/>
          </a:p>
          <a:p>
            <a:pPr marL="1371600" lvl="2" indent="-457200"/>
            <a:r>
              <a:rPr lang="hr-HR" sz="1800" smtClean="0"/>
              <a:t>t</a:t>
            </a:r>
            <a:r>
              <a:rPr lang="en-US" sz="1800" smtClean="0"/>
              <a:t>he expert will coach and assess the individual team member</a:t>
            </a:r>
            <a:r>
              <a:rPr lang="hr-HR" sz="1800" smtClean="0"/>
              <a:t>s</a:t>
            </a:r>
          </a:p>
          <a:p>
            <a:pPr marL="1371600" lvl="2" indent="-457200"/>
            <a:endParaRPr lang="en-US" sz="1800" smtClean="0"/>
          </a:p>
          <a:p>
            <a:pPr marL="990600" lvl="1" indent="-533400"/>
            <a:r>
              <a:rPr lang="hr-HR" sz="2000" smtClean="0"/>
              <a:t>a</a:t>
            </a:r>
            <a:r>
              <a:rPr lang="en-US" sz="2000" smtClean="0"/>
              <a:t>fter two quality engagements</a:t>
            </a:r>
            <a:endParaRPr lang="hr-HR" sz="2000" smtClean="0"/>
          </a:p>
          <a:p>
            <a:pPr marL="1371600" lvl="2" indent="-457200"/>
            <a:r>
              <a:rPr lang="hr-HR" sz="1800" smtClean="0"/>
              <a:t>c</a:t>
            </a:r>
            <a:r>
              <a:rPr lang="en-US" sz="1800" smtClean="0"/>
              <a:t>ertified quality reviewers</a:t>
            </a:r>
            <a:r>
              <a:rPr lang="hr-HR" sz="1800" smtClean="0"/>
              <a:t> - </a:t>
            </a:r>
            <a:r>
              <a:rPr lang="en-US" sz="1800" smtClean="0"/>
              <a:t>external reviewers who can independently lead quality reviews</a:t>
            </a:r>
            <a:endParaRPr lang="hr-HR" sz="1800" smtClean="0"/>
          </a:p>
          <a:p>
            <a:pPr marL="609600" indent="-609600">
              <a:buFontTx/>
              <a:buNone/>
            </a:pPr>
            <a:endParaRPr lang="hr-HR" sz="1800" smtClean="0"/>
          </a:p>
          <a:p>
            <a:pPr marL="609600" indent="-609600">
              <a:buFontTx/>
              <a:buNone/>
            </a:pPr>
            <a:endParaRPr lang="hr-HR" sz="1800" smtClean="0"/>
          </a:p>
          <a:p>
            <a:pPr marL="609600" indent="-609600"/>
            <a:endParaRPr lang="hr-HR" sz="1800" smtClean="0"/>
          </a:p>
          <a:p>
            <a:pPr marL="990600" lvl="1" indent="-533400"/>
            <a:endParaRPr lang="hr-HR" sz="1800" smtClean="0"/>
          </a:p>
          <a:p>
            <a:pPr marL="990600" lvl="1" indent="-533400"/>
            <a:endParaRPr lang="hr-HR" sz="2400" smtClean="0"/>
          </a:p>
          <a:p>
            <a:pPr marL="990600" lvl="1" indent="-533400"/>
            <a:endParaRPr lang="hr-HR" sz="2400" smtClean="0"/>
          </a:p>
          <a:p>
            <a:pPr marL="609600" indent="-609600"/>
            <a:endParaRPr lang="hr-HR" sz="240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smtClean="0"/>
          </a:p>
        </p:txBody>
      </p:sp>
      <p:pic>
        <p:nvPicPr>
          <p:cNvPr id="19459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hr-HR" sz="3200" smtClean="0"/>
              <a:t>Working </a:t>
            </a:r>
            <a:r>
              <a:rPr lang="nl-BE" sz="3200" smtClean="0"/>
              <a:t>G</a:t>
            </a:r>
            <a:r>
              <a:rPr lang="hr-HR" sz="3200" smtClean="0"/>
              <a:t>roup on Quality Assurance</a:t>
            </a:r>
            <a:endParaRPr lang="sr-Latn-CS" sz="3200" smtClean="0"/>
          </a:p>
        </p:txBody>
      </p:sp>
      <p:sp>
        <p:nvSpPr>
          <p:cNvPr id="20482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341438"/>
            <a:ext cx="8569325" cy="471328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hr-HR" sz="2800" smtClean="0"/>
              <a:t>Pros</a:t>
            </a:r>
          </a:p>
          <a:p>
            <a:pPr marL="609600" indent="-609600">
              <a:buFontTx/>
              <a:buNone/>
            </a:pPr>
            <a:endParaRPr lang="en-US" sz="2800" smtClean="0"/>
          </a:p>
          <a:p>
            <a:pPr marL="990600" lvl="1" indent="-533400"/>
            <a:r>
              <a:rPr lang="en-US" sz="2000" smtClean="0"/>
              <a:t>theoretical IA COP efforts supplemented by a hands-on practical approach</a:t>
            </a:r>
          </a:p>
          <a:p>
            <a:pPr marL="990600" lvl="1" indent="-533400"/>
            <a:r>
              <a:rPr lang="hr-HR" sz="2000" smtClean="0"/>
              <a:t>c</a:t>
            </a:r>
            <a:r>
              <a:rPr lang="en-US" sz="2000" smtClean="0"/>
              <a:t>ertification </a:t>
            </a:r>
            <a:r>
              <a:rPr lang="hr-HR" sz="2000" smtClean="0"/>
              <a:t>- </a:t>
            </a:r>
            <a:r>
              <a:rPr lang="en-US" sz="2000" smtClean="0"/>
              <a:t>a guaranty for quality</a:t>
            </a:r>
          </a:p>
          <a:p>
            <a:pPr marL="990600" lvl="1" indent="-533400"/>
            <a:r>
              <a:rPr lang="hr-HR" sz="2000" smtClean="0"/>
              <a:t>i</a:t>
            </a:r>
            <a:r>
              <a:rPr lang="en-US" sz="2000" smtClean="0"/>
              <a:t>ndependence issue resolved</a:t>
            </a:r>
          </a:p>
          <a:p>
            <a:pPr marL="990600" lvl="1" indent="-533400"/>
            <a:r>
              <a:rPr lang="hr-HR" sz="2000" smtClean="0"/>
              <a:t>c</a:t>
            </a:r>
            <a:r>
              <a:rPr lang="en-US" sz="2000" smtClean="0"/>
              <a:t>osts for individual PEMPAL countries </a:t>
            </a:r>
            <a:r>
              <a:rPr lang="hr-HR" sz="2000" smtClean="0"/>
              <a:t>limited</a:t>
            </a:r>
            <a:endParaRPr lang="en-US" sz="2000" smtClean="0"/>
          </a:p>
          <a:p>
            <a:pPr marL="990600" lvl="1" indent="-533400"/>
            <a:r>
              <a:rPr lang="hr-HR" sz="2000" smtClean="0"/>
              <a:t>a</a:t>
            </a:r>
            <a:r>
              <a:rPr lang="en-US" sz="2000" smtClean="0"/>
              <a:t> sustainable solution</a:t>
            </a:r>
          </a:p>
          <a:p>
            <a:pPr marL="990600" lvl="1" indent="-533400"/>
            <a:r>
              <a:rPr lang="hr-HR" sz="2000" smtClean="0"/>
              <a:t>t</a:t>
            </a:r>
            <a:r>
              <a:rPr lang="en-US" sz="2000" smtClean="0"/>
              <a:t>he PEMPAL donors and sponsors will see a real practical achievement</a:t>
            </a:r>
            <a:endParaRPr lang="hr-HR" sz="200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smtClean="0"/>
          </a:p>
        </p:txBody>
      </p:sp>
      <p:pic>
        <p:nvPicPr>
          <p:cNvPr id="20483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slov 1"/>
          <p:cNvSpPr>
            <a:spLocks noGrp="1"/>
          </p:cNvSpPr>
          <p:nvPr>
            <p:ph type="title" idx="4294967295"/>
          </p:nvPr>
        </p:nvSpPr>
        <p:spPr>
          <a:xfrm>
            <a:off x="0" y="260350"/>
            <a:ext cx="8542338" cy="1143000"/>
          </a:xfrm>
        </p:spPr>
        <p:txBody>
          <a:bodyPr/>
          <a:lstStyle/>
          <a:p>
            <a:r>
              <a:rPr lang="hr-HR" sz="3200" smtClean="0"/>
              <a:t>Working </a:t>
            </a:r>
            <a:r>
              <a:rPr lang="nl-BE" sz="3200" smtClean="0"/>
              <a:t>G</a:t>
            </a:r>
            <a:r>
              <a:rPr lang="hr-HR" sz="3200" smtClean="0"/>
              <a:t>roup on Quality Assurance</a:t>
            </a:r>
            <a:endParaRPr lang="sr-Latn-CS" sz="3200" smtClean="0"/>
          </a:p>
        </p:txBody>
      </p:sp>
      <p:sp>
        <p:nvSpPr>
          <p:cNvPr id="21506" name="Rezervirano mjesto sadržaja 2"/>
          <p:cNvSpPr>
            <a:spLocks noGrp="1"/>
          </p:cNvSpPr>
          <p:nvPr>
            <p:ph idx="4294967295"/>
          </p:nvPr>
        </p:nvSpPr>
        <p:spPr>
          <a:xfrm>
            <a:off x="323850" y="1844675"/>
            <a:ext cx="8569325" cy="4713288"/>
          </a:xfrm>
        </p:spPr>
        <p:txBody>
          <a:bodyPr/>
          <a:lstStyle/>
          <a:p>
            <a:pPr marL="609600" indent="-609600"/>
            <a:r>
              <a:rPr lang="hr-HR" sz="2800" smtClean="0"/>
              <a:t>Cons</a:t>
            </a:r>
          </a:p>
          <a:p>
            <a:pPr marL="609600" indent="-609600"/>
            <a:endParaRPr lang="hr-HR" sz="2800" smtClean="0"/>
          </a:p>
          <a:p>
            <a:pPr marL="990600" lvl="1" indent="-533400"/>
            <a:r>
              <a:rPr lang="hr-HR" sz="2400" smtClean="0"/>
              <a:t>impact on PEM PAL budget</a:t>
            </a:r>
          </a:p>
          <a:p>
            <a:pPr marL="990600" lvl="1" indent="-533400"/>
            <a:r>
              <a:rPr lang="hr-HR" sz="2400" smtClean="0"/>
              <a:t>risk management issues</a:t>
            </a:r>
          </a:p>
          <a:p>
            <a:pPr marL="990600" lvl="1" indent="-533400"/>
            <a:endParaRPr lang="hr-HR" sz="2400" smtClean="0"/>
          </a:p>
          <a:p>
            <a:pPr marL="990600" lvl="1" indent="-533400"/>
            <a:endParaRPr lang="hr-HR" sz="2400" smtClean="0"/>
          </a:p>
          <a:p>
            <a:pPr marL="609600" indent="-609600"/>
            <a:endParaRPr lang="hr-HR" sz="2400" smtClean="0"/>
          </a:p>
          <a:p>
            <a:pPr marL="990600" lvl="1" indent="-533400">
              <a:buFont typeface="Wingdings" pitchFamily="2" charset="2"/>
              <a:buNone/>
            </a:pPr>
            <a:endParaRPr lang="hr-HR" sz="2400" i="1" smtClean="0"/>
          </a:p>
        </p:txBody>
      </p:sp>
      <p:pic>
        <p:nvPicPr>
          <p:cNvPr id="21507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r-HR" sz="3600" smtClean="0"/>
              <a:t>Working </a:t>
            </a:r>
            <a:r>
              <a:rPr lang="nl-BE" sz="3600" smtClean="0"/>
              <a:t>G</a:t>
            </a:r>
            <a:r>
              <a:rPr lang="hr-HR" sz="3600" smtClean="0"/>
              <a:t>roup on </a:t>
            </a:r>
            <a:br>
              <a:rPr lang="hr-HR" sz="3600" smtClean="0"/>
            </a:br>
            <a:r>
              <a:rPr lang="hr-HR" sz="3600" smtClean="0"/>
              <a:t>Quality Assurance</a:t>
            </a:r>
            <a:endParaRPr lang="sr-Latn-CS" sz="3600" smtClean="0"/>
          </a:p>
        </p:txBody>
      </p:sp>
      <p:sp>
        <p:nvSpPr>
          <p:cNvPr id="26627" name="Rezervirano mjesto sadržaja 2"/>
          <p:cNvSpPr>
            <a:spLocks noGrp="1"/>
          </p:cNvSpPr>
          <p:nvPr>
            <p:ph idx="4294967295"/>
          </p:nvPr>
        </p:nvSpPr>
        <p:spPr>
          <a:xfrm>
            <a:off x="250825" y="1628775"/>
            <a:ext cx="8569325" cy="4641850"/>
          </a:xfrm>
        </p:spPr>
        <p:txBody>
          <a:bodyPr/>
          <a:lstStyle/>
          <a:p>
            <a:r>
              <a:rPr lang="nl-BE" sz="2800" smtClean="0"/>
              <a:t>What needs to be done</a:t>
            </a:r>
            <a:r>
              <a:rPr lang="hr-HR" sz="2800" smtClean="0"/>
              <a:t>?</a:t>
            </a:r>
          </a:p>
          <a:p>
            <a:endParaRPr lang="hr-HR" sz="2800" smtClean="0"/>
          </a:p>
          <a:p>
            <a:pPr lvl="1"/>
            <a:r>
              <a:rPr lang="hr-HR" sz="2000" smtClean="0"/>
              <a:t>fish bowl exercise on the vision</a:t>
            </a:r>
          </a:p>
          <a:p>
            <a:pPr lvl="1"/>
            <a:r>
              <a:rPr lang="hr-HR" sz="2000" smtClean="0"/>
              <a:t>development of the detailed Action plan</a:t>
            </a:r>
          </a:p>
          <a:p>
            <a:pPr lvl="1"/>
            <a:endParaRPr lang="hr-HR" sz="2000" smtClean="0"/>
          </a:p>
          <a:p>
            <a:endParaRPr lang="hr-HR" sz="2400" smtClean="0"/>
          </a:p>
          <a:p>
            <a:pPr lvl="1">
              <a:buFont typeface="Wingdings" pitchFamily="2" charset="2"/>
              <a:buNone/>
            </a:pPr>
            <a:r>
              <a:rPr lang="hr-HR" sz="1800" b="1" i="1" smtClean="0"/>
              <a:t>	</a:t>
            </a:r>
            <a:endParaRPr lang="nl-BE" sz="1800" b="1" i="1" smtClean="0"/>
          </a:p>
          <a:p>
            <a:pPr lvl="1">
              <a:buFont typeface="Wingdings" pitchFamily="2" charset="2"/>
              <a:buNone/>
            </a:pPr>
            <a:r>
              <a:rPr lang="hr-HR" sz="2400" i="1" smtClean="0"/>
              <a:t>	</a:t>
            </a:r>
          </a:p>
          <a:p>
            <a:pPr lvl="1">
              <a:buFont typeface="Wingdings" pitchFamily="2" charset="2"/>
              <a:buNone/>
            </a:pPr>
            <a:endParaRPr lang="hr-HR" sz="2400" i="1" smtClean="0"/>
          </a:p>
        </p:txBody>
      </p:sp>
      <p:pic>
        <p:nvPicPr>
          <p:cNvPr id="26628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slov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hr-HR" sz="3600" smtClean="0"/>
              <a:t>Working </a:t>
            </a:r>
            <a:r>
              <a:rPr lang="nl-BE" sz="3600" smtClean="0"/>
              <a:t>G</a:t>
            </a:r>
            <a:r>
              <a:rPr lang="hr-HR" sz="3600" smtClean="0"/>
              <a:t>roup on </a:t>
            </a:r>
            <a:br>
              <a:rPr lang="hr-HR" sz="3600" smtClean="0"/>
            </a:br>
            <a:r>
              <a:rPr lang="hr-HR" sz="3600" smtClean="0"/>
              <a:t>Quality Assurance</a:t>
            </a:r>
            <a:endParaRPr lang="sr-Latn-CS" sz="3600" smtClean="0"/>
          </a:p>
        </p:txBody>
      </p:sp>
      <p:pic>
        <p:nvPicPr>
          <p:cNvPr id="22530" name="Picture 3" descr="logo_for_no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3700" y="0"/>
            <a:ext cx="24003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irc_mi" descr="presentatio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613" y="1773238"/>
            <a:ext cx="4592637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555875" y="5516563"/>
            <a:ext cx="374491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Thank you!</a:t>
            </a:r>
            <a:endParaRPr lang="hr-H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adani dizajn">
  <a:themeElements>
    <a:clrScheme name="Zadani dizaj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Zadani dizaj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Zadani dizaj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adani dizaj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adani dizaj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IA COP</Template>
  <TotalTime>2360</TotalTime>
  <Words>272</Words>
  <Application>Microsoft Office PowerPoint</Application>
  <PresentationFormat>On-screen Show (4:3)</PresentationFormat>
  <Paragraphs>76</Paragraphs>
  <Slides>8</Slides>
  <Notes>0</Notes>
  <HiddenSlides>1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Predložak dizajna</vt:lpstr>
      </vt:variant>
      <vt:variant>
        <vt:i4>2</vt:i4>
      </vt:variant>
      <vt:variant>
        <vt:lpstr>Naslovi slajdova</vt:lpstr>
      </vt:variant>
      <vt:variant>
        <vt:i4>8</vt:i4>
      </vt:variant>
    </vt:vector>
  </HeadingPairs>
  <TitlesOfParts>
    <vt:vector size="12" baseType="lpstr">
      <vt:lpstr>Arial</vt:lpstr>
      <vt:lpstr>Wingdings</vt:lpstr>
      <vt:lpstr>Zadani dizajn</vt:lpstr>
      <vt:lpstr>Zadani dizajn</vt:lpstr>
      <vt:lpstr>Working Group on Quality Assurance</vt:lpstr>
      <vt:lpstr>Working Group on  Quality Assurance</vt:lpstr>
      <vt:lpstr>Working Group on Quality Assurance</vt:lpstr>
      <vt:lpstr>Working Group on Quality Assurance</vt:lpstr>
      <vt:lpstr>Working Group on Quality Assurance</vt:lpstr>
      <vt:lpstr>Working Group on Quality Assurance</vt:lpstr>
      <vt:lpstr>Working Group on  Quality Assurance</vt:lpstr>
      <vt:lpstr>Working Group on  Quality Assurance</vt:lpstr>
    </vt:vector>
  </TitlesOfParts>
  <Company>Ministarstvo Financija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Tomislav Mičetić</dc:creator>
  <cp:lastModifiedBy>Ljerka</cp:lastModifiedBy>
  <cp:revision>361</cp:revision>
  <dcterms:created xsi:type="dcterms:W3CDTF">2009-03-31T11:18:42Z</dcterms:created>
  <dcterms:modified xsi:type="dcterms:W3CDTF">2014-03-04T11:17:38Z</dcterms:modified>
</cp:coreProperties>
</file>