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7"/>
  </p:notesMasterIdLst>
  <p:handoutMasterIdLst>
    <p:handoutMasterId r:id="rId18"/>
  </p:handoutMasterIdLst>
  <p:sldIdLst>
    <p:sldId id="264" r:id="rId2"/>
    <p:sldId id="366" r:id="rId3"/>
    <p:sldId id="367" r:id="rId4"/>
    <p:sldId id="377" r:id="rId5"/>
    <p:sldId id="373" r:id="rId6"/>
    <p:sldId id="375" r:id="rId7"/>
    <p:sldId id="371" r:id="rId8"/>
    <p:sldId id="385" r:id="rId9"/>
    <p:sldId id="384" r:id="rId10"/>
    <p:sldId id="383" r:id="rId11"/>
    <p:sldId id="382" r:id="rId12"/>
    <p:sldId id="376" r:id="rId13"/>
    <p:sldId id="386" r:id="rId14"/>
    <p:sldId id="378" r:id="rId15"/>
    <p:sldId id="379" r:id="rId16"/>
  </p:sldIdLst>
  <p:sldSz cx="10693400" cy="7561263"/>
  <p:notesSz cx="6794500" cy="9906000"/>
  <p:defaultTextStyle>
    <a:defPPr>
      <a:defRPr lang="fr-F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32">
          <p15:clr>
            <a:srgbClr val="A4A3A4"/>
          </p15:clr>
        </p15:guide>
        <p15:guide id="2" orient="horz" pos="4286">
          <p15:clr>
            <a:srgbClr val="A4A3A4"/>
          </p15:clr>
        </p15:guide>
        <p15:guide id="3" orient="horz" pos="2472">
          <p15:clr>
            <a:srgbClr val="A4A3A4"/>
          </p15:clr>
        </p15:guide>
        <p15:guide id="4" orient="horz" pos="4649">
          <p15:clr>
            <a:srgbClr val="A4A3A4"/>
          </p15:clr>
        </p15:guide>
        <p15:guide id="5" orient="horz" pos="233">
          <p15:clr>
            <a:srgbClr val="A4A3A4"/>
          </p15:clr>
        </p15:guide>
        <p15:guide id="6" orient="horz" pos="746">
          <p15:clr>
            <a:srgbClr val="A4A3A4"/>
          </p15:clr>
        </p15:guide>
        <p15:guide id="7" orient="horz" pos="1202">
          <p15:clr>
            <a:srgbClr val="A4A3A4"/>
          </p15:clr>
        </p15:guide>
        <p15:guide id="8" orient="horz" pos="1428">
          <p15:clr>
            <a:srgbClr val="A4A3A4"/>
          </p15:clr>
        </p15:guide>
        <p15:guide id="9" orient="horz" pos="1066">
          <p15:clr>
            <a:srgbClr val="A4A3A4"/>
          </p15:clr>
        </p15:guide>
        <p15:guide id="10" orient="horz" pos="122">
          <p15:clr>
            <a:srgbClr val="A4A3A4"/>
          </p15:clr>
        </p15:guide>
        <p15:guide id="11" orient="horz" pos="384">
          <p15:clr>
            <a:srgbClr val="A4A3A4"/>
          </p15:clr>
        </p15:guide>
        <p15:guide id="12" pos="3398">
          <p15:clr>
            <a:srgbClr val="A4A3A4"/>
          </p15:clr>
        </p15:guide>
        <p15:guide id="13" pos="6624">
          <p15:clr>
            <a:srgbClr val="A4A3A4"/>
          </p15:clr>
        </p15:guide>
        <p15:guide id="14" pos="927">
          <p15:clr>
            <a:srgbClr val="A4A3A4"/>
          </p15:clr>
        </p15:guide>
        <p15:guide id="15" pos="238">
          <p15:clr>
            <a:srgbClr val="A4A3A4"/>
          </p15:clr>
        </p15:guide>
        <p15:guide id="16" pos="462">
          <p15:clr>
            <a:srgbClr val="A4A3A4"/>
          </p15:clr>
        </p15:guide>
        <p15:guide id="17" pos="115">
          <p15:clr>
            <a:srgbClr val="A4A3A4"/>
          </p15:clr>
        </p15:guide>
        <p15:guide id="18" pos="6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C59"/>
    <a:srgbClr val="0064A6"/>
    <a:srgbClr val="F5C513"/>
    <a:srgbClr val="002B58"/>
    <a:srgbClr val="012C59"/>
    <a:srgbClr val="6FBAED"/>
    <a:srgbClr val="FFFFFF"/>
    <a:srgbClr val="A5A5A5"/>
    <a:srgbClr val="3AC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0" autoAdjust="0"/>
    <p:restoredTop sz="94472" autoAdjust="0"/>
  </p:normalViewPr>
  <p:slideViewPr>
    <p:cSldViewPr snapToGrid="0" showGuides="1">
      <p:cViewPr varScale="1">
        <p:scale>
          <a:sx n="87" d="100"/>
          <a:sy n="87" d="100"/>
        </p:scale>
        <p:origin x="-821" y="-91"/>
      </p:cViewPr>
      <p:guideLst>
        <p:guide orient="horz" pos="632"/>
        <p:guide orient="horz" pos="4286"/>
        <p:guide orient="horz" pos="2472"/>
        <p:guide orient="horz" pos="4649"/>
        <p:guide orient="horz" pos="233"/>
        <p:guide orient="horz" pos="746"/>
        <p:guide orient="horz" pos="1202"/>
        <p:guide orient="horz" pos="1428"/>
        <p:guide orient="horz" pos="1066"/>
        <p:guide orient="horz" pos="122"/>
        <p:guide orient="horz" pos="384"/>
        <p:guide pos="3398"/>
        <p:guide pos="6624"/>
        <p:guide pos="927"/>
        <p:guide pos="238"/>
        <p:guide pos="462"/>
        <p:guide pos="115"/>
        <p:guide pos="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-540" y="-7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0C5F9-5A18-4FA5-BCC0-A133EB9C01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259DB-5CBF-4BF0-A079-FB6BD9498009}">
      <dgm:prSet phldrT="[Text]" custT="1"/>
      <dgm:spPr/>
      <dgm:t>
        <a:bodyPr/>
        <a:lstStyle/>
        <a:p>
          <a:r>
            <a:rPr lang="de-CH" sz="1800" dirty="0" smtClean="0"/>
            <a:t>1</a:t>
          </a:r>
          <a:endParaRPr lang="en-GB" sz="1800" dirty="0"/>
        </a:p>
      </dgm:t>
    </dgm:pt>
    <dgm:pt modelId="{DC0E9E16-D4AF-4F2B-852C-DCDC4BF9922A}" type="parTrans" cxnId="{0F8EDB13-92D8-4E16-9225-193CDCE33D39}">
      <dgm:prSet/>
      <dgm:spPr/>
      <dgm:t>
        <a:bodyPr/>
        <a:lstStyle/>
        <a:p>
          <a:endParaRPr lang="en-GB" sz="1800"/>
        </a:p>
      </dgm:t>
    </dgm:pt>
    <dgm:pt modelId="{CA853952-6EB3-4E1E-9C13-86AC13689BFB}" type="sibTrans" cxnId="{0F8EDB13-92D8-4E16-9225-193CDCE33D39}">
      <dgm:prSet/>
      <dgm:spPr/>
      <dgm:t>
        <a:bodyPr/>
        <a:lstStyle/>
        <a:p>
          <a:endParaRPr lang="en-GB" sz="1800"/>
        </a:p>
      </dgm:t>
    </dgm:pt>
    <dgm:pt modelId="{DED88659-9EC4-4F9C-9C6A-52A1097F43D8}">
      <dgm:prSet phldrT="[Text]" custT="1"/>
      <dgm:spPr/>
      <dgm:t>
        <a:bodyPr/>
        <a:lstStyle/>
        <a:p>
          <a:r>
            <a:rPr lang="de-CH" sz="1800" b="1" dirty="0" err="1" smtClean="0"/>
            <a:t>Fiscal</a:t>
          </a:r>
          <a:r>
            <a:rPr lang="de-CH" sz="1800" b="1" dirty="0" smtClean="0"/>
            <a:t> </a:t>
          </a:r>
          <a:r>
            <a:rPr lang="de-CH" sz="1800" b="1" dirty="0" err="1" smtClean="0"/>
            <a:t>Federalism</a:t>
          </a:r>
          <a:r>
            <a:rPr lang="de-CH" sz="1800" b="1" dirty="0" smtClean="0"/>
            <a:t> in </a:t>
          </a:r>
          <a:r>
            <a:rPr lang="de-CH" sz="1800" b="1" dirty="0" err="1" smtClean="0"/>
            <a:t>Switzerland</a:t>
          </a:r>
          <a:endParaRPr lang="en-GB" sz="1800" b="1" dirty="0"/>
        </a:p>
      </dgm:t>
    </dgm:pt>
    <dgm:pt modelId="{F4E60DD6-3036-4D69-A9C0-7A292762E36D}" type="parTrans" cxnId="{02D51376-1D5B-4082-8167-942D8AAFD3D7}">
      <dgm:prSet/>
      <dgm:spPr/>
      <dgm:t>
        <a:bodyPr/>
        <a:lstStyle/>
        <a:p>
          <a:endParaRPr lang="en-GB" sz="1800"/>
        </a:p>
      </dgm:t>
    </dgm:pt>
    <dgm:pt modelId="{6E06F9ED-6787-4FB9-BDFE-C9925ECCFBB3}" type="sibTrans" cxnId="{02D51376-1D5B-4082-8167-942D8AAFD3D7}">
      <dgm:prSet/>
      <dgm:spPr/>
      <dgm:t>
        <a:bodyPr/>
        <a:lstStyle/>
        <a:p>
          <a:endParaRPr lang="en-GB" sz="1800"/>
        </a:p>
      </dgm:t>
    </dgm:pt>
    <dgm:pt modelId="{6B29EB84-1104-446E-A825-1AFA41311E29}">
      <dgm:prSet phldrT="[Text]" custT="1"/>
      <dgm:spPr/>
      <dgm:t>
        <a:bodyPr/>
        <a:lstStyle/>
        <a:p>
          <a:r>
            <a:rPr lang="de-CH" sz="1800" dirty="0" smtClean="0"/>
            <a:t>2</a:t>
          </a:r>
          <a:endParaRPr lang="en-GB" sz="1800" dirty="0"/>
        </a:p>
      </dgm:t>
    </dgm:pt>
    <dgm:pt modelId="{FA003E08-701D-45D4-8899-9494B4E9A0DF}" type="parTrans" cxnId="{6E5A889A-B58F-4C48-BF20-4E5FB010058B}">
      <dgm:prSet/>
      <dgm:spPr/>
      <dgm:t>
        <a:bodyPr/>
        <a:lstStyle/>
        <a:p>
          <a:endParaRPr lang="en-GB" sz="1800"/>
        </a:p>
      </dgm:t>
    </dgm:pt>
    <dgm:pt modelId="{4BE008EC-9C3A-4B14-B4CC-299708AFE640}" type="sibTrans" cxnId="{6E5A889A-B58F-4C48-BF20-4E5FB010058B}">
      <dgm:prSet/>
      <dgm:spPr/>
      <dgm:t>
        <a:bodyPr/>
        <a:lstStyle/>
        <a:p>
          <a:endParaRPr lang="en-GB" sz="1800"/>
        </a:p>
      </dgm:t>
    </dgm:pt>
    <dgm:pt modelId="{0255E67C-E7DE-465B-8CB4-A9712AE0460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de-CH" sz="1800" b="1" dirty="0" smtClean="0"/>
            <a:t>Developing Accrual Accounting in </a:t>
          </a:r>
          <a:r>
            <a:rPr lang="de-CH" sz="1800" b="1" dirty="0" err="1" smtClean="0"/>
            <a:t>Switzerland</a:t>
          </a:r>
          <a:r>
            <a:rPr lang="de-CH" sz="1800" b="1" dirty="0" smtClean="0"/>
            <a:t>: </a:t>
          </a:r>
          <a:r>
            <a:rPr lang="de-CH" sz="1800" dirty="0" smtClean="0"/>
            <a:t/>
          </a:r>
          <a:br>
            <a:rPr lang="de-CH" sz="1800" dirty="0" smtClean="0"/>
          </a:br>
          <a:r>
            <a:rPr lang="de-CH" sz="1800" dirty="0" err="1" smtClean="0"/>
            <a:t>Overview</a:t>
          </a:r>
          <a:endParaRPr lang="en-GB" sz="1800" dirty="0"/>
        </a:p>
      </dgm:t>
    </dgm:pt>
    <dgm:pt modelId="{673B4A57-DF5B-42DA-A76B-2F753B70042E}" type="parTrans" cxnId="{FD487A81-215E-4E0A-A24C-34016600F01E}">
      <dgm:prSet/>
      <dgm:spPr/>
      <dgm:t>
        <a:bodyPr/>
        <a:lstStyle/>
        <a:p>
          <a:endParaRPr lang="en-GB" sz="1800"/>
        </a:p>
      </dgm:t>
    </dgm:pt>
    <dgm:pt modelId="{E3ED15ED-FE12-4640-B6F2-7627518D952C}" type="sibTrans" cxnId="{FD487A81-215E-4E0A-A24C-34016600F01E}">
      <dgm:prSet/>
      <dgm:spPr/>
      <dgm:t>
        <a:bodyPr/>
        <a:lstStyle/>
        <a:p>
          <a:endParaRPr lang="en-GB" sz="1800"/>
        </a:p>
      </dgm:t>
    </dgm:pt>
    <dgm:pt modelId="{78773695-DB7A-4D80-8C53-3DE6601D6E56}">
      <dgm:prSet phldrT="[Text]" custT="1"/>
      <dgm:spPr/>
      <dgm:t>
        <a:bodyPr/>
        <a:lstStyle/>
        <a:p>
          <a:r>
            <a:rPr lang="de-CH" sz="1800" dirty="0" smtClean="0"/>
            <a:t>3</a:t>
          </a:r>
          <a:endParaRPr lang="en-GB" sz="1800" dirty="0"/>
        </a:p>
      </dgm:t>
    </dgm:pt>
    <dgm:pt modelId="{970A3FC5-A39B-426F-8FB3-44D6D27AB418}" type="parTrans" cxnId="{77EFA158-8CCC-4641-9B8D-62ECA500A26C}">
      <dgm:prSet/>
      <dgm:spPr/>
      <dgm:t>
        <a:bodyPr/>
        <a:lstStyle/>
        <a:p>
          <a:endParaRPr lang="en-GB" sz="1800"/>
        </a:p>
      </dgm:t>
    </dgm:pt>
    <dgm:pt modelId="{158101D0-4063-41C5-A48E-DC38EC5110D6}" type="sibTrans" cxnId="{77EFA158-8CCC-4641-9B8D-62ECA500A26C}">
      <dgm:prSet/>
      <dgm:spPr/>
      <dgm:t>
        <a:bodyPr/>
        <a:lstStyle/>
        <a:p>
          <a:endParaRPr lang="en-GB" sz="1800"/>
        </a:p>
      </dgm:t>
    </dgm:pt>
    <dgm:pt modelId="{A8F1A2CA-B298-4581-87E5-D8F7C5DE299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CH" sz="1800" b="1" dirty="0" smtClean="0"/>
            <a:t>Accrual Accounting at Swiss National Level:</a:t>
          </a:r>
          <a:r>
            <a:rPr lang="de-CH" sz="1800" dirty="0" smtClean="0"/>
            <a:t/>
          </a:r>
          <a:br>
            <a:rPr lang="de-CH" sz="1800" dirty="0" smtClean="0"/>
          </a:br>
          <a:r>
            <a:rPr lang="de-CH" sz="1800" dirty="0" smtClean="0"/>
            <a:t>Implementation </a:t>
          </a:r>
          <a:r>
            <a:rPr lang="de-CH" sz="1800" dirty="0" err="1" smtClean="0"/>
            <a:t>process</a:t>
          </a:r>
          <a:r>
            <a:rPr lang="de-CH" sz="1800" dirty="0" smtClean="0"/>
            <a:t> </a:t>
          </a:r>
          <a:r>
            <a:rPr lang="de-CH" sz="1800" dirty="0" err="1" smtClean="0"/>
            <a:t>and</a:t>
          </a:r>
          <a:r>
            <a:rPr lang="de-CH" sz="1800" dirty="0" smtClean="0"/>
            <a:t> </a:t>
          </a:r>
          <a:r>
            <a:rPr lang="de-CH" sz="1800" dirty="0" err="1" smtClean="0"/>
            <a:t>lessons</a:t>
          </a:r>
          <a:r>
            <a:rPr lang="de-CH" sz="1800" dirty="0" smtClean="0"/>
            <a:t> </a:t>
          </a:r>
          <a:r>
            <a:rPr lang="de-CH" sz="1800" dirty="0" err="1" smtClean="0"/>
            <a:t>learned</a:t>
          </a:r>
          <a:r>
            <a:rPr lang="de-CH" sz="1800" dirty="0" smtClean="0"/>
            <a:t> </a:t>
          </a:r>
          <a:endParaRPr lang="en-GB" sz="1800" dirty="0"/>
        </a:p>
      </dgm:t>
    </dgm:pt>
    <dgm:pt modelId="{E2D7C3D9-C7AF-4E27-83D9-0AFD65DBCD23}" type="parTrans" cxnId="{7EE4B957-4956-47E4-8978-99AEBB10FA47}">
      <dgm:prSet/>
      <dgm:spPr/>
      <dgm:t>
        <a:bodyPr/>
        <a:lstStyle/>
        <a:p>
          <a:endParaRPr lang="en-GB" sz="1800"/>
        </a:p>
      </dgm:t>
    </dgm:pt>
    <dgm:pt modelId="{72D1A9AF-379E-4F66-92BE-2D95598BCBB2}" type="sibTrans" cxnId="{7EE4B957-4956-47E4-8978-99AEBB10FA47}">
      <dgm:prSet/>
      <dgm:spPr/>
      <dgm:t>
        <a:bodyPr/>
        <a:lstStyle/>
        <a:p>
          <a:endParaRPr lang="en-GB" sz="1800"/>
        </a:p>
      </dgm:t>
    </dgm:pt>
    <dgm:pt modelId="{7CB50AB7-7761-4FB0-8FB1-B86E3097793D}">
      <dgm:prSet phldrT="[Text]" custT="1"/>
      <dgm:spPr/>
      <dgm:t>
        <a:bodyPr/>
        <a:lstStyle/>
        <a:p>
          <a:r>
            <a:rPr lang="de-CH" sz="1800" dirty="0" smtClean="0"/>
            <a:t>4</a:t>
          </a:r>
          <a:endParaRPr lang="en-GB" sz="1800" dirty="0"/>
        </a:p>
      </dgm:t>
    </dgm:pt>
    <dgm:pt modelId="{8D7D785A-8C60-4AD9-9287-989395484C49}" type="parTrans" cxnId="{A04FB88C-6206-4C43-86A8-F157F24FB4BA}">
      <dgm:prSet/>
      <dgm:spPr/>
      <dgm:t>
        <a:bodyPr/>
        <a:lstStyle/>
        <a:p>
          <a:endParaRPr lang="en-GB" sz="1800"/>
        </a:p>
      </dgm:t>
    </dgm:pt>
    <dgm:pt modelId="{29A516ED-DDD7-4E12-A994-938342241A53}" type="sibTrans" cxnId="{A04FB88C-6206-4C43-86A8-F157F24FB4BA}">
      <dgm:prSet/>
      <dgm:spPr/>
      <dgm:t>
        <a:bodyPr/>
        <a:lstStyle/>
        <a:p>
          <a:endParaRPr lang="en-GB" sz="1800"/>
        </a:p>
      </dgm:t>
    </dgm:pt>
    <dgm:pt modelId="{AD76D4F6-E86E-446D-8F6D-6C4E11F0D58B}">
      <dgm:prSet custT="1"/>
      <dgm:spPr/>
      <dgm:t>
        <a:bodyPr/>
        <a:lstStyle/>
        <a:p>
          <a:r>
            <a:rPr lang="de-CH" sz="1800" b="1" dirty="0" err="1" smtClean="0"/>
            <a:t>Conclusion</a:t>
          </a:r>
          <a:endParaRPr lang="en-GB" sz="1800" b="1" dirty="0"/>
        </a:p>
      </dgm:t>
    </dgm:pt>
    <dgm:pt modelId="{FBCBE920-D86B-4206-A36E-9FDF0832BAB9}" type="parTrans" cxnId="{3FF7C3AB-51BE-4131-8C19-A94A122ABD57}">
      <dgm:prSet/>
      <dgm:spPr/>
      <dgm:t>
        <a:bodyPr/>
        <a:lstStyle/>
        <a:p>
          <a:endParaRPr lang="en-GB" sz="1800"/>
        </a:p>
      </dgm:t>
    </dgm:pt>
    <dgm:pt modelId="{76E0AA91-AE0D-442E-9693-937C080B353A}" type="sibTrans" cxnId="{3FF7C3AB-51BE-4131-8C19-A94A122ABD57}">
      <dgm:prSet/>
      <dgm:spPr/>
      <dgm:t>
        <a:bodyPr/>
        <a:lstStyle/>
        <a:p>
          <a:endParaRPr lang="en-GB" sz="1800"/>
        </a:p>
      </dgm:t>
    </dgm:pt>
    <dgm:pt modelId="{69CB2D02-5C9F-4550-AD8F-28DCCE0123EA}" type="pres">
      <dgm:prSet presAssocID="{5370C5F9-5A18-4FA5-BCC0-A133EB9C0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9D0A39-E66E-4656-B892-17FB7076852A}" type="pres">
      <dgm:prSet presAssocID="{B37259DB-5CBF-4BF0-A079-FB6BD9498009}" presName="composite" presStyleCnt="0"/>
      <dgm:spPr/>
    </dgm:pt>
    <dgm:pt modelId="{42670F6D-F62C-4BF8-AA13-8B48DC7A72B6}" type="pres">
      <dgm:prSet presAssocID="{B37259DB-5CBF-4BF0-A079-FB6BD949800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12462-AD43-4AA8-AD3E-31F86C95D3ED}" type="pres">
      <dgm:prSet presAssocID="{B37259DB-5CBF-4BF0-A079-FB6BD949800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5BD831-0146-4DCD-84BC-BC34484A24C5}" type="pres">
      <dgm:prSet presAssocID="{CA853952-6EB3-4E1E-9C13-86AC13689BFB}" presName="sp" presStyleCnt="0"/>
      <dgm:spPr/>
    </dgm:pt>
    <dgm:pt modelId="{B649A2EB-89D4-4EE2-8CE7-EC39D2FCE293}" type="pres">
      <dgm:prSet presAssocID="{6B29EB84-1104-446E-A825-1AFA41311E29}" presName="composite" presStyleCnt="0"/>
      <dgm:spPr/>
    </dgm:pt>
    <dgm:pt modelId="{BEF4E683-BEBD-4FB6-A046-AD60E7BAE643}" type="pres">
      <dgm:prSet presAssocID="{6B29EB84-1104-446E-A825-1AFA41311E2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15F5A1-ED3C-4692-B2DF-FAFD2BE79B7D}" type="pres">
      <dgm:prSet presAssocID="{6B29EB84-1104-446E-A825-1AFA41311E2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0EE140-4A1F-49E5-963F-84A976666BF1}" type="pres">
      <dgm:prSet presAssocID="{4BE008EC-9C3A-4B14-B4CC-299708AFE640}" presName="sp" presStyleCnt="0"/>
      <dgm:spPr/>
    </dgm:pt>
    <dgm:pt modelId="{887C63E4-4B48-4984-A299-26AD00876183}" type="pres">
      <dgm:prSet presAssocID="{78773695-DB7A-4D80-8C53-3DE6601D6E56}" presName="composite" presStyleCnt="0"/>
      <dgm:spPr/>
    </dgm:pt>
    <dgm:pt modelId="{B3F86475-B0C6-47EE-9BCA-1331ADEC2F71}" type="pres">
      <dgm:prSet presAssocID="{78773695-DB7A-4D80-8C53-3DE6601D6E56}" presName="parentText" presStyleLbl="alignNode1" presStyleIdx="2" presStyleCnt="4" custLinFactNeighborY="349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4AFEC6-00AD-4F4F-9C25-B1CB21906C23}" type="pres">
      <dgm:prSet presAssocID="{78773695-DB7A-4D80-8C53-3DE6601D6E5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DB0481-46B3-4A48-9675-517922CB4250}" type="pres">
      <dgm:prSet presAssocID="{158101D0-4063-41C5-A48E-DC38EC5110D6}" presName="sp" presStyleCnt="0"/>
      <dgm:spPr/>
    </dgm:pt>
    <dgm:pt modelId="{AEAB2D5B-198C-45AE-B326-4A0C011159AE}" type="pres">
      <dgm:prSet presAssocID="{7CB50AB7-7761-4FB0-8FB1-B86E3097793D}" presName="composite" presStyleCnt="0"/>
      <dgm:spPr/>
    </dgm:pt>
    <dgm:pt modelId="{60F7460F-5BEF-4807-BF5E-6FAB5AABCA68}" type="pres">
      <dgm:prSet presAssocID="{7CB50AB7-7761-4FB0-8FB1-B86E3097793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6BCC34-2F48-44B3-8592-0693FC47FBBE}" type="pres">
      <dgm:prSet presAssocID="{7CB50AB7-7761-4FB0-8FB1-B86E3097793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D51376-1D5B-4082-8167-942D8AAFD3D7}" srcId="{B37259DB-5CBF-4BF0-A079-FB6BD9498009}" destId="{DED88659-9EC4-4F9C-9C6A-52A1097F43D8}" srcOrd="0" destOrd="0" parTransId="{F4E60DD6-3036-4D69-A9C0-7A292762E36D}" sibTransId="{6E06F9ED-6787-4FB9-BDFE-C9925ECCFBB3}"/>
    <dgm:cxn modelId="{3FF7C3AB-51BE-4131-8C19-A94A122ABD57}" srcId="{7CB50AB7-7761-4FB0-8FB1-B86E3097793D}" destId="{AD76D4F6-E86E-446D-8F6D-6C4E11F0D58B}" srcOrd="0" destOrd="0" parTransId="{FBCBE920-D86B-4206-A36E-9FDF0832BAB9}" sibTransId="{76E0AA91-AE0D-442E-9693-937C080B353A}"/>
    <dgm:cxn modelId="{9D37623D-0678-4573-B11D-98CD16B4871D}" type="presOf" srcId="{6B29EB84-1104-446E-A825-1AFA41311E29}" destId="{BEF4E683-BEBD-4FB6-A046-AD60E7BAE643}" srcOrd="0" destOrd="0" presId="urn:microsoft.com/office/officeart/2005/8/layout/chevron2"/>
    <dgm:cxn modelId="{5B91D338-52A4-4C69-9223-219BB4ABFE4A}" type="presOf" srcId="{A8F1A2CA-B298-4581-87E5-D8F7C5DE2995}" destId="{DA4AFEC6-00AD-4F4F-9C25-B1CB21906C23}" srcOrd="0" destOrd="0" presId="urn:microsoft.com/office/officeart/2005/8/layout/chevron2"/>
    <dgm:cxn modelId="{D84278FC-0A82-45F7-ADFF-3C1D8D10445D}" type="presOf" srcId="{AD76D4F6-E86E-446D-8F6D-6C4E11F0D58B}" destId="{256BCC34-2F48-44B3-8592-0693FC47FBBE}" srcOrd="0" destOrd="0" presId="urn:microsoft.com/office/officeart/2005/8/layout/chevron2"/>
    <dgm:cxn modelId="{6E5A889A-B58F-4C48-BF20-4E5FB010058B}" srcId="{5370C5F9-5A18-4FA5-BCC0-A133EB9C016F}" destId="{6B29EB84-1104-446E-A825-1AFA41311E29}" srcOrd="1" destOrd="0" parTransId="{FA003E08-701D-45D4-8899-9494B4E9A0DF}" sibTransId="{4BE008EC-9C3A-4B14-B4CC-299708AFE640}"/>
    <dgm:cxn modelId="{A04FB88C-6206-4C43-86A8-F157F24FB4BA}" srcId="{5370C5F9-5A18-4FA5-BCC0-A133EB9C016F}" destId="{7CB50AB7-7761-4FB0-8FB1-B86E3097793D}" srcOrd="3" destOrd="0" parTransId="{8D7D785A-8C60-4AD9-9287-989395484C49}" sibTransId="{29A516ED-DDD7-4E12-A994-938342241A53}"/>
    <dgm:cxn modelId="{098C71F3-F5FC-44F7-BCA7-82598D8BC0FC}" type="presOf" srcId="{B37259DB-5CBF-4BF0-A079-FB6BD9498009}" destId="{42670F6D-F62C-4BF8-AA13-8B48DC7A72B6}" srcOrd="0" destOrd="0" presId="urn:microsoft.com/office/officeart/2005/8/layout/chevron2"/>
    <dgm:cxn modelId="{7EE4B957-4956-47E4-8978-99AEBB10FA47}" srcId="{78773695-DB7A-4D80-8C53-3DE6601D6E56}" destId="{A8F1A2CA-B298-4581-87E5-D8F7C5DE2995}" srcOrd="0" destOrd="0" parTransId="{E2D7C3D9-C7AF-4E27-83D9-0AFD65DBCD23}" sibTransId="{72D1A9AF-379E-4F66-92BE-2D95598BCBB2}"/>
    <dgm:cxn modelId="{F63E3DCE-EADE-4E42-8B77-9743AC1DBED8}" type="presOf" srcId="{0255E67C-E7DE-465B-8CB4-A9712AE04600}" destId="{5715F5A1-ED3C-4692-B2DF-FAFD2BE79B7D}" srcOrd="0" destOrd="0" presId="urn:microsoft.com/office/officeart/2005/8/layout/chevron2"/>
    <dgm:cxn modelId="{1180C513-302A-4A2C-A282-BA0AFC1FA39A}" type="presOf" srcId="{5370C5F9-5A18-4FA5-BCC0-A133EB9C016F}" destId="{69CB2D02-5C9F-4550-AD8F-28DCCE0123EA}" srcOrd="0" destOrd="0" presId="urn:microsoft.com/office/officeart/2005/8/layout/chevron2"/>
    <dgm:cxn modelId="{DFE101E7-D176-411E-BA78-451432AD1E9B}" type="presOf" srcId="{7CB50AB7-7761-4FB0-8FB1-B86E3097793D}" destId="{60F7460F-5BEF-4807-BF5E-6FAB5AABCA68}" srcOrd="0" destOrd="0" presId="urn:microsoft.com/office/officeart/2005/8/layout/chevron2"/>
    <dgm:cxn modelId="{80CE5C72-AF76-44B0-AAD1-9A44FB539E28}" type="presOf" srcId="{DED88659-9EC4-4F9C-9C6A-52A1097F43D8}" destId="{A6112462-AD43-4AA8-AD3E-31F86C95D3ED}" srcOrd="0" destOrd="0" presId="urn:microsoft.com/office/officeart/2005/8/layout/chevron2"/>
    <dgm:cxn modelId="{77EFA158-8CCC-4641-9B8D-62ECA500A26C}" srcId="{5370C5F9-5A18-4FA5-BCC0-A133EB9C016F}" destId="{78773695-DB7A-4D80-8C53-3DE6601D6E56}" srcOrd="2" destOrd="0" parTransId="{970A3FC5-A39B-426F-8FB3-44D6D27AB418}" sibTransId="{158101D0-4063-41C5-A48E-DC38EC5110D6}"/>
    <dgm:cxn modelId="{FD487A81-215E-4E0A-A24C-34016600F01E}" srcId="{6B29EB84-1104-446E-A825-1AFA41311E29}" destId="{0255E67C-E7DE-465B-8CB4-A9712AE04600}" srcOrd="0" destOrd="0" parTransId="{673B4A57-DF5B-42DA-A76B-2F753B70042E}" sibTransId="{E3ED15ED-FE12-4640-B6F2-7627518D952C}"/>
    <dgm:cxn modelId="{0F8EDB13-92D8-4E16-9225-193CDCE33D39}" srcId="{5370C5F9-5A18-4FA5-BCC0-A133EB9C016F}" destId="{B37259DB-5CBF-4BF0-A079-FB6BD9498009}" srcOrd="0" destOrd="0" parTransId="{DC0E9E16-D4AF-4F2B-852C-DCDC4BF9922A}" sibTransId="{CA853952-6EB3-4E1E-9C13-86AC13689BFB}"/>
    <dgm:cxn modelId="{3542A8C0-7651-45F5-988E-846BA686D99E}" type="presOf" srcId="{78773695-DB7A-4D80-8C53-3DE6601D6E56}" destId="{B3F86475-B0C6-47EE-9BCA-1331ADEC2F71}" srcOrd="0" destOrd="0" presId="urn:microsoft.com/office/officeart/2005/8/layout/chevron2"/>
    <dgm:cxn modelId="{B5F8AAE4-3279-4493-AA03-DDC16699833D}" type="presParOf" srcId="{69CB2D02-5C9F-4550-AD8F-28DCCE0123EA}" destId="{249D0A39-E66E-4656-B892-17FB7076852A}" srcOrd="0" destOrd="0" presId="urn:microsoft.com/office/officeart/2005/8/layout/chevron2"/>
    <dgm:cxn modelId="{BDF38E6C-C9BD-4083-B158-ABE7A267B0B2}" type="presParOf" srcId="{249D0A39-E66E-4656-B892-17FB7076852A}" destId="{42670F6D-F62C-4BF8-AA13-8B48DC7A72B6}" srcOrd="0" destOrd="0" presId="urn:microsoft.com/office/officeart/2005/8/layout/chevron2"/>
    <dgm:cxn modelId="{F9E9AD7D-BB96-455A-88D9-3F351DB722BE}" type="presParOf" srcId="{249D0A39-E66E-4656-B892-17FB7076852A}" destId="{A6112462-AD43-4AA8-AD3E-31F86C95D3ED}" srcOrd="1" destOrd="0" presId="urn:microsoft.com/office/officeart/2005/8/layout/chevron2"/>
    <dgm:cxn modelId="{B1772DCD-51D5-400F-955A-2BC863FFDCA0}" type="presParOf" srcId="{69CB2D02-5C9F-4550-AD8F-28DCCE0123EA}" destId="{C55BD831-0146-4DCD-84BC-BC34484A24C5}" srcOrd="1" destOrd="0" presId="urn:microsoft.com/office/officeart/2005/8/layout/chevron2"/>
    <dgm:cxn modelId="{5BB94ACE-309A-4252-A48B-80A494CF3BD7}" type="presParOf" srcId="{69CB2D02-5C9F-4550-AD8F-28DCCE0123EA}" destId="{B649A2EB-89D4-4EE2-8CE7-EC39D2FCE293}" srcOrd="2" destOrd="0" presId="urn:microsoft.com/office/officeart/2005/8/layout/chevron2"/>
    <dgm:cxn modelId="{90D1647B-5B18-4A17-B6BC-4A30C9D929F5}" type="presParOf" srcId="{B649A2EB-89D4-4EE2-8CE7-EC39D2FCE293}" destId="{BEF4E683-BEBD-4FB6-A046-AD60E7BAE643}" srcOrd="0" destOrd="0" presId="urn:microsoft.com/office/officeart/2005/8/layout/chevron2"/>
    <dgm:cxn modelId="{1CB7CD69-534C-4B09-954A-C421F69845F1}" type="presParOf" srcId="{B649A2EB-89D4-4EE2-8CE7-EC39D2FCE293}" destId="{5715F5A1-ED3C-4692-B2DF-FAFD2BE79B7D}" srcOrd="1" destOrd="0" presId="urn:microsoft.com/office/officeart/2005/8/layout/chevron2"/>
    <dgm:cxn modelId="{4B678BC0-1193-4AF7-B887-0B5CE6919C21}" type="presParOf" srcId="{69CB2D02-5C9F-4550-AD8F-28DCCE0123EA}" destId="{B60EE140-4A1F-49E5-963F-84A976666BF1}" srcOrd="3" destOrd="0" presId="urn:microsoft.com/office/officeart/2005/8/layout/chevron2"/>
    <dgm:cxn modelId="{D7E5A367-B60A-4819-8EC8-A86732E2C473}" type="presParOf" srcId="{69CB2D02-5C9F-4550-AD8F-28DCCE0123EA}" destId="{887C63E4-4B48-4984-A299-26AD00876183}" srcOrd="4" destOrd="0" presId="urn:microsoft.com/office/officeart/2005/8/layout/chevron2"/>
    <dgm:cxn modelId="{04B65D0C-37BA-47FA-8ADB-24C4E699B97C}" type="presParOf" srcId="{887C63E4-4B48-4984-A299-26AD00876183}" destId="{B3F86475-B0C6-47EE-9BCA-1331ADEC2F71}" srcOrd="0" destOrd="0" presId="urn:microsoft.com/office/officeart/2005/8/layout/chevron2"/>
    <dgm:cxn modelId="{2C21B3DA-17E3-4291-8F2C-3AFC4744EBC7}" type="presParOf" srcId="{887C63E4-4B48-4984-A299-26AD00876183}" destId="{DA4AFEC6-00AD-4F4F-9C25-B1CB21906C23}" srcOrd="1" destOrd="0" presId="urn:microsoft.com/office/officeart/2005/8/layout/chevron2"/>
    <dgm:cxn modelId="{680982A0-CEEB-415A-B2CD-512DDAE9B8A6}" type="presParOf" srcId="{69CB2D02-5C9F-4550-AD8F-28DCCE0123EA}" destId="{64DB0481-46B3-4A48-9675-517922CB4250}" srcOrd="5" destOrd="0" presId="urn:microsoft.com/office/officeart/2005/8/layout/chevron2"/>
    <dgm:cxn modelId="{64616815-863E-4699-B7F1-1DEAF9CE765A}" type="presParOf" srcId="{69CB2D02-5C9F-4550-AD8F-28DCCE0123EA}" destId="{AEAB2D5B-198C-45AE-B326-4A0C011159AE}" srcOrd="6" destOrd="0" presId="urn:microsoft.com/office/officeart/2005/8/layout/chevron2"/>
    <dgm:cxn modelId="{90FB16A0-FF23-49A9-A692-9CB46D675F7A}" type="presParOf" srcId="{AEAB2D5B-198C-45AE-B326-4A0C011159AE}" destId="{60F7460F-5BEF-4807-BF5E-6FAB5AABCA68}" srcOrd="0" destOrd="0" presId="urn:microsoft.com/office/officeart/2005/8/layout/chevron2"/>
    <dgm:cxn modelId="{9A71027C-F322-4749-B013-983752A19230}" type="presParOf" srcId="{AEAB2D5B-198C-45AE-B326-4A0C011159AE}" destId="{256BCC34-2F48-44B3-8592-0693FC47FB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359CB-336F-4B25-9A08-D4AC94FF872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9FB578-8068-4557-B346-181343D77513}">
      <dgm:prSet phldrT="[Text]"/>
      <dgm:spPr/>
      <dgm:t>
        <a:bodyPr/>
        <a:lstStyle/>
        <a:p>
          <a:r>
            <a:rPr lang="en-US" dirty="0" smtClean="0"/>
            <a:t>HAM1</a:t>
          </a:r>
          <a:endParaRPr lang="en-US" dirty="0"/>
        </a:p>
      </dgm:t>
    </dgm:pt>
    <dgm:pt modelId="{8614DC5B-60F4-404B-B4FD-2FF142378934}" type="parTrans" cxnId="{8A4E8558-89AA-4C32-9E7A-3A0AE9E764D4}">
      <dgm:prSet/>
      <dgm:spPr/>
      <dgm:t>
        <a:bodyPr/>
        <a:lstStyle/>
        <a:p>
          <a:endParaRPr lang="en-US"/>
        </a:p>
      </dgm:t>
    </dgm:pt>
    <dgm:pt modelId="{379B5538-0A53-4206-B3FC-885012600AD6}" type="sibTrans" cxnId="{8A4E8558-89AA-4C32-9E7A-3A0AE9E764D4}">
      <dgm:prSet/>
      <dgm:spPr/>
      <dgm:t>
        <a:bodyPr/>
        <a:lstStyle/>
        <a:p>
          <a:endParaRPr lang="en-US"/>
        </a:p>
      </dgm:t>
    </dgm:pt>
    <dgm:pt modelId="{54B420FE-F116-4E34-8D7E-6A89C489D45C}">
      <dgm:prSet phldrT="[Text]"/>
      <dgm:spPr/>
      <dgm:t>
        <a:bodyPr/>
        <a:lstStyle/>
        <a:p>
          <a:r>
            <a:rPr lang="en-US" dirty="0" smtClean="0"/>
            <a:t>HAM2 Light</a:t>
          </a:r>
          <a:endParaRPr lang="en-US" dirty="0"/>
        </a:p>
      </dgm:t>
    </dgm:pt>
    <dgm:pt modelId="{949FBC61-25C1-47C0-863B-C0858E535863}" type="parTrans" cxnId="{DD0EC895-5746-40D3-9782-C1B919C6DDE4}">
      <dgm:prSet/>
      <dgm:spPr/>
      <dgm:t>
        <a:bodyPr/>
        <a:lstStyle/>
        <a:p>
          <a:endParaRPr lang="en-US"/>
        </a:p>
      </dgm:t>
    </dgm:pt>
    <dgm:pt modelId="{109CC3FA-DA0C-4475-A7A3-A3F5273C6B7E}" type="sibTrans" cxnId="{DD0EC895-5746-40D3-9782-C1B919C6DDE4}">
      <dgm:prSet/>
      <dgm:spPr/>
      <dgm:t>
        <a:bodyPr/>
        <a:lstStyle/>
        <a:p>
          <a:endParaRPr lang="en-US"/>
        </a:p>
      </dgm:t>
    </dgm:pt>
    <dgm:pt modelId="{03B956F9-B92E-4258-9C16-976A17CC662E}">
      <dgm:prSet phldrT="[Text]"/>
      <dgm:spPr/>
      <dgm:t>
        <a:bodyPr/>
        <a:lstStyle/>
        <a:p>
          <a:r>
            <a:rPr lang="en-US" dirty="0" smtClean="0"/>
            <a:t>HAM2 Adv.</a:t>
          </a:r>
          <a:endParaRPr lang="en-US" dirty="0"/>
        </a:p>
      </dgm:t>
    </dgm:pt>
    <dgm:pt modelId="{F8EDA0A1-8F48-48AB-9758-51CDD3D41193}" type="parTrans" cxnId="{66388A41-A684-4468-AD40-8CF2EC1B6DBD}">
      <dgm:prSet/>
      <dgm:spPr/>
      <dgm:t>
        <a:bodyPr/>
        <a:lstStyle/>
        <a:p>
          <a:endParaRPr lang="en-US"/>
        </a:p>
      </dgm:t>
    </dgm:pt>
    <dgm:pt modelId="{F3DFFBA8-D68F-4CB6-9B1D-FFEA0BC5D433}" type="sibTrans" cxnId="{66388A41-A684-4468-AD40-8CF2EC1B6DBD}">
      <dgm:prSet/>
      <dgm:spPr/>
      <dgm:t>
        <a:bodyPr/>
        <a:lstStyle/>
        <a:p>
          <a:endParaRPr lang="en-US"/>
        </a:p>
      </dgm:t>
    </dgm:pt>
    <dgm:pt modelId="{97686662-9E86-4CA7-BE78-37EF90F2F187}">
      <dgm:prSet phldrT="[Text]"/>
      <dgm:spPr/>
      <dgm:t>
        <a:bodyPr/>
        <a:lstStyle/>
        <a:p>
          <a:r>
            <a:rPr lang="en-US" dirty="0" smtClean="0"/>
            <a:t>IPSAS</a:t>
          </a:r>
          <a:endParaRPr lang="en-US" dirty="0"/>
        </a:p>
      </dgm:t>
    </dgm:pt>
    <dgm:pt modelId="{23C4F98D-6135-4F9D-A3BF-8CB6E90EE0D9}" type="parTrans" cxnId="{BBDA61AB-3324-44E9-A34C-B7B1F8F24D24}">
      <dgm:prSet/>
      <dgm:spPr/>
      <dgm:t>
        <a:bodyPr/>
        <a:lstStyle/>
        <a:p>
          <a:endParaRPr lang="en-US"/>
        </a:p>
      </dgm:t>
    </dgm:pt>
    <dgm:pt modelId="{19717C70-5EAC-4C2C-9113-2D9108AB440B}" type="sibTrans" cxnId="{BBDA61AB-3324-44E9-A34C-B7B1F8F24D24}">
      <dgm:prSet/>
      <dgm:spPr/>
      <dgm:t>
        <a:bodyPr/>
        <a:lstStyle/>
        <a:p>
          <a:endParaRPr lang="en-US"/>
        </a:p>
      </dgm:t>
    </dgm:pt>
    <dgm:pt modelId="{F7414FAA-934B-4D46-9FAA-4E4C9A650BA1}" type="pres">
      <dgm:prSet presAssocID="{29D359CB-336F-4B25-9A08-D4AC94FF872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176E4C-2AFB-48F2-A797-71906FD4BAD7}" type="pres">
      <dgm:prSet presAssocID="{E69FB578-8068-4557-B346-181343D77513}" presName="composite" presStyleCnt="0"/>
      <dgm:spPr/>
    </dgm:pt>
    <dgm:pt modelId="{6C818283-8858-4EA6-8A62-08682B160E9D}" type="pres">
      <dgm:prSet presAssocID="{E69FB578-8068-4557-B346-181343D77513}" presName="LShape" presStyleLbl="alignNode1" presStyleIdx="0" presStyleCnt="7" custLinFactNeighborX="-459"/>
      <dgm:spPr/>
    </dgm:pt>
    <dgm:pt modelId="{EA96B558-56E3-4DDD-B5E9-6E88D38569D4}" type="pres">
      <dgm:prSet presAssocID="{E69FB578-8068-4557-B346-181343D7751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1550B-800E-470A-BE00-7D680A0A146F}" type="pres">
      <dgm:prSet presAssocID="{E69FB578-8068-4557-B346-181343D77513}" presName="Triangle" presStyleLbl="alignNode1" presStyleIdx="1" presStyleCnt="7"/>
      <dgm:spPr/>
    </dgm:pt>
    <dgm:pt modelId="{DA3E9C3F-7432-43F9-BDA4-7A82BC315ABB}" type="pres">
      <dgm:prSet presAssocID="{379B5538-0A53-4206-B3FC-885012600AD6}" presName="sibTrans" presStyleCnt="0"/>
      <dgm:spPr/>
    </dgm:pt>
    <dgm:pt modelId="{A24DECB7-27D7-467F-86E6-ECF89741984E}" type="pres">
      <dgm:prSet presAssocID="{379B5538-0A53-4206-B3FC-885012600AD6}" presName="space" presStyleCnt="0"/>
      <dgm:spPr/>
    </dgm:pt>
    <dgm:pt modelId="{DAFF95BB-5C75-46B4-9C86-E6A895BB4EDF}" type="pres">
      <dgm:prSet presAssocID="{54B420FE-F116-4E34-8D7E-6A89C489D45C}" presName="composite" presStyleCnt="0"/>
      <dgm:spPr/>
    </dgm:pt>
    <dgm:pt modelId="{54BE45C6-47B6-4B0B-A4AE-2C5813C2015F}" type="pres">
      <dgm:prSet presAssocID="{54B420FE-F116-4E34-8D7E-6A89C489D45C}" presName="LShape" presStyleLbl="alignNode1" presStyleIdx="2" presStyleCnt="7"/>
      <dgm:spPr>
        <a:solidFill>
          <a:srgbClr val="C00000"/>
        </a:solidFill>
        <a:ln>
          <a:noFill/>
        </a:ln>
      </dgm:spPr>
      <dgm:t>
        <a:bodyPr/>
        <a:lstStyle/>
        <a:p>
          <a:endParaRPr lang="en-US"/>
        </a:p>
      </dgm:t>
    </dgm:pt>
    <dgm:pt modelId="{03819129-0B8A-42FD-A0F4-83DBBA1F8FFC}" type="pres">
      <dgm:prSet presAssocID="{54B420FE-F116-4E34-8D7E-6A89C489D45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61ED4-D0A0-4AC3-ACCA-704CF916D83F}" type="pres">
      <dgm:prSet presAssocID="{54B420FE-F116-4E34-8D7E-6A89C489D45C}" presName="Triangle" presStyleLbl="alignNode1" presStyleIdx="3" presStyleCnt="7"/>
      <dgm:spPr>
        <a:solidFill>
          <a:srgbClr val="C00000"/>
        </a:solidFill>
        <a:ln>
          <a:noFill/>
        </a:ln>
      </dgm:spPr>
      <dgm:t>
        <a:bodyPr/>
        <a:lstStyle/>
        <a:p>
          <a:endParaRPr lang="en-US"/>
        </a:p>
      </dgm:t>
    </dgm:pt>
    <dgm:pt modelId="{79C23305-06DE-4752-8D17-B3404E67912B}" type="pres">
      <dgm:prSet presAssocID="{109CC3FA-DA0C-4475-A7A3-A3F5273C6B7E}" presName="sibTrans" presStyleCnt="0"/>
      <dgm:spPr/>
    </dgm:pt>
    <dgm:pt modelId="{D6B8011C-E69B-4799-853D-B3FA921A1866}" type="pres">
      <dgm:prSet presAssocID="{109CC3FA-DA0C-4475-A7A3-A3F5273C6B7E}" presName="space" presStyleCnt="0"/>
      <dgm:spPr/>
    </dgm:pt>
    <dgm:pt modelId="{5D20EDF0-6C21-4AE7-84D1-7954717F86FC}" type="pres">
      <dgm:prSet presAssocID="{03B956F9-B92E-4258-9C16-976A17CC662E}" presName="composite" presStyleCnt="0"/>
      <dgm:spPr/>
    </dgm:pt>
    <dgm:pt modelId="{9F1A57AE-6F8F-4758-95D4-AF621B5D7637}" type="pres">
      <dgm:prSet presAssocID="{03B956F9-B92E-4258-9C16-976A17CC662E}" presName="LShape" presStyleLbl="alignNode1" presStyleIdx="4" presStyleCnt="7"/>
      <dgm:spPr>
        <a:solidFill>
          <a:srgbClr val="C00000"/>
        </a:solidFill>
        <a:ln>
          <a:noFill/>
        </a:ln>
      </dgm:spPr>
      <dgm:t>
        <a:bodyPr/>
        <a:lstStyle/>
        <a:p>
          <a:endParaRPr lang="en-US"/>
        </a:p>
      </dgm:t>
    </dgm:pt>
    <dgm:pt modelId="{14056414-5AEF-4D7D-A0B6-F28A377B398F}" type="pres">
      <dgm:prSet presAssocID="{03B956F9-B92E-4258-9C16-976A17CC662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5BC24-603D-4D81-AE1E-0B18736573D7}" type="pres">
      <dgm:prSet presAssocID="{03B956F9-B92E-4258-9C16-976A17CC662E}" presName="Triangle" presStyleLbl="alignNode1" presStyleIdx="5" presStyleCnt="7"/>
      <dgm:spPr>
        <a:solidFill>
          <a:srgbClr val="C00000"/>
        </a:solidFill>
        <a:ln>
          <a:noFill/>
        </a:ln>
      </dgm:spPr>
      <dgm:t>
        <a:bodyPr/>
        <a:lstStyle/>
        <a:p>
          <a:endParaRPr lang="en-US"/>
        </a:p>
      </dgm:t>
    </dgm:pt>
    <dgm:pt modelId="{4C2AF6F2-A5F6-4BF3-98C8-1259CCA4008B}" type="pres">
      <dgm:prSet presAssocID="{F3DFFBA8-D68F-4CB6-9B1D-FFEA0BC5D433}" presName="sibTrans" presStyleCnt="0"/>
      <dgm:spPr/>
    </dgm:pt>
    <dgm:pt modelId="{A433AD7D-82A4-4AAA-A946-D13E16FE1777}" type="pres">
      <dgm:prSet presAssocID="{F3DFFBA8-D68F-4CB6-9B1D-FFEA0BC5D433}" presName="space" presStyleCnt="0"/>
      <dgm:spPr/>
    </dgm:pt>
    <dgm:pt modelId="{FA0136AD-877A-42B6-8F7D-D0E3BDC539E0}" type="pres">
      <dgm:prSet presAssocID="{97686662-9E86-4CA7-BE78-37EF90F2F187}" presName="composite" presStyleCnt="0"/>
      <dgm:spPr/>
    </dgm:pt>
    <dgm:pt modelId="{DF67A267-D075-414A-92F1-832AEA869454}" type="pres">
      <dgm:prSet presAssocID="{97686662-9E86-4CA7-BE78-37EF90F2F187}" presName="LShape" presStyleLbl="alignNode1" presStyleIdx="6" presStyleCnt="7"/>
      <dgm:spPr>
        <a:solidFill>
          <a:srgbClr val="C00000"/>
        </a:solidFill>
        <a:ln>
          <a:noFill/>
        </a:ln>
      </dgm:spPr>
      <dgm:t>
        <a:bodyPr/>
        <a:lstStyle/>
        <a:p>
          <a:endParaRPr lang="en-US"/>
        </a:p>
      </dgm:t>
    </dgm:pt>
    <dgm:pt modelId="{29561A9E-254C-41D9-A3C5-3A91218F7F17}" type="pres">
      <dgm:prSet presAssocID="{97686662-9E86-4CA7-BE78-37EF90F2F18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FA8E31-C1D6-46BA-81B3-4CCE4DDE6136}" type="presOf" srcId="{97686662-9E86-4CA7-BE78-37EF90F2F187}" destId="{29561A9E-254C-41D9-A3C5-3A91218F7F17}" srcOrd="0" destOrd="0" presId="urn:microsoft.com/office/officeart/2009/3/layout/StepUpProcess"/>
    <dgm:cxn modelId="{8A4E8558-89AA-4C32-9E7A-3A0AE9E764D4}" srcId="{29D359CB-336F-4B25-9A08-D4AC94FF872C}" destId="{E69FB578-8068-4557-B346-181343D77513}" srcOrd="0" destOrd="0" parTransId="{8614DC5B-60F4-404B-B4FD-2FF142378934}" sibTransId="{379B5538-0A53-4206-B3FC-885012600AD6}"/>
    <dgm:cxn modelId="{66388A41-A684-4468-AD40-8CF2EC1B6DBD}" srcId="{29D359CB-336F-4B25-9A08-D4AC94FF872C}" destId="{03B956F9-B92E-4258-9C16-976A17CC662E}" srcOrd="2" destOrd="0" parTransId="{F8EDA0A1-8F48-48AB-9758-51CDD3D41193}" sibTransId="{F3DFFBA8-D68F-4CB6-9B1D-FFEA0BC5D433}"/>
    <dgm:cxn modelId="{DD0EC895-5746-40D3-9782-C1B919C6DDE4}" srcId="{29D359CB-336F-4B25-9A08-D4AC94FF872C}" destId="{54B420FE-F116-4E34-8D7E-6A89C489D45C}" srcOrd="1" destOrd="0" parTransId="{949FBC61-25C1-47C0-863B-C0858E535863}" sibTransId="{109CC3FA-DA0C-4475-A7A3-A3F5273C6B7E}"/>
    <dgm:cxn modelId="{60C6F495-DAA1-4176-8C39-CD1CED2AD360}" type="presOf" srcId="{E69FB578-8068-4557-B346-181343D77513}" destId="{EA96B558-56E3-4DDD-B5E9-6E88D38569D4}" srcOrd="0" destOrd="0" presId="urn:microsoft.com/office/officeart/2009/3/layout/StepUpProcess"/>
    <dgm:cxn modelId="{19469FBD-D23B-4419-99C7-88CA432F18F7}" type="presOf" srcId="{03B956F9-B92E-4258-9C16-976A17CC662E}" destId="{14056414-5AEF-4D7D-A0B6-F28A377B398F}" srcOrd="0" destOrd="0" presId="urn:microsoft.com/office/officeart/2009/3/layout/StepUpProcess"/>
    <dgm:cxn modelId="{BBDA61AB-3324-44E9-A34C-B7B1F8F24D24}" srcId="{29D359CB-336F-4B25-9A08-D4AC94FF872C}" destId="{97686662-9E86-4CA7-BE78-37EF90F2F187}" srcOrd="3" destOrd="0" parTransId="{23C4F98D-6135-4F9D-A3BF-8CB6E90EE0D9}" sibTransId="{19717C70-5EAC-4C2C-9113-2D9108AB440B}"/>
    <dgm:cxn modelId="{89B4D018-65FA-4002-8CB4-730374104E5C}" type="presOf" srcId="{54B420FE-F116-4E34-8D7E-6A89C489D45C}" destId="{03819129-0B8A-42FD-A0F4-83DBBA1F8FFC}" srcOrd="0" destOrd="0" presId="urn:microsoft.com/office/officeart/2009/3/layout/StepUpProcess"/>
    <dgm:cxn modelId="{0658CD24-B501-44D5-9E42-3998C5085346}" type="presOf" srcId="{29D359CB-336F-4B25-9A08-D4AC94FF872C}" destId="{F7414FAA-934B-4D46-9FAA-4E4C9A650BA1}" srcOrd="0" destOrd="0" presId="urn:microsoft.com/office/officeart/2009/3/layout/StepUpProcess"/>
    <dgm:cxn modelId="{D3D000B2-C88D-4BB8-8895-D64DA28C2868}" type="presParOf" srcId="{F7414FAA-934B-4D46-9FAA-4E4C9A650BA1}" destId="{E3176E4C-2AFB-48F2-A797-71906FD4BAD7}" srcOrd="0" destOrd="0" presId="urn:microsoft.com/office/officeart/2009/3/layout/StepUpProcess"/>
    <dgm:cxn modelId="{07C555B0-32E4-41A7-84BE-123DA072B06A}" type="presParOf" srcId="{E3176E4C-2AFB-48F2-A797-71906FD4BAD7}" destId="{6C818283-8858-4EA6-8A62-08682B160E9D}" srcOrd="0" destOrd="0" presId="urn:microsoft.com/office/officeart/2009/3/layout/StepUpProcess"/>
    <dgm:cxn modelId="{A9238386-D465-4757-A3FE-648108F8A6B4}" type="presParOf" srcId="{E3176E4C-2AFB-48F2-A797-71906FD4BAD7}" destId="{EA96B558-56E3-4DDD-B5E9-6E88D38569D4}" srcOrd="1" destOrd="0" presId="urn:microsoft.com/office/officeart/2009/3/layout/StepUpProcess"/>
    <dgm:cxn modelId="{2C6DB3B8-79EB-4778-8D90-A994DAE5D820}" type="presParOf" srcId="{E3176E4C-2AFB-48F2-A797-71906FD4BAD7}" destId="{2791550B-800E-470A-BE00-7D680A0A146F}" srcOrd="2" destOrd="0" presId="urn:microsoft.com/office/officeart/2009/3/layout/StepUpProcess"/>
    <dgm:cxn modelId="{E6BD7D9B-493C-471C-AE15-D7E867DA64FE}" type="presParOf" srcId="{F7414FAA-934B-4D46-9FAA-4E4C9A650BA1}" destId="{DA3E9C3F-7432-43F9-BDA4-7A82BC315ABB}" srcOrd="1" destOrd="0" presId="urn:microsoft.com/office/officeart/2009/3/layout/StepUpProcess"/>
    <dgm:cxn modelId="{21D97582-F7B5-4AF9-8EFC-75BE04FF8591}" type="presParOf" srcId="{DA3E9C3F-7432-43F9-BDA4-7A82BC315ABB}" destId="{A24DECB7-27D7-467F-86E6-ECF89741984E}" srcOrd="0" destOrd="0" presId="urn:microsoft.com/office/officeart/2009/3/layout/StepUpProcess"/>
    <dgm:cxn modelId="{16D0AE0E-1DDE-478E-9821-4321F5F43984}" type="presParOf" srcId="{F7414FAA-934B-4D46-9FAA-4E4C9A650BA1}" destId="{DAFF95BB-5C75-46B4-9C86-E6A895BB4EDF}" srcOrd="2" destOrd="0" presId="urn:microsoft.com/office/officeart/2009/3/layout/StepUpProcess"/>
    <dgm:cxn modelId="{BB7DD37B-0952-40D1-A1FC-29B8CB82281E}" type="presParOf" srcId="{DAFF95BB-5C75-46B4-9C86-E6A895BB4EDF}" destId="{54BE45C6-47B6-4B0B-A4AE-2C5813C2015F}" srcOrd="0" destOrd="0" presId="urn:microsoft.com/office/officeart/2009/3/layout/StepUpProcess"/>
    <dgm:cxn modelId="{8A4C7540-9AC0-4CB1-BEC9-2E3F6B86C89B}" type="presParOf" srcId="{DAFF95BB-5C75-46B4-9C86-E6A895BB4EDF}" destId="{03819129-0B8A-42FD-A0F4-83DBBA1F8FFC}" srcOrd="1" destOrd="0" presId="urn:microsoft.com/office/officeart/2009/3/layout/StepUpProcess"/>
    <dgm:cxn modelId="{B17E6896-A2A4-42A0-8B1F-856316729ED7}" type="presParOf" srcId="{DAFF95BB-5C75-46B4-9C86-E6A895BB4EDF}" destId="{C1461ED4-D0A0-4AC3-ACCA-704CF916D83F}" srcOrd="2" destOrd="0" presId="urn:microsoft.com/office/officeart/2009/3/layout/StepUpProcess"/>
    <dgm:cxn modelId="{4E91A4F7-E805-4A6E-9EB1-B14CEB5B72E7}" type="presParOf" srcId="{F7414FAA-934B-4D46-9FAA-4E4C9A650BA1}" destId="{79C23305-06DE-4752-8D17-B3404E67912B}" srcOrd="3" destOrd="0" presId="urn:microsoft.com/office/officeart/2009/3/layout/StepUpProcess"/>
    <dgm:cxn modelId="{F2D5E18D-1DC9-4DE5-A6D9-E1C841E1A62D}" type="presParOf" srcId="{79C23305-06DE-4752-8D17-B3404E67912B}" destId="{D6B8011C-E69B-4799-853D-B3FA921A1866}" srcOrd="0" destOrd="0" presId="urn:microsoft.com/office/officeart/2009/3/layout/StepUpProcess"/>
    <dgm:cxn modelId="{0D2A6887-5399-43B1-A05B-B189853711D2}" type="presParOf" srcId="{F7414FAA-934B-4D46-9FAA-4E4C9A650BA1}" destId="{5D20EDF0-6C21-4AE7-84D1-7954717F86FC}" srcOrd="4" destOrd="0" presId="urn:microsoft.com/office/officeart/2009/3/layout/StepUpProcess"/>
    <dgm:cxn modelId="{4C6207E5-3FDB-40A2-86C6-313C6FBA22B1}" type="presParOf" srcId="{5D20EDF0-6C21-4AE7-84D1-7954717F86FC}" destId="{9F1A57AE-6F8F-4758-95D4-AF621B5D7637}" srcOrd="0" destOrd="0" presId="urn:microsoft.com/office/officeart/2009/3/layout/StepUpProcess"/>
    <dgm:cxn modelId="{FC801FB4-BEB8-451A-BAD2-A501D72F258B}" type="presParOf" srcId="{5D20EDF0-6C21-4AE7-84D1-7954717F86FC}" destId="{14056414-5AEF-4D7D-A0B6-F28A377B398F}" srcOrd="1" destOrd="0" presId="urn:microsoft.com/office/officeart/2009/3/layout/StepUpProcess"/>
    <dgm:cxn modelId="{3ABB20F1-62A0-43A9-9B98-C02D56ADE3FB}" type="presParOf" srcId="{5D20EDF0-6C21-4AE7-84D1-7954717F86FC}" destId="{BD35BC24-603D-4D81-AE1E-0B18736573D7}" srcOrd="2" destOrd="0" presId="urn:microsoft.com/office/officeart/2009/3/layout/StepUpProcess"/>
    <dgm:cxn modelId="{A3553A93-B75B-4CF2-87C2-B0B89D0DE924}" type="presParOf" srcId="{F7414FAA-934B-4D46-9FAA-4E4C9A650BA1}" destId="{4C2AF6F2-A5F6-4BF3-98C8-1259CCA4008B}" srcOrd="5" destOrd="0" presId="urn:microsoft.com/office/officeart/2009/3/layout/StepUpProcess"/>
    <dgm:cxn modelId="{FD14E25F-6880-4B79-ABB4-B3383E4AF05E}" type="presParOf" srcId="{4C2AF6F2-A5F6-4BF3-98C8-1259CCA4008B}" destId="{A433AD7D-82A4-4AAA-A946-D13E16FE1777}" srcOrd="0" destOrd="0" presId="urn:microsoft.com/office/officeart/2009/3/layout/StepUpProcess"/>
    <dgm:cxn modelId="{D4847998-D6B6-4402-BC9D-2560139EC03C}" type="presParOf" srcId="{F7414FAA-934B-4D46-9FAA-4E4C9A650BA1}" destId="{FA0136AD-877A-42B6-8F7D-D0E3BDC539E0}" srcOrd="6" destOrd="0" presId="urn:microsoft.com/office/officeart/2009/3/layout/StepUpProcess"/>
    <dgm:cxn modelId="{E420051C-9AE8-4D7F-9724-6F4DDEA4BB32}" type="presParOf" srcId="{FA0136AD-877A-42B6-8F7D-D0E3BDC539E0}" destId="{DF67A267-D075-414A-92F1-832AEA869454}" srcOrd="0" destOrd="0" presId="urn:microsoft.com/office/officeart/2009/3/layout/StepUpProcess"/>
    <dgm:cxn modelId="{B478D8BB-96EB-457E-8441-C5B21BA779F2}" type="presParOf" srcId="{FA0136AD-877A-42B6-8F7D-D0E3BDC539E0}" destId="{29561A9E-254C-41D9-A3C5-3A91218F7F1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3ABDA-4694-436A-B05D-BE314DCCE81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E653D12-E09E-456F-9B33-E898ACC78909}">
      <dgm:prSet phldrT="[Text]" custT="1"/>
      <dgm:spPr/>
      <dgm:t>
        <a:bodyPr/>
        <a:lstStyle/>
        <a:p>
          <a:pPr algn="l"/>
          <a:r>
            <a:rPr lang="de-CH" sz="2000" b="1" dirty="0" err="1" smtClean="0"/>
            <a:t>Constitution</a:t>
          </a:r>
          <a:r>
            <a:rPr lang="de-CH" sz="2000" dirty="0" smtClean="0"/>
            <a:t/>
          </a:r>
          <a:br>
            <a:rPr lang="de-CH" sz="2000" dirty="0" smtClean="0"/>
          </a:br>
          <a:r>
            <a:rPr lang="de-CH" sz="2000" dirty="0" smtClean="0"/>
            <a:t>1 </a:t>
          </a:r>
          <a:r>
            <a:rPr lang="de-CH" sz="2000" dirty="0" err="1" smtClean="0"/>
            <a:t>paragraph</a:t>
          </a:r>
          <a:r>
            <a:rPr lang="de-CH" sz="2000" dirty="0" smtClean="0"/>
            <a:t> </a:t>
          </a:r>
          <a:r>
            <a:rPr lang="de-CH" sz="2000" dirty="0" err="1" smtClean="0"/>
            <a:t>dedicated</a:t>
          </a:r>
          <a:r>
            <a:rPr lang="de-CH" sz="2000" dirty="0" smtClean="0"/>
            <a:t> to </a:t>
          </a:r>
          <a:r>
            <a:rPr lang="de-CH" sz="2000" dirty="0" err="1" smtClean="0"/>
            <a:t>budgeting</a:t>
          </a:r>
          <a:r>
            <a:rPr lang="de-CH" sz="2000" dirty="0" smtClean="0"/>
            <a:t> / </a:t>
          </a:r>
          <a:r>
            <a:rPr lang="de-CH" sz="2000" dirty="0" err="1" smtClean="0"/>
            <a:t>financial</a:t>
          </a:r>
          <a:r>
            <a:rPr lang="de-CH" sz="2000" dirty="0" smtClean="0"/>
            <a:t> </a:t>
          </a:r>
          <a:r>
            <a:rPr lang="de-CH" sz="2000" dirty="0" err="1" smtClean="0"/>
            <a:t>reporting</a:t>
          </a:r>
          <a:r>
            <a:rPr lang="de-CH" sz="2000" dirty="0" smtClean="0"/>
            <a:t>; </a:t>
          </a:r>
          <a:r>
            <a:rPr lang="de-CH" sz="2000" dirty="0" err="1" smtClean="0"/>
            <a:t>no</a:t>
          </a:r>
          <a:r>
            <a:rPr lang="de-CH" sz="2000" dirty="0" smtClean="0"/>
            <a:t> link to IPSAS</a:t>
          </a:r>
        </a:p>
      </dgm:t>
    </dgm:pt>
    <dgm:pt modelId="{C817A1FF-6647-464D-BFE1-434A40335446}" type="parTrans" cxnId="{CC2F49B0-3510-431B-8D60-90604BA52832}">
      <dgm:prSet/>
      <dgm:spPr/>
      <dgm:t>
        <a:bodyPr/>
        <a:lstStyle/>
        <a:p>
          <a:endParaRPr lang="en-GB" sz="2000"/>
        </a:p>
      </dgm:t>
    </dgm:pt>
    <dgm:pt modelId="{F9FC0869-551B-4FCE-883D-F2D8186A2743}" type="sibTrans" cxnId="{CC2F49B0-3510-431B-8D60-90604BA52832}">
      <dgm:prSet/>
      <dgm:spPr/>
      <dgm:t>
        <a:bodyPr/>
        <a:lstStyle/>
        <a:p>
          <a:endParaRPr lang="en-GB" sz="2000"/>
        </a:p>
      </dgm:t>
    </dgm:pt>
    <dgm:pt modelId="{96E5600E-F903-4970-A47C-1BB1496CB518}">
      <dgm:prSet phldrT="[Text]" custT="1"/>
      <dgm:spPr/>
      <dgm:t>
        <a:bodyPr/>
        <a:lstStyle/>
        <a:p>
          <a:pPr algn="l"/>
          <a:r>
            <a:rPr lang="de-CH" sz="2000" b="1" dirty="0" smtClean="0"/>
            <a:t>Federal Financial Management  Act</a:t>
          </a:r>
        </a:p>
        <a:p>
          <a:pPr algn="l"/>
          <a:r>
            <a:rPr lang="de-CH" sz="2000" b="0" dirty="0" err="1" smtClean="0"/>
            <a:t>Approx</a:t>
          </a:r>
          <a:r>
            <a:rPr lang="de-CH" sz="2000" b="0" dirty="0" smtClean="0"/>
            <a:t>. 66 </a:t>
          </a:r>
          <a:r>
            <a:rPr lang="de-CH" sz="2000" b="0" dirty="0" err="1" smtClean="0"/>
            <a:t>paragraphs</a:t>
          </a:r>
          <a:r>
            <a:rPr lang="de-CH" sz="2000" b="0" dirty="0" smtClean="0"/>
            <a:t>; </a:t>
          </a:r>
          <a:r>
            <a:rPr lang="de-CH" sz="2000" b="0" dirty="0" err="1" smtClean="0"/>
            <a:t>no</a:t>
          </a:r>
          <a:r>
            <a:rPr lang="de-CH" sz="2000" b="0" dirty="0" smtClean="0"/>
            <a:t> link to IPSAS</a:t>
          </a:r>
          <a:endParaRPr lang="en-GB" sz="2000" b="0" dirty="0"/>
        </a:p>
      </dgm:t>
    </dgm:pt>
    <dgm:pt modelId="{52A18843-77A9-4822-8CBE-FF86B2BBD7A5}" type="parTrans" cxnId="{E45D2B78-EB62-4BE6-95D8-56253C609FF7}">
      <dgm:prSet/>
      <dgm:spPr/>
      <dgm:t>
        <a:bodyPr/>
        <a:lstStyle/>
        <a:p>
          <a:endParaRPr lang="en-GB" sz="2000"/>
        </a:p>
      </dgm:t>
    </dgm:pt>
    <dgm:pt modelId="{EAD856B4-8511-41E2-9410-A438FA33992C}" type="sibTrans" cxnId="{E45D2B78-EB62-4BE6-95D8-56253C609FF7}">
      <dgm:prSet/>
      <dgm:spPr/>
      <dgm:t>
        <a:bodyPr/>
        <a:lstStyle/>
        <a:p>
          <a:endParaRPr lang="en-GB" sz="2000"/>
        </a:p>
      </dgm:t>
    </dgm:pt>
    <dgm:pt modelId="{3EE6EFEE-98E2-4651-9EAA-60DD9DAC3E50}">
      <dgm:prSet phldrT="[Text]" custT="1"/>
      <dgm:spPr/>
      <dgm:t>
        <a:bodyPr/>
        <a:lstStyle/>
        <a:p>
          <a:pPr algn="l"/>
          <a:r>
            <a:rPr lang="de-CH" sz="2000" b="1" dirty="0" err="1" smtClean="0"/>
            <a:t>Implementing</a:t>
          </a:r>
          <a:r>
            <a:rPr lang="de-CH" sz="2000" b="1" dirty="0" smtClean="0"/>
            <a:t> </a:t>
          </a:r>
          <a:r>
            <a:rPr lang="de-CH" sz="2000" b="1" dirty="0" err="1" smtClean="0"/>
            <a:t>decree</a:t>
          </a:r>
          <a:endParaRPr lang="de-CH" sz="2000" b="1" dirty="0" smtClean="0"/>
        </a:p>
        <a:p>
          <a:pPr algn="l"/>
          <a:r>
            <a:rPr lang="de-CH" sz="2000" dirty="0" err="1" smtClean="0"/>
            <a:t>Approx</a:t>
          </a:r>
          <a:r>
            <a:rPr lang="de-CH" sz="2000" dirty="0" smtClean="0"/>
            <a:t>. 79 </a:t>
          </a:r>
          <a:r>
            <a:rPr lang="de-CH" sz="2000" dirty="0" err="1" smtClean="0"/>
            <a:t>paragraphs</a:t>
          </a:r>
          <a:r>
            <a:rPr lang="de-CH" sz="2000" dirty="0" smtClean="0"/>
            <a:t>; </a:t>
          </a:r>
          <a:r>
            <a:rPr lang="de-CH" sz="2000" dirty="0" err="1" smtClean="0"/>
            <a:t>decree</a:t>
          </a:r>
          <a:r>
            <a:rPr lang="de-CH" sz="2000" dirty="0" smtClean="0"/>
            <a:t> </a:t>
          </a:r>
          <a:r>
            <a:rPr lang="de-CH" sz="2000" dirty="0" err="1" smtClean="0"/>
            <a:t>refers</a:t>
          </a:r>
          <a:r>
            <a:rPr lang="de-CH" sz="2000" dirty="0" smtClean="0"/>
            <a:t> to IPSAS</a:t>
          </a:r>
          <a:endParaRPr lang="en-GB" sz="2000" dirty="0"/>
        </a:p>
      </dgm:t>
    </dgm:pt>
    <dgm:pt modelId="{DA775B21-90DC-4706-AE12-D219EE4CCAB9}" type="parTrans" cxnId="{52D438C8-A267-4CE3-B4E2-1050E1FD4B79}">
      <dgm:prSet/>
      <dgm:spPr/>
      <dgm:t>
        <a:bodyPr/>
        <a:lstStyle/>
        <a:p>
          <a:endParaRPr lang="en-GB" sz="2000"/>
        </a:p>
      </dgm:t>
    </dgm:pt>
    <dgm:pt modelId="{589A6BE5-8652-4A10-854B-7A259916F5AD}" type="sibTrans" cxnId="{52D438C8-A267-4CE3-B4E2-1050E1FD4B79}">
      <dgm:prSet/>
      <dgm:spPr/>
      <dgm:t>
        <a:bodyPr/>
        <a:lstStyle/>
        <a:p>
          <a:endParaRPr lang="en-GB" sz="2000"/>
        </a:p>
      </dgm:t>
    </dgm:pt>
    <dgm:pt modelId="{1ACBDD5C-E599-4CD0-8B2E-9C9D2002ABB7}">
      <dgm:prSet phldrT="[Text]" custT="1"/>
      <dgm:spPr/>
      <dgm:t>
        <a:bodyPr/>
        <a:lstStyle/>
        <a:p>
          <a:pPr algn="l"/>
          <a:r>
            <a:rPr lang="de-CH" sz="2000" b="1" dirty="0" smtClean="0"/>
            <a:t>Accounting Manual</a:t>
          </a:r>
        </a:p>
        <a:p>
          <a:pPr algn="l"/>
          <a:r>
            <a:rPr lang="de-CH" sz="2000" b="0" dirty="0" err="1" smtClean="0"/>
            <a:t>Approx</a:t>
          </a:r>
          <a:r>
            <a:rPr lang="de-CH" sz="2000" b="0" dirty="0" smtClean="0"/>
            <a:t>. 700 </a:t>
          </a:r>
          <a:r>
            <a:rPr lang="de-CH" sz="2000" b="0" dirty="0" err="1" smtClean="0"/>
            <a:t>pages</a:t>
          </a:r>
          <a:r>
            <a:rPr lang="de-CH" sz="2000" b="0" dirty="0" smtClean="0"/>
            <a:t>; </a:t>
          </a:r>
          <a:r>
            <a:rPr lang="de-CH" sz="2000" b="0" dirty="0" err="1" smtClean="0"/>
            <a:t>mandatory</a:t>
          </a:r>
          <a:r>
            <a:rPr lang="de-CH" sz="2000" b="0" dirty="0" smtClean="0"/>
            <a:t> </a:t>
          </a:r>
          <a:r>
            <a:rPr lang="de-CH" altLang="en-US" sz="2000" dirty="0" err="1" smtClean="0"/>
            <a:t>regulation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of</a:t>
          </a:r>
          <a:r>
            <a:rPr lang="de-CH" altLang="en-US" sz="2000" dirty="0" smtClean="0"/>
            <a:t> all relevant </a:t>
          </a:r>
          <a:r>
            <a:rPr lang="de-CH" altLang="en-US" sz="2000" dirty="0" err="1" smtClean="0"/>
            <a:t>accounting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matters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and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issues</a:t>
          </a:r>
          <a:endParaRPr lang="de-CH" altLang="en-US" sz="2000" dirty="0" smtClean="0"/>
        </a:p>
        <a:p>
          <a:pPr algn="l"/>
          <a:r>
            <a:rPr lang="de-CH" altLang="en-US" sz="2000" dirty="0" smtClean="0"/>
            <a:t>Transformation </a:t>
          </a:r>
          <a:r>
            <a:rPr lang="de-CH" altLang="en-US" sz="2000" dirty="0" err="1" smtClean="0"/>
            <a:t>of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principles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included</a:t>
          </a:r>
          <a:r>
            <a:rPr lang="de-CH" altLang="en-US" sz="2000" dirty="0" smtClean="0"/>
            <a:t> in </a:t>
          </a:r>
          <a:r>
            <a:rPr lang="de-CH" altLang="en-US" sz="2000" dirty="0" err="1" smtClean="0"/>
            <a:t>act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and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decree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into</a:t>
          </a:r>
          <a:r>
            <a:rPr lang="de-CH" altLang="en-US" sz="2000" dirty="0" smtClean="0"/>
            <a:t> </a:t>
          </a:r>
          <a:r>
            <a:rPr lang="de-CH" altLang="en-US" sz="2000" dirty="0" err="1" smtClean="0"/>
            <a:t>practice</a:t>
          </a:r>
          <a:endParaRPr lang="en-GB" sz="2000" b="0" dirty="0"/>
        </a:p>
      </dgm:t>
    </dgm:pt>
    <dgm:pt modelId="{0EF1E22F-45BD-410D-8F55-F214C1A2CC9F}" type="parTrans" cxnId="{5A69BC1F-6B79-4547-966B-8F31D7FA1667}">
      <dgm:prSet/>
      <dgm:spPr/>
      <dgm:t>
        <a:bodyPr/>
        <a:lstStyle/>
        <a:p>
          <a:endParaRPr lang="en-GB" sz="2000"/>
        </a:p>
      </dgm:t>
    </dgm:pt>
    <dgm:pt modelId="{6BE9DF03-4BAC-4222-8618-C821605DF236}" type="sibTrans" cxnId="{5A69BC1F-6B79-4547-966B-8F31D7FA1667}">
      <dgm:prSet/>
      <dgm:spPr/>
      <dgm:t>
        <a:bodyPr/>
        <a:lstStyle/>
        <a:p>
          <a:endParaRPr lang="en-GB" sz="2000"/>
        </a:p>
      </dgm:t>
    </dgm:pt>
    <dgm:pt modelId="{7A597AE8-2C05-4077-8445-DDF18ED719A1}" type="pres">
      <dgm:prSet presAssocID="{4873ABDA-4694-436A-B05D-BE314DCCE818}" presName="compositeShape" presStyleCnt="0">
        <dgm:presLayoutVars>
          <dgm:dir/>
          <dgm:resizeHandles/>
        </dgm:presLayoutVars>
      </dgm:prSet>
      <dgm:spPr/>
    </dgm:pt>
    <dgm:pt modelId="{52259A44-7E9D-4081-BC54-E7F09B821CA9}" type="pres">
      <dgm:prSet presAssocID="{4873ABDA-4694-436A-B05D-BE314DCCE818}" presName="pyramid" presStyleLbl="node1" presStyleIdx="0" presStyleCnt="1" custLinFactX="-133" custLinFactNeighborX="-100000" custLinFactNeighborY="-16807"/>
      <dgm:spPr/>
    </dgm:pt>
    <dgm:pt modelId="{A14F49C8-2596-4EBE-8353-5C23E853F72E}" type="pres">
      <dgm:prSet presAssocID="{4873ABDA-4694-436A-B05D-BE314DCCE818}" presName="theList" presStyleCnt="0"/>
      <dgm:spPr/>
    </dgm:pt>
    <dgm:pt modelId="{82EFDBDC-373E-4AED-BB29-ACB458CE59BC}" type="pres">
      <dgm:prSet presAssocID="{CE653D12-E09E-456F-9B33-E898ACC78909}" presName="aNode" presStyleLbl="fgAcc1" presStyleIdx="0" presStyleCnt="4" custScaleX="272052" custLinFactY="15986" custLinFactNeighborX="2908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F0FB8-236A-423B-8A39-01F4EE00CFB1}" type="pres">
      <dgm:prSet presAssocID="{CE653D12-E09E-456F-9B33-E898ACC78909}" presName="aSpace" presStyleCnt="0"/>
      <dgm:spPr/>
    </dgm:pt>
    <dgm:pt modelId="{63272B0D-751F-4C63-BF8A-399169B45651}" type="pres">
      <dgm:prSet presAssocID="{96E5600E-F903-4970-A47C-1BB1496CB518}" presName="aNode" presStyleLbl="fgAcc1" presStyleIdx="1" presStyleCnt="4" custScaleX="272052" custLinFactY="15986" custLinFactNeighborX="2908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3A6DC2-C051-42FD-BA72-FD5F21805ED8}" type="pres">
      <dgm:prSet presAssocID="{96E5600E-F903-4970-A47C-1BB1496CB518}" presName="aSpace" presStyleCnt="0"/>
      <dgm:spPr/>
    </dgm:pt>
    <dgm:pt modelId="{0522E965-96C6-4807-A906-C2A82C4FF16C}" type="pres">
      <dgm:prSet presAssocID="{3EE6EFEE-98E2-4651-9EAA-60DD9DAC3E50}" presName="aNode" presStyleLbl="fgAcc1" presStyleIdx="2" presStyleCnt="4" custScaleX="272052" custLinFactY="15986" custLinFactNeighborX="2908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7256B7-BF19-4272-9DEE-A4200D764F11}" type="pres">
      <dgm:prSet presAssocID="{3EE6EFEE-98E2-4651-9EAA-60DD9DAC3E50}" presName="aSpace" presStyleCnt="0"/>
      <dgm:spPr/>
    </dgm:pt>
    <dgm:pt modelId="{6858D058-F11D-43BD-80C2-C6FF90EB35BC}" type="pres">
      <dgm:prSet presAssocID="{1ACBDD5C-E599-4CD0-8B2E-9C9D2002ABB7}" presName="aNode" presStyleLbl="fgAcc1" presStyleIdx="3" presStyleCnt="4" custScaleX="272052" custLinFactY="15986" custLinFactNeighborX="2908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A3740C-3043-4E53-9F48-5461DE276943}" type="pres">
      <dgm:prSet presAssocID="{1ACBDD5C-E599-4CD0-8B2E-9C9D2002ABB7}" presName="aSpace" presStyleCnt="0"/>
      <dgm:spPr/>
    </dgm:pt>
  </dgm:ptLst>
  <dgm:cxnLst>
    <dgm:cxn modelId="{5A69BC1F-6B79-4547-966B-8F31D7FA1667}" srcId="{4873ABDA-4694-436A-B05D-BE314DCCE818}" destId="{1ACBDD5C-E599-4CD0-8B2E-9C9D2002ABB7}" srcOrd="3" destOrd="0" parTransId="{0EF1E22F-45BD-410D-8F55-F214C1A2CC9F}" sibTransId="{6BE9DF03-4BAC-4222-8618-C821605DF236}"/>
    <dgm:cxn modelId="{E45D2B78-EB62-4BE6-95D8-56253C609FF7}" srcId="{4873ABDA-4694-436A-B05D-BE314DCCE818}" destId="{96E5600E-F903-4970-A47C-1BB1496CB518}" srcOrd="1" destOrd="0" parTransId="{52A18843-77A9-4822-8CBE-FF86B2BBD7A5}" sibTransId="{EAD856B4-8511-41E2-9410-A438FA33992C}"/>
    <dgm:cxn modelId="{9627A27D-097C-4C35-8015-2D3F419DE1C6}" type="presOf" srcId="{3EE6EFEE-98E2-4651-9EAA-60DD9DAC3E50}" destId="{0522E965-96C6-4807-A906-C2A82C4FF16C}" srcOrd="0" destOrd="0" presId="urn:microsoft.com/office/officeart/2005/8/layout/pyramid2"/>
    <dgm:cxn modelId="{CC2F49B0-3510-431B-8D60-90604BA52832}" srcId="{4873ABDA-4694-436A-B05D-BE314DCCE818}" destId="{CE653D12-E09E-456F-9B33-E898ACC78909}" srcOrd="0" destOrd="0" parTransId="{C817A1FF-6647-464D-BFE1-434A40335446}" sibTransId="{F9FC0869-551B-4FCE-883D-F2D8186A2743}"/>
    <dgm:cxn modelId="{A852C605-60B2-43C1-B4D2-9186231E520C}" type="presOf" srcId="{CE653D12-E09E-456F-9B33-E898ACC78909}" destId="{82EFDBDC-373E-4AED-BB29-ACB458CE59BC}" srcOrd="0" destOrd="0" presId="urn:microsoft.com/office/officeart/2005/8/layout/pyramid2"/>
    <dgm:cxn modelId="{7D2FF41D-A643-4D4E-A0C0-5AEBB91EA4CA}" type="presOf" srcId="{96E5600E-F903-4970-A47C-1BB1496CB518}" destId="{63272B0D-751F-4C63-BF8A-399169B45651}" srcOrd="0" destOrd="0" presId="urn:microsoft.com/office/officeart/2005/8/layout/pyramid2"/>
    <dgm:cxn modelId="{41D48BBA-0D6B-465E-AFF0-A3C785030349}" type="presOf" srcId="{1ACBDD5C-E599-4CD0-8B2E-9C9D2002ABB7}" destId="{6858D058-F11D-43BD-80C2-C6FF90EB35BC}" srcOrd="0" destOrd="0" presId="urn:microsoft.com/office/officeart/2005/8/layout/pyramid2"/>
    <dgm:cxn modelId="{52D438C8-A267-4CE3-B4E2-1050E1FD4B79}" srcId="{4873ABDA-4694-436A-B05D-BE314DCCE818}" destId="{3EE6EFEE-98E2-4651-9EAA-60DD9DAC3E50}" srcOrd="2" destOrd="0" parTransId="{DA775B21-90DC-4706-AE12-D219EE4CCAB9}" sibTransId="{589A6BE5-8652-4A10-854B-7A259916F5AD}"/>
    <dgm:cxn modelId="{5F210AA8-C836-4CC9-BA07-13CD026C2CD6}" type="presOf" srcId="{4873ABDA-4694-436A-B05D-BE314DCCE818}" destId="{7A597AE8-2C05-4077-8445-DDF18ED719A1}" srcOrd="0" destOrd="0" presId="urn:microsoft.com/office/officeart/2005/8/layout/pyramid2"/>
    <dgm:cxn modelId="{B0E3E8C4-9BF9-46F7-AB68-AC358DED953D}" type="presParOf" srcId="{7A597AE8-2C05-4077-8445-DDF18ED719A1}" destId="{52259A44-7E9D-4081-BC54-E7F09B821CA9}" srcOrd="0" destOrd="0" presId="urn:microsoft.com/office/officeart/2005/8/layout/pyramid2"/>
    <dgm:cxn modelId="{7742E7C8-BE05-48E1-96A5-3ED931D719DC}" type="presParOf" srcId="{7A597AE8-2C05-4077-8445-DDF18ED719A1}" destId="{A14F49C8-2596-4EBE-8353-5C23E853F72E}" srcOrd="1" destOrd="0" presId="urn:microsoft.com/office/officeart/2005/8/layout/pyramid2"/>
    <dgm:cxn modelId="{36E4B6AF-5BE0-4F2B-9D37-05FBB6775164}" type="presParOf" srcId="{A14F49C8-2596-4EBE-8353-5C23E853F72E}" destId="{82EFDBDC-373E-4AED-BB29-ACB458CE59BC}" srcOrd="0" destOrd="0" presId="urn:microsoft.com/office/officeart/2005/8/layout/pyramid2"/>
    <dgm:cxn modelId="{DFFFE310-84F1-4C20-8F23-20CDEF261FCB}" type="presParOf" srcId="{A14F49C8-2596-4EBE-8353-5C23E853F72E}" destId="{784F0FB8-236A-423B-8A39-01F4EE00CFB1}" srcOrd="1" destOrd="0" presId="urn:microsoft.com/office/officeart/2005/8/layout/pyramid2"/>
    <dgm:cxn modelId="{820D593A-CE66-4D60-AA02-C51900476F70}" type="presParOf" srcId="{A14F49C8-2596-4EBE-8353-5C23E853F72E}" destId="{63272B0D-751F-4C63-BF8A-399169B45651}" srcOrd="2" destOrd="0" presId="urn:microsoft.com/office/officeart/2005/8/layout/pyramid2"/>
    <dgm:cxn modelId="{A5AEF6BC-1D4C-427B-8C56-EA4739B02C1D}" type="presParOf" srcId="{A14F49C8-2596-4EBE-8353-5C23E853F72E}" destId="{AA3A6DC2-C051-42FD-BA72-FD5F21805ED8}" srcOrd="3" destOrd="0" presId="urn:microsoft.com/office/officeart/2005/8/layout/pyramid2"/>
    <dgm:cxn modelId="{7EECEDE1-5E47-4AD0-9697-CC6CE08E0983}" type="presParOf" srcId="{A14F49C8-2596-4EBE-8353-5C23E853F72E}" destId="{0522E965-96C6-4807-A906-C2A82C4FF16C}" srcOrd="4" destOrd="0" presId="urn:microsoft.com/office/officeart/2005/8/layout/pyramid2"/>
    <dgm:cxn modelId="{3C936FBE-150D-4C10-8ABA-7403BB4973DA}" type="presParOf" srcId="{A14F49C8-2596-4EBE-8353-5C23E853F72E}" destId="{047256B7-BF19-4272-9DEE-A4200D764F11}" srcOrd="5" destOrd="0" presId="urn:microsoft.com/office/officeart/2005/8/layout/pyramid2"/>
    <dgm:cxn modelId="{86718EE4-0CF3-4AE0-A5C6-9FE796471B92}" type="presParOf" srcId="{A14F49C8-2596-4EBE-8353-5C23E853F72E}" destId="{6858D058-F11D-43BD-80C2-C6FF90EB35BC}" srcOrd="6" destOrd="0" presId="urn:microsoft.com/office/officeart/2005/8/layout/pyramid2"/>
    <dgm:cxn modelId="{BFE657F2-8D44-4F61-A739-DDD2785C7DC7}" type="presParOf" srcId="{A14F49C8-2596-4EBE-8353-5C23E853F72E}" destId="{5EA3740C-3043-4E53-9F48-5461DE27694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70F6D-F62C-4BF8-AA13-8B48DC7A72B6}">
      <dsp:nvSpPr>
        <dsp:cNvPr id="0" name=""/>
        <dsp:cNvSpPr/>
      </dsp:nvSpPr>
      <dsp:spPr>
        <a:xfrm rot="5400000">
          <a:off x="-162569" y="165643"/>
          <a:ext cx="1083799" cy="758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1</a:t>
          </a:r>
          <a:endParaRPr lang="en-GB" sz="1800" kern="1200" dirty="0"/>
        </a:p>
      </dsp:txBody>
      <dsp:txXfrm rot="-5400000">
        <a:off x="2" y="382403"/>
        <a:ext cx="758659" cy="325140"/>
      </dsp:txXfrm>
    </dsp:sp>
    <dsp:sp modelId="{A6112462-AD43-4AA8-AD3E-31F86C95D3ED}">
      <dsp:nvSpPr>
        <dsp:cNvPr id="0" name=""/>
        <dsp:cNvSpPr/>
      </dsp:nvSpPr>
      <dsp:spPr>
        <a:xfrm rot="5400000">
          <a:off x="4058092" y="-3296360"/>
          <a:ext cx="704469" cy="7303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b="1" kern="1200" dirty="0" err="1" smtClean="0"/>
            <a:t>Fiscal</a:t>
          </a:r>
          <a:r>
            <a:rPr lang="de-CH" sz="1800" b="1" kern="1200" dirty="0" smtClean="0"/>
            <a:t> </a:t>
          </a:r>
          <a:r>
            <a:rPr lang="de-CH" sz="1800" b="1" kern="1200" dirty="0" err="1" smtClean="0"/>
            <a:t>Federalism</a:t>
          </a:r>
          <a:r>
            <a:rPr lang="de-CH" sz="1800" b="1" kern="1200" dirty="0" smtClean="0"/>
            <a:t> in </a:t>
          </a:r>
          <a:r>
            <a:rPr lang="de-CH" sz="1800" b="1" kern="1200" dirty="0" err="1" smtClean="0"/>
            <a:t>Switzerland</a:t>
          </a:r>
          <a:endParaRPr lang="en-GB" sz="1800" b="1" kern="1200" dirty="0"/>
        </a:p>
      </dsp:txBody>
      <dsp:txXfrm rot="-5400000">
        <a:off x="758659" y="37462"/>
        <a:ext cx="7268947" cy="635691"/>
      </dsp:txXfrm>
    </dsp:sp>
    <dsp:sp modelId="{BEF4E683-BEBD-4FB6-A046-AD60E7BAE643}">
      <dsp:nvSpPr>
        <dsp:cNvPr id="0" name=""/>
        <dsp:cNvSpPr/>
      </dsp:nvSpPr>
      <dsp:spPr>
        <a:xfrm rot="5400000">
          <a:off x="-162569" y="1100351"/>
          <a:ext cx="1083799" cy="758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2</a:t>
          </a:r>
          <a:endParaRPr lang="en-GB" sz="1800" kern="1200" dirty="0"/>
        </a:p>
      </dsp:txBody>
      <dsp:txXfrm rot="-5400000">
        <a:off x="2" y="1317111"/>
        <a:ext cx="758659" cy="325140"/>
      </dsp:txXfrm>
    </dsp:sp>
    <dsp:sp modelId="{5715F5A1-ED3C-4692-B2DF-FAFD2BE79B7D}">
      <dsp:nvSpPr>
        <dsp:cNvPr id="0" name=""/>
        <dsp:cNvSpPr/>
      </dsp:nvSpPr>
      <dsp:spPr>
        <a:xfrm rot="5400000">
          <a:off x="4058092" y="-2361651"/>
          <a:ext cx="704469" cy="7303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b="1" kern="1200" dirty="0" smtClean="0"/>
            <a:t>Developing Accrual Accounting in </a:t>
          </a:r>
          <a:r>
            <a:rPr lang="de-CH" sz="1800" b="1" kern="1200" dirty="0" err="1" smtClean="0"/>
            <a:t>Switzerland</a:t>
          </a:r>
          <a:r>
            <a:rPr lang="de-CH" sz="1800" b="1" kern="1200" dirty="0" smtClean="0"/>
            <a:t>: </a:t>
          </a:r>
          <a:r>
            <a:rPr lang="de-CH" sz="1800" kern="1200" dirty="0" smtClean="0"/>
            <a:t/>
          </a:r>
          <a:br>
            <a:rPr lang="de-CH" sz="1800" kern="1200" dirty="0" smtClean="0"/>
          </a:br>
          <a:r>
            <a:rPr lang="de-CH" sz="1800" kern="1200" dirty="0" err="1" smtClean="0"/>
            <a:t>Overview</a:t>
          </a:r>
          <a:endParaRPr lang="en-GB" sz="1800" kern="1200" dirty="0"/>
        </a:p>
      </dsp:txBody>
      <dsp:txXfrm rot="-5400000">
        <a:off x="758659" y="972171"/>
        <a:ext cx="7268947" cy="635691"/>
      </dsp:txXfrm>
    </dsp:sp>
    <dsp:sp modelId="{B3F86475-B0C6-47EE-9BCA-1331ADEC2F71}">
      <dsp:nvSpPr>
        <dsp:cNvPr id="0" name=""/>
        <dsp:cNvSpPr/>
      </dsp:nvSpPr>
      <dsp:spPr>
        <a:xfrm rot="5400000">
          <a:off x="-162569" y="2072917"/>
          <a:ext cx="1083799" cy="758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3</a:t>
          </a:r>
          <a:endParaRPr lang="en-GB" sz="1800" kern="1200" dirty="0"/>
        </a:p>
      </dsp:txBody>
      <dsp:txXfrm rot="-5400000">
        <a:off x="2" y="2289677"/>
        <a:ext cx="758659" cy="325140"/>
      </dsp:txXfrm>
    </dsp:sp>
    <dsp:sp modelId="{DA4AFEC6-00AD-4F4F-9C25-B1CB21906C23}">
      <dsp:nvSpPr>
        <dsp:cNvPr id="0" name=""/>
        <dsp:cNvSpPr/>
      </dsp:nvSpPr>
      <dsp:spPr>
        <a:xfrm rot="5400000">
          <a:off x="4058092" y="-1426942"/>
          <a:ext cx="704469" cy="7303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b="1" kern="1200" dirty="0" smtClean="0"/>
            <a:t>Accrual Accounting at Swiss National Level:</a:t>
          </a:r>
          <a:r>
            <a:rPr lang="de-CH" sz="1800" kern="1200" dirty="0" smtClean="0"/>
            <a:t/>
          </a:r>
          <a:br>
            <a:rPr lang="de-CH" sz="1800" kern="1200" dirty="0" smtClean="0"/>
          </a:br>
          <a:r>
            <a:rPr lang="de-CH" sz="1800" kern="1200" dirty="0" smtClean="0"/>
            <a:t>Implementation </a:t>
          </a:r>
          <a:r>
            <a:rPr lang="de-CH" sz="1800" kern="1200" dirty="0" err="1" smtClean="0"/>
            <a:t>process</a:t>
          </a:r>
          <a:r>
            <a:rPr lang="de-CH" sz="1800" kern="1200" dirty="0" smtClean="0"/>
            <a:t> </a:t>
          </a:r>
          <a:r>
            <a:rPr lang="de-CH" sz="1800" kern="1200" dirty="0" err="1" smtClean="0"/>
            <a:t>and</a:t>
          </a:r>
          <a:r>
            <a:rPr lang="de-CH" sz="1800" kern="1200" dirty="0" smtClean="0"/>
            <a:t> </a:t>
          </a:r>
          <a:r>
            <a:rPr lang="de-CH" sz="1800" kern="1200" dirty="0" err="1" smtClean="0"/>
            <a:t>lessons</a:t>
          </a:r>
          <a:r>
            <a:rPr lang="de-CH" sz="1800" kern="1200" dirty="0" smtClean="0"/>
            <a:t> </a:t>
          </a:r>
          <a:r>
            <a:rPr lang="de-CH" sz="1800" kern="1200" dirty="0" err="1" smtClean="0"/>
            <a:t>learned</a:t>
          </a:r>
          <a:r>
            <a:rPr lang="de-CH" sz="1800" kern="1200" dirty="0" smtClean="0"/>
            <a:t> </a:t>
          </a:r>
          <a:endParaRPr lang="en-GB" sz="1800" kern="1200" dirty="0"/>
        </a:p>
      </dsp:txBody>
      <dsp:txXfrm rot="-5400000">
        <a:off x="758659" y="1906880"/>
        <a:ext cx="7268947" cy="635691"/>
      </dsp:txXfrm>
    </dsp:sp>
    <dsp:sp modelId="{60F7460F-5BEF-4807-BF5E-6FAB5AABCA68}">
      <dsp:nvSpPr>
        <dsp:cNvPr id="0" name=""/>
        <dsp:cNvSpPr/>
      </dsp:nvSpPr>
      <dsp:spPr>
        <a:xfrm rot="5400000">
          <a:off x="-162569" y="2969769"/>
          <a:ext cx="1083799" cy="758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4</a:t>
          </a:r>
          <a:endParaRPr lang="en-GB" sz="1800" kern="1200" dirty="0"/>
        </a:p>
      </dsp:txBody>
      <dsp:txXfrm rot="-5400000">
        <a:off x="2" y="3186529"/>
        <a:ext cx="758659" cy="325140"/>
      </dsp:txXfrm>
    </dsp:sp>
    <dsp:sp modelId="{256BCC34-2F48-44B3-8592-0693FC47FBBE}">
      <dsp:nvSpPr>
        <dsp:cNvPr id="0" name=""/>
        <dsp:cNvSpPr/>
      </dsp:nvSpPr>
      <dsp:spPr>
        <a:xfrm rot="5400000">
          <a:off x="4058092" y="-492234"/>
          <a:ext cx="704469" cy="7303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b="1" kern="1200" dirty="0" err="1" smtClean="0"/>
            <a:t>Conclusion</a:t>
          </a:r>
          <a:endParaRPr lang="en-GB" sz="1800" b="1" kern="1200" dirty="0"/>
        </a:p>
      </dsp:txBody>
      <dsp:txXfrm rot="-5400000">
        <a:off x="758659" y="2841588"/>
        <a:ext cx="7268947" cy="635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8283-8858-4EA6-8A62-08682B160E9D}">
      <dsp:nvSpPr>
        <dsp:cNvPr id="0" name=""/>
        <dsp:cNvSpPr/>
      </dsp:nvSpPr>
      <dsp:spPr>
        <a:xfrm rot="5400000">
          <a:off x="364614" y="1939375"/>
          <a:ext cx="1119274" cy="18624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6B558-56E3-4DDD-B5E9-6E88D38569D4}">
      <dsp:nvSpPr>
        <dsp:cNvPr id="0" name=""/>
        <dsp:cNvSpPr/>
      </dsp:nvSpPr>
      <dsp:spPr>
        <a:xfrm>
          <a:off x="186328" y="2495846"/>
          <a:ext cx="1681427" cy="147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HAM1</a:t>
          </a:r>
          <a:endParaRPr lang="en-US" sz="3700" kern="1200" dirty="0"/>
        </a:p>
      </dsp:txBody>
      <dsp:txXfrm>
        <a:off x="186328" y="2495846"/>
        <a:ext cx="1681427" cy="1473869"/>
      </dsp:txXfrm>
    </dsp:sp>
    <dsp:sp modelId="{2791550B-800E-470A-BE00-7D680A0A146F}">
      <dsp:nvSpPr>
        <dsp:cNvPr id="0" name=""/>
        <dsp:cNvSpPr/>
      </dsp:nvSpPr>
      <dsp:spPr>
        <a:xfrm>
          <a:off x="1550505" y="1802260"/>
          <a:ext cx="317250" cy="3172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E45C6-47B6-4B0B-A4AE-2C5813C2015F}">
      <dsp:nvSpPr>
        <dsp:cNvPr id="0" name=""/>
        <dsp:cNvSpPr/>
      </dsp:nvSpPr>
      <dsp:spPr>
        <a:xfrm rot="5400000">
          <a:off x="2431558" y="1430023"/>
          <a:ext cx="1119274" cy="1862446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19129-0B8A-42FD-A0F4-83DBBA1F8FFC}">
      <dsp:nvSpPr>
        <dsp:cNvPr id="0" name=""/>
        <dsp:cNvSpPr/>
      </dsp:nvSpPr>
      <dsp:spPr>
        <a:xfrm>
          <a:off x="2244723" y="1986494"/>
          <a:ext cx="1681427" cy="147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HAM2 Light</a:t>
          </a:r>
          <a:endParaRPr lang="en-US" sz="3700" kern="1200" dirty="0"/>
        </a:p>
      </dsp:txBody>
      <dsp:txXfrm>
        <a:off x="2244723" y="1986494"/>
        <a:ext cx="1681427" cy="1473869"/>
      </dsp:txXfrm>
    </dsp:sp>
    <dsp:sp modelId="{C1461ED4-D0A0-4AC3-ACCA-704CF916D83F}">
      <dsp:nvSpPr>
        <dsp:cNvPr id="0" name=""/>
        <dsp:cNvSpPr/>
      </dsp:nvSpPr>
      <dsp:spPr>
        <a:xfrm>
          <a:off x="3608900" y="1292908"/>
          <a:ext cx="317250" cy="317250"/>
        </a:xfrm>
        <a:prstGeom prst="triangle">
          <a:avLst>
            <a:gd name="adj" fmla="val 10000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A57AE-6F8F-4758-95D4-AF621B5D7637}">
      <dsp:nvSpPr>
        <dsp:cNvPr id="0" name=""/>
        <dsp:cNvSpPr/>
      </dsp:nvSpPr>
      <dsp:spPr>
        <a:xfrm rot="5400000">
          <a:off x="4489954" y="920671"/>
          <a:ext cx="1119274" cy="1862446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56414-5AEF-4D7D-A0B6-F28A377B398F}">
      <dsp:nvSpPr>
        <dsp:cNvPr id="0" name=""/>
        <dsp:cNvSpPr/>
      </dsp:nvSpPr>
      <dsp:spPr>
        <a:xfrm>
          <a:off x="4303119" y="1477142"/>
          <a:ext cx="1681427" cy="147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HAM2 Adv.</a:t>
          </a:r>
          <a:endParaRPr lang="en-US" sz="3700" kern="1200" dirty="0"/>
        </a:p>
      </dsp:txBody>
      <dsp:txXfrm>
        <a:off x="4303119" y="1477142"/>
        <a:ext cx="1681427" cy="1473869"/>
      </dsp:txXfrm>
    </dsp:sp>
    <dsp:sp modelId="{BD35BC24-603D-4D81-AE1E-0B18736573D7}">
      <dsp:nvSpPr>
        <dsp:cNvPr id="0" name=""/>
        <dsp:cNvSpPr/>
      </dsp:nvSpPr>
      <dsp:spPr>
        <a:xfrm>
          <a:off x="5667296" y="783556"/>
          <a:ext cx="317250" cy="317250"/>
        </a:xfrm>
        <a:prstGeom prst="triangle">
          <a:avLst>
            <a:gd name="adj" fmla="val 10000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7A267-D075-414A-92F1-832AEA869454}">
      <dsp:nvSpPr>
        <dsp:cNvPr id="0" name=""/>
        <dsp:cNvSpPr/>
      </dsp:nvSpPr>
      <dsp:spPr>
        <a:xfrm rot="5400000">
          <a:off x="6548349" y="411319"/>
          <a:ext cx="1119274" cy="1862446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61A9E-254C-41D9-A3C5-3A91218F7F17}">
      <dsp:nvSpPr>
        <dsp:cNvPr id="0" name=""/>
        <dsp:cNvSpPr/>
      </dsp:nvSpPr>
      <dsp:spPr>
        <a:xfrm>
          <a:off x="6361515" y="967790"/>
          <a:ext cx="1681427" cy="147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IPSAS</a:t>
          </a:r>
          <a:endParaRPr lang="en-US" sz="3700" kern="1200" dirty="0"/>
        </a:p>
      </dsp:txBody>
      <dsp:txXfrm>
        <a:off x="6361515" y="967790"/>
        <a:ext cx="1681427" cy="1473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17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851D-549D-4785-8040-D1740898315D}" type="datetime1">
              <a:rPr lang="de-CH" smtClean="0"/>
              <a:pPr/>
              <a:t>12.07.2016</a:t>
            </a:fld>
            <a:endParaRPr lang="fr-FR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D4A6-8139-42B7-BC6D-3591E836366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95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3A998-303B-4F86-9947-A49AF14B2D3A}" type="datetimeFigureOut">
              <a:rPr lang="fr-FR" smtClean="0"/>
              <a:pPr/>
              <a:t>12/07/2016</a:t>
            </a:fld>
            <a:endParaRPr lang="fr-FR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2950"/>
            <a:ext cx="52514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74FF-26F8-4AE0-B748-E0D66FCDF779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54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8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36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65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llustration_blau Verlauf">
    <p:bg>
      <p:bgPr>
        <a:gradFill flip="none" rotWithShape="1">
          <a:gsLst>
            <a:gs pos="0">
              <a:srgbClr val="002B58"/>
            </a:gs>
            <a:gs pos="100000">
              <a:srgbClr val="0064A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479549" y="6956319"/>
            <a:ext cx="8907464" cy="238176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baseline="0">
                <a:solidFill>
                  <a:schemeClr val="bg1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 smtClean="0"/>
              <a:t>Titel Vorname Name (Arial </a:t>
            </a:r>
            <a:r>
              <a:rPr lang="de-CH" dirty="0" err="1" smtClean="0"/>
              <a:t>bold</a:t>
            </a:r>
            <a:r>
              <a:rPr lang="de-CH" dirty="0" smtClean="0"/>
              <a:t>, 14 </a:t>
            </a:r>
            <a:r>
              <a:rPr lang="de-CH" dirty="0" err="1" smtClean="0"/>
              <a:t>pt</a:t>
            </a:r>
            <a:r>
              <a:rPr lang="de-CH" dirty="0" smtClean="0"/>
              <a:t>, weiss)</a:t>
            </a:r>
            <a:endParaRPr lang="de-CH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79549" y="3060601"/>
            <a:ext cx="8907463" cy="30962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Illustration/Bild</a:t>
            </a:r>
            <a:endParaRPr lang="de-CH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479549" y="7226000"/>
            <a:ext cx="8907464" cy="323012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bg1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 smtClean="0"/>
              <a:t>vorname.name@zhaw.ch, TT Monat JJJJ (Arial, 14 </a:t>
            </a:r>
            <a:r>
              <a:rPr lang="de-CH" dirty="0" err="1" smtClean="0"/>
              <a:t>pt</a:t>
            </a:r>
            <a:r>
              <a:rPr lang="de-CH" dirty="0" smtClean="0"/>
              <a:t>, weiss) </a:t>
            </a:r>
            <a:endParaRPr lang="de-CH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74176" y="375017"/>
            <a:ext cx="3392705" cy="129799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754008" y="3564607"/>
            <a:ext cx="5270621" cy="2311852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459421" y="1597006"/>
            <a:ext cx="9043987" cy="104865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98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llustration inver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479549" y="6956319"/>
            <a:ext cx="8907464" cy="238176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baseline="0">
                <a:solidFill>
                  <a:srgbClr val="0064A6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 smtClean="0"/>
              <a:t>Titel Vorname Name (Arial </a:t>
            </a:r>
            <a:r>
              <a:rPr lang="de-CH" dirty="0" err="1" smtClean="0"/>
              <a:t>bold</a:t>
            </a:r>
            <a:r>
              <a:rPr lang="de-CH" dirty="0" smtClean="0"/>
              <a:t>, 14 </a:t>
            </a:r>
            <a:r>
              <a:rPr lang="de-CH" dirty="0" err="1" smtClean="0"/>
              <a:t>pt</a:t>
            </a:r>
            <a:r>
              <a:rPr lang="de-CH" dirty="0" smtClean="0"/>
              <a:t>, weiss)</a:t>
            </a:r>
            <a:endParaRPr lang="de-CH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79549" y="3060601"/>
            <a:ext cx="8907463" cy="3096294"/>
          </a:xfrm>
        </p:spPr>
        <p:txBody>
          <a:bodyPr/>
          <a:lstStyle>
            <a:lvl1pPr marL="0" indent="0">
              <a:buNone/>
              <a:defRPr>
                <a:solidFill>
                  <a:srgbClr val="0064A6"/>
                </a:solidFill>
              </a:defRPr>
            </a:lvl1pPr>
          </a:lstStyle>
          <a:p>
            <a:r>
              <a:rPr lang="de-CH" dirty="0" smtClean="0"/>
              <a:t>Illustration/Bild</a:t>
            </a:r>
            <a:endParaRPr lang="de-CH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479549" y="7226000"/>
            <a:ext cx="8907464" cy="323012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rgbClr val="0064A6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 smtClean="0"/>
              <a:t>vorname.name@zhaw.ch, TT Monat JJJJ (Arial, 14 </a:t>
            </a:r>
            <a:r>
              <a:rPr lang="de-CH" dirty="0" err="1" smtClean="0"/>
              <a:t>pt</a:t>
            </a:r>
            <a:r>
              <a:rPr lang="de-CH" dirty="0" smtClean="0"/>
              <a:t>, weiss) </a:t>
            </a:r>
            <a:endParaRPr lang="de-CH" dirty="0"/>
          </a:p>
        </p:txBody>
      </p:sp>
      <p:sp>
        <p:nvSpPr>
          <p:cNvPr id="5" name="Bildplatzhalter 4" hidden="1"/>
          <p:cNvSpPr>
            <a:spLocks noGrp="1"/>
          </p:cNvSpPr>
          <p:nvPr>
            <p:ph type="pic" sz="quarter" idx="15"/>
          </p:nvPr>
        </p:nvSpPr>
        <p:spPr>
          <a:xfrm>
            <a:off x="2692400" y="3597275"/>
            <a:ext cx="5260975" cy="22669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92150" y="3542413"/>
            <a:ext cx="5400290" cy="232247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54538" y="372900"/>
            <a:ext cx="3418510" cy="1307866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1459421" y="1597006"/>
            <a:ext cx="9043987" cy="104865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800">
                <a:solidFill>
                  <a:srgbClr val="0064A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58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10137776" cy="5155294"/>
          </a:xfrm>
        </p:spPr>
        <p:txBody>
          <a:bodyPr/>
          <a:lstStyle>
            <a:lvl1pPr marL="355600" indent="-355600">
              <a:lnSpc>
                <a:spcPct val="120000"/>
              </a:lnSpc>
              <a:spcBef>
                <a:spcPts val="0"/>
              </a:spcBef>
              <a:defRPr sz="2000"/>
            </a:lvl1pPr>
            <a:lvl2pPr marL="719138" indent="-361950">
              <a:lnSpc>
                <a:spcPct val="120000"/>
              </a:lnSpc>
              <a:spcBef>
                <a:spcPts val="0"/>
              </a:spcBef>
              <a:defRPr sz="1800"/>
            </a:lvl2pPr>
            <a:lvl3pPr marL="1074738" indent="-355600">
              <a:lnSpc>
                <a:spcPct val="120000"/>
              </a:lnSpc>
              <a:spcBef>
                <a:spcPts val="0"/>
              </a:spcBef>
              <a:defRPr sz="1800"/>
            </a:lvl3pPr>
            <a:lvl4pPr marL="1433513" indent="-358775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1800"/>
            </a:lvl4pPr>
            <a:lvl5pPr marL="1787525" indent="-354013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786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Platzhalt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DE" smtClean="0"/>
              <a:t>4. Februar 2013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>
                <a:solidFill>
                  <a:srgbClr val="012C59"/>
                </a:solidFill>
              </a:rPr>
              <a:t>Freies Feld für Dokumentbezeichnung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26589"/>
            <a:ext cx="7351059" cy="5183187"/>
          </a:xfrm>
        </p:spPr>
        <p:txBody>
          <a:bodyPr>
            <a:noAutofit/>
          </a:bodyPr>
          <a:lstStyle>
            <a:lvl1pPr marL="361950" indent="-36195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2000"/>
            </a:lvl1pPr>
            <a:lvl3pPr marL="1074738" indent="-360363">
              <a:defRPr/>
            </a:lvl3pPr>
          </a:lstStyle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de-DE" sz="2000" dirty="0" smtClean="0">
                <a:solidFill>
                  <a:srgbClr val="012C59"/>
                </a:solidFill>
              </a:rPr>
              <a:t>Aufzählung 1. Ebene, Arial, 20 </a:t>
            </a:r>
            <a:r>
              <a:rPr lang="de-DE" sz="2000" dirty="0" err="1" smtClean="0">
                <a:solidFill>
                  <a:srgbClr val="012C59"/>
                </a:solidFill>
              </a:rPr>
              <a:t>pt</a:t>
            </a:r>
            <a:r>
              <a:rPr lang="de-DE" sz="2000" dirty="0" smtClean="0">
                <a:solidFill>
                  <a:srgbClr val="012C59"/>
                </a:solidFill>
              </a:rPr>
              <a:t>, dunkelblau, Tabulator 1 cm</a:t>
            </a:r>
          </a:p>
          <a:p>
            <a:pPr marL="714375" lvl="1" indent="-352425">
              <a:lnSpc>
                <a:spcPct val="120000"/>
              </a:lnSpc>
              <a:spcBef>
                <a:spcPts val="0"/>
              </a:spcBef>
            </a:pPr>
            <a:r>
              <a:rPr lang="de-DE" sz="1800" dirty="0" smtClean="0">
                <a:solidFill>
                  <a:srgbClr val="012C59"/>
                </a:solidFill>
              </a:rPr>
              <a:t>Aufzählung 2. Ebene, Arial, 18 </a:t>
            </a:r>
            <a:r>
              <a:rPr lang="de-DE" sz="1800" dirty="0" err="1" smtClean="0">
                <a:solidFill>
                  <a:srgbClr val="012C59"/>
                </a:solidFill>
              </a:rPr>
              <a:t>pt</a:t>
            </a:r>
            <a:r>
              <a:rPr lang="de-DE" sz="1800" dirty="0" smtClean="0">
                <a:solidFill>
                  <a:srgbClr val="012C59"/>
                </a:solidFill>
              </a:rPr>
              <a:t>, dunkelblau, Tabulator 2 cm</a:t>
            </a:r>
          </a:p>
          <a:p>
            <a:pPr marL="1076325" lvl="2" indent="-361950">
              <a:lnSpc>
                <a:spcPct val="120000"/>
              </a:lnSpc>
              <a:spcBef>
                <a:spcPts val="0"/>
              </a:spcBef>
            </a:pPr>
            <a:r>
              <a:rPr lang="de-DE" sz="1800" dirty="0" smtClean="0">
                <a:solidFill>
                  <a:srgbClr val="012C59"/>
                </a:solidFill>
              </a:rPr>
              <a:t>Aufzählung 3. Ebene, Arial, 18 </a:t>
            </a:r>
            <a:r>
              <a:rPr lang="de-DE" sz="1800" dirty="0" err="1" smtClean="0">
                <a:solidFill>
                  <a:srgbClr val="012C59"/>
                </a:solidFill>
              </a:rPr>
              <a:t>pt</a:t>
            </a:r>
            <a:r>
              <a:rPr lang="de-DE" sz="1800" dirty="0" smtClean="0">
                <a:solidFill>
                  <a:srgbClr val="012C59"/>
                </a:solidFill>
              </a:rPr>
              <a:t>, dunkelblau, Tabulator 3 cm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74106" y="4339988"/>
            <a:ext cx="2528047" cy="2464038"/>
          </a:xfrm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CH" dirty="0" smtClean="0"/>
              <a:t>Bild hier durch Klick </a:t>
            </a:r>
            <a:r>
              <a:rPr lang="de-CH" dirty="0" err="1" smtClean="0"/>
              <a:t>einfücgen</a:t>
            </a:r>
            <a:endParaRPr lang="de-CH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7974106" y="1678828"/>
            <a:ext cx="2528047" cy="2464038"/>
          </a:xfrm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CH" dirty="0" smtClean="0"/>
              <a:t>Bild hier durch Klick </a:t>
            </a:r>
            <a:r>
              <a:rPr lang="de-CH" dirty="0" err="1" smtClean="0"/>
              <a:t>einfücgen</a:t>
            </a:r>
            <a:endParaRPr lang="de-CH" dirty="0"/>
          </a:p>
        </p:txBody>
      </p:sp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51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77826" y="1651934"/>
            <a:ext cx="9928224" cy="511175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de-DE" smtClean="0"/>
              <a:t>Diagramm durch Klicken auf Symbol hinzufügen</a:t>
            </a:r>
            <a:endParaRPr lang="fr-FR" dirty="0"/>
          </a:p>
        </p:txBody>
      </p:sp>
      <p:sp>
        <p:nvSpPr>
          <p:cNvPr id="13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DE" smtClean="0"/>
              <a:t>4. Februar 2013</a:t>
            </a:r>
            <a:endParaRPr lang="de-CH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>
                <a:solidFill>
                  <a:srgbClr val="012C59"/>
                </a:solidFill>
              </a:rPr>
              <a:t>Freies Feld für Dokumentbezeichnung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12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82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7824" y="2844526"/>
            <a:ext cx="10137776" cy="3959499"/>
          </a:xfrm>
        </p:spPr>
        <p:txBody>
          <a:bodyPr/>
          <a:lstStyle>
            <a:lvl1pPr marL="0" indent="0">
              <a:buNone/>
              <a:defRPr sz="2000"/>
            </a:lvl1pPr>
            <a:lvl2pPr marL="198793" indent="0">
              <a:buNone/>
              <a:defRPr/>
            </a:lvl2pPr>
            <a:lvl3pPr marL="388941" indent="0">
              <a:buNone/>
              <a:defRPr/>
            </a:lvl3pPr>
            <a:lvl4pPr marL="1493535" indent="0">
              <a:buFont typeface="Arial" pitchFamily="34" charset="0"/>
              <a:buNone/>
              <a:defRPr/>
            </a:lvl4pPr>
            <a:lvl5pPr marL="1991380" indent="0">
              <a:buFont typeface="Arial" pitchFamily="34" charset="0"/>
              <a:buNone/>
              <a:defRPr/>
            </a:lvl5pPr>
          </a:lstStyle>
          <a:p>
            <a:pPr lvl="0"/>
            <a:r>
              <a:rPr lang="de-DE" dirty="0" smtClean="0"/>
              <a:t>Platzhalter für Text oder Bild</a:t>
            </a:r>
            <a:endParaRPr lang="de-CH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DE" smtClean="0"/>
              <a:t>4. Februar 2013</a:t>
            </a:r>
            <a:endParaRPr lang="de-CH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>
                <a:solidFill>
                  <a:srgbClr val="012C59"/>
                </a:solidFill>
              </a:rPr>
              <a:t>Freies Feld für Dokumentbezeichnung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77825" y="1598295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600">
                <a:solidFill>
                  <a:srgbClr val="0064A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43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824" y="1634400"/>
            <a:ext cx="10137776" cy="511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de-DE" sz="2000" dirty="0" smtClean="0">
                <a:solidFill>
                  <a:srgbClr val="012C59"/>
                </a:solidFill>
              </a:rPr>
              <a:t>Aufzählung 1. Ebene, Arial, 20 </a:t>
            </a:r>
            <a:r>
              <a:rPr lang="de-DE" sz="2000" dirty="0" err="1" smtClean="0">
                <a:solidFill>
                  <a:srgbClr val="012C59"/>
                </a:solidFill>
              </a:rPr>
              <a:t>pt</a:t>
            </a:r>
            <a:r>
              <a:rPr lang="de-DE" sz="2000" dirty="0" smtClean="0">
                <a:solidFill>
                  <a:srgbClr val="012C59"/>
                </a:solidFill>
              </a:rPr>
              <a:t>, dunkelblau, Tabulator 1 cm</a:t>
            </a:r>
          </a:p>
          <a:p>
            <a:pPr marL="714375" lvl="1" indent="-352425">
              <a:lnSpc>
                <a:spcPct val="120000"/>
              </a:lnSpc>
              <a:spcBef>
                <a:spcPts val="0"/>
              </a:spcBef>
            </a:pPr>
            <a:r>
              <a:rPr lang="de-DE" sz="1800" dirty="0" smtClean="0">
                <a:solidFill>
                  <a:srgbClr val="012C59"/>
                </a:solidFill>
              </a:rPr>
              <a:t>Aufzählung 2. Ebene, Arial, 18 </a:t>
            </a:r>
            <a:r>
              <a:rPr lang="de-DE" sz="1800" dirty="0" err="1" smtClean="0">
                <a:solidFill>
                  <a:srgbClr val="012C59"/>
                </a:solidFill>
              </a:rPr>
              <a:t>pt</a:t>
            </a:r>
            <a:r>
              <a:rPr lang="de-DE" sz="1800" dirty="0" smtClean="0">
                <a:solidFill>
                  <a:srgbClr val="012C59"/>
                </a:solidFill>
              </a:rPr>
              <a:t>, dunkelblau, Tabulator 2 cm</a:t>
            </a:r>
          </a:p>
          <a:p>
            <a:pPr marL="1076325" lvl="2" indent="-361950">
              <a:lnSpc>
                <a:spcPct val="120000"/>
              </a:lnSpc>
              <a:spcBef>
                <a:spcPts val="0"/>
              </a:spcBef>
            </a:pPr>
            <a:r>
              <a:rPr lang="de-DE" sz="1800" dirty="0" smtClean="0">
                <a:solidFill>
                  <a:srgbClr val="012C59"/>
                </a:solidFill>
              </a:rPr>
              <a:t>Aufzählung 3. Ebene, Arial, 18 </a:t>
            </a:r>
            <a:r>
              <a:rPr lang="de-DE" sz="1800" dirty="0" err="1" smtClean="0">
                <a:solidFill>
                  <a:srgbClr val="012C59"/>
                </a:solidFill>
              </a:rPr>
              <a:t>pt</a:t>
            </a:r>
            <a:r>
              <a:rPr lang="de-DE" sz="1800" dirty="0" smtClean="0">
                <a:solidFill>
                  <a:srgbClr val="012C59"/>
                </a:solidFill>
              </a:rPr>
              <a:t>, dunkelblau, Tabulator 3 cm</a:t>
            </a:r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 smtClean="0"/>
              <a:t> </a:t>
            </a:r>
            <a:endParaRPr lang="de-CH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952755" y="7121368"/>
            <a:ext cx="1568685" cy="2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8" r:id="rId3"/>
    <p:sldLayoutId id="2147483686" r:id="rId4"/>
    <p:sldLayoutId id="2147483678" r:id="rId5"/>
    <p:sldLayoutId id="214748368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9569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8793" indent="-198793" algn="l" defTabSz="995690" rtl="0" eaLnBrk="1" latinLnBrk="0" hangingPunct="1">
        <a:spcBef>
          <a:spcPts val="871"/>
        </a:spcBef>
        <a:buFont typeface="Symbol" pitchFamily="18" charset="2"/>
        <a:buChar char="-"/>
        <a:defRPr sz="22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1pPr>
      <a:lvl2pPr marL="388942" indent="-190149" algn="l" defTabSz="995690" rtl="0" eaLnBrk="1" latinLnBrk="0" hangingPunct="1">
        <a:spcBef>
          <a:spcPts val="871"/>
        </a:spcBef>
        <a:buFont typeface="Symbol" pitchFamily="18" charset="2"/>
        <a:buChar char="-"/>
        <a:defRPr sz="20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2pPr>
      <a:lvl3pPr marL="587734" indent="-198793" algn="l" defTabSz="995690" rtl="0" eaLnBrk="1" latinLnBrk="0" hangingPunct="1">
        <a:spcBef>
          <a:spcPts val="871"/>
        </a:spcBef>
        <a:buFont typeface="Symbol" pitchFamily="18" charset="2"/>
        <a:buChar char="-"/>
        <a:defRPr sz="17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3pPr>
      <a:lvl4pPr marL="1493535" indent="0" algn="l" defTabSz="99569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indent="0" algn="l" defTabSz="99569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626427" y="6214095"/>
            <a:ext cx="5400601" cy="2308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de-CH" sz="1500" b="1" dirty="0" err="1">
                <a:solidFill>
                  <a:schemeClr val="bg1"/>
                </a:solidFill>
              </a:rPr>
              <a:t>Building</a:t>
            </a:r>
            <a:r>
              <a:rPr lang="de-CH" sz="1500" b="1" dirty="0">
                <a:solidFill>
                  <a:schemeClr val="bg1"/>
                </a:solidFill>
              </a:rPr>
              <a:t> Competence. </a:t>
            </a:r>
            <a:r>
              <a:rPr lang="de-CH" sz="1500" b="1" dirty="0" err="1">
                <a:solidFill>
                  <a:schemeClr val="bg1"/>
                </a:solidFill>
              </a:rPr>
              <a:t>Crossing</a:t>
            </a:r>
            <a:r>
              <a:rPr lang="de-CH" sz="1500" b="1" dirty="0">
                <a:solidFill>
                  <a:schemeClr val="bg1"/>
                </a:solidFill>
              </a:rPr>
              <a:t> Borders.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 flipH="1">
            <a:off x="1476747" y="6918219"/>
            <a:ext cx="8910266" cy="238176"/>
          </a:xfrm>
        </p:spPr>
        <p:txBody>
          <a:bodyPr/>
          <a:lstStyle/>
          <a:p>
            <a:r>
              <a:rPr lang="de-CH" dirty="0" smtClean="0"/>
              <a:t>Sandro Fuchs, </a:t>
            </a:r>
            <a:r>
              <a:rPr lang="de-CH" dirty="0" err="1" smtClean="0"/>
              <a:t>MSc</a:t>
            </a:r>
            <a:r>
              <a:rPr lang="de-CH" dirty="0" smtClean="0"/>
              <a:t>, </a:t>
            </a:r>
            <a:r>
              <a:rPr lang="de-CH" dirty="0" err="1" smtClean="0"/>
              <a:t>Deputy</a:t>
            </a:r>
            <a:r>
              <a:rPr lang="de-CH" dirty="0" smtClean="0"/>
              <a:t> Head Center for Public Financial Management</a:t>
            </a:r>
            <a:endParaRPr lang="de-CH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4"/>
          </p:nvPr>
        </p:nvSpPr>
        <p:spPr>
          <a:xfrm flipH="1">
            <a:off x="1476746" y="7187900"/>
            <a:ext cx="8910267" cy="323012"/>
          </a:xfrm>
        </p:spPr>
        <p:txBody>
          <a:bodyPr/>
          <a:lstStyle/>
          <a:p>
            <a:r>
              <a:rPr lang="de-CH" dirty="0" smtClean="0"/>
              <a:t>Sandro.fuchs@zhaw.ch</a:t>
            </a:r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1458877" y="1523532"/>
            <a:ext cx="8905503" cy="10710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de-CH" sz="2400" b="1" dirty="0" smtClean="0">
                <a:solidFill>
                  <a:schemeClr val="bg1"/>
                </a:solidFill>
              </a:rPr>
              <a:t>PEMPAL Cross-Cop Executive Meeting, 13-15 </a:t>
            </a:r>
            <a:r>
              <a:rPr lang="de-CH" sz="2400" b="1" dirty="0" err="1" smtClean="0">
                <a:solidFill>
                  <a:schemeClr val="bg1"/>
                </a:solidFill>
              </a:rPr>
              <a:t>July</a:t>
            </a:r>
            <a:r>
              <a:rPr lang="de-CH" sz="2400" b="1" dirty="0">
                <a:solidFill>
                  <a:schemeClr val="bg1"/>
                </a:solidFill>
              </a:rPr>
              <a:t> </a:t>
            </a:r>
            <a:r>
              <a:rPr lang="de-CH" sz="2400" b="1" dirty="0" smtClean="0">
                <a:solidFill>
                  <a:schemeClr val="bg1"/>
                </a:solidFill>
              </a:rPr>
              <a:t>2016</a:t>
            </a:r>
            <a:r>
              <a:rPr lang="de-CH" sz="2400" b="1" dirty="0" smtClean="0">
                <a:solidFill>
                  <a:schemeClr val="bg1"/>
                </a:solidFill>
              </a:rPr>
              <a:t> </a:t>
            </a:r>
            <a:r>
              <a:rPr lang="de-CH" sz="2400" b="1" dirty="0" smtClean="0">
                <a:solidFill>
                  <a:schemeClr val="bg1"/>
                </a:solidFill>
              </a:rPr>
              <a:t>Bern</a:t>
            </a:r>
          </a:p>
          <a:p>
            <a:pPr>
              <a:lnSpc>
                <a:spcPct val="11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Developing Accrual Accounting in Switzerland: </a:t>
            </a:r>
          </a:p>
          <a:p>
            <a:pPr>
              <a:lnSpc>
                <a:spcPct val="11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Overview and lessons learned</a:t>
            </a:r>
            <a:endParaRPr lang="en-GB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1476746" y="2907318"/>
            <a:ext cx="8910267" cy="30962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8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at Swiss Federal 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Level:</a:t>
            </a:r>
            <a:b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(4)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10</a:t>
            </a:fld>
            <a:r>
              <a:rPr lang="de-CH" smtClean="0"/>
              <a:t> </a:t>
            </a:r>
            <a:endParaRPr lang="de-CH" dirty="0"/>
          </a:p>
        </p:txBody>
      </p:sp>
      <p:sp>
        <p:nvSpPr>
          <p:cNvPr id="5" name="Gleichschenkliges Dreieck 4"/>
          <p:cNvSpPr/>
          <p:nvPr/>
        </p:nvSpPr>
        <p:spPr>
          <a:xfrm rot="10800000">
            <a:off x="7434841" y="2008261"/>
            <a:ext cx="3076486" cy="270047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74122" y="2093717"/>
            <a:ext cx="2597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00" dirty="0" err="1" smtClean="0"/>
              <a:t>Unperfect</a:t>
            </a:r>
            <a:r>
              <a:rPr lang="de-CH" sz="1800" dirty="0" smtClean="0"/>
              <a:t> </a:t>
            </a:r>
            <a:r>
              <a:rPr lang="de-CH" sz="1800" dirty="0" err="1" smtClean="0"/>
              <a:t>world</a:t>
            </a:r>
            <a:r>
              <a:rPr lang="de-CH" sz="1800" dirty="0" smtClean="0"/>
              <a:t>…</a:t>
            </a:r>
          </a:p>
          <a:p>
            <a:pPr algn="ctr"/>
            <a:endParaRPr lang="de-CH" sz="1800" dirty="0"/>
          </a:p>
          <a:p>
            <a:pPr algn="ctr"/>
            <a:r>
              <a:rPr lang="de-CH" sz="1800" dirty="0" err="1" smtClean="0"/>
              <a:t>Reducing</a:t>
            </a:r>
            <a:r>
              <a:rPr lang="de-CH" sz="1800" dirty="0" smtClean="0"/>
              <a:t> </a:t>
            </a:r>
            <a:r>
              <a:rPr lang="de-CH" sz="1800" dirty="0" err="1" smtClean="0"/>
              <a:t>deviations</a:t>
            </a:r>
            <a:r>
              <a:rPr lang="de-CH" sz="1800" dirty="0" smtClean="0"/>
              <a:t> </a:t>
            </a:r>
          </a:p>
          <a:p>
            <a:pPr algn="ctr"/>
            <a:r>
              <a:rPr lang="de-CH" sz="1800" dirty="0" err="1" smtClean="0"/>
              <a:t>from</a:t>
            </a:r>
            <a:r>
              <a:rPr lang="de-CH" sz="1800" dirty="0" smtClean="0"/>
              <a:t> IPSAS </a:t>
            </a:r>
          </a:p>
          <a:p>
            <a:pPr algn="ctr"/>
            <a:r>
              <a:rPr lang="de-CH" sz="1800" dirty="0" err="1" smtClean="0"/>
              <a:t>over</a:t>
            </a:r>
            <a:r>
              <a:rPr lang="de-CH" sz="1800" dirty="0" smtClean="0"/>
              <a:t> time</a:t>
            </a:r>
            <a:endParaRPr lang="en-GB" sz="18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21433"/>
              </p:ext>
            </p:extLst>
          </p:nvPr>
        </p:nvGraphicFramePr>
        <p:xfrm>
          <a:off x="243990" y="1626510"/>
          <a:ext cx="712893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467"/>
                <a:gridCol w="3564467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Deviations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from</a:t>
                      </a:r>
                      <a:r>
                        <a:rPr lang="de-CH" dirty="0" smtClean="0"/>
                        <a:t> IPSAS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2007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dirty="0" smtClean="0"/>
                        <a:t>Miliatary</a:t>
                      </a:r>
                      <a:r>
                        <a:rPr lang="de-CH" sz="1600" baseline="0" dirty="0" smtClean="0"/>
                        <a:t> Equipment (</a:t>
                      </a:r>
                      <a:r>
                        <a:rPr lang="de-CH" sz="1600" baseline="0" dirty="0" err="1" smtClean="0"/>
                        <a:t>Expenses</a:t>
                      </a:r>
                      <a:r>
                        <a:rPr lang="de-CH" sz="1600" baseline="0" dirty="0" smtClean="0"/>
                        <a:t>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baseline="0" dirty="0" err="1" smtClean="0"/>
                        <a:t>Taxes</a:t>
                      </a:r>
                      <a:r>
                        <a:rPr lang="de-CH" sz="1600" baseline="0" dirty="0" smtClean="0"/>
                        <a:t> (Cash)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baseline="0" dirty="0" smtClean="0"/>
                        <a:t>Employee </a:t>
                      </a:r>
                      <a:r>
                        <a:rPr lang="de-CH" sz="1600" baseline="0" dirty="0" err="1" smtClean="0"/>
                        <a:t>Benefits</a:t>
                      </a:r>
                      <a:endParaRPr lang="de-CH" sz="1600" baseline="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baseline="0" dirty="0" smtClean="0"/>
                        <a:t>Financial Instruments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baseline="0" dirty="0" smtClean="0"/>
                        <a:t>Consoliated Entities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2017 (</a:t>
                      </a:r>
                      <a:r>
                        <a:rPr lang="de-CH" sz="1600" dirty="0" err="1" smtClean="0"/>
                        <a:t>exp</a:t>
                      </a:r>
                      <a:r>
                        <a:rPr lang="de-CH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strike="sngStrike" dirty="0" smtClean="0"/>
                        <a:t>Miliatary</a:t>
                      </a:r>
                      <a:r>
                        <a:rPr lang="de-CH" sz="1600" strike="sngStrike" baseline="0" dirty="0" smtClean="0"/>
                        <a:t> Equipment (</a:t>
                      </a:r>
                      <a:r>
                        <a:rPr lang="de-CH" sz="1600" strike="sngStrike" baseline="0" dirty="0" err="1" smtClean="0"/>
                        <a:t>Expenses</a:t>
                      </a:r>
                      <a:r>
                        <a:rPr lang="de-CH" sz="1600" strike="sngStrike" baseline="0" dirty="0" smtClean="0"/>
                        <a:t>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baseline="0" dirty="0" err="1" smtClean="0"/>
                        <a:t>Taxes</a:t>
                      </a:r>
                      <a:endParaRPr lang="de-CH" sz="1600" baseline="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strike="sngStrike" baseline="0" dirty="0" smtClean="0"/>
                        <a:t>Employee </a:t>
                      </a:r>
                      <a:r>
                        <a:rPr lang="de-CH" sz="1600" strike="sngStrike" baseline="0" dirty="0" err="1" smtClean="0"/>
                        <a:t>Benefits</a:t>
                      </a:r>
                      <a:endParaRPr lang="de-CH" sz="1600" strike="sngStrike" baseline="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strike="sngStrike" baseline="0" dirty="0" smtClean="0"/>
                        <a:t>Financial Instruments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e-CH" sz="1600" strike="sngStrike" baseline="0" dirty="0" smtClean="0"/>
                        <a:t>Consoliated Entities </a:t>
                      </a:r>
                      <a:endParaRPr lang="en-GB" sz="1600" strike="sngStrik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201801" y="4924926"/>
            <a:ext cx="10229316" cy="22184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</a:rPr>
              <a:t>There </a:t>
            </a:r>
            <a:r>
              <a:rPr lang="de-CH" dirty="0" err="1" smtClean="0">
                <a:solidFill>
                  <a:schemeClr val="tx1"/>
                </a:solidFill>
              </a:rPr>
              <a:t>exist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various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approaches</a:t>
            </a:r>
            <a:r>
              <a:rPr lang="de-CH" dirty="0" smtClean="0">
                <a:solidFill>
                  <a:schemeClr val="tx1"/>
                </a:solidFill>
              </a:rPr>
              <a:t> on </a:t>
            </a:r>
            <a:r>
              <a:rPr lang="de-CH" dirty="0" err="1" smtClean="0">
                <a:solidFill>
                  <a:schemeClr val="tx1"/>
                </a:solidFill>
              </a:rPr>
              <a:t>how</a:t>
            </a:r>
            <a:r>
              <a:rPr lang="de-CH" dirty="0" smtClean="0">
                <a:solidFill>
                  <a:schemeClr val="tx1"/>
                </a:solidFill>
              </a:rPr>
              <a:t> to </a:t>
            </a:r>
            <a:r>
              <a:rPr lang="de-CH" dirty="0" err="1" smtClean="0">
                <a:solidFill>
                  <a:schemeClr val="tx1"/>
                </a:solidFill>
              </a:rPr>
              <a:t>sequence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accrual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accounting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reforms</a:t>
            </a:r>
            <a:endParaRPr lang="de-CH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de-CH" dirty="0" err="1" smtClean="0">
                <a:solidFill>
                  <a:schemeClr val="tx1"/>
                </a:solidFill>
              </a:rPr>
              <a:t>No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unique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solution</a:t>
            </a:r>
            <a:r>
              <a:rPr lang="de-CH" dirty="0" smtClean="0">
                <a:solidFill>
                  <a:schemeClr val="tx1"/>
                </a:solidFill>
              </a:rPr>
              <a:t> – </a:t>
            </a:r>
            <a:r>
              <a:rPr lang="de-CH" dirty="0" err="1" smtClean="0">
                <a:solidFill>
                  <a:schemeClr val="tx1"/>
                </a:solidFill>
              </a:rPr>
              <a:t>depending</a:t>
            </a:r>
            <a:r>
              <a:rPr lang="de-CH" dirty="0" smtClean="0">
                <a:solidFill>
                  <a:schemeClr val="tx1"/>
                </a:solidFill>
              </a:rPr>
              <a:t> on </a:t>
            </a:r>
            <a:r>
              <a:rPr lang="de-CH" dirty="0" err="1" smtClean="0">
                <a:solidFill>
                  <a:schemeClr val="tx1"/>
                </a:solidFill>
              </a:rPr>
              <a:t>country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resources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and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capacities</a:t>
            </a:r>
            <a:endParaRPr lang="de-CH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</a:rPr>
              <a:t>A </a:t>
            </a:r>
            <a:r>
              <a:rPr lang="de-CH" dirty="0" err="1" smtClean="0">
                <a:solidFill>
                  <a:schemeClr val="tx1"/>
                </a:solidFill>
              </a:rPr>
              <a:t>common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strategy</a:t>
            </a:r>
            <a:r>
              <a:rPr lang="de-CH" dirty="0" smtClean="0">
                <a:solidFill>
                  <a:schemeClr val="tx1"/>
                </a:solidFill>
              </a:rPr>
              <a:t> is </a:t>
            </a:r>
            <a:r>
              <a:rPr lang="de-CH" dirty="0" err="1" smtClean="0">
                <a:solidFill>
                  <a:schemeClr val="tx1"/>
                </a:solidFill>
              </a:rPr>
              <a:t>the</a:t>
            </a:r>
            <a:r>
              <a:rPr lang="de-CH" dirty="0" smtClean="0">
                <a:solidFill>
                  <a:schemeClr val="tx1"/>
                </a:solidFill>
              </a:rPr>
              <a:t> «</a:t>
            </a:r>
            <a:r>
              <a:rPr lang="de-CH" dirty="0" err="1" smtClean="0">
                <a:solidFill>
                  <a:schemeClr val="tx1"/>
                </a:solidFill>
              </a:rPr>
              <a:t>basic</a:t>
            </a:r>
            <a:r>
              <a:rPr lang="de-CH" dirty="0" smtClean="0">
                <a:solidFill>
                  <a:schemeClr val="tx1"/>
                </a:solidFill>
              </a:rPr>
              <a:t>-first </a:t>
            </a:r>
            <a:r>
              <a:rPr lang="de-CH" dirty="0" err="1" smtClean="0">
                <a:solidFill>
                  <a:schemeClr val="tx1"/>
                </a:solidFill>
              </a:rPr>
              <a:t>approach</a:t>
            </a:r>
            <a:r>
              <a:rPr lang="de-CH" dirty="0" smtClean="0">
                <a:solidFill>
                  <a:schemeClr val="tx1"/>
                </a:solidFill>
              </a:rPr>
              <a:t>» (</a:t>
            </a:r>
            <a:r>
              <a:rPr lang="de-CH" dirty="0" err="1" smtClean="0">
                <a:solidFill>
                  <a:schemeClr val="tx1"/>
                </a:solidFill>
              </a:rPr>
              <a:t>elementary</a:t>
            </a:r>
            <a:r>
              <a:rPr lang="de-CH" dirty="0" smtClean="0">
                <a:solidFill>
                  <a:schemeClr val="tx1"/>
                </a:solidFill>
              </a:rPr>
              <a:t>, </a:t>
            </a:r>
            <a:r>
              <a:rPr lang="de-CH" dirty="0" err="1" smtClean="0">
                <a:solidFill>
                  <a:schemeClr val="tx1"/>
                </a:solidFill>
              </a:rPr>
              <a:t>advanced</a:t>
            </a:r>
            <a:r>
              <a:rPr lang="de-CH" dirty="0" smtClean="0">
                <a:solidFill>
                  <a:schemeClr val="tx1"/>
                </a:solidFill>
              </a:rPr>
              <a:t>, </a:t>
            </a:r>
            <a:r>
              <a:rPr lang="de-CH" dirty="0" err="1" smtClean="0">
                <a:solidFill>
                  <a:schemeClr val="tx1"/>
                </a:solidFill>
              </a:rPr>
              <a:t>full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accrual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accounting</a:t>
            </a:r>
            <a:r>
              <a:rPr lang="de-CH" dirty="0" smtClean="0">
                <a:solidFill>
                  <a:schemeClr val="tx1"/>
                </a:solidFill>
              </a:rPr>
              <a:t>) (</a:t>
            </a:r>
            <a:r>
              <a:rPr lang="de-CH" dirty="0" err="1" smtClean="0">
                <a:solidFill>
                  <a:schemeClr val="tx1"/>
                </a:solidFill>
              </a:rPr>
              <a:t>see</a:t>
            </a:r>
            <a:r>
              <a:rPr lang="de-CH" dirty="0" smtClean="0">
                <a:solidFill>
                  <a:schemeClr val="tx1"/>
                </a:solidFill>
              </a:rPr>
              <a:t> also IMF, 2016)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</a:rPr>
              <a:t>Even in </a:t>
            </a:r>
            <a:r>
              <a:rPr lang="de-CH" dirty="0" err="1" smtClean="0">
                <a:solidFill>
                  <a:schemeClr val="tx1"/>
                </a:solidFill>
              </a:rPr>
              <a:t>Switzerland</a:t>
            </a:r>
            <a:r>
              <a:rPr lang="de-CH" dirty="0" smtClean="0">
                <a:solidFill>
                  <a:schemeClr val="tx1"/>
                </a:solidFill>
              </a:rPr>
              <a:t>, </a:t>
            </a:r>
            <a:r>
              <a:rPr lang="de-CH" dirty="0" err="1" smtClean="0">
                <a:solidFill>
                  <a:schemeClr val="tx1"/>
                </a:solidFill>
              </a:rPr>
              <a:t>it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took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more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then</a:t>
            </a:r>
            <a:r>
              <a:rPr lang="de-CH" dirty="0" smtClean="0">
                <a:solidFill>
                  <a:schemeClr val="tx1"/>
                </a:solidFill>
              </a:rPr>
              <a:t> 10 </a:t>
            </a:r>
            <a:r>
              <a:rPr lang="de-CH" dirty="0" err="1" smtClean="0">
                <a:solidFill>
                  <a:schemeClr val="tx1"/>
                </a:solidFill>
              </a:rPr>
              <a:t>years</a:t>
            </a:r>
            <a:r>
              <a:rPr lang="de-CH" dirty="0" smtClean="0">
                <a:solidFill>
                  <a:schemeClr val="tx1"/>
                </a:solidFill>
              </a:rPr>
              <a:t> to </a:t>
            </a:r>
            <a:r>
              <a:rPr lang="de-CH" dirty="0" err="1" smtClean="0">
                <a:solidFill>
                  <a:schemeClr val="tx1"/>
                </a:solidFill>
              </a:rPr>
              <a:t>reduce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deviations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from</a:t>
            </a:r>
            <a:r>
              <a:rPr lang="de-CH" dirty="0" smtClean="0">
                <a:solidFill>
                  <a:schemeClr val="tx1"/>
                </a:solidFill>
              </a:rPr>
              <a:t> IPSAS to a minimal </a:t>
            </a:r>
            <a:r>
              <a:rPr lang="de-CH" dirty="0" err="1" smtClean="0">
                <a:solidFill>
                  <a:schemeClr val="tx1"/>
                </a:solidFill>
              </a:rPr>
              <a:t>extent</a:t>
            </a:r>
            <a:r>
              <a:rPr lang="de-CH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9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at Swiss Federal Level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b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(5)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11</a:t>
            </a:fld>
            <a:r>
              <a:rPr lang="de-CH" smtClean="0"/>
              <a:t> 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19601" r="16282" b="9784"/>
          <a:stretch/>
        </p:blipFill>
        <p:spPr bwMode="auto">
          <a:xfrm>
            <a:off x="1957136" y="2273774"/>
            <a:ext cx="7828547" cy="472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2505" y="1363579"/>
            <a:ext cx="850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/>
              <a:t>Overview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</a:t>
            </a:r>
            <a:r>
              <a:rPr lang="de-CH" b="1" dirty="0" err="1" smtClean="0"/>
              <a:t>publications</a:t>
            </a:r>
            <a:r>
              <a:rPr lang="de-CH" b="1" dirty="0" smtClean="0"/>
              <a:t> on </a:t>
            </a:r>
            <a:r>
              <a:rPr lang="de-CH" b="1" dirty="0" err="1" smtClean="0"/>
              <a:t>budget</a:t>
            </a:r>
            <a:r>
              <a:rPr lang="de-CH" b="1" dirty="0" smtClean="0"/>
              <a:t> </a:t>
            </a:r>
            <a:r>
              <a:rPr lang="de-CH" b="1" dirty="0" err="1" smtClean="0"/>
              <a:t>figures</a:t>
            </a:r>
            <a:r>
              <a:rPr lang="de-CH" b="1" dirty="0" smtClean="0"/>
              <a:t> at Swiss </a:t>
            </a:r>
            <a:r>
              <a:rPr lang="de-CH" b="1" dirty="0" err="1" smtClean="0"/>
              <a:t>federal</a:t>
            </a:r>
            <a:r>
              <a:rPr lang="de-CH" b="1" dirty="0" smtClean="0"/>
              <a:t> </a:t>
            </a:r>
            <a:r>
              <a:rPr lang="de-CH" b="1" dirty="0" err="1" smtClean="0"/>
              <a:t>level</a:t>
            </a:r>
            <a:endParaRPr lang="en-GB" b="1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459832" y="2476403"/>
            <a:ext cx="737936" cy="202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112294" y="2083372"/>
            <a:ext cx="1267327" cy="68981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b="1" dirty="0" smtClean="0">
                <a:solidFill>
                  <a:schemeClr val="tx1"/>
                </a:solidFill>
              </a:rPr>
              <a:t>GFS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8117305" y="1928869"/>
            <a:ext cx="2302041" cy="68981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b="1" dirty="0" err="1" smtClean="0">
                <a:solidFill>
                  <a:schemeClr val="tx1"/>
                </a:solidFill>
              </a:rPr>
              <a:t>Consolidated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Agencies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7587916" y="2477260"/>
            <a:ext cx="425117" cy="495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bgerundetes Rechteck 14"/>
          <p:cNvSpPr/>
          <p:nvPr/>
        </p:nvSpPr>
        <p:spPr>
          <a:xfrm>
            <a:off x="40104" y="3326635"/>
            <a:ext cx="1844843" cy="24324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b="1" dirty="0" smtClean="0">
                <a:solidFill>
                  <a:schemeClr val="tx1"/>
                </a:solidFill>
              </a:rPr>
              <a:t>Central </a:t>
            </a:r>
            <a:r>
              <a:rPr lang="de-CH" b="1" dirty="0" err="1" smtClean="0">
                <a:solidFill>
                  <a:schemeClr val="tx1"/>
                </a:solidFill>
              </a:rPr>
              <a:t>government</a:t>
            </a:r>
            <a:r>
              <a:rPr lang="de-CH" b="1" dirty="0" smtClean="0">
                <a:solidFill>
                  <a:schemeClr val="tx1"/>
                </a:solidFill>
              </a:rPr>
              <a:t> / </a:t>
            </a:r>
            <a:r>
              <a:rPr lang="de-CH" b="1" dirty="0" err="1" smtClean="0">
                <a:solidFill>
                  <a:schemeClr val="tx1"/>
                </a:solidFill>
              </a:rPr>
              <a:t>seperate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financial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statements</a:t>
            </a:r>
            <a:r>
              <a:rPr lang="de-CH" b="1" dirty="0" smtClean="0">
                <a:solidFill>
                  <a:schemeClr val="tx1"/>
                </a:solidFill>
              </a:rPr>
              <a:t> / </a:t>
            </a:r>
            <a:r>
              <a:rPr lang="de-CH" b="1" dirty="0" err="1" smtClean="0">
                <a:solidFill>
                  <a:schemeClr val="tx1"/>
                </a:solidFill>
              </a:rPr>
              <a:t>budget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1925052" y="3561347"/>
            <a:ext cx="770022" cy="348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2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381428" y="1620391"/>
            <a:ext cx="10134171" cy="5183634"/>
          </a:xfrm>
          <a:prstGeom prst="rect">
            <a:avLst/>
          </a:prstGeom>
        </p:spPr>
        <p:txBody>
          <a:bodyPr lIns="0" tIns="0" rIns="0" bIns="0"/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de-CH" sz="2000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428" y="280367"/>
            <a:ext cx="9924621" cy="80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9pPr>
          </a:lstStyle>
          <a:p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 Accounting at Swiss Federal Level:</a:t>
            </a:r>
          </a:p>
          <a:p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Lessons</a:t>
            </a:r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learned</a:t>
            </a:r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 (1)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</p:spPr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12</a:t>
            </a:fld>
            <a:r>
              <a:rPr lang="de-CH" smtClean="0"/>
              <a:t> </a:t>
            </a:r>
            <a:endParaRPr lang="de-CH" dirty="0"/>
          </a:p>
        </p:txBody>
      </p:sp>
      <p:sp>
        <p:nvSpPr>
          <p:cNvPr id="7" name="Textplatzhalter 6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0888" y="1432300"/>
            <a:ext cx="9168272" cy="5168202"/>
          </a:xfrm>
          <a:prstGeom prst="rect">
            <a:avLst/>
          </a:prstGeom>
        </p:spPr>
        <p:txBody>
          <a:bodyPr/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454025" defTabSz="914400"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de-CH" altLang="en-US" sz="2000" b="1" dirty="0" smtClean="0"/>
              <a:t>Reform </a:t>
            </a:r>
            <a:r>
              <a:rPr lang="de-CH" altLang="en-US" sz="2000" b="1" dirty="0" err="1" smtClean="0"/>
              <a:t>projects</a:t>
            </a:r>
            <a:r>
              <a:rPr lang="de-CH" altLang="en-US" sz="2000" b="1" dirty="0" smtClean="0"/>
              <a:t> </a:t>
            </a:r>
            <a:r>
              <a:rPr lang="de-CH" altLang="en-US" sz="2000" b="1" dirty="0" err="1" smtClean="0"/>
              <a:t>of</a:t>
            </a:r>
            <a:r>
              <a:rPr lang="de-CH" altLang="en-US" sz="2000" b="1" dirty="0" smtClean="0"/>
              <a:t> </a:t>
            </a:r>
            <a:r>
              <a:rPr lang="de-CH" altLang="en-US" sz="2000" b="1" dirty="0" err="1" smtClean="0"/>
              <a:t>this</a:t>
            </a:r>
            <a:r>
              <a:rPr lang="de-CH" altLang="en-US" sz="2000" b="1" dirty="0" smtClean="0"/>
              <a:t> </a:t>
            </a:r>
            <a:r>
              <a:rPr lang="de-CH" altLang="en-US" sz="2000" b="1" dirty="0" err="1" smtClean="0"/>
              <a:t>magnitude</a:t>
            </a:r>
            <a:r>
              <a:rPr lang="de-CH" altLang="en-US" sz="2000" b="1" dirty="0" smtClean="0"/>
              <a:t> </a:t>
            </a:r>
            <a:r>
              <a:rPr lang="de-CH" altLang="en-US" sz="2000" b="1" dirty="0" err="1" smtClean="0"/>
              <a:t>can</a:t>
            </a:r>
            <a:r>
              <a:rPr lang="de-CH" altLang="en-US" sz="2000" b="1" dirty="0" smtClean="0"/>
              <a:t> not be </a:t>
            </a:r>
            <a:r>
              <a:rPr lang="de-CH" altLang="en-US" sz="2000" b="1" dirty="0" err="1" smtClean="0"/>
              <a:t>treated</a:t>
            </a:r>
            <a:r>
              <a:rPr lang="de-CH" altLang="en-US" sz="2000" b="1" dirty="0" smtClean="0"/>
              <a:t> </a:t>
            </a:r>
            <a:r>
              <a:rPr lang="de-CH" altLang="en-US" sz="2000" b="1" dirty="0" err="1" smtClean="0"/>
              <a:t>as</a:t>
            </a:r>
            <a:r>
              <a:rPr lang="de-CH" altLang="en-US" sz="2000" b="1" dirty="0" smtClean="0"/>
              <a:t> </a:t>
            </a:r>
            <a:r>
              <a:rPr lang="de-CH" altLang="en-US" sz="2000" b="1" dirty="0" err="1" smtClean="0"/>
              <a:t>mere</a:t>
            </a:r>
            <a:r>
              <a:rPr lang="de-CH" altLang="en-US" sz="2000" b="1" dirty="0" smtClean="0"/>
              <a:t> </a:t>
            </a:r>
            <a:r>
              <a:rPr lang="de-CH" altLang="en-US" sz="2000" b="1" dirty="0" err="1" smtClean="0"/>
              <a:t>accounting</a:t>
            </a:r>
            <a:r>
              <a:rPr lang="de-CH" altLang="en-US" sz="2000" b="1" dirty="0" smtClean="0"/>
              <a:t> </a:t>
            </a:r>
            <a:r>
              <a:rPr lang="de-CH" altLang="en-US" sz="2000" b="1" dirty="0" err="1" smtClean="0"/>
              <a:t>projects</a:t>
            </a:r>
            <a:endParaRPr lang="de-CH" altLang="en-US" sz="2000" b="1" dirty="0" smtClean="0"/>
          </a:p>
          <a:p>
            <a:pPr marL="800100" lvl="1" indent="-342900" defTabSz="914400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Support and buy-in of all relevant management and political authorities necessary</a:t>
            </a:r>
          </a:p>
          <a:p>
            <a:pPr marL="800100" lvl="1" indent="-342900" defTabSz="914400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Early involvement of all parties concerned, resistance has to be dealt with</a:t>
            </a:r>
          </a:p>
          <a:p>
            <a:pPr marL="800100" lvl="1" indent="-342900" defTabSz="914400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Proactive communication → </a:t>
            </a:r>
            <a:r>
              <a:rPr lang="en-US" altLang="en-US" dirty="0" err="1" smtClean="0"/>
              <a:t>overcommunicate</a:t>
            </a:r>
            <a:endParaRPr lang="en-US" altLang="en-US" dirty="0" smtClean="0"/>
          </a:p>
          <a:p>
            <a:pPr marL="538163" indent="-538163" defTabSz="914400"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/>
              <a:t>Benefit should be as tangible as possible</a:t>
            </a:r>
          </a:p>
          <a:p>
            <a:pPr marL="800100" lvl="1" indent="-342900" defTabSz="914400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Difficult task – costs are more obvious</a:t>
            </a:r>
          </a:p>
          <a:p>
            <a:pPr marL="800100" lvl="1" indent="-342900" defTabSz="914400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Most benefits are mid to long term</a:t>
            </a:r>
            <a:endParaRPr lang="de-CH" altLang="en-US" dirty="0" smtClean="0"/>
          </a:p>
          <a:p>
            <a:pPr marL="342900" indent="-342900" defTabSz="914400"/>
            <a:endParaRPr lang="de-CH" altLang="en-US" dirty="0"/>
          </a:p>
        </p:txBody>
      </p:sp>
    </p:spTree>
    <p:extLst>
      <p:ext uri="{BB962C8B-B14F-4D97-AF65-F5344CB8AC3E}">
        <p14:creationId xmlns:p14="http://schemas.microsoft.com/office/powerpoint/2010/main" val="3531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CH" smtClean="0"/>
              <a:t>Folie </a:t>
            </a:r>
            <a:fld id="{05F9AC53-F790-4868-97E7-45E3866EE614}" type="slidenum">
              <a:rPr lang="de-CH" b="1" smtClean="0"/>
              <a:pPr algn="r"/>
              <a:t>13</a:t>
            </a:fld>
            <a:r>
              <a:rPr lang="de-CH" b="1" smtClean="0"/>
              <a:t> </a:t>
            </a:r>
            <a:endParaRPr lang="de-CH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77824" y="1322159"/>
            <a:ext cx="10137776" cy="515529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26156" r="47804" b="21006"/>
          <a:stretch/>
        </p:blipFill>
        <p:spPr bwMode="auto">
          <a:xfrm>
            <a:off x="953588" y="2192722"/>
            <a:ext cx="4658708" cy="4948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 rot="16200000">
            <a:off x="-736006" y="5840060"/>
            <a:ext cx="231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75"/>
              </a:spcBef>
              <a:buFont typeface="Symbol" pitchFamily="18" charset="2"/>
              <a:buChar char="-"/>
              <a:defRPr sz="2200">
                <a:solidFill>
                  <a:srgbClr val="002C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75"/>
              </a:spcBef>
              <a:buFont typeface="Symbol" pitchFamily="18" charset="2"/>
              <a:buChar char="-"/>
              <a:defRPr sz="2000">
                <a:solidFill>
                  <a:srgbClr val="002C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875"/>
              </a:spcBef>
              <a:buFont typeface="Symbol" pitchFamily="18" charset="2"/>
              <a:buChar char="-"/>
              <a:defRPr sz="1700">
                <a:solidFill>
                  <a:srgbClr val="002C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600" dirty="0" smtClean="0">
                <a:solidFill>
                  <a:schemeClr val="tx1"/>
                </a:solidFill>
              </a:rPr>
              <a:t>IMF, 2012</a:t>
            </a:r>
            <a:endParaRPr lang="de-CH" altLang="de-DE" sz="1600" dirty="0">
              <a:solidFill>
                <a:schemeClr val="tx1"/>
              </a:solidFill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234746" y="2347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el 3"/>
          <p:cNvSpPr txBox="1">
            <a:spLocks/>
          </p:cNvSpPr>
          <p:nvPr/>
        </p:nvSpPr>
        <p:spPr>
          <a:xfrm>
            <a:off x="291992" y="3490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at Swiss Federal Level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Lessons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learned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endParaRPr lang="de-DE" spc="3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4746" y="1355795"/>
            <a:ext cx="8604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Key arguments for public sector accounting reforms</a:t>
            </a:r>
            <a:endParaRPr lang="en-US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610350" y="1816567"/>
            <a:ext cx="334645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Improved accountability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Direct / indirect impact on credit ratings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Improved data basis for decision making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“Housekeeping” of assets and liabilities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Asset register as an instrument to ensure, plan and manage maintenance activities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3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65530" y="1306119"/>
            <a:ext cx="10137776" cy="5816578"/>
          </a:xfrm>
        </p:spPr>
        <p:txBody>
          <a:bodyPr/>
          <a:lstStyle/>
          <a:p>
            <a:pPr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/>
            </a:pPr>
            <a:r>
              <a:rPr lang="de-CH" altLang="en-US" b="1" dirty="0" smtClean="0"/>
              <a:t>Pragmatism </a:t>
            </a:r>
            <a:r>
              <a:rPr lang="de-CH" altLang="en-US" b="1" dirty="0"/>
              <a:t>is </a:t>
            </a:r>
            <a:r>
              <a:rPr lang="de-CH" altLang="en-US" b="1" dirty="0" err="1" smtClean="0"/>
              <a:t>neccessary</a:t>
            </a:r>
            <a:endParaRPr lang="en-US" altLang="en-US" b="1" dirty="0"/>
          </a:p>
          <a:p>
            <a:pPr marL="742950" lvl="1" indent="-285750"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/>
            </a:pPr>
            <a:r>
              <a:rPr lang="en-US" altLang="en-US" sz="2000" dirty="0"/>
              <a:t>apply the 80/20 rule</a:t>
            </a:r>
          </a:p>
          <a:p>
            <a:pPr marL="742950" lvl="1" indent="-285750"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/>
            </a:pPr>
            <a:r>
              <a:rPr lang="en-US" altLang="en-US" sz="2000" dirty="0"/>
              <a:t>IPSAS is 95% common </a:t>
            </a:r>
            <a:r>
              <a:rPr lang="en-US" altLang="en-US" sz="2000" dirty="0" smtClean="0"/>
              <a:t>sense</a:t>
            </a:r>
          </a:p>
          <a:p>
            <a:pPr marL="457200" lvl="1" indent="0" defTabSz="914400">
              <a:lnSpc>
                <a:spcPts val="2800"/>
              </a:lnSpc>
              <a:spcAft>
                <a:spcPts val="600"/>
              </a:spcAft>
              <a:buNone/>
              <a:tabLst/>
            </a:pPr>
            <a:endParaRPr lang="en-US" altLang="en-US" sz="2000" dirty="0" smtClean="0"/>
          </a:p>
          <a:p>
            <a:pPr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en-US" altLang="en-US" b="1" dirty="0"/>
              <a:t>It is change management</a:t>
            </a:r>
          </a:p>
          <a:p>
            <a:pPr marL="623888" indent="-265113"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22300" algn="l"/>
              </a:tabLst>
            </a:pPr>
            <a:r>
              <a:rPr lang="en-US" altLang="en-US" dirty="0"/>
              <a:t>	top level commitment for financial transparency as </a:t>
            </a:r>
            <a:br>
              <a:rPr lang="en-US" altLang="en-US" dirty="0"/>
            </a:br>
            <a:r>
              <a:rPr lang="en-US" altLang="en-US" dirty="0"/>
              <a:t>  	a pre-condition</a:t>
            </a:r>
          </a:p>
          <a:p>
            <a:pPr marL="896938" indent="-538163"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altLang="en-US" dirty="0" err="1"/>
              <a:t>accounting</a:t>
            </a:r>
            <a:r>
              <a:rPr lang="de-CH" altLang="en-US" dirty="0"/>
              <a:t> </a:t>
            </a:r>
            <a:r>
              <a:rPr lang="de-CH" altLang="en-US" dirty="0" err="1"/>
              <a:t>standards</a:t>
            </a:r>
            <a:r>
              <a:rPr lang="de-CH" altLang="en-US" dirty="0"/>
              <a:t> </a:t>
            </a:r>
            <a:r>
              <a:rPr lang="de-CH" altLang="en-US" dirty="0" err="1"/>
              <a:t>affect</a:t>
            </a:r>
            <a:r>
              <a:rPr lang="de-CH" altLang="en-US" dirty="0"/>
              <a:t> internal </a:t>
            </a:r>
            <a:r>
              <a:rPr lang="de-CH" altLang="en-US" dirty="0" err="1"/>
              <a:t>procedures</a:t>
            </a:r>
            <a:r>
              <a:rPr lang="de-CH" altLang="en-US" dirty="0"/>
              <a:t>, </a:t>
            </a:r>
            <a:r>
              <a:rPr lang="de-CH" altLang="en-US" dirty="0" err="1"/>
              <a:t>structures</a:t>
            </a:r>
            <a:r>
              <a:rPr lang="de-CH" altLang="en-US" dirty="0"/>
              <a:t> </a:t>
            </a:r>
            <a:r>
              <a:rPr lang="de-CH" altLang="en-US" dirty="0" err="1"/>
              <a:t>and</a:t>
            </a:r>
            <a:r>
              <a:rPr lang="de-CH" altLang="en-US" dirty="0"/>
              <a:t> </a:t>
            </a:r>
            <a:r>
              <a:rPr lang="de-CH" altLang="en-US" dirty="0" err="1"/>
              <a:t>organizational</a:t>
            </a:r>
            <a:r>
              <a:rPr lang="de-CH" altLang="en-US" dirty="0"/>
              <a:t> </a:t>
            </a:r>
            <a:r>
              <a:rPr lang="de-CH" altLang="en-US" dirty="0" err="1" smtClean="0"/>
              <a:t>culture</a:t>
            </a:r>
            <a:endParaRPr lang="de-CH" altLang="en-US" dirty="0" smtClean="0"/>
          </a:p>
          <a:p>
            <a:pPr marL="896938" indent="-538163"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CH" altLang="en-US" dirty="0" smtClean="0"/>
          </a:p>
          <a:p>
            <a:pPr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de-CH" altLang="en-US" b="1" dirty="0"/>
              <a:t>Quality </a:t>
            </a:r>
            <a:r>
              <a:rPr lang="de-CH" altLang="en-US" b="1" dirty="0" err="1"/>
              <a:t>of</a:t>
            </a:r>
            <a:r>
              <a:rPr lang="de-CH" altLang="en-US" b="1" dirty="0"/>
              <a:t> </a:t>
            </a:r>
            <a:r>
              <a:rPr lang="de-CH" altLang="en-US" b="1" dirty="0" err="1"/>
              <a:t>results</a:t>
            </a:r>
            <a:r>
              <a:rPr lang="de-CH" altLang="en-US" b="1" dirty="0"/>
              <a:t> </a:t>
            </a:r>
            <a:r>
              <a:rPr lang="de-CH" altLang="en-US" b="1" dirty="0" err="1"/>
              <a:t>strongly</a:t>
            </a:r>
            <a:r>
              <a:rPr lang="de-CH" altLang="en-US" b="1" dirty="0"/>
              <a:t> </a:t>
            </a:r>
            <a:r>
              <a:rPr lang="de-CH" altLang="en-US" b="1" dirty="0" err="1"/>
              <a:t>depends</a:t>
            </a:r>
            <a:r>
              <a:rPr lang="de-CH" altLang="en-US" b="1" dirty="0"/>
              <a:t> on </a:t>
            </a:r>
            <a:r>
              <a:rPr lang="de-CH" altLang="en-US" b="1" dirty="0" err="1"/>
              <a:t>the</a:t>
            </a:r>
            <a:r>
              <a:rPr lang="de-CH" altLang="en-US" b="1" dirty="0"/>
              <a:t> </a:t>
            </a:r>
            <a:r>
              <a:rPr lang="de-CH" altLang="en-US" b="1" dirty="0" err="1"/>
              <a:t>support</a:t>
            </a:r>
            <a:r>
              <a:rPr lang="de-CH" altLang="en-US" b="1" dirty="0"/>
              <a:t> </a:t>
            </a:r>
            <a:r>
              <a:rPr lang="de-CH" altLang="en-US" b="1" dirty="0" err="1"/>
              <a:t>of</a:t>
            </a:r>
            <a:r>
              <a:rPr lang="de-CH" altLang="en-US" b="1" dirty="0"/>
              <a:t> </a:t>
            </a:r>
            <a:r>
              <a:rPr lang="de-CH" altLang="en-US" b="1" dirty="0" err="1"/>
              <a:t>senior</a:t>
            </a:r>
            <a:r>
              <a:rPr lang="de-CH" altLang="en-US" b="1" dirty="0"/>
              <a:t> </a:t>
            </a:r>
            <a:r>
              <a:rPr lang="de-CH" altLang="en-US" b="1" dirty="0" err="1" smtClean="0"/>
              <a:t>management</a:t>
            </a:r>
            <a:endParaRPr lang="de-CH" altLang="en-US" b="1" dirty="0" smtClean="0"/>
          </a:p>
          <a:p>
            <a:pPr marL="893763"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altLang="en-US" dirty="0" smtClean="0"/>
              <a:t>	first-time </a:t>
            </a:r>
            <a:r>
              <a:rPr lang="de-CH" altLang="en-US" dirty="0" err="1" smtClean="0"/>
              <a:t>recognition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and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measurement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may</a:t>
            </a:r>
            <a:r>
              <a:rPr lang="de-CH" altLang="en-US" dirty="0" smtClean="0"/>
              <a:t> be </a:t>
            </a:r>
            <a:r>
              <a:rPr lang="de-CH" altLang="en-US" dirty="0" err="1" smtClean="0"/>
              <a:t>difficult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and</a:t>
            </a:r>
            <a:r>
              <a:rPr lang="de-CH" altLang="en-US" dirty="0" smtClean="0"/>
              <a:t>/</a:t>
            </a:r>
            <a:r>
              <a:rPr lang="de-CH" altLang="en-US" dirty="0" err="1" smtClean="0"/>
              <a:t>or</a:t>
            </a:r>
            <a:r>
              <a:rPr lang="de-CH" altLang="en-US" dirty="0" smtClean="0"/>
              <a:t/>
            </a:r>
            <a:br>
              <a:rPr lang="de-CH" altLang="en-US" dirty="0" smtClean="0"/>
            </a:br>
            <a:r>
              <a:rPr lang="de-CH" altLang="en-US" dirty="0" smtClean="0"/>
              <a:t> </a:t>
            </a:r>
            <a:r>
              <a:rPr lang="de-CH" altLang="en-US" dirty="0" err="1" smtClean="0"/>
              <a:t>costly</a:t>
            </a:r>
            <a:r>
              <a:rPr lang="de-CH" altLang="en-US" dirty="0" smtClean="0"/>
              <a:t> </a:t>
            </a:r>
            <a:r>
              <a:rPr lang="de-CH" altLang="en-US" dirty="0" smtClean="0">
                <a:sym typeface="Wingdings" pitchFamily="2" charset="2"/>
              </a:rPr>
              <a:t> </a:t>
            </a:r>
            <a:r>
              <a:rPr lang="de-CH" altLang="en-US" dirty="0" err="1" smtClean="0">
                <a:sym typeface="Wingdings" pitchFamily="2" charset="2"/>
              </a:rPr>
              <a:t>effort</a:t>
            </a:r>
            <a:r>
              <a:rPr lang="de-CH" altLang="en-US" dirty="0" smtClean="0">
                <a:sym typeface="Wingdings" pitchFamily="2" charset="2"/>
              </a:rPr>
              <a:t> </a:t>
            </a:r>
            <a:r>
              <a:rPr lang="de-CH" altLang="en-US" dirty="0" err="1" smtClean="0">
                <a:sym typeface="Wingdings" pitchFamily="2" charset="2"/>
              </a:rPr>
              <a:t>needed</a:t>
            </a:r>
            <a:r>
              <a:rPr lang="de-CH" altLang="en-US" dirty="0" smtClean="0">
                <a:sym typeface="Wingdings" pitchFamily="2" charset="2"/>
              </a:rPr>
              <a:t> in </a:t>
            </a:r>
            <a:r>
              <a:rPr lang="de-CH" altLang="en-US" dirty="0" err="1" smtClean="0">
                <a:sym typeface="Wingdings" pitchFamily="2" charset="2"/>
              </a:rPr>
              <a:t>every</a:t>
            </a:r>
            <a:r>
              <a:rPr lang="de-CH" altLang="en-US" dirty="0" smtClean="0">
                <a:sym typeface="Wingdings" pitchFamily="2" charset="2"/>
              </a:rPr>
              <a:t> </a:t>
            </a:r>
            <a:r>
              <a:rPr lang="de-CH" altLang="en-US" dirty="0" err="1" smtClean="0">
                <a:sym typeface="Wingdings" pitchFamily="2" charset="2"/>
              </a:rPr>
              <a:t>ministry</a:t>
            </a:r>
            <a:r>
              <a:rPr lang="de-CH" altLang="en-US" dirty="0" smtClean="0">
                <a:sym typeface="Wingdings" pitchFamily="2" charset="2"/>
              </a:rPr>
              <a:t>, not </a:t>
            </a:r>
            <a:r>
              <a:rPr lang="de-CH" altLang="en-US" dirty="0" err="1" smtClean="0">
                <a:sym typeface="Wingdings" pitchFamily="2" charset="2"/>
              </a:rPr>
              <a:t>only</a:t>
            </a:r>
            <a:r>
              <a:rPr lang="de-CH" altLang="en-US" dirty="0" smtClean="0">
                <a:sym typeface="Wingdings" pitchFamily="2" charset="2"/>
              </a:rPr>
              <a:t> </a:t>
            </a:r>
            <a:r>
              <a:rPr lang="de-CH" altLang="en-US" dirty="0" err="1" smtClean="0">
                <a:sym typeface="Wingdings" pitchFamily="2" charset="2"/>
              </a:rPr>
              <a:t>the</a:t>
            </a:r>
            <a:r>
              <a:rPr lang="de-CH" altLang="en-US" dirty="0" smtClean="0">
                <a:sym typeface="Wingdings" pitchFamily="2" charset="2"/>
              </a:rPr>
              <a:t> MOF</a:t>
            </a:r>
          </a:p>
          <a:p>
            <a:pPr marL="893763" defTabSz="9144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altLang="en-US" dirty="0">
                <a:sym typeface="Wingdings" pitchFamily="2" charset="2"/>
              </a:rPr>
              <a:t>	</a:t>
            </a:r>
            <a:r>
              <a:rPr lang="de-CH" altLang="en-US" dirty="0" err="1"/>
              <a:t>unique</a:t>
            </a:r>
            <a:r>
              <a:rPr lang="de-CH" altLang="en-US" dirty="0"/>
              <a:t> </a:t>
            </a:r>
            <a:r>
              <a:rPr lang="de-CH" altLang="en-US" dirty="0" err="1"/>
              <a:t>opportunity</a:t>
            </a:r>
            <a:r>
              <a:rPr lang="de-CH" altLang="en-US" dirty="0"/>
              <a:t> for „</a:t>
            </a:r>
            <a:r>
              <a:rPr lang="de-CH" altLang="en-US" dirty="0" err="1"/>
              <a:t>housekeeping</a:t>
            </a:r>
            <a:r>
              <a:rPr lang="de-CH" altLang="en-US" dirty="0"/>
              <a:t>“ </a:t>
            </a:r>
            <a:r>
              <a:rPr lang="en-US" altLang="en-US" dirty="0"/>
              <a:t>rethink or even re-design processes</a:t>
            </a:r>
            <a:br>
              <a:rPr lang="en-US" altLang="en-US" dirty="0"/>
            </a:br>
            <a:r>
              <a:rPr lang="en-US" altLang="en-US" dirty="0"/>
              <a:t>	fresh start with a new opening balance</a:t>
            </a:r>
          </a:p>
          <a:p>
            <a:pPr marL="896938" indent="-538163" defTabSz="914400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endParaRPr lang="de-CH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at Swiss Federal Level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b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Lessons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learned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(3)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14</a:t>
            </a:fld>
            <a:r>
              <a:rPr lang="de-CH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784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33445" y="1290076"/>
            <a:ext cx="10137776" cy="5934304"/>
          </a:xfrm>
        </p:spPr>
        <p:txBody>
          <a:bodyPr/>
          <a:lstStyle/>
          <a:p>
            <a:pPr marL="538163" indent="0" defTabSz="914400">
              <a:lnSpc>
                <a:spcPct val="90000"/>
              </a:lnSpc>
              <a:spcAft>
                <a:spcPct val="50000"/>
              </a:spcAft>
              <a:buNone/>
            </a:pPr>
            <a:endParaRPr lang="de-CH" altLang="en-US" dirty="0">
              <a:sym typeface="Wingdings" pitchFamily="2" charset="2"/>
            </a:endParaRPr>
          </a:p>
          <a:p>
            <a:pPr defTabSz="914400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de-CH" altLang="en-US" b="1" dirty="0"/>
              <a:t>Much </a:t>
            </a:r>
            <a:r>
              <a:rPr lang="de-CH" altLang="en-US" b="1" dirty="0" err="1"/>
              <a:t>resources</a:t>
            </a:r>
            <a:r>
              <a:rPr lang="de-CH" altLang="en-US" b="1" dirty="0"/>
              <a:t> </a:t>
            </a:r>
            <a:r>
              <a:rPr lang="de-CH" altLang="en-US" b="1" dirty="0" err="1"/>
              <a:t>needed</a:t>
            </a:r>
            <a:r>
              <a:rPr lang="de-CH" altLang="en-US" b="1" dirty="0"/>
              <a:t> for </a:t>
            </a:r>
            <a:r>
              <a:rPr lang="de-CH" altLang="en-US" b="1" dirty="0" err="1"/>
              <a:t>accounting</a:t>
            </a:r>
            <a:r>
              <a:rPr lang="de-CH" altLang="en-US" b="1" dirty="0"/>
              <a:t> </a:t>
            </a:r>
            <a:r>
              <a:rPr lang="de-CH" altLang="en-US" b="1" dirty="0" err="1"/>
              <a:t>manual</a:t>
            </a:r>
            <a:r>
              <a:rPr lang="de-CH" altLang="en-US" b="1" dirty="0"/>
              <a:t> </a:t>
            </a:r>
            <a:r>
              <a:rPr lang="de-CH" altLang="en-US" b="1" dirty="0" err="1"/>
              <a:t>and</a:t>
            </a:r>
            <a:r>
              <a:rPr lang="de-CH" altLang="en-US" b="1" dirty="0"/>
              <a:t> </a:t>
            </a:r>
            <a:r>
              <a:rPr lang="de-CH" altLang="en-US" b="1" dirty="0" err="1" smtClean="0"/>
              <a:t>training</a:t>
            </a:r>
            <a:endParaRPr lang="de-CH" altLang="en-US" b="1" dirty="0" smtClean="0"/>
          </a:p>
          <a:p>
            <a:pPr defTabSz="914400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</a:pPr>
            <a:endParaRPr lang="de-CH" altLang="en-US" dirty="0"/>
          </a:p>
          <a:p>
            <a:pPr defTabSz="914400">
              <a:spcAft>
                <a:spcPct val="500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en-US" altLang="en-US" b="1" dirty="0"/>
              <a:t>Involvement of experts and consultants is important</a:t>
            </a:r>
          </a:p>
          <a:p>
            <a:pPr marL="742950" lvl="1" indent="-285750" defTabSz="914400">
              <a:spcAft>
                <a:spcPct val="50000"/>
              </a:spcAft>
              <a:buFont typeface="Wingdings" panose="05000000000000000000" pitchFamily="2" charset="2"/>
              <a:buChar char="§"/>
              <a:tabLst>
                <a:tab pos="622300" algn="l"/>
              </a:tabLst>
            </a:pPr>
            <a:r>
              <a:rPr lang="en-US" altLang="en-US" sz="2000" dirty="0"/>
              <a:t>specify experience required</a:t>
            </a:r>
          </a:p>
          <a:p>
            <a:pPr marL="742950" lvl="1" indent="-285750" defTabSz="914400">
              <a:spcAft>
                <a:spcPct val="50000"/>
              </a:spcAft>
              <a:buFont typeface="Wingdings" panose="05000000000000000000" pitchFamily="2" charset="2"/>
              <a:buChar char="§"/>
              <a:tabLst>
                <a:tab pos="622300" algn="l"/>
              </a:tabLst>
            </a:pPr>
            <a:r>
              <a:rPr lang="en-US" altLang="en-US" sz="2000" dirty="0"/>
              <a:t>use consultants and experts for transfer of know how</a:t>
            </a:r>
          </a:p>
          <a:p>
            <a:pPr marL="742950" lvl="1" indent="-285750" defTabSz="914400">
              <a:spcAft>
                <a:spcPct val="50000"/>
              </a:spcAft>
              <a:buFont typeface="Wingdings" panose="05000000000000000000" pitchFamily="2" charset="2"/>
              <a:buChar char="§"/>
              <a:tabLst>
                <a:tab pos="622300" algn="l"/>
              </a:tabLst>
            </a:pPr>
            <a:r>
              <a:rPr lang="en-US" altLang="en-US" sz="2000" dirty="0"/>
              <a:t>avoid dependency on consultants</a:t>
            </a:r>
          </a:p>
          <a:p>
            <a:pPr marL="742950" lvl="1" indent="-285750" defTabSz="914400">
              <a:spcAft>
                <a:spcPct val="50000"/>
              </a:spcAft>
              <a:tabLst>
                <a:tab pos="622300" algn="l"/>
              </a:tabLst>
            </a:pPr>
            <a:endParaRPr lang="de-CH" altLang="en-US" sz="2000" dirty="0"/>
          </a:p>
          <a:p>
            <a:pPr defTabSz="914400">
              <a:spcAft>
                <a:spcPct val="500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de-CH" altLang="en-US" b="1" dirty="0"/>
              <a:t>Training </a:t>
            </a:r>
            <a:r>
              <a:rPr lang="de-CH" altLang="en-US" b="1" dirty="0" err="1"/>
              <a:t>and</a:t>
            </a:r>
            <a:r>
              <a:rPr lang="de-CH" altLang="en-US" b="1" dirty="0"/>
              <a:t> </a:t>
            </a:r>
            <a:r>
              <a:rPr lang="de-CH" altLang="en-US" b="1" dirty="0" err="1"/>
              <a:t>education</a:t>
            </a:r>
            <a:r>
              <a:rPr lang="de-CH" altLang="en-US" b="1" dirty="0"/>
              <a:t> is </a:t>
            </a:r>
            <a:r>
              <a:rPr lang="de-CH" altLang="en-US" b="1" dirty="0" err="1"/>
              <a:t>key</a:t>
            </a:r>
            <a:r>
              <a:rPr lang="de-CH" altLang="en-US" b="1" dirty="0"/>
              <a:t> for </a:t>
            </a:r>
            <a:r>
              <a:rPr lang="de-CH" altLang="en-US" b="1" dirty="0" err="1"/>
              <a:t>success</a:t>
            </a:r>
            <a:endParaRPr lang="de-CH" altLang="en-US" b="1" dirty="0"/>
          </a:p>
          <a:p>
            <a:pPr marL="742950" lvl="1" indent="-285750" defTabSz="914400">
              <a:spcAft>
                <a:spcPct val="50000"/>
              </a:spcAft>
              <a:buFont typeface="Wingdings" panose="05000000000000000000" pitchFamily="2" charset="2"/>
              <a:buChar char="§"/>
              <a:tabLst>
                <a:tab pos="622300" algn="l"/>
              </a:tabLst>
            </a:pPr>
            <a:r>
              <a:rPr lang="en-US" altLang="en-US" sz="2000" dirty="0"/>
              <a:t>early start of training</a:t>
            </a:r>
          </a:p>
          <a:p>
            <a:pPr marL="742950" lvl="1" indent="-285750" defTabSz="914400">
              <a:spcAft>
                <a:spcPct val="50000"/>
              </a:spcAft>
              <a:buFont typeface="Wingdings" panose="05000000000000000000" pitchFamily="2" charset="2"/>
              <a:buChar char="§"/>
              <a:tabLst>
                <a:tab pos="622300" algn="l"/>
              </a:tabLst>
            </a:pPr>
            <a:r>
              <a:rPr lang="en-US" altLang="en-US" sz="2000" dirty="0"/>
              <a:t>daily work is more demanding and interesting (job enrichment)</a:t>
            </a:r>
          </a:p>
          <a:p>
            <a:pPr marL="742950" lvl="1" indent="-285750" defTabSz="914400">
              <a:spcAft>
                <a:spcPct val="50000"/>
              </a:spcAft>
              <a:buFont typeface="Wingdings" panose="05000000000000000000" pitchFamily="2" charset="2"/>
              <a:buChar char="§"/>
              <a:tabLst>
                <a:tab pos="622300" algn="l"/>
              </a:tabLst>
            </a:pPr>
            <a:r>
              <a:rPr lang="en-US" altLang="en-US" sz="2000" dirty="0"/>
              <a:t>communicate and demonstrate opportunities for each individual</a:t>
            </a:r>
          </a:p>
          <a:p>
            <a:pPr defTabSz="914400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</a:pPr>
            <a:endParaRPr lang="de-CH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at Swiss Federal Level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b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Lessons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learned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(4)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15</a:t>
            </a:fld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592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381428" y="1620391"/>
            <a:ext cx="10134171" cy="5183634"/>
          </a:xfrm>
          <a:prstGeom prst="rect">
            <a:avLst/>
          </a:prstGeom>
        </p:spPr>
        <p:txBody>
          <a:bodyPr lIns="0" tIns="0" rIns="0" bIns="0"/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de-CH" sz="2000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428" y="480421"/>
            <a:ext cx="9924621" cy="4001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9pPr>
          </a:lstStyle>
          <a:p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</p:spPr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2</a:t>
            </a:fld>
            <a:r>
              <a:rPr lang="de-CH" smtClean="0"/>
              <a:t> </a:t>
            </a:r>
            <a:endParaRPr lang="de-CH" dirty="0"/>
          </a:p>
        </p:txBody>
      </p:sp>
      <p:sp>
        <p:nvSpPr>
          <p:cNvPr id="7" name="Textplatzhalter 6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210332" y="1452784"/>
            <a:ext cx="10061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issues are covered in this presentation…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399413155"/>
              </p:ext>
            </p:extLst>
          </p:nvPr>
        </p:nvGraphicFramePr>
        <p:xfrm>
          <a:off x="347069" y="2156355"/>
          <a:ext cx="8061996" cy="389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21429" y="6159337"/>
            <a:ext cx="10061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of course we will have time for an in-depth discussion afterwards.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6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381428" y="1620391"/>
            <a:ext cx="10134171" cy="5183634"/>
          </a:xfrm>
          <a:prstGeom prst="rect">
            <a:avLst/>
          </a:prstGeom>
        </p:spPr>
        <p:txBody>
          <a:bodyPr lIns="0" tIns="0" rIns="0" bIns="0"/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de-CH" sz="2000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428" y="480421"/>
            <a:ext cx="9924621" cy="4001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9pPr>
          </a:lstStyle>
          <a:p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Federalism</a:t>
            </a:r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 in </a:t>
            </a:r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Switzerland</a:t>
            </a:r>
            <a:endParaRPr lang="de-DE" sz="2600" spc="3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</p:spPr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3</a:t>
            </a:fld>
            <a:r>
              <a:rPr lang="de-CH" smtClean="0"/>
              <a:t> </a:t>
            </a:r>
            <a:endParaRPr lang="de-CH" dirty="0"/>
          </a:p>
        </p:txBody>
      </p:sp>
      <p:sp>
        <p:nvSpPr>
          <p:cNvPr id="7" name="Textplatzhalter 6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6" name="Picture 2" descr="https://www.onestopmap.com/wp-content/uploads/2014/08/20-map-switzerland-poli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9" y="1757125"/>
            <a:ext cx="5433794" cy="35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67601" y="1298959"/>
            <a:ext cx="10061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Switzerland…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227069" y="5340878"/>
            <a:ext cx="10061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and its federal architecture.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227069" y="5853869"/>
            <a:ext cx="5433794" cy="418744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Federal Level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09977" y="6368189"/>
            <a:ext cx="5433794" cy="418744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26 </a:t>
            </a:r>
            <a:r>
              <a:rPr lang="de-CH" dirty="0" err="1" smtClean="0">
                <a:solidFill>
                  <a:schemeClr val="tx1"/>
                </a:solidFill>
              </a:rPr>
              <a:t>states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(«</a:t>
            </a:r>
            <a:r>
              <a:rPr lang="de-CH" dirty="0" err="1" smtClean="0">
                <a:solidFill>
                  <a:schemeClr val="tx1"/>
                </a:solidFill>
              </a:rPr>
              <a:t>cantons</a:t>
            </a:r>
            <a:r>
              <a:rPr lang="de-CH" dirty="0" smtClean="0">
                <a:solidFill>
                  <a:schemeClr val="tx1"/>
                </a:solidFill>
              </a:rPr>
              <a:t>»)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09977" y="6869542"/>
            <a:ext cx="5433794" cy="418744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2’300 </a:t>
            </a:r>
            <a:r>
              <a:rPr lang="de-CH" dirty="0" err="1" smtClean="0">
                <a:solidFill>
                  <a:schemeClr val="tx1"/>
                </a:solidFill>
              </a:rPr>
              <a:t>local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governments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024785" y="1620391"/>
            <a:ext cx="4490813" cy="5667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 b="1" dirty="0" smtClean="0">
              <a:solidFill>
                <a:schemeClr val="tx1"/>
              </a:solidFill>
            </a:endParaRPr>
          </a:p>
          <a:p>
            <a:endParaRPr lang="de-CH" b="1" dirty="0">
              <a:solidFill>
                <a:schemeClr val="tx1"/>
              </a:solidFill>
            </a:endParaRPr>
          </a:p>
          <a:p>
            <a:endParaRPr lang="de-CH" b="1" dirty="0" smtClean="0">
              <a:solidFill>
                <a:schemeClr val="tx1"/>
              </a:solidFill>
            </a:endParaRPr>
          </a:p>
          <a:p>
            <a:endParaRPr lang="de-CH" b="1" dirty="0">
              <a:solidFill>
                <a:schemeClr val="tx1"/>
              </a:solidFill>
            </a:endParaRPr>
          </a:p>
          <a:p>
            <a:r>
              <a:rPr lang="de-CH" sz="1800" b="1" dirty="0" err="1" smtClean="0">
                <a:solidFill>
                  <a:schemeClr val="tx1"/>
                </a:solidFill>
              </a:rPr>
              <a:t>Fiscal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federalism</a:t>
            </a:r>
            <a:r>
              <a:rPr lang="de-CH" sz="1800" b="1" dirty="0" smtClean="0">
                <a:solidFill>
                  <a:schemeClr val="tx1"/>
                </a:solidFill>
              </a:rPr>
              <a:t> in a </a:t>
            </a:r>
            <a:r>
              <a:rPr lang="de-CH" sz="1800" b="1" dirty="0" err="1" smtClean="0">
                <a:solidFill>
                  <a:schemeClr val="tx1"/>
                </a:solidFill>
              </a:rPr>
              <a:t>nutshell</a:t>
            </a:r>
            <a:endParaRPr lang="de-CH" sz="1800" b="1" dirty="0" smtClean="0">
              <a:solidFill>
                <a:schemeClr val="tx1"/>
              </a:solidFill>
            </a:endParaRPr>
          </a:p>
          <a:p>
            <a:endParaRPr lang="de-CH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1800" dirty="0" smtClean="0">
                <a:solidFill>
                  <a:schemeClr val="tx1"/>
                </a:solidFill>
              </a:rPr>
              <a:t>States </a:t>
            </a:r>
            <a:r>
              <a:rPr lang="de-CH" sz="1800" dirty="0" err="1" smtClean="0">
                <a:solidFill>
                  <a:schemeClr val="tx1"/>
                </a:solidFill>
              </a:rPr>
              <a:t>and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local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governments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enjoy</a:t>
            </a:r>
            <a:r>
              <a:rPr lang="de-CH" sz="1800" dirty="0" smtClean="0">
                <a:solidFill>
                  <a:schemeClr val="tx1"/>
                </a:solidFill>
              </a:rPr>
              <a:t> high </a:t>
            </a:r>
            <a:r>
              <a:rPr lang="de-CH" sz="1800" dirty="0" err="1" smtClean="0">
                <a:solidFill>
                  <a:schemeClr val="tx1"/>
                </a:solidFill>
              </a:rPr>
              <a:t>fiscal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autonomy</a:t>
            </a:r>
            <a:r>
              <a:rPr lang="de-CH" sz="1800" dirty="0" smtClean="0">
                <a:solidFill>
                  <a:schemeClr val="tx1"/>
                </a:solidFill>
              </a:rPr>
              <a:t> (</a:t>
            </a:r>
            <a:r>
              <a:rPr lang="de-CH" sz="1800" dirty="0" err="1" smtClean="0">
                <a:solidFill>
                  <a:schemeClr val="tx1"/>
                </a:solidFill>
              </a:rPr>
              <a:t>responsibility</a:t>
            </a:r>
            <a:r>
              <a:rPr lang="de-CH" sz="1800" dirty="0" smtClean="0">
                <a:solidFill>
                  <a:schemeClr val="tx1"/>
                </a:solidFill>
              </a:rPr>
              <a:t>) </a:t>
            </a:r>
            <a:r>
              <a:rPr lang="de-CH" sz="1800" dirty="0" err="1" smtClean="0">
                <a:solidFill>
                  <a:schemeClr val="tx1"/>
                </a:solidFill>
              </a:rPr>
              <a:t>with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respect</a:t>
            </a:r>
            <a:r>
              <a:rPr lang="de-CH" sz="1800" dirty="0" smtClean="0">
                <a:solidFill>
                  <a:schemeClr val="tx1"/>
                </a:solidFill>
              </a:rPr>
              <a:t> to </a:t>
            </a:r>
            <a:r>
              <a:rPr lang="de-CH" sz="1800" dirty="0" err="1" smtClean="0">
                <a:solidFill>
                  <a:schemeClr val="tx1"/>
                </a:solidFill>
              </a:rPr>
              <a:t>revenues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and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expenditures</a:t>
            </a:r>
            <a:r>
              <a:rPr lang="de-CH" sz="1800" dirty="0" smtClean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1800" dirty="0" smtClean="0">
                <a:solidFill>
                  <a:schemeClr val="tx1"/>
                </a:solidFill>
              </a:rPr>
              <a:t>… </a:t>
            </a:r>
            <a:r>
              <a:rPr lang="de-CH" sz="1800" dirty="0" err="1" smtClean="0">
                <a:solidFill>
                  <a:schemeClr val="tx1"/>
                </a:solidFill>
              </a:rPr>
              <a:t>and</a:t>
            </a:r>
            <a:r>
              <a:rPr lang="de-CH" sz="1800" dirty="0" smtClean="0">
                <a:solidFill>
                  <a:schemeClr val="tx1"/>
                </a:solidFill>
              </a:rPr>
              <a:t> also </a:t>
            </a:r>
            <a:r>
              <a:rPr lang="de-CH" sz="1800" dirty="0" err="1" smtClean="0">
                <a:solidFill>
                  <a:schemeClr val="tx1"/>
                </a:solidFill>
              </a:rPr>
              <a:t>with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respect</a:t>
            </a:r>
            <a:r>
              <a:rPr lang="de-CH" sz="1800" dirty="0" smtClean="0">
                <a:solidFill>
                  <a:schemeClr val="tx1"/>
                </a:solidFill>
              </a:rPr>
              <a:t> to </a:t>
            </a:r>
            <a:r>
              <a:rPr lang="de-CH" sz="1800" dirty="0" err="1" smtClean="0">
                <a:solidFill>
                  <a:schemeClr val="tx1"/>
                </a:solidFill>
              </a:rPr>
              <a:t>their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accounting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and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budget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law</a:t>
            </a:r>
            <a:r>
              <a:rPr lang="de-CH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chemeClr val="tx1"/>
              </a:solidFill>
            </a:endParaRPr>
          </a:p>
          <a:p>
            <a:endParaRPr lang="de-CH" sz="1800" dirty="0">
              <a:solidFill>
                <a:schemeClr val="tx1"/>
              </a:solidFill>
            </a:endParaRPr>
          </a:p>
          <a:p>
            <a:r>
              <a:rPr lang="de-CH" sz="1800" b="1" dirty="0" err="1" smtClean="0">
                <a:solidFill>
                  <a:schemeClr val="tx1"/>
                </a:solidFill>
              </a:rPr>
              <a:t>Implications</a:t>
            </a:r>
            <a:r>
              <a:rPr lang="de-CH" sz="1800" b="1" dirty="0" smtClean="0">
                <a:solidFill>
                  <a:schemeClr val="tx1"/>
                </a:solidFill>
              </a:rPr>
              <a:t> for Public Accounting </a:t>
            </a:r>
            <a:r>
              <a:rPr lang="de-CH" sz="1800" b="1" dirty="0" err="1" smtClean="0">
                <a:solidFill>
                  <a:schemeClr val="tx1"/>
                </a:solidFill>
              </a:rPr>
              <a:t>and</a:t>
            </a:r>
            <a:r>
              <a:rPr lang="de-CH" sz="1800" b="1" dirty="0">
                <a:solidFill>
                  <a:schemeClr val="tx1"/>
                </a:solidFill>
              </a:rPr>
              <a:t> </a:t>
            </a:r>
            <a:r>
              <a:rPr lang="de-CH" sz="1800" b="1" dirty="0" smtClean="0">
                <a:solidFill>
                  <a:schemeClr val="tx1"/>
                </a:solidFill>
              </a:rPr>
              <a:t>Reporting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1800" dirty="0" smtClean="0">
                <a:solidFill>
                  <a:schemeClr val="tx1"/>
                </a:solidFill>
              </a:rPr>
              <a:t>Federal Level </a:t>
            </a:r>
            <a:r>
              <a:rPr lang="de-CH" sz="1800" dirty="0" err="1" smtClean="0">
                <a:solidFill>
                  <a:schemeClr val="tx1"/>
                </a:solidFill>
              </a:rPr>
              <a:t>lacks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the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capacity</a:t>
            </a:r>
            <a:r>
              <a:rPr lang="de-CH" sz="1800" dirty="0" smtClean="0">
                <a:solidFill>
                  <a:schemeClr val="tx1"/>
                </a:solidFill>
              </a:rPr>
              <a:t> to </a:t>
            </a:r>
            <a:r>
              <a:rPr lang="de-CH" sz="1800" dirty="0" err="1" smtClean="0">
                <a:solidFill>
                  <a:schemeClr val="tx1"/>
                </a:solidFill>
              </a:rPr>
              <a:t>determine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cantonal</a:t>
            </a:r>
            <a:r>
              <a:rPr lang="de-CH" sz="1800" dirty="0" smtClean="0">
                <a:solidFill>
                  <a:schemeClr val="tx1"/>
                </a:solidFill>
              </a:rPr>
              <a:t> / sub-national </a:t>
            </a:r>
            <a:r>
              <a:rPr lang="de-CH" sz="1800" dirty="0" err="1" smtClean="0">
                <a:solidFill>
                  <a:schemeClr val="tx1"/>
                </a:solidFill>
              </a:rPr>
              <a:t>accounting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and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budget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law</a:t>
            </a:r>
            <a:endParaRPr lang="de-CH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1800" dirty="0" smtClean="0">
                <a:solidFill>
                  <a:schemeClr val="tx1"/>
                </a:solidFill>
              </a:rPr>
              <a:t>The </a:t>
            </a:r>
            <a:r>
              <a:rPr lang="de-CH" sz="1800" dirty="0" err="1" smtClean="0">
                <a:solidFill>
                  <a:schemeClr val="tx1"/>
                </a:solidFill>
              </a:rPr>
              <a:t>consequence</a:t>
            </a:r>
            <a:r>
              <a:rPr lang="de-CH" sz="1800" dirty="0" smtClean="0">
                <a:solidFill>
                  <a:schemeClr val="tx1"/>
                </a:solidFill>
              </a:rPr>
              <a:t> is a </a:t>
            </a:r>
            <a:r>
              <a:rPr lang="de-CH" sz="1800" dirty="0" err="1" smtClean="0">
                <a:solidFill>
                  <a:schemeClr val="tx1"/>
                </a:solidFill>
              </a:rPr>
              <a:t>huge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heterogenity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of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public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financial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reporting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practices</a:t>
            </a:r>
            <a:r>
              <a:rPr lang="de-CH" sz="1800" dirty="0" smtClean="0">
                <a:solidFill>
                  <a:schemeClr val="tx1"/>
                </a:solidFill>
              </a:rPr>
              <a:t> on Swiss </a:t>
            </a:r>
            <a:r>
              <a:rPr lang="de-CH" sz="1800" dirty="0" err="1" smtClean="0">
                <a:solidFill>
                  <a:schemeClr val="tx1"/>
                </a:solidFill>
              </a:rPr>
              <a:t>state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and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local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government</a:t>
            </a:r>
            <a:r>
              <a:rPr lang="de-CH" sz="1800" dirty="0" smtClean="0">
                <a:solidFill>
                  <a:schemeClr val="tx1"/>
                </a:solidFill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</a:rPr>
              <a:t>level</a:t>
            </a:r>
            <a:r>
              <a:rPr lang="de-CH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CH" dirty="0">
              <a:solidFill>
                <a:schemeClr val="tx1"/>
              </a:solidFill>
            </a:endParaRPr>
          </a:p>
          <a:p>
            <a:endParaRPr lang="de-CH" dirty="0" smtClean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in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Switzerland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b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(1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4</a:t>
            </a:fld>
            <a:r>
              <a:rPr lang="de-CH" smtClean="0"/>
              <a:t> </a:t>
            </a:r>
            <a:endParaRPr lang="de-CH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4100" y="1720583"/>
            <a:ext cx="4930775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ts val="3000"/>
              </a:lnSpc>
              <a:spcBef>
                <a:spcPts val="1300"/>
              </a:spcBef>
              <a:buFont typeface="Wingdings" pitchFamily="2" charset="2"/>
              <a:buNone/>
            </a:pPr>
            <a:r>
              <a:rPr lang="de-CH" altLang="en-US" sz="2400" b="1" dirty="0"/>
              <a:t>Early </a:t>
            </a:r>
            <a:r>
              <a:rPr lang="de-CH" altLang="en-US" sz="2400" b="1" dirty="0" err="1"/>
              <a:t>history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of</a:t>
            </a:r>
            <a:r>
              <a:rPr lang="de-CH" altLang="en-US" sz="2400" b="1" dirty="0"/>
              <a:t> Public </a:t>
            </a:r>
            <a:r>
              <a:rPr lang="de-CH" altLang="en-US" sz="2400" b="1" dirty="0" err="1"/>
              <a:t>Sector</a:t>
            </a:r>
            <a:r>
              <a:rPr lang="de-CH" altLang="en-US" sz="2400" b="1" dirty="0"/>
              <a:t> Accounting </a:t>
            </a:r>
            <a:r>
              <a:rPr lang="de-CH" altLang="en-US" sz="2400" b="1" dirty="0" err="1"/>
              <a:t>and</a:t>
            </a:r>
            <a:r>
              <a:rPr lang="de-CH" altLang="en-US" sz="2400" b="1" dirty="0"/>
              <a:t> Reporting not at all promising!</a:t>
            </a:r>
          </a:p>
          <a:p>
            <a:pPr lvl="1" eaLnBrk="1" hangingPunct="1">
              <a:lnSpc>
                <a:spcPts val="3000"/>
              </a:lnSpc>
              <a:spcBef>
                <a:spcPts val="1300"/>
              </a:spcBef>
              <a:buFont typeface="Wingdings" pitchFamily="2" charset="2"/>
              <a:buNone/>
            </a:pPr>
            <a:endParaRPr lang="de-CH" altLang="en-US" sz="2400" b="1" dirty="0"/>
          </a:p>
          <a:p>
            <a:pPr lvl="1" eaLnBrk="1" hangingPunct="1">
              <a:lnSpc>
                <a:spcPts val="3000"/>
              </a:lnSpc>
              <a:spcBef>
                <a:spcPts val="1300"/>
              </a:spcBef>
              <a:buFont typeface="Wingdings" pitchFamily="2" charset="2"/>
              <a:buNone/>
            </a:pPr>
            <a:r>
              <a:rPr lang="de-CH" altLang="en-US" sz="2400" dirty="0"/>
              <a:t>Johann Heinrich Waser</a:t>
            </a:r>
          </a:p>
          <a:p>
            <a:pPr lvl="1" eaLnBrk="1" hangingPunct="1">
              <a:lnSpc>
                <a:spcPts val="3000"/>
              </a:lnSpc>
              <a:spcBef>
                <a:spcPts val="1300"/>
              </a:spcBef>
              <a:buFont typeface="Wingdings" pitchFamily="2" charset="2"/>
              <a:buNone/>
            </a:pPr>
            <a:r>
              <a:rPr lang="de-CH" altLang="en-US" sz="2000" dirty="0" err="1"/>
              <a:t>Beheaded</a:t>
            </a:r>
            <a:r>
              <a:rPr lang="de-CH" altLang="en-US" sz="2000" dirty="0"/>
              <a:t> 27 May 1780, 1 </a:t>
            </a:r>
            <a:r>
              <a:rPr lang="de-CH" altLang="en-US" sz="2000" dirty="0" err="1"/>
              <a:t>o’clock</a:t>
            </a:r>
            <a:r>
              <a:rPr lang="de-CH" altLang="en-US" sz="2000" dirty="0"/>
              <a:t> p.m.,</a:t>
            </a:r>
            <a:br>
              <a:rPr lang="de-CH" altLang="en-US" sz="2000" dirty="0"/>
            </a:br>
            <a:r>
              <a:rPr lang="de-CH" altLang="en-US" sz="2000" dirty="0"/>
              <a:t>in </a:t>
            </a:r>
            <a:r>
              <a:rPr lang="de-CH" altLang="en-US" sz="2000" dirty="0" err="1"/>
              <a:t>Zurich</a:t>
            </a:r>
            <a:endParaRPr lang="de-CH" altLang="en-US" sz="2000" dirty="0"/>
          </a:p>
          <a:p>
            <a:pPr lvl="1" eaLnBrk="1" hangingPunct="1">
              <a:lnSpc>
                <a:spcPts val="3000"/>
              </a:lnSpc>
              <a:spcBef>
                <a:spcPts val="1300"/>
              </a:spcBef>
              <a:buFont typeface="Wingdings" pitchFamily="2" charset="2"/>
              <a:buNone/>
            </a:pPr>
            <a:r>
              <a:rPr lang="de-CH" altLang="en-US" sz="2000" dirty="0"/>
              <a:t>His „</a:t>
            </a:r>
            <a:r>
              <a:rPr lang="de-CH" altLang="en-US" sz="2000" dirty="0" err="1"/>
              <a:t>crime</a:t>
            </a:r>
            <a:r>
              <a:rPr lang="de-CH" altLang="en-US" sz="2000" dirty="0"/>
              <a:t>“:</a:t>
            </a:r>
            <a:br>
              <a:rPr lang="de-CH" altLang="en-US" sz="2000" dirty="0"/>
            </a:br>
            <a:r>
              <a:rPr lang="de-CH" altLang="en-US" sz="2000" dirty="0"/>
              <a:t>The </a:t>
            </a:r>
            <a:r>
              <a:rPr lang="de-CH" altLang="en-US" sz="2000" dirty="0" err="1"/>
              <a:t>publication</a:t>
            </a:r>
            <a:r>
              <a:rPr lang="de-CH" altLang="en-US" sz="2000" dirty="0"/>
              <a:t> </a:t>
            </a:r>
            <a:r>
              <a:rPr lang="de-CH" altLang="en-US" sz="2000" dirty="0" err="1"/>
              <a:t>of</a:t>
            </a:r>
            <a:r>
              <a:rPr lang="de-CH" altLang="en-US" sz="2000" dirty="0"/>
              <a:t> </a:t>
            </a:r>
            <a:r>
              <a:rPr lang="de-CH" altLang="en-US" sz="2000" dirty="0" err="1"/>
              <a:t>the</a:t>
            </a:r>
            <a:r>
              <a:rPr lang="de-CH" altLang="en-US" sz="2000" dirty="0"/>
              <a:t> State </a:t>
            </a:r>
            <a:r>
              <a:rPr lang="de-CH" altLang="en-US" sz="2000" dirty="0" err="1"/>
              <a:t>of</a:t>
            </a:r>
            <a:r>
              <a:rPr lang="de-CH" altLang="en-US" sz="2000" dirty="0"/>
              <a:t> </a:t>
            </a:r>
            <a:r>
              <a:rPr lang="de-CH" altLang="en-US" sz="2000" dirty="0" err="1"/>
              <a:t>Zurich</a:t>
            </a:r>
            <a:r>
              <a:rPr lang="de-CH" altLang="en-US" sz="2000" dirty="0"/>
              <a:t> Financial Report</a:t>
            </a:r>
            <a:endParaRPr lang="de-DE" altLang="en-US" sz="2000" dirty="0"/>
          </a:p>
        </p:txBody>
      </p:sp>
      <p:pic>
        <p:nvPicPr>
          <p:cNvPr id="6" name="Picture 4" descr="bild_waser_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00" y="1806575"/>
            <a:ext cx="3203575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201639" y="7181096"/>
            <a:ext cx="547267" cy="163060"/>
          </a:xfrm>
        </p:spPr>
        <p:txBody>
          <a:bodyPr/>
          <a:lstStyle/>
          <a:p>
            <a:pPr algn="r"/>
            <a:r>
              <a:rPr lang="de-CH" dirty="0" smtClean="0"/>
              <a:t>Folie </a:t>
            </a:r>
            <a:fld id="{05F9AC53-F790-4868-97E7-45E3866EE614}" type="slidenum">
              <a:rPr lang="de-CH" b="1" smtClean="0"/>
              <a:pPr algn="r"/>
              <a:t>5</a:t>
            </a:fld>
            <a:r>
              <a:rPr lang="de-CH" b="1" dirty="0" smtClean="0"/>
              <a:t> </a:t>
            </a:r>
            <a:endParaRPr lang="de-CH" b="1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059160774"/>
              </p:ext>
            </p:extLst>
          </p:nvPr>
        </p:nvGraphicFramePr>
        <p:xfrm>
          <a:off x="667165" y="983188"/>
          <a:ext cx="8044519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733784" y="2081771"/>
            <a:ext cx="1176020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States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814044" y="1713374"/>
            <a:ext cx="112776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States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60268" y="1308666"/>
            <a:ext cx="124053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States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85016" y="4313936"/>
            <a:ext cx="1938528" cy="25545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Revised and updated accrual accounting model; comprehensive presentation requirements; limited measurement requirements; </a:t>
            </a:r>
            <a:r>
              <a:rPr lang="en-US" sz="1600" dirty="0"/>
              <a:t>n</a:t>
            </a:r>
            <a:r>
              <a:rPr lang="en-US" sz="1600" dirty="0" smtClean="0"/>
              <a:t>o fair presentation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854680" y="3114857"/>
            <a:ext cx="1938528" cy="25545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Comprehensive presentation, measurement and disclosure requirements; Fair presentation will be achieved through complete application of IPSASs</a:t>
            </a:r>
          </a:p>
        </p:txBody>
      </p:sp>
      <p:sp>
        <p:nvSpPr>
          <p:cNvPr id="16" name="Titel 3"/>
          <p:cNvSpPr txBox="1">
            <a:spLocks/>
          </p:cNvSpPr>
          <p:nvPr/>
        </p:nvSpPr>
        <p:spPr>
          <a:xfrm>
            <a:off x="444392" y="2982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84360" y="5985983"/>
            <a:ext cx="1962912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 accrual accounting model; no fair presentation</a:t>
            </a:r>
            <a:endParaRPr lang="en-US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662160" y="2813202"/>
            <a:ext cx="1298956" cy="400110"/>
          </a:xfrm>
          <a:prstGeom prst="rect">
            <a:avLst/>
          </a:prstGeom>
          <a:solidFill>
            <a:srgbClr val="6FBAE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 States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782040" y="3775088"/>
            <a:ext cx="1938528" cy="30469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Revised and updated accrual accounting model; comprehensive presentation requirements; advanced measurement and disclosure requirements; Oriented towards fair presentation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65208" y="2369720"/>
            <a:ext cx="129590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 States</a:t>
            </a:r>
          </a:p>
        </p:txBody>
      </p:sp>
      <p:sp>
        <p:nvSpPr>
          <p:cNvPr id="17" name="Rechteckiger Pfeil 16"/>
          <p:cNvSpPr/>
          <p:nvPr/>
        </p:nvSpPr>
        <p:spPr>
          <a:xfrm>
            <a:off x="1115804" y="2033615"/>
            <a:ext cx="1531112" cy="299012"/>
          </a:xfrm>
          <a:prstGeom prst="bentArrow">
            <a:avLst/>
          </a:prstGeom>
          <a:solidFill>
            <a:srgbClr val="002B58"/>
          </a:solidFill>
          <a:ln w="12700">
            <a:solidFill>
              <a:srgbClr val="6F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echteckiger Pfeil 22"/>
          <p:cNvSpPr/>
          <p:nvPr/>
        </p:nvSpPr>
        <p:spPr>
          <a:xfrm>
            <a:off x="1115804" y="1727199"/>
            <a:ext cx="3698240" cy="310085"/>
          </a:xfrm>
          <a:prstGeom prst="bentArrow">
            <a:avLst/>
          </a:prstGeom>
          <a:solidFill>
            <a:srgbClr val="002B58"/>
          </a:solidFill>
          <a:ln w="12700">
            <a:solidFill>
              <a:srgbClr val="6F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echteckiger Pfeil 23"/>
          <p:cNvSpPr/>
          <p:nvPr/>
        </p:nvSpPr>
        <p:spPr>
          <a:xfrm>
            <a:off x="1115804" y="1409701"/>
            <a:ext cx="5738876" cy="303673"/>
          </a:xfrm>
          <a:prstGeom prst="bentArrow">
            <a:avLst/>
          </a:prstGeom>
          <a:solidFill>
            <a:srgbClr val="002B58"/>
          </a:solidFill>
          <a:ln w="12700">
            <a:solidFill>
              <a:srgbClr val="6F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484360" y="6961827"/>
            <a:ext cx="8308848" cy="587292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recognition, measurement and disclosure requirements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81000" y="280929"/>
            <a:ext cx="9925050" cy="80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 anchor="ctr"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9pPr>
          </a:lstStyle>
          <a:p>
            <a:r>
              <a:rPr lang="de-DE" sz="2600" spc="30" dirty="0" err="1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lang="de-DE" sz="2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600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z="2600" spc="30" dirty="0">
                <a:solidFill>
                  <a:srgbClr val="FFFFFF"/>
                </a:solidFill>
                <a:latin typeface="Arial"/>
                <a:cs typeface="Arial"/>
              </a:rPr>
              <a:t> Accounting in </a:t>
            </a:r>
            <a:r>
              <a:rPr lang="de-DE" sz="2600" spc="30" dirty="0" err="1">
                <a:solidFill>
                  <a:srgbClr val="FFFFFF"/>
                </a:solidFill>
                <a:latin typeface="Arial"/>
                <a:cs typeface="Arial"/>
              </a:rPr>
              <a:t>Switzerland</a:t>
            </a:r>
            <a:r>
              <a:rPr lang="de-DE" sz="2600" spc="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 (2)</a:t>
            </a:r>
            <a:endParaRPr lang="de-DE" sz="2600" spc="3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178306" y="1308666"/>
            <a:ext cx="164933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Lev.</a:t>
            </a:r>
          </a:p>
        </p:txBody>
      </p:sp>
    </p:spTree>
    <p:extLst>
      <p:ext uri="{BB962C8B-B14F-4D97-AF65-F5344CB8AC3E}">
        <p14:creationId xmlns:p14="http://schemas.microsoft.com/office/powerpoint/2010/main" val="27821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15887" y="1453875"/>
            <a:ext cx="10137776" cy="406675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in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Switzerland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b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(3)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3006672" y="1589774"/>
            <a:ext cx="1395706" cy="312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HAM2 L</a:t>
            </a:r>
          </a:p>
        </p:txBody>
      </p:sp>
      <p:sp>
        <p:nvSpPr>
          <p:cNvPr id="6" name="Rechteck 5"/>
          <p:cNvSpPr/>
          <p:nvPr/>
        </p:nvSpPr>
        <p:spPr>
          <a:xfrm>
            <a:off x="4621361" y="1589543"/>
            <a:ext cx="1533981" cy="3123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HAM2 A</a:t>
            </a:r>
          </a:p>
        </p:txBody>
      </p:sp>
      <p:sp>
        <p:nvSpPr>
          <p:cNvPr id="9" name="Rechteck 8"/>
          <p:cNvSpPr/>
          <p:nvPr/>
        </p:nvSpPr>
        <p:spPr>
          <a:xfrm>
            <a:off x="6298972" y="1605272"/>
            <a:ext cx="1668770" cy="279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IPSAS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2828925" y="3525661"/>
            <a:ext cx="5149850" cy="6365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Increasing revaluation gains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5552" t="35182" r="17456" b="41301"/>
          <a:stretch/>
        </p:blipFill>
        <p:spPr>
          <a:xfrm>
            <a:off x="16359" y="1918942"/>
            <a:ext cx="8167607" cy="172031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197600" y="1843324"/>
            <a:ext cx="1908175" cy="508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940" y="1501959"/>
            <a:ext cx="224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 m CHF</a:t>
            </a:r>
            <a:endParaRPr lang="en-NZ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5934" t="44081" r="18473" b="33038"/>
          <a:stretch/>
        </p:blipFill>
        <p:spPr>
          <a:xfrm>
            <a:off x="115887" y="5471653"/>
            <a:ext cx="7997127" cy="1673817"/>
          </a:xfrm>
          <a:prstGeom prst="rect">
            <a:avLst/>
          </a:prstGeom>
        </p:spPr>
      </p:pic>
      <p:sp>
        <p:nvSpPr>
          <p:cNvPr id="23" name="Pfeil nach rechts 3"/>
          <p:cNvSpPr/>
          <p:nvPr/>
        </p:nvSpPr>
        <p:spPr>
          <a:xfrm>
            <a:off x="2828925" y="6984685"/>
            <a:ext cx="5276850" cy="6365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Increasing revaluation gains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80" y="5071543"/>
            <a:ext cx="224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 m CHF</a:t>
            </a:r>
            <a:endParaRPr lang="en-NZ" dirty="0"/>
          </a:p>
        </p:txBody>
      </p:sp>
      <p:sp>
        <p:nvSpPr>
          <p:cNvPr id="25" name="Rechteck 1"/>
          <p:cNvSpPr/>
          <p:nvPr/>
        </p:nvSpPr>
        <p:spPr>
          <a:xfrm>
            <a:off x="2994182" y="5084974"/>
            <a:ext cx="1395706" cy="312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HAM2 L</a:t>
            </a:r>
          </a:p>
        </p:txBody>
      </p:sp>
      <p:sp>
        <p:nvSpPr>
          <p:cNvPr id="26" name="Rechteck 5"/>
          <p:cNvSpPr/>
          <p:nvPr/>
        </p:nvSpPr>
        <p:spPr>
          <a:xfrm>
            <a:off x="4608871" y="5084743"/>
            <a:ext cx="1533981" cy="3123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HAM2 A</a:t>
            </a:r>
          </a:p>
        </p:txBody>
      </p:sp>
      <p:sp>
        <p:nvSpPr>
          <p:cNvPr id="27" name="Rechteck 8"/>
          <p:cNvSpPr/>
          <p:nvPr/>
        </p:nvSpPr>
        <p:spPr>
          <a:xfrm>
            <a:off x="6286482" y="5100472"/>
            <a:ext cx="1668770" cy="279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IPSAS</a:t>
            </a:r>
          </a:p>
        </p:txBody>
      </p:sp>
      <p:sp>
        <p:nvSpPr>
          <p:cNvPr id="28" name="Ellipse 4"/>
          <p:cNvSpPr/>
          <p:nvPr/>
        </p:nvSpPr>
        <p:spPr>
          <a:xfrm>
            <a:off x="6275791" y="5306486"/>
            <a:ext cx="1908175" cy="508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391971" y="2214592"/>
            <a:ext cx="2136448" cy="423748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IPSAS </a:t>
            </a:r>
            <a:r>
              <a:rPr lang="de-CH" dirty="0" err="1" smtClean="0">
                <a:solidFill>
                  <a:schemeClr val="tx1"/>
                </a:solidFill>
              </a:rPr>
              <a:t>as</a:t>
            </a:r>
            <a:r>
              <a:rPr lang="de-CH" dirty="0" smtClean="0">
                <a:solidFill>
                  <a:schemeClr val="tx1"/>
                </a:solidFill>
              </a:rPr>
              <a:t> an </a:t>
            </a:r>
            <a:r>
              <a:rPr lang="de-CH" dirty="0" err="1" smtClean="0">
                <a:solidFill>
                  <a:schemeClr val="tx1"/>
                </a:solidFill>
              </a:rPr>
              <a:t>unique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opportunity</a:t>
            </a:r>
            <a:r>
              <a:rPr lang="de-CH" dirty="0" smtClean="0">
                <a:solidFill>
                  <a:schemeClr val="tx1"/>
                </a:solidFill>
              </a:rPr>
              <a:t> for «</a:t>
            </a:r>
            <a:r>
              <a:rPr lang="de-CH" dirty="0" err="1" smtClean="0">
                <a:solidFill>
                  <a:schemeClr val="tx1"/>
                </a:solidFill>
              </a:rPr>
              <a:t>housekeeping</a:t>
            </a:r>
            <a:r>
              <a:rPr lang="de-CH" dirty="0" smtClean="0">
                <a:solidFill>
                  <a:schemeClr val="tx1"/>
                </a:solidFill>
              </a:rPr>
              <a:t>», i.e. a </a:t>
            </a:r>
            <a:r>
              <a:rPr lang="de-CH" dirty="0" err="1" smtClean="0">
                <a:solidFill>
                  <a:schemeClr val="tx1"/>
                </a:solidFill>
              </a:rPr>
              <a:t>fresh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start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with</a:t>
            </a:r>
            <a:r>
              <a:rPr lang="de-CH" dirty="0" smtClean="0">
                <a:solidFill>
                  <a:schemeClr val="tx1"/>
                </a:solidFill>
              </a:rPr>
              <a:t> «</a:t>
            </a:r>
            <a:r>
              <a:rPr lang="de-CH" dirty="0" err="1" smtClean="0">
                <a:solidFill>
                  <a:schemeClr val="tx1"/>
                </a:solidFill>
              </a:rPr>
              <a:t>new</a:t>
            </a:r>
            <a:r>
              <a:rPr lang="de-CH" dirty="0" smtClean="0">
                <a:solidFill>
                  <a:schemeClr val="tx1"/>
                </a:solidFill>
              </a:rPr>
              <a:t>» </a:t>
            </a:r>
            <a:r>
              <a:rPr lang="de-CH" dirty="0" err="1" smtClean="0">
                <a:solidFill>
                  <a:schemeClr val="tx1"/>
                </a:solidFill>
              </a:rPr>
              <a:t>assets</a:t>
            </a:r>
            <a:r>
              <a:rPr lang="de-CH" dirty="0" smtClean="0">
                <a:solidFill>
                  <a:schemeClr val="tx1"/>
                </a:solidFill>
              </a:rPr>
              <a:t>, </a:t>
            </a:r>
            <a:r>
              <a:rPr lang="de-CH" dirty="0" err="1" smtClean="0">
                <a:solidFill>
                  <a:schemeClr val="tx1"/>
                </a:solidFill>
              </a:rPr>
              <a:t>liabilities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and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opening</a:t>
            </a:r>
            <a:r>
              <a:rPr lang="de-CH" dirty="0" smtClean="0">
                <a:solidFill>
                  <a:schemeClr val="tx1"/>
                </a:solidFill>
              </a:rPr>
              <a:t>-balance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381428" y="1620391"/>
            <a:ext cx="10134171" cy="5183634"/>
          </a:xfrm>
          <a:prstGeom prst="rect">
            <a:avLst/>
          </a:prstGeom>
        </p:spPr>
        <p:txBody>
          <a:bodyPr lIns="0" tIns="0" rIns="0" bIns="0"/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de-CH" sz="2000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428" y="280367"/>
            <a:ext cx="9924621" cy="80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64A6"/>
                </a:solidFill>
                <a:latin typeface="Arial" pitchFamily="34" charset="0"/>
              </a:defRPr>
            </a:lvl9pPr>
          </a:lstStyle>
          <a:p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 Accounting at Swiss Federal Level:</a:t>
            </a:r>
          </a:p>
          <a:p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lang="de-DE" sz="2600" spc="30" dirty="0" err="1" smtClean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lang="de-DE" sz="2600" spc="30" dirty="0" smtClean="0">
                <a:solidFill>
                  <a:srgbClr val="FFFFFF"/>
                </a:solidFill>
                <a:latin typeface="Arial"/>
                <a:cs typeface="Arial"/>
              </a:rPr>
              <a:t> (1)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</p:spPr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7</a:t>
            </a:fld>
            <a:r>
              <a:rPr lang="de-CH" smtClean="0"/>
              <a:t> </a:t>
            </a:r>
            <a:endParaRPr lang="de-CH" dirty="0"/>
          </a:p>
        </p:txBody>
      </p:sp>
      <p:sp>
        <p:nvSpPr>
          <p:cNvPr id="7" name="Textplatzhalter 6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9311" y="1412804"/>
            <a:ext cx="10186557" cy="4764607"/>
          </a:xfrm>
          <a:prstGeom prst="rect">
            <a:avLst/>
          </a:prstGeom>
        </p:spPr>
        <p:txBody>
          <a:bodyPr/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>
              <a:buFont typeface="Wingdings" panose="05000000000000000000" pitchFamily="2" charset="2"/>
              <a:buChar char="Ø"/>
            </a:pPr>
            <a:r>
              <a:rPr lang="de-CH" altLang="en-US" sz="2000" b="1" dirty="0" smtClean="0"/>
              <a:t>Accrual Reform at Swiss Federal Level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CH" altLang="en-US" sz="2000" dirty="0" err="1" smtClean="0"/>
              <a:t>Conceptual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work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starts</a:t>
            </a:r>
            <a:r>
              <a:rPr lang="de-CH" altLang="en-US" sz="2000" dirty="0" smtClean="0"/>
              <a:t> in 2001 / 2002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CH" altLang="en-US" sz="2000" dirty="0" err="1" smtClean="0"/>
              <a:t>Important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driver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of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change</a:t>
            </a:r>
            <a:r>
              <a:rPr lang="de-CH" altLang="en-US" sz="2000" dirty="0" smtClean="0"/>
              <a:t>: IT </a:t>
            </a:r>
            <a:r>
              <a:rPr lang="de-CH" altLang="en-US" sz="2000" dirty="0" err="1" smtClean="0"/>
              <a:t>environment</a:t>
            </a:r>
            <a:r>
              <a:rPr lang="de-CH" altLang="en-US" sz="2000" dirty="0"/>
              <a:t> </a:t>
            </a:r>
            <a:r>
              <a:rPr lang="de-CH" altLang="en-US" sz="2000" dirty="0" smtClean="0"/>
              <a:t>- </a:t>
            </a:r>
            <a:r>
              <a:rPr lang="de-DE" altLang="en-US" sz="2000" dirty="0" err="1" smtClean="0"/>
              <a:t>very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heterogenous</a:t>
            </a:r>
            <a:r>
              <a:rPr lang="de-DE" altLang="en-US" sz="2000" dirty="0" smtClean="0"/>
              <a:t> (17 different SAP </a:t>
            </a:r>
            <a:r>
              <a:rPr lang="de-DE" altLang="en-US" sz="2000" dirty="0" err="1" smtClean="0"/>
              <a:t>configurations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within</a:t>
            </a:r>
            <a:r>
              <a:rPr lang="de-DE" altLang="en-US" sz="2000" dirty="0" smtClean="0"/>
              <a:t> Federal Administration!)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en-US" sz="2000" dirty="0" smtClean="0"/>
              <a:t>But also </a:t>
            </a:r>
            <a:r>
              <a:rPr lang="de-DE" altLang="en-US" sz="2000" dirty="0" err="1" smtClean="0"/>
              <a:t>weaknesses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of</a:t>
            </a:r>
            <a:r>
              <a:rPr lang="de-DE" altLang="en-US" sz="2000" dirty="0" smtClean="0"/>
              <a:t> Cash Accounting </a:t>
            </a:r>
            <a:r>
              <a:rPr lang="de-DE" altLang="en-US" sz="2000" dirty="0" err="1" smtClean="0"/>
              <a:t>and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Budgeting</a:t>
            </a:r>
            <a:endParaRPr lang="de-DE" altLang="en-US" sz="20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en-US" sz="2000" dirty="0" err="1" smtClean="0"/>
              <a:t>Inconsistencies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with</a:t>
            </a:r>
            <a:r>
              <a:rPr lang="de-DE" altLang="en-US" sz="2000" dirty="0" smtClean="0"/>
              <a:t> NPM (</a:t>
            </a:r>
            <a:r>
              <a:rPr lang="de-DE" altLang="en-US" sz="2000" dirty="0" err="1" smtClean="0"/>
              <a:t>called</a:t>
            </a:r>
            <a:r>
              <a:rPr lang="de-DE" altLang="en-US" sz="2000" dirty="0" smtClean="0"/>
              <a:t> „</a:t>
            </a:r>
            <a:r>
              <a:rPr lang="de-DE" altLang="en-US" sz="2000" dirty="0" err="1" smtClean="0"/>
              <a:t>Flag</a:t>
            </a:r>
            <a:r>
              <a:rPr lang="de-DE" altLang="en-US" sz="2000" dirty="0" smtClean="0"/>
              <a:t>“ in Federal Administration)</a:t>
            </a:r>
          </a:p>
          <a:p>
            <a:pPr marL="623888" lvl="1" indent="-234950">
              <a:buFont typeface="Wingdings" panose="05000000000000000000" pitchFamily="2" charset="2"/>
              <a:buChar char="§"/>
            </a:pPr>
            <a:r>
              <a:rPr lang="de-DE" altLang="en-US" dirty="0" err="1" smtClean="0"/>
              <a:t>Cost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accounting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intra-company </a:t>
            </a:r>
            <a:r>
              <a:rPr lang="de-DE" altLang="en-US" dirty="0" err="1" smtClean="0"/>
              <a:t>invoicing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requires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accrual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accounting</a:t>
            </a:r>
            <a:endParaRPr lang="de-DE" altLang="en-US" dirty="0"/>
          </a:p>
          <a:p>
            <a:pPr marL="538163" lvl="1" indent="-538163">
              <a:buFont typeface="Wingdings" panose="05000000000000000000" pitchFamily="2" charset="2"/>
              <a:buChar char="Ø"/>
            </a:pPr>
            <a:r>
              <a:rPr lang="de-DE" altLang="en-US" b="1" dirty="0" smtClean="0"/>
              <a:t>New Accounting Model (NAM) to be </a:t>
            </a:r>
            <a:r>
              <a:rPr lang="de-DE" altLang="en-US" b="1" dirty="0" err="1" smtClean="0"/>
              <a:t>developed</a:t>
            </a:r>
            <a:r>
              <a:rPr lang="de-DE" altLang="en-US" b="1" dirty="0" smtClean="0"/>
              <a:t>, </a:t>
            </a:r>
            <a:r>
              <a:rPr lang="de-DE" altLang="en-US" b="1" dirty="0" err="1" smtClean="0"/>
              <a:t>based</a:t>
            </a:r>
            <a:r>
              <a:rPr lang="de-DE" altLang="en-US" b="1" dirty="0" smtClean="0"/>
              <a:t> on IPSAS</a:t>
            </a:r>
          </a:p>
        </p:txBody>
      </p:sp>
      <p:sp>
        <p:nvSpPr>
          <p:cNvPr id="2" name="Rechteck 1"/>
          <p:cNvSpPr/>
          <p:nvPr/>
        </p:nvSpPr>
        <p:spPr>
          <a:xfrm>
            <a:off x="337647" y="4822248"/>
            <a:ext cx="10134171" cy="23083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93688" algn="l"/>
                <a:tab pos="758825" algn="l"/>
                <a:tab pos="2146300" algn="l"/>
                <a:tab pos="7185025" algn="l"/>
              </a:tabLst>
            </a:pPr>
            <a:r>
              <a:rPr lang="de-CH" altLang="en-US" sz="1800" b="1" dirty="0" err="1"/>
              <a:t>Broad</a:t>
            </a:r>
            <a:r>
              <a:rPr lang="de-CH" altLang="en-US" sz="1800" b="1" dirty="0"/>
              <a:t> </a:t>
            </a:r>
            <a:r>
              <a:rPr lang="de-CH" altLang="en-US" sz="1800" b="1" dirty="0" smtClean="0"/>
              <a:t>NAM Implementation </a:t>
            </a:r>
            <a:r>
              <a:rPr lang="de-CH" altLang="en-US" sz="1800" b="1" dirty="0" err="1" smtClean="0"/>
              <a:t>timeline</a:t>
            </a:r>
            <a:endParaRPr lang="de-CH" altLang="en-US" sz="1800" b="1" dirty="0" smtClean="0"/>
          </a:p>
          <a:p>
            <a:pPr>
              <a:tabLst>
                <a:tab pos="293688" algn="l"/>
                <a:tab pos="758825" algn="l"/>
                <a:tab pos="2146300" algn="l"/>
                <a:tab pos="7185025" algn="l"/>
              </a:tabLst>
            </a:pPr>
            <a:endParaRPr lang="de-CH" altLang="en-US" sz="1800" dirty="0"/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7185025" algn="l"/>
              </a:tabLst>
            </a:pPr>
            <a:r>
              <a:rPr lang="de-CH" altLang="en-US" sz="1800" dirty="0" smtClean="0"/>
              <a:t>Project </a:t>
            </a:r>
            <a:r>
              <a:rPr lang="de-CH" altLang="en-US" sz="1800" dirty="0" err="1"/>
              <a:t>start</a:t>
            </a:r>
            <a:r>
              <a:rPr lang="de-CH" altLang="en-US" sz="1800" dirty="0"/>
              <a:t>	</a:t>
            </a:r>
            <a:r>
              <a:rPr lang="de-CH" altLang="en-US" sz="1800" dirty="0" smtClean="0"/>
              <a:t>	</a:t>
            </a:r>
            <a:r>
              <a:rPr lang="de-CH" altLang="en-US" sz="1800" dirty="0" err="1" smtClean="0"/>
              <a:t>February</a:t>
            </a:r>
            <a:r>
              <a:rPr lang="de-CH" altLang="en-US" sz="1800" dirty="0" smtClean="0"/>
              <a:t> </a:t>
            </a:r>
            <a:r>
              <a:rPr lang="de-CH" altLang="en-US" sz="1800" dirty="0"/>
              <a:t>2001</a:t>
            </a:r>
          </a:p>
          <a:p>
            <a:pPr marL="285750" lvl="2" indent="-285750">
              <a:buFont typeface="Wingdings" panose="05000000000000000000" pitchFamily="2" charset="2"/>
              <a:buChar char="§"/>
              <a:tabLst>
                <a:tab pos="293688" algn="l"/>
                <a:tab pos="758825" algn="l"/>
                <a:tab pos="2146300" algn="l"/>
                <a:tab pos="7185025" algn="l"/>
              </a:tabLst>
            </a:pPr>
            <a:r>
              <a:rPr lang="de-CH" altLang="en-US" sz="1800" dirty="0"/>
              <a:t>New Financial Management Act </a:t>
            </a:r>
            <a:r>
              <a:rPr lang="de-CH" altLang="en-US" sz="1800" dirty="0" err="1"/>
              <a:t>approved</a:t>
            </a:r>
            <a:r>
              <a:rPr lang="de-CH" altLang="en-US" sz="1800" dirty="0"/>
              <a:t> </a:t>
            </a:r>
            <a:r>
              <a:rPr lang="de-CH" altLang="en-US" sz="1800" dirty="0" err="1"/>
              <a:t>by</a:t>
            </a:r>
            <a:r>
              <a:rPr lang="de-CH" altLang="en-US" sz="1800" dirty="0"/>
              <a:t> </a:t>
            </a:r>
            <a:r>
              <a:rPr lang="de-CH" altLang="en-US" sz="1800" dirty="0" err="1"/>
              <a:t>parliament</a:t>
            </a:r>
            <a:r>
              <a:rPr lang="de-CH" altLang="en-US" sz="1800" dirty="0"/>
              <a:t>	</a:t>
            </a:r>
            <a:r>
              <a:rPr lang="de-CH" altLang="en-US" sz="1800" dirty="0" smtClean="0"/>
              <a:t>	</a:t>
            </a:r>
            <a:r>
              <a:rPr lang="de-CH" altLang="en-US" sz="1800" dirty="0" err="1" smtClean="0"/>
              <a:t>October</a:t>
            </a:r>
            <a:r>
              <a:rPr lang="de-CH" altLang="en-US" sz="1800" dirty="0" smtClean="0"/>
              <a:t> </a:t>
            </a:r>
            <a:r>
              <a:rPr lang="de-CH" altLang="en-US" sz="1800" dirty="0"/>
              <a:t>2005</a:t>
            </a:r>
          </a:p>
          <a:p>
            <a:pPr marL="285750" lvl="2" indent="-285750">
              <a:buFont typeface="Wingdings" panose="05000000000000000000" pitchFamily="2" charset="2"/>
              <a:buChar char="§"/>
              <a:tabLst>
                <a:tab pos="293688" algn="l"/>
                <a:tab pos="758825" algn="l"/>
                <a:tab pos="2146300" algn="l"/>
                <a:tab pos="7185025" algn="l"/>
              </a:tabLst>
            </a:pPr>
            <a:r>
              <a:rPr lang="de-CH" altLang="en-US" sz="1800" dirty="0"/>
              <a:t>First NAM </a:t>
            </a:r>
            <a:r>
              <a:rPr lang="de-CH" altLang="en-US" sz="1800" dirty="0" err="1"/>
              <a:t>budget</a:t>
            </a:r>
            <a:r>
              <a:rPr lang="de-CH" altLang="en-US" sz="1800" dirty="0"/>
              <a:t> </a:t>
            </a:r>
            <a:r>
              <a:rPr lang="de-CH" altLang="en-US" sz="1800" dirty="0" err="1"/>
              <a:t>approved</a:t>
            </a:r>
            <a:r>
              <a:rPr lang="de-CH" altLang="en-US" sz="1800" dirty="0"/>
              <a:t> </a:t>
            </a:r>
            <a:r>
              <a:rPr lang="de-CH" altLang="en-US" sz="1800" dirty="0" err="1"/>
              <a:t>by</a:t>
            </a:r>
            <a:r>
              <a:rPr lang="de-CH" altLang="en-US" sz="1800" dirty="0"/>
              <a:t> </a:t>
            </a:r>
            <a:r>
              <a:rPr lang="de-CH" altLang="en-US" sz="1800" dirty="0" err="1"/>
              <a:t>parliament</a:t>
            </a:r>
            <a:r>
              <a:rPr lang="de-CH" altLang="en-US" sz="1800" dirty="0"/>
              <a:t>	</a:t>
            </a:r>
            <a:r>
              <a:rPr lang="de-CH" altLang="en-US" sz="1800" dirty="0" smtClean="0"/>
              <a:t>	</a:t>
            </a:r>
            <a:r>
              <a:rPr lang="de-CH" altLang="en-US" sz="1800" dirty="0" err="1" smtClean="0"/>
              <a:t>December</a:t>
            </a:r>
            <a:r>
              <a:rPr lang="de-CH" altLang="en-US" sz="1800" dirty="0" smtClean="0"/>
              <a:t> </a:t>
            </a:r>
            <a:r>
              <a:rPr lang="de-CH" altLang="en-US" sz="1800" dirty="0"/>
              <a:t>2006</a:t>
            </a:r>
          </a:p>
          <a:p>
            <a:pPr marL="285750" lvl="2" indent="-285750">
              <a:buFont typeface="Wingdings" panose="05000000000000000000" pitchFamily="2" charset="2"/>
              <a:buChar char="§"/>
              <a:tabLst>
                <a:tab pos="293688" algn="l"/>
                <a:tab pos="758825" algn="l"/>
                <a:tab pos="2146300" algn="l"/>
                <a:tab pos="7185025" algn="l"/>
              </a:tabLst>
            </a:pPr>
            <a:r>
              <a:rPr lang="de-CH" altLang="en-US" sz="1800" dirty="0"/>
              <a:t>First NAM </a:t>
            </a:r>
            <a:r>
              <a:rPr lang="de-CH" altLang="en-US" sz="1800" dirty="0" err="1"/>
              <a:t>accounts</a:t>
            </a:r>
            <a:r>
              <a:rPr lang="de-CH" altLang="en-US" sz="1800" dirty="0"/>
              <a:t> </a:t>
            </a:r>
            <a:r>
              <a:rPr lang="de-CH" altLang="en-US" sz="1800" dirty="0" err="1"/>
              <a:t>approved</a:t>
            </a:r>
            <a:r>
              <a:rPr lang="de-CH" altLang="en-US" sz="1800" dirty="0"/>
              <a:t> </a:t>
            </a:r>
            <a:r>
              <a:rPr lang="de-CH" altLang="en-US" sz="1800" dirty="0" err="1"/>
              <a:t>by</a:t>
            </a:r>
            <a:r>
              <a:rPr lang="de-CH" altLang="en-US" sz="1800" dirty="0"/>
              <a:t> </a:t>
            </a:r>
            <a:r>
              <a:rPr lang="de-CH" altLang="en-US" sz="1800" dirty="0" err="1" smtClean="0"/>
              <a:t>parliament</a:t>
            </a:r>
            <a:r>
              <a:rPr lang="de-CH" altLang="en-US" sz="1800" dirty="0" smtClean="0"/>
              <a:t> (IPSAS </a:t>
            </a:r>
            <a:r>
              <a:rPr lang="de-CH" altLang="en-US" sz="1800" dirty="0" err="1" smtClean="0"/>
              <a:t>deviations</a:t>
            </a:r>
            <a:r>
              <a:rPr lang="de-CH" altLang="en-US" sz="1800" dirty="0" smtClean="0"/>
              <a:t>)</a:t>
            </a:r>
            <a:r>
              <a:rPr lang="de-CH" altLang="en-US" sz="1800" dirty="0"/>
              <a:t>	</a:t>
            </a:r>
            <a:r>
              <a:rPr lang="de-CH" altLang="en-US" sz="1800" dirty="0" smtClean="0"/>
              <a:t>	June </a:t>
            </a:r>
            <a:r>
              <a:rPr lang="de-CH" altLang="en-US" sz="1800" dirty="0"/>
              <a:t>2008</a:t>
            </a:r>
          </a:p>
          <a:p>
            <a:pPr marL="285750" lvl="2" indent="-285750">
              <a:buFont typeface="Wingdings" panose="05000000000000000000" pitchFamily="2" charset="2"/>
              <a:buChar char="§"/>
              <a:tabLst>
                <a:tab pos="293688" algn="l"/>
                <a:tab pos="758825" algn="l"/>
                <a:tab pos="2146300" algn="l"/>
                <a:tab pos="7185025" algn="l"/>
              </a:tabLst>
            </a:pPr>
            <a:r>
              <a:rPr lang="de-CH" altLang="en-US" sz="1800" dirty="0"/>
              <a:t>First NAM </a:t>
            </a:r>
            <a:r>
              <a:rPr lang="de-CH" altLang="en-US" sz="1800" dirty="0" err="1" smtClean="0"/>
              <a:t>consolidated</a:t>
            </a:r>
            <a:r>
              <a:rPr lang="de-CH" altLang="en-US" sz="1800" dirty="0" smtClean="0"/>
              <a:t> </a:t>
            </a:r>
            <a:r>
              <a:rPr lang="de-CH" altLang="en-US" sz="1800" dirty="0" err="1"/>
              <a:t>accounts</a:t>
            </a:r>
            <a:r>
              <a:rPr lang="de-CH" altLang="en-US" sz="1800" dirty="0"/>
              <a:t> </a:t>
            </a:r>
            <a:r>
              <a:rPr lang="de-CH" altLang="en-US" sz="1800" dirty="0" err="1"/>
              <a:t>published</a:t>
            </a:r>
            <a:r>
              <a:rPr lang="de-CH" altLang="en-US" sz="1800" dirty="0"/>
              <a:t> </a:t>
            </a:r>
            <a:r>
              <a:rPr lang="de-CH" altLang="en-US" sz="1800" dirty="0" smtClean="0"/>
              <a:t>(IPSAS </a:t>
            </a:r>
            <a:r>
              <a:rPr lang="de-CH" altLang="en-US" sz="1800" dirty="0" err="1" smtClean="0"/>
              <a:t>deviations</a:t>
            </a:r>
            <a:r>
              <a:rPr lang="de-CH" altLang="en-US" sz="1800" dirty="0" smtClean="0"/>
              <a:t>)</a:t>
            </a:r>
            <a:r>
              <a:rPr lang="de-CH" altLang="en-US" sz="1800" dirty="0"/>
              <a:t>	</a:t>
            </a:r>
            <a:r>
              <a:rPr lang="de-CH" altLang="en-US" sz="1800" dirty="0" smtClean="0"/>
              <a:t>	April 2010</a:t>
            </a:r>
          </a:p>
          <a:p>
            <a:pPr marL="285750" lvl="2" indent="-285750">
              <a:buFont typeface="Wingdings" panose="05000000000000000000" pitchFamily="2" charset="2"/>
              <a:buChar char="§"/>
              <a:tabLst>
                <a:tab pos="293688" algn="l"/>
                <a:tab pos="758825" algn="l"/>
                <a:tab pos="2146300" algn="l"/>
                <a:tab pos="7185025" algn="l"/>
              </a:tabLst>
            </a:pPr>
            <a:r>
              <a:rPr lang="de-CH" altLang="en-US" sz="1800" dirty="0" smtClean="0"/>
              <a:t>First NAM </a:t>
            </a:r>
            <a:r>
              <a:rPr lang="de-CH" altLang="en-US" sz="1800" dirty="0" err="1" smtClean="0"/>
              <a:t>consolidated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accounts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published</a:t>
            </a:r>
            <a:r>
              <a:rPr lang="de-CH" altLang="en-US" sz="1800" dirty="0" smtClean="0"/>
              <a:t> (minimal IPSAS </a:t>
            </a:r>
            <a:r>
              <a:rPr lang="de-CH" altLang="en-US" sz="1800" dirty="0" err="1" smtClean="0"/>
              <a:t>deviations</a:t>
            </a:r>
            <a:r>
              <a:rPr lang="de-CH" altLang="en-US" sz="1800" dirty="0" smtClean="0"/>
              <a:t>)	</a:t>
            </a:r>
            <a:r>
              <a:rPr lang="de-CH" altLang="en-US" sz="1800" dirty="0" err="1" smtClean="0"/>
              <a:t>exp</a:t>
            </a:r>
            <a:r>
              <a:rPr lang="de-CH" altLang="en-US" sz="1800" dirty="0" smtClean="0"/>
              <a:t>. April 2018</a:t>
            </a:r>
            <a:endParaRPr lang="de-CH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740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at Swiss Federal Level:</a:t>
            </a:r>
            <a:b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8</a:t>
            </a:fld>
            <a:r>
              <a:rPr lang="de-CH" smtClean="0"/>
              <a:t> 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08547" y="1331495"/>
            <a:ext cx="736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New Accounting Model: Reports </a:t>
            </a:r>
            <a:r>
              <a:rPr lang="de-CH" b="1" dirty="0" err="1" smtClean="0"/>
              <a:t>produced</a:t>
            </a:r>
            <a:endParaRPr lang="en-GB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57" y="1763689"/>
            <a:ext cx="7988969" cy="560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80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Accrual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Accounting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at Swiss Federal 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Level:</a:t>
            </a:r>
            <a:b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lang="de-DE" spc="30" dirty="0" err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lang="de-D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30" dirty="0" smtClean="0">
                <a:solidFill>
                  <a:srgbClr val="FFFFFF"/>
                </a:solidFill>
                <a:latin typeface="Arial"/>
                <a:cs typeface="Arial"/>
              </a:rPr>
              <a:t>(3)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9</a:t>
            </a:fld>
            <a:r>
              <a:rPr lang="de-CH" smtClean="0"/>
              <a:t> </a:t>
            </a:r>
            <a:endParaRPr lang="de-CH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730367096"/>
              </p:ext>
            </p:extLst>
          </p:nvPr>
        </p:nvGraphicFramePr>
        <p:xfrm>
          <a:off x="0" y="1636293"/>
          <a:ext cx="10780295" cy="572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8547" y="1299411"/>
            <a:ext cx="736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Legal / </a:t>
            </a:r>
            <a:r>
              <a:rPr lang="de-CH" b="1" dirty="0" err="1" smtClean="0"/>
              <a:t>institutional</a:t>
            </a:r>
            <a:r>
              <a:rPr lang="de-CH" b="1" dirty="0" smtClean="0"/>
              <a:t> </a:t>
            </a:r>
            <a:r>
              <a:rPr lang="de-CH" b="1" dirty="0" err="1" smtClean="0"/>
              <a:t>framework</a:t>
            </a:r>
            <a:r>
              <a:rPr lang="de-CH" b="1" dirty="0" smtClean="0"/>
              <a:t> – Swiss Federal Level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37835219"/>
      </p:ext>
    </p:extLst>
  </p:cSld>
  <p:clrMapOvr>
    <a:masterClrMapping/>
  </p:clrMapOvr>
</p:sld>
</file>

<file path=ppt/theme/theme1.xml><?xml version="1.0" encoding="utf-8"?>
<a:theme xmlns:a="http://schemas.openxmlformats.org/drawingml/2006/main" name="PP_SML_deutsch">
  <a:themeElements>
    <a:clrScheme name="SML">
      <a:dk1>
        <a:srgbClr val="002C59"/>
      </a:dk1>
      <a:lt1>
        <a:srgbClr val="FFFFFF"/>
      </a:lt1>
      <a:dk2>
        <a:srgbClr val="A5A5A5"/>
      </a:dk2>
      <a:lt2>
        <a:srgbClr val="FFFFFF"/>
      </a:lt2>
      <a:accent1>
        <a:srgbClr val="6FBAED"/>
      </a:accent1>
      <a:accent2>
        <a:srgbClr val="F5C513"/>
      </a:accent2>
      <a:accent3>
        <a:srgbClr val="3ACA36"/>
      </a:accent3>
      <a:accent4>
        <a:srgbClr val="F09530"/>
      </a:accent4>
      <a:accent5>
        <a:srgbClr val="2CE8FC"/>
      </a:accent5>
      <a:accent6>
        <a:srgbClr val="FF7C80"/>
      </a:accent6>
      <a:hlink>
        <a:srgbClr val="000000"/>
      </a:hlink>
      <a:folHlink>
        <a:srgbClr val="6FBAED"/>
      </a:folHlink>
    </a:clrScheme>
    <a:fontScheme name="zh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01837"/>
            </a:gs>
            <a:gs pos="80000">
              <a:srgbClr val="004C83"/>
            </a:gs>
            <a:gs pos="100000">
              <a:srgbClr val="004C83"/>
            </a:gs>
          </a:gsLst>
          <a:lin ang="0" scaled="0"/>
        </a:gra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PP_SML_deutsch</Template>
  <TotalTime>0</TotalTime>
  <Words>919</Words>
  <Application>Microsoft Office PowerPoint</Application>
  <PresentationFormat>Benutzerdefiniert</PresentationFormat>
  <Paragraphs>209</Paragraphs>
  <Slides>15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PP_SML_deutsch</vt:lpstr>
      <vt:lpstr>PowerPoint-Präsentation</vt:lpstr>
      <vt:lpstr>PowerPoint-Präsentation</vt:lpstr>
      <vt:lpstr>PowerPoint-Präsentation</vt:lpstr>
      <vt:lpstr>Developing Accrual Accounting in Switzerland: Overview (1)</vt:lpstr>
      <vt:lpstr>PowerPoint-Präsentation</vt:lpstr>
      <vt:lpstr>Developing Accrual Accounting in Switzerland: Overview (3)</vt:lpstr>
      <vt:lpstr>PowerPoint-Präsentation</vt:lpstr>
      <vt:lpstr>Accrual Accounting at Swiss Federal Level: Implementation process (2)</vt:lpstr>
      <vt:lpstr>Accrual Accounting at Swiss Federal Level: Implementation process (3)</vt:lpstr>
      <vt:lpstr>Accrual Accounting at Swiss Federal Level: Implementation process (4)</vt:lpstr>
      <vt:lpstr>Accrual Accounting at Swiss Federal Level: Implementation process (5)</vt:lpstr>
      <vt:lpstr>PowerPoint-Präsentation</vt:lpstr>
      <vt:lpstr>PowerPoint-Präsentation</vt:lpstr>
      <vt:lpstr>Accrual Accounting at Swiss Federal Level: Lessons learned (3)</vt:lpstr>
      <vt:lpstr>Accrual Accounting at Swiss Federal Level: Lessons learned (4)</vt:lpstr>
    </vt:vector>
  </TitlesOfParts>
  <Company>ZHAW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Bergmann Andreas</dc:creator>
  <cp:lastModifiedBy>Yerly Nadia (yerl)</cp:lastModifiedBy>
  <cp:revision>140</cp:revision>
  <cp:lastPrinted>2013-02-04T11:49:35Z</cp:lastPrinted>
  <dcterms:created xsi:type="dcterms:W3CDTF">2013-10-31T08:22:50Z</dcterms:created>
  <dcterms:modified xsi:type="dcterms:W3CDTF">2016-07-12T08:18:09Z</dcterms:modified>
</cp:coreProperties>
</file>