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17"/>
  </p:notesMasterIdLst>
  <p:handoutMasterIdLst>
    <p:handoutMasterId r:id="rId18"/>
  </p:handoutMasterIdLst>
  <p:sldIdLst>
    <p:sldId id="264" r:id="rId2"/>
    <p:sldId id="308" r:id="rId3"/>
    <p:sldId id="284" r:id="rId4"/>
    <p:sldId id="285" r:id="rId5"/>
    <p:sldId id="297" r:id="rId6"/>
    <p:sldId id="304" r:id="rId7"/>
    <p:sldId id="289" r:id="rId8"/>
    <p:sldId id="299" r:id="rId9"/>
    <p:sldId id="301" r:id="rId10"/>
    <p:sldId id="306" r:id="rId11"/>
    <p:sldId id="307" r:id="rId12"/>
    <p:sldId id="296" r:id="rId13"/>
    <p:sldId id="305" r:id="rId14"/>
    <p:sldId id="295" r:id="rId15"/>
    <p:sldId id="291" r:id="rId16"/>
  </p:sldIdLst>
  <p:sldSz cx="10693400" cy="7561263"/>
  <p:notesSz cx="7010400" cy="9296400"/>
  <p:defaultText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632">
          <p15:clr>
            <a:srgbClr val="A4A3A4"/>
          </p15:clr>
        </p15:guide>
        <p15:guide id="2" orient="horz" pos="4286">
          <p15:clr>
            <a:srgbClr val="A4A3A4"/>
          </p15:clr>
        </p15:guide>
        <p15:guide id="3" orient="horz" pos="2472">
          <p15:clr>
            <a:srgbClr val="A4A3A4"/>
          </p15:clr>
        </p15:guide>
        <p15:guide id="4" orient="horz" pos="4649">
          <p15:clr>
            <a:srgbClr val="A4A3A4"/>
          </p15:clr>
        </p15:guide>
        <p15:guide id="5" orient="horz" pos="233">
          <p15:clr>
            <a:srgbClr val="A4A3A4"/>
          </p15:clr>
        </p15:guide>
        <p15:guide id="6" orient="horz" pos="746">
          <p15:clr>
            <a:srgbClr val="A4A3A4"/>
          </p15:clr>
        </p15:guide>
        <p15:guide id="7" orient="horz" pos="1202">
          <p15:clr>
            <a:srgbClr val="A4A3A4"/>
          </p15:clr>
        </p15:guide>
        <p15:guide id="8" orient="horz" pos="1428">
          <p15:clr>
            <a:srgbClr val="A4A3A4"/>
          </p15:clr>
        </p15:guide>
        <p15:guide id="9" orient="horz" pos="1066">
          <p15:clr>
            <a:srgbClr val="A4A3A4"/>
          </p15:clr>
        </p15:guide>
        <p15:guide id="10" orient="horz" pos="122">
          <p15:clr>
            <a:srgbClr val="A4A3A4"/>
          </p15:clr>
        </p15:guide>
        <p15:guide id="11" orient="horz" pos="384">
          <p15:clr>
            <a:srgbClr val="A4A3A4"/>
          </p15:clr>
        </p15:guide>
        <p15:guide id="12" pos="3398">
          <p15:clr>
            <a:srgbClr val="A4A3A4"/>
          </p15:clr>
        </p15:guide>
        <p15:guide id="13" pos="6624">
          <p15:clr>
            <a:srgbClr val="A4A3A4"/>
          </p15:clr>
        </p15:guide>
        <p15:guide id="14" pos="927">
          <p15:clr>
            <a:srgbClr val="A4A3A4"/>
          </p15:clr>
        </p15:guide>
        <p15:guide id="15" pos="238">
          <p15:clr>
            <a:srgbClr val="A4A3A4"/>
          </p15:clr>
        </p15:guide>
        <p15:guide id="16" pos="462">
          <p15:clr>
            <a:srgbClr val="A4A3A4"/>
          </p15:clr>
        </p15:guide>
        <p15:guide id="17" pos="115">
          <p15:clr>
            <a:srgbClr val="A4A3A4"/>
          </p15:clr>
        </p15:guide>
        <p15:guide id="18" pos="696">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9F3"/>
    <a:srgbClr val="5EA2F4"/>
    <a:srgbClr val="53A9FF"/>
    <a:srgbClr val="C98FFD"/>
    <a:srgbClr val="2190FF"/>
    <a:srgbClr val="FDA0EB"/>
    <a:srgbClr val="0064A6"/>
    <a:srgbClr val="6FBAED"/>
    <a:srgbClr val="002B58"/>
    <a:srgbClr val="F5C5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0" autoAdjust="0"/>
    <p:restoredTop sz="94427" autoAdjust="0"/>
  </p:normalViewPr>
  <p:slideViewPr>
    <p:cSldViewPr snapToGrid="0" showGuides="1">
      <p:cViewPr varScale="1">
        <p:scale>
          <a:sx n="87" d="100"/>
          <a:sy n="87" d="100"/>
        </p:scale>
        <p:origin x="-821" y="-91"/>
      </p:cViewPr>
      <p:guideLst>
        <p:guide orient="horz" pos="632"/>
        <p:guide orient="horz" pos="4286"/>
        <p:guide orient="horz" pos="2472"/>
        <p:guide orient="horz" pos="4649"/>
        <p:guide orient="horz" pos="233"/>
        <p:guide orient="horz" pos="746"/>
        <p:guide orient="horz" pos="1202"/>
        <p:guide orient="horz" pos="1428"/>
        <p:guide orient="horz" pos="1066"/>
        <p:guide orient="horz" pos="122"/>
        <p:guide orient="horz" pos="384"/>
        <p:guide pos="3398"/>
        <p:guide pos="6624"/>
        <p:guide pos="927"/>
        <p:guide pos="238"/>
        <p:guide pos="462"/>
        <p:guide pos="115"/>
        <p:guide pos="696"/>
      </p:guideLst>
    </p:cSldViewPr>
  </p:slideViewPr>
  <p:outlineViewPr>
    <p:cViewPr>
      <p:scale>
        <a:sx n="33" d="100"/>
        <a:sy n="33" d="100"/>
      </p:scale>
      <p:origin x="0" y="0"/>
    </p:cViewPr>
  </p:outlineViewPr>
  <p:notesTextViewPr>
    <p:cViewPr>
      <p:scale>
        <a:sx n="1" d="1"/>
        <a:sy n="1" d="1"/>
      </p:scale>
      <p:origin x="0" y="0"/>
    </p:cViewPr>
  </p:notesTextViewPr>
  <p:sorterViewPr>
    <p:cViewPr>
      <p:scale>
        <a:sx n="72" d="100"/>
        <a:sy n="72" d="100"/>
      </p:scale>
      <p:origin x="0" y="0"/>
    </p:cViewPr>
  </p:sorterViewPr>
  <p:notesViewPr>
    <p:cSldViewPr snapToGrid="0" showGuides="1">
      <p:cViewPr varScale="1">
        <p:scale>
          <a:sx n="87" d="100"/>
          <a:sy n="87" d="100"/>
        </p:scale>
        <p:origin x="-540" y="-7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70C5F9-5A18-4FA5-BCC0-A133EB9C016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B37259DB-5CBF-4BF0-A079-FB6BD9498009}">
      <dgm:prSet phldrT="[Text]" custT="1"/>
      <dgm:spPr/>
      <dgm:t>
        <a:bodyPr/>
        <a:lstStyle/>
        <a:p>
          <a:r>
            <a:rPr lang="de-CH" sz="1800" dirty="0" smtClean="0"/>
            <a:t>1</a:t>
          </a:r>
          <a:endParaRPr lang="en-GB" sz="1800" dirty="0"/>
        </a:p>
      </dgm:t>
    </dgm:pt>
    <dgm:pt modelId="{DC0E9E16-D4AF-4F2B-852C-DCDC4BF9922A}" type="parTrans" cxnId="{0F8EDB13-92D8-4E16-9225-193CDCE33D39}">
      <dgm:prSet/>
      <dgm:spPr/>
      <dgm:t>
        <a:bodyPr/>
        <a:lstStyle/>
        <a:p>
          <a:endParaRPr lang="en-GB" sz="1800"/>
        </a:p>
      </dgm:t>
    </dgm:pt>
    <dgm:pt modelId="{CA853952-6EB3-4E1E-9C13-86AC13689BFB}" type="sibTrans" cxnId="{0F8EDB13-92D8-4E16-9225-193CDCE33D39}">
      <dgm:prSet/>
      <dgm:spPr/>
      <dgm:t>
        <a:bodyPr/>
        <a:lstStyle/>
        <a:p>
          <a:endParaRPr lang="en-GB" sz="1800"/>
        </a:p>
      </dgm:t>
    </dgm:pt>
    <dgm:pt modelId="{DED88659-9EC4-4F9C-9C6A-52A1097F43D8}">
      <dgm:prSet phldrT="[Text]" custT="1"/>
      <dgm:spPr/>
      <dgm:t>
        <a:bodyPr/>
        <a:lstStyle/>
        <a:p>
          <a:r>
            <a:rPr lang="en-GB" sz="1800" b="1" noProof="0" dirty="0" smtClean="0"/>
            <a:t>Swiss context: federal and cantonal</a:t>
          </a:r>
          <a:endParaRPr lang="en-GB" sz="1800" b="1" noProof="0" dirty="0"/>
        </a:p>
      </dgm:t>
    </dgm:pt>
    <dgm:pt modelId="{F4E60DD6-3036-4D69-A9C0-7A292762E36D}" type="parTrans" cxnId="{02D51376-1D5B-4082-8167-942D8AAFD3D7}">
      <dgm:prSet/>
      <dgm:spPr/>
      <dgm:t>
        <a:bodyPr/>
        <a:lstStyle/>
        <a:p>
          <a:endParaRPr lang="en-GB" sz="1800"/>
        </a:p>
      </dgm:t>
    </dgm:pt>
    <dgm:pt modelId="{6E06F9ED-6787-4FB9-BDFE-C9925ECCFBB3}" type="sibTrans" cxnId="{02D51376-1D5B-4082-8167-942D8AAFD3D7}">
      <dgm:prSet/>
      <dgm:spPr/>
      <dgm:t>
        <a:bodyPr/>
        <a:lstStyle/>
        <a:p>
          <a:endParaRPr lang="en-GB" sz="1800"/>
        </a:p>
      </dgm:t>
    </dgm:pt>
    <dgm:pt modelId="{6B29EB84-1104-446E-A825-1AFA41311E29}">
      <dgm:prSet phldrT="[Text]" custT="1"/>
      <dgm:spPr/>
      <dgm:t>
        <a:bodyPr/>
        <a:lstStyle/>
        <a:p>
          <a:r>
            <a:rPr lang="en-GB" sz="1800" dirty="0" smtClean="0"/>
            <a:t>3</a:t>
          </a:r>
          <a:endParaRPr lang="en-GB" sz="1800" dirty="0"/>
        </a:p>
      </dgm:t>
    </dgm:pt>
    <dgm:pt modelId="{FA003E08-701D-45D4-8899-9494B4E9A0DF}" type="parTrans" cxnId="{6E5A889A-B58F-4C48-BF20-4E5FB010058B}">
      <dgm:prSet/>
      <dgm:spPr/>
      <dgm:t>
        <a:bodyPr/>
        <a:lstStyle/>
        <a:p>
          <a:endParaRPr lang="en-GB" sz="1800"/>
        </a:p>
      </dgm:t>
    </dgm:pt>
    <dgm:pt modelId="{4BE008EC-9C3A-4B14-B4CC-299708AFE640}" type="sibTrans" cxnId="{6E5A889A-B58F-4C48-BF20-4E5FB010058B}">
      <dgm:prSet/>
      <dgm:spPr/>
      <dgm:t>
        <a:bodyPr/>
        <a:lstStyle/>
        <a:p>
          <a:endParaRPr lang="en-GB" sz="1800"/>
        </a:p>
      </dgm:t>
    </dgm:pt>
    <dgm:pt modelId="{0255E67C-E7DE-465B-8CB4-A9712AE04600}">
      <dgm:prSet phldrT="[Text]" custT="1"/>
      <dgm:spPr/>
      <dgm:t>
        <a:bodyPr/>
        <a:lstStyle/>
        <a:p>
          <a:pPr>
            <a:lnSpc>
              <a:spcPct val="100000"/>
            </a:lnSpc>
            <a:spcBef>
              <a:spcPts val="600"/>
            </a:spcBef>
          </a:pPr>
          <a:r>
            <a:rPr lang="en-GB" sz="1800" b="1" noProof="0" dirty="0" smtClean="0"/>
            <a:t>Institutional architecture of fiscal rules</a:t>
          </a:r>
          <a:endParaRPr lang="en-GB" sz="1800" noProof="0" dirty="0"/>
        </a:p>
      </dgm:t>
    </dgm:pt>
    <dgm:pt modelId="{673B4A57-DF5B-42DA-A76B-2F753B70042E}" type="parTrans" cxnId="{FD487A81-215E-4E0A-A24C-34016600F01E}">
      <dgm:prSet/>
      <dgm:spPr/>
      <dgm:t>
        <a:bodyPr/>
        <a:lstStyle/>
        <a:p>
          <a:endParaRPr lang="en-GB" sz="1800"/>
        </a:p>
      </dgm:t>
    </dgm:pt>
    <dgm:pt modelId="{E3ED15ED-FE12-4640-B6F2-7627518D952C}" type="sibTrans" cxnId="{FD487A81-215E-4E0A-A24C-34016600F01E}">
      <dgm:prSet/>
      <dgm:spPr/>
      <dgm:t>
        <a:bodyPr/>
        <a:lstStyle/>
        <a:p>
          <a:endParaRPr lang="en-GB" sz="1800"/>
        </a:p>
      </dgm:t>
    </dgm:pt>
    <dgm:pt modelId="{78773695-DB7A-4D80-8C53-3DE6601D6E56}">
      <dgm:prSet phldrT="[Text]" custT="1"/>
      <dgm:spPr/>
      <dgm:t>
        <a:bodyPr/>
        <a:lstStyle/>
        <a:p>
          <a:r>
            <a:rPr lang="en-GB" sz="1800" dirty="0" smtClean="0"/>
            <a:t>4</a:t>
          </a:r>
          <a:endParaRPr lang="en-GB" sz="1800" dirty="0"/>
        </a:p>
      </dgm:t>
    </dgm:pt>
    <dgm:pt modelId="{970A3FC5-A39B-426F-8FB3-44D6D27AB418}" type="parTrans" cxnId="{77EFA158-8CCC-4641-9B8D-62ECA500A26C}">
      <dgm:prSet/>
      <dgm:spPr/>
      <dgm:t>
        <a:bodyPr/>
        <a:lstStyle/>
        <a:p>
          <a:endParaRPr lang="en-GB" sz="1800"/>
        </a:p>
      </dgm:t>
    </dgm:pt>
    <dgm:pt modelId="{158101D0-4063-41C5-A48E-DC38EC5110D6}" type="sibTrans" cxnId="{77EFA158-8CCC-4641-9B8D-62ECA500A26C}">
      <dgm:prSet/>
      <dgm:spPr/>
      <dgm:t>
        <a:bodyPr/>
        <a:lstStyle/>
        <a:p>
          <a:endParaRPr lang="en-GB" sz="1800"/>
        </a:p>
      </dgm:t>
    </dgm:pt>
    <dgm:pt modelId="{A8F1A2CA-B298-4581-87E5-D8F7C5DE2995}">
      <dgm:prSet phldrT="[Text]" custT="1"/>
      <dgm:spPr/>
      <dgm:t>
        <a:bodyPr/>
        <a:lstStyle/>
        <a:p>
          <a:pPr>
            <a:lnSpc>
              <a:spcPct val="100000"/>
            </a:lnSpc>
          </a:pPr>
          <a:r>
            <a:rPr lang="en-GB" sz="1800" b="1" noProof="0" dirty="0" smtClean="0"/>
            <a:t>Cantonal index of fiscal rules</a:t>
          </a:r>
          <a:endParaRPr lang="en-GB" sz="1800" noProof="0" dirty="0"/>
        </a:p>
      </dgm:t>
    </dgm:pt>
    <dgm:pt modelId="{E2D7C3D9-C7AF-4E27-83D9-0AFD65DBCD23}" type="parTrans" cxnId="{7EE4B957-4956-47E4-8978-99AEBB10FA47}">
      <dgm:prSet/>
      <dgm:spPr/>
      <dgm:t>
        <a:bodyPr/>
        <a:lstStyle/>
        <a:p>
          <a:endParaRPr lang="en-GB" sz="1800"/>
        </a:p>
      </dgm:t>
    </dgm:pt>
    <dgm:pt modelId="{72D1A9AF-379E-4F66-92BE-2D95598BCBB2}" type="sibTrans" cxnId="{7EE4B957-4956-47E4-8978-99AEBB10FA47}">
      <dgm:prSet/>
      <dgm:spPr/>
      <dgm:t>
        <a:bodyPr/>
        <a:lstStyle/>
        <a:p>
          <a:endParaRPr lang="en-GB" sz="1800"/>
        </a:p>
      </dgm:t>
    </dgm:pt>
    <dgm:pt modelId="{7CB50AB7-7761-4FB0-8FB1-B86E3097793D}">
      <dgm:prSet phldrT="[Text]" custT="1"/>
      <dgm:spPr/>
      <dgm:t>
        <a:bodyPr/>
        <a:lstStyle/>
        <a:p>
          <a:r>
            <a:rPr lang="en-GB" sz="1800" dirty="0" smtClean="0"/>
            <a:t>5</a:t>
          </a:r>
          <a:endParaRPr lang="en-GB" sz="1800" dirty="0"/>
        </a:p>
      </dgm:t>
    </dgm:pt>
    <dgm:pt modelId="{8D7D785A-8C60-4AD9-9287-989395484C49}" type="parTrans" cxnId="{A04FB88C-6206-4C43-86A8-F157F24FB4BA}">
      <dgm:prSet/>
      <dgm:spPr/>
      <dgm:t>
        <a:bodyPr/>
        <a:lstStyle/>
        <a:p>
          <a:endParaRPr lang="en-GB" sz="1800"/>
        </a:p>
      </dgm:t>
    </dgm:pt>
    <dgm:pt modelId="{29A516ED-DDD7-4E12-A994-938342241A53}" type="sibTrans" cxnId="{A04FB88C-6206-4C43-86A8-F157F24FB4BA}">
      <dgm:prSet/>
      <dgm:spPr/>
      <dgm:t>
        <a:bodyPr/>
        <a:lstStyle/>
        <a:p>
          <a:endParaRPr lang="en-GB" sz="1800"/>
        </a:p>
      </dgm:t>
    </dgm:pt>
    <dgm:pt modelId="{AD76D4F6-E86E-446D-8F6D-6C4E11F0D58B}">
      <dgm:prSet custT="1"/>
      <dgm:spPr/>
      <dgm:t>
        <a:bodyPr/>
        <a:lstStyle/>
        <a:p>
          <a:r>
            <a:rPr lang="en-GB" sz="1800" b="1" noProof="0" dirty="0" smtClean="0"/>
            <a:t>Conclusion</a:t>
          </a:r>
          <a:endParaRPr lang="en-GB" sz="1800" b="1" noProof="0" dirty="0"/>
        </a:p>
      </dgm:t>
    </dgm:pt>
    <dgm:pt modelId="{FBCBE920-D86B-4206-A36E-9FDF0832BAB9}" type="parTrans" cxnId="{3FF7C3AB-51BE-4131-8C19-A94A122ABD57}">
      <dgm:prSet/>
      <dgm:spPr/>
      <dgm:t>
        <a:bodyPr/>
        <a:lstStyle/>
        <a:p>
          <a:endParaRPr lang="en-GB" sz="1800"/>
        </a:p>
      </dgm:t>
    </dgm:pt>
    <dgm:pt modelId="{76E0AA91-AE0D-442E-9693-937C080B353A}" type="sibTrans" cxnId="{3FF7C3AB-51BE-4131-8C19-A94A122ABD57}">
      <dgm:prSet/>
      <dgm:spPr/>
      <dgm:t>
        <a:bodyPr/>
        <a:lstStyle/>
        <a:p>
          <a:endParaRPr lang="en-GB" sz="1800"/>
        </a:p>
      </dgm:t>
    </dgm:pt>
    <dgm:pt modelId="{525121E9-6E37-4014-91B7-AACE122C5003}">
      <dgm:prSet phldrT="[Text]" custT="1"/>
      <dgm:spPr/>
      <dgm:t>
        <a:bodyPr/>
        <a:lstStyle/>
        <a:p>
          <a:r>
            <a:rPr lang="en-GB" sz="1800" dirty="0" smtClean="0"/>
            <a:t>2</a:t>
          </a:r>
          <a:endParaRPr lang="en-GB" sz="1800" dirty="0"/>
        </a:p>
      </dgm:t>
    </dgm:pt>
    <dgm:pt modelId="{FF02DED0-8D23-4201-B5CE-DE35CB7A14A9}" type="parTrans" cxnId="{B535ECF0-5915-4D87-8D82-76FD8DD99A4B}">
      <dgm:prSet/>
      <dgm:spPr/>
    </dgm:pt>
    <dgm:pt modelId="{BB6846E2-DF8D-44CD-897D-5D5751BE9BA8}" type="sibTrans" cxnId="{B535ECF0-5915-4D87-8D82-76FD8DD99A4B}">
      <dgm:prSet/>
      <dgm:spPr/>
    </dgm:pt>
    <dgm:pt modelId="{1C14EC18-7AF0-4223-9C0E-B445AAF9321C}">
      <dgm:prSet phldrT="[Text]" custT="1"/>
      <dgm:spPr/>
      <dgm:t>
        <a:bodyPr/>
        <a:lstStyle/>
        <a:p>
          <a:r>
            <a:rPr lang="en-GB" sz="1800" b="1" dirty="0" smtClean="0"/>
            <a:t>Introduction</a:t>
          </a:r>
          <a:endParaRPr lang="en-GB" sz="1800" b="1" dirty="0"/>
        </a:p>
      </dgm:t>
    </dgm:pt>
    <dgm:pt modelId="{33EFFBE0-263E-4111-8818-0E39435F7120}" type="parTrans" cxnId="{2501EC04-B72E-4A57-968C-75B8603412C9}">
      <dgm:prSet/>
      <dgm:spPr/>
    </dgm:pt>
    <dgm:pt modelId="{8501362C-4213-4386-8399-D784897BE538}" type="sibTrans" cxnId="{2501EC04-B72E-4A57-968C-75B8603412C9}">
      <dgm:prSet/>
      <dgm:spPr/>
    </dgm:pt>
    <dgm:pt modelId="{69CB2D02-5C9F-4550-AD8F-28DCCE0123EA}" type="pres">
      <dgm:prSet presAssocID="{5370C5F9-5A18-4FA5-BCC0-A133EB9C016F}" presName="linearFlow" presStyleCnt="0">
        <dgm:presLayoutVars>
          <dgm:dir/>
          <dgm:animLvl val="lvl"/>
          <dgm:resizeHandles val="exact"/>
        </dgm:presLayoutVars>
      </dgm:prSet>
      <dgm:spPr/>
      <dgm:t>
        <a:bodyPr/>
        <a:lstStyle/>
        <a:p>
          <a:endParaRPr lang="en-GB"/>
        </a:p>
      </dgm:t>
    </dgm:pt>
    <dgm:pt modelId="{249D0A39-E66E-4656-B892-17FB7076852A}" type="pres">
      <dgm:prSet presAssocID="{B37259DB-5CBF-4BF0-A079-FB6BD9498009}" presName="composite" presStyleCnt="0"/>
      <dgm:spPr/>
    </dgm:pt>
    <dgm:pt modelId="{42670F6D-F62C-4BF8-AA13-8B48DC7A72B6}" type="pres">
      <dgm:prSet presAssocID="{B37259DB-5CBF-4BF0-A079-FB6BD9498009}" presName="parentText" presStyleLbl="alignNode1" presStyleIdx="0" presStyleCnt="5">
        <dgm:presLayoutVars>
          <dgm:chMax val="1"/>
          <dgm:bulletEnabled val="1"/>
        </dgm:presLayoutVars>
      </dgm:prSet>
      <dgm:spPr/>
      <dgm:t>
        <a:bodyPr/>
        <a:lstStyle/>
        <a:p>
          <a:endParaRPr lang="en-GB"/>
        </a:p>
      </dgm:t>
    </dgm:pt>
    <dgm:pt modelId="{A6112462-AD43-4AA8-AD3E-31F86C95D3ED}" type="pres">
      <dgm:prSet presAssocID="{B37259DB-5CBF-4BF0-A079-FB6BD9498009}" presName="descendantText" presStyleLbl="alignAcc1" presStyleIdx="0" presStyleCnt="5">
        <dgm:presLayoutVars>
          <dgm:bulletEnabled val="1"/>
        </dgm:presLayoutVars>
      </dgm:prSet>
      <dgm:spPr/>
      <dgm:t>
        <a:bodyPr/>
        <a:lstStyle/>
        <a:p>
          <a:endParaRPr lang="en-GB"/>
        </a:p>
      </dgm:t>
    </dgm:pt>
    <dgm:pt modelId="{C55BD831-0146-4DCD-84BC-BC34484A24C5}" type="pres">
      <dgm:prSet presAssocID="{CA853952-6EB3-4E1E-9C13-86AC13689BFB}" presName="sp" presStyleCnt="0"/>
      <dgm:spPr/>
    </dgm:pt>
    <dgm:pt modelId="{97D58801-BA37-4637-BB8A-BD3D4727E18D}" type="pres">
      <dgm:prSet presAssocID="{525121E9-6E37-4014-91B7-AACE122C5003}" presName="composite" presStyleCnt="0"/>
      <dgm:spPr/>
    </dgm:pt>
    <dgm:pt modelId="{26F31BC3-8F91-4DEE-A356-9BFF61830EDF}" type="pres">
      <dgm:prSet presAssocID="{525121E9-6E37-4014-91B7-AACE122C5003}" presName="parentText" presStyleLbl="alignNode1" presStyleIdx="1" presStyleCnt="5">
        <dgm:presLayoutVars>
          <dgm:chMax val="1"/>
          <dgm:bulletEnabled val="1"/>
        </dgm:presLayoutVars>
      </dgm:prSet>
      <dgm:spPr/>
      <dgm:t>
        <a:bodyPr/>
        <a:lstStyle/>
        <a:p>
          <a:endParaRPr lang="de-CH"/>
        </a:p>
      </dgm:t>
    </dgm:pt>
    <dgm:pt modelId="{85B5036E-6582-469E-ACC9-2D137E51E9DD}" type="pres">
      <dgm:prSet presAssocID="{525121E9-6E37-4014-91B7-AACE122C5003}" presName="descendantText" presStyleLbl="alignAcc1" presStyleIdx="1" presStyleCnt="5">
        <dgm:presLayoutVars>
          <dgm:bulletEnabled val="1"/>
        </dgm:presLayoutVars>
      </dgm:prSet>
      <dgm:spPr/>
      <dgm:t>
        <a:bodyPr/>
        <a:lstStyle/>
        <a:p>
          <a:endParaRPr lang="de-CH"/>
        </a:p>
      </dgm:t>
    </dgm:pt>
    <dgm:pt modelId="{9A741358-456F-48C2-BDB3-7B8A922F87BB}" type="pres">
      <dgm:prSet presAssocID="{BB6846E2-DF8D-44CD-897D-5D5751BE9BA8}" presName="sp" presStyleCnt="0"/>
      <dgm:spPr/>
    </dgm:pt>
    <dgm:pt modelId="{B649A2EB-89D4-4EE2-8CE7-EC39D2FCE293}" type="pres">
      <dgm:prSet presAssocID="{6B29EB84-1104-446E-A825-1AFA41311E29}" presName="composite" presStyleCnt="0"/>
      <dgm:spPr/>
    </dgm:pt>
    <dgm:pt modelId="{BEF4E683-BEBD-4FB6-A046-AD60E7BAE643}" type="pres">
      <dgm:prSet presAssocID="{6B29EB84-1104-446E-A825-1AFA41311E29}" presName="parentText" presStyleLbl="alignNode1" presStyleIdx="2" presStyleCnt="5">
        <dgm:presLayoutVars>
          <dgm:chMax val="1"/>
          <dgm:bulletEnabled val="1"/>
        </dgm:presLayoutVars>
      </dgm:prSet>
      <dgm:spPr/>
      <dgm:t>
        <a:bodyPr/>
        <a:lstStyle/>
        <a:p>
          <a:endParaRPr lang="en-GB"/>
        </a:p>
      </dgm:t>
    </dgm:pt>
    <dgm:pt modelId="{5715F5A1-ED3C-4692-B2DF-FAFD2BE79B7D}" type="pres">
      <dgm:prSet presAssocID="{6B29EB84-1104-446E-A825-1AFA41311E29}" presName="descendantText" presStyleLbl="alignAcc1" presStyleIdx="2" presStyleCnt="5">
        <dgm:presLayoutVars>
          <dgm:bulletEnabled val="1"/>
        </dgm:presLayoutVars>
      </dgm:prSet>
      <dgm:spPr/>
      <dgm:t>
        <a:bodyPr/>
        <a:lstStyle/>
        <a:p>
          <a:endParaRPr lang="en-GB"/>
        </a:p>
      </dgm:t>
    </dgm:pt>
    <dgm:pt modelId="{B60EE140-4A1F-49E5-963F-84A976666BF1}" type="pres">
      <dgm:prSet presAssocID="{4BE008EC-9C3A-4B14-B4CC-299708AFE640}" presName="sp" presStyleCnt="0"/>
      <dgm:spPr/>
    </dgm:pt>
    <dgm:pt modelId="{887C63E4-4B48-4984-A299-26AD00876183}" type="pres">
      <dgm:prSet presAssocID="{78773695-DB7A-4D80-8C53-3DE6601D6E56}" presName="composite" presStyleCnt="0"/>
      <dgm:spPr/>
    </dgm:pt>
    <dgm:pt modelId="{B3F86475-B0C6-47EE-9BCA-1331ADEC2F71}" type="pres">
      <dgm:prSet presAssocID="{78773695-DB7A-4D80-8C53-3DE6601D6E56}" presName="parentText" presStyleLbl="alignNode1" presStyleIdx="3" presStyleCnt="5" custLinFactNeighborY="3493">
        <dgm:presLayoutVars>
          <dgm:chMax val="1"/>
          <dgm:bulletEnabled val="1"/>
        </dgm:presLayoutVars>
      </dgm:prSet>
      <dgm:spPr/>
      <dgm:t>
        <a:bodyPr/>
        <a:lstStyle/>
        <a:p>
          <a:endParaRPr lang="en-GB"/>
        </a:p>
      </dgm:t>
    </dgm:pt>
    <dgm:pt modelId="{DA4AFEC6-00AD-4F4F-9C25-B1CB21906C23}" type="pres">
      <dgm:prSet presAssocID="{78773695-DB7A-4D80-8C53-3DE6601D6E56}" presName="descendantText" presStyleLbl="alignAcc1" presStyleIdx="3" presStyleCnt="5">
        <dgm:presLayoutVars>
          <dgm:bulletEnabled val="1"/>
        </dgm:presLayoutVars>
      </dgm:prSet>
      <dgm:spPr/>
      <dgm:t>
        <a:bodyPr/>
        <a:lstStyle/>
        <a:p>
          <a:endParaRPr lang="en-GB"/>
        </a:p>
      </dgm:t>
    </dgm:pt>
    <dgm:pt modelId="{64DB0481-46B3-4A48-9675-517922CB4250}" type="pres">
      <dgm:prSet presAssocID="{158101D0-4063-41C5-A48E-DC38EC5110D6}" presName="sp" presStyleCnt="0"/>
      <dgm:spPr/>
    </dgm:pt>
    <dgm:pt modelId="{AEAB2D5B-198C-45AE-B326-4A0C011159AE}" type="pres">
      <dgm:prSet presAssocID="{7CB50AB7-7761-4FB0-8FB1-B86E3097793D}" presName="composite" presStyleCnt="0"/>
      <dgm:spPr/>
    </dgm:pt>
    <dgm:pt modelId="{60F7460F-5BEF-4807-BF5E-6FAB5AABCA68}" type="pres">
      <dgm:prSet presAssocID="{7CB50AB7-7761-4FB0-8FB1-B86E3097793D}" presName="parentText" presStyleLbl="alignNode1" presStyleIdx="4" presStyleCnt="5">
        <dgm:presLayoutVars>
          <dgm:chMax val="1"/>
          <dgm:bulletEnabled val="1"/>
        </dgm:presLayoutVars>
      </dgm:prSet>
      <dgm:spPr/>
      <dgm:t>
        <a:bodyPr/>
        <a:lstStyle/>
        <a:p>
          <a:endParaRPr lang="en-GB"/>
        </a:p>
      </dgm:t>
    </dgm:pt>
    <dgm:pt modelId="{256BCC34-2F48-44B3-8592-0693FC47FBBE}" type="pres">
      <dgm:prSet presAssocID="{7CB50AB7-7761-4FB0-8FB1-B86E3097793D}" presName="descendantText" presStyleLbl="alignAcc1" presStyleIdx="4" presStyleCnt="5">
        <dgm:presLayoutVars>
          <dgm:bulletEnabled val="1"/>
        </dgm:presLayoutVars>
      </dgm:prSet>
      <dgm:spPr/>
      <dgm:t>
        <a:bodyPr/>
        <a:lstStyle/>
        <a:p>
          <a:endParaRPr lang="en-GB"/>
        </a:p>
      </dgm:t>
    </dgm:pt>
  </dgm:ptLst>
  <dgm:cxnLst>
    <dgm:cxn modelId="{C143F6B3-8CD3-432D-BA37-EFA8CE5DA4A5}" type="presOf" srcId="{0255E67C-E7DE-465B-8CB4-A9712AE04600}" destId="{5715F5A1-ED3C-4692-B2DF-FAFD2BE79B7D}" srcOrd="0" destOrd="0" presId="urn:microsoft.com/office/officeart/2005/8/layout/chevron2"/>
    <dgm:cxn modelId="{051517B1-376A-4223-AF4E-DE1D04AC4DC6}" type="presOf" srcId="{525121E9-6E37-4014-91B7-AACE122C5003}" destId="{26F31BC3-8F91-4DEE-A356-9BFF61830EDF}" srcOrd="0" destOrd="0" presId="urn:microsoft.com/office/officeart/2005/8/layout/chevron2"/>
    <dgm:cxn modelId="{6E5A889A-B58F-4C48-BF20-4E5FB010058B}" srcId="{5370C5F9-5A18-4FA5-BCC0-A133EB9C016F}" destId="{6B29EB84-1104-446E-A825-1AFA41311E29}" srcOrd="2" destOrd="0" parTransId="{FA003E08-701D-45D4-8899-9494B4E9A0DF}" sibTransId="{4BE008EC-9C3A-4B14-B4CC-299708AFE640}"/>
    <dgm:cxn modelId="{CBB36A8A-AAE3-4EAC-970F-9D062282CC53}" type="presOf" srcId="{78773695-DB7A-4D80-8C53-3DE6601D6E56}" destId="{B3F86475-B0C6-47EE-9BCA-1331ADEC2F71}" srcOrd="0" destOrd="0" presId="urn:microsoft.com/office/officeart/2005/8/layout/chevron2"/>
    <dgm:cxn modelId="{3FF7C3AB-51BE-4131-8C19-A94A122ABD57}" srcId="{7CB50AB7-7761-4FB0-8FB1-B86E3097793D}" destId="{AD76D4F6-E86E-446D-8F6D-6C4E11F0D58B}" srcOrd="0" destOrd="0" parTransId="{FBCBE920-D86B-4206-A36E-9FDF0832BAB9}" sibTransId="{76E0AA91-AE0D-442E-9693-937C080B353A}"/>
    <dgm:cxn modelId="{7EE4B957-4956-47E4-8978-99AEBB10FA47}" srcId="{78773695-DB7A-4D80-8C53-3DE6601D6E56}" destId="{A8F1A2CA-B298-4581-87E5-D8F7C5DE2995}" srcOrd="0" destOrd="0" parTransId="{E2D7C3D9-C7AF-4E27-83D9-0AFD65DBCD23}" sibTransId="{72D1A9AF-379E-4F66-92BE-2D95598BCBB2}"/>
    <dgm:cxn modelId="{84F70D12-58DD-4867-9231-C7234A08AD1D}" type="presOf" srcId="{A8F1A2CA-B298-4581-87E5-D8F7C5DE2995}" destId="{DA4AFEC6-00AD-4F4F-9C25-B1CB21906C23}" srcOrd="0" destOrd="0" presId="urn:microsoft.com/office/officeart/2005/8/layout/chevron2"/>
    <dgm:cxn modelId="{A04FB88C-6206-4C43-86A8-F157F24FB4BA}" srcId="{5370C5F9-5A18-4FA5-BCC0-A133EB9C016F}" destId="{7CB50AB7-7761-4FB0-8FB1-B86E3097793D}" srcOrd="4" destOrd="0" parTransId="{8D7D785A-8C60-4AD9-9287-989395484C49}" sibTransId="{29A516ED-DDD7-4E12-A994-938342241A53}"/>
    <dgm:cxn modelId="{02D51376-1D5B-4082-8167-942D8AAFD3D7}" srcId="{525121E9-6E37-4014-91B7-AACE122C5003}" destId="{DED88659-9EC4-4F9C-9C6A-52A1097F43D8}" srcOrd="0" destOrd="0" parTransId="{F4E60DD6-3036-4D69-A9C0-7A292762E36D}" sibTransId="{6E06F9ED-6787-4FB9-BDFE-C9925ECCFBB3}"/>
    <dgm:cxn modelId="{2501EC04-B72E-4A57-968C-75B8603412C9}" srcId="{B37259DB-5CBF-4BF0-A079-FB6BD9498009}" destId="{1C14EC18-7AF0-4223-9C0E-B445AAF9321C}" srcOrd="0" destOrd="0" parTransId="{33EFFBE0-263E-4111-8818-0E39435F7120}" sibTransId="{8501362C-4213-4386-8399-D784897BE538}"/>
    <dgm:cxn modelId="{BDE6DE69-0CA8-4AD3-843B-584CD4C88B97}" type="presOf" srcId="{DED88659-9EC4-4F9C-9C6A-52A1097F43D8}" destId="{85B5036E-6582-469E-ACC9-2D137E51E9DD}" srcOrd="0" destOrd="0" presId="urn:microsoft.com/office/officeart/2005/8/layout/chevron2"/>
    <dgm:cxn modelId="{D93D38F7-7D2A-406F-9B67-DD88A248BFDE}" type="presOf" srcId="{1C14EC18-7AF0-4223-9C0E-B445AAF9321C}" destId="{A6112462-AD43-4AA8-AD3E-31F86C95D3ED}" srcOrd="0" destOrd="0" presId="urn:microsoft.com/office/officeart/2005/8/layout/chevron2"/>
    <dgm:cxn modelId="{77EFA158-8CCC-4641-9B8D-62ECA500A26C}" srcId="{5370C5F9-5A18-4FA5-BCC0-A133EB9C016F}" destId="{78773695-DB7A-4D80-8C53-3DE6601D6E56}" srcOrd="3" destOrd="0" parTransId="{970A3FC5-A39B-426F-8FB3-44D6D27AB418}" sibTransId="{158101D0-4063-41C5-A48E-DC38EC5110D6}"/>
    <dgm:cxn modelId="{20510BC5-B5F4-4FBA-91B5-9E278948306E}" type="presOf" srcId="{5370C5F9-5A18-4FA5-BCC0-A133EB9C016F}" destId="{69CB2D02-5C9F-4550-AD8F-28DCCE0123EA}" srcOrd="0" destOrd="0" presId="urn:microsoft.com/office/officeart/2005/8/layout/chevron2"/>
    <dgm:cxn modelId="{0F8EDB13-92D8-4E16-9225-193CDCE33D39}" srcId="{5370C5F9-5A18-4FA5-BCC0-A133EB9C016F}" destId="{B37259DB-5CBF-4BF0-A079-FB6BD9498009}" srcOrd="0" destOrd="0" parTransId="{DC0E9E16-D4AF-4F2B-852C-DCDC4BF9922A}" sibTransId="{CA853952-6EB3-4E1E-9C13-86AC13689BFB}"/>
    <dgm:cxn modelId="{E3FF7446-FAC1-4033-A9DB-D9D710D63901}" type="presOf" srcId="{7CB50AB7-7761-4FB0-8FB1-B86E3097793D}" destId="{60F7460F-5BEF-4807-BF5E-6FAB5AABCA68}" srcOrd="0" destOrd="0" presId="urn:microsoft.com/office/officeart/2005/8/layout/chevron2"/>
    <dgm:cxn modelId="{C345D670-B9B2-40BF-A0F2-56B5DE5735E7}" type="presOf" srcId="{AD76D4F6-E86E-446D-8F6D-6C4E11F0D58B}" destId="{256BCC34-2F48-44B3-8592-0693FC47FBBE}" srcOrd="0" destOrd="0" presId="urn:microsoft.com/office/officeart/2005/8/layout/chevron2"/>
    <dgm:cxn modelId="{B535ECF0-5915-4D87-8D82-76FD8DD99A4B}" srcId="{5370C5F9-5A18-4FA5-BCC0-A133EB9C016F}" destId="{525121E9-6E37-4014-91B7-AACE122C5003}" srcOrd="1" destOrd="0" parTransId="{FF02DED0-8D23-4201-B5CE-DE35CB7A14A9}" sibTransId="{BB6846E2-DF8D-44CD-897D-5D5751BE9BA8}"/>
    <dgm:cxn modelId="{E2EA7093-2DFC-48EF-A375-C66B903E8A8D}" type="presOf" srcId="{6B29EB84-1104-446E-A825-1AFA41311E29}" destId="{BEF4E683-BEBD-4FB6-A046-AD60E7BAE643}" srcOrd="0" destOrd="0" presId="urn:microsoft.com/office/officeart/2005/8/layout/chevron2"/>
    <dgm:cxn modelId="{FD487A81-215E-4E0A-A24C-34016600F01E}" srcId="{6B29EB84-1104-446E-A825-1AFA41311E29}" destId="{0255E67C-E7DE-465B-8CB4-A9712AE04600}" srcOrd="0" destOrd="0" parTransId="{673B4A57-DF5B-42DA-A76B-2F753B70042E}" sibTransId="{E3ED15ED-FE12-4640-B6F2-7627518D952C}"/>
    <dgm:cxn modelId="{D8FFBBDC-855D-47D6-A651-468DF0C47F67}" type="presOf" srcId="{B37259DB-5CBF-4BF0-A079-FB6BD9498009}" destId="{42670F6D-F62C-4BF8-AA13-8B48DC7A72B6}" srcOrd="0" destOrd="0" presId="urn:microsoft.com/office/officeart/2005/8/layout/chevron2"/>
    <dgm:cxn modelId="{E2185C02-49DF-4FB5-99B8-328D0633D325}" type="presParOf" srcId="{69CB2D02-5C9F-4550-AD8F-28DCCE0123EA}" destId="{249D0A39-E66E-4656-B892-17FB7076852A}" srcOrd="0" destOrd="0" presId="urn:microsoft.com/office/officeart/2005/8/layout/chevron2"/>
    <dgm:cxn modelId="{5D3DFC38-5BA4-46EA-B61C-4D2E6204E601}" type="presParOf" srcId="{249D0A39-E66E-4656-B892-17FB7076852A}" destId="{42670F6D-F62C-4BF8-AA13-8B48DC7A72B6}" srcOrd="0" destOrd="0" presId="urn:microsoft.com/office/officeart/2005/8/layout/chevron2"/>
    <dgm:cxn modelId="{511A3DAA-BA19-4A26-A0B3-7EA541B986CB}" type="presParOf" srcId="{249D0A39-E66E-4656-B892-17FB7076852A}" destId="{A6112462-AD43-4AA8-AD3E-31F86C95D3ED}" srcOrd="1" destOrd="0" presId="urn:microsoft.com/office/officeart/2005/8/layout/chevron2"/>
    <dgm:cxn modelId="{0D166AAC-0D1F-4C20-BDC3-224A2358A4F8}" type="presParOf" srcId="{69CB2D02-5C9F-4550-AD8F-28DCCE0123EA}" destId="{C55BD831-0146-4DCD-84BC-BC34484A24C5}" srcOrd="1" destOrd="0" presId="urn:microsoft.com/office/officeart/2005/8/layout/chevron2"/>
    <dgm:cxn modelId="{3A80CC33-0D0D-4369-80DD-4CF1E3D63EEC}" type="presParOf" srcId="{69CB2D02-5C9F-4550-AD8F-28DCCE0123EA}" destId="{97D58801-BA37-4637-BB8A-BD3D4727E18D}" srcOrd="2" destOrd="0" presId="urn:microsoft.com/office/officeart/2005/8/layout/chevron2"/>
    <dgm:cxn modelId="{49E4771A-064A-483E-814C-94008B8950FC}" type="presParOf" srcId="{97D58801-BA37-4637-BB8A-BD3D4727E18D}" destId="{26F31BC3-8F91-4DEE-A356-9BFF61830EDF}" srcOrd="0" destOrd="0" presId="urn:microsoft.com/office/officeart/2005/8/layout/chevron2"/>
    <dgm:cxn modelId="{D0E4FE29-57BE-4307-84AA-D83CF473D1E7}" type="presParOf" srcId="{97D58801-BA37-4637-BB8A-BD3D4727E18D}" destId="{85B5036E-6582-469E-ACC9-2D137E51E9DD}" srcOrd="1" destOrd="0" presId="urn:microsoft.com/office/officeart/2005/8/layout/chevron2"/>
    <dgm:cxn modelId="{1DAA5336-684C-4DB6-A876-0CC9D6AEB35A}" type="presParOf" srcId="{69CB2D02-5C9F-4550-AD8F-28DCCE0123EA}" destId="{9A741358-456F-48C2-BDB3-7B8A922F87BB}" srcOrd="3" destOrd="0" presId="urn:microsoft.com/office/officeart/2005/8/layout/chevron2"/>
    <dgm:cxn modelId="{28B617D6-70D3-4241-8758-FE8996C1EB7F}" type="presParOf" srcId="{69CB2D02-5C9F-4550-AD8F-28DCCE0123EA}" destId="{B649A2EB-89D4-4EE2-8CE7-EC39D2FCE293}" srcOrd="4" destOrd="0" presId="urn:microsoft.com/office/officeart/2005/8/layout/chevron2"/>
    <dgm:cxn modelId="{FD3A576D-5209-4EDF-ABD7-D4087DA48AC0}" type="presParOf" srcId="{B649A2EB-89D4-4EE2-8CE7-EC39D2FCE293}" destId="{BEF4E683-BEBD-4FB6-A046-AD60E7BAE643}" srcOrd="0" destOrd="0" presId="urn:microsoft.com/office/officeart/2005/8/layout/chevron2"/>
    <dgm:cxn modelId="{3A3CECDE-B652-4A99-87FE-920B19D842F4}" type="presParOf" srcId="{B649A2EB-89D4-4EE2-8CE7-EC39D2FCE293}" destId="{5715F5A1-ED3C-4692-B2DF-FAFD2BE79B7D}" srcOrd="1" destOrd="0" presId="urn:microsoft.com/office/officeart/2005/8/layout/chevron2"/>
    <dgm:cxn modelId="{DE8C2DAE-7FFE-44B7-AB40-3A81DB3B260D}" type="presParOf" srcId="{69CB2D02-5C9F-4550-AD8F-28DCCE0123EA}" destId="{B60EE140-4A1F-49E5-963F-84A976666BF1}" srcOrd="5" destOrd="0" presId="urn:microsoft.com/office/officeart/2005/8/layout/chevron2"/>
    <dgm:cxn modelId="{5A30F167-B076-4D03-85C4-F922FDBE128D}" type="presParOf" srcId="{69CB2D02-5C9F-4550-AD8F-28DCCE0123EA}" destId="{887C63E4-4B48-4984-A299-26AD00876183}" srcOrd="6" destOrd="0" presId="urn:microsoft.com/office/officeart/2005/8/layout/chevron2"/>
    <dgm:cxn modelId="{96FAC3E2-032E-4321-AA6F-E7D16B428403}" type="presParOf" srcId="{887C63E4-4B48-4984-A299-26AD00876183}" destId="{B3F86475-B0C6-47EE-9BCA-1331ADEC2F71}" srcOrd="0" destOrd="0" presId="urn:microsoft.com/office/officeart/2005/8/layout/chevron2"/>
    <dgm:cxn modelId="{5C5C02D4-6CAB-467C-895E-AF8CFA963C24}" type="presParOf" srcId="{887C63E4-4B48-4984-A299-26AD00876183}" destId="{DA4AFEC6-00AD-4F4F-9C25-B1CB21906C23}" srcOrd="1" destOrd="0" presId="urn:microsoft.com/office/officeart/2005/8/layout/chevron2"/>
    <dgm:cxn modelId="{E8B8A8AA-2F7C-433A-9DA6-CB41D97BF1F4}" type="presParOf" srcId="{69CB2D02-5C9F-4550-AD8F-28DCCE0123EA}" destId="{64DB0481-46B3-4A48-9675-517922CB4250}" srcOrd="7" destOrd="0" presId="urn:microsoft.com/office/officeart/2005/8/layout/chevron2"/>
    <dgm:cxn modelId="{9558DC4A-55E9-4AFB-AC06-F95B027033D5}" type="presParOf" srcId="{69CB2D02-5C9F-4550-AD8F-28DCCE0123EA}" destId="{AEAB2D5B-198C-45AE-B326-4A0C011159AE}" srcOrd="8" destOrd="0" presId="urn:microsoft.com/office/officeart/2005/8/layout/chevron2"/>
    <dgm:cxn modelId="{EFA47156-F357-4901-8B5D-4D4D625A0226}" type="presParOf" srcId="{AEAB2D5B-198C-45AE-B326-4A0C011159AE}" destId="{60F7460F-5BEF-4807-BF5E-6FAB5AABCA68}" srcOrd="0" destOrd="0" presId="urn:microsoft.com/office/officeart/2005/8/layout/chevron2"/>
    <dgm:cxn modelId="{C4DD1ABB-87D6-4220-AF07-868F9C7528BB}" type="presParOf" srcId="{AEAB2D5B-198C-45AE-B326-4A0C011159AE}" destId="{256BCC34-2F48-44B3-8592-0693FC47FBB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70F6D-F62C-4BF8-AA13-8B48DC7A72B6}">
      <dsp:nvSpPr>
        <dsp:cNvPr id="0" name=""/>
        <dsp:cNvSpPr/>
      </dsp:nvSpPr>
      <dsp:spPr>
        <a:xfrm rot="5400000">
          <a:off x="-131196" y="132257"/>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CH" sz="1800" kern="1200" dirty="0" smtClean="0"/>
            <a:t>1</a:t>
          </a:r>
          <a:endParaRPr lang="en-GB" sz="1800" kern="1200" dirty="0"/>
        </a:p>
      </dsp:txBody>
      <dsp:txXfrm rot="-5400000">
        <a:off x="2" y="307186"/>
        <a:ext cx="612251" cy="262394"/>
      </dsp:txXfrm>
    </dsp:sp>
    <dsp:sp modelId="{A6112462-AD43-4AA8-AD3E-31F86C95D3ED}">
      <dsp:nvSpPr>
        <dsp:cNvPr id="0" name=""/>
        <dsp:cNvSpPr/>
      </dsp:nvSpPr>
      <dsp:spPr>
        <a:xfrm rot="5400000">
          <a:off x="4052864" y="-3439551"/>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b="1" kern="1200" dirty="0" smtClean="0"/>
            <a:t>Introduction</a:t>
          </a:r>
          <a:endParaRPr lang="en-GB" sz="1800" b="1" kern="1200" dirty="0"/>
        </a:p>
      </dsp:txBody>
      <dsp:txXfrm rot="-5400000">
        <a:off x="612252" y="28814"/>
        <a:ext cx="7421991" cy="513013"/>
      </dsp:txXfrm>
    </dsp:sp>
    <dsp:sp modelId="{26F31BC3-8F91-4DEE-A356-9BFF61830EDF}">
      <dsp:nvSpPr>
        <dsp:cNvPr id="0" name=""/>
        <dsp:cNvSpPr/>
      </dsp:nvSpPr>
      <dsp:spPr>
        <a:xfrm rot="5400000">
          <a:off x="-131196" y="886583"/>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2</a:t>
          </a:r>
          <a:endParaRPr lang="en-GB" sz="1800" kern="1200" dirty="0"/>
        </a:p>
      </dsp:txBody>
      <dsp:txXfrm rot="-5400000">
        <a:off x="2" y="1061512"/>
        <a:ext cx="612251" cy="262394"/>
      </dsp:txXfrm>
    </dsp:sp>
    <dsp:sp modelId="{85B5036E-6582-469E-ACC9-2D137E51E9DD}">
      <dsp:nvSpPr>
        <dsp:cNvPr id="0" name=""/>
        <dsp:cNvSpPr/>
      </dsp:nvSpPr>
      <dsp:spPr>
        <a:xfrm rot="5400000">
          <a:off x="4052864" y="-2685225"/>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b="1" kern="1200" noProof="0" dirty="0" smtClean="0"/>
            <a:t>Swiss context: federal and cantonal</a:t>
          </a:r>
          <a:endParaRPr lang="en-GB" sz="1800" b="1" kern="1200" noProof="0" dirty="0"/>
        </a:p>
      </dsp:txBody>
      <dsp:txXfrm rot="-5400000">
        <a:off x="612252" y="783140"/>
        <a:ext cx="7421991" cy="513013"/>
      </dsp:txXfrm>
    </dsp:sp>
    <dsp:sp modelId="{BEF4E683-BEBD-4FB6-A046-AD60E7BAE643}">
      <dsp:nvSpPr>
        <dsp:cNvPr id="0" name=""/>
        <dsp:cNvSpPr/>
      </dsp:nvSpPr>
      <dsp:spPr>
        <a:xfrm rot="5400000">
          <a:off x="-131196" y="1640910"/>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3</a:t>
          </a:r>
          <a:endParaRPr lang="en-GB" sz="1800" kern="1200" dirty="0"/>
        </a:p>
      </dsp:txBody>
      <dsp:txXfrm rot="-5400000">
        <a:off x="2" y="1815839"/>
        <a:ext cx="612251" cy="262394"/>
      </dsp:txXfrm>
    </dsp:sp>
    <dsp:sp modelId="{5715F5A1-ED3C-4692-B2DF-FAFD2BE79B7D}">
      <dsp:nvSpPr>
        <dsp:cNvPr id="0" name=""/>
        <dsp:cNvSpPr/>
      </dsp:nvSpPr>
      <dsp:spPr>
        <a:xfrm rot="5400000">
          <a:off x="4052864" y="-1930899"/>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100000"/>
            </a:lnSpc>
            <a:spcBef>
              <a:spcPct val="0"/>
            </a:spcBef>
            <a:spcAft>
              <a:spcPct val="15000"/>
            </a:spcAft>
            <a:buChar char="••"/>
          </a:pPr>
          <a:r>
            <a:rPr lang="en-GB" sz="1800" b="1" kern="1200" noProof="0" dirty="0" smtClean="0"/>
            <a:t>Institutional architecture of fiscal rules</a:t>
          </a:r>
          <a:endParaRPr lang="en-GB" sz="1800" kern="1200" noProof="0" dirty="0"/>
        </a:p>
      </dsp:txBody>
      <dsp:txXfrm rot="-5400000">
        <a:off x="612252" y="1537466"/>
        <a:ext cx="7421991" cy="513013"/>
      </dsp:txXfrm>
    </dsp:sp>
    <dsp:sp modelId="{B3F86475-B0C6-47EE-9BCA-1331ADEC2F71}">
      <dsp:nvSpPr>
        <dsp:cNvPr id="0" name=""/>
        <dsp:cNvSpPr/>
      </dsp:nvSpPr>
      <dsp:spPr>
        <a:xfrm rot="5400000">
          <a:off x="-131196" y="2425787"/>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4</a:t>
          </a:r>
          <a:endParaRPr lang="en-GB" sz="1800" kern="1200" dirty="0"/>
        </a:p>
      </dsp:txBody>
      <dsp:txXfrm rot="-5400000">
        <a:off x="2" y="2600716"/>
        <a:ext cx="612251" cy="262394"/>
      </dsp:txXfrm>
    </dsp:sp>
    <dsp:sp modelId="{DA4AFEC6-00AD-4F4F-9C25-B1CB21906C23}">
      <dsp:nvSpPr>
        <dsp:cNvPr id="0" name=""/>
        <dsp:cNvSpPr/>
      </dsp:nvSpPr>
      <dsp:spPr>
        <a:xfrm rot="5400000">
          <a:off x="4052864" y="-1176572"/>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100000"/>
            </a:lnSpc>
            <a:spcBef>
              <a:spcPct val="0"/>
            </a:spcBef>
            <a:spcAft>
              <a:spcPct val="15000"/>
            </a:spcAft>
            <a:buChar char="••"/>
          </a:pPr>
          <a:r>
            <a:rPr lang="en-GB" sz="1800" b="1" kern="1200" noProof="0" dirty="0" smtClean="0"/>
            <a:t>Cantonal index of fiscal rules</a:t>
          </a:r>
          <a:endParaRPr lang="en-GB" sz="1800" kern="1200" noProof="0" dirty="0"/>
        </a:p>
      </dsp:txBody>
      <dsp:txXfrm rot="-5400000">
        <a:off x="612252" y="2291793"/>
        <a:ext cx="7421991" cy="513013"/>
      </dsp:txXfrm>
    </dsp:sp>
    <dsp:sp modelId="{60F7460F-5BEF-4807-BF5E-6FAB5AABCA68}">
      <dsp:nvSpPr>
        <dsp:cNvPr id="0" name=""/>
        <dsp:cNvSpPr/>
      </dsp:nvSpPr>
      <dsp:spPr>
        <a:xfrm rot="5400000">
          <a:off x="-131196" y="3149562"/>
          <a:ext cx="874645" cy="6122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5</a:t>
          </a:r>
          <a:endParaRPr lang="en-GB" sz="1800" kern="1200" dirty="0"/>
        </a:p>
      </dsp:txBody>
      <dsp:txXfrm rot="-5400000">
        <a:off x="2" y="3324491"/>
        <a:ext cx="612251" cy="262394"/>
      </dsp:txXfrm>
    </dsp:sp>
    <dsp:sp modelId="{256BCC34-2F48-44B3-8592-0693FC47FBBE}">
      <dsp:nvSpPr>
        <dsp:cNvPr id="0" name=""/>
        <dsp:cNvSpPr/>
      </dsp:nvSpPr>
      <dsp:spPr>
        <a:xfrm rot="5400000">
          <a:off x="4052864" y="-422246"/>
          <a:ext cx="568519" cy="744974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b="1" kern="1200" noProof="0" dirty="0" smtClean="0"/>
            <a:t>Conclusion</a:t>
          </a:r>
          <a:endParaRPr lang="en-GB" sz="1800" b="1" kern="1200" noProof="0" dirty="0"/>
        </a:p>
      </dsp:txBody>
      <dsp:txXfrm rot="-5400000">
        <a:off x="612252" y="3046119"/>
        <a:ext cx="7421991" cy="51301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fr-FR" dirty="0"/>
          </a:p>
        </p:txBody>
      </p:sp>
      <p:sp>
        <p:nvSpPr>
          <p:cNvPr id="3" name="Datumsplatzhalter 2"/>
          <p:cNvSpPr>
            <a:spLocks noGrp="1"/>
          </p:cNvSpPr>
          <p:nvPr>
            <p:ph type="dt" sz="quarter" idx="1"/>
          </p:nvPr>
        </p:nvSpPr>
        <p:spPr>
          <a:xfrm>
            <a:off x="3972561" y="0"/>
            <a:ext cx="3037840" cy="464820"/>
          </a:xfrm>
          <a:prstGeom prst="rect">
            <a:avLst/>
          </a:prstGeom>
        </p:spPr>
        <p:txBody>
          <a:bodyPr vert="horz" lIns="91440" tIns="45720" rIns="91440" bIns="45720" rtlCol="0"/>
          <a:lstStyle>
            <a:lvl1pPr algn="r">
              <a:defRPr sz="1200"/>
            </a:lvl1pPr>
          </a:lstStyle>
          <a:p>
            <a:fld id="{AA48851D-549D-4785-8040-D1740898315D}" type="datetime1">
              <a:rPr lang="de-CH" smtClean="0"/>
              <a:pPr/>
              <a:t>12.07.2016</a:t>
            </a:fld>
            <a:endParaRPr lang="fr-FR" dirty="0"/>
          </a:p>
        </p:txBody>
      </p:sp>
      <p:sp>
        <p:nvSpPr>
          <p:cNvPr id="4" name="Fußzeilenplatzhalter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fr-FR" dirty="0"/>
          </a:p>
        </p:txBody>
      </p:sp>
      <p:sp>
        <p:nvSpPr>
          <p:cNvPr id="5" name="Foliennummernplatzhalter 4"/>
          <p:cNvSpPr>
            <a:spLocks noGrp="1"/>
          </p:cNvSpPr>
          <p:nvPr>
            <p:ph type="sldNum" sz="quarter" idx="3"/>
          </p:nvPr>
        </p:nvSpPr>
        <p:spPr>
          <a:xfrm>
            <a:off x="3970939" y="8829967"/>
            <a:ext cx="3037840" cy="464820"/>
          </a:xfrm>
          <a:prstGeom prst="rect">
            <a:avLst/>
          </a:prstGeom>
        </p:spPr>
        <p:txBody>
          <a:bodyPr vert="horz" lIns="91440" tIns="45720" rIns="91440" bIns="45720" rtlCol="0" anchor="b"/>
          <a:lstStyle>
            <a:lvl1pPr algn="r">
              <a:defRPr sz="1200"/>
            </a:lvl1pPr>
          </a:lstStyle>
          <a:p>
            <a:fld id="{13A0D4A6-8139-42B7-BC6D-3591E8363667}" type="slidenum">
              <a:rPr lang="fr-FR" smtClean="0"/>
              <a:pPr/>
              <a:t>‹Nr.›</a:t>
            </a:fld>
            <a:endParaRPr lang="fr-FR" dirty="0"/>
          </a:p>
        </p:txBody>
      </p:sp>
    </p:spTree>
    <p:extLst>
      <p:ext uri="{BB962C8B-B14F-4D97-AF65-F5344CB8AC3E}">
        <p14:creationId xmlns:p14="http://schemas.microsoft.com/office/powerpoint/2010/main" val="3905951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fr-FR" dirty="0"/>
          </a:p>
        </p:txBody>
      </p:sp>
      <p:sp>
        <p:nvSpPr>
          <p:cNvPr id="3" name="Datumsplatzhalt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1C03A998-303B-4F86-9947-A49AF14B2D3A}" type="datetimeFigureOut">
              <a:rPr lang="fr-FR" smtClean="0"/>
              <a:pPr/>
              <a:t>12/07/2016</a:t>
            </a:fld>
            <a:endParaRPr lang="fr-FR" dirty="0"/>
          </a:p>
        </p:txBody>
      </p:sp>
      <p:sp>
        <p:nvSpPr>
          <p:cNvPr id="4" name="Folienbildplatzhalter 3"/>
          <p:cNvSpPr>
            <a:spLocks noGrp="1" noRot="1" noChangeAspect="1"/>
          </p:cNvSpPr>
          <p:nvPr>
            <p:ph type="sldImg" idx="2"/>
          </p:nvPr>
        </p:nvSpPr>
        <p:spPr>
          <a:xfrm>
            <a:off x="1039813" y="696913"/>
            <a:ext cx="4930775" cy="348615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izenplatzhalt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FR"/>
          </a:p>
        </p:txBody>
      </p:sp>
      <p:sp>
        <p:nvSpPr>
          <p:cNvPr id="6" name="Fußzeilenplatzhalt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fr-FR" dirty="0"/>
          </a:p>
        </p:txBody>
      </p:sp>
      <p:sp>
        <p:nvSpPr>
          <p:cNvPr id="7" name="Foliennummernplatzhalter 6"/>
          <p:cNvSpPr>
            <a:spLocks noGrp="1"/>
          </p:cNvSpPr>
          <p:nvPr>
            <p:ph type="sldNum" sz="quarter" idx="5"/>
          </p:nvPr>
        </p:nvSpPr>
        <p:spPr>
          <a:xfrm>
            <a:off x="3970939" y="8829967"/>
            <a:ext cx="3037840" cy="464820"/>
          </a:xfrm>
          <a:prstGeom prst="rect">
            <a:avLst/>
          </a:prstGeom>
        </p:spPr>
        <p:txBody>
          <a:bodyPr vert="horz" lIns="91440" tIns="45720" rIns="91440" bIns="45720" rtlCol="0" anchor="b"/>
          <a:lstStyle>
            <a:lvl1pPr algn="r">
              <a:defRPr sz="1200"/>
            </a:lvl1pPr>
          </a:lstStyle>
          <a:p>
            <a:fld id="{4E9274FF-26F8-4AE0-B748-E0D66FCDF779}" type="slidenum">
              <a:rPr lang="fr-FR" smtClean="0"/>
              <a:pPr/>
              <a:t>‹Nr.›</a:t>
            </a:fld>
            <a:endParaRPr lang="fr-FR" dirty="0"/>
          </a:p>
        </p:txBody>
      </p:sp>
    </p:spTree>
    <p:extLst>
      <p:ext uri="{BB962C8B-B14F-4D97-AF65-F5344CB8AC3E}">
        <p14:creationId xmlns:p14="http://schemas.microsoft.com/office/powerpoint/2010/main" val="3903543952"/>
      </p:ext>
    </p:extLst>
  </p:cSld>
  <p:clrMap bg1="lt1" tx1="dk1" bg2="lt2" tx2="dk2" accent1="accent1" accent2="accent2" accent3="accent3" accent4="accent4" accent5="accent5" accent6="accent6" hlink="hlink" folHlink="folHlink"/>
  <p:notesStyle>
    <a:lvl1pPr marL="0" algn="l" defTabSz="995690" rtl="0" eaLnBrk="1" latinLnBrk="0" hangingPunct="1">
      <a:defRPr sz="1300" kern="1200">
        <a:solidFill>
          <a:schemeClr val="tx1"/>
        </a:solidFill>
        <a:latin typeface="+mn-lt"/>
        <a:ea typeface="+mn-ea"/>
        <a:cs typeface="+mn-cs"/>
      </a:defRPr>
    </a:lvl1pPr>
    <a:lvl2pPr marL="497845" algn="l" defTabSz="995690" rtl="0" eaLnBrk="1" latinLnBrk="0" hangingPunct="1">
      <a:defRPr sz="1300" kern="1200">
        <a:solidFill>
          <a:schemeClr val="tx1"/>
        </a:solidFill>
        <a:latin typeface="+mn-lt"/>
        <a:ea typeface="+mn-ea"/>
        <a:cs typeface="+mn-cs"/>
      </a:defRPr>
    </a:lvl2pPr>
    <a:lvl3pPr marL="995690" algn="l" defTabSz="995690" rtl="0" eaLnBrk="1" latinLnBrk="0" hangingPunct="1">
      <a:defRPr sz="1300" kern="1200">
        <a:solidFill>
          <a:schemeClr val="tx1"/>
        </a:solidFill>
        <a:latin typeface="+mn-lt"/>
        <a:ea typeface="+mn-ea"/>
        <a:cs typeface="+mn-cs"/>
      </a:defRPr>
    </a:lvl3pPr>
    <a:lvl4pPr marL="1493535" algn="l" defTabSz="995690" rtl="0" eaLnBrk="1" latinLnBrk="0" hangingPunct="1">
      <a:defRPr sz="1300" kern="1200">
        <a:solidFill>
          <a:schemeClr val="tx1"/>
        </a:solidFill>
        <a:latin typeface="+mn-lt"/>
        <a:ea typeface="+mn-ea"/>
        <a:cs typeface="+mn-cs"/>
      </a:defRPr>
    </a:lvl4pPr>
    <a:lvl5pPr marL="1991380" algn="l" defTabSz="995690" rtl="0" eaLnBrk="1" latinLnBrk="0" hangingPunct="1">
      <a:defRPr sz="1300" kern="1200">
        <a:solidFill>
          <a:schemeClr val="tx1"/>
        </a:solidFill>
        <a:latin typeface="+mn-lt"/>
        <a:ea typeface="+mn-ea"/>
        <a:cs typeface="+mn-cs"/>
      </a:defRPr>
    </a:lvl5pPr>
    <a:lvl6pPr marL="2489225" algn="l" defTabSz="995690" rtl="0" eaLnBrk="1" latinLnBrk="0" hangingPunct="1">
      <a:defRPr sz="1300" kern="1200">
        <a:solidFill>
          <a:schemeClr val="tx1"/>
        </a:solidFill>
        <a:latin typeface="+mn-lt"/>
        <a:ea typeface="+mn-ea"/>
        <a:cs typeface="+mn-cs"/>
      </a:defRPr>
    </a:lvl6pPr>
    <a:lvl7pPr marL="2987070" algn="l" defTabSz="995690" rtl="0" eaLnBrk="1" latinLnBrk="0" hangingPunct="1">
      <a:defRPr sz="1300" kern="1200">
        <a:solidFill>
          <a:schemeClr val="tx1"/>
        </a:solidFill>
        <a:latin typeface="+mn-lt"/>
        <a:ea typeface="+mn-ea"/>
        <a:cs typeface="+mn-cs"/>
      </a:defRPr>
    </a:lvl7pPr>
    <a:lvl8pPr marL="3484916" algn="l" defTabSz="995690" rtl="0" eaLnBrk="1" latinLnBrk="0" hangingPunct="1">
      <a:defRPr sz="1300" kern="1200">
        <a:solidFill>
          <a:schemeClr val="tx1"/>
        </a:solidFill>
        <a:latin typeface="+mn-lt"/>
        <a:ea typeface="+mn-ea"/>
        <a:cs typeface="+mn-cs"/>
      </a:defRPr>
    </a:lvl8pPr>
    <a:lvl9pPr marL="3982761" algn="l" defTabSz="9956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1</a:t>
            </a:fld>
            <a:endParaRPr lang="fr-FR" dirty="0"/>
          </a:p>
        </p:txBody>
      </p:sp>
    </p:spTree>
    <p:extLst>
      <p:ext uri="{BB962C8B-B14F-4D97-AF65-F5344CB8AC3E}">
        <p14:creationId xmlns:p14="http://schemas.microsoft.com/office/powerpoint/2010/main" val="254484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11</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4E9274FF-26F8-4AE0-B748-E0D66FCDF779}" type="slidenum">
              <a:rPr lang="fr-FR" smtClean="0"/>
              <a:pPr/>
              <a:t>15</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4E9274FF-26F8-4AE0-B748-E0D66FCDF779}" type="slidenum">
              <a:rPr lang="fr-FR" smtClean="0"/>
              <a:pPr/>
              <a:t>3</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4</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5</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smtClean="0"/>
              <a:t>These six components</a:t>
            </a:r>
            <a:r>
              <a:rPr lang="en-GB" baseline="0" noProof="0" dirty="0" smtClean="0"/>
              <a:t> drawn the institutional architecture of fiscal rules.</a:t>
            </a:r>
          </a:p>
          <a:p>
            <a:r>
              <a:rPr lang="en-GB" baseline="0" noProof="0" dirty="0" smtClean="0"/>
              <a:t>Under these components, there are various degree of stringency and hardness that I’ll explain in the next slides…</a:t>
            </a:r>
          </a:p>
        </p:txBody>
      </p:sp>
      <p:sp>
        <p:nvSpPr>
          <p:cNvPr id="4" name="Foliennummernplatzhalter 3"/>
          <p:cNvSpPr>
            <a:spLocks noGrp="1"/>
          </p:cNvSpPr>
          <p:nvPr>
            <p:ph type="sldNum" sz="quarter" idx="10"/>
          </p:nvPr>
        </p:nvSpPr>
        <p:spPr/>
        <p:txBody>
          <a:bodyPr/>
          <a:lstStyle/>
          <a:p>
            <a:fld id="{4E9274FF-26F8-4AE0-B748-E0D66FCDF779}" type="slidenum">
              <a:rPr lang="fr-FR" smtClean="0"/>
              <a:pPr/>
              <a:t>6</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smtClean="0"/>
              <a:t>Constitutional</a:t>
            </a:r>
            <a:r>
              <a:rPr lang="en-GB" baseline="0" noProof="0" dirty="0" smtClean="0"/>
              <a:t> requirements are placed at the top of institutional hierarchy, it is the more difficult to change.</a:t>
            </a:r>
          </a:p>
          <a:p>
            <a:endParaRPr lang="en-GB" baseline="0" noProof="0" dirty="0" smtClean="0"/>
          </a:p>
          <a:p>
            <a:r>
              <a:rPr lang="en-GB" baseline="0" noProof="0" dirty="0" smtClean="0"/>
              <a:t>The financial law (statutory legislation) is derived from the Constitution and sets the application details of these fundamental principles. It is usually easier to change statutory fiscal restraints than constitutional fiscal restraints.</a:t>
            </a:r>
          </a:p>
          <a:p>
            <a:r>
              <a:rPr lang="en-GB" baseline="0" noProof="0" dirty="0" smtClean="0"/>
              <a:t>In Switzerland, the distinction has to be made between the Mandatory Referendum and the Optional Referendum.</a:t>
            </a:r>
          </a:p>
          <a:p>
            <a:endParaRPr lang="de-CH"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7</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baseline="0" noProof="0" dirty="0" smtClean="0"/>
          </a:p>
        </p:txBody>
      </p:sp>
      <p:sp>
        <p:nvSpPr>
          <p:cNvPr id="4" name="Foliennummernplatzhalter 3"/>
          <p:cNvSpPr>
            <a:spLocks noGrp="1"/>
          </p:cNvSpPr>
          <p:nvPr>
            <p:ph type="sldNum" sz="quarter" idx="10"/>
          </p:nvPr>
        </p:nvSpPr>
        <p:spPr/>
        <p:txBody>
          <a:bodyPr/>
          <a:lstStyle/>
          <a:p>
            <a:fld id="{4E9274FF-26F8-4AE0-B748-E0D66FCDF779}" type="slidenum">
              <a:rPr lang="fr-FR" smtClean="0"/>
              <a:pPr/>
              <a:t>8</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9</a:t>
            </a:fld>
            <a:endParaRPr lang="fr-FR" dirty="0"/>
          </a:p>
        </p:txBody>
      </p:sp>
    </p:spTree>
    <p:extLst>
      <p:ext uri="{BB962C8B-B14F-4D97-AF65-F5344CB8AC3E}">
        <p14:creationId xmlns:p14="http://schemas.microsoft.com/office/powerpoint/2010/main" val="3403811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4E9274FF-26F8-4AE0-B748-E0D66FCDF779}" type="slidenum">
              <a:rPr lang="fr-FR" smtClean="0"/>
              <a:pPr/>
              <a:t>10</a:t>
            </a:fld>
            <a:endParaRPr lang="fr-FR" dirty="0"/>
          </a:p>
        </p:txBody>
      </p:sp>
    </p:spTree>
    <p:extLst>
      <p:ext uri="{BB962C8B-B14F-4D97-AF65-F5344CB8AC3E}">
        <p14:creationId xmlns:p14="http://schemas.microsoft.com/office/powerpoint/2010/main" val="34038113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Illustration_blau Verlauf">
    <p:bg>
      <p:bgPr>
        <a:gradFill flip="none" rotWithShape="1">
          <a:gsLst>
            <a:gs pos="0">
              <a:srgbClr val="002B58"/>
            </a:gs>
            <a:gs pos="100000">
              <a:srgbClr val="0064A6"/>
            </a:gs>
          </a:gsLst>
          <a:lin ang="2700000" scaled="1"/>
          <a:tileRect/>
        </a:gradFill>
        <a:effectLst/>
      </p:bgPr>
    </p:bg>
    <p:spTree>
      <p:nvGrpSpPr>
        <p:cNvPr id="1" name=""/>
        <p:cNvGrpSpPr/>
        <p:nvPr/>
      </p:nvGrpSpPr>
      <p:grpSpPr>
        <a:xfrm>
          <a:off x="0" y="0"/>
          <a:ext cx="0" cy="0"/>
          <a:chOff x="0" y="0"/>
          <a:chExt cx="0" cy="0"/>
        </a:xfrm>
      </p:grpSpPr>
      <p:sp>
        <p:nvSpPr>
          <p:cNvPr id="8" name="Textplatzhalter 7"/>
          <p:cNvSpPr>
            <a:spLocks noGrp="1"/>
          </p:cNvSpPr>
          <p:nvPr>
            <p:ph type="body" sz="quarter" idx="11" hasCustomPrompt="1"/>
          </p:nvPr>
        </p:nvSpPr>
        <p:spPr>
          <a:xfrm flipH="1">
            <a:off x="1479549" y="6956319"/>
            <a:ext cx="8907464" cy="238176"/>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1" baseline="0">
                <a:solidFill>
                  <a:schemeClr val="bg1"/>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Titel Vorname Name (Arial </a:t>
            </a:r>
            <a:r>
              <a:rPr lang="de-CH" dirty="0" err="1" smtClean="0"/>
              <a:t>bold</a:t>
            </a:r>
            <a:r>
              <a:rPr lang="de-CH" dirty="0" smtClean="0"/>
              <a:t>, 14 </a:t>
            </a:r>
            <a:r>
              <a:rPr lang="de-CH" dirty="0" err="1" smtClean="0"/>
              <a:t>pt</a:t>
            </a:r>
            <a:r>
              <a:rPr lang="de-CH" dirty="0" smtClean="0"/>
              <a:t>, weiss)</a:t>
            </a:r>
            <a:endParaRPr lang="de-CH" dirty="0"/>
          </a:p>
        </p:txBody>
      </p:sp>
      <p:sp>
        <p:nvSpPr>
          <p:cNvPr id="9" name="Bildplatzhalter 3"/>
          <p:cNvSpPr>
            <a:spLocks noGrp="1"/>
          </p:cNvSpPr>
          <p:nvPr>
            <p:ph type="pic" sz="quarter" idx="12" hasCustomPrompt="1"/>
          </p:nvPr>
        </p:nvSpPr>
        <p:spPr>
          <a:xfrm>
            <a:off x="1479549" y="3060601"/>
            <a:ext cx="8907463" cy="3096294"/>
          </a:xfrm>
        </p:spPr>
        <p:txBody>
          <a:bodyPr/>
          <a:lstStyle>
            <a:lvl1pPr marL="0" indent="0">
              <a:buNone/>
              <a:defRPr>
                <a:solidFill>
                  <a:schemeClr val="bg1"/>
                </a:solidFill>
              </a:defRPr>
            </a:lvl1pPr>
          </a:lstStyle>
          <a:p>
            <a:r>
              <a:rPr lang="de-CH" dirty="0" smtClean="0"/>
              <a:t>Illustration/Bild</a:t>
            </a:r>
            <a:endParaRPr lang="de-CH" dirty="0"/>
          </a:p>
        </p:txBody>
      </p:sp>
      <p:sp>
        <p:nvSpPr>
          <p:cNvPr id="10" name="Textplatzhalter 7"/>
          <p:cNvSpPr>
            <a:spLocks noGrp="1"/>
          </p:cNvSpPr>
          <p:nvPr>
            <p:ph type="body" sz="quarter" idx="14" hasCustomPrompt="1"/>
          </p:nvPr>
        </p:nvSpPr>
        <p:spPr>
          <a:xfrm flipH="1">
            <a:off x="1479549" y="7226000"/>
            <a:ext cx="8907464" cy="323012"/>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aseline="0">
                <a:solidFill>
                  <a:schemeClr val="bg1"/>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vorname.name@zhaw.ch, TT Monat JJJJ (Arial, 14 </a:t>
            </a:r>
            <a:r>
              <a:rPr lang="de-CH" dirty="0" err="1" smtClean="0"/>
              <a:t>pt</a:t>
            </a:r>
            <a:r>
              <a:rPr lang="de-CH" dirty="0" smtClean="0"/>
              <a:t>, weiss) </a:t>
            </a:r>
            <a:endParaRPr lang="de-CH" dirty="0"/>
          </a:p>
        </p:txBody>
      </p:sp>
      <p:pic>
        <p:nvPicPr>
          <p:cNvPr id="14" name="Grafik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374176" y="375017"/>
            <a:ext cx="3392705" cy="1297993"/>
          </a:xfrm>
          <a:prstGeom prst="rect">
            <a:avLst/>
          </a:prstGeom>
        </p:spPr>
      </p:pic>
      <p:pic>
        <p:nvPicPr>
          <p:cNvPr id="17" name="Grafik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invGray">
          <a:xfrm>
            <a:off x="2754008" y="3564607"/>
            <a:ext cx="5270621" cy="2311852"/>
          </a:xfrm>
          <a:prstGeom prst="rect">
            <a:avLst/>
          </a:prstGeom>
        </p:spPr>
      </p:pic>
      <p:sp>
        <p:nvSpPr>
          <p:cNvPr id="7" name="Titelplatzhalter 1"/>
          <p:cNvSpPr>
            <a:spLocks noGrp="1"/>
          </p:cNvSpPr>
          <p:nvPr>
            <p:ph type="title"/>
          </p:nvPr>
        </p:nvSpPr>
        <p:spPr>
          <a:xfrm>
            <a:off x="1459421" y="1597006"/>
            <a:ext cx="9043987" cy="1048658"/>
          </a:xfrm>
          <a:prstGeom prst="rect">
            <a:avLst/>
          </a:prstGeom>
          <a:noFill/>
          <a:ln>
            <a:noFill/>
          </a:ln>
        </p:spPr>
        <p:txBody>
          <a:bodyPr vert="horz" lIns="0" tIns="0" rIns="0" bIns="0" rtlCol="0" anchor="t" anchorCtr="0">
            <a:noAutofit/>
          </a:bodyPr>
          <a:lstStyle>
            <a:lvl1pPr>
              <a:defRPr sz="2800"/>
            </a:lvl1pPr>
          </a:lstStyle>
          <a:p>
            <a:r>
              <a:rPr lang="de-DE" smtClean="0"/>
              <a:t>Titelmasterformat durch Klicken bearbeiten</a:t>
            </a:r>
            <a:endParaRPr lang="fr-FR" dirty="0"/>
          </a:p>
        </p:txBody>
      </p:sp>
    </p:spTree>
    <p:extLst>
      <p:ext uri="{BB962C8B-B14F-4D97-AF65-F5344CB8AC3E}">
        <p14:creationId xmlns:p14="http://schemas.microsoft.com/office/powerpoint/2010/main" val="9639837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Illustration invers">
    <p:bg bwMode="auto">
      <p:bgRef idx="1001">
        <a:schemeClr val="bg1"/>
      </p:bgRef>
    </p:bg>
    <p:spTree>
      <p:nvGrpSpPr>
        <p:cNvPr id="1" name=""/>
        <p:cNvGrpSpPr/>
        <p:nvPr/>
      </p:nvGrpSpPr>
      <p:grpSpPr>
        <a:xfrm>
          <a:off x="0" y="0"/>
          <a:ext cx="0" cy="0"/>
          <a:chOff x="0" y="0"/>
          <a:chExt cx="0" cy="0"/>
        </a:xfrm>
      </p:grpSpPr>
      <p:sp>
        <p:nvSpPr>
          <p:cNvPr id="8" name="Textplatzhalter 7"/>
          <p:cNvSpPr>
            <a:spLocks noGrp="1"/>
          </p:cNvSpPr>
          <p:nvPr>
            <p:ph type="body" sz="quarter" idx="11" hasCustomPrompt="1"/>
          </p:nvPr>
        </p:nvSpPr>
        <p:spPr>
          <a:xfrm flipH="1">
            <a:off x="1479549" y="6956319"/>
            <a:ext cx="8907464" cy="238176"/>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1" baseline="0">
                <a:solidFill>
                  <a:srgbClr val="0064A6"/>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Titel Vorname Name (Arial </a:t>
            </a:r>
            <a:r>
              <a:rPr lang="de-CH" dirty="0" err="1" smtClean="0"/>
              <a:t>bold</a:t>
            </a:r>
            <a:r>
              <a:rPr lang="de-CH" dirty="0" smtClean="0"/>
              <a:t>, 14 </a:t>
            </a:r>
            <a:r>
              <a:rPr lang="de-CH" dirty="0" err="1" smtClean="0"/>
              <a:t>pt</a:t>
            </a:r>
            <a:r>
              <a:rPr lang="de-CH" dirty="0" smtClean="0"/>
              <a:t>, weiss)</a:t>
            </a:r>
            <a:endParaRPr lang="de-CH" dirty="0"/>
          </a:p>
        </p:txBody>
      </p:sp>
      <p:sp>
        <p:nvSpPr>
          <p:cNvPr id="9" name="Bildplatzhalter 3"/>
          <p:cNvSpPr>
            <a:spLocks noGrp="1"/>
          </p:cNvSpPr>
          <p:nvPr>
            <p:ph type="pic" sz="quarter" idx="12" hasCustomPrompt="1"/>
          </p:nvPr>
        </p:nvSpPr>
        <p:spPr>
          <a:xfrm>
            <a:off x="1479549" y="3060601"/>
            <a:ext cx="8907463" cy="3096294"/>
          </a:xfrm>
        </p:spPr>
        <p:txBody>
          <a:bodyPr/>
          <a:lstStyle>
            <a:lvl1pPr marL="0" indent="0">
              <a:buNone/>
              <a:defRPr>
                <a:solidFill>
                  <a:srgbClr val="0064A6"/>
                </a:solidFill>
              </a:defRPr>
            </a:lvl1pPr>
          </a:lstStyle>
          <a:p>
            <a:r>
              <a:rPr lang="de-CH" dirty="0" smtClean="0"/>
              <a:t>Illustration/Bild</a:t>
            </a:r>
            <a:endParaRPr lang="de-CH" dirty="0"/>
          </a:p>
        </p:txBody>
      </p:sp>
      <p:sp>
        <p:nvSpPr>
          <p:cNvPr id="10" name="Textplatzhalter 7"/>
          <p:cNvSpPr>
            <a:spLocks noGrp="1"/>
          </p:cNvSpPr>
          <p:nvPr>
            <p:ph type="body" sz="quarter" idx="14" hasCustomPrompt="1"/>
          </p:nvPr>
        </p:nvSpPr>
        <p:spPr>
          <a:xfrm flipH="1">
            <a:off x="1479549" y="7226000"/>
            <a:ext cx="8907464" cy="323012"/>
          </a:xfrm>
          <a:ln>
            <a:noFill/>
          </a:ln>
        </p:spPr>
        <p:txBody>
          <a:bodyPr/>
          <a:lstStyle>
            <a:lvl1pPr marL="0" marR="0" indent="0" algn="l" defTabSz="995690" rtl="0" eaLnBrk="1" fontAlgn="auto" latinLnBrk="0" hangingPunct="1">
              <a:lnSpc>
                <a:spcPct val="100000"/>
              </a:lnSpc>
              <a:spcBef>
                <a:spcPts val="871"/>
              </a:spcBef>
              <a:spcAft>
                <a:spcPts val="0"/>
              </a:spcAft>
              <a:buClrTx/>
              <a:buSzTx/>
              <a:buFontTx/>
              <a:buNone/>
              <a:tabLst/>
              <a:defRPr sz="1500" baseline="0">
                <a:solidFill>
                  <a:srgbClr val="0064A6"/>
                </a:solidFill>
              </a:defRPr>
            </a:lvl1pPr>
            <a:lvl2pPr marL="198793" indent="0">
              <a:buFontTx/>
              <a:buNone/>
              <a:defRPr sz="1700"/>
            </a:lvl2pPr>
            <a:lvl3pPr marL="388941" indent="0">
              <a:buFontTx/>
              <a:buNone/>
              <a:defRPr sz="1700"/>
            </a:lvl3pPr>
            <a:lvl4pPr>
              <a:buFontTx/>
              <a:buNone/>
              <a:defRPr sz="1700"/>
            </a:lvl4pPr>
            <a:lvl5pPr>
              <a:buFontTx/>
              <a:buNone/>
              <a:defRPr sz="1700"/>
            </a:lvl5pPr>
          </a:lstStyle>
          <a:p>
            <a:r>
              <a:rPr lang="de-CH" dirty="0" smtClean="0"/>
              <a:t>vorname.name@zhaw.ch, TT Monat JJJJ (Arial, 14 </a:t>
            </a:r>
            <a:r>
              <a:rPr lang="de-CH" dirty="0" err="1" smtClean="0"/>
              <a:t>pt</a:t>
            </a:r>
            <a:r>
              <a:rPr lang="de-CH" dirty="0" smtClean="0"/>
              <a:t>, weiss) </a:t>
            </a:r>
            <a:endParaRPr lang="de-CH" dirty="0"/>
          </a:p>
        </p:txBody>
      </p:sp>
      <p:sp>
        <p:nvSpPr>
          <p:cNvPr id="5" name="Bildplatzhalter 4" hidden="1"/>
          <p:cNvSpPr>
            <a:spLocks noGrp="1"/>
          </p:cNvSpPr>
          <p:nvPr>
            <p:ph type="pic" sz="quarter" idx="15"/>
          </p:nvPr>
        </p:nvSpPr>
        <p:spPr>
          <a:xfrm>
            <a:off x="2692400" y="3597275"/>
            <a:ext cx="5260975" cy="2266950"/>
          </a:xfrm>
        </p:spPr>
        <p:txBody>
          <a:bodyPr/>
          <a:lstStyle/>
          <a:p>
            <a:r>
              <a:rPr lang="de-DE" smtClean="0"/>
              <a:t>Bild durch Klicken auf Symbol hinzufügen</a:t>
            </a:r>
            <a:endParaRPr lang="de-CH" dirty="0"/>
          </a:p>
        </p:txBody>
      </p:sp>
      <p:pic>
        <p:nvPicPr>
          <p:cNvPr id="13" name="Grafi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692150" y="3542413"/>
            <a:ext cx="5400290" cy="2322471"/>
          </a:xfrm>
          <a:prstGeom prst="rect">
            <a:avLst/>
          </a:prstGeom>
        </p:spPr>
      </p:pic>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354538" y="372900"/>
            <a:ext cx="3418510" cy="1307866"/>
          </a:xfrm>
          <a:prstGeom prst="rect">
            <a:avLst/>
          </a:prstGeom>
        </p:spPr>
      </p:pic>
      <p:sp>
        <p:nvSpPr>
          <p:cNvPr id="11" name="Titelplatzhalter 1"/>
          <p:cNvSpPr>
            <a:spLocks noGrp="1"/>
          </p:cNvSpPr>
          <p:nvPr>
            <p:ph type="title"/>
          </p:nvPr>
        </p:nvSpPr>
        <p:spPr>
          <a:xfrm>
            <a:off x="1459421" y="1597006"/>
            <a:ext cx="9043987" cy="1048658"/>
          </a:xfrm>
          <a:prstGeom prst="rect">
            <a:avLst/>
          </a:prstGeom>
          <a:noFill/>
          <a:ln>
            <a:noFill/>
          </a:ln>
        </p:spPr>
        <p:txBody>
          <a:bodyPr vert="horz" lIns="0" tIns="0" rIns="0" bIns="0" rtlCol="0" anchor="t" anchorCtr="0">
            <a:noAutofit/>
          </a:bodyPr>
          <a:lstStyle>
            <a:lvl1pPr>
              <a:defRPr sz="2800">
                <a:solidFill>
                  <a:srgbClr val="0064A6"/>
                </a:solidFill>
              </a:defRPr>
            </a:lvl1pPr>
          </a:lstStyle>
          <a:p>
            <a:r>
              <a:rPr lang="de-DE" smtClean="0"/>
              <a:t>Titelmasterformat durch Klicken bearbeiten</a:t>
            </a:r>
            <a:endParaRPr lang="fr-FR" dirty="0"/>
          </a:p>
        </p:txBody>
      </p:sp>
    </p:spTree>
    <p:extLst>
      <p:ext uri="{BB962C8B-B14F-4D97-AF65-F5344CB8AC3E}">
        <p14:creationId xmlns:p14="http://schemas.microsoft.com/office/powerpoint/2010/main" val="10815831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_Text">
    <p:spTree>
      <p:nvGrpSpPr>
        <p:cNvPr id="1" name=""/>
        <p:cNvGrpSpPr/>
        <p:nvPr/>
      </p:nvGrpSpPr>
      <p:grpSpPr>
        <a:xfrm>
          <a:off x="0" y="0"/>
          <a:ext cx="0" cy="0"/>
          <a:chOff x="0" y="0"/>
          <a:chExt cx="0" cy="0"/>
        </a:xfrm>
      </p:grpSpPr>
      <p:sp>
        <p:nvSpPr>
          <p:cNvPr id="9" name="Rechteck 12"/>
          <p:cNvSpPr>
            <a:spLocks noChangeArrowheads="1"/>
          </p:cNvSpPr>
          <p:nvPr userDrawn="1"/>
        </p:nvSpPr>
        <p:spPr bwMode="hidden">
          <a:xfrm>
            <a:off x="182807" y="179904"/>
            <a:ext cx="10332793" cy="1001144"/>
          </a:xfrm>
          <a:prstGeom prst="rect">
            <a:avLst/>
          </a:prstGeom>
          <a:gradFill flip="none" rotWithShape="1">
            <a:gsLst>
              <a:gs pos="0">
                <a:srgbClr val="002B58"/>
              </a:gs>
              <a:gs pos="100000">
                <a:srgbClr val="0064A6"/>
              </a:gs>
            </a:gsLst>
            <a:lin ang="0" scaled="1"/>
            <a:tileRect/>
          </a:gradFill>
          <a:ln>
            <a:noFill/>
          </a:ln>
          <a:extLst/>
        </p:spPr>
        <p:txBody>
          <a:bodyPr lIns="0" tIns="0" rIns="0" bIns="0"/>
          <a:lstStyle/>
          <a:p>
            <a:endParaRPr lang="de-DE">
              <a:solidFill>
                <a:srgbClr val="000000"/>
              </a:solidFill>
              <a:ea typeface="ヒラギノ角ゴ Pro W3" charset="0"/>
              <a:cs typeface="ヒラギノ角ゴ Pro W3" charset="0"/>
            </a:endParaRPr>
          </a:p>
        </p:txBody>
      </p:sp>
      <p:sp>
        <p:nvSpPr>
          <p:cNvPr id="7"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r>
              <a:rPr lang="de-CH" dirty="0" smtClean="0"/>
              <a:t>Folie </a:t>
            </a:r>
            <a:fld id="{05F9AC53-F790-4868-97E7-45E3866EE614}" type="slidenum">
              <a:rPr lang="de-CH" b="1" smtClean="0"/>
              <a:pPr algn="r"/>
              <a:t>‹Nr.›</a:t>
            </a:fld>
            <a:r>
              <a:rPr lang="de-CH" b="1" dirty="0" smtClean="0"/>
              <a:t> </a:t>
            </a:r>
            <a:endParaRPr lang="de-CH" b="1" dirty="0"/>
          </a:p>
        </p:txBody>
      </p:sp>
      <p:sp>
        <p:nvSpPr>
          <p:cNvPr id="14" name="Textplatzhalter 13"/>
          <p:cNvSpPr>
            <a:spLocks noGrp="1"/>
          </p:cNvSpPr>
          <p:nvPr>
            <p:ph type="body" sz="quarter" idx="10"/>
          </p:nvPr>
        </p:nvSpPr>
        <p:spPr>
          <a:xfrm>
            <a:off x="377824" y="1626959"/>
            <a:ext cx="10137776" cy="5155294"/>
          </a:xfrm>
        </p:spPr>
        <p:txBody>
          <a:bodyPr/>
          <a:lstStyle>
            <a:lvl1pPr marL="355600" indent="-355600">
              <a:lnSpc>
                <a:spcPct val="120000"/>
              </a:lnSpc>
              <a:spcBef>
                <a:spcPts val="0"/>
              </a:spcBef>
              <a:defRPr sz="2000"/>
            </a:lvl1pPr>
            <a:lvl2pPr marL="719138" indent="-361950">
              <a:lnSpc>
                <a:spcPct val="120000"/>
              </a:lnSpc>
              <a:spcBef>
                <a:spcPts val="0"/>
              </a:spcBef>
              <a:defRPr sz="1800"/>
            </a:lvl2pPr>
            <a:lvl3pPr marL="1074738" indent="-355600">
              <a:lnSpc>
                <a:spcPct val="120000"/>
              </a:lnSpc>
              <a:spcBef>
                <a:spcPts val="0"/>
              </a:spcBef>
              <a:defRPr sz="1800"/>
            </a:lvl3pPr>
            <a:lvl4pPr marL="1433513" indent="-358775">
              <a:lnSpc>
                <a:spcPct val="120000"/>
              </a:lnSpc>
              <a:spcBef>
                <a:spcPts val="0"/>
              </a:spcBef>
              <a:buFont typeface="Symbol" pitchFamily="18" charset="2"/>
              <a:buChar char="-"/>
              <a:defRPr sz="1800"/>
            </a:lvl4pPr>
            <a:lvl5pPr marL="1787525" indent="-354013">
              <a:lnSpc>
                <a:spcPct val="120000"/>
              </a:lnSpc>
              <a:spcBef>
                <a:spcPts val="0"/>
              </a:spcBef>
              <a:buFont typeface="Symbol" pitchFamily="18" charset="2"/>
              <a:buChar char="-"/>
              <a:defRPr sz="180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10" name="Textplatzhalter 2"/>
          <p:cNvSpPr txBox="1">
            <a:spLocks/>
          </p:cNvSpPr>
          <p:nvPr userDrawn="1"/>
        </p:nvSpPr>
        <p:spPr>
          <a:xfrm>
            <a:off x="380893" y="284056"/>
            <a:ext cx="9928225" cy="800100"/>
          </a:xfrm>
          <a:prstGeom prst="rect">
            <a:avLst/>
          </a:prstGeom>
        </p:spPr>
        <p:txBody>
          <a:bodyPr anchor="ctr" anchorCtr="0"/>
          <a:lstStyle>
            <a:lvl1pPr marL="0" marR="0" indent="0" algn="l" defTabSz="995690" rtl="0" eaLnBrk="1" fontAlgn="auto" latinLnBrk="0" hangingPunct="1">
              <a:lnSpc>
                <a:spcPct val="100000"/>
              </a:lnSpc>
              <a:spcBef>
                <a:spcPts val="0"/>
              </a:spcBef>
              <a:spcAft>
                <a:spcPts val="0"/>
              </a:spcAft>
              <a:buClrTx/>
              <a:buSzTx/>
              <a:buFontTx/>
              <a:buNone/>
              <a:tabLst/>
              <a:defRPr sz="2200" b="1" i="0" kern="1200" baseline="0">
                <a:solidFill>
                  <a:schemeClr val="bg1"/>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endParaRPr lang="de-DE" sz="2600" b="0" spc="30" dirty="0" smtClean="0">
              <a:solidFill>
                <a:schemeClr val="bg1"/>
              </a:solidFill>
              <a:latin typeface="Arial"/>
              <a:cs typeface="Arial"/>
            </a:endParaRPr>
          </a:p>
        </p:txBody>
      </p:sp>
      <p:sp>
        <p:nvSpPr>
          <p:cNvPr id="11" name="Titelplatzhalter 1"/>
          <p:cNvSpPr>
            <a:spLocks noGrp="1"/>
          </p:cNvSpPr>
          <p:nvPr>
            <p:ph type="title"/>
          </p:nvPr>
        </p:nvSpPr>
        <p:spPr>
          <a:xfrm>
            <a:off x="380892" y="260160"/>
            <a:ext cx="9928225" cy="840632"/>
          </a:xfrm>
          <a:prstGeom prst="rect">
            <a:avLst/>
          </a:prstGeom>
          <a:noFill/>
          <a:ln>
            <a:noFill/>
          </a:ln>
        </p:spPr>
        <p:txBody>
          <a:bodyPr vert="horz" lIns="0" tIns="0" rIns="0" bIns="0" rtlCol="0" anchor="ctr" anchorCtr="0">
            <a:noAutofit/>
          </a:bodyPr>
          <a:lstStyle>
            <a:lvl1pPr>
              <a:defRPr sz="2600"/>
            </a:lvl1pPr>
          </a:lstStyle>
          <a:p>
            <a:r>
              <a:rPr lang="de-DE" smtClean="0"/>
              <a:t>Titelmasterformat durch Klicken bearbeiten</a:t>
            </a:r>
            <a:endParaRPr lang="fr-FR" dirty="0"/>
          </a:p>
        </p:txBody>
      </p:sp>
    </p:spTree>
    <p:extLst>
      <p:ext uri="{BB962C8B-B14F-4D97-AF65-F5344CB8AC3E}">
        <p14:creationId xmlns:p14="http://schemas.microsoft.com/office/powerpoint/2010/main" val="10878653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 Text mit Platzhalter Bild">
    <p:spTree>
      <p:nvGrpSpPr>
        <p:cNvPr id="1" name=""/>
        <p:cNvGrpSpPr/>
        <p:nvPr/>
      </p:nvGrpSpPr>
      <p:grpSpPr>
        <a:xfrm>
          <a:off x="0" y="0"/>
          <a:ext cx="0" cy="0"/>
          <a:chOff x="0" y="0"/>
          <a:chExt cx="0" cy="0"/>
        </a:xfrm>
      </p:grpSpPr>
      <p:sp>
        <p:nvSpPr>
          <p:cNvPr id="9" name="Rechteck 12"/>
          <p:cNvSpPr>
            <a:spLocks noChangeArrowheads="1"/>
          </p:cNvSpPr>
          <p:nvPr userDrawn="1"/>
        </p:nvSpPr>
        <p:spPr bwMode="hidden">
          <a:xfrm>
            <a:off x="182807" y="179904"/>
            <a:ext cx="10332793" cy="1001144"/>
          </a:xfrm>
          <a:prstGeom prst="rect">
            <a:avLst/>
          </a:prstGeom>
          <a:gradFill flip="none" rotWithShape="1">
            <a:gsLst>
              <a:gs pos="0">
                <a:srgbClr val="002B58"/>
              </a:gs>
              <a:gs pos="100000">
                <a:srgbClr val="0064A6"/>
              </a:gs>
            </a:gsLst>
            <a:lin ang="0" scaled="1"/>
            <a:tileRect/>
          </a:gradFill>
          <a:ln>
            <a:noFill/>
          </a:ln>
          <a:extLst/>
        </p:spPr>
        <p:txBody>
          <a:bodyPr lIns="0" tIns="0" rIns="0" bIns="0"/>
          <a:lstStyle/>
          <a:p>
            <a:endParaRPr lang="de-DE">
              <a:solidFill>
                <a:srgbClr val="000000"/>
              </a:solidFill>
              <a:ea typeface="ヒラギノ角ゴ Pro W3" charset="0"/>
              <a:cs typeface="ヒラギノ角ゴ Pro W3" charset="0"/>
            </a:endParaRPr>
          </a:p>
        </p:txBody>
      </p:sp>
      <p:sp>
        <p:nvSpPr>
          <p:cNvPr id="7"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‹Nr.›</a:t>
            </a:fld>
            <a:r>
              <a:rPr lang="de-CH" dirty="0" smtClean="0"/>
              <a:t> </a:t>
            </a:r>
            <a:endParaRPr lang="de-CH" dirty="0"/>
          </a:p>
        </p:txBody>
      </p:sp>
      <p:sp>
        <p:nvSpPr>
          <p:cNvPr id="3" name="Textplatzhalter 2"/>
          <p:cNvSpPr>
            <a:spLocks noGrp="1"/>
          </p:cNvSpPr>
          <p:nvPr>
            <p:ph type="body" sz="quarter" idx="10" hasCustomPrompt="1"/>
          </p:nvPr>
        </p:nvSpPr>
        <p:spPr>
          <a:xfrm>
            <a:off x="381000" y="1626589"/>
            <a:ext cx="7351059" cy="5183187"/>
          </a:xfrm>
        </p:spPr>
        <p:txBody>
          <a:bodyPr>
            <a:noAutofit/>
          </a:bodyPr>
          <a:lstStyle>
            <a:lvl1pPr marL="361950" indent="-361950">
              <a:lnSpc>
                <a:spcPct val="120000"/>
              </a:lnSpc>
              <a:spcBef>
                <a:spcPts val="0"/>
              </a:spcBef>
              <a:buFont typeface="Symbol" pitchFamily="18" charset="2"/>
              <a:buChar char="-"/>
              <a:defRPr sz="2000"/>
            </a:lvl1pPr>
            <a:lvl3pPr marL="1074738" indent="-360363">
              <a:defRPr/>
            </a:lvl3pPr>
          </a:lstStyle>
          <a:p>
            <a:pPr marL="361950" indent="-361950">
              <a:lnSpc>
                <a:spcPct val="120000"/>
              </a:lnSpc>
              <a:spcBef>
                <a:spcPts val="0"/>
              </a:spcBef>
            </a:pPr>
            <a:r>
              <a:rPr lang="de-DE" sz="2000" dirty="0" smtClean="0">
                <a:solidFill>
                  <a:srgbClr val="012C59"/>
                </a:solidFill>
              </a:rPr>
              <a:t>Aufzählung 1. Ebene, Arial, 20 </a:t>
            </a:r>
            <a:r>
              <a:rPr lang="de-DE" sz="2000" dirty="0" err="1" smtClean="0">
                <a:solidFill>
                  <a:srgbClr val="012C59"/>
                </a:solidFill>
              </a:rPr>
              <a:t>pt</a:t>
            </a:r>
            <a:r>
              <a:rPr lang="de-DE" sz="2000" dirty="0" smtClean="0">
                <a:solidFill>
                  <a:srgbClr val="012C59"/>
                </a:solidFill>
              </a:rPr>
              <a:t>, dunkelblau, Tabulator 1 cm</a:t>
            </a:r>
          </a:p>
          <a:p>
            <a:pPr marL="714375" lvl="1" indent="-352425">
              <a:lnSpc>
                <a:spcPct val="120000"/>
              </a:lnSpc>
              <a:spcBef>
                <a:spcPts val="0"/>
              </a:spcBef>
            </a:pPr>
            <a:r>
              <a:rPr lang="de-DE" sz="1800" dirty="0" smtClean="0">
                <a:solidFill>
                  <a:srgbClr val="012C59"/>
                </a:solidFill>
              </a:rPr>
              <a:t>Aufzählung 2. Ebene, Arial, 18 </a:t>
            </a:r>
            <a:r>
              <a:rPr lang="de-DE" sz="1800" dirty="0" err="1" smtClean="0">
                <a:solidFill>
                  <a:srgbClr val="012C59"/>
                </a:solidFill>
              </a:rPr>
              <a:t>pt</a:t>
            </a:r>
            <a:r>
              <a:rPr lang="de-DE" sz="1800" dirty="0" smtClean="0">
                <a:solidFill>
                  <a:srgbClr val="012C59"/>
                </a:solidFill>
              </a:rPr>
              <a:t>, dunkelblau, Tabulator 2 cm</a:t>
            </a:r>
          </a:p>
          <a:p>
            <a:pPr marL="1076325" lvl="2" indent="-361950">
              <a:lnSpc>
                <a:spcPct val="120000"/>
              </a:lnSpc>
              <a:spcBef>
                <a:spcPts val="0"/>
              </a:spcBef>
            </a:pPr>
            <a:r>
              <a:rPr lang="de-DE" sz="1800" dirty="0" smtClean="0">
                <a:solidFill>
                  <a:srgbClr val="012C59"/>
                </a:solidFill>
              </a:rPr>
              <a:t>Aufzählung 3. Ebene, Arial, 18 </a:t>
            </a:r>
            <a:r>
              <a:rPr lang="de-DE" sz="1800" dirty="0" err="1" smtClean="0">
                <a:solidFill>
                  <a:srgbClr val="012C59"/>
                </a:solidFill>
              </a:rPr>
              <a:t>pt</a:t>
            </a:r>
            <a:r>
              <a:rPr lang="de-DE" sz="1800" dirty="0" smtClean="0">
                <a:solidFill>
                  <a:srgbClr val="012C59"/>
                </a:solidFill>
              </a:rPr>
              <a:t>, dunkelblau, Tabulator 3 cm</a:t>
            </a:r>
          </a:p>
        </p:txBody>
      </p:sp>
      <p:sp>
        <p:nvSpPr>
          <p:cNvPr id="10" name="Bildplatzhalter 2"/>
          <p:cNvSpPr>
            <a:spLocks noGrp="1"/>
          </p:cNvSpPr>
          <p:nvPr>
            <p:ph type="pic" sz="quarter" idx="11" hasCustomPrompt="1"/>
          </p:nvPr>
        </p:nvSpPr>
        <p:spPr>
          <a:xfrm>
            <a:off x="7974106" y="4339988"/>
            <a:ext cx="2528047" cy="2464038"/>
          </a:xfrm>
        </p:spPr>
        <p:txBody>
          <a:bodyPr anchor="ctr"/>
          <a:lstStyle>
            <a:lvl1pPr marL="0" indent="0" algn="ctr">
              <a:buFontTx/>
              <a:buNone/>
              <a:defRPr sz="1600"/>
            </a:lvl1pPr>
          </a:lstStyle>
          <a:p>
            <a:r>
              <a:rPr lang="de-CH" dirty="0" smtClean="0"/>
              <a:t>Bild hier durch Klick </a:t>
            </a:r>
            <a:r>
              <a:rPr lang="de-CH" dirty="0" err="1" smtClean="0"/>
              <a:t>einfücgen</a:t>
            </a:r>
            <a:endParaRPr lang="de-CH" dirty="0"/>
          </a:p>
        </p:txBody>
      </p:sp>
      <p:sp>
        <p:nvSpPr>
          <p:cNvPr id="11" name="Bildplatzhalter 2"/>
          <p:cNvSpPr>
            <a:spLocks noGrp="1"/>
          </p:cNvSpPr>
          <p:nvPr>
            <p:ph type="pic" sz="quarter" idx="12" hasCustomPrompt="1"/>
          </p:nvPr>
        </p:nvSpPr>
        <p:spPr>
          <a:xfrm>
            <a:off x="7974106" y="1678828"/>
            <a:ext cx="2528047" cy="2464038"/>
          </a:xfrm>
        </p:spPr>
        <p:txBody>
          <a:bodyPr anchor="ctr"/>
          <a:lstStyle>
            <a:lvl1pPr marL="0" indent="0" algn="ctr">
              <a:buFontTx/>
              <a:buNone/>
              <a:defRPr sz="1600"/>
            </a:lvl1pPr>
          </a:lstStyle>
          <a:p>
            <a:r>
              <a:rPr lang="de-CH" dirty="0" smtClean="0"/>
              <a:t>Bild hier durch Klick </a:t>
            </a:r>
            <a:r>
              <a:rPr lang="de-CH" dirty="0" err="1" smtClean="0"/>
              <a:t>einfücgen</a:t>
            </a:r>
            <a:endParaRPr lang="de-CH" dirty="0"/>
          </a:p>
        </p:txBody>
      </p:sp>
      <p:sp>
        <p:nvSpPr>
          <p:cNvPr id="13" name="Textplatzhalter 2"/>
          <p:cNvSpPr txBox="1">
            <a:spLocks/>
          </p:cNvSpPr>
          <p:nvPr userDrawn="1"/>
        </p:nvSpPr>
        <p:spPr>
          <a:xfrm>
            <a:off x="380893" y="284056"/>
            <a:ext cx="9928225" cy="800100"/>
          </a:xfrm>
          <a:prstGeom prst="rect">
            <a:avLst/>
          </a:prstGeom>
        </p:spPr>
        <p:txBody>
          <a:bodyPr anchor="ctr" anchorCtr="0"/>
          <a:lstStyle>
            <a:lvl1pPr marL="0" marR="0" indent="0" algn="l" defTabSz="995690" rtl="0" eaLnBrk="1" fontAlgn="auto" latinLnBrk="0" hangingPunct="1">
              <a:lnSpc>
                <a:spcPct val="100000"/>
              </a:lnSpc>
              <a:spcBef>
                <a:spcPts val="0"/>
              </a:spcBef>
              <a:spcAft>
                <a:spcPts val="0"/>
              </a:spcAft>
              <a:buClrTx/>
              <a:buSzTx/>
              <a:buFontTx/>
              <a:buNone/>
              <a:tabLst/>
              <a:defRPr sz="2200" b="1" i="0" kern="1200" baseline="0">
                <a:solidFill>
                  <a:schemeClr val="bg1"/>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endParaRPr lang="de-DE" sz="2600" b="0" spc="30" dirty="0" smtClean="0">
              <a:solidFill>
                <a:schemeClr val="bg1"/>
              </a:solidFill>
              <a:latin typeface="Arial"/>
              <a:cs typeface="Arial"/>
            </a:endParaRPr>
          </a:p>
        </p:txBody>
      </p:sp>
      <p:sp>
        <p:nvSpPr>
          <p:cNvPr id="15" name="Titelplatzhalter 1"/>
          <p:cNvSpPr>
            <a:spLocks noGrp="1"/>
          </p:cNvSpPr>
          <p:nvPr>
            <p:ph type="title"/>
          </p:nvPr>
        </p:nvSpPr>
        <p:spPr>
          <a:xfrm>
            <a:off x="380892" y="260160"/>
            <a:ext cx="9928225" cy="840632"/>
          </a:xfrm>
          <a:prstGeom prst="rect">
            <a:avLst/>
          </a:prstGeom>
          <a:noFill/>
          <a:ln>
            <a:noFill/>
          </a:ln>
        </p:spPr>
        <p:txBody>
          <a:bodyPr vert="horz" lIns="0" tIns="0" rIns="0" bIns="0" rtlCol="0" anchor="ctr" anchorCtr="0">
            <a:noAutofit/>
          </a:bodyPr>
          <a:lstStyle>
            <a:lvl1pPr>
              <a:defRPr sz="2600"/>
            </a:lvl1pPr>
          </a:lstStyle>
          <a:p>
            <a:r>
              <a:rPr lang="de-DE" smtClean="0"/>
              <a:t>Titelmasterformat durch Klicken bearbeiten</a:t>
            </a:r>
            <a:endParaRPr lang="fr-FR" dirty="0"/>
          </a:p>
        </p:txBody>
      </p:sp>
    </p:spTree>
    <p:extLst>
      <p:ext uri="{BB962C8B-B14F-4D97-AF65-F5344CB8AC3E}">
        <p14:creationId xmlns:p14="http://schemas.microsoft.com/office/powerpoint/2010/main" val="13755199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8" name="Diagrammplatzhalter 7"/>
          <p:cNvSpPr>
            <a:spLocks noGrp="1"/>
          </p:cNvSpPr>
          <p:nvPr>
            <p:ph type="chart" sz="quarter" idx="12"/>
          </p:nvPr>
        </p:nvSpPr>
        <p:spPr>
          <a:xfrm>
            <a:off x="377826" y="1651934"/>
            <a:ext cx="9928224" cy="5111750"/>
          </a:xfrm>
        </p:spPr>
        <p:txBody>
          <a:bodyPr/>
          <a:lstStyle>
            <a:lvl1pPr marL="0" indent="0">
              <a:buFontTx/>
              <a:buNone/>
              <a:defRPr sz="2000"/>
            </a:lvl1pPr>
          </a:lstStyle>
          <a:p>
            <a:r>
              <a:rPr lang="de-DE" smtClean="0"/>
              <a:t>Diagramm durch Klicken auf Symbol hinzufügen</a:t>
            </a:r>
            <a:endParaRPr lang="fr-FR" dirty="0"/>
          </a:p>
        </p:txBody>
      </p:sp>
      <p:sp>
        <p:nvSpPr>
          <p:cNvPr id="13" name="Rechteck 12"/>
          <p:cNvSpPr>
            <a:spLocks noChangeArrowheads="1"/>
          </p:cNvSpPr>
          <p:nvPr userDrawn="1"/>
        </p:nvSpPr>
        <p:spPr bwMode="hidden">
          <a:xfrm>
            <a:off x="182807" y="179904"/>
            <a:ext cx="10332793" cy="1001144"/>
          </a:xfrm>
          <a:prstGeom prst="rect">
            <a:avLst/>
          </a:prstGeom>
          <a:gradFill flip="none" rotWithShape="1">
            <a:gsLst>
              <a:gs pos="0">
                <a:srgbClr val="002B58"/>
              </a:gs>
              <a:gs pos="100000">
                <a:srgbClr val="0064A6"/>
              </a:gs>
            </a:gsLst>
            <a:lin ang="0" scaled="1"/>
            <a:tileRect/>
          </a:gradFill>
          <a:ln>
            <a:noFill/>
          </a:ln>
          <a:extLst/>
        </p:spPr>
        <p:txBody>
          <a:bodyPr lIns="0" tIns="0" rIns="0" bIns="0"/>
          <a:lstStyle/>
          <a:p>
            <a:endParaRPr lang="de-DE">
              <a:solidFill>
                <a:srgbClr val="000000"/>
              </a:solidFill>
              <a:ea typeface="ヒラギノ角ゴ Pro W3" charset="0"/>
              <a:cs typeface="ヒラギノ角ゴ Pro W3" charset="0"/>
            </a:endParaRPr>
          </a:p>
        </p:txBody>
      </p:sp>
      <p:sp>
        <p:nvSpPr>
          <p:cNvPr id="9"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‹Nr.›</a:t>
            </a:fld>
            <a:r>
              <a:rPr lang="de-CH" dirty="0" smtClean="0"/>
              <a:t> </a:t>
            </a:r>
            <a:endParaRPr lang="de-CH" dirty="0"/>
          </a:p>
        </p:txBody>
      </p:sp>
      <p:sp>
        <p:nvSpPr>
          <p:cNvPr id="12" name="Textplatzhalter 2"/>
          <p:cNvSpPr txBox="1">
            <a:spLocks/>
          </p:cNvSpPr>
          <p:nvPr userDrawn="1"/>
        </p:nvSpPr>
        <p:spPr>
          <a:xfrm>
            <a:off x="380893" y="284056"/>
            <a:ext cx="9928225" cy="800100"/>
          </a:xfrm>
          <a:prstGeom prst="rect">
            <a:avLst/>
          </a:prstGeom>
        </p:spPr>
        <p:txBody>
          <a:bodyPr anchor="ctr" anchorCtr="0"/>
          <a:lstStyle>
            <a:lvl1pPr marL="0" marR="0" indent="0" algn="l" defTabSz="995690" rtl="0" eaLnBrk="1" fontAlgn="auto" latinLnBrk="0" hangingPunct="1">
              <a:lnSpc>
                <a:spcPct val="100000"/>
              </a:lnSpc>
              <a:spcBef>
                <a:spcPts val="0"/>
              </a:spcBef>
              <a:spcAft>
                <a:spcPts val="0"/>
              </a:spcAft>
              <a:buClrTx/>
              <a:buSzTx/>
              <a:buFontTx/>
              <a:buNone/>
              <a:tabLst/>
              <a:defRPr sz="2200" b="1" i="0" kern="1200" baseline="0">
                <a:solidFill>
                  <a:schemeClr val="bg1"/>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endParaRPr lang="de-DE" sz="2600" b="0" spc="30" dirty="0" smtClean="0">
              <a:solidFill>
                <a:schemeClr val="bg1"/>
              </a:solidFill>
              <a:latin typeface="Arial"/>
              <a:cs typeface="Arial"/>
            </a:endParaRPr>
          </a:p>
        </p:txBody>
      </p:sp>
      <p:sp>
        <p:nvSpPr>
          <p:cNvPr id="15" name="Titelplatzhalter 1"/>
          <p:cNvSpPr>
            <a:spLocks noGrp="1"/>
          </p:cNvSpPr>
          <p:nvPr>
            <p:ph type="title"/>
          </p:nvPr>
        </p:nvSpPr>
        <p:spPr>
          <a:xfrm>
            <a:off x="380892" y="260160"/>
            <a:ext cx="9928225" cy="840632"/>
          </a:xfrm>
          <a:prstGeom prst="rect">
            <a:avLst/>
          </a:prstGeom>
          <a:noFill/>
          <a:ln>
            <a:noFill/>
          </a:ln>
        </p:spPr>
        <p:txBody>
          <a:bodyPr vert="horz" lIns="0" tIns="0" rIns="0" bIns="0" rtlCol="0" anchor="ctr" anchorCtr="0">
            <a:noAutofit/>
          </a:bodyPr>
          <a:lstStyle>
            <a:lvl1pPr>
              <a:defRPr sz="2600"/>
            </a:lvl1pPr>
          </a:lstStyle>
          <a:p>
            <a:r>
              <a:rPr lang="de-DE" smtClean="0"/>
              <a:t>Titelmasterformat durch Klicken bearbeiten</a:t>
            </a:r>
            <a:endParaRPr lang="fr-FR" dirty="0"/>
          </a:p>
        </p:txBody>
      </p:sp>
    </p:spTree>
    <p:extLst>
      <p:ext uri="{BB962C8B-B14F-4D97-AF65-F5344CB8AC3E}">
        <p14:creationId xmlns:p14="http://schemas.microsoft.com/office/powerpoint/2010/main" val="34888271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ennseite">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377824" y="2844526"/>
            <a:ext cx="10137776" cy="3959499"/>
          </a:xfrm>
        </p:spPr>
        <p:txBody>
          <a:bodyPr/>
          <a:lstStyle>
            <a:lvl1pPr marL="0" indent="0">
              <a:buNone/>
              <a:defRPr sz="2000"/>
            </a:lvl1pPr>
            <a:lvl2pPr marL="198793" indent="0">
              <a:buNone/>
              <a:defRPr/>
            </a:lvl2pPr>
            <a:lvl3pPr marL="388941" indent="0">
              <a:buNone/>
              <a:defRPr/>
            </a:lvl3pPr>
            <a:lvl4pPr marL="1493535" indent="0">
              <a:buFont typeface="Arial" pitchFamily="34" charset="0"/>
              <a:buNone/>
              <a:defRPr/>
            </a:lvl4pPr>
            <a:lvl5pPr marL="1991380" indent="0">
              <a:buFont typeface="Arial" pitchFamily="34" charset="0"/>
              <a:buNone/>
              <a:defRPr/>
            </a:lvl5pPr>
          </a:lstStyle>
          <a:p>
            <a:pPr lvl="0"/>
            <a:r>
              <a:rPr lang="de-DE" dirty="0" smtClean="0"/>
              <a:t>Platzhalter für Text oder Bild</a:t>
            </a:r>
            <a:endParaRPr lang="de-CH" dirty="0"/>
          </a:p>
        </p:txBody>
      </p:sp>
      <p:sp>
        <p:nvSpPr>
          <p:cNvPr id="6"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‹Nr.›</a:t>
            </a:fld>
            <a:r>
              <a:rPr lang="de-CH" dirty="0" smtClean="0"/>
              <a:t> </a:t>
            </a:r>
            <a:endParaRPr lang="de-CH" dirty="0"/>
          </a:p>
        </p:txBody>
      </p:sp>
      <p:sp>
        <p:nvSpPr>
          <p:cNvPr id="11" name="Titelplatzhalter 1"/>
          <p:cNvSpPr>
            <a:spLocks noGrp="1"/>
          </p:cNvSpPr>
          <p:nvPr>
            <p:ph type="title"/>
          </p:nvPr>
        </p:nvSpPr>
        <p:spPr>
          <a:xfrm>
            <a:off x="377825" y="1598295"/>
            <a:ext cx="9928225" cy="840632"/>
          </a:xfrm>
          <a:prstGeom prst="rect">
            <a:avLst/>
          </a:prstGeom>
          <a:noFill/>
          <a:ln>
            <a:noFill/>
          </a:ln>
        </p:spPr>
        <p:txBody>
          <a:bodyPr vert="horz" lIns="0" tIns="0" rIns="0" bIns="0" rtlCol="0" anchor="t" anchorCtr="0">
            <a:noAutofit/>
          </a:bodyPr>
          <a:lstStyle>
            <a:lvl1pPr>
              <a:defRPr sz="2600">
                <a:solidFill>
                  <a:srgbClr val="0064A6"/>
                </a:solidFill>
              </a:defRPr>
            </a:lvl1pPr>
          </a:lstStyle>
          <a:p>
            <a:r>
              <a:rPr lang="de-DE" smtClean="0"/>
              <a:t>Titelmasterformat durch Klicken bearbeiten</a:t>
            </a:r>
            <a:endParaRPr lang="fr-FR" dirty="0"/>
          </a:p>
        </p:txBody>
      </p:sp>
    </p:spTree>
    <p:extLst>
      <p:ext uri="{BB962C8B-B14F-4D97-AF65-F5344CB8AC3E}">
        <p14:creationId xmlns:p14="http://schemas.microsoft.com/office/powerpoint/2010/main" val="8364310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377824" y="1634400"/>
            <a:ext cx="10137776" cy="5111750"/>
          </a:xfrm>
          <a:prstGeom prst="rect">
            <a:avLst/>
          </a:prstGeom>
        </p:spPr>
        <p:txBody>
          <a:bodyPr vert="horz" lIns="0" tIns="0" rIns="0" bIns="0" rtlCol="0">
            <a:noAutofit/>
          </a:bodyPr>
          <a:lstStyle/>
          <a:p>
            <a:pPr marL="361950" indent="-361950">
              <a:lnSpc>
                <a:spcPct val="120000"/>
              </a:lnSpc>
              <a:spcBef>
                <a:spcPts val="0"/>
              </a:spcBef>
            </a:pPr>
            <a:r>
              <a:rPr lang="de-DE" sz="2000" dirty="0" smtClean="0">
                <a:solidFill>
                  <a:srgbClr val="012C59"/>
                </a:solidFill>
              </a:rPr>
              <a:t>Aufzählung 1. Ebene, Arial, 20 </a:t>
            </a:r>
            <a:r>
              <a:rPr lang="de-DE" sz="2000" dirty="0" err="1" smtClean="0">
                <a:solidFill>
                  <a:srgbClr val="012C59"/>
                </a:solidFill>
              </a:rPr>
              <a:t>pt</a:t>
            </a:r>
            <a:r>
              <a:rPr lang="de-DE" sz="2000" dirty="0" smtClean="0">
                <a:solidFill>
                  <a:srgbClr val="012C59"/>
                </a:solidFill>
              </a:rPr>
              <a:t>, dunkelblau, Tabulator 1 cm</a:t>
            </a:r>
          </a:p>
          <a:p>
            <a:pPr marL="714375" lvl="1" indent="-352425">
              <a:lnSpc>
                <a:spcPct val="120000"/>
              </a:lnSpc>
              <a:spcBef>
                <a:spcPts val="0"/>
              </a:spcBef>
            </a:pPr>
            <a:r>
              <a:rPr lang="de-DE" sz="1800" dirty="0" smtClean="0">
                <a:solidFill>
                  <a:srgbClr val="012C59"/>
                </a:solidFill>
              </a:rPr>
              <a:t>Aufzählung 2. Ebene, Arial, 18 </a:t>
            </a:r>
            <a:r>
              <a:rPr lang="de-DE" sz="1800" dirty="0" err="1" smtClean="0">
                <a:solidFill>
                  <a:srgbClr val="012C59"/>
                </a:solidFill>
              </a:rPr>
              <a:t>pt</a:t>
            </a:r>
            <a:r>
              <a:rPr lang="de-DE" sz="1800" dirty="0" smtClean="0">
                <a:solidFill>
                  <a:srgbClr val="012C59"/>
                </a:solidFill>
              </a:rPr>
              <a:t>, dunkelblau, Tabulator 2 cm</a:t>
            </a:r>
          </a:p>
          <a:p>
            <a:pPr marL="1076325" lvl="2" indent="-361950">
              <a:lnSpc>
                <a:spcPct val="120000"/>
              </a:lnSpc>
              <a:spcBef>
                <a:spcPts val="0"/>
              </a:spcBef>
            </a:pPr>
            <a:r>
              <a:rPr lang="de-DE" sz="1800" dirty="0" smtClean="0">
                <a:solidFill>
                  <a:srgbClr val="012C59"/>
                </a:solidFill>
              </a:rPr>
              <a:t>Aufzählung 3. Ebene, Arial, 18 </a:t>
            </a:r>
            <a:r>
              <a:rPr lang="de-DE" sz="1800" dirty="0" err="1" smtClean="0">
                <a:solidFill>
                  <a:srgbClr val="012C59"/>
                </a:solidFill>
              </a:rPr>
              <a:t>pt</a:t>
            </a:r>
            <a:r>
              <a:rPr lang="de-DE" sz="1800" dirty="0" smtClean="0">
                <a:solidFill>
                  <a:srgbClr val="012C59"/>
                </a:solidFill>
              </a:rPr>
              <a:t>, dunkelblau, Tabulator 3 cm</a:t>
            </a:r>
          </a:p>
        </p:txBody>
      </p:sp>
      <p:sp>
        <p:nvSpPr>
          <p:cNvPr id="14" name="Foliennummernplatzhalter 6"/>
          <p:cNvSpPr>
            <a:spLocks noGrp="1"/>
          </p:cNvSpPr>
          <p:nvPr>
            <p:ph type="sldNum" sz="quarter" idx="4"/>
          </p:nvPr>
        </p:nvSpPr>
        <p:spPr>
          <a:xfrm>
            <a:off x="7176925" y="7261868"/>
            <a:ext cx="831846" cy="138499"/>
          </a:xfrm>
          <a:prstGeom prst="rect">
            <a:avLst/>
          </a:prstGeom>
          <a:noFill/>
        </p:spPr>
        <p:txBody>
          <a:bodyPr vert="horz" wrap="square" lIns="0" tIns="0" rIns="0" bIns="0" rtlCol="0" anchor="ctr" anchorCtr="0">
            <a:spAutoFit/>
          </a:bodyPr>
          <a:lstStyle>
            <a:lvl1pPr>
              <a:defRPr lang="de-CH" sz="900" smtClean="0">
                <a:solidFill>
                  <a:srgbClr val="012C59"/>
                </a:solidFill>
              </a:defRPr>
            </a:lvl1pPr>
          </a:lstStyle>
          <a:p>
            <a:pPr algn="r"/>
            <a:fld id="{05F9AC53-F790-4868-97E7-45E3866EE614}" type="slidenum">
              <a:rPr lang="de-CH" smtClean="0"/>
              <a:pPr algn="r"/>
              <a:t>‹Nr.›</a:t>
            </a:fld>
            <a:r>
              <a:rPr lang="de-CH" dirty="0" smtClean="0"/>
              <a:t> </a:t>
            </a:r>
            <a:endParaRPr lang="de-CH" dirty="0"/>
          </a:p>
        </p:txBody>
      </p:sp>
      <p:pic>
        <p:nvPicPr>
          <p:cNvPr id="17" name="Grafik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black">
          <a:xfrm>
            <a:off x="8952755" y="7121368"/>
            <a:ext cx="1568685" cy="278999"/>
          </a:xfrm>
          <a:prstGeom prst="rect">
            <a:avLst/>
          </a:prstGeom>
        </p:spPr>
      </p:pic>
    </p:spTree>
    <p:extLst>
      <p:ext uri="{BB962C8B-B14F-4D97-AF65-F5344CB8AC3E}">
        <p14:creationId xmlns:p14="http://schemas.microsoft.com/office/powerpoint/2010/main" val="2202826388"/>
      </p:ext>
    </p:extLst>
  </p:cSld>
  <p:clrMap bg1="lt1" tx1="dk1" bg2="lt2" tx2="dk2" accent1="accent1" accent2="accent2" accent3="accent3" accent4="accent4" accent5="accent5" accent6="accent6" hlink="hlink" folHlink="folHlink"/>
  <p:sldLayoutIdLst>
    <p:sldLayoutId id="2147483681" r:id="rId1"/>
    <p:sldLayoutId id="2147483685" r:id="rId2"/>
    <p:sldLayoutId id="2147483688" r:id="rId3"/>
    <p:sldLayoutId id="2147483686" r:id="rId4"/>
    <p:sldLayoutId id="2147483678" r:id="rId5"/>
    <p:sldLayoutId id="2147483684" r:id="rId6"/>
  </p:sldLayoutIdLst>
  <p:timing>
    <p:tnLst>
      <p:par>
        <p:cTn id="1" dur="indefinite" restart="never" nodeType="tmRoot"/>
      </p:par>
    </p:tnLst>
  </p:timing>
  <p:hf hdr="0"/>
  <p:txStyles>
    <p:titleStyle>
      <a:lvl1pPr algn="l" defTabSz="995690" rtl="0" eaLnBrk="1" latinLnBrk="0" hangingPunct="1">
        <a:spcBef>
          <a:spcPct val="0"/>
        </a:spcBef>
        <a:buNone/>
        <a:defRPr sz="2400" b="1" kern="1200">
          <a:solidFill>
            <a:schemeClr val="bg1"/>
          </a:solidFill>
          <a:latin typeface="Arial" pitchFamily="34" charset="0"/>
          <a:ea typeface="+mj-ea"/>
          <a:cs typeface="Arial" pitchFamily="34" charset="0"/>
        </a:defRPr>
      </a:lvl1pPr>
    </p:titleStyle>
    <p:bodyStyle>
      <a:lvl1pPr marL="198793" indent="-198793" algn="l" defTabSz="995690" rtl="0" eaLnBrk="1" latinLnBrk="0" hangingPunct="1">
        <a:spcBef>
          <a:spcPts val="871"/>
        </a:spcBef>
        <a:buFont typeface="Symbol" pitchFamily="18" charset="2"/>
        <a:buChar char="-"/>
        <a:defRPr sz="2200" kern="1200">
          <a:solidFill>
            <a:srgbClr val="002C59"/>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2626427" y="6214095"/>
            <a:ext cx="5400601" cy="230832"/>
          </a:xfrm>
          <a:prstGeom prst="rect">
            <a:avLst/>
          </a:prstGeom>
        </p:spPr>
        <p:txBody>
          <a:bodyPr wrap="square" lIns="0" tIns="0" rIns="0" bIns="0" anchor="b">
            <a:spAutoFit/>
          </a:bodyPr>
          <a:lstStyle/>
          <a:p>
            <a:pPr algn="ctr"/>
            <a:r>
              <a:rPr lang="de-CH" sz="1500" b="1" dirty="0" err="1">
                <a:solidFill>
                  <a:schemeClr val="bg1"/>
                </a:solidFill>
              </a:rPr>
              <a:t>Building</a:t>
            </a:r>
            <a:r>
              <a:rPr lang="de-CH" sz="1500" b="1" dirty="0">
                <a:solidFill>
                  <a:schemeClr val="bg1"/>
                </a:solidFill>
              </a:rPr>
              <a:t> Competence. </a:t>
            </a:r>
            <a:r>
              <a:rPr lang="de-CH" sz="1500" b="1" dirty="0" err="1">
                <a:solidFill>
                  <a:schemeClr val="bg1"/>
                </a:solidFill>
              </a:rPr>
              <a:t>Crossing</a:t>
            </a:r>
            <a:r>
              <a:rPr lang="de-CH" sz="1500" b="1" dirty="0">
                <a:solidFill>
                  <a:schemeClr val="bg1"/>
                </a:solidFill>
              </a:rPr>
              <a:t> Borders.</a:t>
            </a:r>
          </a:p>
        </p:txBody>
      </p:sp>
      <p:sp>
        <p:nvSpPr>
          <p:cNvPr id="25" name="Textplatzhalter 24"/>
          <p:cNvSpPr>
            <a:spLocks noGrp="1"/>
          </p:cNvSpPr>
          <p:nvPr>
            <p:ph type="body" sz="quarter" idx="11"/>
          </p:nvPr>
        </p:nvSpPr>
        <p:spPr>
          <a:xfrm flipH="1">
            <a:off x="1476747" y="6918219"/>
            <a:ext cx="8910266" cy="238176"/>
          </a:xfrm>
        </p:spPr>
        <p:txBody>
          <a:bodyPr/>
          <a:lstStyle/>
          <a:p>
            <a:r>
              <a:rPr lang="de-CH" dirty="0" smtClean="0"/>
              <a:t>Nadia Yerly, </a:t>
            </a:r>
            <a:r>
              <a:rPr lang="de-CH" i="1" dirty="0" smtClean="0"/>
              <a:t>Dr. </a:t>
            </a:r>
            <a:r>
              <a:rPr lang="de-CH" i="1" dirty="0" err="1" smtClean="0"/>
              <a:t>rer</a:t>
            </a:r>
            <a:r>
              <a:rPr lang="de-CH" i="1" dirty="0" smtClean="0"/>
              <a:t>. pol.</a:t>
            </a:r>
            <a:r>
              <a:rPr lang="de-CH" dirty="0" smtClean="0"/>
              <a:t>, </a:t>
            </a:r>
            <a:r>
              <a:rPr lang="en-GB" dirty="0" smtClean="0"/>
              <a:t>Research Associate and Project Manager</a:t>
            </a:r>
            <a:endParaRPr lang="en-GB" i="1" dirty="0"/>
          </a:p>
        </p:txBody>
      </p:sp>
      <p:sp>
        <p:nvSpPr>
          <p:cNvPr id="2" name="Rechteck 1"/>
          <p:cNvSpPr/>
          <p:nvPr/>
        </p:nvSpPr>
        <p:spPr>
          <a:xfrm>
            <a:off x="1464555" y="1519850"/>
            <a:ext cx="8905503" cy="1375750"/>
          </a:xfrm>
          <a:prstGeom prst="rect">
            <a:avLst/>
          </a:prstGeom>
        </p:spPr>
        <p:txBody>
          <a:bodyPr wrap="square" lIns="0" tIns="0" rIns="0" bIns="0" anchor="t" anchorCtr="0">
            <a:noAutofit/>
          </a:bodyPr>
          <a:lstStyle/>
          <a:p>
            <a:pPr>
              <a:lnSpc>
                <a:spcPct val="110000"/>
              </a:lnSpc>
            </a:pPr>
            <a:r>
              <a:rPr lang="en-GB" sz="2400" b="1" dirty="0" smtClean="0">
                <a:solidFill>
                  <a:schemeClr val="bg1"/>
                </a:solidFill>
              </a:rPr>
              <a:t>PEMPAL Cross-Cop Executive Meeting, 13-15 July 2016 Bern</a:t>
            </a:r>
          </a:p>
          <a:p>
            <a:pPr>
              <a:lnSpc>
                <a:spcPct val="110000"/>
              </a:lnSpc>
            </a:pPr>
            <a:r>
              <a:rPr lang="en-GB" sz="2400" b="1" dirty="0" smtClean="0">
                <a:solidFill>
                  <a:schemeClr val="bg1"/>
                </a:solidFill>
              </a:rPr>
              <a:t>Institutional and Legal Framework of Subnational jurisdictions: Swiss cantonal debt brakes</a:t>
            </a:r>
            <a:endParaRPr lang="en-GB" sz="2400" b="1" dirty="0">
              <a:solidFill>
                <a:schemeClr val="bg1"/>
              </a:solidFill>
            </a:endParaRPr>
          </a:p>
        </p:txBody>
      </p:sp>
      <p:sp>
        <p:nvSpPr>
          <p:cNvPr id="6" name="Bildplatzhalter 3"/>
          <p:cNvSpPr>
            <a:spLocks noGrp="1"/>
          </p:cNvSpPr>
          <p:nvPr>
            <p:ph type="pic" sz="quarter" idx="12"/>
          </p:nvPr>
        </p:nvSpPr>
        <p:spPr>
          <a:xfrm>
            <a:off x="1476746" y="2907318"/>
            <a:ext cx="8910267" cy="3096294"/>
          </a:xfrm>
        </p:spPr>
        <p:txBody>
          <a:bodyPr/>
          <a:lstStyle>
            <a:lvl1pPr marL="0" indent="0">
              <a:buNone/>
              <a:defRPr>
                <a:solidFill>
                  <a:schemeClr val="bg1"/>
                </a:solidFill>
              </a:defRPr>
            </a:lvl1pPr>
          </a:lstStyle>
          <a:p>
            <a:endParaRPr lang="de-CH" dirty="0"/>
          </a:p>
        </p:txBody>
      </p:sp>
      <p:sp>
        <p:nvSpPr>
          <p:cNvPr id="3" name="Textplatzhalter 2"/>
          <p:cNvSpPr>
            <a:spLocks noGrp="1"/>
          </p:cNvSpPr>
          <p:nvPr>
            <p:ph type="body" sz="quarter" idx="14"/>
          </p:nvPr>
        </p:nvSpPr>
        <p:spPr/>
        <p:txBody>
          <a:bodyPr/>
          <a:lstStyle/>
          <a:p>
            <a:r>
              <a:rPr lang="de-DE" dirty="0"/>
              <a:t>N</a:t>
            </a:r>
            <a:r>
              <a:rPr lang="de-DE" dirty="0" smtClean="0"/>
              <a:t>adia.yerly@zhaw.ch</a:t>
            </a:r>
            <a:endParaRPr lang="de-DE" dirty="0"/>
          </a:p>
        </p:txBody>
      </p:sp>
    </p:spTree>
    <p:extLst>
      <p:ext uri="{BB962C8B-B14F-4D97-AF65-F5344CB8AC3E}">
        <p14:creationId xmlns:p14="http://schemas.microsoft.com/office/powerpoint/2010/main" val="256860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Institutional architecture of fiscal rules</a:t>
            </a:r>
            <a:br>
              <a:rPr lang="en-US" dirty="0" smtClean="0"/>
            </a:br>
            <a:r>
              <a:rPr lang="en-US" sz="2200" dirty="0" smtClean="0"/>
              <a:t>Component 5</a:t>
            </a:r>
            <a:endParaRPr lang="en-US" sz="2200" dirty="0"/>
          </a:p>
        </p:txBody>
      </p:sp>
      <p:sp>
        <p:nvSpPr>
          <p:cNvPr id="3" name="Textfeld 2"/>
          <p:cNvSpPr txBox="1"/>
          <p:nvPr/>
        </p:nvSpPr>
        <p:spPr>
          <a:xfrm>
            <a:off x="240632" y="1341809"/>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4010600084"/>
              </p:ext>
            </p:extLst>
          </p:nvPr>
        </p:nvGraphicFramePr>
        <p:xfrm>
          <a:off x="2405349" y="1555528"/>
          <a:ext cx="8012279" cy="2987040"/>
        </p:xfrm>
        <a:graphic>
          <a:graphicData uri="http://schemas.openxmlformats.org/drawingml/2006/table">
            <a:tbl>
              <a:tblPr firstRow="1" bandRow="1">
                <a:tableStyleId>{5C22544A-7EE6-4342-B048-85BDC9FD1C3A}</a:tableStyleId>
              </a:tblPr>
              <a:tblGrid>
                <a:gridCol w="7278798"/>
                <a:gridCol w="733481"/>
              </a:tblGrid>
              <a:tr h="370840">
                <a:tc>
                  <a:txBody>
                    <a:bodyPr/>
                    <a:lstStyle/>
                    <a:p>
                      <a:r>
                        <a:rPr lang="en-GB" sz="2200" noProof="0" dirty="0" smtClean="0">
                          <a:solidFill>
                            <a:schemeClr val="tx1">
                              <a:lumMod val="90000"/>
                              <a:lumOff val="10000"/>
                            </a:schemeClr>
                          </a:solidFill>
                          <a:latin typeface="Arial Narrow" panose="020B0606020202030204" pitchFamily="34" charset="0"/>
                        </a:rPr>
                        <a:t>Amortization policy</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Repayment</a:t>
                      </a:r>
                      <a:r>
                        <a:rPr lang="en-GB" sz="2200" baseline="0" noProof="0" dirty="0" smtClean="0">
                          <a:solidFill>
                            <a:schemeClr val="tx1">
                              <a:lumMod val="90000"/>
                              <a:lumOff val="10000"/>
                            </a:schemeClr>
                          </a:solidFill>
                          <a:latin typeface="Arial Narrow" panose="020B0606020202030204" pitchFamily="34" charset="0"/>
                        </a:rPr>
                        <a:t> of the debt</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6">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  Amortization</a:t>
                      </a:r>
                      <a:r>
                        <a:rPr lang="en-GB" sz="2200" baseline="0" noProof="0" dirty="0" smtClean="0">
                          <a:solidFill>
                            <a:schemeClr val="tx1">
                              <a:lumMod val="90000"/>
                              <a:lumOff val="10000"/>
                            </a:schemeClr>
                          </a:solidFill>
                          <a:latin typeface="Arial Narrow" panose="020B0606020202030204" pitchFamily="34" charset="0"/>
                        </a:rPr>
                        <a:t> r</a:t>
                      </a:r>
                      <a:r>
                        <a:rPr lang="en-GB" sz="2200" noProof="0" dirty="0" smtClean="0">
                          <a:solidFill>
                            <a:schemeClr val="tx1">
                              <a:lumMod val="90000"/>
                              <a:lumOff val="10000"/>
                            </a:schemeClr>
                          </a:solidFill>
                          <a:latin typeface="Arial Narrow" panose="020B0606020202030204" pitchFamily="34" charset="0"/>
                        </a:rPr>
                        <a:t>ates specified in statutory</a:t>
                      </a:r>
                      <a:r>
                        <a:rPr lang="en-GB" sz="2200" baseline="0" noProof="0" dirty="0" smtClean="0">
                          <a:solidFill>
                            <a:schemeClr val="tx1">
                              <a:lumMod val="90000"/>
                              <a:lumOff val="10000"/>
                            </a:schemeClr>
                          </a:solidFill>
                          <a:latin typeface="Arial Narrow" panose="020B0606020202030204" pitchFamily="34" charset="0"/>
                        </a:rPr>
                        <a:t> legislation</a:t>
                      </a:r>
                      <a:endParaRPr lang="en-GB" sz="2200"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4</a:t>
                      </a:r>
                      <a:endParaRPr lang="en-GB" sz="2200" i="1"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  Amortization</a:t>
                      </a:r>
                      <a:r>
                        <a:rPr lang="en-GB" sz="2200" baseline="0" noProof="0" dirty="0" smtClean="0">
                          <a:solidFill>
                            <a:schemeClr val="tx1">
                              <a:lumMod val="90000"/>
                              <a:lumOff val="10000"/>
                            </a:schemeClr>
                          </a:solidFill>
                          <a:latin typeface="Arial Narrow" panose="020B0606020202030204" pitchFamily="34" charset="0"/>
                        </a:rPr>
                        <a:t> r</a:t>
                      </a:r>
                      <a:r>
                        <a:rPr lang="en-GB" sz="2200" noProof="0" dirty="0" smtClean="0">
                          <a:solidFill>
                            <a:schemeClr val="tx1">
                              <a:lumMod val="90000"/>
                              <a:lumOff val="10000"/>
                            </a:schemeClr>
                          </a:solidFill>
                          <a:latin typeface="Arial Narrow" panose="020B0606020202030204" pitchFamily="34" charset="0"/>
                        </a:rPr>
                        <a:t>ates specified in the financial plan ( 4-5 years)</a:t>
                      </a:r>
                      <a:endParaRPr lang="en-GB" sz="2200"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  Amortization</a:t>
                      </a:r>
                      <a:r>
                        <a:rPr lang="en-GB" sz="2200" baseline="0" noProof="0" dirty="0" smtClean="0">
                          <a:solidFill>
                            <a:schemeClr val="tx1">
                              <a:lumMod val="90000"/>
                              <a:lumOff val="10000"/>
                            </a:schemeClr>
                          </a:solidFill>
                          <a:latin typeface="Arial Narrow" panose="020B0606020202030204" pitchFamily="34" charset="0"/>
                        </a:rPr>
                        <a:t> r</a:t>
                      </a:r>
                      <a:r>
                        <a:rPr lang="en-GB" sz="2200" noProof="0" dirty="0" smtClean="0">
                          <a:solidFill>
                            <a:schemeClr val="tx1">
                              <a:lumMod val="90000"/>
                              <a:lumOff val="10000"/>
                            </a:schemeClr>
                          </a:solidFill>
                          <a:latin typeface="Arial Narrow" panose="020B0606020202030204" pitchFamily="34" charset="0"/>
                        </a:rPr>
                        <a:t>ates specified in the budget</a:t>
                      </a:r>
                      <a:r>
                        <a:rPr lang="en-GB" sz="2200" baseline="0" noProof="0" dirty="0" smtClean="0">
                          <a:solidFill>
                            <a:schemeClr val="tx1">
                              <a:lumMod val="90000"/>
                              <a:lumOff val="10000"/>
                            </a:schemeClr>
                          </a:solidFill>
                          <a:latin typeface="Arial Narrow" panose="020B0606020202030204" pitchFamily="34" charset="0"/>
                        </a:rPr>
                        <a:t> process (1 year validity)</a:t>
                      </a:r>
                      <a:endParaRPr lang="en-GB" sz="2200"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endParaRPr lang="en-GB" sz="2200" i="1" noProof="0" dirty="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200" noProof="0" dirty="0" smtClean="0">
                          <a:solidFill>
                            <a:schemeClr val="tx1">
                              <a:lumMod val="90000"/>
                              <a:lumOff val="10000"/>
                            </a:schemeClr>
                          </a:solidFill>
                          <a:latin typeface="Arial Narrow" panose="020B0606020202030204" pitchFamily="34" charset="0"/>
                        </a:rPr>
                        <a:t>  </a:t>
                      </a:r>
                      <a:r>
                        <a:rPr lang="en-GB" sz="2200" baseline="0" noProof="0" dirty="0" smtClean="0">
                          <a:solidFill>
                            <a:schemeClr val="tx1">
                              <a:lumMod val="90000"/>
                              <a:lumOff val="10000"/>
                            </a:schemeClr>
                          </a:solidFill>
                          <a:latin typeface="Arial Narrow" panose="020B0606020202030204" pitchFamily="34" charset="0"/>
                        </a:rPr>
                        <a:t>General amortization limit (i.e. minimum rate)</a:t>
                      </a:r>
                      <a:endParaRPr lang="en-GB" sz="2200" noProof="0" dirty="0" smtClean="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200" i="1" noProof="0" dirty="0" smtClean="0">
                          <a:solidFill>
                            <a:schemeClr val="tx1">
                              <a:lumMod val="90000"/>
                              <a:lumOff val="10000"/>
                            </a:schemeClr>
                          </a:solidFill>
                          <a:latin typeface="Arial Narrow" panose="020B0606020202030204" pitchFamily="34" charset="0"/>
                        </a:rPr>
                        <a:t>1</a:t>
                      </a:r>
                    </a:p>
                  </a:txBody>
                  <a:tcPr>
                    <a:solidFill>
                      <a:schemeClr val="accent6">
                        <a:lumMod val="40000"/>
                        <a:lumOff val="60000"/>
                      </a:schemeClr>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200" noProof="0" dirty="0" smtClean="0">
                          <a:solidFill>
                            <a:schemeClr val="tx1">
                              <a:lumMod val="90000"/>
                              <a:lumOff val="10000"/>
                            </a:schemeClr>
                          </a:solidFill>
                          <a:latin typeface="Arial Narrow" panose="020B0606020202030204" pitchFamily="34" charset="0"/>
                        </a:rPr>
                        <a:t> </a:t>
                      </a:r>
                      <a:r>
                        <a:rPr lang="en-GB" sz="2200" baseline="0" noProof="0" dirty="0" smtClean="0">
                          <a:solidFill>
                            <a:schemeClr val="tx1">
                              <a:lumMod val="90000"/>
                              <a:lumOff val="10000"/>
                            </a:schemeClr>
                          </a:solidFill>
                          <a:latin typeface="Arial Narrow" panose="020B0606020202030204" pitchFamily="34" charset="0"/>
                        </a:rPr>
                        <a:t> no limit, no amortisation rate</a:t>
                      </a:r>
                      <a:endParaRPr lang="en-GB" sz="2200" noProof="0" dirty="0" smtClean="0">
                        <a:solidFill>
                          <a:schemeClr val="tx1">
                            <a:lumMod val="90000"/>
                            <a:lumOff val="10000"/>
                          </a:schemeClr>
                        </a:solidFill>
                        <a:latin typeface="Arial Narrow" panose="020B0606020202030204" pitchFamily="34" charset="0"/>
                      </a:endParaRPr>
                    </a:p>
                  </a:txBody>
                  <a:tcPr>
                    <a:solidFill>
                      <a:schemeClr val="accent6">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200" i="1" noProof="0" dirty="0" smtClean="0">
                          <a:solidFill>
                            <a:schemeClr val="tx1">
                              <a:lumMod val="90000"/>
                              <a:lumOff val="10000"/>
                            </a:schemeClr>
                          </a:solidFill>
                          <a:latin typeface="Arial Narrow" panose="020B0606020202030204" pitchFamily="34" charset="0"/>
                        </a:rPr>
                        <a:t>0</a:t>
                      </a:r>
                    </a:p>
                  </a:txBody>
                  <a:tcPr>
                    <a:solidFill>
                      <a:schemeClr val="accent6">
                        <a:lumMod val="40000"/>
                        <a:lumOff val="60000"/>
                      </a:schemeClr>
                    </a:solidFill>
                  </a:tcPr>
                </a:tc>
              </a:tr>
            </a:tbl>
          </a:graphicData>
        </a:graphic>
      </p:graphicFrame>
      <p:grpSp>
        <p:nvGrpSpPr>
          <p:cNvPr id="5" name="Grouper 4"/>
          <p:cNvGrpSpPr/>
          <p:nvPr/>
        </p:nvGrpSpPr>
        <p:grpSpPr>
          <a:xfrm>
            <a:off x="2249339" y="2241043"/>
            <a:ext cx="304530" cy="1642158"/>
            <a:chOff x="738647" y="2189895"/>
            <a:chExt cx="492432" cy="1448771"/>
          </a:xfrm>
        </p:grpSpPr>
        <p:cxnSp>
          <p:nvCxnSpPr>
            <p:cNvPr id="6" name="Connecteur droit 5"/>
            <p:cNvCxnSpPr/>
            <p:nvPr/>
          </p:nvCxnSpPr>
          <p:spPr>
            <a:xfrm flipH="1">
              <a:off x="738647" y="2189895"/>
              <a:ext cx="375804" cy="0"/>
            </a:xfrm>
            <a:prstGeom prst="line">
              <a:avLst/>
            </a:prstGeom>
            <a:ln w="1587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 name="Connecteur droit 6"/>
            <p:cNvCxnSpPr/>
            <p:nvPr/>
          </p:nvCxnSpPr>
          <p:spPr>
            <a:xfrm>
              <a:off x="738647" y="2189895"/>
              <a:ext cx="0" cy="1448771"/>
            </a:xfrm>
            <a:prstGeom prst="line">
              <a:avLst/>
            </a:prstGeom>
            <a:ln w="1587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 name="Connecteur droit avec flèche 7"/>
            <p:cNvCxnSpPr/>
            <p:nvPr/>
          </p:nvCxnSpPr>
          <p:spPr>
            <a:xfrm>
              <a:off x="738647" y="2526802"/>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0" name="Connecteur droit avec flèche 8"/>
            <p:cNvCxnSpPr/>
            <p:nvPr/>
          </p:nvCxnSpPr>
          <p:spPr>
            <a:xfrm>
              <a:off x="738647" y="3214148"/>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1" name="Connecteur droit avec flèche 9"/>
            <p:cNvCxnSpPr/>
            <p:nvPr/>
          </p:nvCxnSpPr>
          <p:spPr>
            <a:xfrm>
              <a:off x="738647" y="2886529"/>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2" name="Connecteur droit avec flèche 10"/>
            <p:cNvCxnSpPr/>
            <p:nvPr/>
          </p:nvCxnSpPr>
          <p:spPr>
            <a:xfrm>
              <a:off x="738647" y="3638666"/>
              <a:ext cx="492432" cy="0"/>
            </a:xfrm>
            <a:prstGeom prst="straightConnector1">
              <a:avLst/>
            </a:prstGeom>
            <a:ln w="15875">
              <a:solidFill>
                <a:schemeClr val="tx1"/>
              </a:solidFill>
              <a:prstDash val="dash"/>
              <a:tailEnd type="arrow"/>
            </a:ln>
          </p:spPr>
          <p:style>
            <a:lnRef idx="2">
              <a:schemeClr val="accent1"/>
            </a:lnRef>
            <a:fillRef idx="0">
              <a:schemeClr val="accent1"/>
            </a:fillRef>
            <a:effectRef idx="1">
              <a:schemeClr val="accent1"/>
            </a:effectRef>
            <a:fontRef idx="minor">
              <a:schemeClr val="tx1"/>
            </a:fontRef>
          </p:style>
        </p:cxnSp>
      </p:grpSp>
      <p:grpSp>
        <p:nvGrpSpPr>
          <p:cNvPr id="2" name="Gruppieren 1"/>
          <p:cNvGrpSpPr/>
          <p:nvPr/>
        </p:nvGrpSpPr>
        <p:grpSpPr>
          <a:xfrm>
            <a:off x="113362" y="1642616"/>
            <a:ext cx="2013391" cy="2156010"/>
            <a:chOff x="5554427" y="5028071"/>
            <a:chExt cx="2013391" cy="2156010"/>
          </a:xfrm>
        </p:grpSpPr>
        <p:sp>
          <p:nvSpPr>
            <p:cNvPr id="13" name="Oval 3"/>
            <p:cNvSpPr>
              <a:spLocks noChangeArrowheads="1"/>
            </p:cNvSpPr>
            <p:nvPr/>
          </p:nvSpPr>
          <p:spPr bwMode="auto">
            <a:xfrm>
              <a:off x="5695171" y="5028071"/>
              <a:ext cx="1636314" cy="1590688"/>
            </a:xfrm>
            <a:prstGeom prst="ellipse">
              <a:avLst/>
            </a:prstGeom>
            <a:noFill/>
            <a:ln w="25400" algn="ctr">
              <a:solidFill>
                <a:schemeClr val="accent6">
                  <a:lumMod val="75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14" name="Rechteck 13"/>
            <p:cNvSpPr/>
            <p:nvPr/>
          </p:nvSpPr>
          <p:spPr>
            <a:xfrm>
              <a:off x="5554427" y="6388737"/>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Amortization policy</a:t>
              </a:r>
            </a:p>
          </p:txBody>
        </p:sp>
        <p:sp>
          <p:nvSpPr>
            <p:cNvPr id="15" name="Freeform 430"/>
            <p:cNvSpPr>
              <a:spLocks noEditPoints="1"/>
            </p:cNvSpPr>
            <p:nvPr/>
          </p:nvSpPr>
          <p:spPr bwMode="auto">
            <a:xfrm>
              <a:off x="6012113" y="5552428"/>
              <a:ext cx="457178" cy="537388"/>
            </a:xfrm>
            <a:custGeom>
              <a:avLst/>
              <a:gdLst>
                <a:gd name="T0" fmla="*/ 1 w 346"/>
                <a:gd name="T1" fmla="*/ 34 h 515"/>
                <a:gd name="T2" fmla="*/ 34 w 346"/>
                <a:gd name="T3" fmla="*/ 513 h 515"/>
                <a:gd name="T4" fmla="*/ 345 w 346"/>
                <a:gd name="T5" fmla="*/ 481 h 515"/>
                <a:gd name="T6" fmla="*/ 312 w 346"/>
                <a:gd name="T7" fmla="*/ 0 h 515"/>
                <a:gd name="T8" fmla="*/ 54 w 346"/>
                <a:gd name="T9" fmla="*/ 58 h 515"/>
                <a:gd name="T10" fmla="*/ 300 w 346"/>
                <a:gd name="T11" fmla="*/ 67 h 515"/>
                <a:gd name="T12" fmla="*/ 290 w 346"/>
                <a:gd name="T13" fmla="*/ 143 h 515"/>
                <a:gd name="T14" fmla="*/ 45 w 346"/>
                <a:gd name="T15" fmla="*/ 133 h 515"/>
                <a:gd name="T16" fmla="*/ 291 w 346"/>
                <a:gd name="T17" fmla="*/ 233 h 515"/>
                <a:gd name="T18" fmla="*/ 264 w 346"/>
                <a:gd name="T19" fmla="*/ 224 h 515"/>
                <a:gd name="T20" fmla="*/ 278 w 346"/>
                <a:gd name="T21" fmla="*/ 199 h 515"/>
                <a:gd name="T22" fmla="*/ 300 w 346"/>
                <a:gd name="T23" fmla="*/ 217 h 515"/>
                <a:gd name="T24" fmla="*/ 213 w 346"/>
                <a:gd name="T25" fmla="*/ 236 h 515"/>
                <a:gd name="T26" fmla="*/ 189 w 346"/>
                <a:gd name="T27" fmla="*/ 217 h 515"/>
                <a:gd name="T28" fmla="*/ 209 w 346"/>
                <a:gd name="T29" fmla="*/ 198 h 515"/>
                <a:gd name="T30" fmla="*/ 155 w 346"/>
                <a:gd name="T31" fmla="*/ 217 h 515"/>
                <a:gd name="T32" fmla="*/ 136 w 346"/>
                <a:gd name="T33" fmla="*/ 236 h 515"/>
                <a:gd name="T34" fmla="*/ 118 w 346"/>
                <a:gd name="T35" fmla="*/ 214 h 515"/>
                <a:gd name="T36" fmla="*/ 144 w 346"/>
                <a:gd name="T37" fmla="*/ 200 h 515"/>
                <a:gd name="T38" fmla="*/ 60 w 346"/>
                <a:gd name="T39" fmla="*/ 456 h 515"/>
                <a:gd name="T40" fmla="*/ 46 w 346"/>
                <a:gd name="T41" fmla="*/ 431 h 515"/>
                <a:gd name="T42" fmla="*/ 75 w 346"/>
                <a:gd name="T43" fmla="*/ 422 h 515"/>
                <a:gd name="T44" fmla="*/ 78 w 346"/>
                <a:gd name="T45" fmla="*/ 452 h 515"/>
                <a:gd name="T46" fmla="*/ 53 w 346"/>
                <a:gd name="T47" fmla="*/ 381 h 515"/>
                <a:gd name="T48" fmla="*/ 50 w 346"/>
                <a:gd name="T49" fmla="*/ 352 h 515"/>
                <a:gd name="T50" fmla="*/ 80 w 346"/>
                <a:gd name="T51" fmla="*/ 354 h 515"/>
                <a:gd name="T52" fmla="*/ 71 w 346"/>
                <a:gd name="T53" fmla="*/ 383 h 515"/>
                <a:gd name="T54" fmla="*/ 48 w 346"/>
                <a:gd name="T55" fmla="*/ 302 h 515"/>
                <a:gd name="T56" fmla="*/ 57 w 346"/>
                <a:gd name="T57" fmla="*/ 274 h 515"/>
                <a:gd name="T58" fmla="*/ 82 w 346"/>
                <a:gd name="T59" fmla="*/ 288 h 515"/>
                <a:gd name="T60" fmla="*/ 64 w 346"/>
                <a:gd name="T61" fmla="*/ 310 h 515"/>
                <a:gd name="T62" fmla="*/ 45 w 346"/>
                <a:gd name="T63" fmla="*/ 221 h 515"/>
                <a:gd name="T64" fmla="*/ 64 w 346"/>
                <a:gd name="T65" fmla="*/ 198 h 515"/>
                <a:gd name="T66" fmla="*/ 83 w 346"/>
                <a:gd name="T67" fmla="*/ 217 h 515"/>
                <a:gd name="T68" fmla="*/ 136 w 346"/>
                <a:gd name="T69" fmla="*/ 457 h 515"/>
                <a:gd name="T70" fmla="*/ 117 w 346"/>
                <a:gd name="T71" fmla="*/ 438 h 515"/>
                <a:gd name="T72" fmla="*/ 141 w 346"/>
                <a:gd name="T73" fmla="*/ 419 h 515"/>
                <a:gd name="T74" fmla="*/ 153 w 346"/>
                <a:gd name="T75" fmla="*/ 445 h 515"/>
                <a:gd name="T76" fmla="*/ 132 w 346"/>
                <a:gd name="T77" fmla="*/ 384 h 515"/>
                <a:gd name="T78" fmla="*/ 119 w 346"/>
                <a:gd name="T79" fmla="*/ 357 h 515"/>
                <a:gd name="T80" fmla="*/ 147 w 346"/>
                <a:gd name="T81" fmla="*/ 349 h 515"/>
                <a:gd name="T82" fmla="*/ 150 w 346"/>
                <a:gd name="T83" fmla="*/ 378 h 515"/>
                <a:gd name="T84" fmla="*/ 126 w 346"/>
                <a:gd name="T85" fmla="*/ 307 h 515"/>
                <a:gd name="T86" fmla="*/ 122 w 346"/>
                <a:gd name="T87" fmla="*/ 279 h 515"/>
                <a:gd name="T88" fmla="*/ 152 w 346"/>
                <a:gd name="T89" fmla="*/ 281 h 515"/>
                <a:gd name="T90" fmla="*/ 144 w 346"/>
                <a:gd name="T91" fmla="*/ 309 h 515"/>
                <a:gd name="T92" fmla="*/ 193 w 346"/>
                <a:gd name="T93" fmla="*/ 449 h 515"/>
                <a:gd name="T94" fmla="*/ 201 w 346"/>
                <a:gd name="T95" fmla="*/ 420 h 515"/>
                <a:gd name="T96" fmla="*/ 228 w 346"/>
                <a:gd name="T97" fmla="*/ 434 h 515"/>
                <a:gd name="T98" fmla="*/ 209 w 346"/>
                <a:gd name="T99" fmla="*/ 457 h 515"/>
                <a:gd name="T100" fmla="*/ 191 w 346"/>
                <a:gd name="T101" fmla="*/ 369 h 515"/>
                <a:gd name="T102" fmla="*/ 209 w 346"/>
                <a:gd name="T103" fmla="*/ 346 h 515"/>
                <a:gd name="T104" fmla="*/ 228 w 346"/>
                <a:gd name="T105" fmla="*/ 365 h 515"/>
                <a:gd name="T106" fmla="*/ 209 w 346"/>
                <a:gd name="T107" fmla="*/ 310 h 515"/>
                <a:gd name="T108" fmla="*/ 189 w 346"/>
                <a:gd name="T109" fmla="*/ 291 h 515"/>
                <a:gd name="T110" fmla="*/ 213 w 346"/>
                <a:gd name="T111" fmla="*/ 273 h 515"/>
                <a:gd name="T112" fmla="*/ 227 w 346"/>
                <a:gd name="T113" fmla="*/ 299 h 515"/>
                <a:gd name="T114" fmla="*/ 303 w 346"/>
                <a:gd name="T115" fmla="*/ 448 h 515"/>
                <a:gd name="T116" fmla="*/ 261 w 346"/>
                <a:gd name="T117" fmla="*/ 284 h 515"/>
                <a:gd name="T118" fmla="*/ 303 w 346"/>
                <a:gd name="T119" fmla="*/ 280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6" h="515">
                  <a:moveTo>
                    <a:pt x="303" y="0"/>
                  </a:moveTo>
                  <a:lnTo>
                    <a:pt x="43" y="0"/>
                  </a:lnTo>
                  <a:lnTo>
                    <a:pt x="43" y="0"/>
                  </a:lnTo>
                  <a:lnTo>
                    <a:pt x="34" y="0"/>
                  </a:lnTo>
                  <a:lnTo>
                    <a:pt x="27" y="3"/>
                  </a:lnTo>
                  <a:lnTo>
                    <a:pt x="19" y="7"/>
                  </a:lnTo>
                  <a:lnTo>
                    <a:pt x="13" y="12"/>
                  </a:lnTo>
                  <a:lnTo>
                    <a:pt x="8" y="18"/>
                  </a:lnTo>
                  <a:lnTo>
                    <a:pt x="3" y="26"/>
                  </a:lnTo>
                  <a:lnTo>
                    <a:pt x="1" y="34"/>
                  </a:lnTo>
                  <a:lnTo>
                    <a:pt x="0" y="43"/>
                  </a:lnTo>
                  <a:lnTo>
                    <a:pt x="0" y="472"/>
                  </a:lnTo>
                  <a:lnTo>
                    <a:pt x="0" y="472"/>
                  </a:lnTo>
                  <a:lnTo>
                    <a:pt x="1" y="481"/>
                  </a:lnTo>
                  <a:lnTo>
                    <a:pt x="3" y="488"/>
                  </a:lnTo>
                  <a:lnTo>
                    <a:pt x="8" y="495"/>
                  </a:lnTo>
                  <a:lnTo>
                    <a:pt x="13" y="502"/>
                  </a:lnTo>
                  <a:lnTo>
                    <a:pt x="19" y="507"/>
                  </a:lnTo>
                  <a:lnTo>
                    <a:pt x="27" y="511"/>
                  </a:lnTo>
                  <a:lnTo>
                    <a:pt x="34" y="513"/>
                  </a:lnTo>
                  <a:lnTo>
                    <a:pt x="43" y="515"/>
                  </a:lnTo>
                  <a:lnTo>
                    <a:pt x="303" y="515"/>
                  </a:lnTo>
                  <a:lnTo>
                    <a:pt x="303" y="515"/>
                  </a:lnTo>
                  <a:lnTo>
                    <a:pt x="312" y="513"/>
                  </a:lnTo>
                  <a:lnTo>
                    <a:pt x="319" y="511"/>
                  </a:lnTo>
                  <a:lnTo>
                    <a:pt x="327" y="507"/>
                  </a:lnTo>
                  <a:lnTo>
                    <a:pt x="333" y="502"/>
                  </a:lnTo>
                  <a:lnTo>
                    <a:pt x="338" y="495"/>
                  </a:lnTo>
                  <a:lnTo>
                    <a:pt x="342" y="488"/>
                  </a:lnTo>
                  <a:lnTo>
                    <a:pt x="345" y="481"/>
                  </a:lnTo>
                  <a:lnTo>
                    <a:pt x="346" y="472"/>
                  </a:lnTo>
                  <a:lnTo>
                    <a:pt x="346" y="43"/>
                  </a:lnTo>
                  <a:lnTo>
                    <a:pt x="346" y="43"/>
                  </a:lnTo>
                  <a:lnTo>
                    <a:pt x="345" y="34"/>
                  </a:lnTo>
                  <a:lnTo>
                    <a:pt x="342" y="26"/>
                  </a:lnTo>
                  <a:lnTo>
                    <a:pt x="338" y="18"/>
                  </a:lnTo>
                  <a:lnTo>
                    <a:pt x="333" y="12"/>
                  </a:lnTo>
                  <a:lnTo>
                    <a:pt x="327" y="7"/>
                  </a:lnTo>
                  <a:lnTo>
                    <a:pt x="319" y="3"/>
                  </a:lnTo>
                  <a:lnTo>
                    <a:pt x="312" y="0"/>
                  </a:lnTo>
                  <a:lnTo>
                    <a:pt x="303" y="0"/>
                  </a:lnTo>
                  <a:lnTo>
                    <a:pt x="303" y="0"/>
                  </a:lnTo>
                  <a:close/>
                  <a:moveTo>
                    <a:pt x="44" y="75"/>
                  </a:moveTo>
                  <a:lnTo>
                    <a:pt x="44" y="75"/>
                  </a:lnTo>
                  <a:lnTo>
                    <a:pt x="44" y="71"/>
                  </a:lnTo>
                  <a:lnTo>
                    <a:pt x="45" y="67"/>
                  </a:lnTo>
                  <a:lnTo>
                    <a:pt x="47" y="65"/>
                  </a:lnTo>
                  <a:lnTo>
                    <a:pt x="49" y="62"/>
                  </a:lnTo>
                  <a:lnTo>
                    <a:pt x="51" y="60"/>
                  </a:lnTo>
                  <a:lnTo>
                    <a:pt x="54" y="58"/>
                  </a:lnTo>
                  <a:lnTo>
                    <a:pt x="58" y="56"/>
                  </a:lnTo>
                  <a:lnTo>
                    <a:pt x="62" y="56"/>
                  </a:lnTo>
                  <a:lnTo>
                    <a:pt x="284" y="56"/>
                  </a:lnTo>
                  <a:lnTo>
                    <a:pt x="284" y="56"/>
                  </a:lnTo>
                  <a:lnTo>
                    <a:pt x="287" y="56"/>
                  </a:lnTo>
                  <a:lnTo>
                    <a:pt x="290" y="58"/>
                  </a:lnTo>
                  <a:lnTo>
                    <a:pt x="294" y="60"/>
                  </a:lnTo>
                  <a:lnTo>
                    <a:pt x="297" y="62"/>
                  </a:lnTo>
                  <a:lnTo>
                    <a:pt x="299" y="65"/>
                  </a:lnTo>
                  <a:lnTo>
                    <a:pt x="300" y="67"/>
                  </a:lnTo>
                  <a:lnTo>
                    <a:pt x="301" y="71"/>
                  </a:lnTo>
                  <a:lnTo>
                    <a:pt x="302" y="75"/>
                  </a:lnTo>
                  <a:lnTo>
                    <a:pt x="302" y="126"/>
                  </a:lnTo>
                  <a:lnTo>
                    <a:pt x="302" y="126"/>
                  </a:lnTo>
                  <a:lnTo>
                    <a:pt x="301" y="130"/>
                  </a:lnTo>
                  <a:lnTo>
                    <a:pt x="300" y="133"/>
                  </a:lnTo>
                  <a:lnTo>
                    <a:pt x="299" y="136"/>
                  </a:lnTo>
                  <a:lnTo>
                    <a:pt x="297" y="138"/>
                  </a:lnTo>
                  <a:lnTo>
                    <a:pt x="294" y="140"/>
                  </a:lnTo>
                  <a:lnTo>
                    <a:pt x="290" y="143"/>
                  </a:lnTo>
                  <a:lnTo>
                    <a:pt x="287" y="144"/>
                  </a:lnTo>
                  <a:lnTo>
                    <a:pt x="284" y="144"/>
                  </a:lnTo>
                  <a:lnTo>
                    <a:pt x="62" y="144"/>
                  </a:lnTo>
                  <a:lnTo>
                    <a:pt x="62" y="144"/>
                  </a:lnTo>
                  <a:lnTo>
                    <a:pt x="58" y="144"/>
                  </a:lnTo>
                  <a:lnTo>
                    <a:pt x="54" y="143"/>
                  </a:lnTo>
                  <a:lnTo>
                    <a:pt x="51" y="140"/>
                  </a:lnTo>
                  <a:lnTo>
                    <a:pt x="49" y="138"/>
                  </a:lnTo>
                  <a:lnTo>
                    <a:pt x="47" y="136"/>
                  </a:lnTo>
                  <a:lnTo>
                    <a:pt x="45" y="133"/>
                  </a:lnTo>
                  <a:lnTo>
                    <a:pt x="44" y="130"/>
                  </a:lnTo>
                  <a:lnTo>
                    <a:pt x="44" y="126"/>
                  </a:lnTo>
                  <a:lnTo>
                    <a:pt x="44" y="75"/>
                  </a:lnTo>
                  <a:close/>
                  <a:moveTo>
                    <a:pt x="300" y="217"/>
                  </a:moveTo>
                  <a:lnTo>
                    <a:pt x="300" y="217"/>
                  </a:lnTo>
                  <a:lnTo>
                    <a:pt x="300" y="221"/>
                  </a:lnTo>
                  <a:lnTo>
                    <a:pt x="299" y="224"/>
                  </a:lnTo>
                  <a:lnTo>
                    <a:pt x="297" y="228"/>
                  </a:lnTo>
                  <a:lnTo>
                    <a:pt x="295" y="231"/>
                  </a:lnTo>
                  <a:lnTo>
                    <a:pt x="291" y="233"/>
                  </a:lnTo>
                  <a:lnTo>
                    <a:pt x="288" y="235"/>
                  </a:lnTo>
                  <a:lnTo>
                    <a:pt x="285" y="236"/>
                  </a:lnTo>
                  <a:lnTo>
                    <a:pt x="281" y="236"/>
                  </a:lnTo>
                  <a:lnTo>
                    <a:pt x="281" y="236"/>
                  </a:lnTo>
                  <a:lnTo>
                    <a:pt x="278" y="236"/>
                  </a:lnTo>
                  <a:lnTo>
                    <a:pt x="273" y="235"/>
                  </a:lnTo>
                  <a:lnTo>
                    <a:pt x="270" y="233"/>
                  </a:lnTo>
                  <a:lnTo>
                    <a:pt x="268" y="231"/>
                  </a:lnTo>
                  <a:lnTo>
                    <a:pt x="265" y="228"/>
                  </a:lnTo>
                  <a:lnTo>
                    <a:pt x="264" y="224"/>
                  </a:lnTo>
                  <a:lnTo>
                    <a:pt x="263" y="221"/>
                  </a:lnTo>
                  <a:lnTo>
                    <a:pt x="262" y="217"/>
                  </a:lnTo>
                  <a:lnTo>
                    <a:pt x="262" y="217"/>
                  </a:lnTo>
                  <a:lnTo>
                    <a:pt x="263" y="214"/>
                  </a:lnTo>
                  <a:lnTo>
                    <a:pt x="264" y="210"/>
                  </a:lnTo>
                  <a:lnTo>
                    <a:pt x="265" y="206"/>
                  </a:lnTo>
                  <a:lnTo>
                    <a:pt x="268" y="204"/>
                  </a:lnTo>
                  <a:lnTo>
                    <a:pt x="270" y="201"/>
                  </a:lnTo>
                  <a:lnTo>
                    <a:pt x="273" y="200"/>
                  </a:lnTo>
                  <a:lnTo>
                    <a:pt x="278" y="199"/>
                  </a:lnTo>
                  <a:lnTo>
                    <a:pt x="281" y="198"/>
                  </a:lnTo>
                  <a:lnTo>
                    <a:pt x="281" y="198"/>
                  </a:lnTo>
                  <a:lnTo>
                    <a:pt x="285" y="199"/>
                  </a:lnTo>
                  <a:lnTo>
                    <a:pt x="288" y="200"/>
                  </a:lnTo>
                  <a:lnTo>
                    <a:pt x="291" y="201"/>
                  </a:lnTo>
                  <a:lnTo>
                    <a:pt x="295" y="204"/>
                  </a:lnTo>
                  <a:lnTo>
                    <a:pt x="297" y="206"/>
                  </a:lnTo>
                  <a:lnTo>
                    <a:pt x="299" y="210"/>
                  </a:lnTo>
                  <a:lnTo>
                    <a:pt x="300" y="214"/>
                  </a:lnTo>
                  <a:lnTo>
                    <a:pt x="300" y="217"/>
                  </a:lnTo>
                  <a:lnTo>
                    <a:pt x="300" y="217"/>
                  </a:lnTo>
                  <a:close/>
                  <a:moveTo>
                    <a:pt x="228" y="217"/>
                  </a:moveTo>
                  <a:lnTo>
                    <a:pt x="228" y="217"/>
                  </a:lnTo>
                  <a:lnTo>
                    <a:pt x="228" y="221"/>
                  </a:lnTo>
                  <a:lnTo>
                    <a:pt x="227" y="224"/>
                  </a:lnTo>
                  <a:lnTo>
                    <a:pt x="225" y="228"/>
                  </a:lnTo>
                  <a:lnTo>
                    <a:pt x="222" y="231"/>
                  </a:lnTo>
                  <a:lnTo>
                    <a:pt x="219" y="233"/>
                  </a:lnTo>
                  <a:lnTo>
                    <a:pt x="216" y="235"/>
                  </a:lnTo>
                  <a:lnTo>
                    <a:pt x="213" y="236"/>
                  </a:lnTo>
                  <a:lnTo>
                    <a:pt x="209" y="236"/>
                  </a:lnTo>
                  <a:lnTo>
                    <a:pt x="209" y="236"/>
                  </a:lnTo>
                  <a:lnTo>
                    <a:pt x="205" y="236"/>
                  </a:lnTo>
                  <a:lnTo>
                    <a:pt x="201" y="235"/>
                  </a:lnTo>
                  <a:lnTo>
                    <a:pt x="198" y="233"/>
                  </a:lnTo>
                  <a:lnTo>
                    <a:pt x="196" y="231"/>
                  </a:lnTo>
                  <a:lnTo>
                    <a:pt x="193" y="228"/>
                  </a:lnTo>
                  <a:lnTo>
                    <a:pt x="192" y="224"/>
                  </a:lnTo>
                  <a:lnTo>
                    <a:pt x="191" y="221"/>
                  </a:lnTo>
                  <a:lnTo>
                    <a:pt x="189" y="217"/>
                  </a:lnTo>
                  <a:lnTo>
                    <a:pt x="189" y="217"/>
                  </a:lnTo>
                  <a:lnTo>
                    <a:pt x="191" y="214"/>
                  </a:lnTo>
                  <a:lnTo>
                    <a:pt x="192" y="210"/>
                  </a:lnTo>
                  <a:lnTo>
                    <a:pt x="193" y="206"/>
                  </a:lnTo>
                  <a:lnTo>
                    <a:pt x="196" y="204"/>
                  </a:lnTo>
                  <a:lnTo>
                    <a:pt x="198" y="201"/>
                  </a:lnTo>
                  <a:lnTo>
                    <a:pt x="201" y="200"/>
                  </a:lnTo>
                  <a:lnTo>
                    <a:pt x="205" y="199"/>
                  </a:lnTo>
                  <a:lnTo>
                    <a:pt x="209" y="198"/>
                  </a:lnTo>
                  <a:lnTo>
                    <a:pt x="209" y="198"/>
                  </a:lnTo>
                  <a:lnTo>
                    <a:pt x="213" y="199"/>
                  </a:lnTo>
                  <a:lnTo>
                    <a:pt x="216" y="200"/>
                  </a:lnTo>
                  <a:lnTo>
                    <a:pt x="219" y="201"/>
                  </a:lnTo>
                  <a:lnTo>
                    <a:pt x="222" y="204"/>
                  </a:lnTo>
                  <a:lnTo>
                    <a:pt x="225" y="206"/>
                  </a:lnTo>
                  <a:lnTo>
                    <a:pt x="227" y="210"/>
                  </a:lnTo>
                  <a:lnTo>
                    <a:pt x="228" y="214"/>
                  </a:lnTo>
                  <a:lnTo>
                    <a:pt x="228" y="217"/>
                  </a:lnTo>
                  <a:lnTo>
                    <a:pt x="228" y="217"/>
                  </a:lnTo>
                  <a:close/>
                  <a:moveTo>
                    <a:pt x="155" y="217"/>
                  </a:moveTo>
                  <a:lnTo>
                    <a:pt x="155" y="217"/>
                  </a:lnTo>
                  <a:lnTo>
                    <a:pt x="155" y="221"/>
                  </a:lnTo>
                  <a:lnTo>
                    <a:pt x="153" y="224"/>
                  </a:lnTo>
                  <a:lnTo>
                    <a:pt x="152" y="228"/>
                  </a:lnTo>
                  <a:lnTo>
                    <a:pt x="150" y="231"/>
                  </a:lnTo>
                  <a:lnTo>
                    <a:pt x="147" y="233"/>
                  </a:lnTo>
                  <a:lnTo>
                    <a:pt x="144" y="235"/>
                  </a:lnTo>
                  <a:lnTo>
                    <a:pt x="141" y="236"/>
                  </a:lnTo>
                  <a:lnTo>
                    <a:pt x="136" y="236"/>
                  </a:lnTo>
                  <a:lnTo>
                    <a:pt x="136" y="236"/>
                  </a:lnTo>
                  <a:lnTo>
                    <a:pt x="132" y="236"/>
                  </a:lnTo>
                  <a:lnTo>
                    <a:pt x="129" y="235"/>
                  </a:lnTo>
                  <a:lnTo>
                    <a:pt x="126" y="233"/>
                  </a:lnTo>
                  <a:lnTo>
                    <a:pt x="122" y="231"/>
                  </a:lnTo>
                  <a:lnTo>
                    <a:pt x="120" y="228"/>
                  </a:lnTo>
                  <a:lnTo>
                    <a:pt x="119" y="224"/>
                  </a:lnTo>
                  <a:lnTo>
                    <a:pt x="118" y="221"/>
                  </a:lnTo>
                  <a:lnTo>
                    <a:pt x="117" y="217"/>
                  </a:lnTo>
                  <a:lnTo>
                    <a:pt x="117" y="217"/>
                  </a:lnTo>
                  <a:lnTo>
                    <a:pt x="118" y="214"/>
                  </a:lnTo>
                  <a:lnTo>
                    <a:pt x="119" y="210"/>
                  </a:lnTo>
                  <a:lnTo>
                    <a:pt x="120" y="206"/>
                  </a:lnTo>
                  <a:lnTo>
                    <a:pt x="122" y="204"/>
                  </a:lnTo>
                  <a:lnTo>
                    <a:pt x="126" y="201"/>
                  </a:lnTo>
                  <a:lnTo>
                    <a:pt x="129" y="200"/>
                  </a:lnTo>
                  <a:lnTo>
                    <a:pt x="132" y="199"/>
                  </a:lnTo>
                  <a:lnTo>
                    <a:pt x="136" y="198"/>
                  </a:lnTo>
                  <a:lnTo>
                    <a:pt x="136" y="198"/>
                  </a:lnTo>
                  <a:lnTo>
                    <a:pt x="141" y="199"/>
                  </a:lnTo>
                  <a:lnTo>
                    <a:pt x="144" y="200"/>
                  </a:lnTo>
                  <a:lnTo>
                    <a:pt x="147" y="201"/>
                  </a:lnTo>
                  <a:lnTo>
                    <a:pt x="150" y="204"/>
                  </a:lnTo>
                  <a:lnTo>
                    <a:pt x="152" y="206"/>
                  </a:lnTo>
                  <a:lnTo>
                    <a:pt x="153" y="210"/>
                  </a:lnTo>
                  <a:lnTo>
                    <a:pt x="155" y="214"/>
                  </a:lnTo>
                  <a:lnTo>
                    <a:pt x="155" y="217"/>
                  </a:lnTo>
                  <a:lnTo>
                    <a:pt x="155" y="217"/>
                  </a:lnTo>
                  <a:close/>
                  <a:moveTo>
                    <a:pt x="64" y="457"/>
                  </a:moveTo>
                  <a:lnTo>
                    <a:pt x="64" y="457"/>
                  </a:lnTo>
                  <a:lnTo>
                    <a:pt x="60" y="456"/>
                  </a:lnTo>
                  <a:lnTo>
                    <a:pt x="57" y="455"/>
                  </a:lnTo>
                  <a:lnTo>
                    <a:pt x="53" y="454"/>
                  </a:lnTo>
                  <a:lnTo>
                    <a:pt x="50" y="452"/>
                  </a:lnTo>
                  <a:lnTo>
                    <a:pt x="48" y="449"/>
                  </a:lnTo>
                  <a:lnTo>
                    <a:pt x="46" y="445"/>
                  </a:lnTo>
                  <a:lnTo>
                    <a:pt x="45" y="442"/>
                  </a:lnTo>
                  <a:lnTo>
                    <a:pt x="45" y="438"/>
                  </a:lnTo>
                  <a:lnTo>
                    <a:pt x="45" y="438"/>
                  </a:lnTo>
                  <a:lnTo>
                    <a:pt x="45" y="434"/>
                  </a:lnTo>
                  <a:lnTo>
                    <a:pt x="46" y="431"/>
                  </a:lnTo>
                  <a:lnTo>
                    <a:pt x="48" y="427"/>
                  </a:lnTo>
                  <a:lnTo>
                    <a:pt x="50" y="424"/>
                  </a:lnTo>
                  <a:lnTo>
                    <a:pt x="53" y="422"/>
                  </a:lnTo>
                  <a:lnTo>
                    <a:pt x="57" y="420"/>
                  </a:lnTo>
                  <a:lnTo>
                    <a:pt x="60" y="419"/>
                  </a:lnTo>
                  <a:lnTo>
                    <a:pt x="64" y="419"/>
                  </a:lnTo>
                  <a:lnTo>
                    <a:pt x="64" y="419"/>
                  </a:lnTo>
                  <a:lnTo>
                    <a:pt x="68" y="419"/>
                  </a:lnTo>
                  <a:lnTo>
                    <a:pt x="71" y="420"/>
                  </a:lnTo>
                  <a:lnTo>
                    <a:pt x="75" y="422"/>
                  </a:lnTo>
                  <a:lnTo>
                    <a:pt x="78" y="424"/>
                  </a:lnTo>
                  <a:lnTo>
                    <a:pt x="80" y="427"/>
                  </a:lnTo>
                  <a:lnTo>
                    <a:pt x="81" y="431"/>
                  </a:lnTo>
                  <a:lnTo>
                    <a:pt x="82" y="434"/>
                  </a:lnTo>
                  <a:lnTo>
                    <a:pt x="83" y="438"/>
                  </a:lnTo>
                  <a:lnTo>
                    <a:pt x="83" y="438"/>
                  </a:lnTo>
                  <a:lnTo>
                    <a:pt x="82" y="442"/>
                  </a:lnTo>
                  <a:lnTo>
                    <a:pt x="81" y="445"/>
                  </a:lnTo>
                  <a:lnTo>
                    <a:pt x="80" y="449"/>
                  </a:lnTo>
                  <a:lnTo>
                    <a:pt x="78" y="452"/>
                  </a:lnTo>
                  <a:lnTo>
                    <a:pt x="75" y="454"/>
                  </a:lnTo>
                  <a:lnTo>
                    <a:pt x="71" y="455"/>
                  </a:lnTo>
                  <a:lnTo>
                    <a:pt x="68" y="456"/>
                  </a:lnTo>
                  <a:lnTo>
                    <a:pt x="64" y="457"/>
                  </a:lnTo>
                  <a:lnTo>
                    <a:pt x="64" y="457"/>
                  </a:lnTo>
                  <a:close/>
                  <a:moveTo>
                    <a:pt x="64" y="384"/>
                  </a:moveTo>
                  <a:lnTo>
                    <a:pt x="64" y="384"/>
                  </a:lnTo>
                  <a:lnTo>
                    <a:pt x="60" y="384"/>
                  </a:lnTo>
                  <a:lnTo>
                    <a:pt x="57" y="383"/>
                  </a:lnTo>
                  <a:lnTo>
                    <a:pt x="53" y="381"/>
                  </a:lnTo>
                  <a:lnTo>
                    <a:pt x="50" y="378"/>
                  </a:lnTo>
                  <a:lnTo>
                    <a:pt x="48" y="375"/>
                  </a:lnTo>
                  <a:lnTo>
                    <a:pt x="46" y="372"/>
                  </a:lnTo>
                  <a:lnTo>
                    <a:pt x="45" y="369"/>
                  </a:lnTo>
                  <a:lnTo>
                    <a:pt x="45" y="365"/>
                  </a:lnTo>
                  <a:lnTo>
                    <a:pt x="45" y="365"/>
                  </a:lnTo>
                  <a:lnTo>
                    <a:pt x="45" y="361"/>
                  </a:lnTo>
                  <a:lnTo>
                    <a:pt x="46" y="357"/>
                  </a:lnTo>
                  <a:lnTo>
                    <a:pt x="48" y="354"/>
                  </a:lnTo>
                  <a:lnTo>
                    <a:pt x="50" y="352"/>
                  </a:lnTo>
                  <a:lnTo>
                    <a:pt x="53" y="349"/>
                  </a:lnTo>
                  <a:lnTo>
                    <a:pt x="57" y="348"/>
                  </a:lnTo>
                  <a:lnTo>
                    <a:pt x="60" y="347"/>
                  </a:lnTo>
                  <a:lnTo>
                    <a:pt x="64" y="346"/>
                  </a:lnTo>
                  <a:lnTo>
                    <a:pt x="64" y="346"/>
                  </a:lnTo>
                  <a:lnTo>
                    <a:pt x="68" y="347"/>
                  </a:lnTo>
                  <a:lnTo>
                    <a:pt x="71" y="348"/>
                  </a:lnTo>
                  <a:lnTo>
                    <a:pt x="75" y="349"/>
                  </a:lnTo>
                  <a:lnTo>
                    <a:pt x="78" y="352"/>
                  </a:lnTo>
                  <a:lnTo>
                    <a:pt x="80" y="354"/>
                  </a:lnTo>
                  <a:lnTo>
                    <a:pt x="81" y="357"/>
                  </a:lnTo>
                  <a:lnTo>
                    <a:pt x="82" y="361"/>
                  </a:lnTo>
                  <a:lnTo>
                    <a:pt x="83" y="365"/>
                  </a:lnTo>
                  <a:lnTo>
                    <a:pt x="83" y="365"/>
                  </a:lnTo>
                  <a:lnTo>
                    <a:pt x="82" y="369"/>
                  </a:lnTo>
                  <a:lnTo>
                    <a:pt x="81" y="372"/>
                  </a:lnTo>
                  <a:lnTo>
                    <a:pt x="80" y="375"/>
                  </a:lnTo>
                  <a:lnTo>
                    <a:pt x="78" y="378"/>
                  </a:lnTo>
                  <a:lnTo>
                    <a:pt x="75" y="381"/>
                  </a:lnTo>
                  <a:lnTo>
                    <a:pt x="71" y="383"/>
                  </a:lnTo>
                  <a:lnTo>
                    <a:pt x="68" y="384"/>
                  </a:lnTo>
                  <a:lnTo>
                    <a:pt x="64" y="384"/>
                  </a:lnTo>
                  <a:lnTo>
                    <a:pt x="64" y="384"/>
                  </a:lnTo>
                  <a:close/>
                  <a:moveTo>
                    <a:pt x="64" y="310"/>
                  </a:moveTo>
                  <a:lnTo>
                    <a:pt x="64" y="310"/>
                  </a:lnTo>
                  <a:lnTo>
                    <a:pt x="60" y="310"/>
                  </a:lnTo>
                  <a:lnTo>
                    <a:pt x="57" y="309"/>
                  </a:lnTo>
                  <a:lnTo>
                    <a:pt x="53" y="307"/>
                  </a:lnTo>
                  <a:lnTo>
                    <a:pt x="50" y="305"/>
                  </a:lnTo>
                  <a:lnTo>
                    <a:pt x="48" y="302"/>
                  </a:lnTo>
                  <a:lnTo>
                    <a:pt x="46" y="299"/>
                  </a:lnTo>
                  <a:lnTo>
                    <a:pt x="45" y="296"/>
                  </a:lnTo>
                  <a:lnTo>
                    <a:pt x="45" y="291"/>
                  </a:lnTo>
                  <a:lnTo>
                    <a:pt x="45" y="291"/>
                  </a:lnTo>
                  <a:lnTo>
                    <a:pt x="45" y="288"/>
                  </a:lnTo>
                  <a:lnTo>
                    <a:pt x="46" y="284"/>
                  </a:lnTo>
                  <a:lnTo>
                    <a:pt x="48" y="281"/>
                  </a:lnTo>
                  <a:lnTo>
                    <a:pt x="50" y="279"/>
                  </a:lnTo>
                  <a:lnTo>
                    <a:pt x="53" y="276"/>
                  </a:lnTo>
                  <a:lnTo>
                    <a:pt x="57" y="274"/>
                  </a:lnTo>
                  <a:lnTo>
                    <a:pt x="60" y="273"/>
                  </a:lnTo>
                  <a:lnTo>
                    <a:pt x="64" y="273"/>
                  </a:lnTo>
                  <a:lnTo>
                    <a:pt x="64" y="273"/>
                  </a:lnTo>
                  <a:lnTo>
                    <a:pt x="68" y="273"/>
                  </a:lnTo>
                  <a:lnTo>
                    <a:pt x="71" y="274"/>
                  </a:lnTo>
                  <a:lnTo>
                    <a:pt x="75" y="276"/>
                  </a:lnTo>
                  <a:lnTo>
                    <a:pt x="78" y="279"/>
                  </a:lnTo>
                  <a:lnTo>
                    <a:pt x="80" y="281"/>
                  </a:lnTo>
                  <a:lnTo>
                    <a:pt x="81" y="284"/>
                  </a:lnTo>
                  <a:lnTo>
                    <a:pt x="82" y="288"/>
                  </a:lnTo>
                  <a:lnTo>
                    <a:pt x="83" y="291"/>
                  </a:lnTo>
                  <a:lnTo>
                    <a:pt x="83" y="291"/>
                  </a:lnTo>
                  <a:lnTo>
                    <a:pt x="82" y="296"/>
                  </a:lnTo>
                  <a:lnTo>
                    <a:pt x="81" y="299"/>
                  </a:lnTo>
                  <a:lnTo>
                    <a:pt x="80" y="302"/>
                  </a:lnTo>
                  <a:lnTo>
                    <a:pt x="78" y="305"/>
                  </a:lnTo>
                  <a:lnTo>
                    <a:pt x="75" y="307"/>
                  </a:lnTo>
                  <a:lnTo>
                    <a:pt x="71" y="309"/>
                  </a:lnTo>
                  <a:lnTo>
                    <a:pt x="68" y="310"/>
                  </a:lnTo>
                  <a:lnTo>
                    <a:pt x="64" y="310"/>
                  </a:lnTo>
                  <a:lnTo>
                    <a:pt x="64" y="310"/>
                  </a:lnTo>
                  <a:close/>
                  <a:moveTo>
                    <a:pt x="64" y="236"/>
                  </a:moveTo>
                  <a:lnTo>
                    <a:pt x="64" y="236"/>
                  </a:lnTo>
                  <a:lnTo>
                    <a:pt x="60" y="236"/>
                  </a:lnTo>
                  <a:lnTo>
                    <a:pt x="57" y="235"/>
                  </a:lnTo>
                  <a:lnTo>
                    <a:pt x="53" y="233"/>
                  </a:lnTo>
                  <a:lnTo>
                    <a:pt x="50" y="231"/>
                  </a:lnTo>
                  <a:lnTo>
                    <a:pt x="48" y="228"/>
                  </a:lnTo>
                  <a:lnTo>
                    <a:pt x="46" y="224"/>
                  </a:lnTo>
                  <a:lnTo>
                    <a:pt x="45" y="221"/>
                  </a:lnTo>
                  <a:lnTo>
                    <a:pt x="45" y="217"/>
                  </a:lnTo>
                  <a:lnTo>
                    <a:pt x="45" y="217"/>
                  </a:lnTo>
                  <a:lnTo>
                    <a:pt x="45" y="214"/>
                  </a:lnTo>
                  <a:lnTo>
                    <a:pt x="46" y="210"/>
                  </a:lnTo>
                  <a:lnTo>
                    <a:pt x="48" y="206"/>
                  </a:lnTo>
                  <a:lnTo>
                    <a:pt x="50" y="204"/>
                  </a:lnTo>
                  <a:lnTo>
                    <a:pt x="53" y="201"/>
                  </a:lnTo>
                  <a:lnTo>
                    <a:pt x="57" y="200"/>
                  </a:lnTo>
                  <a:lnTo>
                    <a:pt x="60" y="199"/>
                  </a:lnTo>
                  <a:lnTo>
                    <a:pt x="64" y="198"/>
                  </a:lnTo>
                  <a:lnTo>
                    <a:pt x="64" y="198"/>
                  </a:lnTo>
                  <a:lnTo>
                    <a:pt x="68" y="199"/>
                  </a:lnTo>
                  <a:lnTo>
                    <a:pt x="71" y="200"/>
                  </a:lnTo>
                  <a:lnTo>
                    <a:pt x="75" y="201"/>
                  </a:lnTo>
                  <a:lnTo>
                    <a:pt x="78" y="204"/>
                  </a:lnTo>
                  <a:lnTo>
                    <a:pt x="80" y="206"/>
                  </a:lnTo>
                  <a:lnTo>
                    <a:pt x="81" y="210"/>
                  </a:lnTo>
                  <a:lnTo>
                    <a:pt x="82" y="214"/>
                  </a:lnTo>
                  <a:lnTo>
                    <a:pt x="83" y="217"/>
                  </a:lnTo>
                  <a:lnTo>
                    <a:pt x="83" y="217"/>
                  </a:lnTo>
                  <a:lnTo>
                    <a:pt x="82" y="221"/>
                  </a:lnTo>
                  <a:lnTo>
                    <a:pt x="81" y="224"/>
                  </a:lnTo>
                  <a:lnTo>
                    <a:pt x="80" y="228"/>
                  </a:lnTo>
                  <a:lnTo>
                    <a:pt x="78" y="231"/>
                  </a:lnTo>
                  <a:lnTo>
                    <a:pt x="75" y="233"/>
                  </a:lnTo>
                  <a:lnTo>
                    <a:pt x="71" y="235"/>
                  </a:lnTo>
                  <a:lnTo>
                    <a:pt x="68" y="236"/>
                  </a:lnTo>
                  <a:lnTo>
                    <a:pt x="64" y="236"/>
                  </a:lnTo>
                  <a:lnTo>
                    <a:pt x="64" y="236"/>
                  </a:lnTo>
                  <a:close/>
                  <a:moveTo>
                    <a:pt x="136" y="457"/>
                  </a:moveTo>
                  <a:lnTo>
                    <a:pt x="136" y="457"/>
                  </a:lnTo>
                  <a:lnTo>
                    <a:pt x="132" y="456"/>
                  </a:lnTo>
                  <a:lnTo>
                    <a:pt x="129" y="455"/>
                  </a:lnTo>
                  <a:lnTo>
                    <a:pt x="126" y="454"/>
                  </a:lnTo>
                  <a:lnTo>
                    <a:pt x="122" y="452"/>
                  </a:lnTo>
                  <a:lnTo>
                    <a:pt x="120" y="449"/>
                  </a:lnTo>
                  <a:lnTo>
                    <a:pt x="119" y="445"/>
                  </a:lnTo>
                  <a:lnTo>
                    <a:pt x="118" y="442"/>
                  </a:lnTo>
                  <a:lnTo>
                    <a:pt x="117" y="438"/>
                  </a:lnTo>
                  <a:lnTo>
                    <a:pt x="117" y="438"/>
                  </a:lnTo>
                  <a:lnTo>
                    <a:pt x="118" y="434"/>
                  </a:lnTo>
                  <a:lnTo>
                    <a:pt x="119" y="431"/>
                  </a:lnTo>
                  <a:lnTo>
                    <a:pt x="120" y="427"/>
                  </a:lnTo>
                  <a:lnTo>
                    <a:pt x="122" y="424"/>
                  </a:lnTo>
                  <a:lnTo>
                    <a:pt x="126" y="422"/>
                  </a:lnTo>
                  <a:lnTo>
                    <a:pt x="129" y="420"/>
                  </a:lnTo>
                  <a:lnTo>
                    <a:pt x="132" y="419"/>
                  </a:lnTo>
                  <a:lnTo>
                    <a:pt x="136" y="419"/>
                  </a:lnTo>
                  <a:lnTo>
                    <a:pt x="136" y="419"/>
                  </a:lnTo>
                  <a:lnTo>
                    <a:pt x="141" y="419"/>
                  </a:lnTo>
                  <a:lnTo>
                    <a:pt x="144" y="420"/>
                  </a:lnTo>
                  <a:lnTo>
                    <a:pt x="147" y="422"/>
                  </a:lnTo>
                  <a:lnTo>
                    <a:pt x="150" y="424"/>
                  </a:lnTo>
                  <a:lnTo>
                    <a:pt x="152" y="427"/>
                  </a:lnTo>
                  <a:lnTo>
                    <a:pt x="153" y="431"/>
                  </a:lnTo>
                  <a:lnTo>
                    <a:pt x="155" y="434"/>
                  </a:lnTo>
                  <a:lnTo>
                    <a:pt x="155" y="438"/>
                  </a:lnTo>
                  <a:lnTo>
                    <a:pt x="155" y="438"/>
                  </a:lnTo>
                  <a:lnTo>
                    <a:pt x="155" y="442"/>
                  </a:lnTo>
                  <a:lnTo>
                    <a:pt x="153" y="445"/>
                  </a:lnTo>
                  <a:lnTo>
                    <a:pt x="152" y="449"/>
                  </a:lnTo>
                  <a:lnTo>
                    <a:pt x="150" y="452"/>
                  </a:lnTo>
                  <a:lnTo>
                    <a:pt x="147" y="454"/>
                  </a:lnTo>
                  <a:lnTo>
                    <a:pt x="144" y="455"/>
                  </a:lnTo>
                  <a:lnTo>
                    <a:pt x="141" y="456"/>
                  </a:lnTo>
                  <a:lnTo>
                    <a:pt x="136" y="457"/>
                  </a:lnTo>
                  <a:lnTo>
                    <a:pt x="136" y="457"/>
                  </a:lnTo>
                  <a:close/>
                  <a:moveTo>
                    <a:pt x="136" y="384"/>
                  </a:moveTo>
                  <a:lnTo>
                    <a:pt x="136" y="384"/>
                  </a:lnTo>
                  <a:lnTo>
                    <a:pt x="132" y="384"/>
                  </a:lnTo>
                  <a:lnTo>
                    <a:pt x="129" y="383"/>
                  </a:lnTo>
                  <a:lnTo>
                    <a:pt x="126" y="381"/>
                  </a:lnTo>
                  <a:lnTo>
                    <a:pt x="122" y="378"/>
                  </a:lnTo>
                  <a:lnTo>
                    <a:pt x="120" y="375"/>
                  </a:lnTo>
                  <a:lnTo>
                    <a:pt x="119" y="372"/>
                  </a:lnTo>
                  <a:lnTo>
                    <a:pt x="118" y="369"/>
                  </a:lnTo>
                  <a:lnTo>
                    <a:pt x="117" y="365"/>
                  </a:lnTo>
                  <a:lnTo>
                    <a:pt x="117" y="365"/>
                  </a:lnTo>
                  <a:lnTo>
                    <a:pt x="118" y="361"/>
                  </a:lnTo>
                  <a:lnTo>
                    <a:pt x="119" y="357"/>
                  </a:lnTo>
                  <a:lnTo>
                    <a:pt x="120" y="354"/>
                  </a:lnTo>
                  <a:lnTo>
                    <a:pt x="122" y="352"/>
                  </a:lnTo>
                  <a:lnTo>
                    <a:pt x="126" y="349"/>
                  </a:lnTo>
                  <a:lnTo>
                    <a:pt x="129" y="348"/>
                  </a:lnTo>
                  <a:lnTo>
                    <a:pt x="132" y="347"/>
                  </a:lnTo>
                  <a:lnTo>
                    <a:pt x="136" y="346"/>
                  </a:lnTo>
                  <a:lnTo>
                    <a:pt x="136" y="346"/>
                  </a:lnTo>
                  <a:lnTo>
                    <a:pt x="141" y="347"/>
                  </a:lnTo>
                  <a:lnTo>
                    <a:pt x="144" y="348"/>
                  </a:lnTo>
                  <a:lnTo>
                    <a:pt x="147" y="349"/>
                  </a:lnTo>
                  <a:lnTo>
                    <a:pt x="150" y="352"/>
                  </a:lnTo>
                  <a:lnTo>
                    <a:pt x="152" y="354"/>
                  </a:lnTo>
                  <a:lnTo>
                    <a:pt x="153" y="357"/>
                  </a:lnTo>
                  <a:lnTo>
                    <a:pt x="155" y="361"/>
                  </a:lnTo>
                  <a:lnTo>
                    <a:pt x="155" y="365"/>
                  </a:lnTo>
                  <a:lnTo>
                    <a:pt x="155" y="365"/>
                  </a:lnTo>
                  <a:lnTo>
                    <a:pt x="155" y="369"/>
                  </a:lnTo>
                  <a:lnTo>
                    <a:pt x="153" y="372"/>
                  </a:lnTo>
                  <a:lnTo>
                    <a:pt x="152" y="375"/>
                  </a:lnTo>
                  <a:lnTo>
                    <a:pt x="150" y="378"/>
                  </a:lnTo>
                  <a:lnTo>
                    <a:pt x="147" y="381"/>
                  </a:lnTo>
                  <a:lnTo>
                    <a:pt x="144" y="383"/>
                  </a:lnTo>
                  <a:lnTo>
                    <a:pt x="141" y="384"/>
                  </a:lnTo>
                  <a:lnTo>
                    <a:pt x="136" y="384"/>
                  </a:lnTo>
                  <a:lnTo>
                    <a:pt x="136" y="384"/>
                  </a:lnTo>
                  <a:close/>
                  <a:moveTo>
                    <a:pt x="136" y="310"/>
                  </a:moveTo>
                  <a:lnTo>
                    <a:pt x="136" y="310"/>
                  </a:lnTo>
                  <a:lnTo>
                    <a:pt x="132" y="310"/>
                  </a:lnTo>
                  <a:lnTo>
                    <a:pt x="129" y="309"/>
                  </a:lnTo>
                  <a:lnTo>
                    <a:pt x="126" y="307"/>
                  </a:lnTo>
                  <a:lnTo>
                    <a:pt x="122" y="305"/>
                  </a:lnTo>
                  <a:lnTo>
                    <a:pt x="120" y="302"/>
                  </a:lnTo>
                  <a:lnTo>
                    <a:pt x="119" y="299"/>
                  </a:lnTo>
                  <a:lnTo>
                    <a:pt x="118" y="296"/>
                  </a:lnTo>
                  <a:lnTo>
                    <a:pt x="117" y="291"/>
                  </a:lnTo>
                  <a:lnTo>
                    <a:pt x="117" y="291"/>
                  </a:lnTo>
                  <a:lnTo>
                    <a:pt x="118" y="288"/>
                  </a:lnTo>
                  <a:lnTo>
                    <a:pt x="119" y="284"/>
                  </a:lnTo>
                  <a:lnTo>
                    <a:pt x="120" y="281"/>
                  </a:lnTo>
                  <a:lnTo>
                    <a:pt x="122" y="279"/>
                  </a:lnTo>
                  <a:lnTo>
                    <a:pt x="126" y="276"/>
                  </a:lnTo>
                  <a:lnTo>
                    <a:pt x="129" y="274"/>
                  </a:lnTo>
                  <a:lnTo>
                    <a:pt x="132" y="273"/>
                  </a:lnTo>
                  <a:lnTo>
                    <a:pt x="136" y="273"/>
                  </a:lnTo>
                  <a:lnTo>
                    <a:pt x="136" y="273"/>
                  </a:lnTo>
                  <a:lnTo>
                    <a:pt x="141" y="273"/>
                  </a:lnTo>
                  <a:lnTo>
                    <a:pt x="144" y="274"/>
                  </a:lnTo>
                  <a:lnTo>
                    <a:pt x="147" y="276"/>
                  </a:lnTo>
                  <a:lnTo>
                    <a:pt x="150" y="279"/>
                  </a:lnTo>
                  <a:lnTo>
                    <a:pt x="152" y="281"/>
                  </a:lnTo>
                  <a:lnTo>
                    <a:pt x="153" y="284"/>
                  </a:lnTo>
                  <a:lnTo>
                    <a:pt x="155" y="288"/>
                  </a:lnTo>
                  <a:lnTo>
                    <a:pt x="155" y="291"/>
                  </a:lnTo>
                  <a:lnTo>
                    <a:pt x="155" y="291"/>
                  </a:lnTo>
                  <a:lnTo>
                    <a:pt x="155" y="296"/>
                  </a:lnTo>
                  <a:lnTo>
                    <a:pt x="153" y="299"/>
                  </a:lnTo>
                  <a:lnTo>
                    <a:pt x="152" y="302"/>
                  </a:lnTo>
                  <a:lnTo>
                    <a:pt x="150" y="305"/>
                  </a:lnTo>
                  <a:lnTo>
                    <a:pt x="147" y="307"/>
                  </a:lnTo>
                  <a:lnTo>
                    <a:pt x="144" y="309"/>
                  </a:lnTo>
                  <a:lnTo>
                    <a:pt x="141" y="310"/>
                  </a:lnTo>
                  <a:lnTo>
                    <a:pt x="136" y="310"/>
                  </a:lnTo>
                  <a:lnTo>
                    <a:pt x="136" y="310"/>
                  </a:lnTo>
                  <a:close/>
                  <a:moveTo>
                    <a:pt x="209" y="457"/>
                  </a:moveTo>
                  <a:lnTo>
                    <a:pt x="209" y="457"/>
                  </a:lnTo>
                  <a:lnTo>
                    <a:pt x="205" y="456"/>
                  </a:lnTo>
                  <a:lnTo>
                    <a:pt x="201" y="455"/>
                  </a:lnTo>
                  <a:lnTo>
                    <a:pt x="198" y="454"/>
                  </a:lnTo>
                  <a:lnTo>
                    <a:pt x="196" y="452"/>
                  </a:lnTo>
                  <a:lnTo>
                    <a:pt x="193" y="449"/>
                  </a:lnTo>
                  <a:lnTo>
                    <a:pt x="192" y="445"/>
                  </a:lnTo>
                  <a:lnTo>
                    <a:pt x="191" y="442"/>
                  </a:lnTo>
                  <a:lnTo>
                    <a:pt x="189" y="438"/>
                  </a:lnTo>
                  <a:lnTo>
                    <a:pt x="189" y="438"/>
                  </a:lnTo>
                  <a:lnTo>
                    <a:pt x="191" y="434"/>
                  </a:lnTo>
                  <a:lnTo>
                    <a:pt x="192" y="431"/>
                  </a:lnTo>
                  <a:lnTo>
                    <a:pt x="193" y="427"/>
                  </a:lnTo>
                  <a:lnTo>
                    <a:pt x="196" y="424"/>
                  </a:lnTo>
                  <a:lnTo>
                    <a:pt x="198" y="422"/>
                  </a:lnTo>
                  <a:lnTo>
                    <a:pt x="201" y="420"/>
                  </a:lnTo>
                  <a:lnTo>
                    <a:pt x="205" y="419"/>
                  </a:lnTo>
                  <a:lnTo>
                    <a:pt x="209" y="419"/>
                  </a:lnTo>
                  <a:lnTo>
                    <a:pt x="209" y="419"/>
                  </a:lnTo>
                  <a:lnTo>
                    <a:pt x="213" y="419"/>
                  </a:lnTo>
                  <a:lnTo>
                    <a:pt x="216" y="420"/>
                  </a:lnTo>
                  <a:lnTo>
                    <a:pt x="219" y="422"/>
                  </a:lnTo>
                  <a:lnTo>
                    <a:pt x="222" y="424"/>
                  </a:lnTo>
                  <a:lnTo>
                    <a:pt x="225" y="427"/>
                  </a:lnTo>
                  <a:lnTo>
                    <a:pt x="227" y="431"/>
                  </a:lnTo>
                  <a:lnTo>
                    <a:pt x="228" y="434"/>
                  </a:lnTo>
                  <a:lnTo>
                    <a:pt x="228" y="438"/>
                  </a:lnTo>
                  <a:lnTo>
                    <a:pt x="228" y="438"/>
                  </a:lnTo>
                  <a:lnTo>
                    <a:pt x="228" y="442"/>
                  </a:lnTo>
                  <a:lnTo>
                    <a:pt x="227" y="445"/>
                  </a:lnTo>
                  <a:lnTo>
                    <a:pt x="225" y="449"/>
                  </a:lnTo>
                  <a:lnTo>
                    <a:pt x="222" y="452"/>
                  </a:lnTo>
                  <a:lnTo>
                    <a:pt x="219" y="454"/>
                  </a:lnTo>
                  <a:lnTo>
                    <a:pt x="216" y="455"/>
                  </a:lnTo>
                  <a:lnTo>
                    <a:pt x="213" y="456"/>
                  </a:lnTo>
                  <a:lnTo>
                    <a:pt x="209" y="457"/>
                  </a:lnTo>
                  <a:lnTo>
                    <a:pt x="209" y="457"/>
                  </a:lnTo>
                  <a:close/>
                  <a:moveTo>
                    <a:pt x="209" y="384"/>
                  </a:moveTo>
                  <a:lnTo>
                    <a:pt x="209" y="384"/>
                  </a:lnTo>
                  <a:lnTo>
                    <a:pt x="205" y="384"/>
                  </a:lnTo>
                  <a:lnTo>
                    <a:pt x="201" y="383"/>
                  </a:lnTo>
                  <a:lnTo>
                    <a:pt x="198" y="381"/>
                  </a:lnTo>
                  <a:lnTo>
                    <a:pt x="196" y="378"/>
                  </a:lnTo>
                  <a:lnTo>
                    <a:pt x="193" y="375"/>
                  </a:lnTo>
                  <a:lnTo>
                    <a:pt x="192" y="372"/>
                  </a:lnTo>
                  <a:lnTo>
                    <a:pt x="191" y="369"/>
                  </a:lnTo>
                  <a:lnTo>
                    <a:pt x="189" y="365"/>
                  </a:lnTo>
                  <a:lnTo>
                    <a:pt x="189" y="365"/>
                  </a:lnTo>
                  <a:lnTo>
                    <a:pt x="191" y="361"/>
                  </a:lnTo>
                  <a:lnTo>
                    <a:pt x="192" y="357"/>
                  </a:lnTo>
                  <a:lnTo>
                    <a:pt x="193" y="354"/>
                  </a:lnTo>
                  <a:lnTo>
                    <a:pt x="196" y="352"/>
                  </a:lnTo>
                  <a:lnTo>
                    <a:pt x="198" y="349"/>
                  </a:lnTo>
                  <a:lnTo>
                    <a:pt x="201" y="348"/>
                  </a:lnTo>
                  <a:lnTo>
                    <a:pt x="205" y="347"/>
                  </a:lnTo>
                  <a:lnTo>
                    <a:pt x="209" y="346"/>
                  </a:lnTo>
                  <a:lnTo>
                    <a:pt x="209" y="346"/>
                  </a:lnTo>
                  <a:lnTo>
                    <a:pt x="213" y="347"/>
                  </a:lnTo>
                  <a:lnTo>
                    <a:pt x="216" y="348"/>
                  </a:lnTo>
                  <a:lnTo>
                    <a:pt x="219" y="349"/>
                  </a:lnTo>
                  <a:lnTo>
                    <a:pt x="222" y="352"/>
                  </a:lnTo>
                  <a:lnTo>
                    <a:pt x="225" y="354"/>
                  </a:lnTo>
                  <a:lnTo>
                    <a:pt x="227" y="357"/>
                  </a:lnTo>
                  <a:lnTo>
                    <a:pt x="228" y="361"/>
                  </a:lnTo>
                  <a:lnTo>
                    <a:pt x="228" y="365"/>
                  </a:lnTo>
                  <a:lnTo>
                    <a:pt x="228" y="365"/>
                  </a:lnTo>
                  <a:lnTo>
                    <a:pt x="228" y="369"/>
                  </a:lnTo>
                  <a:lnTo>
                    <a:pt x="227" y="372"/>
                  </a:lnTo>
                  <a:lnTo>
                    <a:pt x="225" y="375"/>
                  </a:lnTo>
                  <a:lnTo>
                    <a:pt x="222" y="378"/>
                  </a:lnTo>
                  <a:lnTo>
                    <a:pt x="219" y="381"/>
                  </a:lnTo>
                  <a:lnTo>
                    <a:pt x="216" y="383"/>
                  </a:lnTo>
                  <a:lnTo>
                    <a:pt x="213" y="384"/>
                  </a:lnTo>
                  <a:lnTo>
                    <a:pt x="209" y="384"/>
                  </a:lnTo>
                  <a:lnTo>
                    <a:pt x="209" y="384"/>
                  </a:lnTo>
                  <a:close/>
                  <a:moveTo>
                    <a:pt x="209" y="310"/>
                  </a:moveTo>
                  <a:lnTo>
                    <a:pt x="209" y="310"/>
                  </a:lnTo>
                  <a:lnTo>
                    <a:pt x="205" y="310"/>
                  </a:lnTo>
                  <a:lnTo>
                    <a:pt x="201" y="309"/>
                  </a:lnTo>
                  <a:lnTo>
                    <a:pt x="198" y="307"/>
                  </a:lnTo>
                  <a:lnTo>
                    <a:pt x="196" y="305"/>
                  </a:lnTo>
                  <a:lnTo>
                    <a:pt x="193" y="302"/>
                  </a:lnTo>
                  <a:lnTo>
                    <a:pt x="192" y="299"/>
                  </a:lnTo>
                  <a:lnTo>
                    <a:pt x="191" y="296"/>
                  </a:lnTo>
                  <a:lnTo>
                    <a:pt x="189" y="291"/>
                  </a:lnTo>
                  <a:lnTo>
                    <a:pt x="189" y="291"/>
                  </a:lnTo>
                  <a:lnTo>
                    <a:pt x="191" y="288"/>
                  </a:lnTo>
                  <a:lnTo>
                    <a:pt x="192" y="284"/>
                  </a:lnTo>
                  <a:lnTo>
                    <a:pt x="193" y="281"/>
                  </a:lnTo>
                  <a:lnTo>
                    <a:pt x="196" y="279"/>
                  </a:lnTo>
                  <a:lnTo>
                    <a:pt x="198" y="276"/>
                  </a:lnTo>
                  <a:lnTo>
                    <a:pt x="201" y="274"/>
                  </a:lnTo>
                  <a:lnTo>
                    <a:pt x="205" y="273"/>
                  </a:lnTo>
                  <a:lnTo>
                    <a:pt x="209" y="273"/>
                  </a:lnTo>
                  <a:lnTo>
                    <a:pt x="209" y="273"/>
                  </a:lnTo>
                  <a:lnTo>
                    <a:pt x="213" y="273"/>
                  </a:lnTo>
                  <a:lnTo>
                    <a:pt x="216" y="274"/>
                  </a:lnTo>
                  <a:lnTo>
                    <a:pt x="219" y="276"/>
                  </a:lnTo>
                  <a:lnTo>
                    <a:pt x="222" y="279"/>
                  </a:lnTo>
                  <a:lnTo>
                    <a:pt x="225" y="281"/>
                  </a:lnTo>
                  <a:lnTo>
                    <a:pt x="227" y="284"/>
                  </a:lnTo>
                  <a:lnTo>
                    <a:pt x="228" y="288"/>
                  </a:lnTo>
                  <a:lnTo>
                    <a:pt x="228" y="291"/>
                  </a:lnTo>
                  <a:lnTo>
                    <a:pt x="228" y="291"/>
                  </a:lnTo>
                  <a:lnTo>
                    <a:pt x="228" y="296"/>
                  </a:lnTo>
                  <a:lnTo>
                    <a:pt x="227" y="299"/>
                  </a:lnTo>
                  <a:lnTo>
                    <a:pt x="225" y="302"/>
                  </a:lnTo>
                  <a:lnTo>
                    <a:pt x="222" y="305"/>
                  </a:lnTo>
                  <a:lnTo>
                    <a:pt x="219" y="307"/>
                  </a:lnTo>
                  <a:lnTo>
                    <a:pt x="216" y="309"/>
                  </a:lnTo>
                  <a:lnTo>
                    <a:pt x="213" y="310"/>
                  </a:lnTo>
                  <a:lnTo>
                    <a:pt x="209" y="310"/>
                  </a:lnTo>
                  <a:lnTo>
                    <a:pt x="209" y="310"/>
                  </a:lnTo>
                  <a:close/>
                  <a:moveTo>
                    <a:pt x="304" y="443"/>
                  </a:moveTo>
                  <a:lnTo>
                    <a:pt x="304" y="443"/>
                  </a:lnTo>
                  <a:lnTo>
                    <a:pt x="303" y="448"/>
                  </a:lnTo>
                  <a:lnTo>
                    <a:pt x="301" y="451"/>
                  </a:lnTo>
                  <a:lnTo>
                    <a:pt x="298" y="454"/>
                  </a:lnTo>
                  <a:lnTo>
                    <a:pt x="294" y="454"/>
                  </a:lnTo>
                  <a:lnTo>
                    <a:pt x="271" y="454"/>
                  </a:lnTo>
                  <a:lnTo>
                    <a:pt x="271" y="454"/>
                  </a:lnTo>
                  <a:lnTo>
                    <a:pt x="268" y="454"/>
                  </a:lnTo>
                  <a:lnTo>
                    <a:pt x="264" y="451"/>
                  </a:lnTo>
                  <a:lnTo>
                    <a:pt x="262" y="448"/>
                  </a:lnTo>
                  <a:lnTo>
                    <a:pt x="261" y="443"/>
                  </a:lnTo>
                  <a:lnTo>
                    <a:pt x="261" y="284"/>
                  </a:lnTo>
                  <a:lnTo>
                    <a:pt x="261" y="284"/>
                  </a:lnTo>
                  <a:lnTo>
                    <a:pt x="262" y="280"/>
                  </a:lnTo>
                  <a:lnTo>
                    <a:pt x="264" y="275"/>
                  </a:lnTo>
                  <a:lnTo>
                    <a:pt x="268" y="273"/>
                  </a:lnTo>
                  <a:lnTo>
                    <a:pt x="271" y="272"/>
                  </a:lnTo>
                  <a:lnTo>
                    <a:pt x="294" y="272"/>
                  </a:lnTo>
                  <a:lnTo>
                    <a:pt x="294" y="272"/>
                  </a:lnTo>
                  <a:lnTo>
                    <a:pt x="298" y="273"/>
                  </a:lnTo>
                  <a:lnTo>
                    <a:pt x="301" y="275"/>
                  </a:lnTo>
                  <a:lnTo>
                    <a:pt x="303" y="280"/>
                  </a:lnTo>
                  <a:lnTo>
                    <a:pt x="304" y="284"/>
                  </a:lnTo>
                  <a:lnTo>
                    <a:pt x="304" y="4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339"/>
            <p:cNvSpPr>
              <a:spLocks noEditPoints="1"/>
            </p:cNvSpPr>
            <p:nvPr/>
          </p:nvSpPr>
          <p:spPr bwMode="auto">
            <a:xfrm>
              <a:off x="6607162" y="5576788"/>
              <a:ext cx="424257" cy="475087"/>
            </a:xfrm>
            <a:custGeom>
              <a:avLst/>
              <a:gdLst>
                <a:gd name="T0" fmla="*/ 102 w 423"/>
                <a:gd name="T1" fmla="*/ 103 h 359"/>
                <a:gd name="T2" fmla="*/ 172 w 423"/>
                <a:gd name="T3" fmla="*/ 211 h 359"/>
                <a:gd name="T4" fmla="*/ 252 w 423"/>
                <a:gd name="T5" fmla="*/ 103 h 359"/>
                <a:gd name="T6" fmla="*/ 212 w 423"/>
                <a:gd name="T7" fmla="*/ 0 h 359"/>
                <a:gd name="T8" fmla="*/ 342 w 423"/>
                <a:gd name="T9" fmla="*/ 199 h 359"/>
                <a:gd name="T10" fmla="*/ 372 w 423"/>
                <a:gd name="T11" fmla="*/ 254 h 359"/>
                <a:gd name="T12" fmla="*/ 297 w 423"/>
                <a:gd name="T13" fmla="*/ 254 h 359"/>
                <a:gd name="T14" fmla="*/ 293 w 423"/>
                <a:gd name="T15" fmla="*/ 256 h 359"/>
                <a:gd name="T16" fmla="*/ 148 w 423"/>
                <a:gd name="T17" fmla="*/ 304 h 359"/>
                <a:gd name="T18" fmla="*/ 131 w 423"/>
                <a:gd name="T19" fmla="*/ 256 h 359"/>
                <a:gd name="T20" fmla="*/ 126 w 423"/>
                <a:gd name="T21" fmla="*/ 254 h 359"/>
                <a:gd name="T22" fmla="*/ 124 w 423"/>
                <a:gd name="T23" fmla="*/ 199 h 359"/>
                <a:gd name="T24" fmla="*/ 14 w 423"/>
                <a:gd name="T25" fmla="*/ 243 h 359"/>
                <a:gd name="T26" fmla="*/ 11 w 423"/>
                <a:gd name="T27" fmla="*/ 246 h 359"/>
                <a:gd name="T28" fmla="*/ 5 w 423"/>
                <a:gd name="T29" fmla="*/ 253 h 359"/>
                <a:gd name="T30" fmla="*/ 1 w 423"/>
                <a:gd name="T31" fmla="*/ 261 h 359"/>
                <a:gd name="T32" fmla="*/ 0 w 423"/>
                <a:gd name="T33" fmla="*/ 270 h 359"/>
                <a:gd name="T34" fmla="*/ 13 w 423"/>
                <a:gd name="T35" fmla="*/ 339 h 359"/>
                <a:gd name="T36" fmla="*/ 14 w 423"/>
                <a:gd name="T37" fmla="*/ 343 h 359"/>
                <a:gd name="T38" fmla="*/ 20 w 423"/>
                <a:gd name="T39" fmla="*/ 351 h 359"/>
                <a:gd name="T40" fmla="*/ 27 w 423"/>
                <a:gd name="T41" fmla="*/ 356 h 359"/>
                <a:gd name="T42" fmla="*/ 36 w 423"/>
                <a:gd name="T43" fmla="*/ 358 h 359"/>
                <a:gd name="T44" fmla="*/ 384 w 423"/>
                <a:gd name="T45" fmla="*/ 359 h 359"/>
                <a:gd name="T46" fmla="*/ 388 w 423"/>
                <a:gd name="T47" fmla="*/ 358 h 359"/>
                <a:gd name="T48" fmla="*/ 397 w 423"/>
                <a:gd name="T49" fmla="*/ 356 h 359"/>
                <a:gd name="T50" fmla="*/ 404 w 423"/>
                <a:gd name="T51" fmla="*/ 351 h 359"/>
                <a:gd name="T52" fmla="*/ 410 w 423"/>
                <a:gd name="T53" fmla="*/ 343 h 359"/>
                <a:gd name="T54" fmla="*/ 422 w 423"/>
                <a:gd name="T55" fmla="*/ 274 h 359"/>
                <a:gd name="T56" fmla="*/ 423 w 423"/>
                <a:gd name="T57" fmla="*/ 270 h 359"/>
                <a:gd name="T58" fmla="*/ 422 w 423"/>
                <a:gd name="T59" fmla="*/ 261 h 359"/>
                <a:gd name="T60" fmla="*/ 418 w 423"/>
                <a:gd name="T61" fmla="*/ 253 h 359"/>
                <a:gd name="T62" fmla="*/ 413 w 423"/>
                <a:gd name="T63" fmla="*/ 246 h 359"/>
                <a:gd name="T64" fmla="*/ 410 w 423"/>
                <a:gd name="T65" fmla="*/ 243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3" h="359">
                  <a:moveTo>
                    <a:pt x="212" y="0"/>
                  </a:moveTo>
                  <a:lnTo>
                    <a:pt x="102" y="103"/>
                  </a:lnTo>
                  <a:lnTo>
                    <a:pt x="172" y="103"/>
                  </a:lnTo>
                  <a:lnTo>
                    <a:pt x="172" y="211"/>
                  </a:lnTo>
                  <a:lnTo>
                    <a:pt x="252" y="211"/>
                  </a:lnTo>
                  <a:lnTo>
                    <a:pt x="252" y="103"/>
                  </a:lnTo>
                  <a:lnTo>
                    <a:pt x="321" y="103"/>
                  </a:lnTo>
                  <a:lnTo>
                    <a:pt x="212" y="0"/>
                  </a:lnTo>
                  <a:close/>
                  <a:moveTo>
                    <a:pt x="410" y="243"/>
                  </a:moveTo>
                  <a:lnTo>
                    <a:pt x="342" y="199"/>
                  </a:lnTo>
                  <a:lnTo>
                    <a:pt x="300" y="199"/>
                  </a:lnTo>
                  <a:lnTo>
                    <a:pt x="372" y="254"/>
                  </a:lnTo>
                  <a:lnTo>
                    <a:pt x="297" y="254"/>
                  </a:lnTo>
                  <a:lnTo>
                    <a:pt x="297" y="254"/>
                  </a:lnTo>
                  <a:lnTo>
                    <a:pt x="295" y="254"/>
                  </a:lnTo>
                  <a:lnTo>
                    <a:pt x="293" y="256"/>
                  </a:lnTo>
                  <a:lnTo>
                    <a:pt x="275" y="304"/>
                  </a:lnTo>
                  <a:lnTo>
                    <a:pt x="148" y="304"/>
                  </a:lnTo>
                  <a:lnTo>
                    <a:pt x="131" y="256"/>
                  </a:lnTo>
                  <a:lnTo>
                    <a:pt x="131" y="256"/>
                  </a:lnTo>
                  <a:lnTo>
                    <a:pt x="129" y="254"/>
                  </a:lnTo>
                  <a:lnTo>
                    <a:pt x="126" y="254"/>
                  </a:lnTo>
                  <a:lnTo>
                    <a:pt x="51" y="254"/>
                  </a:lnTo>
                  <a:lnTo>
                    <a:pt x="124" y="199"/>
                  </a:lnTo>
                  <a:lnTo>
                    <a:pt x="82" y="199"/>
                  </a:lnTo>
                  <a:lnTo>
                    <a:pt x="14" y="243"/>
                  </a:lnTo>
                  <a:lnTo>
                    <a:pt x="14" y="243"/>
                  </a:lnTo>
                  <a:lnTo>
                    <a:pt x="11" y="246"/>
                  </a:lnTo>
                  <a:lnTo>
                    <a:pt x="8" y="250"/>
                  </a:lnTo>
                  <a:lnTo>
                    <a:pt x="5" y="253"/>
                  </a:lnTo>
                  <a:lnTo>
                    <a:pt x="3" y="257"/>
                  </a:lnTo>
                  <a:lnTo>
                    <a:pt x="1" y="261"/>
                  </a:lnTo>
                  <a:lnTo>
                    <a:pt x="0" y="266"/>
                  </a:lnTo>
                  <a:lnTo>
                    <a:pt x="0" y="270"/>
                  </a:lnTo>
                  <a:lnTo>
                    <a:pt x="1" y="274"/>
                  </a:lnTo>
                  <a:lnTo>
                    <a:pt x="13" y="339"/>
                  </a:lnTo>
                  <a:lnTo>
                    <a:pt x="13" y="339"/>
                  </a:lnTo>
                  <a:lnTo>
                    <a:pt x="14" y="343"/>
                  </a:lnTo>
                  <a:lnTo>
                    <a:pt x="16" y="346"/>
                  </a:lnTo>
                  <a:lnTo>
                    <a:pt x="20" y="351"/>
                  </a:lnTo>
                  <a:lnTo>
                    <a:pt x="23" y="353"/>
                  </a:lnTo>
                  <a:lnTo>
                    <a:pt x="27" y="356"/>
                  </a:lnTo>
                  <a:lnTo>
                    <a:pt x="31" y="357"/>
                  </a:lnTo>
                  <a:lnTo>
                    <a:pt x="36" y="358"/>
                  </a:lnTo>
                  <a:lnTo>
                    <a:pt x="40" y="359"/>
                  </a:lnTo>
                  <a:lnTo>
                    <a:pt x="384" y="359"/>
                  </a:lnTo>
                  <a:lnTo>
                    <a:pt x="384" y="359"/>
                  </a:lnTo>
                  <a:lnTo>
                    <a:pt x="388" y="358"/>
                  </a:lnTo>
                  <a:lnTo>
                    <a:pt x="393" y="357"/>
                  </a:lnTo>
                  <a:lnTo>
                    <a:pt x="397" y="356"/>
                  </a:lnTo>
                  <a:lnTo>
                    <a:pt x="401" y="353"/>
                  </a:lnTo>
                  <a:lnTo>
                    <a:pt x="404" y="351"/>
                  </a:lnTo>
                  <a:lnTo>
                    <a:pt x="408" y="346"/>
                  </a:lnTo>
                  <a:lnTo>
                    <a:pt x="410" y="343"/>
                  </a:lnTo>
                  <a:lnTo>
                    <a:pt x="411" y="339"/>
                  </a:lnTo>
                  <a:lnTo>
                    <a:pt x="422" y="274"/>
                  </a:lnTo>
                  <a:lnTo>
                    <a:pt x="422" y="274"/>
                  </a:lnTo>
                  <a:lnTo>
                    <a:pt x="423" y="270"/>
                  </a:lnTo>
                  <a:lnTo>
                    <a:pt x="423" y="266"/>
                  </a:lnTo>
                  <a:lnTo>
                    <a:pt x="422" y="261"/>
                  </a:lnTo>
                  <a:lnTo>
                    <a:pt x="420" y="257"/>
                  </a:lnTo>
                  <a:lnTo>
                    <a:pt x="418" y="253"/>
                  </a:lnTo>
                  <a:lnTo>
                    <a:pt x="416" y="250"/>
                  </a:lnTo>
                  <a:lnTo>
                    <a:pt x="413" y="246"/>
                  </a:lnTo>
                  <a:lnTo>
                    <a:pt x="410" y="243"/>
                  </a:lnTo>
                  <a:lnTo>
                    <a:pt x="410" y="2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5599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Institutional architecture of fiscal rules</a:t>
            </a:r>
            <a:br>
              <a:rPr lang="en-US" dirty="0" smtClean="0"/>
            </a:br>
            <a:r>
              <a:rPr lang="en-US" sz="2200" dirty="0" smtClean="0"/>
              <a:t>Component 6</a:t>
            </a:r>
            <a:endParaRPr lang="en-US" sz="2200" dirty="0"/>
          </a:p>
        </p:txBody>
      </p:sp>
      <p:sp>
        <p:nvSpPr>
          <p:cNvPr id="3" name="Textfeld 2"/>
          <p:cNvSpPr txBox="1"/>
          <p:nvPr/>
        </p:nvSpPr>
        <p:spPr>
          <a:xfrm>
            <a:off x="240632" y="1363581"/>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2736109078"/>
              </p:ext>
            </p:extLst>
          </p:nvPr>
        </p:nvGraphicFramePr>
        <p:xfrm>
          <a:off x="1970314" y="1287375"/>
          <a:ext cx="8537265" cy="5806440"/>
        </p:xfrm>
        <a:graphic>
          <a:graphicData uri="http://schemas.openxmlformats.org/drawingml/2006/table">
            <a:tbl>
              <a:tblPr firstRow="1" bandRow="1">
                <a:tableStyleId>{5C22544A-7EE6-4342-B048-85BDC9FD1C3A}</a:tableStyleId>
              </a:tblPr>
              <a:tblGrid>
                <a:gridCol w="1851378"/>
                <a:gridCol w="1895491"/>
                <a:gridCol w="1521817"/>
                <a:gridCol w="3268579"/>
              </a:tblGrid>
              <a:tr h="370840">
                <a:tc gridSpan="4">
                  <a:txBody>
                    <a:bodyPr/>
                    <a:lstStyle/>
                    <a:p>
                      <a:r>
                        <a:rPr lang="en-GB" sz="1850" noProof="0" dirty="0" smtClean="0">
                          <a:solidFill>
                            <a:schemeClr val="tx1">
                              <a:lumMod val="90000"/>
                              <a:lumOff val="10000"/>
                            </a:schemeClr>
                          </a:solidFill>
                          <a:latin typeface="Arial Narrow" panose="020B0606020202030204" pitchFamily="34" charset="0"/>
                        </a:rPr>
                        <a:t>Sanctions</a:t>
                      </a:r>
                      <a:endParaRPr lang="en-GB" sz="1850" noProof="0" dirty="0">
                        <a:solidFill>
                          <a:schemeClr val="tx1">
                            <a:lumMod val="90000"/>
                            <a:lumOff val="10000"/>
                          </a:schemeClr>
                        </a:solidFill>
                        <a:latin typeface="Arial Narrow" panose="020B0606020202030204" pitchFamily="34" charset="0"/>
                      </a:endParaRPr>
                    </a:p>
                  </a:txBody>
                  <a:tcPr>
                    <a:no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r>
              <a:tr h="370840">
                <a:tc gridSpan="3">
                  <a:txBody>
                    <a:bodyPr/>
                    <a:lstStyle/>
                    <a:p>
                      <a:pPr algn="ctr"/>
                      <a:r>
                        <a:rPr lang="en-GB" sz="1850" b="1" noProof="0" dirty="0" smtClean="0">
                          <a:solidFill>
                            <a:schemeClr val="tx1">
                              <a:lumMod val="90000"/>
                              <a:lumOff val="10000"/>
                            </a:schemeClr>
                          </a:solidFill>
                          <a:latin typeface="Arial Narrow" panose="020B0606020202030204" pitchFamily="34" charset="0"/>
                        </a:rPr>
                        <a:t>Tax adjustment</a:t>
                      </a:r>
                      <a:endParaRPr lang="en-GB" sz="1850" b="1"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hMerge="1">
                  <a:txBody>
                    <a:bodyPr/>
                    <a:lstStyle/>
                    <a:p>
                      <a:endParaRPr lang="fr-FR" dirty="0"/>
                    </a:p>
                  </a:txBody>
                  <a:tcPr/>
                </a:tc>
                <a:tc hMerge="1">
                  <a:txBody>
                    <a:bodyPr/>
                    <a:lstStyle/>
                    <a:p>
                      <a:endParaRPr lang="fr-FR" dirty="0"/>
                    </a:p>
                  </a:txBody>
                  <a:tcPr/>
                </a:tc>
                <a:tc rowSpan="2">
                  <a:txBody>
                    <a:bodyPr/>
                    <a:lstStyle/>
                    <a:p>
                      <a:pPr algn="ctr"/>
                      <a:r>
                        <a:rPr lang="en-GB" sz="1850" b="1" baseline="0" noProof="0" dirty="0" smtClean="0">
                          <a:solidFill>
                            <a:schemeClr val="tx1">
                              <a:lumMod val="90000"/>
                              <a:lumOff val="10000"/>
                            </a:schemeClr>
                          </a:solidFill>
                          <a:latin typeface="Arial Narrow" panose="020B0606020202030204" pitchFamily="34" charset="0"/>
                        </a:rPr>
                        <a:t>Carry over deficit</a:t>
                      </a:r>
                      <a:endParaRPr lang="en-GB" sz="1850" b="1"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968849">
                <a:tc>
                  <a:txBody>
                    <a:bodyPr/>
                    <a:lstStyle/>
                    <a:p>
                      <a:pPr algn="ctr"/>
                      <a:r>
                        <a:rPr lang="en-GB" sz="1850" noProof="0" dirty="0" smtClean="0">
                          <a:solidFill>
                            <a:schemeClr val="tx1">
                              <a:lumMod val="90000"/>
                              <a:lumOff val="10000"/>
                            </a:schemeClr>
                          </a:solidFill>
                          <a:latin typeface="Arial Narrow" panose="020B0606020202030204" pitchFamily="34" charset="0"/>
                        </a:rPr>
                        <a:t>Immediate tax adjustment, i.e. increase</a:t>
                      </a:r>
                      <a:r>
                        <a:rPr lang="en-GB" sz="1850" baseline="0" noProof="0" dirty="0" smtClean="0">
                          <a:solidFill>
                            <a:schemeClr val="tx1">
                              <a:lumMod val="90000"/>
                              <a:lumOff val="10000"/>
                            </a:schemeClr>
                          </a:solidFill>
                          <a:latin typeface="Arial Narrow" panose="020B0606020202030204" pitchFamily="34" charset="0"/>
                        </a:rPr>
                        <a:t> tax rate during the fiscal year </a:t>
                      </a:r>
                      <a:r>
                        <a:rPr lang="en-GB" sz="1850" i="1" baseline="0" noProof="0" dirty="0" smtClean="0">
                          <a:solidFill>
                            <a:schemeClr val="tx1">
                              <a:lumMod val="90000"/>
                              <a:lumOff val="10000"/>
                            </a:schemeClr>
                          </a:solidFill>
                          <a:latin typeface="Arial Narrow" panose="020B0606020202030204" pitchFamily="34" charset="0"/>
                        </a:rPr>
                        <a:t>t</a:t>
                      </a:r>
                      <a:endParaRPr lang="en-GB" sz="1850" i="1"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Tax adjustment in the following fiscal year</a:t>
                      </a:r>
                      <a:r>
                        <a:rPr lang="en-GB" sz="1850" baseline="0" noProof="0" dirty="0" smtClean="0">
                          <a:solidFill>
                            <a:schemeClr val="tx1">
                              <a:lumMod val="90000"/>
                              <a:lumOff val="10000"/>
                            </a:schemeClr>
                          </a:solidFill>
                          <a:latin typeface="Arial Narrow" panose="020B0606020202030204" pitchFamily="34" charset="0"/>
                        </a:rPr>
                        <a:t> </a:t>
                      </a:r>
                      <a:r>
                        <a:rPr lang="en-GB" sz="1850" i="1" baseline="0" noProof="0" dirty="0" smtClean="0">
                          <a:solidFill>
                            <a:schemeClr val="tx1">
                              <a:lumMod val="90000"/>
                              <a:lumOff val="10000"/>
                            </a:schemeClr>
                          </a:solidFill>
                          <a:latin typeface="Arial Narrow" panose="020B0606020202030204" pitchFamily="34" charset="0"/>
                        </a:rPr>
                        <a:t>t+1</a:t>
                      </a:r>
                      <a:endParaRPr lang="en-GB" sz="1850" i="1"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no tax adjustment</a:t>
                      </a:r>
                      <a:endParaRPr lang="en-GB" sz="185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a:endParaRPr lang="de-DE" sz="1600" noProof="0" dirty="0"/>
                    </a:p>
                  </a:txBody>
                  <a:tcPr/>
                </a:tc>
              </a:tr>
              <a:tr h="370840">
                <a:tc>
                  <a:txBody>
                    <a:bodyPr/>
                    <a:lstStyle/>
                    <a:p>
                      <a:pPr algn="ctr"/>
                      <a:r>
                        <a:rPr lang="en-GB" sz="1850" noProof="0" dirty="0" smtClean="0">
                          <a:solidFill>
                            <a:schemeClr val="tx1">
                              <a:lumMod val="90000"/>
                              <a:lumOff val="10000"/>
                            </a:schemeClr>
                          </a:solidFill>
                          <a:latin typeface="Arial Narrow" panose="020B0606020202030204" pitchFamily="34" charset="0"/>
                        </a:rPr>
                        <a:t>8</a:t>
                      </a:r>
                      <a:endParaRPr lang="en-GB" sz="185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a:t>
                      </a:r>
                      <a:endParaRPr lang="en-GB" sz="185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a:t>
                      </a:r>
                      <a:endParaRPr lang="en-GB" sz="185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2">
                        <a:lumMod val="40000"/>
                        <a:lumOff val="60000"/>
                      </a:schemeClr>
                    </a:solidFill>
                  </a:tcPr>
                </a:tc>
                <a:tc>
                  <a:txBody>
                    <a:bodyPr/>
                    <a:lstStyle/>
                    <a:p>
                      <a:pPr algn="ctr"/>
                      <a:endParaRPr lang="en-GB" sz="185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850" noProof="0" dirty="0" smtClean="0">
                          <a:solidFill>
                            <a:schemeClr val="tx1">
                              <a:lumMod val="90000"/>
                              <a:lumOff val="10000"/>
                            </a:schemeClr>
                          </a:solidFill>
                          <a:latin typeface="Arial Narrow" panose="020B0606020202030204" pitchFamily="34" charset="0"/>
                        </a:rPr>
                        <a:t>-</a:t>
                      </a:r>
                      <a:endParaRPr lang="en-GB" sz="185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7</a:t>
                      </a:r>
                      <a:endParaRPr lang="en-GB" sz="185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3</a:t>
                      </a:r>
                      <a:endParaRPr lang="en-GB" sz="185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50" baseline="0" noProof="0" dirty="0" smtClean="0">
                          <a:solidFill>
                            <a:schemeClr val="tx1">
                              <a:lumMod val="90000"/>
                              <a:lumOff val="10000"/>
                            </a:schemeClr>
                          </a:solidFill>
                          <a:latin typeface="Arial Narrow" panose="020B0606020202030204" pitchFamily="34" charset="0"/>
                        </a:rPr>
                        <a:t>Carrying over deficit in the following budget in preparation (the deficit is entirely compensated over 1 year)</a:t>
                      </a:r>
                      <a:endParaRPr lang="en-GB" sz="1850" noProof="0" dirty="0" smtClean="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850" noProof="0" smtClean="0">
                          <a:solidFill>
                            <a:schemeClr val="tx1">
                              <a:lumMod val="90000"/>
                              <a:lumOff val="10000"/>
                            </a:schemeClr>
                          </a:solidFill>
                          <a:latin typeface="Arial Narrow" panose="020B0606020202030204" pitchFamily="34" charset="0"/>
                        </a:rPr>
                        <a:t>-</a:t>
                      </a:r>
                      <a:endParaRPr lang="en-GB" sz="1850" noProof="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6</a:t>
                      </a:r>
                      <a:endParaRPr lang="en-GB" sz="185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2</a:t>
                      </a:r>
                      <a:endParaRPr lang="en-GB" sz="185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50" baseline="0" noProof="0" dirty="0" smtClean="0">
                          <a:solidFill>
                            <a:schemeClr val="tx1">
                              <a:lumMod val="90000"/>
                              <a:lumOff val="10000"/>
                            </a:schemeClr>
                          </a:solidFill>
                          <a:latin typeface="Arial Narrow" panose="020B0606020202030204" pitchFamily="34" charset="0"/>
                        </a:rPr>
                        <a:t>Carrying over deficit in the two following budgets (the deficit is compensated over 2 years)</a:t>
                      </a:r>
                      <a:endParaRPr lang="en-GB" sz="1850" noProof="0" dirty="0" smtClean="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850" noProof="0" smtClean="0">
                          <a:solidFill>
                            <a:schemeClr val="tx1">
                              <a:lumMod val="90000"/>
                              <a:lumOff val="10000"/>
                            </a:schemeClr>
                          </a:solidFill>
                          <a:latin typeface="Arial Narrow" panose="020B0606020202030204" pitchFamily="34" charset="0"/>
                        </a:rPr>
                        <a:t>-</a:t>
                      </a:r>
                      <a:endParaRPr lang="en-GB" sz="1850" noProof="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5</a:t>
                      </a:r>
                      <a:endParaRPr lang="en-GB" sz="185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1</a:t>
                      </a:r>
                      <a:endParaRPr lang="en-GB" sz="185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50" baseline="0" noProof="0" dirty="0" smtClean="0">
                          <a:solidFill>
                            <a:schemeClr val="tx1">
                              <a:lumMod val="90000"/>
                              <a:lumOff val="10000"/>
                            </a:schemeClr>
                          </a:solidFill>
                          <a:latin typeface="Arial Narrow" panose="020B0606020202030204" pitchFamily="34" charset="0"/>
                        </a:rPr>
                        <a:t>Carrying over deficit in the following budgets (the deficit is compensated over more than 2 years)</a:t>
                      </a:r>
                      <a:endParaRPr lang="en-GB" sz="1850" noProof="0" dirty="0" smtClean="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370840">
                <a:tc>
                  <a:txBody>
                    <a:bodyPr/>
                    <a:lstStyle/>
                    <a:p>
                      <a:pPr algn="ctr"/>
                      <a:r>
                        <a:rPr lang="en-GB" sz="1850" noProof="0" smtClean="0">
                          <a:solidFill>
                            <a:schemeClr val="tx1">
                              <a:lumMod val="90000"/>
                              <a:lumOff val="10000"/>
                            </a:schemeClr>
                          </a:solidFill>
                          <a:latin typeface="Arial Narrow" panose="020B0606020202030204" pitchFamily="34" charset="0"/>
                        </a:rPr>
                        <a:t>-</a:t>
                      </a:r>
                      <a:endParaRPr lang="en-GB" sz="1850" noProof="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4</a:t>
                      </a:r>
                      <a:endParaRPr lang="en-GB" sz="1850" noProof="0" dirty="0">
                        <a:solidFill>
                          <a:schemeClr val="tx1">
                            <a:lumMod val="90000"/>
                            <a:lumOff val="10000"/>
                          </a:schemeClr>
                        </a:solidFill>
                        <a:latin typeface="Arial Narrow" panose="020B0606020202030204" pitchFamily="34" charset="0"/>
                      </a:endParaRPr>
                    </a:p>
                  </a:txBody>
                  <a:tcP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0</a:t>
                      </a:r>
                      <a:endParaRPr lang="en-GB" sz="185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r>
                        <a:rPr lang="en-GB" sz="1850" noProof="0" dirty="0" smtClean="0">
                          <a:solidFill>
                            <a:schemeClr val="tx1">
                              <a:lumMod val="90000"/>
                              <a:lumOff val="10000"/>
                            </a:schemeClr>
                          </a:solidFill>
                          <a:latin typeface="Arial Narrow" panose="020B0606020202030204" pitchFamily="34" charset="0"/>
                        </a:rPr>
                        <a:t>no carry over deficit</a:t>
                      </a:r>
                      <a:endParaRPr lang="en-GB" sz="185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bl>
          </a:graphicData>
        </a:graphic>
      </p:graphicFrame>
      <p:grpSp>
        <p:nvGrpSpPr>
          <p:cNvPr id="2" name="Gruppieren 1"/>
          <p:cNvGrpSpPr/>
          <p:nvPr/>
        </p:nvGrpSpPr>
        <p:grpSpPr>
          <a:xfrm>
            <a:off x="0" y="1363581"/>
            <a:ext cx="2013391" cy="2162532"/>
            <a:chOff x="3328306" y="5021545"/>
            <a:chExt cx="2013391" cy="2162532"/>
          </a:xfrm>
        </p:grpSpPr>
        <p:sp>
          <p:nvSpPr>
            <p:cNvPr id="5" name="Oval 3"/>
            <p:cNvSpPr>
              <a:spLocks noChangeArrowheads="1"/>
            </p:cNvSpPr>
            <p:nvPr/>
          </p:nvSpPr>
          <p:spPr bwMode="auto">
            <a:xfrm>
              <a:off x="3504235" y="5021545"/>
              <a:ext cx="1636314" cy="1590688"/>
            </a:xfrm>
            <a:prstGeom prst="ellipse">
              <a:avLst/>
            </a:prstGeom>
            <a:noFill/>
            <a:ln w="25400" algn="ctr">
              <a:solidFill>
                <a:schemeClr val="tx2">
                  <a:lumMod val="50000"/>
                </a:schemeClr>
              </a:solidFill>
              <a:round/>
              <a:headEnd/>
              <a:tailEnd/>
            </a:ln>
          </p:spPr>
          <p:txBody>
            <a:bodyPr lIns="36000" tIns="36000" rIns="36000" bIns="36000" anchor="ctr"/>
            <a:lstStyle/>
            <a:p>
              <a:pPr algn="ctr" eaLnBrk="1" hangingPunct="1">
                <a:spcBef>
                  <a:spcPct val="0"/>
                </a:spcBef>
                <a:buClr>
                  <a:schemeClr val="bg1"/>
                </a:buClr>
                <a:buSzPct val="100000"/>
                <a:buFontTx/>
                <a:buChar char=" "/>
              </a:pPr>
              <a:endParaRPr lang="en-US" altLang="ja-JP" sz="1400" dirty="0">
                <a:solidFill>
                  <a:schemeClr val="bg1"/>
                </a:solidFill>
                <a:ea typeface="ＭＳ Ｐゴシック" pitchFamily="50" charset="-128"/>
              </a:endParaRPr>
            </a:p>
          </p:txBody>
        </p:sp>
        <p:sp>
          <p:nvSpPr>
            <p:cNvPr id="6" name="Freeform 451"/>
            <p:cNvSpPr>
              <a:spLocks noEditPoints="1"/>
            </p:cNvSpPr>
            <p:nvPr/>
          </p:nvSpPr>
          <p:spPr bwMode="auto">
            <a:xfrm>
              <a:off x="4088155" y="5508828"/>
              <a:ext cx="583052" cy="616122"/>
            </a:xfrm>
            <a:custGeom>
              <a:avLst/>
              <a:gdLst>
                <a:gd name="T0" fmla="*/ 212 w 556"/>
                <a:gd name="T1" fmla="*/ 50 h 515"/>
                <a:gd name="T2" fmla="*/ 176 w 556"/>
                <a:gd name="T3" fmla="*/ 251 h 515"/>
                <a:gd name="T4" fmla="*/ 307 w 556"/>
                <a:gd name="T5" fmla="*/ 116 h 515"/>
                <a:gd name="T6" fmla="*/ 312 w 556"/>
                <a:gd name="T7" fmla="*/ 119 h 515"/>
                <a:gd name="T8" fmla="*/ 323 w 556"/>
                <a:gd name="T9" fmla="*/ 118 h 515"/>
                <a:gd name="T10" fmla="*/ 336 w 556"/>
                <a:gd name="T11" fmla="*/ 106 h 515"/>
                <a:gd name="T12" fmla="*/ 340 w 556"/>
                <a:gd name="T13" fmla="*/ 101 h 515"/>
                <a:gd name="T14" fmla="*/ 340 w 556"/>
                <a:gd name="T15" fmla="*/ 90 h 515"/>
                <a:gd name="T16" fmla="*/ 251 w 556"/>
                <a:gd name="T17" fmla="*/ 5 h 515"/>
                <a:gd name="T18" fmla="*/ 246 w 556"/>
                <a:gd name="T19" fmla="*/ 1 h 515"/>
                <a:gd name="T20" fmla="*/ 234 w 556"/>
                <a:gd name="T21" fmla="*/ 2 h 515"/>
                <a:gd name="T22" fmla="*/ 222 w 556"/>
                <a:gd name="T23" fmla="*/ 15 h 515"/>
                <a:gd name="T24" fmla="*/ 218 w 556"/>
                <a:gd name="T25" fmla="*/ 19 h 515"/>
                <a:gd name="T26" fmla="*/ 218 w 556"/>
                <a:gd name="T27" fmla="*/ 31 h 515"/>
                <a:gd name="T28" fmla="*/ 307 w 556"/>
                <a:gd name="T29" fmla="*/ 116 h 515"/>
                <a:gd name="T30" fmla="*/ 135 w 556"/>
                <a:gd name="T31" fmla="*/ 297 h 515"/>
                <a:gd name="T32" fmla="*/ 147 w 556"/>
                <a:gd name="T33" fmla="*/ 301 h 515"/>
                <a:gd name="T34" fmla="*/ 158 w 556"/>
                <a:gd name="T35" fmla="*/ 296 h 515"/>
                <a:gd name="T36" fmla="*/ 166 w 556"/>
                <a:gd name="T37" fmla="*/ 287 h 515"/>
                <a:gd name="T38" fmla="*/ 171 w 556"/>
                <a:gd name="T39" fmla="*/ 276 h 515"/>
                <a:gd name="T40" fmla="*/ 165 w 556"/>
                <a:gd name="T41" fmla="*/ 265 h 515"/>
                <a:gd name="T42" fmla="*/ 80 w 556"/>
                <a:gd name="T43" fmla="*/ 186 h 515"/>
                <a:gd name="T44" fmla="*/ 70 w 556"/>
                <a:gd name="T45" fmla="*/ 182 h 515"/>
                <a:gd name="T46" fmla="*/ 59 w 556"/>
                <a:gd name="T47" fmla="*/ 186 h 515"/>
                <a:gd name="T48" fmla="*/ 50 w 556"/>
                <a:gd name="T49" fmla="*/ 196 h 515"/>
                <a:gd name="T50" fmla="*/ 46 w 556"/>
                <a:gd name="T51" fmla="*/ 206 h 515"/>
                <a:gd name="T52" fmla="*/ 51 w 556"/>
                <a:gd name="T53" fmla="*/ 217 h 515"/>
                <a:gd name="T54" fmla="*/ 229 w 556"/>
                <a:gd name="T55" fmla="*/ 219 h 515"/>
                <a:gd name="T56" fmla="*/ 509 w 556"/>
                <a:gd name="T57" fmla="*/ 482 h 515"/>
                <a:gd name="T58" fmla="*/ 518 w 556"/>
                <a:gd name="T59" fmla="*/ 488 h 515"/>
                <a:gd name="T60" fmla="*/ 527 w 556"/>
                <a:gd name="T61" fmla="*/ 492 h 515"/>
                <a:gd name="T62" fmla="*/ 535 w 556"/>
                <a:gd name="T63" fmla="*/ 492 h 515"/>
                <a:gd name="T64" fmla="*/ 541 w 556"/>
                <a:gd name="T65" fmla="*/ 489 h 515"/>
                <a:gd name="T66" fmla="*/ 553 w 556"/>
                <a:gd name="T67" fmla="*/ 476 h 515"/>
                <a:gd name="T68" fmla="*/ 556 w 556"/>
                <a:gd name="T69" fmla="*/ 470 h 515"/>
                <a:gd name="T70" fmla="*/ 555 w 556"/>
                <a:gd name="T71" fmla="*/ 462 h 515"/>
                <a:gd name="T72" fmla="*/ 551 w 556"/>
                <a:gd name="T73" fmla="*/ 453 h 515"/>
                <a:gd name="T74" fmla="*/ 545 w 556"/>
                <a:gd name="T75" fmla="*/ 443 h 515"/>
                <a:gd name="T76" fmla="*/ 229 w 556"/>
                <a:gd name="T77" fmla="*/ 219 h 515"/>
                <a:gd name="T78" fmla="*/ 325 w 556"/>
                <a:gd name="T79" fmla="*/ 481 h 515"/>
                <a:gd name="T80" fmla="*/ 323 w 556"/>
                <a:gd name="T81" fmla="*/ 475 h 515"/>
                <a:gd name="T82" fmla="*/ 317 w 556"/>
                <a:gd name="T83" fmla="*/ 473 h 515"/>
                <a:gd name="T84" fmla="*/ 8 w 556"/>
                <a:gd name="T85" fmla="*/ 473 h 515"/>
                <a:gd name="T86" fmla="*/ 3 w 556"/>
                <a:gd name="T87" fmla="*/ 475 h 515"/>
                <a:gd name="T88" fmla="*/ 0 w 556"/>
                <a:gd name="T89" fmla="*/ 481 h 515"/>
                <a:gd name="T90" fmla="*/ 0 w 556"/>
                <a:gd name="T91" fmla="*/ 507 h 515"/>
                <a:gd name="T92" fmla="*/ 3 w 556"/>
                <a:gd name="T93" fmla="*/ 513 h 515"/>
                <a:gd name="T94" fmla="*/ 8 w 556"/>
                <a:gd name="T95" fmla="*/ 515 h 515"/>
                <a:gd name="T96" fmla="*/ 317 w 556"/>
                <a:gd name="T97" fmla="*/ 515 h 515"/>
                <a:gd name="T98" fmla="*/ 323 w 556"/>
                <a:gd name="T99" fmla="*/ 513 h 515"/>
                <a:gd name="T100" fmla="*/ 325 w 556"/>
                <a:gd name="T101" fmla="*/ 507 h 515"/>
                <a:gd name="T102" fmla="*/ 71 w 556"/>
                <a:gd name="T103" fmla="*/ 423 h 515"/>
                <a:gd name="T104" fmla="*/ 256 w 556"/>
                <a:gd name="T105" fmla="*/ 423 h 515"/>
                <a:gd name="T106" fmla="*/ 269 w 556"/>
                <a:gd name="T107" fmla="*/ 428 h 515"/>
                <a:gd name="T108" fmla="*/ 277 w 556"/>
                <a:gd name="T109" fmla="*/ 439 h 515"/>
                <a:gd name="T110" fmla="*/ 49 w 556"/>
                <a:gd name="T111" fmla="*/ 456 h 515"/>
                <a:gd name="T112" fmla="*/ 49 w 556"/>
                <a:gd name="T113" fmla="*/ 439 h 515"/>
                <a:gd name="T114" fmla="*/ 58 w 556"/>
                <a:gd name="T115" fmla="*/ 428 h 515"/>
                <a:gd name="T116" fmla="*/ 71 w 556"/>
                <a:gd name="T117" fmla="*/ 423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6" h="515">
                  <a:moveTo>
                    <a:pt x="95" y="176"/>
                  </a:moveTo>
                  <a:lnTo>
                    <a:pt x="212" y="50"/>
                  </a:lnTo>
                  <a:lnTo>
                    <a:pt x="293" y="127"/>
                  </a:lnTo>
                  <a:lnTo>
                    <a:pt x="176" y="251"/>
                  </a:lnTo>
                  <a:lnTo>
                    <a:pt x="95" y="176"/>
                  </a:lnTo>
                  <a:close/>
                  <a:moveTo>
                    <a:pt x="307" y="116"/>
                  </a:moveTo>
                  <a:lnTo>
                    <a:pt x="307" y="116"/>
                  </a:lnTo>
                  <a:lnTo>
                    <a:pt x="312" y="119"/>
                  </a:lnTo>
                  <a:lnTo>
                    <a:pt x="317" y="119"/>
                  </a:lnTo>
                  <a:lnTo>
                    <a:pt x="323" y="118"/>
                  </a:lnTo>
                  <a:lnTo>
                    <a:pt x="328" y="115"/>
                  </a:lnTo>
                  <a:lnTo>
                    <a:pt x="336" y="106"/>
                  </a:lnTo>
                  <a:lnTo>
                    <a:pt x="336" y="106"/>
                  </a:lnTo>
                  <a:lnTo>
                    <a:pt x="340" y="101"/>
                  </a:lnTo>
                  <a:lnTo>
                    <a:pt x="341" y="95"/>
                  </a:lnTo>
                  <a:lnTo>
                    <a:pt x="340" y="90"/>
                  </a:lnTo>
                  <a:lnTo>
                    <a:pt x="335" y="84"/>
                  </a:lnTo>
                  <a:lnTo>
                    <a:pt x="251" y="5"/>
                  </a:lnTo>
                  <a:lnTo>
                    <a:pt x="251" y="5"/>
                  </a:lnTo>
                  <a:lnTo>
                    <a:pt x="246" y="1"/>
                  </a:lnTo>
                  <a:lnTo>
                    <a:pt x="241" y="0"/>
                  </a:lnTo>
                  <a:lnTo>
                    <a:pt x="234" y="2"/>
                  </a:lnTo>
                  <a:lnTo>
                    <a:pt x="230" y="6"/>
                  </a:lnTo>
                  <a:lnTo>
                    <a:pt x="222" y="15"/>
                  </a:lnTo>
                  <a:lnTo>
                    <a:pt x="222" y="15"/>
                  </a:lnTo>
                  <a:lnTo>
                    <a:pt x="218" y="19"/>
                  </a:lnTo>
                  <a:lnTo>
                    <a:pt x="217" y="26"/>
                  </a:lnTo>
                  <a:lnTo>
                    <a:pt x="218" y="31"/>
                  </a:lnTo>
                  <a:lnTo>
                    <a:pt x="222" y="36"/>
                  </a:lnTo>
                  <a:lnTo>
                    <a:pt x="307" y="116"/>
                  </a:lnTo>
                  <a:close/>
                  <a:moveTo>
                    <a:pt x="135" y="297"/>
                  </a:moveTo>
                  <a:lnTo>
                    <a:pt x="135" y="297"/>
                  </a:lnTo>
                  <a:lnTo>
                    <a:pt x="141" y="300"/>
                  </a:lnTo>
                  <a:lnTo>
                    <a:pt x="147" y="301"/>
                  </a:lnTo>
                  <a:lnTo>
                    <a:pt x="152" y="300"/>
                  </a:lnTo>
                  <a:lnTo>
                    <a:pt x="158" y="296"/>
                  </a:lnTo>
                  <a:lnTo>
                    <a:pt x="166" y="287"/>
                  </a:lnTo>
                  <a:lnTo>
                    <a:pt x="166" y="287"/>
                  </a:lnTo>
                  <a:lnTo>
                    <a:pt x="169" y="282"/>
                  </a:lnTo>
                  <a:lnTo>
                    <a:pt x="171" y="276"/>
                  </a:lnTo>
                  <a:lnTo>
                    <a:pt x="168" y="270"/>
                  </a:lnTo>
                  <a:lnTo>
                    <a:pt x="165" y="265"/>
                  </a:lnTo>
                  <a:lnTo>
                    <a:pt x="80" y="186"/>
                  </a:lnTo>
                  <a:lnTo>
                    <a:pt x="80" y="186"/>
                  </a:lnTo>
                  <a:lnTo>
                    <a:pt x="76" y="183"/>
                  </a:lnTo>
                  <a:lnTo>
                    <a:pt x="70" y="182"/>
                  </a:lnTo>
                  <a:lnTo>
                    <a:pt x="64" y="183"/>
                  </a:lnTo>
                  <a:lnTo>
                    <a:pt x="59" y="186"/>
                  </a:lnTo>
                  <a:lnTo>
                    <a:pt x="50" y="196"/>
                  </a:lnTo>
                  <a:lnTo>
                    <a:pt x="50" y="196"/>
                  </a:lnTo>
                  <a:lnTo>
                    <a:pt x="47" y="201"/>
                  </a:lnTo>
                  <a:lnTo>
                    <a:pt x="46" y="206"/>
                  </a:lnTo>
                  <a:lnTo>
                    <a:pt x="47" y="212"/>
                  </a:lnTo>
                  <a:lnTo>
                    <a:pt x="51" y="217"/>
                  </a:lnTo>
                  <a:lnTo>
                    <a:pt x="135" y="297"/>
                  </a:lnTo>
                  <a:close/>
                  <a:moveTo>
                    <a:pt x="229" y="219"/>
                  </a:moveTo>
                  <a:lnTo>
                    <a:pt x="509" y="482"/>
                  </a:lnTo>
                  <a:lnTo>
                    <a:pt x="509" y="482"/>
                  </a:lnTo>
                  <a:lnTo>
                    <a:pt x="513" y="485"/>
                  </a:lnTo>
                  <a:lnTo>
                    <a:pt x="518" y="488"/>
                  </a:lnTo>
                  <a:lnTo>
                    <a:pt x="522" y="490"/>
                  </a:lnTo>
                  <a:lnTo>
                    <a:pt x="527" y="492"/>
                  </a:lnTo>
                  <a:lnTo>
                    <a:pt x="531" y="492"/>
                  </a:lnTo>
                  <a:lnTo>
                    <a:pt x="535" y="492"/>
                  </a:lnTo>
                  <a:lnTo>
                    <a:pt x="538" y="491"/>
                  </a:lnTo>
                  <a:lnTo>
                    <a:pt x="541" y="489"/>
                  </a:lnTo>
                  <a:lnTo>
                    <a:pt x="553" y="476"/>
                  </a:lnTo>
                  <a:lnTo>
                    <a:pt x="553" y="476"/>
                  </a:lnTo>
                  <a:lnTo>
                    <a:pt x="555" y="473"/>
                  </a:lnTo>
                  <a:lnTo>
                    <a:pt x="556" y="470"/>
                  </a:lnTo>
                  <a:lnTo>
                    <a:pt x="556" y="466"/>
                  </a:lnTo>
                  <a:lnTo>
                    <a:pt x="555" y="462"/>
                  </a:lnTo>
                  <a:lnTo>
                    <a:pt x="554" y="457"/>
                  </a:lnTo>
                  <a:lnTo>
                    <a:pt x="551" y="453"/>
                  </a:lnTo>
                  <a:lnTo>
                    <a:pt x="548" y="448"/>
                  </a:lnTo>
                  <a:lnTo>
                    <a:pt x="545" y="443"/>
                  </a:lnTo>
                  <a:lnTo>
                    <a:pt x="264" y="181"/>
                  </a:lnTo>
                  <a:lnTo>
                    <a:pt x="229" y="219"/>
                  </a:lnTo>
                  <a:close/>
                  <a:moveTo>
                    <a:pt x="325" y="481"/>
                  </a:moveTo>
                  <a:lnTo>
                    <a:pt x="325" y="481"/>
                  </a:lnTo>
                  <a:lnTo>
                    <a:pt x="325" y="479"/>
                  </a:lnTo>
                  <a:lnTo>
                    <a:pt x="323" y="475"/>
                  </a:lnTo>
                  <a:lnTo>
                    <a:pt x="320" y="474"/>
                  </a:lnTo>
                  <a:lnTo>
                    <a:pt x="317" y="473"/>
                  </a:lnTo>
                  <a:lnTo>
                    <a:pt x="8" y="473"/>
                  </a:lnTo>
                  <a:lnTo>
                    <a:pt x="8" y="473"/>
                  </a:lnTo>
                  <a:lnTo>
                    <a:pt x="6" y="474"/>
                  </a:lnTo>
                  <a:lnTo>
                    <a:pt x="3" y="475"/>
                  </a:lnTo>
                  <a:lnTo>
                    <a:pt x="2" y="479"/>
                  </a:lnTo>
                  <a:lnTo>
                    <a:pt x="0" y="481"/>
                  </a:lnTo>
                  <a:lnTo>
                    <a:pt x="0" y="507"/>
                  </a:lnTo>
                  <a:lnTo>
                    <a:pt x="0" y="507"/>
                  </a:lnTo>
                  <a:lnTo>
                    <a:pt x="2" y="510"/>
                  </a:lnTo>
                  <a:lnTo>
                    <a:pt x="3" y="513"/>
                  </a:lnTo>
                  <a:lnTo>
                    <a:pt x="6" y="515"/>
                  </a:lnTo>
                  <a:lnTo>
                    <a:pt x="8" y="515"/>
                  </a:lnTo>
                  <a:lnTo>
                    <a:pt x="317" y="515"/>
                  </a:lnTo>
                  <a:lnTo>
                    <a:pt x="317" y="515"/>
                  </a:lnTo>
                  <a:lnTo>
                    <a:pt x="320" y="515"/>
                  </a:lnTo>
                  <a:lnTo>
                    <a:pt x="323" y="513"/>
                  </a:lnTo>
                  <a:lnTo>
                    <a:pt x="325" y="510"/>
                  </a:lnTo>
                  <a:lnTo>
                    <a:pt x="325" y="507"/>
                  </a:lnTo>
                  <a:lnTo>
                    <a:pt x="325" y="481"/>
                  </a:lnTo>
                  <a:close/>
                  <a:moveTo>
                    <a:pt x="71" y="423"/>
                  </a:moveTo>
                  <a:lnTo>
                    <a:pt x="256" y="423"/>
                  </a:lnTo>
                  <a:lnTo>
                    <a:pt x="256" y="423"/>
                  </a:lnTo>
                  <a:lnTo>
                    <a:pt x="263" y="424"/>
                  </a:lnTo>
                  <a:lnTo>
                    <a:pt x="269" y="428"/>
                  </a:lnTo>
                  <a:lnTo>
                    <a:pt x="274" y="433"/>
                  </a:lnTo>
                  <a:lnTo>
                    <a:pt x="277" y="439"/>
                  </a:lnTo>
                  <a:lnTo>
                    <a:pt x="277" y="456"/>
                  </a:lnTo>
                  <a:lnTo>
                    <a:pt x="49" y="456"/>
                  </a:lnTo>
                  <a:lnTo>
                    <a:pt x="49" y="439"/>
                  </a:lnTo>
                  <a:lnTo>
                    <a:pt x="49" y="439"/>
                  </a:lnTo>
                  <a:lnTo>
                    <a:pt x="53" y="433"/>
                  </a:lnTo>
                  <a:lnTo>
                    <a:pt x="58" y="428"/>
                  </a:lnTo>
                  <a:lnTo>
                    <a:pt x="64" y="424"/>
                  </a:lnTo>
                  <a:lnTo>
                    <a:pt x="71" y="423"/>
                  </a:lnTo>
                  <a:lnTo>
                    <a:pt x="71" y="423"/>
                  </a:lnTo>
                  <a:close/>
                </a:path>
              </a:pathLst>
            </a:custGeom>
            <a:solidFill>
              <a:schemeClr val="tx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 name="Rechteck 7"/>
            <p:cNvSpPr/>
            <p:nvPr/>
          </p:nvSpPr>
          <p:spPr>
            <a:xfrm>
              <a:off x="3328306" y="6388733"/>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Sanction</a:t>
              </a:r>
            </a:p>
          </p:txBody>
        </p:sp>
      </p:grpSp>
    </p:spTree>
    <p:extLst>
      <p:ext uri="{BB962C8B-B14F-4D97-AF65-F5344CB8AC3E}">
        <p14:creationId xmlns:p14="http://schemas.microsoft.com/office/powerpoint/2010/main" val="2583146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pPr algn="r"/>
            <a:r>
              <a:rPr lang="de-CH" smtClean="0"/>
              <a:t>Folie </a:t>
            </a:r>
            <a:fld id="{05F9AC53-F790-4868-97E7-45E3866EE614}" type="slidenum">
              <a:rPr lang="de-CH" b="1" smtClean="0"/>
              <a:pPr algn="r"/>
              <a:t>12</a:t>
            </a:fld>
            <a:r>
              <a:rPr lang="de-CH" b="1" smtClean="0"/>
              <a:t> </a:t>
            </a:r>
            <a:endParaRPr lang="de-CH" b="1" dirty="0"/>
          </a:p>
        </p:txBody>
      </p:sp>
      <p:sp>
        <p:nvSpPr>
          <p:cNvPr id="4" name="Titel 3"/>
          <p:cNvSpPr>
            <a:spLocks noGrp="1"/>
          </p:cNvSpPr>
          <p:nvPr>
            <p:ph type="title"/>
          </p:nvPr>
        </p:nvSpPr>
        <p:spPr/>
        <p:txBody>
          <a:bodyPr/>
          <a:lstStyle/>
          <a:p>
            <a:r>
              <a:rPr lang="en-GB" dirty="0" smtClean="0"/>
              <a:t>Cantonal index of fiscal rules</a:t>
            </a:r>
            <a:endParaRPr lang="en-GB" dirty="0"/>
          </a:p>
        </p:txBody>
      </p:sp>
      <p:pic>
        <p:nvPicPr>
          <p:cNvPr id="5" name="Imag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76482" y="1811450"/>
            <a:ext cx="8130428" cy="5042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
          <p:cNvSpPr txBox="1"/>
          <p:nvPr/>
        </p:nvSpPr>
        <p:spPr>
          <a:xfrm>
            <a:off x="208223" y="1380564"/>
            <a:ext cx="10266947" cy="430887"/>
          </a:xfrm>
          <a:prstGeom prst="rect">
            <a:avLst/>
          </a:prstGeom>
          <a:noFill/>
        </p:spPr>
        <p:txBody>
          <a:bodyPr wrap="square" rtlCol="0">
            <a:spAutoFit/>
          </a:bodyPr>
          <a:lstStyle/>
          <a:p>
            <a:r>
              <a:rPr lang="en-GB" sz="2200" b="1" dirty="0" smtClean="0"/>
              <a:t>Cantonal index of fiscal rules in the year 2011</a:t>
            </a:r>
          </a:p>
        </p:txBody>
      </p:sp>
    </p:spTree>
    <p:extLst>
      <p:ext uri="{BB962C8B-B14F-4D97-AF65-F5344CB8AC3E}">
        <p14:creationId xmlns:p14="http://schemas.microsoft.com/office/powerpoint/2010/main" val="1883641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pPr algn="r"/>
            <a:r>
              <a:rPr lang="de-CH" smtClean="0"/>
              <a:t>Folie </a:t>
            </a:r>
            <a:fld id="{05F9AC53-F790-4868-97E7-45E3866EE614}" type="slidenum">
              <a:rPr lang="de-CH" b="1" smtClean="0"/>
              <a:pPr algn="r"/>
              <a:t>13</a:t>
            </a:fld>
            <a:r>
              <a:rPr lang="de-CH" b="1" smtClean="0"/>
              <a:t> </a:t>
            </a:r>
            <a:endParaRPr lang="de-CH" b="1" dirty="0"/>
          </a:p>
        </p:txBody>
      </p:sp>
      <p:sp>
        <p:nvSpPr>
          <p:cNvPr id="4" name="Titel 3"/>
          <p:cNvSpPr>
            <a:spLocks noGrp="1"/>
          </p:cNvSpPr>
          <p:nvPr>
            <p:ph type="title"/>
          </p:nvPr>
        </p:nvSpPr>
        <p:spPr/>
        <p:txBody>
          <a:bodyPr/>
          <a:lstStyle/>
          <a:p>
            <a:r>
              <a:rPr lang="en-GB" dirty="0" smtClean="0"/>
              <a:t>Conclusion</a:t>
            </a:r>
            <a:endParaRPr lang="en-GB" dirty="0"/>
          </a:p>
        </p:txBody>
      </p:sp>
      <p:sp>
        <p:nvSpPr>
          <p:cNvPr id="6" name="Textfeld 5"/>
          <p:cNvSpPr txBox="1"/>
          <p:nvPr/>
        </p:nvSpPr>
        <p:spPr>
          <a:xfrm>
            <a:off x="208223" y="1369678"/>
            <a:ext cx="10266947" cy="3477875"/>
          </a:xfrm>
          <a:prstGeom prst="rect">
            <a:avLst/>
          </a:prstGeom>
          <a:noFill/>
        </p:spPr>
        <p:txBody>
          <a:bodyPr wrap="square" rtlCol="0">
            <a:spAutoFit/>
          </a:bodyPr>
          <a:lstStyle/>
          <a:p>
            <a:pPr marL="342900" indent="-342900">
              <a:buFont typeface="Wingdings" panose="05000000000000000000" pitchFamily="2" charset="2"/>
              <a:buChar char="Ø"/>
            </a:pPr>
            <a:r>
              <a:rPr lang="en-GB" sz="2200" dirty="0" smtClean="0"/>
              <a:t>Fiscal rules are the very safeguard promoting fiscal discipline.</a:t>
            </a:r>
          </a:p>
          <a:p>
            <a:pPr marL="342900" indent="-342900">
              <a:buFont typeface="Wingdings" panose="05000000000000000000" pitchFamily="2" charset="2"/>
              <a:buChar char="Ø"/>
            </a:pPr>
            <a:endParaRPr lang="en-GB" sz="2200" dirty="0"/>
          </a:p>
          <a:p>
            <a:pPr marL="342900" indent="-342900">
              <a:buFont typeface="Wingdings" panose="05000000000000000000" pitchFamily="2" charset="2"/>
              <a:buChar char="Ø"/>
            </a:pPr>
            <a:r>
              <a:rPr lang="en-GB" sz="2200" dirty="0" smtClean="0"/>
              <a:t>Cantonal fiscal rules positively work on the financial indebtedness of the cantons, i.e. higher the fiscal rule index lower the loan-financial need per capita (but very faintly).</a:t>
            </a:r>
          </a:p>
          <a:p>
            <a:pPr marL="342900" indent="-342900">
              <a:buFont typeface="Wingdings" panose="05000000000000000000" pitchFamily="2" charset="2"/>
              <a:buChar char="Ø"/>
            </a:pPr>
            <a:endParaRPr lang="en-GB" sz="2200" dirty="0"/>
          </a:p>
          <a:p>
            <a:pPr marL="342900" indent="-342900">
              <a:buFont typeface="Wingdings" panose="05000000000000000000" pitchFamily="2" charset="2"/>
              <a:buChar char="Ø"/>
            </a:pPr>
            <a:r>
              <a:rPr lang="en-GB" sz="2200" dirty="0" smtClean="0"/>
              <a:t>The assessment of fiscal rules could be enlarged considering other important features designing a sustainable </a:t>
            </a:r>
            <a:r>
              <a:rPr lang="en-GB" sz="2200" smtClean="0"/>
              <a:t>fiscal policy.</a:t>
            </a:r>
            <a:endParaRPr lang="en-GB" sz="2200" dirty="0"/>
          </a:p>
          <a:p>
            <a:endParaRPr lang="en-GB" sz="2200" dirty="0" smtClean="0"/>
          </a:p>
          <a:p>
            <a:endParaRPr lang="en-GB" sz="2200" dirty="0" smtClean="0"/>
          </a:p>
        </p:txBody>
      </p:sp>
    </p:spTree>
    <p:extLst>
      <p:ext uri="{BB962C8B-B14F-4D97-AF65-F5344CB8AC3E}">
        <p14:creationId xmlns:p14="http://schemas.microsoft.com/office/powerpoint/2010/main" val="2808165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en-GB" dirty="0" smtClean="0"/>
              <a:t>Nadia Yerly, </a:t>
            </a:r>
            <a:r>
              <a:rPr lang="en-GB" i="1" dirty="0" err="1" smtClean="0"/>
              <a:t>Dr.</a:t>
            </a:r>
            <a:r>
              <a:rPr lang="en-GB" i="1" dirty="0" smtClean="0"/>
              <a:t> </a:t>
            </a:r>
            <a:r>
              <a:rPr lang="en-GB" i="1" dirty="0" err="1" smtClean="0"/>
              <a:t>rer</a:t>
            </a:r>
            <a:r>
              <a:rPr lang="en-GB" i="1" dirty="0" smtClean="0"/>
              <a:t>. </a:t>
            </a:r>
            <a:r>
              <a:rPr lang="en-GB" i="1" dirty="0"/>
              <a:t>p</a:t>
            </a:r>
            <a:r>
              <a:rPr lang="en-GB" i="1" dirty="0" smtClean="0"/>
              <a:t>ol.,</a:t>
            </a:r>
            <a:r>
              <a:rPr lang="en-GB" dirty="0" smtClean="0"/>
              <a:t> </a:t>
            </a:r>
            <a:r>
              <a:rPr lang="en-GB" dirty="0"/>
              <a:t>Research Associate and Project </a:t>
            </a:r>
            <a:r>
              <a:rPr lang="en-GB" dirty="0" smtClean="0"/>
              <a:t>Manager</a:t>
            </a:r>
            <a:endParaRPr lang="en-GB" i="1" dirty="0"/>
          </a:p>
        </p:txBody>
      </p:sp>
      <p:sp>
        <p:nvSpPr>
          <p:cNvPr id="3" name="Bildplatzhalter 2"/>
          <p:cNvSpPr>
            <a:spLocks noGrp="1"/>
          </p:cNvSpPr>
          <p:nvPr>
            <p:ph type="pic" sz="quarter" idx="12"/>
          </p:nvPr>
        </p:nvSpPr>
        <p:spPr/>
      </p:sp>
      <p:sp>
        <p:nvSpPr>
          <p:cNvPr id="4" name="Textplatzhalter 3"/>
          <p:cNvSpPr>
            <a:spLocks noGrp="1"/>
          </p:cNvSpPr>
          <p:nvPr>
            <p:ph type="body" sz="quarter" idx="14"/>
          </p:nvPr>
        </p:nvSpPr>
        <p:spPr/>
        <p:txBody>
          <a:bodyPr/>
          <a:lstStyle/>
          <a:p>
            <a:r>
              <a:rPr lang="en-GB" dirty="0"/>
              <a:t>N</a:t>
            </a:r>
            <a:r>
              <a:rPr lang="en-GB" dirty="0" smtClean="0"/>
              <a:t>adia.yerly@zhaw.ch</a:t>
            </a:r>
            <a:endParaRPr lang="en-GB" dirty="0"/>
          </a:p>
        </p:txBody>
      </p:sp>
      <p:sp>
        <p:nvSpPr>
          <p:cNvPr id="6" name="Titel 5"/>
          <p:cNvSpPr>
            <a:spLocks noGrp="1"/>
          </p:cNvSpPr>
          <p:nvPr>
            <p:ph type="title"/>
          </p:nvPr>
        </p:nvSpPr>
        <p:spPr/>
        <p:txBody>
          <a:bodyPr/>
          <a:lstStyle/>
          <a:p>
            <a:r>
              <a:rPr lang="en-GB" dirty="0" smtClean="0"/>
              <a:t>Thank you for your attendance</a:t>
            </a:r>
            <a:endParaRPr lang="en-GB" dirty="0"/>
          </a:p>
        </p:txBody>
      </p:sp>
    </p:spTree>
    <p:extLst>
      <p:ext uri="{BB962C8B-B14F-4D97-AF65-F5344CB8AC3E}">
        <p14:creationId xmlns:p14="http://schemas.microsoft.com/office/powerpoint/2010/main" val="843929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Appendix: integrating PFM institutional framework</a:t>
            </a:r>
            <a:endParaRPr lang="en-US" dirty="0"/>
          </a:p>
        </p:txBody>
      </p:sp>
      <p:sp>
        <p:nvSpPr>
          <p:cNvPr id="3" name="Textfeld 2"/>
          <p:cNvSpPr txBox="1"/>
          <p:nvPr/>
        </p:nvSpPr>
        <p:spPr>
          <a:xfrm>
            <a:off x="240632" y="1363581"/>
            <a:ext cx="10266947" cy="3477875"/>
          </a:xfrm>
          <a:prstGeom prst="rect">
            <a:avLst/>
          </a:prstGeom>
          <a:noFill/>
        </p:spPr>
        <p:txBody>
          <a:bodyPr wrap="square" rtlCol="0">
            <a:spAutoFit/>
          </a:bodyPr>
          <a:lstStyle/>
          <a:p>
            <a:endParaRPr lang="en-GB" sz="2200" dirty="0"/>
          </a:p>
          <a:p>
            <a:endParaRPr lang="en-GB" sz="2200" dirty="0" smtClean="0"/>
          </a:p>
          <a:p>
            <a:endParaRPr lang="en-GB" sz="2200" dirty="0"/>
          </a:p>
          <a:p>
            <a:endParaRPr lang="en-GB" sz="2200" dirty="0" smtClean="0"/>
          </a:p>
          <a:p>
            <a:endParaRPr lang="en-GB" sz="2200" dirty="0"/>
          </a:p>
          <a:p>
            <a:endParaRPr lang="en-GB" sz="2200" dirty="0" smtClean="0"/>
          </a:p>
          <a:p>
            <a:endParaRPr lang="en-GB" sz="2200" dirty="0"/>
          </a:p>
          <a:p>
            <a:endParaRPr lang="en-GB" sz="2200" dirty="0" smtClean="0"/>
          </a:p>
          <a:p>
            <a:endParaRPr lang="en-GB" sz="2200" dirty="0"/>
          </a:p>
          <a:p>
            <a:endParaRPr lang="en-GB" sz="2200" dirty="0" smtClean="0"/>
          </a:p>
        </p:txBody>
      </p:sp>
      <p:grpSp>
        <p:nvGrpSpPr>
          <p:cNvPr id="4" name="Gruppieren 3"/>
          <p:cNvGrpSpPr/>
          <p:nvPr/>
        </p:nvGrpSpPr>
        <p:grpSpPr>
          <a:xfrm>
            <a:off x="323509" y="1211347"/>
            <a:ext cx="8373228" cy="6253940"/>
            <a:chOff x="386345" y="902787"/>
            <a:chExt cx="8373228" cy="6253940"/>
          </a:xfrm>
        </p:grpSpPr>
        <p:grpSp>
          <p:nvGrpSpPr>
            <p:cNvPr id="5" name="Gruppieren 4"/>
            <p:cNvGrpSpPr/>
            <p:nvPr/>
          </p:nvGrpSpPr>
          <p:grpSpPr>
            <a:xfrm>
              <a:off x="2220487" y="902787"/>
              <a:ext cx="4803848" cy="4803848"/>
              <a:chOff x="554514" y="1611009"/>
              <a:chExt cx="1150620" cy="1150620"/>
            </a:xfrm>
            <a:solidFill>
              <a:schemeClr val="bg1">
                <a:lumMod val="95000"/>
              </a:schemeClr>
            </a:solidFill>
          </p:grpSpPr>
          <p:sp>
            <p:nvSpPr>
              <p:cNvPr id="40" name="Teardrop 49"/>
              <p:cNvSpPr/>
              <p:nvPr/>
            </p:nvSpPr>
            <p:spPr>
              <a:xfrm rot="8177965">
                <a:off x="554514" y="1611009"/>
                <a:ext cx="1150620" cy="1150620"/>
              </a:xfrm>
              <a:prstGeom prst="teardrop">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sp>
            <p:nvSpPr>
              <p:cNvPr id="41" name="Oval 50"/>
              <p:cNvSpPr/>
              <p:nvPr/>
            </p:nvSpPr>
            <p:spPr>
              <a:xfrm>
                <a:off x="597262" y="1653757"/>
                <a:ext cx="1065123" cy="1065123"/>
              </a:xfrm>
              <a:prstGeom prst="ellipse">
                <a:avLst/>
              </a:prstGeom>
              <a:solidFill>
                <a:schemeClr val="bg1">
                  <a:lumMod val="85000"/>
                </a:schemeClr>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grpSp>
        <p:grpSp>
          <p:nvGrpSpPr>
            <p:cNvPr id="6" name="Gruppieren 5"/>
            <p:cNvGrpSpPr/>
            <p:nvPr/>
          </p:nvGrpSpPr>
          <p:grpSpPr>
            <a:xfrm>
              <a:off x="3197814" y="1412134"/>
              <a:ext cx="4010788" cy="3480906"/>
              <a:chOff x="2774650" y="728320"/>
              <a:chExt cx="4698776" cy="4078000"/>
            </a:xfrm>
          </p:grpSpPr>
          <p:sp>
            <p:nvSpPr>
              <p:cNvPr id="23" name="Freeform 8"/>
              <p:cNvSpPr>
                <a:spLocks/>
              </p:cNvSpPr>
              <p:nvPr/>
            </p:nvSpPr>
            <p:spPr bwMode="blackWhite">
              <a:xfrm>
                <a:off x="3635924" y="2766344"/>
                <a:ext cx="1722438" cy="1643063"/>
              </a:xfrm>
              <a:custGeom>
                <a:avLst/>
                <a:gdLst>
                  <a:gd name="T0" fmla="*/ 0 w 760"/>
                  <a:gd name="T1" fmla="*/ 0 h 752"/>
                  <a:gd name="T2" fmla="*/ 2147483647 w 760"/>
                  <a:gd name="T3" fmla="*/ 0 h 752"/>
                  <a:gd name="T4" fmla="*/ 2147483647 w 760"/>
                  <a:gd name="T5" fmla="*/ 2147483647 h 752"/>
                  <a:gd name="T6" fmla="*/ 0 w 760"/>
                  <a:gd name="T7" fmla="*/ 0 h 752"/>
                  <a:gd name="T8" fmla="*/ 0 60000 65536"/>
                  <a:gd name="T9" fmla="*/ 0 60000 65536"/>
                  <a:gd name="T10" fmla="*/ 0 60000 65536"/>
                  <a:gd name="T11" fmla="*/ 0 60000 65536"/>
                  <a:gd name="T12" fmla="*/ 0 w 760"/>
                  <a:gd name="T13" fmla="*/ 0 h 752"/>
                  <a:gd name="T14" fmla="*/ 760 w 760"/>
                  <a:gd name="T15" fmla="*/ 752 h 752"/>
                </a:gdLst>
                <a:ahLst/>
                <a:cxnLst>
                  <a:cxn ang="T8">
                    <a:pos x="T0" y="T1"/>
                  </a:cxn>
                  <a:cxn ang="T9">
                    <a:pos x="T2" y="T3"/>
                  </a:cxn>
                  <a:cxn ang="T10">
                    <a:pos x="T4" y="T5"/>
                  </a:cxn>
                  <a:cxn ang="T11">
                    <a:pos x="T6" y="T7"/>
                  </a:cxn>
                </a:cxnLst>
                <a:rect l="T12" t="T13" r="T14" b="T15"/>
                <a:pathLst>
                  <a:path w="760" h="752">
                    <a:moveTo>
                      <a:pt x="0" y="0"/>
                    </a:moveTo>
                    <a:lnTo>
                      <a:pt x="759" y="0"/>
                    </a:lnTo>
                    <a:lnTo>
                      <a:pt x="384" y="751"/>
                    </a:lnTo>
                    <a:lnTo>
                      <a:pt x="0" y="0"/>
                    </a:lnTo>
                  </a:path>
                </a:pathLst>
              </a:custGeom>
              <a:solidFill>
                <a:srgbClr val="0064A6"/>
              </a:solidFill>
              <a:ln w="12700" cap="rnd">
                <a:solidFill>
                  <a:schemeClr val="bg1"/>
                </a:solidFill>
                <a:round/>
                <a:headEnd/>
                <a:tailEnd/>
              </a:ln>
            </p:spPr>
            <p:txBody>
              <a:bodyPr wrap="square" lIns="36000" tIns="36000" rIns="36000" bIns="288000" anchor="ctr">
                <a:noAutofit/>
              </a:bodyPr>
              <a:lstStyle/>
              <a:p>
                <a:pPr algn="ctr"/>
                <a:r>
                  <a:rPr lang="en-US" sz="1500" b="1" dirty="0" smtClean="0">
                    <a:solidFill>
                      <a:schemeClr val="bg1"/>
                    </a:solidFill>
                  </a:rPr>
                  <a:t>Sustainable</a:t>
                </a:r>
              </a:p>
              <a:p>
                <a:pPr algn="ctr"/>
                <a:r>
                  <a:rPr lang="en-US" sz="1500" b="1" dirty="0">
                    <a:solidFill>
                      <a:schemeClr val="bg1"/>
                    </a:solidFill>
                  </a:rPr>
                  <a:t>f</a:t>
                </a:r>
                <a:r>
                  <a:rPr lang="en-US" sz="1500" b="1" dirty="0" smtClean="0">
                    <a:solidFill>
                      <a:schemeClr val="bg1"/>
                    </a:solidFill>
                  </a:rPr>
                  <a:t>iscal</a:t>
                </a:r>
              </a:p>
              <a:p>
                <a:pPr algn="ctr"/>
                <a:r>
                  <a:rPr lang="en-US" sz="1500" b="1" dirty="0" smtClean="0">
                    <a:solidFill>
                      <a:schemeClr val="bg1"/>
                    </a:solidFill>
                  </a:rPr>
                  <a:t>policy</a:t>
                </a:r>
              </a:p>
              <a:p>
                <a:pPr algn="ctr"/>
                <a:endParaRPr lang="en-US" sz="1500" b="1" dirty="0">
                  <a:solidFill>
                    <a:schemeClr val="bg1"/>
                  </a:solidFill>
                </a:endParaRPr>
              </a:p>
              <a:p>
                <a:pPr algn="ctr"/>
                <a:endParaRPr lang="en-US" sz="1500" b="1" dirty="0" smtClean="0">
                  <a:solidFill>
                    <a:schemeClr val="bg1"/>
                  </a:solidFill>
                </a:endParaRPr>
              </a:p>
            </p:txBody>
          </p:sp>
          <p:sp>
            <p:nvSpPr>
              <p:cNvPr id="24" name="Isosceles Triangle 3"/>
              <p:cNvSpPr/>
              <p:nvPr/>
            </p:nvSpPr>
            <p:spPr>
              <a:xfrm>
                <a:off x="3635896" y="1124744"/>
                <a:ext cx="1722493" cy="1641600"/>
              </a:xfrm>
              <a:prstGeom prst="triangle">
                <a:avLst/>
              </a:prstGeom>
              <a:solidFill>
                <a:schemeClr val="tx1">
                  <a:lumMod val="25000"/>
                  <a:lumOff val="75000"/>
                </a:schemeClr>
              </a:solidFill>
              <a:ln w="12700" cap="rnd">
                <a:solidFill>
                  <a:schemeClr val="bg1"/>
                </a:solidFill>
                <a:round/>
                <a:headEnd/>
                <a:tailEnd/>
              </a:ln>
            </p:spPr>
            <p:txBody>
              <a:bodyPr wrap="square" lIns="36000" tIns="36000" rIns="36000" bIns="288000" anchor="ctr">
                <a:noAutofit/>
              </a:bodyPr>
              <a:lstStyle/>
              <a:p>
                <a:pPr algn="ctr"/>
                <a:r>
                  <a:rPr lang="en-US" sz="1500" dirty="0">
                    <a:solidFill>
                      <a:schemeClr val="bg1"/>
                    </a:solidFill>
                    <a:latin typeface="Arial" charset="0"/>
                    <a:cs typeface="Arial" charset="0"/>
                  </a:rPr>
                  <a:t>d</a:t>
                </a:r>
                <a:r>
                  <a:rPr lang="en-US" sz="1500" dirty="0" smtClean="0">
                    <a:solidFill>
                      <a:schemeClr val="bg1"/>
                    </a:solidFill>
                    <a:latin typeface="Arial" charset="0"/>
                    <a:cs typeface="Arial" charset="0"/>
                  </a:rPr>
                  <a:t>ebt / deficit brake</a:t>
                </a:r>
                <a:endParaRPr lang="en-US" sz="1500" dirty="0">
                  <a:solidFill>
                    <a:schemeClr val="bg1"/>
                  </a:solidFill>
                  <a:latin typeface="Arial" charset="0"/>
                  <a:cs typeface="Arial" charset="0"/>
                </a:endParaRPr>
              </a:p>
            </p:txBody>
          </p:sp>
          <p:sp>
            <p:nvSpPr>
              <p:cNvPr id="25" name="Isosceles Triangle 22"/>
              <p:cNvSpPr/>
              <p:nvPr/>
            </p:nvSpPr>
            <p:spPr>
              <a:xfrm>
                <a:off x="2774650" y="2766344"/>
                <a:ext cx="1722493" cy="1641600"/>
              </a:xfrm>
              <a:prstGeom prst="triangle">
                <a:avLst/>
              </a:prstGeom>
              <a:solidFill>
                <a:schemeClr val="bg1">
                  <a:lumMod val="75000"/>
                </a:schemeClr>
              </a:solidFill>
              <a:ln w="12700" cap="rnd">
                <a:solidFill>
                  <a:schemeClr val="bg1"/>
                </a:solidFill>
                <a:round/>
                <a:headEnd/>
                <a:tailEnd/>
              </a:ln>
            </p:spPr>
            <p:txBody>
              <a:bodyPr wrap="square" lIns="36000" tIns="36000" rIns="36000" bIns="288000" anchor="ctr">
                <a:noAutofit/>
              </a:bodyPr>
              <a:lstStyle/>
              <a:p>
                <a:pPr algn="ctr"/>
                <a:r>
                  <a:rPr lang="en-US" sz="1400" dirty="0" smtClean="0">
                    <a:solidFill>
                      <a:schemeClr val="bg1"/>
                    </a:solidFill>
                  </a:rPr>
                  <a:t>Task sharing/ equalization</a:t>
                </a:r>
              </a:p>
            </p:txBody>
          </p:sp>
          <p:sp>
            <p:nvSpPr>
              <p:cNvPr id="26" name="Isosceles Triangle 23"/>
              <p:cNvSpPr/>
              <p:nvPr/>
            </p:nvSpPr>
            <p:spPr>
              <a:xfrm>
                <a:off x="4497143" y="2766344"/>
                <a:ext cx="1722493" cy="1641600"/>
              </a:xfrm>
              <a:prstGeom prst="triangle">
                <a:avLst/>
              </a:prstGeom>
              <a:solidFill>
                <a:schemeClr val="tx2">
                  <a:lumMod val="75000"/>
                </a:schemeClr>
              </a:solidFill>
              <a:ln w="12700" cap="rnd">
                <a:solidFill>
                  <a:schemeClr val="bg1"/>
                </a:solidFill>
                <a:round/>
                <a:headEnd/>
                <a:tailEnd/>
              </a:ln>
            </p:spPr>
            <p:txBody>
              <a:bodyPr wrap="square" lIns="36000" tIns="36000" rIns="36000" bIns="288000" anchor="ctr">
                <a:noAutofit/>
              </a:bodyPr>
              <a:lstStyle/>
              <a:p>
                <a:pPr algn="ctr"/>
                <a:r>
                  <a:rPr lang="en-US" sz="1500" dirty="0" smtClean="0">
                    <a:solidFill>
                      <a:schemeClr val="bg1"/>
                    </a:solidFill>
                    <a:latin typeface="Arial" charset="0"/>
                    <a:cs typeface="Arial" charset="0"/>
                  </a:rPr>
                  <a:t>Tax policy</a:t>
                </a:r>
                <a:endParaRPr lang="en-US" sz="1500" dirty="0">
                  <a:solidFill>
                    <a:schemeClr val="bg1"/>
                  </a:solidFill>
                  <a:latin typeface="Arial" charset="0"/>
                  <a:cs typeface="Arial" charset="0"/>
                </a:endParaRPr>
              </a:p>
            </p:txBody>
          </p:sp>
          <p:sp>
            <p:nvSpPr>
              <p:cNvPr id="27" name="Rechteck 26"/>
              <p:cNvSpPr/>
              <p:nvPr/>
            </p:nvSpPr>
            <p:spPr>
              <a:xfrm rot="1654989">
                <a:off x="3274036" y="761799"/>
                <a:ext cx="353442" cy="376445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hteck 27"/>
              <p:cNvSpPr/>
              <p:nvPr/>
            </p:nvSpPr>
            <p:spPr>
              <a:xfrm rot="9146884">
                <a:off x="5368941" y="788492"/>
                <a:ext cx="353442" cy="3672257"/>
              </a:xfrm>
              <a:prstGeom prst="rect">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hteck 28"/>
              <p:cNvSpPr/>
              <p:nvPr/>
            </p:nvSpPr>
            <p:spPr>
              <a:xfrm rot="5400000">
                <a:off x="4320422" y="2907106"/>
                <a:ext cx="353442" cy="344498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30" name="Straight Connector 91"/>
              <p:cNvCxnSpPr/>
              <p:nvPr/>
            </p:nvCxnSpPr>
            <p:spPr>
              <a:xfrm flipV="1">
                <a:off x="4572000" y="992172"/>
                <a:ext cx="1105176" cy="656930"/>
              </a:xfrm>
              <a:prstGeom prst="line">
                <a:avLst/>
              </a:prstGeom>
              <a:ln w="12700">
                <a:solidFill>
                  <a:schemeClr val="accent2"/>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92"/>
              <p:cNvCxnSpPr/>
              <p:nvPr/>
            </p:nvCxnSpPr>
            <p:spPr>
              <a:xfrm>
                <a:off x="5677175" y="992171"/>
                <a:ext cx="1687599" cy="0"/>
              </a:xfrm>
              <a:prstGeom prst="line">
                <a:avLst/>
              </a:prstGeom>
              <a:ln w="12700">
                <a:solidFill>
                  <a:schemeClr val="accent2"/>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2" name="Oval 93"/>
              <p:cNvSpPr/>
              <p:nvPr/>
            </p:nvSpPr>
            <p:spPr>
              <a:xfrm flipH="1">
                <a:off x="7256121" y="887897"/>
                <a:ext cx="217305" cy="20854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sp>
            <p:nvSpPr>
              <p:cNvPr id="33" name="Oval 94"/>
              <p:cNvSpPr/>
              <p:nvPr/>
            </p:nvSpPr>
            <p:spPr>
              <a:xfrm flipH="1">
                <a:off x="4476709" y="1445126"/>
                <a:ext cx="302033" cy="289861"/>
              </a:xfrm>
              <a:prstGeom prst="ellips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endParaRPr lang="en-US" sz="1400" dirty="0" err="1" smtClean="0">
                  <a:solidFill>
                    <a:schemeClr val="tx2"/>
                  </a:solidFill>
                </a:endParaRPr>
              </a:p>
            </p:txBody>
          </p:sp>
          <p:sp>
            <p:nvSpPr>
              <p:cNvPr id="35" name="Rectangle 111"/>
              <p:cNvSpPr/>
              <p:nvPr/>
            </p:nvSpPr>
            <p:spPr>
              <a:xfrm flipH="1">
                <a:off x="5677174" y="728320"/>
                <a:ext cx="1548155" cy="540856"/>
              </a:xfrm>
              <a:prstGeom prst="rect">
                <a:avLst/>
              </a:prstGeom>
            </p:spPr>
            <p:txBody>
              <a:bodyPr wrap="square" lIns="0" tIns="0" rIns="0" bIns="0">
                <a:spAutoFit/>
              </a:bodyPr>
              <a:lstStyle/>
              <a:p>
                <a:pPr>
                  <a:spcAft>
                    <a:spcPts val="600"/>
                  </a:spcAft>
                </a:pPr>
                <a:r>
                  <a:rPr lang="en-GB" sz="1500" b="1" dirty="0" smtClean="0">
                    <a:solidFill>
                      <a:schemeClr val="tx1">
                        <a:lumMod val="90000"/>
                        <a:lumOff val="10000"/>
                      </a:schemeClr>
                    </a:solidFill>
                  </a:rPr>
                  <a:t>Institutional Diagnostic</a:t>
                </a:r>
                <a:endParaRPr lang="en-GB" sz="1500" dirty="0">
                  <a:solidFill>
                    <a:schemeClr val="tx1">
                      <a:lumMod val="90000"/>
                      <a:lumOff val="10000"/>
                    </a:schemeClr>
                  </a:solidFill>
                </a:endParaRPr>
              </a:p>
            </p:txBody>
          </p:sp>
          <p:sp>
            <p:nvSpPr>
              <p:cNvPr id="36" name="Rectangle 135"/>
              <p:cNvSpPr/>
              <p:nvPr/>
            </p:nvSpPr>
            <p:spPr>
              <a:xfrm rot="17846936">
                <a:off x="2345599" y="2314894"/>
                <a:ext cx="2494165" cy="270428"/>
              </a:xfrm>
              <a:prstGeom prst="rect">
                <a:avLst/>
              </a:prstGeom>
            </p:spPr>
            <p:txBody>
              <a:bodyPr wrap="square" lIns="0" tIns="0" rIns="0" bIns="0">
                <a:spAutoFit/>
              </a:bodyPr>
              <a:lstStyle/>
              <a:p>
                <a:r>
                  <a:rPr lang="en-US" sz="1500" b="1" dirty="0" smtClean="0">
                    <a:solidFill>
                      <a:schemeClr val="bg1"/>
                    </a:solidFill>
                  </a:rPr>
                  <a:t>Fiscal Equalization</a:t>
                </a:r>
                <a:endParaRPr lang="en-US" sz="1500" dirty="0">
                  <a:solidFill>
                    <a:schemeClr val="bg1"/>
                  </a:solidFill>
                </a:endParaRPr>
              </a:p>
            </p:txBody>
          </p:sp>
          <p:sp>
            <p:nvSpPr>
              <p:cNvPr id="37" name="Rectangle 135"/>
              <p:cNvSpPr/>
              <p:nvPr/>
            </p:nvSpPr>
            <p:spPr>
              <a:xfrm rot="3680440">
                <a:off x="4694969" y="2708265"/>
                <a:ext cx="1878386" cy="270428"/>
              </a:xfrm>
              <a:prstGeom prst="rect">
                <a:avLst/>
              </a:prstGeom>
            </p:spPr>
            <p:txBody>
              <a:bodyPr wrap="square" lIns="0" tIns="0" rIns="0" bIns="0">
                <a:spAutoFit/>
              </a:bodyPr>
              <a:lstStyle/>
              <a:p>
                <a:r>
                  <a:rPr lang="en-US" sz="1500" b="1" dirty="0" smtClean="0">
                    <a:solidFill>
                      <a:schemeClr val="bg1"/>
                    </a:solidFill>
                  </a:rPr>
                  <a:t>Fiscal rules</a:t>
                </a:r>
                <a:endParaRPr lang="en-US" sz="1500" b="1" dirty="0">
                  <a:solidFill>
                    <a:schemeClr val="bg1"/>
                  </a:solidFill>
                </a:endParaRPr>
              </a:p>
            </p:txBody>
          </p:sp>
          <p:sp>
            <p:nvSpPr>
              <p:cNvPr id="38" name="Oval 94"/>
              <p:cNvSpPr/>
              <p:nvPr/>
            </p:nvSpPr>
            <p:spPr>
              <a:xfrm flipH="1">
                <a:off x="4365467" y="917735"/>
                <a:ext cx="302033" cy="289861"/>
              </a:xfrm>
              <a:prstGeom prst="ellips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endParaRPr lang="en-US" sz="1400" dirty="0" err="1" smtClean="0">
                  <a:solidFill>
                    <a:schemeClr val="tx2"/>
                  </a:solidFill>
                </a:endParaRPr>
              </a:p>
            </p:txBody>
          </p:sp>
          <p:sp>
            <p:nvSpPr>
              <p:cNvPr id="39" name="Oval 94"/>
              <p:cNvSpPr/>
              <p:nvPr/>
            </p:nvSpPr>
            <p:spPr>
              <a:xfrm flipH="1">
                <a:off x="6068619" y="4263013"/>
                <a:ext cx="302033" cy="289861"/>
              </a:xfrm>
              <a:prstGeom prst="ellips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endParaRPr lang="en-US" sz="1400" dirty="0" err="1" smtClean="0">
                  <a:solidFill>
                    <a:schemeClr val="tx2"/>
                  </a:solidFill>
                </a:endParaRPr>
              </a:p>
            </p:txBody>
          </p:sp>
        </p:grpSp>
        <p:sp>
          <p:nvSpPr>
            <p:cNvPr id="8" name="Rectangle 20"/>
            <p:cNvSpPr/>
            <p:nvPr/>
          </p:nvSpPr>
          <p:spPr>
            <a:xfrm>
              <a:off x="1943503" y="6724384"/>
              <a:ext cx="5212080" cy="101846"/>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rgbClr val="313131"/>
                </a:solidFill>
              </a:endParaRPr>
            </a:p>
          </p:txBody>
        </p:sp>
        <p:sp>
          <p:nvSpPr>
            <p:cNvPr id="9" name="TextBox 21"/>
            <p:cNvSpPr txBox="1"/>
            <p:nvPr/>
          </p:nvSpPr>
          <p:spPr>
            <a:xfrm>
              <a:off x="1467056" y="6214834"/>
              <a:ext cx="604842" cy="307777"/>
            </a:xfrm>
            <a:prstGeom prst="rect">
              <a:avLst/>
            </a:prstGeom>
            <a:noFill/>
          </p:spPr>
          <p:txBody>
            <a:bodyPr wrap="square" lIns="0" tIns="0" rIns="0" bIns="0" rtlCol="0">
              <a:spAutoFit/>
            </a:bodyPr>
            <a:lstStyle/>
            <a:p>
              <a:pPr algn="ctr"/>
              <a:r>
                <a:rPr lang="en-US" sz="2000" dirty="0">
                  <a:solidFill>
                    <a:schemeClr val="accent2"/>
                  </a:solidFill>
                </a:rPr>
                <a:t>-</a:t>
              </a:r>
              <a:r>
                <a:rPr lang="en-US" sz="2000" dirty="0" smtClean="0">
                  <a:solidFill>
                    <a:schemeClr val="accent2"/>
                  </a:solidFill>
                </a:rPr>
                <a:t>10</a:t>
              </a:r>
            </a:p>
          </p:txBody>
        </p:sp>
        <p:sp>
          <p:nvSpPr>
            <p:cNvPr id="10" name="Oval 22"/>
            <p:cNvSpPr/>
            <p:nvPr/>
          </p:nvSpPr>
          <p:spPr>
            <a:xfrm>
              <a:off x="1917072" y="6666431"/>
              <a:ext cx="201168" cy="203689"/>
            </a:xfrm>
            <a:prstGeom prst="ellipse">
              <a:avLst/>
            </a:prstGeom>
            <a:solidFill>
              <a:schemeClr val="accent2">
                <a:lumMod val="40000"/>
                <a:lumOff val="6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endParaRPr lang="en-US" sz="1000" b="1" dirty="0">
                <a:solidFill>
                  <a:srgbClr val="FFFFFF"/>
                </a:solidFill>
              </a:endParaRPr>
            </a:p>
          </p:txBody>
        </p:sp>
        <p:sp>
          <p:nvSpPr>
            <p:cNvPr id="11" name="Oval 28"/>
            <p:cNvSpPr/>
            <p:nvPr/>
          </p:nvSpPr>
          <p:spPr>
            <a:xfrm>
              <a:off x="6981910" y="6666431"/>
              <a:ext cx="201168" cy="203689"/>
            </a:xfrm>
            <a:prstGeom prst="ellipse">
              <a:avLst/>
            </a:prstGeom>
            <a:solidFill>
              <a:schemeClr val="accent2">
                <a:lumMod val="40000"/>
                <a:lumOff val="6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endParaRPr lang="en-US" sz="1000" b="1" dirty="0">
                <a:solidFill>
                  <a:srgbClr val="FFFFFF"/>
                </a:solidFill>
              </a:endParaRPr>
            </a:p>
          </p:txBody>
        </p:sp>
        <p:sp>
          <p:nvSpPr>
            <p:cNvPr id="12" name="Pentagon 29"/>
            <p:cNvSpPr/>
            <p:nvPr/>
          </p:nvSpPr>
          <p:spPr>
            <a:xfrm>
              <a:off x="386345" y="6447952"/>
              <a:ext cx="1484008" cy="640080"/>
            </a:xfrm>
            <a:prstGeom prst="homePlate">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dirty="0" err="1" smtClean="0">
                <a:solidFill>
                  <a:srgbClr val="313131"/>
                </a:solidFill>
              </a:endParaRPr>
            </a:p>
          </p:txBody>
        </p:sp>
        <p:sp>
          <p:nvSpPr>
            <p:cNvPr id="13" name="Pentagon 30"/>
            <p:cNvSpPr/>
            <p:nvPr/>
          </p:nvSpPr>
          <p:spPr>
            <a:xfrm flipH="1">
              <a:off x="7275565" y="6447952"/>
              <a:ext cx="1484008" cy="640080"/>
            </a:xfrm>
            <a:prstGeom prst="homePlate">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endParaRPr lang="en-US" sz="1400" dirty="0" err="1" smtClean="0">
                <a:solidFill>
                  <a:srgbClr val="313131"/>
                </a:solidFill>
              </a:endParaRPr>
            </a:p>
          </p:txBody>
        </p:sp>
        <p:sp>
          <p:nvSpPr>
            <p:cNvPr id="14" name="Isosceles Triangle 31"/>
            <p:cNvSpPr/>
            <p:nvPr/>
          </p:nvSpPr>
          <p:spPr>
            <a:xfrm flipV="1">
              <a:off x="1951637" y="6904866"/>
              <a:ext cx="132843" cy="138989"/>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rgbClr val="313131"/>
                </a:solidFill>
              </a:endParaRPr>
            </a:p>
          </p:txBody>
        </p:sp>
        <p:sp>
          <p:nvSpPr>
            <p:cNvPr id="15" name="Isosceles Triangle 34"/>
            <p:cNvSpPr/>
            <p:nvPr/>
          </p:nvSpPr>
          <p:spPr>
            <a:xfrm flipV="1">
              <a:off x="7030055" y="6904866"/>
              <a:ext cx="132843" cy="138989"/>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rgbClr val="313131"/>
                </a:solidFill>
              </a:endParaRPr>
            </a:p>
          </p:txBody>
        </p:sp>
        <p:sp>
          <p:nvSpPr>
            <p:cNvPr id="16" name="Rectangle 39"/>
            <p:cNvSpPr/>
            <p:nvPr/>
          </p:nvSpPr>
          <p:spPr>
            <a:xfrm>
              <a:off x="443602" y="6548718"/>
              <a:ext cx="1030953" cy="461665"/>
            </a:xfrm>
            <a:prstGeom prst="rect">
              <a:avLst/>
            </a:prstGeom>
          </p:spPr>
          <p:txBody>
            <a:bodyPr wrap="square" lIns="0" tIns="0" rIns="0" bIns="0">
              <a:spAutoFit/>
            </a:bodyPr>
            <a:lstStyle/>
            <a:p>
              <a:r>
                <a:rPr lang="en-GB" sz="1500" b="1" dirty="0" smtClean="0">
                  <a:solidFill>
                    <a:schemeClr val="tx1">
                      <a:lumMod val="90000"/>
                      <a:lumOff val="10000"/>
                    </a:schemeClr>
                  </a:solidFill>
                </a:rPr>
                <a:t>Financial diagnostic</a:t>
              </a:r>
              <a:endParaRPr lang="en-GB" sz="1500" b="1" dirty="0">
                <a:solidFill>
                  <a:schemeClr val="tx1">
                    <a:lumMod val="90000"/>
                    <a:lumOff val="10000"/>
                  </a:schemeClr>
                </a:solidFill>
              </a:endParaRPr>
            </a:p>
          </p:txBody>
        </p:sp>
        <p:sp>
          <p:nvSpPr>
            <p:cNvPr id="17" name="Rectangle 40"/>
            <p:cNvSpPr/>
            <p:nvPr/>
          </p:nvSpPr>
          <p:spPr>
            <a:xfrm>
              <a:off x="7575090" y="6464230"/>
              <a:ext cx="1030953" cy="692497"/>
            </a:xfrm>
            <a:prstGeom prst="rect">
              <a:avLst/>
            </a:prstGeom>
          </p:spPr>
          <p:txBody>
            <a:bodyPr wrap="square" lIns="0" tIns="0" rIns="0" bIns="0">
              <a:spAutoFit/>
            </a:bodyPr>
            <a:lstStyle/>
            <a:p>
              <a:r>
                <a:rPr lang="en-GB" sz="1500" b="1" dirty="0" smtClean="0">
                  <a:solidFill>
                    <a:schemeClr val="tx1">
                      <a:lumMod val="90000"/>
                      <a:lumOff val="10000"/>
                    </a:schemeClr>
                  </a:solidFill>
                </a:rPr>
                <a:t>Trends and scenarios analyse</a:t>
              </a:r>
              <a:endParaRPr lang="en-GB" sz="1500" b="1" dirty="0">
                <a:solidFill>
                  <a:schemeClr val="tx1">
                    <a:lumMod val="90000"/>
                    <a:lumOff val="10000"/>
                  </a:schemeClr>
                </a:solidFill>
              </a:endParaRPr>
            </a:p>
          </p:txBody>
        </p:sp>
        <p:sp>
          <p:nvSpPr>
            <p:cNvPr id="18" name="Rectangle 41"/>
            <p:cNvSpPr/>
            <p:nvPr/>
          </p:nvSpPr>
          <p:spPr>
            <a:xfrm rot="16200000">
              <a:off x="1718528" y="6144177"/>
              <a:ext cx="813675" cy="230832"/>
            </a:xfrm>
            <a:prstGeom prst="rect">
              <a:avLst/>
            </a:prstGeom>
          </p:spPr>
          <p:txBody>
            <a:bodyPr wrap="square" lIns="0" tIns="0" rIns="0" bIns="0">
              <a:spAutoFit/>
            </a:bodyPr>
            <a:lstStyle/>
            <a:p>
              <a:r>
                <a:rPr lang="en-US" sz="1500" i="1" dirty="0">
                  <a:solidFill>
                    <a:schemeClr val="tx1">
                      <a:lumMod val="90000"/>
                      <a:lumOff val="10000"/>
                    </a:schemeClr>
                  </a:solidFill>
                </a:rPr>
                <a:t>e</a:t>
              </a:r>
              <a:r>
                <a:rPr lang="en-US" sz="1500" i="1" dirty="0" smtClean="0">
                  <a:solidFill>
                    <a:schemeClr val="tx1">
                      <a:lumMod val="90000"/>
                      <a:lumOff val="10000"/>
                    </a:schemeClr>
                  </a:solidFill>
                </a:rPr>
                <a:t>x Post</a:t>
              </a:r>
              <a:endParaRPr lang="en-US" sz="1500" i="1" dirty="0">
                <a:solidFill>
                  <a:schemeClr val="tx1">
                    <a:lumMod val="90000"/>
                    <a:lumOff val="10000"/>
                  </a:schemeClr>
                </a:solidFill>
              </a:endParaRPr>
            </a:p>
          </p:txBody>
        </p:sp>
        <p:sp>
          <p:nvSpPr>
            <p:cNvPr id="19" name="Rectangle 47"/>
            <p:cNvSpPr/>
            <p:nvPr/>
          </p:nvSpPr>
          <p:spPr>
            <a:xfrm rot="16200000">
              <a:off x="6617674" y="5985301"/>
              <a:ext cx="953128" cy="230832"/>
            </a:xfrm>
            <a:prstGeom prst="rect">
              <a:avLst/>
            </a:prstGeom>
          </p:spPr>
          <p:txBody>
            <a:bodyPr wrap="square" lIns="0" tIns="0" rIns="0" bIns="0">
              <a:spAutoFit/>
            </a:bodyPr>
            <a:lstStyle/>
            <a:p>
              <a:r>
                <a:rPr lang="en-GB" sz="1500" dirty="0" smtClean="0">
                  <a:solidFill>
                    <a:schemeClr val="tx1">
                      <a:lumMod val="90000"/>
                      <a:lumOff val="10000"/>
                    </a:schemeClr>
                  </a:solidFill>
                </a:rPr>
                <a:t>scenario</a:t>
              </a:r>
              <a:endParaRPr lang="en-GB" sz="1500" dirty="0">
                <a:solidFill>
                  <a:schemeClr val="tx1">
                    <a:lumMod val="90000"/>
                    <a:lumOff val="10000"/>
                  </a:schemeClr>
                </a:solidFill>
              </a:endParaRPr>
            </a:p>
          </p:txBody>
        </p:sp>
        <p:sp>
          <p:nvSpPr>
            <p:cNvPr id="20" name="TextBox 53"/>
            <p:cNvSpPr txBox="1"/>
            <p:nvPr/>
          </p:nvSpPr>
          <p:spPr>
            <a:xfrm>
              <a:off x="6588224" y="6234930"/>
              <a:ext cx="441193" cy="307777"/>
            </a:xfrm>
            <a:prstGeom prst="rect">
              <a:avLst/>
            </a:prstGeom>
            <a:noFill/>
          </p:spPr>
          <p:txBody>
            <a:bodyPr wrap="square" lIns="0" tIns="0" rIns="0" bIns="0" rtlCol="0">
              <a:spAutoFit/>
            </a:bodyPr>
            <a:lstStyle/>
            <a:p>
              <a:pPr algn="ctr"/>
              <a:r>
                <a:rPr lang="en-US" sz="2000" dirty="0" smtClean="0">
                  <a:solidFill>
                    <a:schemeClr val="accent2"/>
                  </a:solidFill>
                </a:rPr>
                <a:t>+10</a:t>
              </a:r>
            </a:p>
          </p:txBody>
        </p:sp>
        <p:sp>
          <p:nvSpPr>
            <p:cNvPr id="21" name="Oval 25"/>
            <p:cNvSpPr/>
            <p:nvPr/>
          </p:nvSpPr>
          <p:spPr>
            <a:xfrm>
              <a:off x="4449492" y="6664186"/>
              <a:ext cx="201168" cy="203689"/>
            </a:xfrm>
            <a:prstGeom prst="ellipse">
              <a:avLst/>
            </a:prstGeom>
            <a:solidFill>
              <a:schemeClr val="bg2"/>
            </a:solid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endParaRPr lang="en-US" sz="1000" b="1" dirty="0">
                <a:solidFill>
                  <a:schemeClr val="bg2"/>
                </a:solidFill>
              </a:endParaRPr>
            </a:p>
          </p:txBody>
        </p:sp>
        <p:sp>
          <p:nvSpPr>
            <p:cNvPr id="22" name="Rectangle 135"/>
            <p:cNvSpPr/>
            <p:nvPr/>
          </p:nvSpPr>
          <p:spPr>
            <a:xfrm>
              <a:off x="3684713" y="4632592"/>
              <a:ext cx="1878386" cy="230832"/>
            </a:xfrm>
            <a:prstGeom prst="rect">
              <a:avLst/>
            </a:prstGeom>
          </p:spPr>
          <p:txBody>
            <a:bodyPr wrap="square" lIns="0" tIns="0" rIns="0" bIns="0">
              <a:spAutoFit/>
            </a:bodyPr>
            <a:lstStyle/>
            <a:p>
              <a:pPr algn="ctr"/>
              <a:r>
                <a:rPr lang="en-US" sz="1500" b="1" dirty="0" smtClean="0">
                  <a:solidFill>
                    <a:schemeClr val="bg1"/>
                  </a:solidFill>
                </a:rPr>
                <a:t>Taxation</a:t>
              </a:r>
              <a:endParaRPr lang="en-US" sz="1500" b="1" dirty="0">
                <a:solidFill>
                  <a:schemeClr val="bg1"/>
                </a:solidFill>
              </a:endParaRPr>
            </a:p>
          </p:txBody>
        </p:sp>
      </p:grpSp>
      <p:grpSp>
        <p:nvGrpSpPr>
          <p:cNvPr id="42" name="Gruppieren 41"/>
          <p:cNvGrpSpPr/>
          <p:nvPr/>
        </p:nvGrpSpPr>
        <p:grpSpPr>
          <a:xfrm>
            <a:off x="7113436" y="1366791"/>
            <a:ext cx="3427464" cy="3654114"/>
            <a:chOff x="3176873" y="2069709"/>
            <a:chExt cx="4021176" cy="4251778"/>
          </a:xfrm>
        </p:grpSpPr>
        <p:sp>
          <p:nvSpPr>
            <p:cNvPr id="43" name="Freeform 2"/>
            <p:cNvSpPr>
              <a:spLocks/>
            </p:cNvSpPr>
            <p:nvPr/>
          </p:nvSpPr>
          <p:spPr bwMode="blackWhite">
            <a:xfrm>
              <a:off x="3176873" y="2792475"/>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en-GB" sz="1400" dirty="0" smtClean="0"/>
                <a:t>Financial</a:t>
              </a:r>
            </a:p>
            <a:p>
              <a:pPr algn="ctr">
                <a:defRPr/>
              </a:pPr>
              <a:r>
                <a:rPr lang="en-GB" sz="1400" dirty="0" smtClean="0"/>
                <a:t>key figures</a:t>
              </a:r>
              <a:endParaRPr lang="en-GB" sz="1400" dirty="0"/>
            </a:p>
          </p:txBody>
        </p:sp>
        <p:sp>
          <p:nvSpPr>
            <p:cNvPr id="44" name="Freeform 2"/>
            <p:cNvSpPr>
              <a:spLocks/>
            </p:cNvSpPr>
            <p:nvPr/>
          </p:nvSpPr>
          <p:spPr bwMode="blackWhite">
            <a:xfrm>
              <a:off x="4410221" y="2069709"/>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en-GB" sz="1400" dirty="0" smtClean="0"/>
                <a:t>Fiscal rules</a:t>
              </a:r>
              <a:endParaRPr lang="en-GB" sz="1400" dirty="0"/>
            </a:p>
          </p:txBody>
        </p:sp>
        <p:sp>
          <p:nvSpPr>
            <p:cNvPr id="45" name="Freeform 2"/>
            <p:cNvSpPr>
              <a:spLocks/>
            </p:cNvSpPr>
            <p:nvPr/>
          </p:nvSpPr>
          <p:spPr bwMode="blackWhite">
            <a:xfrm>
              <a:off x="5643569" y="2792475"/>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en-GB" sz="1400" dirty="0" smtClean="0"/>
                <a:t>Financial and task plan</a:t>
              </a:r>
              <a:endParaRPr lang="en-GB" sz="1400" dirty="0"/>
            </a:p>
          </p:txBody>
        </p:sp>
        <p:sp>
          <p:nvSpPr>
            <p:cNvPr id="46" name="Freeform 2"/>
            <p:cNvSpPr>
              <a:spLocks/>
            </p:cNvSpPr>
            <p:nvPr/>
          </p:nvSpPr>
          <p:spPr bwMode="blackWhite">
            <a:xfrm>
              <a:off x="4410221" y="3515241"/>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bg1">
                <a:lumMod val="75000"/>
              </a:schemeClr>
            </a:solidFill>
            <a:ln w="12700" cap="rnd">
              <a:solidFill>
                <a:schemeClr val="bg1"/>
              </a:solidFill>
              <a:round/>
              <a:headEnd/>
              <a:tailEnd/>
            </a:ln>
          </p:spPr>
          <p:txBody>
            <a:bodyPr lIns="36000" tIns="36000" rIns="36000" bIns="36000" anchor="ctr"/>
            <a:lstStyle/>
            <a:p>
              <a:pPr algn="ctr">
                <a:defRPr/>
              </a:pPr>
              <a:r>
                <a:rPr lang="en-GB" sz="1400" b="1" dirty="0" smtClean="0">
                  <a:solidFill>
                    <a:schemeClr val="tx1">
                      <a:lumMod val="90000"/>
                      <a:lumOff val="10000"/>
                    </a:schemeClr>
                  </a:solidFill>
                </a:rPr>
                <a:t>Diagnostic</a:t>
              </a:r>
            </a:p>
            <a:p>
              <a:pPr algn="ctr">
                <a:defRPr/>
              </a:pPr>
              <a:r>
                <a:rPr lang="en-GB" sz="1400" b="1" dirty="0" smtClean="0">
                  <a:solidFill>
                    <a:schemeClr val="tx1">
                      <a:lumMod val="90000"/>
                      <a:lumOff val="10000"/>
                    </a:schemeClr>
                  </a:solidFill>
                </a:rPr>
                <a:t>Tool</a:t>
              </a:r>
              <a:endParaRPr lang="en-GB" sz="1400" b="1" dirty="0">
                <a:solidFill>
                  <a:schemeClr val="tx1">
                    <a:lumMod val="90000"/>
                    <a:lumOff val="10000"/>
                  </a:schemeClr>
                </a:solidFill>
              </a:endParaRPr>
            </a:p>
          </p:txBody>
        </p:sp>
        <p:sp>
          <p:nvSpPr>
            <p:cNvPr id="47" name="Freeform 2"/>
            <p:cNvSpPr>
              <a:spLocks/>
            </p:cNvSpPr>
            <p:nvPr/>
          </p:nvSpPr>
          <p:spPr bwMode="blackWhite">
            <a:xfrm>
              <a:off x="3176873" y="4248893"/>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de-CH" sz="1400" dirty="0" smtClean="0"/>
                <a:t>Accounting</a:t>
              </a:r>
              <a:endParaRPr lang="de-CH" sz="1400" dirty="0"/>
            </a:p>
          </p:txBody>
        </p:sp>
        <p:sp>
          <p:nvSpPr>
            <p:cNvPr id="48" name="Freeform 2"/>
            <p:cNvSpPr>
              <a:spLocks/>
            </p:cNvSpPr>
            <p:nvPr/>
          </p:nvSpPr>
          <p:spPr bwMode="blackWhite">
            <a:xfrm>
              <a:off x="5643569" y="4248893"/>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en-GB" sz="1400" dirty="0" smtClean="0"/>
                <a:t>Budgetary processes</a:t>
              </a:r>
              <a:endParaRPr lang="en-GB" sz="1400" dirty="0"/>
            </a:p>
          </p:txBody>
        </p:sp>
        <p:sp>
          <p:nvSpPr>
            <p:cNvPr id="49" name="Freeform 2"/>
            <p:cNvSpPr>
              <a:spLocks/>
            </p:cNvSpPr>
            <p:nvPr>
              <p:custDataLst>
                <p:tags r:id="rId1"/>
              </p:custDataLst>
            </p:nvPr>
          </p:nvSpPr>
          <p:spPr bwMode="blackWhite">
            <a:xfrm>
              <a:off x="4410221" y="4949887"/>
              <a:ext cx="1554480" cy="1371600"/>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 name="connsiteX0" fmla="*/ 2617 w 9988"/>
                <a:gd name="connsiteY0" fmla="*/ 0 h 9983"/>
                <a:gd name="connsiteX1" fmla="*/ 7407 w 9988"/>
                <a:gd name="connsiteY1" fmla="*/ 0 h 9983"/>
                <a:gd name="connsiteX2" fmla="*/ 9988 w 9988"/>
                <a:gd name="connsiteY2" fmla="*/ 5051 h 9983"/>
                <a:gd name="connsiteX3" fmla="*/ 7558 w 9988"/>
                <a:gd name="connsiteY3" fmla="*/ 9983 h 9983"/>
                <a:gd name="connsiteX4" fmla="*/ 2617 w 9988"/>
                <a:gd name="connsiteY4" fmla="*/ 9983 h 9983"/>
                <a:gd name="connsiteX5" fmla="*/ 0 w 9988"/>
                <a:gd name="connsiteY5" fmla="*/ 5051 h 9983"/>
                <a:gd name="connsiteX6" fmla="*/ 2617 w 9988"/>
                <a:gd name="connsiteY6" fmla="*/ 0 h 9983"/>
                <a:gd name="connsiteX0" fmla="*/ 2620 w 10000"/>
                <a:gd name="connsiteY0" fmla="*/ 0 h 10019"/>
                <a:gd name="connsiteX1" fmla="*/ 7416 w 10000"/>
                <a:gd name="connsiteY1" fmla="*/ 0 h 10019"/>
                <a:gd name="connsiteX2" fmla="*/ 10000 w 10000"/>
                <a:gd name="connsiteY2" fmla="*/ 5060 h 10019"/>
                <a:gd name="connsiteX3" fmla="*/ 7389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19"/>
                <a:gd name="connsiteX1" fmla="*/ 7416 w 10000"/>
                <a:gd name="connsiteY1" fmla="*/ 0 h 10019"/>
                <a:gd name="connsiteX2" fmla="*/ 10000 w 10000"/>
                <a:gd name="connsiteY2" fmla="*/ 5060 h 10019"/>
                <a:gd name="connsiteX3" fmla="*/ 7430 w 10000"/>
                <a:gd name="connsiteY3" fmla="*/ 10019 h 10019"/>
                <a:gd name="connsiteX4" fmla="*/ 2620 w 10000"/>
                <a:gd name="connsiteY4" fmla="*/ 10000 h 10019"/>
                <a:gd name="connsiteX5" fmla="*/ 0 w 10000"/>
                <a:gd name="connsiteY5" fmla="*/ 5060 h 10019"/>
                <a:gd name="connsiteX6" fmla="*/ 2620 w 10000"/>
                <a:gd name="connsiteY6" fmla="*/ 0 h 10019"/>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80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10038"/>
                <a:gd name="connsiteX1" fmla="*/ 7416 w 10000"/>
                <a:gd name="connsiteY1" fmla="*/ 0 h 10038"/>
                <a:gd name="connsiteX2" fmla="*/ 10000 w 10000"/>
                <a:gd name="connsiteY2" fmla="*/ 5060 h 10038"/>
                <a:gd name="connsiteX3" fmla="*/ 7444 w 10000"/>
                <a:gd name="connsiteY3" fmla="*/ 10038 h 10038"/>
                <a:gd name="connsiteX4" fmla="*/ 2620 w 10000"/>
                <a:gd name="connsiteY4" fmla="*/ 10000 h 10038"/>
                <a:gd name="connsiteX5" fmla="*/ 0 w 10000"/>
                <a:gd name="connsiteY5" fmla="*/ 5060 h 10038"/>
                <a:gd name="connsiteX6" fmla="*/ 2620 w 10000"/>
                <a:gd name="connsiteY6" fmla="*/ 0 h 10038"/>
                <a:gd name="connsiteX0" fmla="*/ 2620 w 10000"/>
                <a:gd name="connsiteY0" fmla="*/ 0 h 10000"/>
                <a:gd name="connsiteX1" fmla="*/ 7416 w 10000"/>
                <a:gd name="connsiteY1" fmla="*/ 0 h 10000"/>
                <a:gd name="connsiteX2" fmla="*/ 10000 w 10000"/>
                <a:gd name="connsiteY2" fmla="*/ 5060 h 10000"/>
                <a:gd name="connsiteX3" fmla="*/ 7444 w 10000"/>
                <a:gd name="connsiteY3" fmla="*/ 9999 h 10000"/>
                <a:gd name="connsiteX4" fmla="*/ 2620 w 10000"/>
                <a:gd name="connsiteY4" fmla="*/ 10000 h 10000"/>
                <a:gd name="connsiteX5" fmla="*/ 0 w 10000"/>
                <a:gd name="connsiteY5" fmla="*/ 5060 h 10000"/>
                <a:gd name="connsiteX6" fmla="*/ 2620 w 10000"/>
                <a:gd name="connsiteY6" fmla="*/ 0 h 10000"/>
                <a:gd name="connsiteX0" fmla="*/ 2620 w 10000"/>
                <a:gd name="connsiteY0" fmla="*/ 0 h 9999"/>
                <a:gd name="connsiteX1" fmla="*/ 7416 w 10000"/>
                <a:gd name="connsiteY1" fmla="*/ 0 h 9999"/>
                <a:gd name="connsiteX2" fmla="*/ 10000 w 10000"/>
                <a:gd name="connsiteY2" fmla="*/ 5060 h 9999"/>
                <a:gd name="connsiteX3" fmla="*/ 7444 w 10000"/>
                <a:gd name="connsiteY3" fmla="*/ 9999 h 9999"/>
                <a:gd name="connsiteX4" fmla="*/ 2551 w 10000"/>
                <a:gd name="connsiteY4" fmla="*/ 9981 h 9999"/>
                <a:gd name="connsiteX5" fmla="*/ 0 w 10000"/>
                <a:gd name="connsiteY5" fmla="*/ 5060 h 9999"/>
                <a:gd name="connsiteX6" fmla="*/ 2620 w 10000"/>
                <a:gd name="connsiteY6" fmla="*/ 0 h 9999"/>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34 w 10000"/>
                <a:gd name="connsiteY6" fmla="*/ 0 h 10001"/>
                <a:gd name="connsiteX0" fmla="*/ 2620 w 10000"/>
                <a:gd name="connsiteY0" fmla="*/ 0 h 10001"/>
                <a:gd name="connsiteX1" fmla="*/ 7416 w 10000"/>
                <a:gd name="connsiteY1" fmla="*/ 0 h 10001"/>
                <a:gd name="connsiteX2" fmla="*/ 10000 w 10000"/>
                <a:gd name="connsiteY2" fmla="*/ 5061 h 10001"/>
                <a:gd name="connsiteX3" fmla="*/ 7444 w 10000"/>
                <a:gd name="connsiteY3" fmla="*/ 10000 h 10001"/>
                <a:gd name="connsiteX4" fmla="*/ 2565 w 10000"/>
                <a:gd name="connsiteY4" fmla="*/ 10001 h 10001"/>
                <a:gd name="connsiteX5" fmla="*/ 0 w 10000"/>
                <a:gd name="connsiteY5" fmla="*/ 5061 h 10001"/>
                <a:gd name="connsiteX6" fmla="*/ 2620 w 10000"/>
                <a:gd name="connsiteY6" fmla="*/ 0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1">
                  <a:moveTo>
                    <a:pt x="2620" y="0"/>
                  </a:moveTo>
                  <a:lnTo>
                    <a:pt x="7416" y="0"/>
                  </a:lnTo>
                  <a:lnTo>
                    <a:pt x="10000" y="5061"/>
                  </a:lnTo>
                  <a:lnTo>
                    <a:pt x="7444" y="10000"/>
                  </a:lnTo>
                  <a:lnTo>
                    <a:pt x="2565" y="10001"/>
                  </a:lnTo>
                  <a:lnTo>
                    <a:pt x="0" y="5061"/>
                  </a:lnTo>
                  <a:lnTo>
                    <a:pt x="2620" y="0"/>
                  </a:lnTo>
                </a:path>
              </a:pathLst>
            </a:custGeom>
            <a:solidFill>
              <a:schemeClr val="tx1">
                <a:lumMod val="25000"/>
                <a:lumOff val="75000"/>
              </a:schemeClr>
            </a:solidFill>
            <a:ln w="12700" cap="rnd">
              <a:solidFill>
                <a:schemeClr val="bg1"/>
              </a:solidFill>
              <a:round/>
              <a:headEnd/>
              <a:tailEnd/>
            </a:ln>
          </p:spPr>
          <p:txBody>
            <a:bodyPr lIns="36000" tIns="36000" rIns="36000" bIns="36000" anchor="ctr"/>
            <a:lstStyle/>
            <a:p>
              <a:pPr algn="ctr">
                <a:defRPr/>
              </a:pPr>
              <a:r>
                <a:rPr lang="en-GB" sz="1400" dirty="0" smtClean="0"/>
                <a:t>Credit law</a:t>
              </a:r>
              <a:endParaRPr lang="en-GB" sz="1400" dirty="0"/>
            </a:p>
          </p:txBody>
        </p:sp>
      </p:grpSp>
    </p:spTree>
    <p:extLst>
      <p:ext uri="{BB962C8B-B14F-4D97-AF65-F5344CB8AC3E}">
        <p14:creationId xmlns:p14="http://schemas.microsoft.com/office/powerpoint/2010/main" val="279262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txBox="1">
            <a:spLocks/>
          </p:cNvSpPr>
          <p:nvPr/>
        </p:nvSpPr>
        <p:spPr>
          <a:xfrm>
            <a:off x="381428" y="1620391"/>
            <a:ext cx="10134171" cy="5183634"/>
          </a:xfrm>
          <a:prstGeom prst="rect">
            <a:avLst/>
          </a:prstGeom>
        </p:spPr>
        <p:txBody>
          <a:bodyPr lIns="0" tIns="0" rIns="0" bIns="0"/>
          <a:lstStyle>
            <a:lvl1pPr marL="198793" indent="-198793" algn="l" defTabSz="995690" rtl="0" eaLnBrk="1" latinLnBrk="0" hangingPunct="1">
              <a:spcBef>
                <a:spcPts val="871"/>
              </a:spcBef>
              <a:buFont typeface="Symbol" pitchFamily="18" charset="2"/>
              <a:buChar char="-"/>
              <a:defRPr sz="2200" kern="1200">
                <a:solidFill>
                  <a:srgbClr val="002C59"/>
                </a:solidFill>
                <a:latin typeface="Arial" pitchFamily="34" charset="0"/>
                <a:ea typeface="+mn-ea"/>
                <a:cs typeface="Arial" pitchFamily="34" charset="0"/>
              </a:defRPr>
            </a:lvl1pPr>
            <a:lvl2pPr marL="388942" indent="-190149" algn="l" defTabSz="995690" rtl="0" eaLnBrk="1" latinLnBrk="0" hangingPunct="1">
              <a:spcBef>
                <a:spcPts val="871"/>
              </a:spcBef>
              <a:buFont typeface="Symbol" pitchFamily="18" charset="2"/>
              <a:buChar char="-"/>
              <a:defRPr sz="2000" kern="1200">
                <a:solidFill>
                  <a:srgbClr val="002C59"/>
                </a:solidFill>
                <a:latin typeface="Arial" pitchFamily="34" charset="0"/>
                <a:ea typeface="+mn-ea"/>
                <a:cs typeface="Arial" pitchFamily="34" charset="0"/>
              </a:defRPr>
            </a:lvl2pPr>
            <a:lvl3pPr marL="587734" indent="-198793" algn="l" defTabSz="995690" rtl="0" eaLnBrk="1" latinLnBrk="0" hangingPunct="1">
              <a:spcBef>
                <a:spcPts val="871"/>
              </a:spcBef>
              <a:buFont typeface="Symbol" pitchFamily="18" charset="2"/>
              <a:buChar char="-"/>
              <a:defRPr sz="1700" kern="1200">
                <a:solidFill>
                  <a:srgbClr val="002C59"/>
                </a:solidFill>
                <a:latin typeface="Arial" pitchFamily="34" charset="0"/>
                <a:ea typeface="+mn-ea"/>
                <a:cs typeface="Arial" pitchFamily="34" charset="0"/>
              </a:defRPr>
            </a:lvl3pPr>
            <a:lvl4pPr marL="1493535" indent="0" algn="l" defTabSz="995690" rtl="0" eaLnBrk="1" latinLnBrk="0" hangingPunct="1">
              <a:spcBef>
                <a:spcPct val="20000"/>
              </a:spcBef>
              <a:buFontTx/>
              <a:buNone/>
              <a:defRPr sz="2200" kern="1200">
                <a:solidFill>
                  <a:schemeClr val="tx1"/>
                </a:solidFill>
                <a:latin typeface="+mn-lt"/>
                <a:ea typeface="+mn-ea"/>
                <a:cs typeface="+mn-cs"/>
              </a:defRPr>
            </a:lvl4pPr>
            <a:lvl5pPr marL="1991380" indent="0" algn="l" defTabSz="995690" rtl="0" eaLnBrk="1" latinLnBrk="0" hangingPunct="1">
              <a:spcBef>
                <a:spcPct val="20000"/>
              </a:spcBef>
              <a:buFontTx/>
              <a:buNone/>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0" indent="0">
              <a:lnSpc>
                <a:spcPct val="120000"/>
              </a:lnSpc>
              <a:spcBef>
                <a:spcPts val="0"/>
              </a:spcBef>
              <a:buNone/>
            </a:pPr>
            <a:endParaRPr lang="de-CH" sz="2000" dirty="0"/>
          </a:p>
          <a:p>
            <a:pPr marL="0" indent="0">
              <a:buNone/>
            </a:pPr>
            <a:endParaRPr lang="en-US" dirty="0">
              <a:solidFill>
                <a:schemeClr val="tx1"/>
              </a:solidFill>
              <a:cs typeface="Times New Roman" pitchFamily="18" charset="0"/>
            </a:endParaRPr>
          </a:p>
        </p:txBody>
      </p:sp>
      <p:sp>
        <p:nvSpPr>
          <p:cNvPr id="13" name="Rectangle 2"/>
          <p:cNvSpPr txBox="1">
            <a:spLocks noChangeArrowheads="1"/>
          </p:cNvSpPr>
          <p:nvPr/>
        </p:nvSpPr>
        <p:spPr bwMode="auto">
          <a:xfrm>
            <a:off x="381428" y="480421"/>
            <a:ext cx="9924621" cy="400110"/>
          </a:xfrm>
          <a:prstGeom prst="rect">
            <a:avLst/>
          </a:prstGeom>
          <a:noFill/>
          <a:ln>
            <a:noFill/>
          </a:ln>
          <a:effectLst/>
          <a:extLs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spAutoFit/>
          </a:bodyPr>
          <a:lstStyle>
            <a:lvl1pPr algn="l" defTabSz="1042988" rtl="0" eaLnBrk="0" fontAlgn="base" hangingPunct="0">
              <a:spcBef>
                <a:spcPct val="0"/>
              </a:spcBef>
              <a:spcAft>
                <a:spcPct val="0"/>
              </a:spcAft>
              <a:defRPr sz="2900" b="1">
                <a:solidFill>
                  <a:srgbClr val="0064A6"/>
                </a:solidFill>
                <a:latin typeface="+mj-lt"/>
                <a:ea typeface="ＭＳ Ｐゴシック" charset="0"/>
                <a:cs typeface="ＭＳ Ｐゴシック" charset="0"/>
              </a:defRPr>
            </a:lvl1pPr>
            <a:lvl2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2pPr>
            <a:lvl3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3pPr>
            <a:lvl4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4pPr>
            <a:lvl5pPr algn="l" defTabSz="1042988" rtl="0" eaLnBrk="0" fontAlgn="base" hangingPunct="0">
              <a:spcBef>
                <a:spcPct val="0"/>
              </a:spcBef>
              <a:spcAft>
                <a:spcPct val="0"/>
              </a:spcAft>
              <a:defRPr sz="2900" b="1">
                <a:solidFill>
                  <a:srgbClr val="0064A6"/>
                </a:solidFill>
                <a:latin typeface="Arial" pitchFamily="34" charset="0"/>
                <a:ea typeface="ＭＳ Ｐゴシック" charset="0"/>
                <a:cs typeface="ＭＳ Ｐゴシック" charset="0"/>
              </a:defRPr>
            </a:lvl5pPr>
            <a:lvl6pPr marL="457200" algn="l" defTabSz="1042988" rtl="0" fontAlgn="base">
              <a:spcBef>
                <a:spcPct val="0"/>
              </a:spcBef>
              <a:spcAft>
                <a:spcPct val="0"/>
              </a:spcAft>
              <a:defRPr sz="2900" b="1">
                <a:solidFill>
                  <a:srgbClr val="0064A6"/>
                </a:solidFill>
                <a:latin typeface="Arial" pitchFamily="34" charset="0"/>
              </a:defRPr>
            </a:lvl6pPr>
            <a:lvl7pPr marL="914400" algn="l" defTabSz="1042988" rtl="0" fontAlgn="base">
              <a:spcBef>
                <a:spcPct val="0"/>
              </a:spcBef>
              <a:spcAft>
                <a:spcPct val="0"/>
              </a:spcAft>
              <a:defRPr sz="2900" b="1">
                <a:solidFill>
                  <a:srgbClr val="0064A6"/>
                </a:solidFill>
                <a:latin typeface="Arial" pitchFamily="34" charset="0"/>
              </a:defRPr>
            </a:lvl7pPr>
            <a:lvl8pPr marL="1371600" algn="l" defTabSz="1042988" rtl="0" fontAlgn="base">
              <a:spcBef>
                <a:spcPct val="0"/>
              </a:spcBef>
              <a:spcAft>
                <a:spcPct val="0"/>
              </a:spcAft>
              <a:defRPr sz="2900" b="1">
                <a:solidFill>
                  <a:srgbClr val="0064A6"/>
                </a:solidFill>
                <a:latin typeface="Arial" pitchFamily="34" charset="0"/>
              </a:defRPr>
            </a:lvl8pPr>
            <a:lvl9pPr marL="1828800" algn="l" defTabSz="1042988" rtl="0" fontAlgn="base">
              <a:spcBef>
                <a:spcPct val="0"/>
              </a:spcBef>
              <a:spcAft>
                <a:spcPct val="0"/>
              </a:spcAft>
              <a:defRPr sz="2900" b="1">
                <a:solidFill>
                  <a:srgbClr val="0064A6"/>
                </a:solidFill>
                <a:latin typeface="Arial" pitchFamily="34" charset="0"/>
              </a:defRPr>
            </a:lvl9pPr>
          </a:lstStyle>
          <a:p>
            <a:r>
              <a:rPr lang="de-DE" sz="2600" spc="30" dirty="0" smtClean="0">
                <a:solidFill>
                  <a:srgbClr val="FFFFFF"/>
                </a:solidFill>
                <a:latin typeface="Arial"/>
                <a:cs typeface="Arial"/>
              </a:rPr>
              <a:t>Agenda</a:t>
            </a:r>
          </a:p>
        </p:txBody>
      </p:sp>
      <p:sp>
        <p:nvSpPr>
          <p:cNvPr id="8" name="Foliennummernplatzhalter 7"/>
          <p:cNvSpPr>
            <a:spLocks noGrp="1"/>
          </p:cNvSpPr>
          <p:nvPr>
            <p:ph type="sldNum" sz="quarter" idx="4"/>
          </p:nvPr>
        </p:nvSpPr>
        <p:spPr>
          <a:xfrm>
            <a:off x="7176925" y="7261868"/>
            <a:ext cx="831846" cy="138499"/>
          </a:xfrm>
        </p:spPr>
        <p:txBody>
          <a:bodyPr/>
          <a:lstStyle/>
          <a:p>
            <a:pPr algn="r"/>
            <a:fld id="{05F9AC53-F790-4868-97E7-45E3866EE614}" type="slidenum">
              <a:rPr lang="de-CH" smtClean="0"/>
              <a:pPr algn="r"/>
              <a:t>2</a:t>
            </a:fld>
            <a:r>
              <a:rPr lang="de-CH" smtClean="0"/>
              <a:t> </a:t>
            </a:r>
            <a:endParaRPr lang="de-CH" dirty="0"/>
          </a:p>
        </p:txBody>
      </p:sp>
      <p:sp>
        <p:nvSpPr>
          <p:cNvPr id="7" name="Textplatzhalter 6" hidden="1"/>
          <p:cNvSpPr>
            <a:spLocks noGrp="1"/>
          </p:cNvSpPr>
          <p:nvPr>
            <p:ph type="body" sz="quarter" idx="10"/>
          </p:nvPr>
        </p:nvSpPr>
        <p:spPr/>
        <p:txBody>
          <a:bodyPr/>
          <a:lstStyle/>
          <a:p>
            <a:endParaRPr lang="de-CH" dirty="0"/>
          </a:p>
        </p:txBody>
      </p:sp>
      <p:graphicFrame>
        <p:nvGraphicFramePr>
          <p:cNvPr id="3" name="Diagramm 2"/>
          <p:cNvGraphicFramePr/>
          <p:nvPr>
            <p:extLst>
              <p:ext uri="{D42A27DB-BD31-4B8C-83A1-F6EECF244321}">
                <p14:modId xmlns:p14="http://schemas.microsoft.com/office/powerpoint/2010/main" val="3410453699"/>
              </p:ext>
            </p:extLst>
          </p:nvPr>
        </p:nvGraphicFramePr>
        <p:xfrm>
          <a:off x="321429" y="1452784"/>
          <a:ext cx="8061996" cy="3894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3594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Introduction</a:t>
            </a:r>
            <a:endParaRPr lang="en-US" dirty="0"/>
          </a:p>
        </p:txBody>
      </p:sp>
      <p:sp>
        <p:nvSpPr>
          <p:cNvPr id="3" name="Textfeld 2"/>
          <p:cNvSpPr txBox="1"/>
          <p:nvPr/>
        </p:nvSpPr>
        <p:spPr>
          <a:xfrm>
            <a:off x="240632" y="1567163"/>
            <a:ext cx="10266947" cy="4493538"/>
          </a:xfrm>
          <a:prstGeom prst="rect">
            <a:avLst/>
          </a:prstGeom>
          <a:noFill/>
        </p:spPr>
        <p:txBody>
          <a:bodyPr wrap="square" rtlCol="0">
            <a:spAutoFit/>
          </a:bodyPr>
          <a:lstStyle/>
          <a:p>
            <a:pPr marL="342900" indent="-342900">
              <a:buFont typeface="Wingdings" panose="05000000000000000000" pitchFamily="2" charset="2"/>
              <a:buChar char="§"/>
            </a:pPr>
            <a:r>
              <a:rPr lang="en-GB" sz="2200" dirty="0" smtClean="0"/>
              <a:t>Fiscal responsibility </a:t>
            </a:r>
            <a:r>
              <a:rPr lang="en-GB" sz="2200" dirty="0" smtClean="0">
                <a:sym typeface="Wingdings 3"/>
              </a:rPr>
              <a:t> fiscal discipline</a:t>
            </a:r>
          </a:p>
          <a:p>
            <a:pPr marL="342900" indent="-342900">
              <a:buFont typeface="Wingdings" panose="05000000000000000000" pitchFamily="2" charset="2"/>
              <a:buChar char="§"/>
            </a:pPr>
            <a:endParaRPr lang="en-GB" sz="2200" dirty="0">
              <a:sym typeface="Wingdings 3"/>
            </a:endParaRPr>
          </a:p>
          <a:p>
            <a:pPr marL="342900" indent="-342900">
              <a:buFont typeface="Wingdings" panose="05000000000000000000" pitchFamily="2" charset="2"/>
              <a:buChar char="§"/>
            </a:pPr>
            <a:r>
              <a:rPr lang="en-GB" sz="2200" dirty="0"/>
              <a:t>Fiscal discipline: </a:t>
            </a:r>
            <a:r>
              <a:rPr lang="en-GB" sz="2200" i="1" dirty="0"/>
              <a:t>ex ante</a:t>
            </a:r>
            <a:r>
              <a:rPr lang="en-GB" sz="2200" dirty="0"/>
              <a:t> requirements written down into the institutional framework (Constitution, law of finance, statutory documents, </a:t>
            </a:r>
            <a:r>
              <a:rPr lang="en-GB" sz="2200" dirty="0" smtClean="0"/>
              <a:t>…)</a:t>
            </a:r>
          </a:p>
          <a:p>
            <a:pPr marL="342900" indent="-342900">
              <a:buFont typeface="Wingdings" panose="05000000000000000000" pitchFamily="2" charset="2"/>
              <a:buChar char="§"/>
            </a:pPr>
            <a:endParaRPr lang="en-GB" sz="2200" dirty="0"/>
          </a:p>
          <a:p>
            <a:pPr marL="342900" indent="-342900">
              <a:buFont typeface="Wingdings" panose="05000000000000000000" pitchFamily="2" charset="2"/>
              <a:buChar char="§"/>
            </a:pPr>
            <a:r>
              <a:rPr lang="en-GB" sz="2200" dirty="0" smtClean="0"/>
              <a:t>Fiscal discipline cannot be resumed in one unique formula but is characterized by a set of institutional features</a:t>
            </a:r>
          </a:p>
          <a:p>
            <a:pPr marL="342900" indent="-342900">
              <a:buFont typeface="Wingdings" panose="05000000000000000000" pitchFamily="2" charset="2"/>
              <a:buChar char="§"/>
            </a:pPr>
            <a:endParaRPr lang="en-GB" sz="2200" dirty="0"/>
          </a:p>
          <a:p>
            <a:pPr marL="342900" indent="-342900">
              <a:buFont typeface="Wingdings" panose="05000000000000000000" pitchFamily="2" charset="2"/>
              <a:buChar char="§"/>
            </a:pPr>
            <a:r>
              <a:rPr lang="en-GB" sz="2200" dirty="0" smtClean="0"/>
              <a:t>Institutional and legal framework </a:t>
            </a:r>
            <a:r>
              <a:rPr lang="en-GB" sz="2200" dirty="0" smtClean="0"/>
              <a:t>make </a:t>
            </a:r>
            <a:r>
              <a:rPr lang="en-GB" sz="2200" dirty="0" smtClean="0"/>
              <a:t>financial management more predictable and enhance the sustainability of public finance on the long term</a:t>
            </a:r>
          </a:p>
          <a:p>
            <a:endParaRPr lang="en-GB" sz="2200" dirty="0" smtClean="0"/>
          </a:p>
          <a:p>
            <a:endParaRPr lang="de-CH" sz="2200" dirty="0" smtClean="0"/>
          </a:p>
          <a:p>
            <a:endParaRPr lang="de-CH" sz="2200" dirty="0" smtClean="0"/>
          </a:p>
        </p:txBody>
      </p:sp>
    </p:spTree>
    <p:extLst>
      <p:ext uri="{BB962C8B-B14F-4D97-AF65-F5344CB8AC3E}">
        <p14:creationId xmlns:p14="http://schemas.microsoft.com/office/powerpoint/2010/main" val="3648387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Swiss context: federal </a:t>
            </a:r>
            <a:endParaRPr lang="en-US" dirty="0"/>
          </a:p>
        </p:txBody>
      </p:sp>
      <p:sp>
        <p:nvSpPr>
          <p:cNvPr id="3" name="Textfeld 2"/>
          <p:cNvSpPr txBox="1"/>
          <p:nvPr/>
        </p:nvSpPr>
        <p:spPr>
          <a:xfrm>
            <a:off x="240632" y="1363581"/>
            <a:ext cx="10376033" cy="5509200"/>
          </a:xfrm>
          <a:prstGeom prst="rect">
            <a:avLst/>
          </a:prstGeom>
          <a:noFill/>
        </p:spPr>
        <p:txBody>
          <a:bodyPr wrap="square" rtlCol="0">
            <a:spAutoFit/>
          </a:bodyPr>
          <a:lstStyle/>
          <a:p>
            <a:pPr marL="342900" indent="-342900">
              <a:buFont typeface="Wingdings" panose="05000000000000000000" pitchFamily="2" charset="2"/>
              <a:buChar char="§"/>
            </a:pPr>
            <a:r>
              <a:rPr lang="en-GB" sz="2200" dirty="0" smtClean="0"/>
              <a:t>Swiss federal debt brake</a:t>
            </a:r>
          </a:p>
          <a:p>
            <a:pPr marL="342900" indent="-342900">
              <a:buFont typeface="Wingdings" panose="05000000000000000000" pitchFamily="2" charset="2"/>
              <a:buChar char="§"/>
            </a:pPr>
            <a:endParaRPr lang="en-GB" sz="2200" dirty="0" smtClean="0"/>
          </a:p>
          <a:p>
            <a:r>
              <a:rPr lang="en-GB" sz="2200" dirty="0" smtClean="0"/>
              <a:t>						The debt brake limits the level of 						</a:t>
            </a:r>
            <a:r>
              <a:rPr lang="en-GB" sz="2200" b="1" dirty="0" smtClean="0"/>
              <a:t>expenditure</a:t>
            </a:r>
            <a:r>
              <a:rPr lang="en-GB" sz="2200" dirty="0" smtClean="0"/>
              <a:t> to the level of estimated 					structural (i.e. cyclically adjusted) 						receipts.</a:t>
            </a:r>
          </a:p>
          <a:p>
            <a:r>
              <a:rPr lang="en-GB" sz="2200" dirty="0" smtClean="0"/>
              <a:t>						</a:t>
            </a:r>
          </a:p>
          <a:p>
            <a:r>
              <a:rPr lang="en-GB" sz="2200" dirty="0"/>
              <a:t>	</a:t>
            </a:r>
            <a:r>
              <a:rPr lang="en-GB" sz="2200" dirty="0" smtClean="0"/>
              <a:t>					Exceptions are permitted in 							special situations. A sanction 							mechanism completes the 							regulations.</a:t>
            </a:r>
          </a:p>
          <a:p>
            <a:r>
              <a:rPr lang="en-GB" sz="2200" dirty="0"/>
              <a:t>	</a:t>
            </a:r>
            <a:r>
              <a:rPr lang="en-GB" sz="2200" dirty="0" smtClean="0"/>
              <a:t>					These core provisions are 							enshrined in the Federal 							Constitution. This ensures that the 						rule is binding to a high degree.</a:t>
            </a:r>
          </a:p>
          <a:p>
            <a:endParaRPr lang="en-GB" sz="2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682" y="2150824"/>
            <a:ext cx="6079950" cy="3243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0136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Swiss context: cantons</a:t>
            </a:r>
            <a:endParaRPr lang="en-US" dirty="0"/>
          </a:p>
        </p:txBody>
      </p:sp>
      <p:sp>
        <p:nvSpPr>
          <p:cNvPr id="3" name="Textfeld 2"/>
          <p:cNvSpPr txBox="1"/>
          <p:nvPr/>
        </p:nvSpPr>
        <p:spPr>
          <a:xfrm>
            <a:off x="240632" y="1363581"/>
            <a:ext cx="10266947" cy="5170646"/>
          </a:xfrm>
          <a:prstGeom prst="rect">
            <a:avLst/>
          </a:prstGeom>
          <a:noFill/>
        </p:spPr>
        <p:txBody>
          <a:bodyPr wrap="square" rtlCol="0">
            <a:spAutoFit/>
          </a:bodyPr>
          <a:lstStyle/>
          <a:p>
            <a:pPr marL="342900" indent="-342900">
              <a:buFont typeface="Wingdings" panose="05000000000000000000" pitchFamily="2" charset="2"/>
              <a:buChar char="§"/>
            </a:pPr>
            <a:r>
              <a:rPr lang="en-GB" sz="2200" dirty="0" smtClean="0">
                <a:sym typeface="Wingdings 3"/>
              </a:rPr>
              <a:t>Cantonal fiscal rules</a:t>
            </a:r>
          </a:p>
          <a:p>
            <a:endParaRPr lang="en-GB" sz="2200" dirty="0" smtClean="0">
              <a:sym typeface="Wingdings 3"/>
            </a:endParaRPr>
          </a:p>
          <a:p>
            <a:endParaRPr lang="en-GB" sz="2200" dirty="0">
              <a:sym typeface="Wingdings 3"/>
            </a:endParaRPr>
          </a:p>
          <a:p>
            <a:r>
              <a:rPr lang="en-GB" sz="2200" dirty="0" smtClean="0">
                <a:sym typeface="Wingdings 3"/>
              </a:rPr>
              <a:t>					Total autonomy in the definition of their 						fiscal discipline regime.</a:t>
            </a:r>
          </a:p>
          <a:p>
            <a:r>
              <a:rPr lang="en-GB" sz="2200" dirty="0">
                <a:sym typeface="Wingdings 3"/>
              </a:rPr>
              <a:t>	</a:t>
            </a:r>
            <a:r>
              <a:rPr lang="en-GB" sz="2200" dirty="0" smtClean="0">
                <a:sym typeface="Wingdings 3"/>
              </a:rPr>
              <a:t>				</a:t>
            </a:r>
          </a:p>
          <a:p>
            <a:r>
              <a:rPr lang="en-GB" sz="2200" dirty="0">
                <a:sym typeface="Wingdings 3"/>
              </a:rPr>
              <a:t>	</a:t>
            </a:r>
            <a:r>
              <a:rPr lang="en-GB" sz="2200" dirty="0" smtClean="0">
                <a:sym typeface="Wingdings 3"/>
              </a:rPr>
              <a:t>				Swiss cantonal laboratory (26 cantons):</a:t>
            </a:r>
          </a:p>
          <a:p>
            <a:r>
              <a:rPr lang="en-GB" sz="2200" dirty="0">
                <a:sym typeface="Wingdings 3"/>
              </a:rPr>
              <a:t>	</a:t>
            </a:r>
            <a:r>
              <a:rPr lang="en-GB" sz="2200" dirty="0" smtClean="0">
                <a:sym typeface="Wingdings 3"/>
              </a:rPr>
              <a:t>				25 various mechanisms of fiscal rules</a:t>
            </a:r>
          </a:p>
          <a:p>
            <a:r>
              <a:rPr lang="en-GB" sz="2200" dirty="0">
                <a:sym typeface="Wingdings 3"/>
              </a:rPr>
              <a:t>	</a:t>
            </a:r>
            <a:r>
              <a:rPr lang="en-GB" sz="2200" dirty="0" smtClean="0">
                <a:sym typeface="Wingdings 3"/>
              </a:rPr>
              <a:t>				</a:t>
            </a:r>
          </a:p>
          <a:p>
            <a:r>
              <a:rPr lang="en-GB" sz="2200" dirty="0">
                <a:sym typeface="Wingdings 3"/>
              </a:rPr>
              <a:t>	</a:t>
            </a:r>
            <a:r>
              <a:rPr lang="en-GB" sz="2200" dirty="0" smtClean="0">
                <a:sym typeface="Wingdings 3"/>
              </a:rPr>
              <a:t>				</a:t>
            </a:r>
            <a:r>
              <a:rPr lang="en-GB" sz="2200" i="1" dirty="0" smtClean="0">
                <a:sym typeface="Wingdings 3"/>
              </a:rPr>
              <a:t>Cantonal Conference of Financial						Directors</a:t>
            </a:r>
            <a:r>
              <a:rPr lang="en-GB" sz="2200" i="1" dirty="0">
                <a:sym typeface="Wingdings 3"/>
              </a:rPr>
              <a:t> </a:t>
            </a:r>
            <a:r>
              <a:rPr lang="en-GB" sz="2200" dirty="0" smtClean="0">
                <a:sym typeface="Wingdings 3"/>
              </a:rPr>
              <a:t>edits recommendations</a:t>
            </a:r>
            <a:endParaRPr lang="en-GB" sz="2200" dirty="0">
              <a:sym typeface="Wingdings 3"/>
            </a:endParaRPr>
          </a:p>
          <a:p>
            <a:endParaRPr lang="en-GB" sz="2200" dirty="0" smtClean="0"/>
          </a:p>
          <a:p>
            <a:endParaRPr lang="en-GB" sz="2200" dirty="0" smtClean="0"/>
          </a:p>
          <a:p>
            <a:endParaRPr lang="de-CH" sz="2200" dirty="0" smtClean="0"/>
          </a:p>
          <a:p>
            <a:endParaRPr lang="de-CH" sz="22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75" y="2098672"/>
            <a:ext cx="5124450" cy="336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3656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Institutional architecture of fiscal rules</a:t>
            </a:r>
            <a:endParaRPr lang="en-US" sz="2200" dirty="0"/>
          </a:p>
        </p:txBody>
      </p:sp>
      <p:sp>
        <p:nvSpPr>
          <p:cNvPr id="3" name="Textfeld 2"/>
          <p:cNvSpPr txBox="1"/>
          <p:nvPr/>
        </p:nvSpPr>
        <p:spPr>
          <a:xfrm>
            <a:off x="227077" y="1380564"/>
            <a:ext cx="10266947" cy="5509200"/>
          </a:xfrm>
          <a:prstGeom prst="rect">
            <a:avLst/>
          </a:prstGeom>
          <a:noFill/>
        </p:spPr>
        <p:txBody>
          <a:bodyPr wrap="square" rtlCol="0">
            <a:spAutoFit/>
          </a:bodyPr>
          <a:lstStyle/>
          <a:p>
            <a:r>
              <a:rPr lang="en-GB" sz="2200" b="1" dirty="0" smtClean="0"/>
              <a:t>The six components</a:t>
            </a:r>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p:txBody>
      </p:sp>
      <p:grpSp>
        <p:nvGrpSpPr>
          <p:cNvPr id="40" name="Gruppieren 39"/>
          <p:cNvGrpSpPr/>
          <p:nvPr/>
        </p:nvGrpSpPr>
        <p:grpSpPr>
          <a:xfrm>
            <a:off x="1442976" y="1799407"/>
            <a:ext cx="7735413" cy="5384674"/>
            <a:chOff x="1442976" y="1799407"/>
            <a:chExt cx="7735413" cy="5384674"/>
          </a:xfrm>
        </p:grpSpPr>
        <p:grpSp>
          <p:nvGrpSpPr>
            <p:cNvPr id="6" name="Gruppieren 5"/>
            <p:cNvGrpSpPr/>
            <p:nvPr/>
          </p:nvGrpSpPr>
          <p:grpSpPr>
            <a:xfrm>
              <a:off x="1442976" y="3429450"/>
              <a:ext cx="1855333" cy="2147542"/>
              <a:chOff x="1442976" y="3429450"/>
              <a:chExt cx="1855333" cy="2147542"/>
            </a:xfrm>
          </p:grpSpPr>
          <p:grpSp>
            <p:nvGrpSpPr>
              <p:cNvPr id="35" name="Gruppieren 34"/>
              <p:cNvGrpSpPr/>
              <p:nvPr/>
            </p:nvGrpSpPr>
            <p:grpSpPr>
              <a:xfrm>
                <a:off x="1541601" y="3429450"/>
                <a:ext cx="1636314" cy="1590688"/>
                <a:chOff x="404242" y="2040556"/>
                <a:chExt cx="1636314" cy="1590688"/>
              </a:xfrm>
            </p:grpSpPr>
            <p:sp>
              <p:nvSpPr>
                <p:cNvPr id="13" name="Oval 3"/>
                <p:cNvSpPr>
                  <a:spLocks noChangeArrowheads="1"/>
                </p:cNvSpPr>
                <p:nvPr/>
              </p:nvSpPr>
              <p:spPr bwMode="auto">
                <a:xfrm>
                  <a:off x="404242" y="2040556"/>
                  <a:ext cx="1636314" cy="1590688"/>
                </a:xfrm>
                <a:prstGeom prst="ellipse">
                  <a:avLst/>
                </a:prstGeom>
                <a:noFill/>
                <a:ln w="25400" algn="ctr">
                  <a:solidFill>
                    <a:srgbClr val="5EA2F4"/>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14" name="Freeform 419"/>
                <p:cNvSpPr>
                  <a:spLocks noEditPoints="1"/>
                </p:cNvSpPr>
                <p:nvPr/>
              </p:nvSpPr>
              <p:spPr bwMode="auto">
                <a:xfrm>
                  <a:off x="881036" y="2477136"/>
                  <a:ext cx="704493" cy="720342"/>
                </a:xfrm>
                <a:custGeom>
                  <a:avLst/>
                  <a:gdLst>
                    <a:gd name="T0" fmla="*/ 409 w 567"/>
                    <a:gd name="T1" fmla="*/ 405 h 515"/>
                    <a:gd name="T2" fmla="*/ 456 w 567"/>
                    <a:gd name="T3" fmla="*/ 412 h 515"/>
                    <a:gd name="T4" fmla="*/ 514 w 567"/>
                    <a:gd name="T5" fmla="*/ 424 h 515"/>
                    <a:gd name="T6" fmla="*/ 315 w 567"/>
                    <a:gd name="T7" fmla="*/ 432 h 515"/>
                    <a:gd name="T8" fmla="*/ 339 w 567"/>
                    <a:gd name="T9" fmla="*/ 415 h 515"/>
                    <a:gd name="T10" fmla="*/ 377 w 567"/>
                    <a:gd name="T11" fmla="*/ 406 h 515"/>
                    <a:gd name="T12" fmla="*/ 32 w 567"/>
                    <a:gd name="T13" fmla="*/ 432 h 515"/>
                    <a:gd name="T14" fmla="*/ 246 w 567"/>
                    <a:gd name="T15" fmla="*/ 426 h 515"/>
                    <a:gd name="T16" fmla="*/ 223 w 567"/>
                    <a:gd name="T17" fmla="*/ 413 h 515"/>
                    <a:gd name="T18" fmla="*/ 171 w 567"/>
                    <a:gd name="T19" fmla="*/ 405 h 515"/>
                    <a:gd name="T20" fmla="*/ 144 w 567"/>
                    <a:gd name="T21" fmla="*/ 406 h 515"/>
                    <a:gd name="T22" fmla="*/ 93 w 567"/>
                    <a:gd name="T23" fmla="*/ 415 h 515"/>
                    <a:gd name="T24" fmla="*/ 32 w 567"/>
                    <a:gd name="T25" fmla="*/ 432 h 515"/>
                    <a:gd name="T26" fmla="*/ 171 w 567"/>
                    <a:gd name="T27" fmla="*/ 386 h 515"/>
                    <a:gd name="T28" fmla="*/ 211 w 567"/>
                    <a:gd name="T29" fmla="*/ 389 h 515"/>
                    <a:gd name="T30" fmla="*/ 255 w 567"/>
                    <a:gd name="T31" fmla="*/ 403 h 515"/>
                    <a:gd name="T32" fmla="*/ 242 w 567"/>
                    <a:gd name="T33" fmla="*/ 15 h 515"/>
                    <a:gd name="T34" fmla="*/ 213 w 567"/>
                    <a:gd name="T35" fmla="*/ 6 h 515"/>
                    <a:gd name="T36" fmla="*/ 171 w 567"/>
                    <a:gd name="T37" fmla="*/ 1 h 515"/>
                    <a:gd name="T38" fmla="*/ 138 w 567"/>
                    <a:gd name="T39" fmla="*/ 3 h 515"/>
                    <a:gd name="T40" fmla="*/ 77 w 567"/>
                    <a:gd name="T41" fmla="*/ 15 h 515"/>
                    <a:gd name="T42" fmla="*/ 0 w 567"/>
                    <a:gd name="T43" fmla="*/ 39 h 515"/>
                    <a:gd name="T44" fmla="*/ 27 w 567"/>
                    <a:gd name="T45" fmla="*/ 413 h 515"/>
                    <a:gd name="T46" fmla="*/ 98 w 567"/>
                    <a:gd name="T47" fmla="*/ 393 h 515"/>
                    <a:gd name="T48" fmla="*/ 155 w 567"/>
                    <a:gd name="T49" fmla="*/ 386 h 515"/>
                    <a:gd name="T50" fmla="*/ 301 w 567"/>
                    <a:gd name="T51" fmla="*/ 515 h 515"/>
                    <a:gd name="T52" fmla="*/ 296 w 567"/>
                    <a:gd name="T53" fmla="*/ 472 h 515"/>
                    <a:gd name="T54" fmla="*/ 299 w 567"/>
                    <a:gd name="T55" fmla="*/ 465 h 515"/>
                    <a:gd name="T56" fmla="*/ 297 w 567"/>
                    <a:gd name="T57" fmla="*/ 458 h 515"/>
                    <a:gd name="T58" fmla="*/ 292 w 567"/>
                    <a:gd name="T59" fmla="*/ 25 h 515"/>
                    <a:gd name="T60" fmla="*/ 274 w 567"/>
                    <a:gd name="T61" fmla="*/ 455 h 515"/>
                    <a:gd name="T62" fmla="*/ 269 w 567"/>
                    <a:gd name="T63" fmla="*/ 461 h 515"/>
                    <a:gd name="T64" fmla="*/ 269 w 567"/>
                    <a:gd name="T65" fmla="*/ 469 h 515"/>
                    <a:gd name="T66" fmla="*/ 301 w 567"/>
                    <a:gd name="T67" fmla="*/ 515 h 515"/>
                    <a:gd name="T68" fmla="*/ 539 w 567"/>
                    <a:gd name="T69" fmla="*/ 28 h 515"/>
                    <a:gd name="T70" fmla="*/ 468 w 567"/>
                    <a:gd name="T71" fmla="*/ 9 h 515"/>
                    <a:gd name="T72" fmla="*/ 411 w 567"/>
                    <a:gd name="T73" fmla="*/ 1 h 515"/>
                    <a:gd name="T74" fmla="*/ 381 w 567"/>
                    <a:gd name="T75" fmla="*/ 1 h 515"/>
                    <a:gd name="T76" fmla="*/ 342 w 567"/>
                    <a:gd name="T77" fmla="*/ 7 h 515"/>
                    <a:gd name="T78" fmla="*/ 312 w 567"/>
                    <a:gd name="T79" fmla="*/ 20 h 515"/>
                    <a:gd name="T80" fmla="*/ 328 w 567"/>
                    <a:gd name="T81" fmla="*/ 396 h 515"/>
                    <a:gd name="T82" fmla="*/ 357 w 567"/>
                    <a:gd name="T83" fmla="*/ 388 h 515"/>
                    <a:gd name="T84" fmla="*/ 397 w 567"/>
                    <a:gd name="T85" fmla="*/ 385 h 515"/>
                    <a:gd name="T86" fmla="*/ 397 w 567"/>
                    <a:gd name="T87" fmla="*/ 385 h 515"/>
                    <a:gd name="T88" fmla="*/ 450 w 567"/>
                    <a:gd name="T89" fmla="*/ 389 h 515"/>
                    <a:gd name="T90" fmla="*/ 515 w 567"/>
                    <a:gd name="T91" fmla="*/ 404 h 515"/>
                    <a:gd name="T92" fmla="*/ 567 w 567"/>
                    <a:gd name="T93" fmla="*/ 37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7" h="515">
                      <a:moveTo>
                        <a:pt x="396" y="405"/>
                      </a:moveTo>
                      <a:lnTo>
                        <a:pt x="396" y="405"/>
                      </a:lnTo>
                      <a:lnTo>
                        <a:pt x="409" y="405"/>
                      </a:lnTo>
                      <a:lnTo>
                        <a:pt x="423" y="406"/>
                      </a:lnTo>
                      <a:lnTo>
                        <a:pt x="439" y="408"/>
                      </a:lnTo>
                      <a:lnTo>
                        <a:pt x="456" y="412"/>
                      </a:lnTo>
                      <a:lnTo>
                        <a:pt x="474" y="415"/>
                      </a:lnTo>
                      <a:lnTo>
                        <a:pt x="493" y="419"/>
                      </a:lnTo>
                      <a:lnTo>
                        <a:pt x="514" y="424"/>
                      </a:lnTo>
                      <a:lnTo>
                        <a:pt x="535" y="432"/>
                      </a:lnTo>
                      <a:lnTo>
                        <a:pt x="315" y="432"/>
                      </a:lnTo>
                      <a:lnTo>
                        <a:pt x="315" y="432"/>
                      </a:lnTo>
                      <a:lnTo>
                        <a:pt x="324" y="423"/>
                      </a:lnTo>
                      <a:lnTo>
                        <a:pt x="331" y="419"/>
                      </a:lnTo>
                      <a:lnTo>
                        <a:pt x="339" y="415"/>
                      </a:lnTo>
                      <a:lnTo>
                        <a:pt x="350" y="410"/>
                      </a:lnTo>
                      <a:lnTo>
                        <a:pt x="362" y="408"/>
                      </a:lnTo>
                      <a:lnTo>
                        <a:pt x="377" y="406"/>
                      </a:lnTo>
                      <a:lnTo>
                        <a:pt x="396" y="405"/>
                      </a:lnTo>
                      <a:lnTo>
                        <a:pt x="396" y="405"/>
                      </a:lnTo>
                      <a:close/>
                      <a:moveTo>
                        <a:pt x="32" y="432"/>
                      </a:moveTo>
                      <a:lnTo>
                        <a:pt x="250" y="432"/>
                      </a:lnTo>
                      <a:lnTo>
                        <a:pt x="250" y="432"/>
                      </a:lnTo>
                      <a:lnTo>
                        <a:pt x="246" y="426"/>
                      </a:lnTo>
                      <a:lnTo>
                        <a:pt x="241" y="422"/>
                      </a:lnTo>
                      <a:lnTo>
                        <a:pt x="234" y="418"/>
                      </a:lnTo>
                      <a:lnTo>
                        <a:pt x="223" y="413"/>
                      </a:lnTo>
                      <a:lnTo>
                        <a:pt x="211" y="409"/>
                      </a:lnTo>
                      <a:lnTo>
                        <a:pt x="193" y="406"/>
                      </a:lnTo>
                      <a:lnTo>
                        <a:pt x="171" y="405"/>
                      </a:lnTo>
                      <a:lnTo>
                        <a:pt x="171" y="405"/>
                      </a:lnTo>
                      <a:lnTo>
                        <a:pt x="157" y="405"/>
                      </a:lnTo>
                      <a:lnTo>
                        <a:pt x="144" y="406"/>
                      </a:lnTo>
                      <a:lnTo>
                        <a:pt x="128" y="408"/>
                      </a:lnTo>
                      <a:lnTo>
                        <a:pt x="111" y="412"/>
                      </a:lnTo>
                      <a:lnTo>
                        <a:pt x="93" y="415"/>
                      </a:lnTo>
                      <a:lnTo>
                        <a:pt x="73" y="419"/>
                      </a:lnTo>
                      <a:lnTo>
                        <a:pt x="53" y="424"/>
                      </a:lnTo>
                      <a:lnTo>
                        <a:pt x="32" y="432"/>
                      </a:lnTo>
                      <a:lnTo>
                        <a:pt x="32" y="432"/>
                      </a:lnTo>
                      <a:close/>
                      <a:moveTo>
                        <a:pt x="171" y="386"/>
                      </a:moveTo>
                      <a:lnTo>
                        <a:pt x="171" y="386"/>
                      </a:lnTo>
                      <a:lnTo>
                        <a:pt x="185" y="386"/>
                      </a:lnTo>
                      <a:lnTo>
                        <a:pt x="198" y="387"/>
                      </a:lnTo>
                      <a:lnTo>
                        <a:pt x="211" y="389"/>
                      </a:lnTo>
                      <a:lnTo>
                        <a:pt x="221" y="391"/>
                      </a:lnTo>
                      <a:lnTo>
                        <a:pt x="239" y="397"/>
                      </a:lnTo>
                      <a:lnTo>
                        <a:pt x="255" y="403"/>
                      </a:lnTo>
                      <a:lnTo>
                        <a:pt x="255" y="22"/>
                      </a:lnTo>
                      <a:lnTo>
                        <a:pt x="255" y="22"/>
                      </a:lnTo>
                      <a:lnTo>
                        <a:pt x="242" y="15"/>
                      </a:lnTo>
                      <a:lnTo>
                        <a:pt x="234" y="11"/>
                      </a:lnTo>
                      <a:lnTo>
                        <a:pt x="224" y="8"/>
                      </a:lnTo>
                      <a:lnTo>
                        <a:pt x="213" y="6"/>
                      </a:lnTo>
                      <a:lnTo>
                        <a:pt x="201" y="3"/>
                      </a:lnTo>
                      <a:lnTo>
                        <a:pt x="187" y="2"/>
                      </a:lnTo>
                      <a:lnTo>
                        <a:pt x="171" y="1"/>
                      </a:lnTo>
                      <a:lnTo>
                        <a:pt x="171" y="1"/>
                      </a:lnTo>
                      <a:lnTo>
                        <a:pt x="155" y="2"/>
                      </a:lnTo>
                      <a:lnTo>
                        <a:pt x="138" y="3"/>
                      </a:lnTo>
                      <a:lnTo>
                        <a:pt x="119" y="6"/>
                      </a:lnTo>
                      <a:lnTo>
                        <a:pt x="99" y="10"/>
                      </a:lnTo>
                      <a:lnTo>
                        <a:pt x="77" y="15"/>
                      </a:lnTo>
                      <a:lnTo>
                        <a:pt x="53" y="22"/>
                      </a:lnTo>
                      <a:lnTo>
                        <a:pt x="28" y="29"/>
                      </a:lnTo>
                      <a:lnTo>
                        <a:pt x="0" y="39"/>
                      </a:lnTo>
                      <a:lnTo>
                        <a:pt x="0" y="421"/>
                      </a:lnTo>
                      <a:lnTo>
                        <a:pt x="0" y="421"/>
                      </a:lnTo>
                      <a:lnTo>
                        <a:pt x="27" y="413"/>
                      </a:lnTo>
                      <a:lnTo>
                        <a:pt x="52" y="405"/>
                      </a:lnTo>
                      <a:lnTo>
                        <a:pt x="76" y="399"/>
                      </a:lnTo>
                      <a:lnTo>
                        <a:pt x="98" y="393"/>
                      </a:lnTo>
                      <a:lnTo>
                        <a:pt x="118" y="390"/>
                      </a:lnTo>
                      <a:lnTo>
                        <a:pt x="137" y="387"/>
                      </a:lnTo>
                      <a:lnTo>
                        <a:pt x="155" y="386"/>
                      </a:lnTo>
                      <a:lnTo>
                        <a:pt x="171" y="386"/>
                      </a:lnTo>
                      <a:lnTo>
                        <a:pt x="171" y="386"/>
                      </a:lnTo>
                      <a:close/>
                      <a:moveTo>
                        <a:pt x="301" y="515"/>
                      </a:moveTo>
                      <a:lnTo>
                        <a:pt x="294" y="473"/>
                      </a:lnTo>
                      <a:lnTo>
                        <a:pt x="294" y="473"/>
                      </a:lnTo>
                      <a:lnTo>
                        <a:pt x="296" y="472"/>
                      </a:lnTo>
                      <a:lnTo>
                        <a:pt x="298" y="470"/>
                      </a:lnTo>
                      <a:lnTo>
                        <a:pt x="298" y="467"/>
                      </a:lnTo>
                      <a:lnTo>
                        <a:pt x="299" y="465"/>
                      </a:lnTo>
                      <a:lnTo>
                        <a:pt x="299" y="465"/>
                      </a:lnTo>
                      <a:lnTo>
                        <a:pt x="298" y="461"/>
                      </a:lnTo>
                      <a:lnTo>
                        <a:pt x="297" y="458"/>
                      </a:lnTo>
                      <a:lnTo>
                        <a:pt x="295" y="456"/>
                      </a:lnTo>
                      <a:lnTo>
                        <a:pt x="292" y="455"/>
                      </a:lnTo>
                      <a:lnTo>
                        <a:pt x="292" y="25"/>
                      </a:lnTo>
                      <a:lnTo>
                        <a:pt x="274" y="25"/>
                      </a:lnTo>
                      <a:lnTo>
                        <a:pt x="274" y="455"/>
                      </a:lnTo>
                      <a:lnTo>
                        <a:pt x="274" y="455"/>
                      </a:lnTo>
                      <a:lnTo>
                        <a:pt x="272" y="456"/>
                      </a:lnTo>
                      <a:lnTo>
                        <a:pt x="270" y="458"/>
                      </a:lnTo>
                      <a:lnTo>
                        <a:pt x="269" y="461"/>
                      </a:lnTo>
                      <a:lnTo>
                        <a:pt x="268" y="465"/>
                      </a:lnTo>
                      <a:lnTo>
                        <a:pt x="268" y="465"/>
                      </a:lnTo>
                      <a:lnTo>
                        <a:pt x="269" y="469"/>
                      </a:lnTo>
                      <a:lnTo>
                        <a:pt x="272" y="473"/>
                      </a:lnTo>
                      <a:lnTo>
                        <a:pt x="266" y="515"/>
                      </a:lnTo>
                      <a:lnTo>
                        <a:pt x="301" y="515"/>
                      </a:lnTo>
                      <a:close/>
                      <a:moveTo>
                        <a:pt x="567" y="37"/>
                      </a:moveTo>
                      <a:lnTo>
                        <a:pt x="567" y="37"/>
                      </a:lnTo>
                      <a:lnTo>
                        <a:pt x="539" y="28"/>
                      </a:lnTo>
                      <a:lnTo>
                        <a:pt x="514" y="19"/>
                      </a:lnTo>
                      <a:lnTo>
                        <a:pt x="490" y="13"/>
                      </a:lnTo>
                      <a:lnTo>
                        <a:pt x="468" y="9"/>
                      </a:lnTo>
                      <a:lnTo>
                        <a:pt x="448" y="5"/>
                      </a:lnTo>
                      <a:lnTo>
                        <a:pt x="428" y="2"/>
                      </a:lnTo>
                      <a:lnTo>
                        <a:pt x="411" y="1"/>
                      </a:lnTo>
                      <a:lnTo>
                        <a:pt x="396" y="0"/>
                      </a:lnTo>
                      <a:lnTo>
                        <a:pt x="396" y="0"/>
                      </a:lnTo>
                      <a:lnTo>
                        <a:pt x="381" y="1"/>
                      </a:lnTo>
                      <a:lnTo>
                        <a:pt x="366" y="2"/>
                      </a:lnTo>
                      <a:lnTo>
                        <a:pt x="354" y="5"/>
                      </a:lnTo>
                      <a:lnTo>
                        <a:pt x="342" y="7"/>
                      </a:lnTo>
                      <a:lnTo>
                        <a:pt x="333" y="10"/>
                      </a:lnTo>
                      <a:lnTo>
                        <a:pt x="325" y="14"/>
                      </a:lnTo>
                      <a:lnTo>
                        <a:pt x="312" y="20"/>
                      </a:lnTo>
                      <a:lnTo>
                        <a:pt x="312" y="403"/>
                      </a:lnTo>
                      <a:lnTo>
                        <a:pt x="312" y="403"/>
                      </a:lnTo>
                      <a:lnTo>
                        <a:pt x="328" y="396"/>
                      </a:lnTo>
                      <a:lnTo>
                        <a:pt x="336" y="392"/>
                      </a:lnTo>
                      <a:lnTo>
                        <a:pt x="347" y="390"/>
                      </a:lnTo>
                      <a:lnTo>
                        <a:pt x="357" y="388"/>
                      </a:lnTo>
                      <a:lnTo>
                        <a:pt x="369" y="386"/>
                      </a:lnTo>
                      <a:lnTo>
                        <a:pt x="382" y="385"/>
                      </a:lnTo>
                      <a:lnTo>
                        <a:pt x="397" y="385"/>
                      </a:lnTo>
                      <a:lnTo>
                        <a:pt x="397" y="385"/>
                      </a:lnTo>
                      <a:lnTo>
                        <a:pt x="397" y="385"/>
                      </a:lnTo>
                      <a:lnTo>
                        <a:pt x="397" y="385"/>
                      </a:lnTo>
                      <a:lnTo>
                        <a:pt x="413" y="385"/>
                      </a:lnTo>
                      <a:lnTo>
                        <a:pt x="431" y="387"/>
                      </a:lnTo>
                      <a:lnTo>
                        <a:pt x="450" y="389"/>
                      </a:lnTo>
                      <a:lnTo>
                        <a:pt x="470" y="392"/>
                      </a:lnTo>
                      <a:lnTo>
                        <a:pt x="491" y="398"/>
                      </a:lnTo>
                      <a:lnTo>
                        <a:pt x="515" y="404"/>
                      </a:lnTo>
                      <a:lnTo>
                        <a:pt x="540" y="412"/>
                      </a:lnTo>
                      <a:lnTo>
                        <a:pt x="567" y="420"/>
                      </a:lnTo>
                      <a:lnTo>
                        <a:pt x="567" y="37"/>
                      </a:ln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4" name="Rechteck 3"/>
              <p:cNvSpPr/>
              <p:nvPr/>
            </p:nvSpPr>
            <p:spPr>
              <a:xfrm>
                <a:off x="1442976" y="4781648"/>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Constitution / Law</a:t>
                </a:r>
              </a:p>
            </p:txBody>
          </p:sp>
        </p:grpSp>
        <p:grpSp>
          <p:nvGrpSpPr>
            <p:cNvPr id="8" name="Gruppieren 7"/>
            <p:cNvGrpSpPr/>
            <p:nvPr/>
          </p:nvGrpSpPr>
          <p:grpSpPr>
            <a:xfrm>
              <a:off x="3362067" y="1840169"/>
              <a:ext cx="1855333" cy="2144197"/>
              <a:chOff x="3351181" y="1840169"/>
              <a:chExt cx="1855333" cy="2144197"/>
            </a:xfrm>
          </p:grpSpPr>
          <p:grpSp>
            <p:nvGrpSpPr>
              <p:cNvPr id="34" name="Gruppieren 33"/>
              <p:cNvGrpSpPr/>
              <p:nvPr/>
            </p:nvGrpSpPr>
            <p:grpSpPr>
              <a:xfrm>
                <a:off x="3460691" y="1840169"/>
                <a:ext cx="1636314" cy="1590688"/>
                <a:chOff x="2220228" y="2065880"/>
                <a:chExt cx="1636314" cy="1590688"/>
              </a:xfrm>
            </p:grpSpPr>
            <p:sp>
              <p:nvSpPr>
                <p:cNvPr id="15" name="Oval 3"/>
                <p:cNvSpPr>
                  <a:spLocks noChangeArrowheads="1"/>
                </p:cNvSpPr>
                <p:nvPr/>
              </p:nvSpPr>
              <p:spPr bwMode="auto">
                <a:xfrm>
                  <a:off x="2220228" y="2065880"/>
                  <a:ext cx="1636314" cy="1590688"/>
                </a:xfrm>
                <a:prstGeom prst="ellipse">
                  <a:avLst/>
                </a:prstGeom>
                <a:noFill/>
                <a:ln w="25400" algn="ctr">
                  <a:solidFill>
                    <a:schemeClr val="accent3">
                      <a:lumMod val="75000"/>
                    </a:schemeClr>
                  </a:solidFill>
                  <a:round/>
                  <a:headEnd/>
                  <a:tailEnd/>
                </a:ln>
              </p:spPr>
              <p:txBody>
                <a:bodyPr lIns="36000" tIns="36000" rIns="36000" bIns="36000" anchor="ctr"/>
                <a:lstStyle/>
                <a:p>
                  <a:pPr algn="ctr" eaLnBrk="1" hangingPunct="1">
                    <a:spcBef>
                      <a:spcPct val="0"/>
                    </a:spcBef>
                    <a:buClr>
                      <a:schemeClr val="bg1"/>
                    </a:buClr>
                    <a:buSzPct val="100000"/>
                  </a:pPr>
                  <a:r>
                    <a:rPr lang="en-US" altLang="ja-JP" sz="1400" dirty="0" smtClean="0">
                      <a:solidFill>
                        <a:schemeClr val="bg1"/>
                      </a:solidFill>
                      <a:ea typeface="ＭＳ Ｐゴシック" pitchFamily="50" charset="-128"/>
                    </a:rPr>
                    <a:t>t</a:t>
                  </a:r>
                  <a:endParaRPr lang="en-US" altLang="ja-JP" sz="1400" dirty="0">
                    <a:solidFill>
                      <a:schemeClr val="bg1"/>
                    </a:solidFill>
                    <a:ea typeface="ＭＳ Ｐゴシック" pitchFamily="50" charset="-128"/>
                  </a:endParaRPr>
                </a:p>
              </p:txBody>
            </p:sp>
            <p:sp>
              <p:nvSpPr>
                <p:cNvPr id="16" name="Freeform 331"/>
                <p:cNvSpPr>
                  <a:spLocks noEditPoints="1"/>
                </p:cNvSpPr>
                <p:nvPr/>
              </p:nvSpPr>
              <p:spPr bwMode="auto">
                <a:xfrm>
                  <a:off x="2525890" y="2594976"/>
                  <a:ext cx="645627" cy="568547"/>
                </a:xfrm>
                <a:custGeom>
                  <a:avLst/>
                  <a:gdLst>
                    <a:gd name="T0" fmla="*/ 60 w 381"/>
                    <a:gd name="T1" fmla="*/ 204 h 381"/>
                    <a:gd name="T2" fmla="*/ 145 w 381"/>
                    <a:gd name="T3" fmla="*/ 267 h 381"/>
                    <a:gd name="T4" fmla="*/ 145 w 381"/>
                    <a:gd name="T5" fmla="*/ 151 h 381"/>
                    <a:gd name="T6" fmla="*/ 60 w 381"/>
                    <a:gd name="T7" fmla="*/ 146 h 381"/>
                    <a:gd name="T8" fmla="*/ 145 w 381"/>
                    <a:gd name="T9" fmla="*/ 151 h 381"/>
                    <a:gd name="T10" fmla="*/ 372 w 381"/>
                    <a:gd name="T11" fmla="*/ 4 h 381"/>
                    <a:gd name="T12" fmla="*/ 363 w 381"/>
                    <a:gd name="T13" fmla="*/ 0 h 381"/>
                    <a:gd name="T14" fmla="*/ 352 w 381"/>
                    <a:gd name="T15" fmla="*/ 2 h 381"/>
                    <a:gd name="T16" fmla="*/ 30 w 381"/>
                    <a:gd name="T17" fmla="*/ 2 h 381"/>
                    <a:gd name="T18" fmla="*/ 25 w 381"/>
                    <a:gd name="T19" fmla="*/ 0 h 381"/>
                    <a:gd name="T20" fmla="*/ 14 w 381"/>
                    <a:gd name="T21" fmla="*/ 1 h 381"/>
                    <a:gd name="T22" fmla="*/ 10 w 381"/>
                    <a:gd name="T23" fmla="*/ 4 h 381"/>
                    <a:gd name="T24" fmla="*/ 4 w 381"/>
                    <a:gd name="T25" fmla="*/ 12 h 381"/>
                    <a:gd name="T26" fmla="*/ 0 w 381"/>
                    <a:gd name="T27" fmla="*/ 21 h 381"/>
                    <a:gd name="T28" fmla="*/ 0 w 381"/>
                    <a:gd name="T29" fmla="*/ 292 h 381"/>
                    <a:gd name="T30" fmla="*/ 5 w 381"/>
                    <a:gd name="T31" fmla="*/ 304 h 381"/>
                    <a:gd name="T32" fmla="*/ 14 w 381"/>
                    <a:gd name="T33" fmla="*/ 312 h 381"/>
                    <a:gd name="T34" fmla="*/ 183 w 381"/>
                    <a:gd name="T35" fmla="*/ 380 h 381"/>
                    <a:gd name="T36" fmla="*/ 186 w 381"/>
                    <a:gd name="T37" fmla="*/ 381 h 381"/>
                    <a:gd name="T38" fmla="*/ 191 w 381"/>
                    <a:gd name="T39" fmla="*/ 381 h 381"/>
                    <a:gd name="T40" fmla="*/ 195 w 381"/>
                    <a:gd name="T41" fmla="*/ 381 h 381"/>
                    <a:gd name="T42" fmla="*/ 368 w 381"/>
                    <a:gd name="T43" fmla="*/ 312 h 381"/>
                    <a:gd name="T44" fmla="*/ 374 w 381"/>
                    <a:gd name="T45" fmla="*/ 308 h 381"/>
                    <a:gd name="T46" fmla="*/ 380 w 381"/>
                    <a:gd name="T47" fmla="*/ 298 h 381"/>
                    <a:gd name="T48" fmla="*/ 381 w 381"/>
                    <a:gd name="T49" fmla="*/ 21 h 381"/>
                    <a:gd name="T50" fmla="*/ 381 w 381"/>
                    <a:gd name="T51" fmla="*/ 16 h 381"/>
                    <a:gd name="T52" fmla="*/ 376 w 381"/>
                    <a:gd name="T53" fmla="*/ 8 h 381"/>
                    <a:gd name="T54" fmla="*/ 372 w 381"/>
                    <a:gd name="T55" fmla="*/ 4 h 381"/>
                    <a:gd name="T56" fmla="*/ 35 w 381"/>
                    <a:gd name="T57" fmla="*/ 283 h 381"/>
                    <a:gd name="T58" fmla="*/ 169 w 381"/>
                    <a:gd name="T59" fmla="*/ 101 h 381"/>
                    <a:gd name="T60" fmla="*/ 347 w 381"/>
                    <a:gd name="T61" fmla="*/ 283 h 381"/>
                    <a:gd name="T62" fmla="*/ 212 w 381"/>
                    <a:gd name="T63" fmla="*/ 101 h 381"/>
                    <a:gd name="T64" fmla="*/ 347 w 381"/>
                    <a:gd name="T65" fmla="*/ 283 h 381"/>
                    <a:gd name="T66" fmla="*/ 238 w 381"/>
                    <a:gd name="T67" fmla="*/ 238 h 381"/>
                    <a:gd name="T68" fmla="*/ 323 w 381"/>
                    <a:gd name="T69" fmla="*/ 233 h 381"/>
                    <a:gd name="T70" fmla="*/ 323 w 381"/>
                    <a:gd name="T71" fmla="*/ 117 h 381"/>
                    <a:gd name="T72" fmla="*/ 238 w 381"/>
                    <a:gd name="T73" fmla="*/ 180 h 381"/>
                    <a:gd name="T74" fmla="*/ 323 w 381"/>
                    <a:gd name="T75" fmla="*/ 1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81" h="381">
                      <a:moveTo>
                        <a:pt x="145" y="238"/>
                      </a:moveTo>
                      <a:lnTo>
                        <a:pt x="60" y="204"/>
                      </a:lnTo>
                      <a:lnTo>
                        <a:pt x="60" y="233"/>
                      </a:lnTo>
                      <a:lnTo>
                        <a:pt x="145" y="267"/>
                      </a:lnTo>
                      <a:lnTo>
                        <a:pt x="145" y="238"/>
                      </a:lnTo>
                      <a:close/>
                      <a:moveTo>
                        <a:pt x="145" y="151"/>
                      </a:moveTo>
                      <a:lnTo>
                        <a:pt x="60" y="117"/>
                      </a:lnTo>
                      <a:lnTo>
                        <a:pt x="60" y="146"/>
                      </a:lnTo>
                      <a:lnTo>
                        <a:pt x="145" y="180"/>
                      </a:lnTo>
                      <a:lnTo>
                        <a:pt x="145" y="151"/>
                      </a:lnTo>
                      <a:close/>
                      <a:moveTo>
                        <a:pt x="372" y="4"/>
                      </a:moveTo>
                      <a:lnTo>
                        <a:pt x="372" y="4"/>
                      </a:lnTo>
                      <a:lnTo>
                        <a:pt x="367" y="1"/>
                      </a:lnTo>
                      <a:lnTo>
                        <a:pt x="363" y="0"/>
                      </a:lnTo>
                      <a:lnTo>
                        <a:pt x="358" y="0"/>
                      </a:lnTo>
                      <a:lnTo>
                        <a:pt x="352" y="2"/>
                      </a:lnTo>
                      <a:lnTo>
                        <a:pt x="191" y="66"/>
                      </a:lnTo>
                      <a:lnTo>
                        <a:pt x="30" y="2"/>
                      </a:lnTo>
                      <a:lnTo>
                        <a:pt x="30" y="2"/>
                      </a:lnTo>
                      <a:lnTo>
                        <a:pt x="25" y="0"/>
                      </a:lnTo>
                      <a:lnTo>
                        <a:pt x="20" y="0"/>
                      </a:lnTo>
                      <a:lnTo>
                        <a:pt x="14" y="1"/>
                      </a:lnTo>
                      <a:lnTo>
                        <a:pt x="10" y="4"/>
                      </a:lnTo>
                      <a:lnTo>
                        <a:pt x="10" y="4"/>
                      </a:lnTo>
                      <a:lnTo>
                        <a:pt x="6" y="8"/>
                      </a:lnTo>
                      <a:lnTo>
                        <a:pt x="4" y="12"/>
                      </a:lnTo>
                      <a:lnTo>
                        <a:pt x="2" y="16"/>
                      </a:lnTo>
                      <a:lnTo>
                        <a:pt x="0" y="21"/>
                      </a:lnTo>
                      <a:lnTo>
                        <a:pt x="0" y="292"/>
                      </a:lnTo>
                      <a:lnTo>
                        <a:pt x="0" y="292"/>
                      </a:lnTo>
                      <a:lnTo>
                        <a:pt x="2" y="298"/>
                      </a:lnTo>
                      <a:lnTo>
                        <a:pt x="5" y="304"/>
                      </a:lnTo>
                      <a:lnTo>
                        <a:pt x="9" y="308"/>
                      </a:lnTo>
                      <a:lnTo>
                        <a:pt x="14" y="312"/>
                      </a:lnTo>
                      <a:lnTo>
                        <a:pt x="183" y="380"/>
                      </a:lnTo>
                      <a:lnTo>
                        <a:pt x="183" y="380"/>
                      </a:lnTo>
                      <a:lnTo>
                        <a:pt x="186" y="381"/>
                      </a:lnTo>
                      <a:lnTo>
                        <a:pt x="186" y="381"/>
                      </a:lnTo>
                      <a:lnTo>
                        <a:pt x="191" y="381"/>
                      </a:lnTo>
                      <a:lnTo>
                        <a:pt x="191" y="381"/>
                      </a:lnTo>
                      <a:lnTo>
                        <a:pt x="195" y="381"/>
                      </a:lnTo>
                      <a:lnTo>
                        <a:pt x="195" y="381"/>
                      </a:lnTo>
                      <a:lnTo>
                        <a:pt x="199" y="380"/>
                      </a:lnTo>
                      <a:lnTo>
                        <a:pt x="368" y="312"/>
                      </a:lnTo>
                      <a:lnTo>
                        <a:pt x="368" y="312"/>
                      </a:lnTo>
                      <a:lnTo>
                        <a:pt x="374" y="308"/>
                      </a:lnTo>
                      <a:lnTo>
                        <a:pt x="378" y="304"/>
                      </a:lnTo>
                      <a:lnTo>
                        <a:pt x="380" y="298"/>
                      </a:lnTo>
                      <a:lnTo>
                        <a:pt x="381" y="292"/>
                      </a:lnTo>
                      <a:lnTo>
                        <a:pt x="381" y="21"/>
                      </a:lnTo>
                      <a:lnTo>
                        <a:pt x="381" y="21"/>
                      </a:lnTo>
                      <a:lnTo>
                        <a:pt x="381" y="16"/>
                      </a:lnTo>
                      <a:lnTo>
                        <a:pt x="379" y="12"/>
                      </a:lnTo>
                      <a:lnTo>
                        <a:pt x="376" y="8"/>
                      </a:lnTo>
                      <a:lnTo>
                        <a:pt x="372" y="4"/>
                      </a:lnTo>
                      <a:lnTo>
                        <a:pt x="372" y="4"/>
                      </a:lnTo>
                      <a:close/>
                      <a:moveTo>
                        <a:pt x="169" y="337"/>
                      </a:moveTo>
                      <a:lnTo>
                        <a:pt x="35" y="283"/>
                      </a:lnTo>
                      <a:lnTo>
                        <a:pt x="35" y="47"/>
                      </a:lnTo>
                      <a:lnTo>
                        <a:pt x="169" y="101"/>
                      </a:lnTo>
                      <a:lnTo>
                        <a:pt x="169" y="337"/>
                      </a:lnTo>
                      <a:close/>
                      <a:moveTo>
                        <a:pt x="347" y="283"/>
                      </a:moveTo>
                      <a:lnTo>
                        <a:pt x="212" y="337"/>
                      </a:lnTo>
                      <a:lnTo>
                        <a:pt x="212" y="101"/>
                      </a:lnTo>
                      <a:lnTo>
                        <a:pt x="347" y="47"/>
                      </a:lnTo>
                      <a:lnTo>
                        <a:pt x="347" y="283"/>
                      </a:lnTo>
                      <a:close/>
                      <a:moveTo>
                        <a:pt x="323" y="204"/>
                      </a:moveTo>
                      <a:lnTo>
                        <a:pt x="238" y="238"/>
                      </a:lnTo>
                      <a:lnTo>
                        <a:pt x="238" y="267"/>
                      </a:lnTo>
                      <a:lnTo>
                        <a:pt x="323" y="233"/>
                      </a:lnTo>
                      <a:lnTo>
                        <a:pt x="323" y="204"/>
                      </a:lnTo>
                      <a:close/>
                      <a:moveTo>
                        <a:pt x="323" y="117"/>
                      </a:moveTo>
                      <a:lnTo>
                        <a:pt x="238" y="151"/>
                      </a:lnTo>
                      <a:lnTo>
                        <a:pt x="238" y="180"/>
                      </a:lnTo>
                      <a:lnTo>
                        <a:pt x="323" y="146"/>
                      </a:lnTo>
                      <a:lnTo>
                        <a:pt x="323" y="117"/>
                      </a:lnTo>
                      <a:close/>
                    </a:path>
                  </a:pathLst>
                </a:custGeom>
                <a:solidFill>
                  <a:srgbClr val="81BC0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344"/>
                <p:cNvSpPr>
                  <a:spLocks/>
                </p:cNvSpPr>
                <p:nvPr/>
              </p:nvSpPr>
              <p:spPr bwMode="auto">
                <a:xfrm>
                  <a:off x="3037589" y="2386946"/>
                  <a:ext cx="453965" cy="689466"/>
                </a:xfrm>
                <a:custGeom>
                  <a:avLst/>
                  <a:gdLst>
                    <a:gd name="T0" fmla="*/ 98 w 296"/>
                    <a:gd name="T1" fmla="*/ 4 h 410"/>
                    <a:gd name="T2" fmla="*/ 93 w 296"/>
                    <a:gd name="T3" fmla="*/ 1 h 410"/>
                    <a:gd name="T4" fmla="*/ 81 w 296"/>
                    <a:gd name="T5" fmla="*/ 0 h 410"/>
                    <a:gd name="T6" fmla="*/ 62 w 296"/>
                    <a:gd name="T7" fmla="*/ 4 h 410"/>
                    <a:gd name="T8" fmla="*/ 35 w 296"/>
                    <a:gd name="T9" fmla="*/ 14 h 410"/>
                    <a:gd name="T10" fmla="*/ 13 w 296"/>
                    <a:gd name="T11" fmla="*/ 31 h 410"/>
                    <a:gd name="T12" fmla="*/ 7 w 296"/>
                    <a:gd name="T13" fmla="*/ 40 h 410"/>
                    <a:gd name="T14" fmla="*/ 0 w 296"/>
                    <a:gd name="T15" fmla="*/ 54 h 410"/>
                    <a:gd name="T16" fmla="*/ 0 w 296"/>
                    <a:gd name="T17" fmla="*/ 62 h 410"/>
                    <a:gd name="T18" fmla="*/ 2 w 296"/>
                    <a:gd name="T19" fmla="*/ 284 h 410"/>
                    <a:gd name="T20" fmla="*/ 6 w 296"/>
                    <a:gd name="T21" fmla="*/ 292 h 410"/>
                    <a:gd name="T22" fmla="*/ 13 w 296"/>
                    <a:gd name="T23" fmla="*/ 298 h 410"/>
                    <a:gd name="T24" fmla="*/ 188 w 296"/>
                    <a:gd name="T25" fmla="*/ 406 h 410"/>
                    <a:gd name="T26" fmla="*/ 193 w 296"/>
                    <a:gd name="T27" fmla="*/ 408 h 410"/>
                    <a:gd name="T28" fmla="*/ 197 w 296"/>
                    <a:gd name="T29" fmla="*/ 410 h 410"/>
                    <a:gd name="T30" fmla="*/ 203 w 296"/>
                    <a:gd name="T31" fmla="*/ 407 h 410"/>
                    <a:gd name="T32" fmla="*/ 206 w 296"/>
                    <a:gd name="T33" fmla="*/ 405 h 410"/>
                    <a:gd name="T34" fmla="*/ 211 w 296"/>
                    <a:gd name="T35" fmla="*/ 399 h 410"/>
                    <a:gd name="T36" fmla="*/ 212 w 296"/>
                    <a:gd name="T37" fmla="*/ 163 h 410"/>
                    <a:gd name="T38" fmla="*/ 211 w 296"/>
                    <a:gd name="T39" fmla="*/ 160 h 410"/>
                    <a:gd name="T40" fmla="*/ 207 w 296"/>
                    <a:gd name="T41" fmla="*/ 153 h 410"/>
                    <a:gd name="T42" fmla="*/ 31 w 296"/>
                    <a:gd name="T43" fmla="*/ 55 h 410"/>
                    <a:gd name="T44" fmla="*/ 33 w 296"/>
                    <a:gd name="T45" fmla="*/ 51 h 410"/>
                    <a:gd name="T46" fmla="*/ 46 w 296"/>
                    <a:gd name="T47" fmla="*/ 41 h 410"/>
                    <a:gd name="T48" fmla="*/ 54 w 296"/>
                    <a:gd name="T49" fmla="*/ 35 h 410"/>
                    <a:gd name="T50" fmla="*/ 65 w 296"/>
                    <a:gd name="T51" fmla="*/ 31 h 410"/>
                    <a:gd name="T52" fmla="*/ 80 w 296"/>
                    <a:gd name="T53" fmla="*/ 31 h 410"/>
                    <a:gd name="T54" fmla="*/ 83 w 296"/>
                    <a:gd name="T55" fmla="*/ 31 h 410"/>
                    <a:gd name="T56" fmla="*/ 254 w 296"/>
                    <a:gd name="T57" fmla="*/ 123 h 410"/>
                    <a:gd name="T58" fmla="*/ 258 w 296"/>
                    <a:gd name="T59" fmla="*/ 126 h 410"/>
                    <a:gd name="T60" fmla="*/ 260 w 296"/>
                    <a:gd name="T61" fmla="*/ 131 h 410"/>
                    <a:gd name="T62" fmla="*/ 260 w 296"/>
                    <a:gd name="T63" fmla="*/ 351 h 410"/>
                    <a:gd name="T64" fmla="*/ 260 w 296"/>
                    <a:gd name="T65" fmla="*/ 355 h 410"/>
                    <a:gd name="T66" fmla="*/ 264 w 296"/>
                    <a:gd name="T67" fmla="*/ 361 h 410"/>
                    <a:gd name="T68" fmla="*/ 272 w 296"/>
                    <a:gd name="T69" fmla="*/ 366 h 410"/>
                    <a:gd name="T70" fmla="*/ 279 w 296"/>
                    <a:gd name="T71" fmla="*/ 367 h 410"/>
                    <a:gd name="T72" fmla="*/ 285 w 296"/>
                    <a:gd name="T73" fmla="*/ 365 h 410"/>
                    <a:gd name="T74" fmla="*/ 295 w 296"/>
                    <a:gd name="T75" fmla="*/ 356 h 410"/>
                    <a:gd name="T76" fmla="*/ 296 w 296"/>
                    <a:gd name="T77" fmla="*/ 351 h 410"/>
                    <a:gd name="T78" fmla="*/ 296 w 296"/>
                    <a:gd name="T79" fmla="*/ 114 h 410"/>
                    <a:gd name="T80" fmla="*/ 294 w 296"/>
                    <a:gd name="T81" fmla="*/ 107 h 410"/>
                    <a:gd name="T82" fmla="*/ 288 w 296"/>
                    <a:gd name="T83" fmla="*/ 102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6" h="410">
                      <a:moveTo>
                        <a:pt x="288" y="102"/>
                      </a:moveTo>
                      <a:lnTo>
                        <a:pt x="98" y="4"/>
                      </a:lnTo>
                      <a:lnTo>
                        <a:pt x="98" y="4"/>
                      </a:lnTo>
                      <a:lnTo>
                        <a:pt x="93" y="1"/>
                      </a:lnTo>
                      <a:lnTo>
                        <a:pt x="87" y="0"/>
                      </a:lnTo>
                      <a:lnTo>
                        <a:pt x="81" y="0"/>
                      </a:lnTo>
                      <a:lnTo>
                        <a:pt x="75" y="0"/>
                      </a:lnTo>
                      <a:lnTo>
                        <a:pt x="62" y="4"/>
                      </a:lnTo>
                      <a:lnTo>
                        <a:pt x="48" y="8"/>
                      </a:lnTo>
                      <a:lnTo>
                        <a:pt x="35" y="14"/>
                      </a:lnTo>
                      <a:lnTo>
                        <a:pt x="23" y="23"/>
                      </a:lnTo>
                      <a:lnTo>
                        <a:pt x="13" y="31"/>
                      </a:lnTo>
                      <a:lnTo>
                        <a:pt x="7" y="40"/>
                      </a:lnTo>
                      <a:lnTo>
                        <a:pt x="7" y="40"/>
                      </a:lnTo>
                      <a:lnTo>
                        <a:pt x="2" y="47"/>
                      </a:lnTo>
                      <a:lnTo>
                        <a:pt x="0" y="54"/>
                      </a:lnTo>
                      <a:lnTo>
                        <a:pt x="0" y="59"/>
                      </a:lnTo>
                      <a:lnTo>
                        <a:pt x="0" y="62"/>
                      </a:lnTo>
                      <a:lnTo>
                        <a:pt x="2" y="284"/>
                      </a:lnTo>
                      <a:lnTo>
                        <a:pt x="2" y="284"/>
                      </a:lnTo>
                      <a:lnTo>
                        <a:pt x="3" y="287"/>
                      </a:lnTo>
                      <a:lnTo>
                        <a:pt x="6" y="292"/>
                      </a:lnTo>
                      <a:lnTo>
                        <a:pt x="10" y="295"/>
                      </a:lnTo>
                      <a:lnTo>
                        <a:pt x="13" y="298"/>
                      </a:lnTo>
                      <a:lnTo>
                        <a:pt x="13" y="298"/>
                      </a:lnTo>
                      <a:lnTo>
                        <a:pt x="188" y="406"/>
                      </a:lnTo>
                      <a:lnTo>
                        <a:pt x="188" y="406"/>
                      </a:lnTo>
                      <a:lnTo>
                        <a:pt x="193" y="408"/>
                      </a:lnTo>
                      <a:lnTo>
                        <a:pt x="197" y="410"/>
                      </a:lnTo>
                      <a:lnTo>
                        <a:pt x="197" y="410"/>
                      </a:lnTo>
                      <a:lnTo>
                        <a:pt x="200" y="408"/>
                      </a:lnTo>
                      <a:lnTo>
                        <a:pt x="203" y="407"/>
                      </a:lnTo>
                      <a:lnTo>
                        <a:pt x="203" y="407"/>
                      </a:lnTo>
                      <a:lnTo>
                        <a:pt x="206" y="405"/>
                      </a:lnTo>
                      <a:lnTo>
                        <a:pt x="210" y="402"/>
                      </a:lnTo>
                      <a:lnTo>
                        <a:pt x="211" y="399"/>
                      </a:lnTo>
                      <a:lnTo>
                        <a:pt x="212" y="396"/>
                      </a:lnTo>
                      <a:lnTo>
                        <a:pt x="212" y="163"/>
                      </a:lnTo>
                      <a:lnTo>
                        <a:pt x="212" y="163"/>
                      </a:lnTo>
                      <a:lnTo>
                        <a:pt x="211" y="160"/>
                      </a:lnTo>
                      <a:lnTo>
                        <a:pt x="210" y="157"/>
                      </a:lnTo>
                      <a:lnTo>
                        <a:pt x="207" y="153"/>
                      </a:lnTo>
                      <a:lnTo>
                        <a:pt x="204" y="151"/>
                      </a:lnTo>
                      <a:lnTo>
                        <a:pt x="31" y="55"/>
                      </a:lnTo>
                      <a:lnTo>
                        <a:pt x="31" y="55"/>
                      </a:lnTo>
                      <a:lnTo>
                        <a:pt x="33" y="51"/>
                      </a:lnTo>
                      <a:lnTo>
                        <a:pt x="38" y="46"/>
                      </a:lnTo>
                      <a:lnTo>
                        <a:pt x="46" y="41"/>
                      </a:lnTo>
                      <a:lnTo>
                        <a:pt x="54" y="35"/>
                      </a:lnTo>
                      <a:lnTo>
                        <a:pt x="54" y="35"/>
                      </a:lnTo>
                      <a:lnTo>
                        <a:pt x="60" y="33"/>
                      </a:lnTo>
                      <a:lnTo>
                        <a:pt x="65" y="31"/>
                      </a:lnTo>
                      <a:lnTo>
                        <a:pt x="74" y="30"/>
                      </a:lnTo>
                      <a:lnTo>
                        <a:pt x="80" y="31"/>
                      </a:lnTo>
                      <a:lnTo>
                        <a:pt x="83" y="31"/>
                      </a:lnTo>
                      <a:lnTo>
                        <a:pt x="83" y="31"/>
                      </a:lnTo>
                      <a:lnTo>
                        <a:pt x="254" y="123"/>
                      </a:lnTo>
                      <a:lnTo>
                        <a:pt x="254" y="123"/>
                      </a:lnTo>
                      <a:lnTo>
                        <a:pt x="257" y="125"/>
                      </a:lnTo>
                      <a:lnTo>
                        <a:pt x="258" y="126"/>
                      </a:lnTo>
                      <a:lnTo>
                        <a:pt x="260" y="128"/>
                      </a:lnTo>
                      <a:lnTo>
                        <a:pt x="260" y="131"/>
                      </a:lnTo>
                      <a:lnTo>
                        <a:pt x="260" y="131"/>
                      </a:lnTo>
                      <a:lnTo>
                        <a:pt x="260" y="351"/>
                      </a:lnTo>
                      <a:lnTo>
                        <a:pt x="260" y="351"/>
                      </a:lnTo>
                      <a:lnTo>
                        <a:pt x="260" y="355"/>
                      </a:lnTo>
                      <a:lnTo>
                        <a:pt x="262" y="359"/>
                      </a:lnTo>
                      <a:lnTo>
                        <a:pt x="264" y="361"/>
                      </a:lnTo>
                      <a:lnTo>
                        <a:pt x="266" y="363"/>
                      </a:lnTo>
                      <a:lnTo>
                        <a:pt x="272" y="366"/>
                      </a:lnTo>
                      <a:lnTo>
                        <a:pt x="279" y="367"/>
                      </a:lnTo>
                      <a:lnTo>
                        <a:pt x="279" y="367"/>
                      </a:lnTo>
                      <a:lnTo>
                        <a:pt x="282" y="366"/>
                      </a:lnTo>
                      <a:lnTo>
                        <a:pt x="285" y="365"/>
                      </a:lnTo>
                      <a:lnTo>
                        <a:pt x="290" y="362"/>
                      </a:lnTo>
                      <a:lnTo>
                        <a:pt x="295" y="356"/>
                      </a:lnTo>
                      <a:lnTo>
                        <a:pt x="296" y="354"/>
                      </a:lnTo>
                      <a:lnTo>
                        <a:pt x="296" y="351"/>
                      </a:lnTo>
                      <a:lnTo>
                        <a:pt x="296" y="114"/>
                      </a:lnTo>
                      <a:lnTo>
                        <a:pt x="296" y="114"/>
                      </a:lnTo>
                      <a:lnTo>
                        <a:pt x="296" y="110"/>
                      </a:lnTo>
                      <a:lnTo>
                        <a:pt x="294" y="107"/>
                      </a:lnTo>
                      <a:lnTo>
                        <a:pt x="291" y="105"/>
                      </a:lnTo>
                      <a:lnTo>
                        <a:pt x="288" y="102"/>
                      </a:lnTo>
                      <a:lnTo>
                        <a:pt x="288" y="102"/>
                      </a:lnTo>
                      <a:close/>
                    </a:path>
                  </a:pathLst>
                </a:custGeom>
                <a:solidFill>
                  <a:srgbClr val="3C8A2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3" name="Rechteck 32"/>
              <p:cNvSpPr/>
              <p:nvPr/>
            </p:nvSpPr>
            <p:spPr>
              <a:xfrm>
                <a:off x="3351181" y="3189022"/>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Budget / Account</a:t>
                </a:r>
              </a:p>
            </p:txBody>
          </p:sp>
        </p:grpSp>
        <p:grpSp>
          <p:nvGrpSpPr>
            <p:cNvPr id="9" name="Gruppieren 8"/>
            <p:cNvGrpSpPr/>
            <p:nvPr/>
          </p:nvGrpSpPr>
          <p:grpSpPr>
            <a:xfrm>
              <a:off x="5633457" y="1799407"/>
              <a:ext cx="1855333" cy="2166882"/>
              <a:chOff x="5633457" y="1799407"/>
              <a:chExt cx="1855333" cy="2166882"/>
            </a:xfrm>
          </p:grpSpPr>
          <p:grpSp>
            <p:nvGrpSpPr>
              <p:cNvPr id="32" name="Gruppieren 31"/>
              <p:cNvGrpSpPr/>
              <p:nvPr/>
            </p:nvGrpSpPr>
            <p:grpSpPr>
              <a:xfrm>
                <a:off x="5664970" y="1799407"/>
                <a:ext cx="1636314" cy="1590688"/>
                <a:chOff x="4008942" y="2065880"/>
                <a:chExt cx="1636314" cy="1590688"/>
              </a:xfrm>
            </p:grpSpPr>
            <p:sp>
              <p:nvSpPr>
                <p:cNvPr id="18" name="Oval 3"/>
                <p:cNvSpPr>
                  <a:spLocks noChangeArrowheads="1"/>
                </p:cNvSpPr>
                <p:nvPr/>
              </p:nvSpPr>
              <p:spPr bwMode="auto">
                <a:xfrm>
                  <a:off x="4008942" y="2065880"/>
                  <a:ext cx="1636314" cy="1590688"/>
                </a:xfrm>
                <a:prstGeom prst="ellipse">
                  <a:avLst/>
                </a:prstGeom>
                <a:noFill/>
                <a:ln w="25400" algn="ctr">
                  <a:solidFill>
                    <a:schemeClr val="accent4">
                      <a:lumMod val="75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19" name="Freeform 31"/>
                <p:cNvSpPr>
                  <a:spLocks noEditPoints="1"/>
                </p:cNvSpPr>
                <p:nvPr/>
              </p:nvSpPr>
              <p:spPr bwMode="auto">
                <a:xfrm>
                  <a:off x="4813263" y="2587718"/>
                  <a:ext cx="439899" cy="547011"/>
                </a:xfrm>
                <a:custGeom>
                  <a:avLst/>
                  <a:gdLst>
                    <a:gd name="T0" fmla="*/ 206 w 682"/>
                    <a:gd name="T1" fmla="*/ 482 h 878"/>
                    <a:gd name="T2" fmla="*/ 478 w 682"/>
                    <a:gd name="T3" fmla="*/ 482 h 878"/>
                    <a:gd name="T4" fmla="*/ 478 w 682"/>
                    <a:gd name="T5" fmla="*/ 394 h 878"/>
                    <a:gd name="T6" fmla="*/ 206 w 682"/>
                    <a:gd name="T7" fmla="*/ 394 h 878"/>
                    <a:gd name="T8" fmla="*/ 206 w 682"/>
                    <a:gd name="T9" fmla="*/ 482 h 878"/>
                    <a:gd name="T10" fmla="*/ 584 w 682"/>
                    <a:gd name="T11" fmla="*/ 0 h 878"/>
                    <a:gd name="T12" fmla="*/ 96 w 682"/>
                    <a:gd name="T13" fmla="*/ 0 h 878"/>
                    <a:gd name="T14" fmla="*/ 96 w 682"/>
                    <a:gd name="T15" fmla="*/ 0 h 878"/>
                    <a:gd name="T16" fmla="*/ 78 w 682"/>
                    <a:gd name="T17" fmla="*/ 2 h 878"/>
                    <a:gd name="T18" fmla="*/ 58 w 682"/>
                    <a:gd name="T19" fmla="*/ 8 h 878"/>
                    <a:gd name="T20" fmla="*/ 42 w 682"/>
                    <a:gd name="T21" fmla="*/ 16 h 878"/>
                    <a:gd name="T22" fmla="*/ 28 w 682"/>
                    <a:gd name="T23" fmla="*/ 28 h 878"/>
                    <a:gd name="T24" fmla="*/ 16 w 682"/>
                    <a:gd name="T25" fmla="*/ 44 h 878"/>
                    <a:gd name="T26" fmla="*/ 6 w 682"/>
                    <a:gd name="T27" fmla="*/ 60 h 878"/>
                    <a:gd name="T28" fmla="*/ 2 w 682"/>
                    <a:gd name="T29" fmla="*/ 78 h 878"/>
                    <a:gd name="T30" fmla="*/ 0 w 682"/>
                    <a:gd name="T31" fmla="*/ 98 h 878"/>
                    <a:gd name="T32" fmla="*/ 0 w 682"/>
                    <a:gd name="T33" fmla="*/ 780 h 878"/>
                    <a:gd name="T34" fmla="*/ 0 w 682"/>
                    <a:gd name="T35" fmla="*/ 780 h 878"/>
                    <a:gd name="T36" fmla="*/ 2 w 682"/>
                    <a:gd name="T37" fmla="*/ 800 h 878"/>
                    <a:gd name="T38" fmla="*/ 6 w 682"/>
                    <a:gd name="T39" fmla="*/ 818 h 878"/>
                    <a:gd name="T40" fmla="*/ 16 w 682"/>
                    <a:gd name="T41" fmla="*/ 836 h 878"/>
                    <a:gd name="T42" fmla="*/ 28 w 682"/>
                    <a:gd name="T43" fmla="*/ 850 h 878"/>
                    <a:gd name="T44" fmla="*/ 42 w 682"/>
                    <a:gd name="T45" fmla="*/ 862 h 878"/>
                    <a:gd name="T46" fmla="*/ 58 w 682"/>
                    <a:gd name="T47" fmla="*/ 870 h 878"/>
                    <a:gd name="T48" fmla="*/ 78 w 682"/>
                    <a:gd name="T49" fmla="*/ 876 h 878"/>
                    <a:gd name="T50" fmla="*/ 96 w 682"/>
                    <a:gd name="T51" fmla="*/ 878 h 878"/>
                    <a:gd name="T52" fmla="*/ 584 w 682"/>
                    <a:gd name="T53" fmla="*/ 878 h 878"/>
                    <a:gd name="T54" fmla="*/ 584 w 682"/>
                    <a:gd name="T55" fmla="*/ 878 h 878"/>
                    <a:gd name="T56" fmla="*/ 604 w 682"/>
                    <a:gd name="T57" fmla="*/ 876 h 878"/>
                    <a:gd name="T58" fmla="*/ 622 w 682"/>
                    <a:gd name="T59" fmla="*/ 870 h 878"/>
                    <a:gd name="T60" fmla="*/ 640 w 682"/>
                    <a:gd name="T61" fmla="*/ 862 h 878"/>
                    <a:gd name="T62" fmla="*/ 654 w 682"/>
                    <a:gd name="T63" fmla="*/ 850 h 878"/>
                    <a:gd name="T64" fmla="*/ 666 w 682"/>
                    <a:gd name="T65" fmla="*/ 836 h 878"/>
                    <a:gd name="T66" fmla="*/ 674 w 682"/>
                    <a:gd name="T67" fmla="*/ 818 h 878"/>
                    <a:gd name="T68" fmla="*/ 680 w 682"/>
                    <a:gd name="T69" fmla="*/ 800 h 878"/>
                    <a:gd name="T70" fmla="*/ 682 w 682"/>
                    <a:gd name="T71" fmla="*/ 780 h 878"/>
                    <a:gd name="T72" fmla="*/ 682 w 682"/>
                    <a:gd name="T73" fmla="*/ 98 h 878"/>
                    <a:gd name="T74" fmla="*/ 682 w 682"/>
                    <a:gd name="T75" fmla="*/ 98 h 878"/>
                    <a:gd name="T76" fmla="*/ 680 w 682"/>
                    <a:gd name="T77" fmla="*/ 78 h 878"/>
                    <a:gd name="T78" fmla="*/ 674 w 682"/>
                    <a:gd name="T79" fmla="*/ 60 h 878"/>
                    <a:gd name="T80" fmla="*/ 666 w 682"/>
                    <a:gd name="T81" fmla="*/ 44 h 878"/>
                    <a:gd name="T82" fmla="*/ 654 w 682"/>
                    <a:gd name="T83" fmla="*/ 28 h 878"/>
                    <a:gd name="T84" fmla="*/ 640 w 682"/>
                    <a:gd name="T85" fmla="*/ 16 h 878"/>
                    <a:gd name="T86" fmla="*/ 622 w 682"/>
                    <a:gd name="T87" fmla="*/ 8 h 878"/>
                    <a:gd name="T88" fmla="*/ 604 w 682"/>
                    <a:gd name="T89" fmla="*/ 2 h 878"/>
                    <a:gd name="T90" fmla="*/ 584 w 682"/>
                    <a:gd name="T91" fmla="*/ 0 h 878"/>
                    <a:gd name="T92" fmla="*/ 584 w 682"/>
                    <a:gd name="T93" fmla="*/ 0 h 878"/>
                    <a:gd name="T94" fmla="*/ 584 w 682"/>
                    <a:gd name="T95" fmla="*/ 780 h 878"/>
                    <a:gd name="T96" fmla="*/ 96 w 682"/>
                    <a:gd name="T97" fmla="*/ 780 h 878"/>
                    <a:gd name="T98" fmla="*/ 96 w 682"/>
                    <a:gd name="T99" fmla="*/ 98 h 878"/>
                    <a:gd name="T100" fmla="*/ 584 w 682"/>
                    <a:gd name="T101" fmla="*/ 98 h 878"/>
                    <a:gd name="T102" fmla="*/ 584 w 682"/>
                    <a:gd name="T103" fmla="*/ 780 h 878"/>
                    <a:gd name="T104" fmla="*/ 478 w 682"/>
                    <a:gd name="T105" fmla="*/ 204 h 878"/>
                    <a:gd name="T106" fmla="*/ 204 w 682"/>
                    <a:gd name="T107" fmla="*/ 204 h 878"/>
                    <a:gd name="T108" fmla="*/ 204 w 682"/>
                    <a:gd name="T109" fmla="*/ 290 h 878"/>
                    <a:gd name="T110" fmla="*/ 478 w 682"/>
                    <a:gd name="T111" fmla="*/ 290 h 878"/>
                    <a:gd name="T112" fmla="*/ 478 w 682"/>
                    <a:gd name="T113" fmla="*/ 204 h 878"/>
                    <a:gd name="T114" fmla="*/ 478 w 682"/>
                    <a:gd name="T115" fmla="*/ 586 h 878"/>
                    <a:gd name="T116" fmla="*/ 204 w 682"/>
                    <a:gd name="T117" fmla="*/ 586 h 878"/>
                    <a:gd name="T118" fmla="*/ 204 w 682"/>
                    <a:gd name="T119" fmla="*/ 672 h 878"/>
                    <a:gd name="T120" fmla="*/ 478 w 682"/>
                    <a:gd name="T121" fmla="*/ 672 h 878"/>
                    <a:gd name="T122" fmla="*/ 478 w 682"/>
                    <a:gd name="T123" fmla="*/ 586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2" h="878">
                      <a:moveTo>
                        <a:pt x="206" y="482"/>
                      </a:moveTo>
                      <a:lnTo>
                        <a:pt x="478" y="482"/>
                      </a:lnTo>
                      <a:lnTo>
                        <a:pt x="478" y="394"/>
                      </a:lnTo>
                      <a:lnTo>
                        <a:pt x="206" y="394"/>
                      </a:lnTo>
                      <a:lnTo>
                        <a:pt x="206" y="482"/>
                      </a:lnTo>
                      <a:close/>
                      <a:moveTo>
                        <a:pt x="584" y="0"/>
                      </a:moveTo>
                      <a:lnTo>
                        <a:pt x="96" y="0"/>
                      </a:lnTo>
                      <a:lnTo>
                        <a:pt x="96" y="0"/>
                      </a:lnTo>
                      <a:lnTo>
                        <a:pt x="78" y="2"/>
                      </a:lnTo>
                      <a:lnTo>
                        <a:pt x="58" y="8"/>
                      </a:lnTo>
                      <a:lnTo>
                        <a:pt x="42" y="16"/>
                      </a:lnTo>
                      <a:lnTo>
                        <a:pt x="28" y="28"/>
                      </a:lnTo>
                      <a:lnTo>
                        <a:pt x="16" y="44"/>
                      </a:lnTo>
                      <a:lnTo>
                        <a:pt x="6" y="60"/>
                      </a:lnTo>
                      <a:lnTo>
                        <a:pt x="2" y="78"/>
                      </a:lnTo>
                      <a:lnTo>
                        <a:pt x="0" y="98"/>
                      </a:lnTo>
                      <a:lnTo>
                        <a:pt x="0" y="780"/>
                      </a:lnTo>
                      <a:lnTo>
                        <a:pt x="0" y="780"/>
                      </a:lnTo>
                      <a:lnTo>
                        <a:pt x="2" y="800"/>
                      </a:lnTo>
                      <a:lnTo>
                        <a:pt x="6" y="818"/>
                      </a:lnTo>
                      <a:lnTo>
                        <a:pt x="16" y="836"/>
                      </a:lnTo>
                      <a:lnTo>
                        <a:pt x="28" y="850"/>
                      </a:lnTo>
                      <a:lnTo>
                        <a:pt x="42" y="862"/>
                      </a:lnTo>
                      <a:lnTo>
                        <a:pt x="58" y="870"/>
                      </a:lnTo>
                      <a:lnTo>
                        <a:pt x="78" y="876"/>
                      </a:lnTo>
                      <a:lnTo>
                        <a:pt x="96" y="878"/>
                      </a:lnTo>
                      <a:lnTo>
                        <a:pt x="584" y="878"/>
                      </a:lnTo>
                      <a:lnTo>
                        <a:pt x="584" y="878"/>
                      </a:lnTo>
                      <a:lnTo>
                        <a:pt x="604" y="876"/>
                      </a:lnTo>
                      <a:lnTo>
                        <a:pt x="622" y="870"/>
                      </a:lnTo>
                      <a:lnTo>
                        <a:pt x="640" y="862"/>
                      </a:lnTo>
                      <a:lnTo>
                        <a:pt x="654" y="850"/>
                      </a:lnTo>
                      <a:lnTo>
                        <a:pt x="666" y="836"/>
                      </a:lnTo>
                      <a:lnTo>
                        <a:pt x="674" y="818"/>
                      </a:lnTo>
                      <a:lnTo>
                        <a:pt x="680" y="800"/>
                      </a:lnTo>
                      <a:lnTo>
                        <a:pt x="682" y="780"/>
                      </a:lnTo>
                      <a:lnTo>
                        <a:pt x="682" y="98"/>
                      </a:lnTo>
                      <a:lnTo>
                        <a:pt x="682" y="98"/>
                      </a:lnTo>
                      <a:lnTo>
                        <a:pt x="680" y="78"/>
                      </a:lnTo>
                      <a:lnTo>
                        <a:pt x="674" y="60"/>
                      </a:lnTo>
                      <a:lnTo>
                        <a:pt x="666" y="44"/>
                      </a:lnTo>
                      <a:lnTo>
                        <a:pt x="654" y="28"/>
                      </a:lnTo>
                      <a:lnTo>
                        <a:pt x="640" y="16"/>
                      </a:lnTo>
                      <a:lnTo>
                        <a:pt x="622" y="8"/>
                      </a:lnTo>
                      <a:lnTo>
                        <a:pt x="604" y="2"/>
                      </a:lnTo>
                      <a:lnTo>
                        <a:pt x="584" y="0"/>
                      </a:lnTo>
                      <a:lnTo>
                        <a:pt x="584" y="0"/>
                      </a:lnTo>
                      <a:close/>
                      <a:moveTo>
                        <a:pt x="584" y="780"/>
                      </a:moveTo>
                      <a:lnTo>
                        <a:pt x="96" y="780"/>
                      </a:lnTo>
                      <a:lnTo>
                        <a:pt x="96" y="98"/>
                      </a:lnTo>
                      <a:lnTo>
                        <a:pt x="584" y="98"/>
                      </a:lnTo>
                      <a:lnTo>
                        <a:pt x="584" y="780"/>
                      </a:lnTo>
                      <a:close/>
                      <a:moveTo>
                        <a:pt x="478" y="204"/>
                      </a:moveTo>
                      <a:lnTo>
                        <a:pt x="204" y="204"/>
                      </a:lnTo>
                      <a:lnTo>
                        <a:pt x="204" y="290"/>
                      </a:lnTo>
                      <a:lnTo>
                        <a:pt x="478" y="290"/>
                      </a:lnTo>
                      <a:lnTo>
                        <a:pt x="478" y="204"/>
                      </a:lnTo>
                      <a:close/>
                      <a:moveTo>
                        <a:pt x="478" y="586"/>
                      </a:moveTo>
                      <a:lnTo>
                        <a:pt x="204" y="586"/>
                      </a:lnTo>
                      <a:lnTo>
                        <a:pt x="204" y="672"/>
                      </a:lnTo>
                      <a:lnTo>
                        <a:pt x="478" y="672"/>
                      </a:lnTo>
                      <a:lnTo>
                        <a:pt x="478" y="586"/>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1"/>
                <p:cNvSpPr>
                  <a:spLocks/>
                </p:cNvSpPr>
                <p:nvPr/>
              </p:nvSpPr>
              <p:spPr bwMode="auto">
                <a:xfrm>
                  <a:off x="4536681" y="2639173"/>
                  <a:ext cx="368413" cy="450970"/>
                </a:xfrm>
                <a:custGeom>
                  <a:avLst/>
                  <a:gdLst>
                    <a:gd name="T0" fmla="*/ 474 w 488"/>
                    <a:gd name="T1" fmla="*/ 266 h 584"/>
                    <a:gd name="T2" fmla="*/ 56 w 488"/>
                    <a:gd name="T3" fmla="*/ 8 h 584"/>
                    <a:gd name="T4" fmla="*/ 56 w 488"/>
                    <a:gd name="T5" fmla="*/ 8 h 584"/>
                    <a:gd name="T6" fmla="*/ 44 w 488"/>
                    <a:gd name="T7" fmla="*/ 2 h 584"/>
                    <a:gd name="T8" fmla="*/ 34 w 488"/>
                    <a:gd name="T9" fmla="*/ 0 h 584"/>
                    <a:gd name="T10" fmla="*/ 24 w 488"/>
                    <a:gd name="T11" fmla="*/ 0 h 584"/>
                    <a:gd name="T12" fmla="*/ 16 w 488"/>
                    <a:gd name="T13" fmla="*/ 2 h 584"/>
                    <a:gd name="T14" fmla="*/ 10 w 488"/>
                    <a:gd name="T15" fmla="*/ 8 h 584"/>
                    <a:gd name="T16" fmla="*/ 4 w 488"/>
                    <a:gd name="T17" fmla="*/ 16 h 584"/>
                    <a:gd name="T18" fmla="*/ 2 w 488"/>
                    <a:gd name="T19" fmla="*/ 28 h 584"/>
                    <a:gd name="T20" fmla="*/ 0 w 488"/>
                    <a:gd name="T21" fmla="*/ 40 h 584"/>
                    <a:gd name="T22" fmla="*/ 0 w 488"/>
                    <a:gd name="T23" fmla="*/ 542 h 584"/>
                    <a:gd name="T24" fmla="*/ 0 w 488"/>
                    <a:gd name="T25" fmla="*/ 542 h 584"/>
                    <a:gd name="T26" fmla="*/ 2 w 488"/>
                    <a:gd name="T27" fmla="*/ 556 h 584"/>
                    <a:gd name="T28" fmla="*/ 4 w 488"/>
                    <a:gd name="T29" fmla="*/ 566 h 584"/>
                    <a:gd name="T30" fmla="*/ 10 w 488"/>
                    <a:gd name="T31" fmla="*/ 576 h 584"/>
                    <a:gd name="T32" fmla="*/ 16 w 488"/>
                    <a:gd name="T33" fmla="*/ 580 h 584"/>
                    <a:gd name="T34" fmla="*/ 24 w 488"/>
                    <a:gd name="T35" fmla="*/ 584 h 584"/>
                    <a:gd name="T36" fmla="*/ 34 w 488"/>
                    <a:gd name="T37" fmla="*/ 584 h 584"/>
                    <a:gd name="T38" fmla="*/ 44 w 488"/>
                    <a:gd name="T39" fmla="*/ 582 h 584"/>
                    <a:gd name="T40" fmla="*/ 56 w 488"/>
                    <a:gd name="T41" fmla="*/ 576 h 584"/>
                    <a:gd name="T42" fmla="*/ 474 w 488"/>
                    <a:gd name="T43" fmla="*/ 316 h 584"/>
                    <a:gd name="T44" fmla="*/ 474 w 488"/>
                    <a:gd name="T45" fmla="*/ 316 h 584"/>
                    <a:gd name="T46" fmla="*/ 482 w 488"/>
                    <a:gd name="T47" fmla="*/ 310 h 584"/>
                    <a:gd name="T48" fmla="*/ 486 w 488"/>
                    <a:gd name="T49" fmla="*/ 302 h 584"/>
                    <a:gd name="T50" fmla="*/ 488 w 488"/>
                    <a:gd name="T51" fmla="*/ 296 h 584"/>
                    <a:gd name="T52" fmla="*/ 488 w 488"/>
                    <a:gd name="T53" fmla="*/ 292 h 584"/>
                    <a:gd name="T54" fmla="*/ 488 w 488"/>
                    <a:gd name="T55" fmla="*/ 292 h 584"/>
                    <a:gd name="T56" fmla="*/ 488 w 488"/>
                    <a:gd name="T57" fmla="*/ 286 h 584"/>
                    <a:gd name="T58" fmla="*/ 486 w 488"/>
                    <a:gd name="T59" fmla="*/ 282 h 584"/>
                    <a:gd name="T60" fmla="*/ 482 w 488"/>
                    <a:gd name="T61" fmla="*/ 274 h 584"/>
                    <a:gd name="T62" fmla="*/ 474 w 488"/>
                    <a:gd name="T63" fmla="*/ 266 h 584"/>
                    <a:gd name="T64" fmla="*/ 474 w 488"/>
                    <a:gd name="T65" fmla="*/ 266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8" h="584">
                      <a:moveTo>
                        <a:pt x="474" y="266"/>
                      </a:moveTo>
                      <a:lnTo>
                        <a:pt x="56" y="8"/>
                      </a:lnTo>
                      <a:lnTo>
                        <a:pt x="56" y="8"/>
                      </a:lnTo>
                      <a:lnTo>
                        <a:pt x="44" y="2"/>
                      </a:lnTo>
                      <a:lnTo>
                        <a:pt x="34" y="0"/>
                      </a:lnTo>
                      <a:lnTo>
                        <a:pt x="24" y="0"/>
                      </a:lnTo>
                      <a:lnTo>
                        <a:pt x="16" y="2"/>
                      </a:lnTo>
                      <a:lnTo>
                        <a:pt x="10" y="8"/>
                      </a:lnTo>
                      <a:lnTo>
                        <a:pt x="4" y="16"/>
                      </a:lnTo>
                      <a:lnTo>
                        <a:pt x="2" y="28"/>
                      </a:lnTo>
                      <a:lnTo>
                        <a:pt x="0" y="40"/>
                      </a:lnTo>
                      <a:lnTo>
                        <a:pt x="0" y="542"/>
                      </a:lnTo>
                      <a:lnTo>
                        <a:pt x="0" y="542"/>
                      </a:lnTo>
                      <a:lnTo>
                        <a:pt x="2" y="556"/>
                      </a:lnTo>
                      <a:lnTo>
                        <a:pt x="4" y="566"/>
                      </a:lnTo>
                      <a:lnTo>
                        <a:pt x="10" y="576"/>
                      </a:lnTo>
                      <a:lnTo>
                        <a:pt x="16" y="580"/>
                      </a:lnTo>
                      <a:lnTo>
                        <a:pt x="24" y="584"/>
                      </a:lnTo>
                      <a:lnTo>
                        <a:pt x="34" y="584"/>
                      </a:lnTo>
                      <a:lnTo>
                        <a:pt x="44" y="582"/>
                      </a:lnTo>
                      <a:lnTo>
                        <a:pt x="56" y="576"/>
                      </a:lnTo>
                      <a:lnTo>
                        <a:pt x="474" y="316"/>
                      </a:lnTo>
                      <a:lnTo>
                        <a:pt x="474" y="316"/>
                      </a:lnTo>
                      <a:lnTo>
                        <a:pt x="482" y="310"/>
                      </a:lnTo>
                      <a:lnTo>
                        <a:pt x="486" y="302"/>
                      </a:lnTo>
                      <a:lnTo>
                        <a:pt x="488" y="296"/>
                      </a:lnTo>
                      <a:lnTo>
                        <a:pt x="488" y="292"/>
                      </a:lnTo>
                      <a:lnTo>
                        <a:pt x="488" y="292"/>
                      </a:lnTo>
                      <a:lnTo>
                        <a:pt x="488" y="286"/>
                      </a:lnTo>
                      <a:lnTo>
                        <a:pt x="486" y="282"/>
                      </a:lnTo>
                      <a:lnTo>
                        <a:pt x="482" y="274"/>
                      </a:lnTo>
                      <a:lnTo>
                        <a:pt x="474" y="266"/>
                      </a:lnTo>
                      <a:lnTo>
                        <a:pt x="474" y="266"/>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6" name="Rechteck 35"/>
              <p:cNvSpPr/>
              <p:nvPr/>
            </p:nvSpPr>
            <p:spPr>
              <a:xfrm>
                <a:off x="5633457" y="3170945"/>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Object of balance</a:t>
                </a:r>
              </a:p>
            </p:txBody>
          </p:sp>
        </p:grpSp>
        <p:grpSp>
          <p:nvGrpSpPr>
            <p:cNvPr id="10" name="Gruppieren 9"/>
            <p:cNvGrpSpPr/>
            <p:nvPr/>
          </p:nvGrpSpPr>
          <p:grpSpPr>
            <a:xfrm>
              <a:off x="7323056" y="3430857"/>
              <a:ext cx="1855333" cy="2132401"/>
              <a:chOff x="7323056" y="3430857"/>
              <a:chExt cx="1855333" cy="2132401"/>
            </a:xfrm>
          </p:grpSpPr>
          <p:grpSp>
            <p:nvGrpSpPr>
              <p:cNvPr id="31" name="Gruppieren 30"/>
              <p:cNvGrpSpPr/>
              <p:nvPr/>
            </p:nvGrpSpPr>
            <p:grpSpPr>
              <a:xfrm>
                <a:off x="7488790" y="3430857"/>
                <a:ext cx="1636314" cy="1590688"/>
                <a:chOff x="5797656" y="2065880"/>
                <a:chExt cx="1636314" cy="1590688"/>
              </a:xfrm>
            </p:grpSpPr>
            <p:sp>
              <p:nvSpPr>
                <p:cNvPr id="21" name="Oval 3"/>
                <p:cNvSpPr>
                  <a:spLocks noChangeArrowheads="1"/>
                </p:cNvSpPr>
                <p:nvPr/>
              </p:nvSpPr>
              <p:spPr bwMode="auto">
                <a:xfrm>
                  <a:off x="5797656" y="2065880"/>
                  <a:ext cx="1636314" cy="1590688"/>
                </a:xfrm>
                <a:prstGeom prst="ellipse">
                  <a:avLst/>
                </a:prstGeom>
                <a:noFill/>
                <a:ln w="25400" algn="ctr">
                  <a:solidFill>
                    <a:srgbClr val="C98FFD"/>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grpSp>
              <p:nvGrpSpPr>
                <p:cNvPr id="22" name="Group 469"/>
                <p:cNvGrpSpPr/>
                <p:nvPr/>
              </p:nvGrpSpPr>
              <p:grpSpPr>
                <a:xfrm>
                  <a:off x="6335049" y="2535547"/>
                  <a:ext cx="561526" cy="736555"/>
                  <a:chOff x="1205662" y="4827056"/>
                  <a:chExt cx="183368" cy="271997"/>
                </a:xfrm>
                <a:solidFill>
                  <a:srgbClr val="C98FFD"/>
                </a:solidFill>
              </p:grpSpPr>
              <p:sp>
                <p:nvSpPr>
                  <p:cNvPr id="23" name="Freeform 521"/>
                  <p:cNvSpPr>
                    <a:spLocks noEditPoints="1"/>
                  </p:cNvSpPr>
                  <p:nvPr/>
                </p:nvSpPr>
                <p:spPr bwMode="auto">
                  <a:xfrm>
                    <a:off x="1205662" y="4827056"/>
                    <a:ext cx="183368" cy="271997"/>
                  </a:xfrm>
                  <a:custGeom>
                    <a:avLst/>
                    <a:gdLst>
                      <a:gd name="T0" fmla="*/ 331 w 360"/>
                      <a:gd name="T1" fmla="*/ 442 h 536"/>
                      <a:gd name="T2" fmla="*/ 314 w 360"/>
                      <a:gd name="T3" fmla="*/ 381 h 536"/>
                      <a:gd name="T4" fmla="*/ 270 w 360"/>
                      <a:gd name="T5" fmla="*/ 323 h 536"/>
                      <a:gd name="T6" fmla="*/ 220 w 360"/>
                      <a:gd name="T7" fmla="*/ 287 h 536"/>
                      <a:gd name="T8" fmla="*/ 219 w 360"/>
                      <a:gd name="T9" fmla="*/ 278 h 536"/>
                      <a:gd name="T10" fmla="*/ 281 w 360"/>
                      <a:gd name="T11" fmla="*/ 208 h 536"/>
                      <a:gd name="T12" fmla="*/ 319 w 360"/>
                      <a:gd name="T13" fmla="*/ 148 h 536"/>
                      <a:gd name="T14" fmla="*/ 330 w 360"/>
                      <a:gd name="T15" fmla="*/ 81 h 536"/>
                      <a:gd name="T16" fmla="*/ 344 w 360"/>
                      <a:gd name="T17" fmla="*/ 57 h 536"/>
                      <a:gd name="T18" fmla="*/ 359 w 360"/>
                      <a:gd name="T19" fmla="*/ 36 h 536"/>
                      <a:gd name="T20" fmla="*/ 356 w 360"/>
                      <a:gd name="T21" fmla="*/ 12 h 536"/>
                      <a:gd name="T22" fmla="*/ 335 w 360"/>
                      <a:gd name="T23" fmla="*/ 0 h 536"/>
                      <a:gd name="T24" fmla="*/ 12 w 360"/>
                      <a:gd name="T25" fmla="*/ 4 h 536"/>
                      <a:gd name="T26" fmla="*/ 0 w 360"/>
                      <a:gd name="T27" fmla="*/ 29 h 536"/>
                      <a:gd name="T28" fmla="*/ 8 w 360"/>
                      <a:gd name="T29" fmla="*/ 51 h 536"/>
                      <a:gd name="T30" fmla="*/ 32 w 360"/>
                      <a:gd name="T31" fmla="*/ 59 h 536"/>
                      <a:gd name="T32" fmla="*/ 34 w 360"/>
                      <a:gd name="T33" fmla="*/ 122 h 536"/>
                      <a:gd name="T34" fmla="*/ 53 w 360"/>
                      <a:gd name="T35" fmla="*/ 171 h 536"/>
                      <a:gd name="T36" fmla="*/ 139 w 360"/>
                      <a:gd name="T37" fmla="*/ 275 h 536"/>
                      <a:gd name="T38" fmla="*/ 141 w 360"/>
                      <a:gd name="T39" fmla="*/ 284 h 536"/>
                      <a:gd name="T40" fmla="*/ 117 w 360"/>
                      <a:gd name="T41" fmla="*/ 301 h 536"/>
                      <a:gd name="T42" fmla="*/ 57 w 360"/>
                      <a:gd name="T43" fmla="*/ 362 h 536"/>
                      <a:gd name="T44" fmla="*/ 38 w 360"/>
                      <a:gd name="T45" fmla="*/ 406 h 536"/>
                      <a:gd name="T46" fmla="*/ 26 w 360"/>
                      <a:gd name="T47" fmla="*/ 476 h 536"/>
                      <a:gd name="T48" fmla="*/ 8 w 360"/>
                      <a:gd name="T49" fmla="*/ 485 h 536"/>
                      <a:gd name="T50" fmla="*/ 0 w 360"/>
                      <a:gd name="T51" fmla="*/ 507 h 536"/>
                      <a:gd name="T52" fmla="*/ 12 w 360"/>
                      <a:gd name="T53" fmla="*/ 531 h 536"/>
                      <a:gd name="T54" fmla="*/ 335 w 360"/>
                      <a:gd name="T55" fmla="*/ 536 h 536"/>
                      <a:gd name="T56" fmla="*/ 356 w 360"/>
                      <a:gd name="T57" fmla="*/ 524 h 536"/>
                      <a:gd name="T58" fmla="*/ 359 w 360"/>
                      <a:gd name="T59" fmla="*/ 500 h 536"/>
                      <a:gd name="T60" fmla="*/ 344 w 360"/>
                      <a:gd name="T61" fmla="*/ 479 h 536"/>
                      <a:gd name="T62" fmla="*/ 56 w 360"/>
                      <a:gd name="T63" fmla="*/ 399 h 536"/>
                      <a:gd name="T64" fmla="*/ 99 w 360"/>
                      <a:gd name="T65" fmla="*/ 338 h 536"/>
                      <a:gd name="T66" fmla="*/ 148 w 360"/>
                      <a:gd name="T67" fmla="*/ 301 h 536"/>
                      <a:gd name="T68" fmla="*/ 157 w 360"/>
                      <a:gd name="T69" fmla="*/ 283 h 536"/>
                      <a:gd name="T70" fmla="*/ 149 w 360"/>
                      <a:gd name="T71" fmla="*/ 262 h 536"/>
                      <a:gd name="T72" fmla="*/ 69 w 360"/>
                      <a:gd name="T73" fmla="*/ 166 h 536"/>
                      <a:gd name="T74" fmla="*/ 48 w 360"/>
                      <a:gd name="T75" fmla="*/ 117 h 536"/>
                      <a:gd name="T76" fmla="*/ 314 w 360"/>
                      <a:gd name="T77" fmla="*/ 59 h 536"/>
                      <a:gd name="T78" fmla="*/ 306 w 360"/>
                      <a:gd name="T79" fmla="*/ 140 h 536"/>
                      <a:gd name="T80" fmla="*/ 250 w 360"/>
                      <a:gd name="T81" fmla="*/ 220 h 536"/>
                      <a:gd name="T82" fmla="*/ 204 w 360"/>
                      <a:gd name="T83" fmla="*/ 274 h 536"/>
                      <a:gd name="T84" fmla="*/ 206 w 360"/>
                      <a:gd name="T85" fmla="*/ 294 h 536"/>
                      <a:gd name="T86" fmla="*/ 217 w 360"/>
                      <a:gd name="T87" fmla="*/ 305 h 536"/>
                      <a:gd name="T88" fmla="*/ 284 w 360"/>
                      <a:gd name="T89" fmla="*/ 361 h 536"/>
                      <a:gd name="T90" fmla="*/ 308 w 360"/>
                      <a:gd name="T91" fmla="*/ 412 h 536"/>
                      <a:gd name="T92" fmla="*/ 285 w 360"/>
                      <a:gd name="T93" fmla="*/ 476 h 536"/>
                      <a:gd name="T94" fmla="*/ 266 w 360"/>
                      <a:gd name="T95" fmla="*/ 409 h 536"/>
                      <a:gd name="T96" fmla="*/ 224 w 360"/>
                      <a:gd name="T97" fmla="*/ 361 h 536"/>
                      <a:gd name="T98" fmla="*/ 181 w 360"/>
                      <a:gd name="T99" fmla="*/ 343 h 536"/>
                      <a:gd name="T100" fmla="*/ 132 w 360"/>
                      <a:gd name="T101" fmla="*/ 363 h 536"/>
                      <a:gd name="T102" fmla="*/ 95 w 360"/>
                      <a:gd name="T103" fmla="*/ 411 h 536"/>
                      <a:gd name="T104" fmla="*/ 44 w 360"/>
                      <a:gd name="T105" fmla="*/ 476 h 536"/>
                      <a:gd name="T106" fmla="*/ 52 w 360"/>
                      <a:gd name="T107" fmla="*/ 412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536">
                        <a:moveTo>
                          <a:pt x="335" y="476"/>
                        </a:moveTo>
                        <a:lnTo>
                          <a:pt x="332" y="476"/>
                        </a:lnTo>
                        <a:lnTo>
                          <a:pt x="332" y="476"/>
                        </a:lnTo>
                        <a:lnTo>
                          <a:pt x="332" y="461"/>
                        </a:lnTo>
                        <a:lnTo>
                          <a:pt x="331" y="442"/>
                        </a:lnTo>
                        <a:lnTo>
                          <a:pt x="326" y="418"/>
                        </a:lnTo>
                        <a:lnTo>
                          <a:pt x="322" y="406"/>
                        </a:lnTo>
                        <a:lnTo>
                          <a:pt x="318" y="392"/>
                        </a:lnTo>
                        <a:lnTo>
                          <a:pt x="318" y="392"/>
                        </a:lnTo>
                        <a:lnTo>
                          <a:pt x="314" y="381"/>
                        </a:lnTo>
                        <a:lnTo>
                          <a:pt x="308" y="372"/>
                        </a:lnTo>
                        <a:lnTo>
                          <a:pt x="303" y="362"/>
                        </a:lnTo>
                        <a:lnTo>
                          <a:pt x="298" y="352"/>
                        </a:lnTo>
                        <a:lnTo>
                          <a:pt x="284" y="336"/>
                        </a:lnTo>
                        <a:lnTo>
                          <a:pt x="270" y="323"/>
                        </a:lnTo>
                        <a:lnTo>
                          <a:pt x="256" y="311"/>
                        </a:lnTo>
                        <a:lnTo>
                          <a:pt x="243" y="301"/>
                        </a:lnTo>
                        <a:lnTo>
                          <a:pt x="224" y="289"/>
                        </a:lnTo>
                        <a:lnTo>
                          <a:pt x="224" y="289"/>
                        </a:lnTo>
                        <a:lnTo>
                          <a:pt x="220" y="287"/>
                        </a:lnTo>
                        <a:lnTo>
                          <a:pt x="220" y="287"/>
                        </a:lnTo>
                        <a:lnTo>
                          <a:pt x="219" y="284"/>
                        </a:lnTo>
                        <a:lnTo>
                          <a:pt x="218" y="282"/>
                        </a:lnTo>
                        <a:lnTo>
                          <a:pt x="218" y="282"/>
                        </a:lnTo>
                        <a:lnTo>
                          <a:pt x="219" y="278"/>
                        </a:lnTo>
                        <a:lnTo>
                          <a:pt x="221" y="275"/>
                        </a:lnTo>
                        <a:lnTo>
                          <a:pt x="223" y="273"/>
                        </a:lnTo>
                        <a:lnTo>
                          <a:pt x="223" y="273"/>
                        </a:lnTo>
                        <a:lnTo>
                          <a:pt x="255" y="239"/>
                        </a:lnTo>
                        <a:lnTo>
                          <a:pt x="281" y="208"/>
                        </a:lnTo>
                        <a:lnTo>
                          <a:pt x="300" y="182"/>
                        </a:lnTo>
                        <a:lnTo>
                          <a:pt x="307" y="171"/>
                        </a:lnTo>
                        <a:lnTo>
                          <a:pt x="314" y="161"/>
                        </a:lnTo>
                        <a:lnTo>
                          <a:pt x="314" y="161"/>
                        </a:lnTo>
                        <a:lnTo>
                          <a:pt x="319" y="148"/>
                        </a:lnTo>
                        <a:lnTo>
                          <a:pt x="323" y="136"/>
                        </a:lnTo>
                        <a:lnTo>
                          <a:pt x="326" y="122"/>
                        </a:lnTo>
                        <a:lnTo>
                          <a:pt x="328" y="108"/>
                        </a:lnTo>
                        <a:lnTo>
                          <a:pt x="328" y="94"/>
                        </a:lnTo>
                        <a:lnTo>
                          <a:pt x="330" y="81"/>
                        </a:lnTo>
                        <a:lnTo>
                          <a:pt x="328" y="59"/>
                        </a:lnTo>
                        <a:lnTo>
                          <a:pt x="335" y="59"/>
                        </a:lnTo>
                        <a:lnTo>
                          <a:pt x="335" y="59"/>
                        </a:lnTo>
                        <a:lnTo>
                          <a:pt x="340" y="59"/>
                        </a:lnTo>
                        <a:lnTo>
                          <a:pt x="344" y="57"/>
                        </a:lnTo>
                        <a:lnTo>
                          <a:pt x="349" y="54"/>
                        </a:lnTo>
                        <a:lnTo>
                          <a:pt x="353" y="51"/>
                        </a:lnTo>
                        <a:lnTo>
                          <a:pt x="356" y="46"/>
                        </a:lnTo>
                        <a:lnTo>
                          <a:pt x="358" y="41"/>
                        </a:lnTo>
                        <a:lnTo>
                          <a:pt x="359" y="36"/>
                        </a:lnTo>
                        <a:lnTo>
                          <a:pt x="360" y="29"/>
                        </a:lnTo>
                        <a:lnTo>
                          <a:pt x="360" y="29"/>
                        </a:lnTo>
                        <a:lnTo>
                          <a:pt x="359" y="23"/>
                        </a:lnTo>
                        <a:lnTo>
                          <a:pt x="358" y="18"/>
                        </a:lnTo>
                        <a:lnTo>
                          <a:pt x="356" y="12"/>
                        </a:lnTo>
                        <a:lnTo>
                          <a:pt x="353" y="8"/>
                        </a:lnTo>
                        <a:lnTo>
                          <a:pt x="349" y="4"/>
                        </a:lnTo>
                        <a:lnTo>
                          <a:pt x="344" y="2"/>
                        </a:lnTo>
                        <a:lnTo>
                          <a:pt x="340" y="0"/>
                        </a:lnTo>
                        <a:lnTo>
                          <a:pt x="335" y="0"/>
                        </a:lnTo>
                        <a:lnTo>
                          <a:pt x="26" y="0"/>
                        </a:lnTo>
                        <a:lnTo>
                          <a:pt x="26" y="0"/>
                        </a:lnTo>
                        <a:lnTo>
                          <a:pt x="20" y="0"/>
                        </a:lnTo>
                        <a:lnTo>
                          <a:pt x="16" y="2"/>
                        </a:lnTo>
                        <a:lnTo>
                          <a:pt x="12" y="4"/>
                        </a:lnTo>
                        <a:lnTo>
                          <a:pt x="8" y="8"/>
                        </a:lnTo>
                        <a:lnTo>
                          <a:pt x="4" y="12"/>
                        </a:lnTo>
                        <a:lnTo>
                          <a:pt x="2" y="18"/>
                        </a:lnTo>
                        <a:lnTo>
                          <a:pt x="1" y="23"/>
                        </a:lnTo>
                        <a:lnTo>
                          <a:pt x="0" y="29"/>
                        </a:lnTo>
                        <a:lnTo>
                          <a:pt x="0" y="29"/>
                        </a:lnTo>
                        <a:lnTo>
                          <a:pt x="1" y="36"/>
                        </a:lnTo>
                        <a:lnTo>
                          <a:pt x="2" y="41"/>
                        </a:lnTo>
                        <a:lnTo>
                          <a:pt x="4" y="46"/>
                        </a:lnTo>
                        <a:lnTo>
                          <a:pt x="8" y="51"/>
                        </a:lnTo>
                        <a:lnTo>
                          <a:pt x="12" y="54"/>
                        </a:lnTo>
                        <a:lnTo>
                          <a:pt x="16" y="57"/>
                        </a:lnTo>
                        <a:lnTo>
                          <a:pt x="20" y="59"/>
                        </a:lnTo>
                        <a:lnTo>
                          <a:pt x="26" y="59"/>
                        </a:lnTo>
                        <a:lnTo>
                          <a:pt x="32" y="59"/>
                        </a:lnTo>
                        <a:lnTo>
                          <a:pt x="32" y="59"/>
                        </a:lnTo>
                        <a:lnTo>
                          <a:pt x="31" y="81"/>
                        </a:lnTo>
                        <a:lnTo>
                          <a:pt x="31" y="94"/>
                        </a:lnTo>
                        <a:lnTo>
                          <a:pt x="32" y="108"/>
                        </a:lnTo>
                        <a:lnTo>
                          <a:pt x="34" y="122"/>
                        </a:lnTo>
                        <a:lnTo>
                          <a:pt x="37" y="136"/>
                        </a:lnTo>
                        <a:lnTo>
                          <a:pt x="42" y="148"/>
                        </a:lnTo>
                        <a:lnTo>
                          <a:pt x="47" y="161"/>
                        </a:lnTo>
                        <a:lnTo>
                          <a:pt x="47" y="161"/>
                        </a:lnTo>
                        <a:lnTo>
                          <a:pt x="53" y="171"/>
                        </a:lnTo>
                        <a:lnTo>
                          <a:pt x="61" y="182"/>
                        </a:lnTo>
                        <a:lnTo>
                          <a:pt x="80" y="208"/>
                        </a:lnTo>
                        <a:lnTo>
                          <a:pt x="105" y="239"/>
                        </a:lnTo>
                        <a:lnTo>
                          <a:pt x="137" y="273"/>
                        </a:lnTo>
                        <a:lnTo>
                          <a:pt x="139" y="275"/>
                        </a:lnTo>
                        <a:lnTo>
                          <a:pt x="139" y="275"/>
                        </a:lnTo>
                        <a:lnTo>
                          <a:pt x="141" y="278"/>
                        </a:lnTo>
                        <a:lnTo>
                          <a:pt x="142" y="282"/>
                        </a:lnTo>
                        <a:lnTo>
                          <a:pt x="142" y="282"/>
                        </a:lnTo>
                        <a:lnTo>
                          <a:pt x="141" y="284"/>
                        </a:lnTo>
                        <a:lnTo>
                          <a:pt x="140" y="287"/>
                        </a:lnTo>
                        <a:lnTo>
                          <a:pt x="140" y="287"/>
                        </a:lnTo>
                        <a:lnTo>
                          <a:pt x="136" y="289"/>
                        </a:lnTo>
                        <a:lnTo>
                          <a:pt x="136" y="289"/>
                        </a:lnTo>
                        <a:lnTo>
                          <a:pt x="117" y="301"/>
                        </a:lnTo>
                        <a:lnTo>
                          <a:pt x="104" y="311"/>
                        </a:lnTo>
                        <a:lnTo>
                          <a:pt x="90" y="323"/>
                        </a:lnTo>
                        <a:lnTo>
                          <a:pt x="77" y="336"/>
                        </a:lnTo>
                        <a:lnTo>
                          <a:pt x="63" y="352"/>
                        </a:lnTo>
                        <a:lnTo>
                          <a:pt x="57" y="362"/>
                        </a:lnTo>
                        <a:lnTo>
                          <a:pt x="51" y="372"/>
                        </a:lnTo>
                        <a:lnTo>
                          <a:pt x="47" y="381"/>
                        </a:lnTo>
                        <a:lnTo>
                          <a:pt x="43" y="392"/>
                        </a:lnTo>
                        <a:lnTo>
                          <a:pt x="43" y="392"/>
                        </a:lnTo>
                        <a:lnTo>
                          <a:pt x="38" y="406"/>
                        </a:lnTo>
                        <a:lnTo>
                          <a:pt x="34" y="418"/>
                        </a:lnTo>
                        <a:lnTo>
                          <a:pt x="30" y="442"/>
                        </a:lnTo>
                        <a:lnTo>
                          <a:pt x="29" y="461"/>
                        </a:lnTo>
                        <a:lnTo>
                          <a:pt x="29" y="476"/>
                        </a:lnTo>
                        <a:lnTo>
                          <a:pt x="26" y="476"/>
                        </a:lnTo>
                        <a:lnTo>
                          <a:pt x="26" y="476"/>
                        </a:lnTo>
                        <a:lnTo>
                          <a:pt x="20" y="477"/>
                        </a:lnTo>
                        <a:lnTo>
                          <a:pt x="16" y="479"/>
                        </a:lnTo>
                        <a:lnTo>
                          <a:pt x="12" y="481"/>
                        </a:lnTo>
                        <a:lnTo>
                          <a:pt x="8" y="485"/>
                        </a:lnTo>
                        <a:lnTo>
                          <a:pt x="4" y="490"/>
                        </a:lnTo>
                        <a:lnTo>
                          <a:pt x="2" y="495"/>
                        </a:lnTo>
                        <a:lnTo>
                          <a:pt x="1" y="500"/>
                        </a:lnTo>
                        <a:lnTo>
                          <a:pt x="0" y="507"/>
                        </a:lnTo>
                        <a:lnTo>
                          <a:pt x="0" y="507"/>
                        </a:lnTo>
                        <a:lnTo>
                          <a:pt x="1" y="513"/>
                        </a:lnTo>
                        <a:lnTo>
                          <a:pt x="2" y="518"/>
                        </a:lnTo>
                        <a:lnTo>
                          <a:pt x="4" y="524"/>
                        </a:lnTo>
                        <a:lnTo>
                          <a:pt x="8" y="528"/>
                        </a:lnTo>
                        <a:lnTo>
                          <a:pt x="12" y="531"/>
                        </a:lnTo>
                        <a:lnTo>
                          <a:pt x="16" y="534"/>
                        </a:lnTo>
                        <a:lnTo>
                          <a:pt x="20" y="536"/>
                        </a:lnTo>
                        <a:lnTo>
                          <a:pt x="26" y="536"/>
                        </a:lnTo>
                        <a:lnTo>
                          <a:pt x="335" y="536"/>
                        </a:lnTo>
                        <a:lnTo>
                          <a:pt x="335" y="536"/>
                        </a:lnTo>
                        <a:lnTo>
                          <a:pt x="340" y="536"/>
                        </a:lnTo>
                        <a:lnTo>
                          <a:pt x="344" y="534"/>
                        </a:lnTo>
                        <a:lnTo>
                          <a:pt x="349" y="531"/>
                        </a:lnTo>
                        <a:lnTo>
                          <a:pt x="353" y="528"/>
                        </a:lnTo>
                        <a:lnTo>
                          <a:pt x="356" y="524"/>
                        </a:lnTo>
                        <a:lnTo>
                          <a:pt x="358" y="518"/>
                        </a:lnTo>
                        <a:lnTo>
                          <a:pt x="359" y="513"/>
                        </a:lnTo>
                        <a:lnTo>
                          <a:pt x="360" y="507"/>
                        </a:lnTo>
                        <a:lnTo>
                          <a:pt x="360" y="507"/>
                        </a:lnTo>
                        <a:lnTo>
                          <a:pt x="359" y="500"/>
                        </a:lnTo>
                        <a:lnTo>
                          <a:pt x="358" y="495"/>
                        </a:lnTo>
                        <a:lnTo>
                          <a:pt x="356" y="490"/>
                        </a:lnTo>
                        <a:lnTo>
                          <a:pt x="353" y="485"/>
                        </a:lnTo>
                        <a:lnTo>
                          <a:pt x="349" y="481"/>
                        </a:lnTo>
                        <a:lnTo>
                          <a:pt x="344" y="479"/>
                        </a:lnTo>
                        <a:lnTo>
                          <a:pt x="340" y="477"/>
                        </a:lnTo>
                        <a:lnTo>
                          <a:pt x="335" y="476"/>
                        </a:lnTo>
                        <a:lnTo>
                          <a:pt x="335" y="476"/>
                        </a:lnTo>
                        <a:close/>
                        <a:moveTo>
                          <a:pt x="56" y="399"/>
                        </a:moveTo>
                        <a:lnTo>
                          <a:pt x="56" y="399"/>
                        </a:lnTo>
                        <a:lnTo>
                          <a:pt x="62" y="386"/>
                        </a:lnTo>
                        <a:lnTo>
                          <a:pt x="68" y="374"/>
                        </a:lnTo>
                        <a:lnTo>
                          <a:pt x="77" y="361"/>
                        </a:lnTo>
                        <a:lnTo>
                          <a:pt x="87" y="349"/>
                        </a:lnTo>
                        <a:lnTo>
                          <a:pt x="99" y="338"/>
                        </a:lnTo>
                        <a:lnTo>
                          <a:pt x="112" y="326"/>
                        </a:lnTo>
                        <a:lnTo>
                          <a:pt x="127" y="315"/>
                        </a:lnTo>
                        <a:lnTo>
                          <a:pt x="142" y="305"/>
                        </a:lnTo>
                        <a:lnTo>
                          <a:pt x="142" y="305"/>
                        </a:lnTo>
                        <a:lnTo>
                          <a:pt x="148" y="301"/>
                        </a:lnTo>
                        <a:lnTo>
                          <a:pt x="148" y="301"/>
                        </a:lnTo>
                        <a:lnTo>
                          <a:pt x="151" y="298"/>
                        </a:lnTo>
                        <a:lnTo>
                          <a:pt x="154" y="294"/>
                        </a:lnTo>
                        <a:lnTo>
                          <a:pt x="156" y="289"/>
                        </a:lnTo>
                        <a:lnTo>
                          <a:pt x="157" y="283"/>
                        </a:lnTo>
                        <a:lnTo>
                          <a:pt x="157" y="283"/>
                        </a:lnTo>
                        <a:lnTo>
                          <a:pt x="157" y="278"/>
                        </a:lnTo>
                        <a:lnTo>
                          <a:pt x="156" y="274"/>
                        </a:lnTo>
                        <a:lnTo>
                          <a:pt x="153" y="267"/>
                        </a:lnTo>
                        <a:lnTo>
                          <a:pt x="149" y="262"/>
                        </a:lnTo>
                        <a:lnTo>
                          <a:pt x="147" y="259"/>
                        </a:lnTo>
                        <a:lnTo>
                          <a:pt x="147" y="259"/>
                        </a:lnTo>
                        <a:lnTo>
                          <a:pt x="111" y="220"/>
                        </a:lnTo>
                        <a:lnTo>
                          <a:pt x="85" y="189"/>
                        </a:lnTo>
                        <a:lnTo>
                          <a:pt x="69" y="166"/>
                        </a:lnTo>
                        <a:lnTo>
                          <a:pt x="59" y="151"/>
                        </a:lnTo>
                        <a:lnTo>
                          <a:pt x="59" y="151"/>
                        </a:lnTo>
                        <a:lnTo>
                          <a:pt x="54" y="140"/>
                        </a:lnTo>
                        <a:lnTo>
                          <a:pt x="51" y="128"/>
                        </a:lnTo>
                        <a:lnTo>
                          <a:pt x="48" y="117"/>
                        </a:lnTo>
                        <a:lnTo>
                          <a:pt x="47" y="104"/>
                        </a:lnTo>
                        <a:lnTo>
                          <a:pt x="46" y="79"/>
                        </a:lnTo>
                        <a:lnTo>
                          <a:pt x="47" y="59"/>
                        </a:lnTo>
                        <a:lnTo>
                          <a:pt x="314" y="59"/>
                        </a:lnTo>
                        <a:lnTo>
                          <a:pt x="314" y="59"/>
                        </a:lnTo>
                        <a:lnTo>
                          <a:pt x="315" y="79"/>
                        </a:lnTo>
                        <a:lnTo>
                          <a:pt x="314" y="104"/>
                        </a:lnTo>
                        <a:lnTo>
                          <a:pt x="313" y="117"/>
                        </a:lnTo>
                        <a:lnTo>
                          <a:pt x="309" y="128"/>
                        </a:lnTo>
                        <a:lnTo>
                          <a:pt x="306" y="140"/>
                        </a:lnTo>
                        <a:lnTo>
                          <a:pt x="301" y="151"/>
                        </a:lnTo>
                        <a:lnTo>
                          <a:pt x="301" y="151"/>
                        </a:lnTo>
                        <a:lnTo>
                          <a:pt x="291" y="166"/>
                        </a:lnTo>
                        <a:lnTo>
                          <a:pt x="275" y="189"/>
                        </a:lnTo>
                        <a:lnTo>
                          <a:pt x="250" y="220"/>
                        </a:lnTo>
                        <a:lnTo>
                          <a:pt x="214" y="259"/>
                        </a:lnTo>
                        <a:lnTo>
                          <a:pt x="212" y="262"/>
                        </a:lnTo>
                        <a:lnTo>
                          <a:pt x="212" y="262"/>
                        </a:lnTo>
                        <a:lnTo>
                          <a:pt x="207" y="267"/>
                        </a:lnTo>
                        <a:lnTo>
                          <a:pt x="204" y="274"/>
                        </a:lnTo>
                        <a:lnTo>
                          <a:pt x="203" y="278"/>
                        </a:lnTo>
                        <a:lnTo>
                          <a:pt x="203" y="283"/>
                        </a:lnTo>
                        <a:lnTo>
                          <a:pt x="203" y="283"/>
                        </a:lnTo>
                        <a:lnTo>
                          <a:pt x="204" y="289"/>
                        </a:lnTo>
                        <a:lnTo>
                          <a:pt x="206" y="294"/>
                        </a:lnTo>
                        <a:lnTo>
                          <a:pt x="209" y="298"/>
                        </a:lnTo>
                        <a:lnTo>
                          <a:pt x="212" y="301"/>
                        </a:lnTo>
                        <a:lnTo>
                          <a:pt x="212" y="301"/>
                        </a:lnTo>
                        <a:lnTo>
                          <a:pt x="217" y="305"/>
                        </a:lnTo>
                        <a:lnTo>
                          <a:pt x="217" y="305"/>
                        </a:lnTo>
                        <a:lnTo>
                          <a:pt x="234" y="315"/>
                        </a:lnTo>
                        <a:lnTo>
                          <a:pt x="249" y="326"/>
                        </a:lnTo>
                        <a:lnTo>
                          <a:pt x="262" y="338"/>
                        </a:lnTo>
                        <a:lnTo>
                          <a:pt x="273" y="349"/>
                        </a:lnTo>
                        <a:lnTo>
                          <a:pt x="284" y="361"/>
                        </a:lnTo>
                        <a:lnTo>
                          <a:pt x="292" y="374"/>
                        </a:lnTo>
                        <a:lnTo>
                          <a:pt x="299" y="386"/>
                        </a:lnTo>
                        <a:lnTo>
                          <a:pt x="304" y="399"/>
                        </a:lnTo>
                        <a:lnTo>
                          <a:pt x="304" y="399"/>
                        </a:lnTo>
                        <a:lnTo>
                          <a:pt x="308" y="412"/>
                        </a:lnTo>
                        <a:lnTo>
                          <a:pt x="311" y="424"/>
                        </a:lnTo>
                        <a:lnTo>
                          <a:pt x="316" y="445"/>
                        </a:lnTo>
                        <a:lnTo>
                          <a:pt x="317" y="463"/>
                        </a:lnTo>
                        <a:lnTo>
                          <a:pt x="317" y="476"/>
                        </a:lnTo>
                        <a:lnTo>
                          <a:pt x="285" y="476"/>
                        </a:lnTo>
                        <a:lnTo>
                          <a:pt x="285" y="476"/>
                        </a:lnTo>
                        <a:lnTo>
                          <a:pt x="283" y="457"/>
                        </a:lnTo>
                        <a:lnTo>
                          <a:pt x="279" y="440"/>
                        </a:lnTo>
                        <a:lnTo>
                          <a:pt x="273" y="424"/>
                        </a:lnTo>
                        <a:lnTo>
                          <a:pt x="266" y="409"/>
                        </a:lnTo>
                        <a:lnTo>
                          <a:pt x="258" y="397"/>
                        </a:lnTo>
                        <a:lnTo>
                          <a:pt x="251" y="385"/>
                        </a:lnTo>
                        <a:lnTo>
                          <a:pt x="241" y="376"/>
                        </a:lnTo>
                        <a:lnTo>
                          <a:pt x="233" y="368"/>
                        </a:lnTo>
                        <a:lnTo>
                          <a:pt x="224" y="361"/>
                        </a:lnTo>
                        <a:lnTo>
                          <a:pt x="215" y="356"/>
                        </a:lnTo>
                        <a:lnTo>
                          <a:pt x="207" y="351"/>
                        </a:lnTo>
                        <a:lnTo>
                          <a:pt x="200" y="347"/>
                        </a:lnTo>
                        <a:lnTo>
                          <a:pt x="187" y="343"/>
                        </a:lnTo>
                        <a:lnTo>
                          <a:pt x="181" y="343"/>
                        </a:lnTo>
                        <a:lnTo>
                          <a:pt x="181" y="343"/>
                        </a:lnTo>
                        <a:lnTo>
                          <a:pt x="167" y="345"/>
                        </a:lnTo>
                        <a:lnTo>
                          <a:pt x="153" y="350"/>
                        </a:lnTo>
                        <a:lnTo>
                          <a:pt x="141" y="356"/>
                        </a:lnTo>
                        <a:lnTo>
                          <a:pt x="132" y="363"/>
                        </a:lnTo>
                        <a:lnTo>
                          <a:pt x="122" y="372"/>
                        </a:lnTo>
                        <a:lnTo>
                          <a:pt x="114" y="380"/>
                        </a:lnTo>
                        <a:lnTo>
                          <a:pt x="106" y="390"/>
                        </a:lnTo>
                        <a:lnTo>
                          <a:pt x="100" y="400"/>
                        </a:lnTo>
                        <a:lnTo>
                          <a:pt x="95" y="411"/>
                        </a:lnTo>
                        <a:lnTo>
                          <a:pt x="90" y="422"/>
                        </a:lnTo>
                        <a:lnTo>
                          <a:pt x="83" y="442"/>
                        </a:lnTo>
                        <a:lnTo>
                          <a:pt x="78" y="461"/>
                        </a:lnTo>
                        <a:lnTo>
                          <a:pt x="74" y="476"/>
                        </a:lnTo>
                        <a:lnTo>
                          <a:pt x="44" y="476"/>
                        </a:lnTo>
                        <a:lnTo>
                          <a:pt x="44" y="476"/>
                        </a:lnTo>
                        <a:lnTo>
                          <a:pt x="43" y="463"/>
                        </a:lnTo>
                        <a:lnTo>
                          <a:pt x="45" y="445"/>
                        </a:lnTo>
                        <a:lnTo>
                          <a:pt x="49" y="424"/>
                        </a:lnTo>
                        <a:lnTo>
                          <a:pt x="52" y="412"/>
                        </a:lnTo>
                        <a:lnTo>
                          <a:pt x="56" y="399"/>
                        </a:lnTo>
                        <a:lnTo>
                          <a:pt x="56" y="3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2"/>
                  <p:cNvSpPr>
                    <a:spLocks/>
                  </p:cNvSpPr>
                  <p:nvPr/>
                </p:nvSpPr>
                <p:spPr bwMode="auto">
                  <a:xfrm>
                    <a:off x="1256755" y="4873380"/>
                    <a:ext cx="70291" cy="39730"/>
                  </a:xfrm>
                  <a:custGeom>
                    <a:avLst/>
                    <a:gdLst>
                      <a:gd name="T0" fmla="*/ 137 w 140"/>
                      <a:gd name="T1" fmla="*/ 5 h 79"/>
                      <a:gd name="T2" fmla="*/ 137 w 140"/>
                      <a:gd name="T3" fmla="*/ 5 h 79"/>
                      <a:gd name="T4" fmla="*/ 129 w 140"/>
                      <a:gd name="T5" fmla="*/ 3 h 79"/>
                      <a:gd name="T6" fmla="*/ 112 w 140"/>
                      <a:gd name="T7" fmla="*/ 2 h 79"/>
                      <a:gd name="T8" fmla="*/ 66 w 140"/>
                      <a:gd name="T9" fmla="*/ 1 h 79"/>
                      <a:gd name="T10" fmla="*/ 42 w 140"/>
                      <a:gd name="T11" fmla="*/ 0 h 79"/>
                      <a:gd name="T12" fmla="*/ 21 w 140"/>
                      <a:gd name="T13" fmla="*/ 1 h 79"/>
                      <a:gd name="T14" fmla="*/ 6 w 140"/>
                      <a:gd name="T15" fmla="*/ 2 h 79"/>
                      <a:gd name="T16" fmla="*/ 2 w 140"/>
                      <a:gd name="T17" fmla="*/ 3 h 79"/>
                      <a:gd name="T18" fmla="*/ 0 w 140"/>
                      <a:gd name="T19" fmla="*/ 5 h 79"/>
                      <a:gd name="T20" fmla="*/ 0 w 140"/>
                      <a:gd name="T21" fmla="*/ 5 h 79"/>
                      <a:gd name="T22" fmla="*/ 2 w 140"/>
                      <a:gd name="T23" fmla="*/ 12 h 79"/>
                      <a:gd name="T24" fmla="*/ 4 w 140"/>
                      <a:gd name="T25" fmla="*/ 19 h 79"/>
                      <a:gd name="T26" fmla="*/ 7 w 140"/>
                      <a:gd name="T27" fmla="*/ 26 h 79"/>
                      <a:gd name="T28" fmla="*/ 12 w 140"/>
                      <a:gd name="T29" fmla="*/ 33 h 79"/>
                      <a:gd name="T30" fmla="*/ 17 w 140"/>
                      <a:gd name="T31" fmla="*/ 40 h 79"/>
                      <a:gd name="T32" fmla="*/ 23 w 140"/>
                      <a:gd name="T33" fmla="*/ 45 h 79"/>
                      <a:gd name="T34" fmla="*/ 37 w 140"/>
                      <a:gd name="T35" fmla="*/ 57 h 79"/>
                      <a:gd name="T36" fmla="*/ 49 w 140"/>
                      <a:gd name="T37" fmla="*/ 65 h 79"/>
                      <a:gd name="T38" fmla="*/ 61 w 140"/>
                      <a:gd name="T39" fmla="*/ 73 h 79"/>
                      <a:gd name="T40" fmla="*/ 72 w 140"/>
                      <a:gd name="T41" fmla="*/ 79 h 79"/>
                      <a:gd name="T42" fmla="*/ 72 w 140"/>
                      <a:gd name="T43" fmla="*/ 79 h 79"/>
                      <a:gd name="T44" fmla="*/ 89 w 140"/>
                      <a:gd name="T45" fmla="*/ 67 h 79"/>
                      <a:gd name="T46" fmla="*/ 103 w 140"/>
                      <a:gd name="T47" fmla="*/ 57 h 79"/>
                      <a:gd name="T48" fmla="*/ 115 w 140"/>
                      <a:gd name="T49" fmla="*/ 45 h 79"/>
                      <a:gd name="T50" fmla="*/ 126 w 140"/>
                      <a:gd name="T51" fmla="*/ 33 h 79"/>
                      <a:gd name="T52" fmla="*/ 133 w 140"/>
                      <a:gd name="T53" fmla="*/ 24 h 79"/>
                      <a:gd name="T54" fmla="*/ 138 w 140"/>
                      <a:gd name="T55" fmla="*/ 15 h 79"/>
                      <a:gd name="T56" fmla="*/ 139 w 140"/>
                      <a:gd name="T57" fmla="*/ 11 h 79"/>
                      <a:gd name="T58" fmla="*/ 140 w 140"/>
                      <a:gd name="T59" fmla="*/ 9 h 79"/>
                      <a:gd name="T60" fmla="*/ 139 w 140"/>
                      <a:gd name="T61" fmla="*/ 7 h 79"/>
                      <a:gd name="T62" fmla="*/ 137 w 140"/>
                      <a:gd name="T63" fmla="*/ 5 h 79"/>
                      <a:gd name="T64" fmla="*/ 137 w 140"/>
                      <a:gd name="T65" fmla="*/ 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 h="79">
                        <a:moveTo>
                          <a:pt x="137" y="5"/>
                        </a:moveTo>
                        <a:lnTo>
                          <a:pt x="137" y="5"/>
                        </a:lnTo>
                        <a:lnTo>
                          <a:pt x="129" y="3"/>
                        </a:lnTo>
                        <a:lnTo>
                          <a:pt x="112" y="2"/>
                        </a:lnTo>
                        <a:lnTo>
                          <a:pt x="66" y="1"/>
                        </a:lnTo>
                        <a:lnTo>
                          <a:pt x="42" y="0"/>
                        </a:lnTo>
                        <a:lnTo>
                          <a:pt x="21" y="1"/>
                        </a:lnTo>
                        <a:lnTo>
                          <a:pt x="6" y="2"/>
                        </a:lnTo>
                        <a:lnTo>
                          <a:pt x="2" y="3"/>
                        </a:lnTo>
                        <a:lnTo>
                          <a:pt x="0" y="5"/>
                        </a:lnTo>
                        <a:lnTo>
                          <a:pt x="0" y="5"/>
                        </a:lnTo>
                        <a:lnTo>
                          <a:pt x="2" y="12"/>
                        </a:lnTo>
                        <a:lnTo>
                          <a:pt x="4" y="19"/>
                        </a:lnTo>
                        <a:lnTo>
                          <a:pt x="7" y="26"/>
                        </a:lnTo>
                        <a:lnTo>
                          <a:pt x="12" y="33"/>
                        </a:lnTo>
                        <a:lnTo>
                          <a:pt x="17" y="40"/>
                        </a:lnTo>
                        <a:lnTo>
                          <a:pt x="23" y="45"/>
                        </a:lnTo>
                        <a:lnTo>
                          <a:pt x="37" y="57"/>
                        </a:lnTo>
                        <a:lnTo>
                          <a:pt x="49" y="65"/>
                        </a:lnTo>
                        <a:lnTo>
                          <a:pt x="61" y="73"/>
                        </a:lnTo>
                        <a:lnTo>
                          <a:pt x="72" y="79"/>
                        </a:lnTo>
                        <a:lnTo>
                          <a:pt x="72" y="79"/>
                        </a:lnTo>
                        <a:lnTo>
                          <a:pt x="89" y="67"/>
                        </a:lnTo>
                        <a:lnTo>
                          <a:pt x="103" y="57"/>
                        </a:lnTo>
                        <a:lnTo>
                          <a:pt x="115" y="45"/>
                        </a:lnTo>
                        <a:lnTo>
                          <a:pt x="126" y="33"/>
                        </a:lnTo>
                        <a:lnTo>
                          <a:pt x="133" y="24"/>
                        </a:lnTo>
                        <a:lnTo>
                          <a:pt x="138" y="15"/>
                        </a:lnTo>
                        <a:lnTo>
                          <a:pt x="139" y="11"/>
                        </a:lnTo>
                        <a:lnTo>
                          <a:pt x="140" y="9"/>
                        </a:lnTo>
                        <a:lnTo>
                          <a:pt x="139" y="7"/>
                        </a:lnTo>
                        <a:lnTo>
                          <a:pt x="137" y="5"/>
                        </a:lnTo>
                        <a:lnTo>
                          <a:pt x="137"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37" name="Rechteck 36"/>
              <p:cNvSpPr/>
              <p:nvPr/>
            </p:nvSpPr>
            <p:spPr>
              <a:xfrm>
                <a:off x="7323056" y="4767914"/>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Time requirement</a:t>
                </a:r>
              </a:p>
            </p:txBody>
          </p:sp>
        </p:grpSp>
        <p:grpSp>
          <p:nvGrpSpPr>
            <p:cNvPr id="11" name="Gruppieren 10"/>
            <p:cNvGrpSpPr/>
            <p:nvPr/>
          </p:nvGrpSpPr>
          <p:grpSpPr>
            <a:xfrm>
              <a:off x="5554427" y="5028071"/>
              <a:ext cx="2013391" cy="2156010"/>
              <a:chOff x="5554427" y="5028071"/>
              <a:chExt cx="2013391" cy="2156010"/>
            </a:xfrm>
          </p:grpSpPr>
          <p:grpSp>
            <p:nvGrpSpPr>
              <p:cNvPr id="30" name="Gruppieren 29"/>
              <p:cNvGrpSpPr/>
              <p:nvPr/>
            </p:nvGrpSpPr>
            <p:grpSpPr>
              <a:xfrm>
                <a:off x="5695171" y="5028071"/>
                <a:ext cx="1636314" cy="1590688"/>
                <a:chOff x="7586370" y="2065882"/>
                <a:chExt cx="1636314" cy="1590688"/>
              </a:xfrm>
            </p:grpSpPr>
            <p:sp>
              <p:nvSpPr>
                <p:cNvPr id="25" name="Oval 3"/>
                <p:cNvSpPr>
                  <a:spLocks noChangeArrowheads="1"/>
                </p:cNvSpPr>
                <p:nvPr/>
              </p:nvSpPr>
              <p:spPr bwMode="auto">
                <a:xfrm>
                  <a:off x="7586370" y="2065882"/>
                  <a:ext cx="1636314" cy="1590688"/>
                </a:xfrm>
                <a:prstGeom prst="ellipse">
                  <a:avLst/>
                </a:prstGeom>
                <a:noFill/>
                <a:ln w="25400" algn="ctr">
                  <a:solidFill>
                    <a:schemeClr val="accent6">
                      <a:lumMod val="75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26" name="Freeform 430"/>
                <p:cNvSpPr>
                  <a:spLocks noEditPoints="1"/>
                </p:cNvSpPr>
                <p:nvPr/>
              </p:nvSpPr>
              <p:spPr bwMode="auto">
                <a:xfrm>
                  <a:off x="7903312" y="2590239"/>
                  <a:ext cx="457178" cy="537388"/>
                </a:xfrm>
                <a:custGeom>
                  <a:avLst/>
                  <a:gdLst>
                    <a:gd name="T0" fmla="*/ 1 w 346"/>
                    <a:gd name="T1" fmla="*/ 34 h 515"/>
                    <a:gd name="T2" fmla="*/ 34 w 346"/>
                    <a:gd name="T3" fmla="*/ 513 h 515"/>
                    <a:gd name="T4" fmla="*/ 345 w 346"/>
                    <a:gd name="T5" fmla="*/ 481 h 515"/>
                    <a:gd name="T6" fmla="*/ 312 w 346"/>
                    <a:gd name="T7" fmla="*/ 0 h 515"/>
                    <a:gd name="T8" fmla="*/ 54 w 346"/>
                    <a:gd name="T9" fmla="*/ 58 h 515"/>
                    <a:gd name="T10" fmla="*/ 300 w 346"/>
                    <a:gd name="T11" fmla="*/ 67 h 515"/>
                    <a:gd name="T12" fmla="*/ 290 w 346"/>
                    <a:gd name="T13" fmla="*/ 143 h 515"/>
                    <a:gd name="T14" fmla="*/ 45 w 346"/>
                    <a:gd name="T15" fmla="*/ 133 h 515"/>
                    <a:gd name="T16" fmla="*/ 291 w 346"/>
                    <a:gd name="T17" fmla="*/ 233 h 515"/>
                    <a:gd name="T18" fmla="*/ 264 w 346"/>
                    <a:gd name="T19" fmla="*/ 224 h 515"/>
                    <a:gd name="T20" fmla="*/ 278 w 346"/>
                    <a:gd name="T21" fmla="*/ 199 h 515"/>
                    <a:gd name="T22" fmla="*/ 300 w 346"/>
                    <a:gd name="T23" fmla="*/ 217 h 515"/>
                    <a:gd name="T24" fmla="*/ 213 w 346"/>
                    <a:gd name="T25" fmla="*/ 236 h 515"/>
                    <a:gd name="T26" fmla="*/ 189 w 346"/>
                    <a:gd name="T27" fmla="*/ 217 h 515"/>
                    <a:gd name="T28" fmla="*/ 209 w 346"/>
                    <a:gd name="T29" fmla="*/ 198 h 515"/>
                    <a:gd name="T30" fmla="*/ 155 w 346"/>
                    <a:gd name="T31" fmla="*/ 217 h 515"/>
                    <a:gd name="T32" fmla="*/ 136 w 346"/>
                    <a:gd name="T33" fmla="*/ 236 h 515"/>
                    <a:gd name="T34" fmla="*/ 118 w 346"/>
                    <a:gd name="T35" fmla="*/ 214 h 515"/>
                    <a:gd name="T36" fmla="*/ 144 w 346"/>
                    <a:gd name="T37" fmla="*/ 200 h 515"/>
                    <a:gd name="T38" fmla="*/ 60 w 346"/>
                    <a:gd name="T39" fmla="*/ 456 h 515"/>
                    <a:gd name="T40" fmla="*/ 46 w 346"/>
                    <a:gd name="T41" fmla="*/ 431 h 515"/>
                    <a:gd name="T42" fmla="*/ 75 w 346"/>
                    <a:gd name="T43" fmla="*/ 422 h 515"/>
                    <a:gd name="T44" fmla="*/ 78 w 346"/>
                    <a:gd name="T45" fmla="*/ 452 h 515"/>
                    <a:gd name="T46" fmla="*/ 53 w 346"/>
                    <a:gd name="T47" fmla="*/ 381 h 515"/>
                    <a:gd name="T48" fmla="*/ 50 w 346"/>
                    <a:gd name="T49" fmla="*/ 352 h 515"/>
                    <a:gd name="T50" fmla="*/ 80 w 346"/>
                    <a:gd name="T51" fmla="*/ 354 h 515"/>
                    <a:gd name="T52" fmla="*/ 71 w 346"/>
                    <a:gd name="T53" fmla="*/ 383 h 515"/>
                    <a:gd name="T54" fmla="*/ 48 w 346"/>
                    <a:gd name="T55" fmla="*/ 302 h 515"/>
                    <a:gd name="T56" fmla="*/ 57 w 346"/>
                    <a:gd name="T57" fmla="*/ 274 h 515"/>
                    <a:gd name="T58" fmla="*/ 82 w 346"/>
                    <a:gd name="T59" fmla="*/ 288 h 515"/>
                    <a:gd name="T60" fmla="*/ 64 w 346"/>
                    <a:gd name="T61" fmla="*/ 310 h 515"/>
                    <a:gd name="T62" fmla="*/ 45 w 346"/>
                    <a:gd name="T63" fmla="*/ 221 h 515"/>
                    <a:gd name="T64" fmla="*/ 64 w 346"/>
                    <a:gd name="T65" fmla="*/ 198 h 515"/>
                    <a:gd name="T66" fmla="*/ 83 w 346"/>
                    <a:gd name="T67" fmla="*/ 217 h 515"/>
                    <a:gd name="T68" fmla="*/ 136 w 346"/>
                    <a:gd name="T69" fmla="*/ 457 h 515"/>
                    <a:gd name="T70" fmla="*/ 117 w 346"/>
                    <a:gd name="T71" fmla="*/ 438 h 515"/>
                    <a:gd name="T72" fmla="*/ 141 w 346"/>
                    <a:gd name="T73" fmla="*/ 419 h 515"/>
                    <a:gd name="T74" fmla="*/ 153 w 346"/>
                    <a:gd name="T75" fmla="*/ 445 h 515"/>
                    <a:gd name="T76" fmla="*/ 132 w 346"/>
                    <a:gd name="T77" fmla="*/ 384 h 515"/>
                    <a:gd name="T78" fmla="*/ 119 w 346"/>
                    <a:gd name="T79" fmla="*/ 357 h 515"/>
                    <a:gd name="T80" fmla="*/ 147 w 346"/>
                    <a:gd name="T81" fmla="*/ 349 h 515"/>
                    <a:gd name="T82" fmla="*/ 150 w 346"/>
                    <a:gd name="T83" fmla="*/ 378 h 515"/>
                    <a:gd name="T84" fmla="*/ 126 w 346"/>
                    <a:gd name="T85" fmla="*/ 307 h 515"/>
                    <a:gd name="T86" fmla="*/ 122 w 346"/>
                    <a:gd name="T87" fmla="*/ 279 h 515"/>
                    <a:gd name="T88" fmla="*/ 152 w 346"/>
                    <a:gd name="T89" fmla="*/ 281 h 515"/>
                    <a:gd name="T90" fmla="*/ 144 w 346"/>
                    <a:gd name="T91" fmla="*/ 309 h 515"/>
                    <a:gd name="T92" fmla="*/ 193 w 346"/>
                    <a:gd name="T93" fmla="*/ 449 h 515"/>
                    <a:gd name="T94" fmla="*/ 201 w 346"/>
                    <a:gd name="T95" fmla="*/ 420 h 515"/>
                    <a:gd name="T96" fmla="*/ 228 w 346"/>
                    <a:gd name="T97" fmla="*/ 434 h 515"/>
                    <a:gd name="T98" fmla="*/ 209 w 346"/>
                    <a:gd name="T99" fmla="*/ 457 h 515"/>
                    <a:gd name="T100" fmla="*/ 191 w 346"/>
                    <a:gd name="T101" fmla="*/ 369 h 515"/>
                    <a:gd name="T102" fmla="*/ 209 w 346"/>
                    <a:gd name="T103" fmla="*/ 346 h 515"/>
                    <a:gd name="T104" fmla="*/ 228 w 346"/>
                    <a:gd name="T105" fmla="*/ 365 h 515"/>
                    <a:gd name="T106" fmla="*/ 209 w 346"/>
                    <a:gd name="T107" fmla="*/ 310 h 515"/>
                    <a:gd name="T108" fmla="*/ 189 w 346"/>
                    <a:gd name="T109" fmla="*/ 291 h 515"/>
                    <a:gd name="T110" fmla="*/ 213 w 346"/>
                    <a:gd name="T111" fmla="*/ 273 h 515"/>
                    <a:gd name="T112" fmla="*/ 227 w 346"/>
                    <a:gd name="T113" fmla="*/ 299 h 515"/>
                    <a:gd name="T114" fmla="*/ 303 w 346"/>
                    <a:gd name="T115" fmla="*/ 448 h 515"/>
                    <a:gd name="T116" fmla="*/ 261 w 346"/>
                    <a:gd name="T117" fmla="*/ 284 h 515"/>
                    <a:gd name="T118" fmla="*/ 303 w 346"/>
                    <a:gd name="T119" fmla="*/ 280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6" h="515">
                      <a:moveTo>
                        <a:pt x="303" y="0"/>
                      </a:moveTo>
                      <a:lnTo>
                        <a:pt x="43" y="0"/>
                      </a:lnTo>
                      <a:lnTo>
                        <a:pt x="43" y="0"/>
                      </a:lnTo>
                      <a:lnTo>
                        <a:pt x="34" y="0"/>
                      </a:lnTo>
                      <a:lnTo>
                        <a:pt x="27" y="3"/>
                      </a:lnTo>
                      <a:lnTo>
                        <a:pt x="19" y="7"/>
                      </a:lnTo>
                      <a:lnTo>
                        <a:pt x="13" y="12"/>
                      </a:lnTo>
                      <a:lnTo>
                        <a:pt x="8" y="18"/>
                      </a:lnTo>
                      <a:lnTo>
                        <a:pt x="3" y="26"/>
                      </a:lnTo>
                      <a:lnTo>
                        <a:pt x="1" y="34"/>
                      </a:lnTo>
                      <a:lnTo>
                        <a:pt x="0" y="43"/>
                      </a:lnTo>
                      <a:lnTo>
                        <a:pt x="0" y="472"/>
                      </a:lnTo>
                      <a:lnTo>
                        <a:pt x="0" y="472"/>
                      </a:lnTo>
                      <a:lnTo>
                        <a:pt x="1" y="481"/>
                      </a:lnTo>
                      <a:lnTo>
                        <a:pt x="3" y="488"/>
                      </a:lnTo>
                      <a:lnTo>
                        <a:pt x="8" y="495"/>
                      </a:lnTo>
                      <a:lnTo>
                        <a:pt x="13" y="502"/>
                      </a:lnTo>
                      <a:lnTo>
                        <a:pt x="19" y="507"/>
                      </a:lnTo>
                      <a:lnTo>
                        <a:pt x="27" y="511"/>
                      </a:lnTo>
                      <a:lnTo>
                        <a:pt x="34" y="513"/>
                      </a:lnTo>
                      <a:lnTo>
                        <a:pt x="43" y="515"/>
                      </a:lnTo>
                      <a:lnTo>
                        <a:pt x="303" y="515"/>
                      </a:lnTo>
                      <a:lnTo>
                        <a:pt x="303" y="515"/>
                      </a:lnTo>
                      <a:lnTo>
                        <a:pt x="312" y="513"/>
                      </a:lnTo>
                      <a:lnTo>
                        <a:pt x="319" y="511"/>
                      </a:lnTo>
                      <a:lnTo>
                        <a:pt x="327" y="507"/>
                      </a:lnTo>
                      <a:lnTo>
                        <a:pt x="333" y="502"/>
                      </a:lnTo>
                      <a:lnTo>
                        <a:pt x="338" y="495"/>
                      </a:lnTo>
                      <a:lnTo>
                        <a:pt x="342" y="488"/>
                      </a:lnTo>
                      <a:lnTo>
                        <a:pt x="345" y="481"/>
                      </a:lnTo>
                      <a:lnTo>
                        <a:pt x="346" y="472"/>
                      </a:lnTo>
                      <a:lnTo>
                        <a:pt x="346" y="43"/>
                      </a:lnTo>
                      <a:lnTo>
                        <a:pt x="346" y="43"/>
                      </a:lnTo>
                      <a:lnTo>
                        <a:pt x="345" y="34"/>
                      </a:lnTo>
                      <a:lnTo>
                        <a:pt x="342" y="26"/>
                      </a:lnTo>
                      <a:lnTo>
                        <a:pt x="338" y="18"/>
                      </a:lnTo>
                      <a:lnTo>
                        <a:pt x="333" y="12"/>
                      </a:lnTo>
                      <a:lnTo>
                        <a:pt x="327" y="7"/>
                      </a:lnTo>
                      <a:lnTo>
                        <a:pt x="319" y="3"/>
                      </a:lnTo>
                      <a:lnTo>
                        <a:pt x="312" y="0"/>
                      </a:lnTo>
                      <a:lnTo>
                        <a:pt x="303" y="0"/>
                      </a:lnTo>
                      <a:lnTo>
                        <a:pt x="303" y="0"/>
                      </a:lnTo>
                      <a:close/>
                      <a:moveTo>
                        <a:pt x="44" y="75"/>
                      </a:moveTo>
                      <a:lnTo>
                        <a:pt x="44" y="75"/>
                      </a:lnTo>
                      <a:lnTo>
                        <a:pt x="44" y="71"/>
                      </a:lnTo>
                      <a:lnTo>
                        <a:pt x="45" y="67"/>
                      </a:lnTo>
                      <a:lnTo>
                        <a:pt x="47" y="65"/>
                      </a:lnTo>
                      <a:lnTo>
                        <a:pt x="49" y="62"/>
                      </a:lnTo>
                      <a:lnTo>
                        <a:pt x="51" y="60"/>
                      </a:lnTo>
                      <a:lnTo>
                        <a:pt x="54" y="58"/>
                      </a:lnTo>
                      <a:lnTo>
                        <a:pt x="58" y="56"/>
                      </a:lnTo>
                      <a:lnTo>
                        <a:pt x="62" y="56"/>
                      </a:lnTo>
                      <a:lnTo>
                        <a:pt x="284" y="56"/>
                      </a:lnTo>
                      <a:lnTo>
                        <a:pt x="284" y="56"/>
                      </a:lnTo>
                      <a:lnTo>
                        <a:pt x="287" y="56"/>
                      </a:lnTo>
                      <a:lnTo>
                        <a:pt x="290" y="58"/>
                      </a:lnTo>
                      <a:lnTo>
                        <a:pt x="294" y="60"/>
                      </a:lnTo>
                      <a:lnTo>
                        <a:pt x="297" y="62"/>
                      </a:lnTo>
                      <a:lnTo>
                        <a:pt x="299" y="65"/>
                      </a:lnTo>
                      <a:lnTo>
                        <a:pt x="300" y="67"/>
                      </a:lnTo>
                      <a:lnTo>
                        <a:pt x="301" y="71"/>
                      </a:lnTo>
                      <a:lnTo>
                        <a:pt x="302" y="75"/>
                      </a:lnTo>
                      <a:lnTo>
                        <a:pt x="302" y="126"/>
                      </a:lnTo>
                      <a:lnTo>
                        <a:pt x="302" y="126"/>
                      </a:lnTo>
                      <a:lnTo>
                        <a:pt x="301" y="130"/>
                      </a:lnTo>
                      <a:lnTo>
                        <a:pt x="300" y="133"/>
                      </a:lnTo>
                      <a:lnTo>
                        <a:pt x="299" y="136"/>
                      </a:lnTo>
                      <a:lnTo>
                        <a:pt x="297" y="138"/>
                      </a:lnTo>
                      <a:lnTo>
                        <a:pt x="294" y="140"/>
                      </a:lnTo>
                      <a:lnTo>
                        <a:pt x="290" y="143"/>
                      </a:lnTo>
                      <a:lnTo>
                        <a:pt x="287" y="144"/>
                      </a:lnTo>
                      <a:lnTo>
                        <a:pt x="284" y="144"/>
                      </a:lnTo>
                      <a:lnTo>
                        <a:pt x="62" y="144"/>
                      </a:lnTo>
                      <a:lnTo>
                        <a:pt x="62" y="144"/>
                      </a:lnTo>
                      <a:lnTo>
                        <a:pt x="58" y="144"/>
                      </a:lnTo>
                      <a:lnTo>
                        <a:pt x="54" y="143"/>
                      </a:lnTo>
                      <a:lnTo>
                        <a:pt x="51" y="140"/>
                      </a:lnTo>
                      <a:lnTo>
                        <a:pt x="49" y="138"/>
                      </a:lnTo>
                      <a:lnTo>
                        <a:pt x="47" y="136"/>
                      </a:lnTo>
                      <a:lnTo>
                        <a:pt x="45" y="133"/>
                      </a:lnTo>
                      <a:lnTo>
                        <a:pt x="44" y="130"/>
                      </a:lnTo>
                      <a:lnTo>
                        <a:pt x="44" y="126"/>
                      </a:lnTo>
                      <a:lnTo>
                        <a:pt x="44" y="75"/>
                      </a:lnTo>
                      <a:close/>
                      <a:moveTo>
                        <a:pt x="300" y="217"/>
                      </a:moveTo>
                      <a:lnTo>
                        <a:pt x="300" y="217"/>
                      </a:lnTo>
                      <a:lnTo>
                        <a:pt x="300" y="221"/>
                      </a:lnTo>
                      <a:lnTo>
                        <a:pt x="299" y="224"/>
                      </a:lnTo>
                      <a:lnTo>
                        <a:pt x="297" y="228"/>
                      </a:lnTo>
                      <a:lnTo>
                        <a:pt x="295" y="231"/>
                      </a:lnTo>
                      <a:lnTo>
                        <a:pt x="291" y="233"/>
                      </a:lnTo>
                      <a:lnTo>
                        <a:pt x="288" y="235"/>
                      </a:lnTo>
                      <a:lnTo>
                        <a:pt x="285" y="236"/>
                      </a:lnTo>
                      <a:lnTo>
                        <a:pt x="281" y="236"/>
                      </a:lnTo>
                      <a:lnTo>
                        <a:pt x="281" y="236"/>
                      </a:lnTo>
                      <a:lnTo>
                        <a:pt x="278" y="236"/>
                      </a:lnTo>
                      <a:lnTo>
                        <a:pt x="273" y="235"/>
                      </a:lnTo>
                      <a:lnTo>
                        <a:pt x="270" y="233"/>
                      </a:lnTo>
                      <a:lnTo>
                        <a:pt x="268" y="231"/>
                      </a:lnTo>
                      <a:lnTo>
                        <a:pt x="265" y="228"/>
                      </a:lnTo>
                      <a:lnTo>
                        <a:pt x="264" y="224"/>
                      </a:lnTo>
                      <a:lnTo>
                        <a:pt x="263" y="221"/>
                      </a:lnTo>
                      <a:lnTo>
                        <a:pt x="262" y="217"/>
                      </a:lnTo>
                      <a:lnTo>
                        <a:pt x="262" y="217"/>
                      </a:lnTo>
                      <a:lnTo>
                        <a:pt x="263" y="214"/>
                      </a:lnTo>
                      <a:lnTo>
                        <a:pt x="264" y="210"/>
                      </a:lnTo>
                      <a:lnTo>
                        <a:pt x="265" y="206"/>
                      </a:lnTo>
                      <a:lnTo>
                        <a:pt x="268" y="204"/>
                      </a:lnTo>
                      <a:lnTo>
                        <a:pt x="270" y="201"/>
                      </a:lnTo>
                      <a:lnTo>
                        <a:pt x="273" y="200"/>
                      </a:lnTo>
                      <a:lnTo>
                        <a:pt x="278" y="199"/>
                      </a:lnTo>
                      <a:lnTo>
                        <a:pt x="281" y="198"/>
                      </a:lnTo>
                      <a:lnTo>
                        <a:pt x="281" y="198"/>
                      </a:lnTo>
                      <a:lnTo>
                        <a:pt x="285" y="199"/>
                      </a:lnTo>
                      <a:lnTo>
                        <a:pt x="288" y="200"/>
                      </a:lnTo>
                      <a:lnTo>
                        <a:pt x="291" y="201"/>
                      </a:lnTo>
                      <a:lnTo>
                        <a:pt x="295" y="204"/>
                      </a:lnTo>
                      <a:lnTo>
                        <a:pt x="297" y="206"/>
                      </a:lnTo>
                      <a:lnTo>
                        <a:pt x="299" y="210"/>
                      </a:lnTo>
                      <a:lnTo>
                        <a:pt x="300" y="214"/>
                      </a:lnTo>
                      <a:lnTo>
                        <a:pt x="300" y="217"/>
                      </a:lnTo>
                      <a:lnTo>
                        <a:pt x="300" y="217"/>
                      </a:lnTo>
                      <a:close/>
                      <a:moveTo>
                        <a:pt x="228" y="217"/>
                      </a:moveTo>
                      <a:lnTo>
                        <a:pt x="228" y="217"/>
                      </a:lnTo>
                      <a:lnTo>
                        <a:pt x="228" y="221"/>
                      </a:lnTo>
                      <a:lnTo>
                        <a:pt x="227" y="224"/>
                      </a:lnTo>
                      <a:lnTo>
                        <a:pt x="225" y="228"/>
                      </a:lnTo>
                      <a:lnTo>
                        <a:pt x="222" y="231"/>
                      </a:lnTo>
                      <a:lnTo>
                        <a:pt x="219" y="233"/>
                      </a:lnTo>
                      <a:lnTo>
                        <a:pt x="216" y="235"/>
                      </a:lnTo>
                      <a:lnTo>
                        <a:pt x="213" y="236"/>
                      </a:lnTo>
                      <a:lnTo>
                        <a:pt x="209" y="236"/>
                      </a:lnTo>
                      <a:lnTo>
                        <a:pt x="209" y="236"/>
                      </a:lnTo>
                      <a:lnTo>
                        <a:pt x="205" y="236"/>
                      </a:lnTo>
                      <a:lnTo>
                        <a:pt x="201" y="235"/>
                      </a:lnTo>
                      <a:lnTo>
                        <a:pt x="198" y="233"/>
                      </a:lnTo>
                      <a:lnTo>
                        <a:pt x="196" y="231"/>
                      </a:lnTo>
                      <a:lnTo>
                        <a:pt x="193" y="228"/>
                      </a:lnTo>
                      <a:lnTo>
                        <a:pt x="192" y="224"/>
                      </a:lnTo>
                      <a:lnTo>
                        <a:pt x="191" y="221"/>
                      </a:lnTo>
                      <a:lnTo>
                        <a:pt x="189" y="217"/>
                      </a:lnTo>
                      <a:lnTo>
                        <a:pt x="189" y="217"/>
                      </a:lnTo>
                      <a:lnTo>
                        <a:pt x="191" y="214"/>
                      </a:lnTo>
                      <a:lnTo>
                        <a:pt x="192" y="210"/>
                      </a:lnTo>
                      <a:lnTo>
                        <a:pt x="193" y="206"/>
                      </a:lnTo>
                      <a:lnTo>
                        <a:pt x="196" y="204"/>
                      </a:lnTo>
                      <a:lnTo>
                        <a:pt x="198" y="201"/>
                      </a:lnTo>
                      <a:lnTo>
                        <a:pt x="201" y="200"/>
                      </a:lnTo>
                      <a:lnTo>
                        <a:pt x="205" y="199"/>
                      </a:lnTo>
                      <a:lnTo>
                        <a:pt x="209" y="198"/>
                      </a:lnTo>
                      <a:lnTo>
                        <a:pt x="209" y="198"/>
                      </a:lnTo>
                      <a:lnTo>
                        <a:pt x="213" y="199"/>
                      </a:lnTo>
                      <a:lnTo>
                        <a:pt x="216" y="200"/>
                      </a:lnTo>
                      <a:lnTo>
                        <a:pt x="219" y="201"/>
                      </a:lnTo>
                      <a:lnTo>
                        <a:pt x="222" y="204"/>
                      </a:lnTo>
                      <a:lnTo>
                        <a:pt x="225" y="206"/>
                      </a:lnTo>
                      <a:lnTo>
                        <a:pt x="227" y="210"/>
                      </a:lnTo>
                      <a:lnTo>
                        <a:pt x="228" y="214"/>
                      </a:lnTo>
                      <a:lnTo>
                        <a:pt x="228" y="217"/>
                      </a:lnTo>
                      <a:lnTo>
                        <a:pt x="228" y="217"/>
                      </a:lnTo>
                      <a:close/>
                      <a:moveTo>
                        <a:pt x="155" y="217"/>
                      </a:moveTo>
                      <a:lnTo>
                        <a:pt x="155" y="217"/>
                      </a:lnTo>
                      <a:lnTo>
                        <a:pt x="155" y="221"/>
                      </a:lnTo>
                      <a:lnTo>
                        <a:pt x="153" y="224"/>
                      </a:lnTo>
                      <a:lnTo>
                        <a:pt x="152" y="228"/>
                      </a:lnTo>
                      <a:lnTo>
                        <a:pt x="150" y="231"/>
                      </a:lnTo>
                      <a:lnTo>
                        <a:pt x="147" y="233"/>
                      </a:lnTo>
                      <a:lnTo>
                        <a:pt x="144" y="235"/>
                      </a:lnTo>
                      <a:lnTo>
                        <a:pt x="141" y="236"/>
                      </a:lnTo>
                      <a:lnTo>
                        <a:pt x="136" y="236"/>
                      </a:lnTo>
                      <a:lnTo>
                        <a:pt x="136" y="236"/>
                      </a:lnTo>
                      <a:lnTo>
                        <a:pt x="132" y="236"/>
                      </a:lnTo>
                      <a:lnTo>
                        <a:pt x="129" y="235"/>
                      </a:lnTo>
                      <a:lnTo>
                        <a:pt x="126" y="233"/>
                      </a:lnTo>
                      <a:lnTo>
                        <a:pt x="122" y="231"/>
                      </a:lnTo>
                      <a:lnTo>
                        <a:pt x="120" y="228"/>
                      </a:lnTo>
                      <a:lnTo>
                        <a:pt x="119" y="224"/>
                      </a:lnTo>
                      <a:lnTo>
                        <a:pt x="118" y="221"/>
                      </a:lnTo>
                      <a:lnTo>
                        <a:pt x="117" y="217"/>
                      </a:lnTo>
                      <a:lnTo>
                        <a:pt x="117" y="217"/>
                      </a:lnTo>
                      <a:lnTo>
                        <a:pt x="118" y="214"/>
                      </a:lnTo>
                      <a:lnTo>
                        <a:pt x="119" y="210"/>
                      </a:lnTo>
                      <a:lnTo>
                        <a:pt x="120" y="206"/>
                      </a:lnTo>
                      <a:lnTo>
                        <a:pt x="122" y="204"/>
                      </a:lnTo>
                      <a:lnTo>
                        <a:pt x="126" y="201"/>
                      </a:lnTo>
                      <a:lnTo>
                        <a:pt x="129" y="200"/>
                      </a:lnTo>
                      <a:lnTo>
                        <a:pt x="132" y="199"/>
                      </a:lnTo>
                      <a:lnTo>
                        <a:pt x="136" y="198"/>
                      </a:lnTo>
                      <a:lnTo>
                        <a:pt x="136" y="198"/>
                      </a:lnTo>
                      <a:lnTo>
                        <a:pt x="141" y="199"/>
                      </a:lnTo>
                      <a:lnTo>
                        <a:pt x="144" y="200"/>
                      </a:lnTo>
                      <a:lnTo>
                        <a:pt x="147" y="201"/>
                      </a:lnTo>
                      <a:lnTo>
                        <a:pt x="150" y="204"/>
                      </a:lnTo>
                      <a:lnTo>
                        <a:pt x="152" y="206"/>
                      </a:lnTo>
                      <a:lnTo>
                        <a:pt x="153" y="210"/>
                      </a:lnTo>
                      <a:lnTo>
                        <a:pt x="155" y="214"/>
                      </a:lnTo>
                      <a:lnTo>
                        <a:pt x="155" y="217"/>
                      </a:lnTo>
                      <a:lnTo>
                        <a:pt x="155" y="217"/>
                      </a:lnTo>
                      <a:close/>
                      <a:moveTo>
                        <a:pt x="64" y="457"/>
                      </a:moveTo>
                      <a:lnTo>
                        <a:pt x="64" y="457"/>
                      </a:lnTo>
                      <a:lnTo>
                        <a:pt x="60" y="456"/>
                      </a:lnTo>
                      <a:lnTo>
                        <a:pt x="57" y="455"/>
                      </a:lnTo>
                      <a:lnTo>
                        <a:pt x="53" y="454"/>
                      </a:lnTo>
                      <a:lnTo>
                        <a:pt x="50" y="452"/>
                      </a:lnTo>
                      <a:lnTo>
                        <a:pt x="48" y="449"/>
                      </a:lnTo>
                      <a:lnTo>
                        <a:pt x="46" y="445"/>
                      </a:lnTo>
                      <a:lnTo>
                        <a:pt x="45" y="442"/>
                      </a:lnTo>
                      <a:lnTo>
                        <a:pt x="45" y="438"/>
                      </a:lnTo>
                      <a:lnTo>
                        <a:pt x="45" y="438"/>
                      </a:lnTo>
                      <a:lnTo>
                        <a:pt x="45" y="434"/>
                      </a:lnTo>
                      <a:lnTo>
                        <a:pt x="46" y="431"/>
                      </a:lnTo>
                      <a:lnTo>
                        <a:pt x="48" y="427"/>
                      </a:lnTo>
                      <a:lnTo>
                        <a:pt x="50" y="424"/>
                      </a:lnTo>
                      <a:lnTo>
                        <a:pt x="53" y="422"/>
                      </a:lnTo>
                      <a:lnTo>
                        <a:pt x="57" y="420"/>
                      </a:lnTo>
                      <a:lnTo>
                        <a:pt x="60" y="419"/>
                      </a:lnTo>
                      <a:lnTo>
                        <a:pt x="64" y="419"/>
                      </a:lnTo>
                      <a:lnTo>
                        <a:pt x="64" y="419"/>
                      </a:lnTo>
                      <a:lnTo>
                        <a:pt x="68" y="419"/>
                      </a:lnTo>
                      <a:lnTo>
                        <a:pt x="71" y="420"/>
                      </a:lnTo>
                      <a:lnTo>
                        <a:pt x="75" y="422"/>
                      </a:lnTo>
                      <a:lnTo>
                        <a:pt x="78" y="424"/>
                      </a:lnTo>
                      <a:lnTo>
                        <a:pt x="80" y="427"/>
                      </a:lnTo>
                      <a:lnTo>
                        <a:pt x="81" y="431"/>
                      </a:lnTo>
                      <a:lnTo>
                        <a:pt x="82" y="434"/>
                      </a:lnTo>
                      <a:lnTo>
                        <a:pt x="83" y="438"/>
                      </a:lnTo>
                      <a:lnTo>
                        <a:pt x="83" y="438"/>
                      </a:lnTo>
                      <a:lnTo>
                        <a:pt x="82" y="442"/>
                      </a:lnTo>
                      <a:lnTo>
                        <a:pt x="81" y="445"/>
                      </a:lnTo>
                      <a:lnTo>
                        <a:pt x="80" y="449"/>
                      </a:lnTo>
                      <a:lnTo>
                        <a:pt x="78" y="452"/>
                      </a:lnTo>
                      <a:lnTo>
                        <a:pt x="75" y="454"/>
                      </a:lnTo>
                      <a:lnTo>
                        <a:pt x="71" y="455"/>
                      </a:lnTo>
                      <a:lnTo>
                        <a:pt x="68" y="456"/>
                      </a:lnTo>
                      <a:lnTo>
                        <a:pt x="64" y="457"/>
                      </a:lnTo>
                      <a:lnTo>
                        <a:pt x="64" y="457"/>
                      </a:lnTo>
                      <a:close/>
                      <a:moveTo>
                        <a:pt x="64" y="384"/>
                      </a:moveTo>
                      <a:lnTo>
                        <a:pt x="64" y="384"/>
                      </a:lnTo>
                      <a:lnTo>
                        <a:pt x="60" y="384"/>
                      </a:lnTo>
                      <a:lnTo>
                        <a:pt x="57" y="383"/>
                      </a:lnTo>
                      <a:lnTo>
                        <a:pt x="53" y="381"/>
                      </a:lnTo>
                      <a:lnTo>
                        <a:pt x="50" y="378"/>
                      </a:lnTo>
                      <a:lnTo>
                        <a:pt x="48" y="375"/>
                      </a:lnTo>
                      <a:lnTo>
                        <a:pt x="46" y="372"/>
                      </a:lnTo>
                      <a:lnTo>
                        <a:pt x="45" y="369"/>
                      </a:lnTo>
                      <a:lnTo>
                        <a:pt x="45" y="365"/>
                      </a:lnTo>
                      <a:lnTo>
                        <a:pt x="45" y="365"/>
                      </a:lnTo>
                      <a:lnTo>
                        <a:pt x="45" y="361"/>
                      </a:lnTo>
                      <a:lnTo>
                        <a:pt x="46" y="357"/>
                      </a:lnTo>
                      <a:lnTo>
                        <a:pt x="48" y="354"/>
                      </a:lnTo>
                      <a:lnTo>
                        <a:pt x="50" y="352"/>
                      </a:lnTo>
                      <a:lnTo>
                        <a:pt x="53" y="349"/>
                      </a:lnTo>
                      <a:lnTo>
                        <a:pt x="57" y="348"/>
                      </a:lnTo>
                      <a:lnTo>
                        <a:pt x="60" y="347"/>
                      </a:lnTo>
                      <a:lnTo>
                        <a:pt x="64" y="346"/>
                      </a:lnTo>
                      <a:lnTo>
                        <a:pt x="64" y="346"/>
                      </a:lnTo>
                      <a:lnTo>
                        <a:pt x="68" y="347"/>
                      </a:lnTo>
                      <a:lnTo>
                        <a:pt x="71" y="348"/>
                      </a:lnTo>
                      <a:lnTo>
                        <a:pt x="75" y="349"/>
                      </a:lnTo>
                      <a:lnTo>
                        <a:pt x="78" y="352"/>
                      </a:lnTo>
                      <a:lnTo>
                        <a:pt x="80" y="354"/>
                      </a:lnTo>
                      <a:lnTo>
                        <a:pt x="81" y="357"/>
                      </a:lnTo>
                      <a:lnTo>
                        <a:pt x="82" y="361"/>
                      </a:lnTo>
                      <a:lnTo>
                        <a:pt x="83" y="365"/>
                      </a:lnTo>
                      <a:lnTo>
                        <a:pt x="83" y="365"/>
                      </a:lnTo>
                      <a:lnTo>
                        <a:pt x="82" y="369"/>
                      </a:lnTo>
                      <a:lnTo>
                        <a:pt x="81" y="372"/>
                      </a:lnTo>
                      <a:lnTo>
                        <a:pt x="80" y="375"/>
                      </a:lnTo>
                      <a:lnTo>
                        <a:pt x="78" y="378"/>
                      </a:lnTo>
                      <a:lnTo>
                        <a:pt x="75" y="381"/>
                      </a:lnTo>
                      <a:lnTo>
                        <a:pt x="71" y="383"/>
                      </a:lnTo>
                      <a:lnTo>
                        <a:pt x="68" y="384"/>
                      </a:lnTo>
                      <a:lnTo>
                        <a:pt x="64" y="384"/>
                      </a:lnTo>
                      <a:lnTo>
                        <a:pt x="64" y="384"/>
                      </a:lnTo>
                      <a:close/>
                      <a:moveTo>
                        <a:pt x="64" y="310"/>
                      </a:moveTo>
                      <a:lnTo>
                        <a:pt x="64" y="310"/>
                      </a:lnTo>
                      <a:lnTo>
                        <a:pt x="60" y="310"/>
                      </a:lnTo>
                      <a:lnTo>
                        <a:pt x="57" y="309"/>
                      </a:lnTo>
                      <a:lnTo>
                        <a:pt x="53" y="307"/>
                      </a:lnTo>
                      <a:lnTo>
                        <a:pt x="50" y="305"/>
                      </a:lnTo>
                      <a:lnTo>
                        <a:pt x="48" y="302"/>
                      </a:lnTo>
                      <a:lnTo>
                        <a:pt x="46" y="299"/>
                      </a:lnTo>
                      <a:lnTo>
                        <a:pt x="45" y="296"/>
                      </a:lnTo>
                      <a:lnTo>
                        <a:pt x="45" y="291"/>
                      </a:lnTo>
                      <a:lnTo>
                        <a:pt x="45" y="291"/>
                      </a:lnTo>
                      <a:lnTo>
                        <a:pt x="45" y="288"/>
                      </a:lnTo>
                      <a:lnTo>
                        <a:pt x="46" y="284"/>
                      </a:lnTo>
                      <a:lnTo>
                        <a:pt x="48" y="281"/>
                      </a:lnTo>
                      <a:lnTo>
                        <a:pt x="50" y="279"/>
                      </a:lnTo>
                      <a:lnTo>
                        <a:pt x="53" y="276"/>
                      </a:lnTo>
                      <a:lnTo>
                        <a:pt x="57" y="274"/>
                      </a:lnTo>
                      <a:lnTo>
                        <a:pt x="60" y="273"/>
                      </a:lnTo>
                      <a:lnTo>
                        <a:pt x="64" y="273"/>
                      </a:lnTo>
                      <a:lnTo>
                        <a:pt x="64" y="273"/>
                      </a:lnTo>
                      <a:lnTo>
                        <a:pt x="68" y="273"/>
                      </a:lnTo>
                      <a:lnTo>
                        <a:pt x="71" y="274"/>
                      </a:lnTo>
                      <a:lnTo>
                        <a:pt x="75" y="276"/>
                      </a:lnTo>
                      <a:lnTo>
                        <a:pt x="78" y="279"/>
                      </a:lnTo>
                      <a:lnTo>
                        <a:pt x="80" y="281"/>
                      </a:lnTo>
                      <a:lnTo>
                        <a:pt x="81" y="284"/>
                      </a:lnTo>
                      <a:lnTo>
                        <a:pt x="82" y="288"/>
                      </a:lnTo>
                      <a:lnTo>
                        <a:pt x="83" y="291"/>
                      </a:lnTo>
                      <a:lnTo>
                        <a:pt x="83" y="291"/>
                      </a:lnTo>
                      <a:lnTo>
                        <a:pt x="82" y="296"/>
                      </a:lnTo>
                      <a:lnTo>
                        <a:pt x="81" y="299"/>
                      </a:lnTo>
                      <a:lnTo>
                        <a:pt x="80" y="302"/>
                      </a:lnTo>
                      <a:lnTo>
                        <a:pt x="78" y="305"/>
                      </a:lnTo>
                      <a:lnTo>
                        <a:pt x="75" y="307"/>
                      </a:lnTo>
                      <a:lnTo>
                        <a:pt x="71" y="309"/>
                      </a:lnTo>
                      <a:lnTo>
                        <a:pt x="68" y="310"/>
                      </a:lnTo>
                      <a:lnTo>
                        <a:pt x="64" y="310"/>
                      </a:lnTo>
                      <a:lnTo>
                        <a:pt x="64" y="310"/>
                      </a:lnTo>
                      <a:close/>
                      <a:moveTo>
                        <a:pt x="64" y="236"/>
                      </a:moveTo>
                      <a:lnTo>
                        <a:pt x="64" y="236"/>
                      </a:lnTo>
                      <a:lnTo>
                        <a:pt x="60" y="236"/>
                      </a:lnTo>
                      <a:lnTo>
                        <a:pt x="57" y="235"/>
                      </a:lnTo>
                      <a:lnTo>
                        <a:pt x="53" y="233"/>
                      </a:lnTo>
                      <a:lnTo>
                        <a:pt x="50" y="231"/>
                      </a:lnTo>
                      <a:lnTo>
                        <a:pt x="48" y="228"/>
                      </a:lnTo>
                      <a:lnTo>
                        <a:pt x="46" y="224"/>
                      </a:lnTo>
                      <a:lnTo>
                        <a:pt x="45" y="221"/>
                      </a:lnTo>
                      <a:lnTo>
                        <a:pt x="45" y="217"/>
                      </a:lnTo>
                      <a:lnTo>
                        <a:pt x="45" y="217"/>
                      </a:lnTo>
                      <a:lnTo>
                        <a:pt x="45" y="214"/>
                      </a:lnTo>
                      <a:lnTo>
                        <a:pt x="46" y="210"/>
                      </a:lnTo>
                      <a:lnTo>
                        <a:pt x="48" y="206"/>
                      </a:lnTo>
                      <a:lnTo>
                        <a:pt x="50" y="204"/>
                      </a:lnTo>
                      <a:lnTo>
                        <a:pt x="53" y="201"/>
                      </a:lnTo>
                      <a:lnTo>
                        <a:pt x="57" y="200"/>
                      </a:lnTo>
                      <a:lnTo>
                        <a:pt x="60" y="199"/>
                      </a:lnTo>
                      <a:lnTo>
                        <a:pt x="64" y="198"/>
                      </a:lnTo>
                      <a:lnTo>
                        <a:pt x="64" y="198"/>
                      </a:lnTo>
                      <a:lnTo>
                        <a:pt x="68" y="199"/>
                      </a:lnTo>
                      <a:lnTo>
                        <a:pt x="71" y="200"/>
                      </a:lnTo>
                      <a:lnTo>
                        <a:pt x="75" y="201"/>
                      </a:lnTo>
                      <a:lnTo>
                        <a:pt x="78" y="204"/>
                      </a:lnTo>
                      <a:lnTo>
                        <a:pt x="80" y="206"/>
                      </a:lnTo>
                      <a:lnTo>
                        <a:pt x="81" y="210"/>
                      </a:lnTo>
                      <a:lnTo>
                        <a:pt x="82" y="214"/>
                      </a:lnTo>
                      <a:lnTo>
                        <a:pt x="83" y="217"/>
                      </a:lnTo>
                      <a:lnTo>
                        <a:pt x="83" y="217"/>
                      </a:lnTo>
                      <a:lnTo>
                        <a:pt x="82" y="221"/>
                      </a:lnTo>
                      <a:lnTo>
                        <a:pt x="81" y="224"/>
                      </a:lnTo>
                      <a:lnTo>
                        <a:pt x="80" y="228"/>
                      </a:lnTo>
                      <a:lnTo>
                        <a:pt x="78" y="231"/>
                      </a:lnTo>
                      <a:lnTo>
                        <a:pt x="75" y="233"/>
                      </a:lnTo>
                      <a:lnTo>
                        <a:pt x="71" y="235"/>
                      </a:lnTo>
                      <a:lnTo>
                        <a:pt x="68" y="236"/>
                      </a:lnTo>
                      <a:lnTo>
                        <a:pt x="64" y="236"/>
                      </a:lnTo>
                      <a:lnTo>
                        <a:pt x="64" y="236"/>
                      </a:lnTo>
                      <a:close/>
                      <a:moveTo>
                        <a:pt x="136" y="457"/>
                      </a:moveTo>
                      <a:lnTo>
                        <a:pt x="136" y="457"/>
                      </a:lnTo>
                      <a:lnTo>
                        <a:pt x="132" y="456"/>
                      </a:lnTo>
                      <a:lnTo>
                        <a:pt x="129" y="455"/>
                      </a:lnTo>
                      <a:lnTo>
                        <a:pt x="126" y="454"/>
                      </a:lnTo>
                      <a:lnTo>
                        <a:pt x="122" y="452"/>
                      </a:lnTo>
                      <a:lnTo>
                        <a:pt x="120" y="449"/>
                      </a:lnTo>
                      <a:lnTo>
                        <a:pt x="119" y="445"/>
                      </a:lnTo>
                      <a:lnTo>
                        <a:pt x="118" y="442"/>
                      </a:lnTo>
                      <a:lnTo>
                        <a:pt x="117" y="438"/>
                      </a:lnTo>
                      <a:lnTo>
                        <a:pt x="117" y="438"/>
                      </a:lnTo>
                      <a:lnTo>
                        <a:pt x="118" y="434"/>
                      </a:lnTo>
                      <a:lnTo>
                        <a:pt x="119" y="431"/>
                      </a:lnTo>
                      <a:lnTo>
                        <a:pt x="120" y="427"/>
                      </a:lnTo>
                      <a:lnTo>
                        <a:pt x="122" y="424"/>
                      </a:lnTo>
                      <a:lnTo>
                        <a:pt x="126" y="422"/>
                      </a:lnTo>
                      <a:lnTo>
                        <a:pt x="129" y="420"/>
                      </a:lnTo>
                      <a:lnTo>
                        <a:pt x="132" y="419"/>
                      </a:lnTo>
                      <a:lnTo>
                        <a:pt x="136" y="419"/>
                      </a:lnTo>
                      <a:lnTo>
                        <a:pt x="136" y="419"/>
                      </a:lnTo>
                      <a:lnTo>
                        <a:pt x="141" y="419"/>
                      </a:lnTo>
                      <a:lnTo>
                        <a:pt x="144" y="420"/>
                      </a:lnTo>
                      <a:lnTo>
                        <a:pt x="147" y="422"/>
                      </a:lnTo>
                      <a:lnTo>
                        <a:pt x="150" y="424"/>
                      </a:lnTo>
                      <a:lnTo>
                        <a:pt x="152" y="427"/>
                      </a:lnTo>
                      <a:lnTo>
                        <a:pt x="153" y="431"/>
                      </a:lnTo>
                      <a:lnTo>
                        <a:pt x="155" y="434"/>
                      </a:lnTo>
                      <a:lnTo>
                        <a:pt x="155" y="438"/>
                      </a:lnTo>
                      <a:lnTo>
                        <a:pt x="155" y="438"/>
                      </a:lnTo>
                      <a:lnTo>
                        <a:pt x="155" y="442"/>
                      </a:lnTo>
                      <a:lnTo>
                        <a:pt x="153" y="445"/>
                      </a:lnTo>
                      <a:lnTo>
                        <a:pt x="152" y="449"/>
                      </a:lnTo>
                      <a:lnTo>
                        <a:pt x="150" y="452"/>
                      </a:lnTo>
                      <a:lnTo>
                        <a:pt x="147" y="454"/>
                      </a:lnTo>
                      <a:lnTo>
                        <a:pt x="144" y="455"/>
                      </a:lnTo>
                      <a:lnTo>
                        <a:pt x="141" y="456"/>
                      </a:lnTo>
                      <a:lnTo>
                        <a:pt x="136" y="457"/>
                      </a:lnTo>
                      <a:lnTo>
                        <a:pt x="136" y="457"/>
                      </a:lnTo>
                      <a:close/>
                      <a:moveTo>
                        <a:pt x="136" y="384"/>
                      </a:moveTo>
                      <a:lnTo>
                        <a:pt x="136" y="384"/>
                      </a:lnTo>
                      <a:lnTo>
                        <a:pt x="132" y="384"/>
                      </a:lnTo>
                      <a:lnTo>
                        <a:pt x="129" y="383"/>
                      </a:lnTo>
                      <a:lnTo>
                        <a:pt x="126" y="381"/>
                      </a:lnTo>
                      <a:lnTo>
                        <a:pt x="122" y="378"/>
                      </a:lnTo>
                      <a:lnTo>
                        <a:pt x="120" y="375"/>
                      </a:lnTo>
                      <a:lnTo>
                        <a:pt x="119" y="372"/>
                      </a:lnTo>
                      <a:lnTo>
                        <a:pt x="118" y="369"/>
                      </a:lnTo>
                      <a:lnTo>
                        <a:pt x="117" y="365"/>
                      </a:lnTo>
                      <a:lnTo>
                        <a:pt x="117" y="365"/>
                      </a:lnTo>
                      <a:lnTo>
                        <a:pt x="118" y="361"/>
                      </a:lnTo>
                      <a:lnTo>
                        <a:pt x="119" y="357"/>
                      </a:lnTo>
                      <a:lnTo>
                        <a:pt x="120" y="354"/>
                      </a:lnTo>
                      <a:lnTo>
                        <a:pt x="122" y="352"/>
                      </a:lnTo>
                      <a:lnTo>
                        <a:pt x="126" y="349"/>
                      </a:lnTo>
                      <a:lnTo>
                        <a:pt x="129" y="348"/>
                      </a:lnTo>
                      <a:lnTo>
                        <a:pt x="132" y="347"/>
                      </a:lnTo>
                      <a:lnTo>
                        <a:pt x="136" y="346"/>
                      </a:lnTo>
                      <a:lnTo>
                        <a:pt x="136" y="346"/>
                      </a:lnTo>
                      <a:lnTo>
                        <a:pt x="141" y="347"/>
                      </a:lnTo>
                      <a:lnTo>
                        <a:pt x="144" y="348"/>
                      </a:lnTo>
                      <a:lnTo>
                        <a:pt x="147" y="349"/>
                      </a:lnTo>
                      <a:lnTo>
                        <a:pt x="150" y="352"/>
                      </a:lnTo>
                      <a:lnTo>
                        <a:pt x="152" y="354"/>
                      </a:lnTo>
                      <a:lnTo>
                        <a:pt x="153" y="357"/>
                      </a:lnTo>
                      <a:lnTo>
                        <a:pt x="155" y="361"/>
                      </a:lnTo>
                      <a:lnTo>
                        <a:pt x="155" y="365"/>
                      </a:lnTo>
                      <a:lnTo>
                        <a:pt x="155" y="365"/>
                      </a:lnTo>
                      <a:lnTo>
                        <a:pt x="155" y="369"/>
                      </a:lnTo>
                      <a:lnTo>
                        <a:pt x="153" y="372"/>
                      </a:lnTo>
                      <a:lnTo>
                        <a:pt x="152" y="375"/>
                      </a:lnTo>
                      <a:lnTo>
                        <a:pt x="150" y="378"/>
                      </a:lnTo>
                      <a:lnTo>
                        <a:pt x="147" y="381"/>
                      </a:lnTo>
                      <a:lnTo>
                        <a:pt x="144" y="383"/>
                      </a:lnTo>
                      <a:lnTo>
                        <a:pt x="141" y="384"/>
                      </a:lnTo>
                      <a:lnTo>
                        <a:pt x="136" y="384"/>
                      </a:lnTo>
                      <a:lnTo>
                        <a:pt x="136" y="384"/>
                      </a:lnTo>
                      <a:close/>
                      <a:moveTo>
                        <a:pt x="136" y="310"/>
                      </a:moveTo>
                      <a:lnTo>
                        <a:pt x="136" y="310"/>
                      </a:lnTo>
                      <a:lnTo>
                        <a:pt x="132" y="310"/>
                      </a:lnTo>
                      <a:lnTo>
                        <a:pt x="129" y="309"/>
                      </a:lnTo>
                      <a:lnTo>
                        <a:pt x="126" y="307"/>
                      </a:lnTo>
                      <a:lnTo>
                        <a:pt x="122" y="305"/>
                      </a:lnTo>
                      <a:lnTo>
                        <a:pt x="120" y="302"/>
                      </a:lnTo>
                      <a:lnTo>
                        <a:pt x="119" y="299"/>
                      </a:lnTo>
                      <a:lnTo>
                        <a:pt x="118" y="296"/>
                      </a:lnTo>
                      <a:lnTo>
                        <a:pt x="117" y="291"/>
                      </a:lnTo>
                      <a:lnTo>
                        <a:pt x="117" y="291"/>
                      </a:lnTo>
                      <a:lnTo>
                        <a:pt x="118" y="288"/>
                      </a:lnTo>
                      <a:lnTo>
                        <a:pt x="119" y="284"/>
                      </a:lnTo>
                      <a:lnTo>
                        <a:pt x="120" y="281"/>
                      </a:lnTo>
                      <a:lnTo>
                        <a:pt x="122" y="279"/>
                      </a:lnTo>
                      <a:lnTo>
                        <a:pt x="126" y="276"/>
                      </a:lnTo>
                      <a:lnTo>
                        <a:pt x="129" y="274"/>
                      </a:lnTo>
                      <a:lnTo>
                        <a:pt x="132" y="273"/>
                      </a:lnTo>
                      <a:lnTo>
                        <a:pt x="136" y="273"/>
                      </a:lnTo>
                      <a:lnTo>
                        <a:pt x="136" y="273"/>
                      </a:lnTo>
                      <a:lnTo>
                        <a:pt x="141" y="273"/>
                      </a:lnTo>
                      <a:lnTo>
                        <a:pt x="144" y="274"/>
                      </a:lnTo>
                      <a:lnTo>
                        <a:pt x="147" y="276"/>
                      </a:lnTo>
                      <a:lnTo>
                        <a:pt x="150" y="279"/>
                      </a:lnTo>
                      <a:lnTo>
                        <a:pt x="152" y="281"/>
                      </a:lnTo>
                      <a:lnTo>
                        <a:pt x="153" y="284"/>
                      </a:lnTo>
                      <a:lnTo>
                        <a:pt x="155" y="288"/>
                      </a:lnTo>
                      <a:lnTo>
                        <a:pt x="155" y="291"/>
                      </a:lnTo>
                      <a:lnTo>
                        <a:pt x="155" y="291"/>
                      </a:lnTo>
                      <a:lnTo>
                        <a:pt x="155" y="296"/>
                      </a:lnTo>
                      <a:lnTo>
                        <a:pt x="153" y="299"/>
                      </a:lnTo>
                      <a:lnTo>
                        <a:pt x="152" y="302"/>
                      </a:lnTo>
                      <a:lnTo>
                        <a:pt x="150" y="305"/>
                      </a:lnTo>
                      <a:lnTo>
                        <a:pt x="147" y="307"/>
                      </a:lnTo>
                      <a:lnTo>
                        <a:pt x="144" y="309"/>
                      </a:lnTo>
                      <a:lnTo>
                        <a:pt x="141" y="310"/>
                      </a:lnTo>
                      <a:lnTo>
                        <a:pt x="136" y="310"/>
                      </a:lnTo>
                      <a:lnTo>
                        <a:pt x="136" y="310"/>
                      </a:lnTo>
                      <a:close/>
                      <a:moveTo>
                        <a:pt x="209" y="457"/>
                      </a:moveTo>
                      <a:lnTo>
                        <a:pt x="209" y="457"/>
                      </a:lnTo>
                      <a:lnTo>
                        <a:pt x="205" y="456"/>
                      </a:lnTo>
                      <a:lnTo>
                        <a:pt x="201" y="455"/>
                      </a:lnTo>
                      <a:lnTo>
                        <a:pt x="198" y="454"/>
                      </a:lnTo>
                      <a:lnTo>
                        <a:pt x="196" y="452"/>
                      </a:lnTo>
                      <a:lnTo>
                        <a:pt x="193" y="449"/>
                      </a:lnTo>
                      <a:lnTo>
                        <a:pt x="192" y="445"/>
                      </a:lnTo>
                      <a:lnTo>
                        <a:pt x="191" y="442"/>
                      </a:lnTo>
                      <a:lnTo>
                        <a:pt x="189" y="438"/>
                      </a:lnTo>
                      <a:lnTo>
                        <a:pt x="189" y="438"/>
                      </a:lnTo>
                      <a:lnTo>
                        <a:pt x="191" y="434"/>
                      </a:lnTo>
                      <a:lnTo>
                        <a:pt x="192" y="431"/>
                      </a:lnTo>
                      <a:lnTo>
                        <a:pt x="193" y="427"/>
                      </a:lnTo>
                      <a:lnTo>
                        <a:pt x="196" y="424"/>
                      </a:lnTo>
                      <a:lnTo>
                        <a:pt x="198" y="422"/>
                      </a:lnTo>
                      <a:lnTo>
                        <a:pt x="201" y="420"/>
                      </a:lnTo>
                      <a:lnTo>
                        <a:pt x="205" y="419"/>
                      </a:lnTo>
                      <a:lnTo>
                        <a:pt x="209" y="419"/>
                      </a:lnTo>
                      <a:lnTo>
                        <a:pt x="209" y="419"/>
                      </a:lnTo>
                      <a:lnTo>
                        <a:pt x="213" y="419"/>
                      </a:lnTo>
                      <a:lnTo>
                        <a:pt x="216" y="420"/>
                      </a:lnTo>
                      <a:lnTo>
                        <a:pt x="219" y="422"/>
                      </a:lnTo>
                      <a:lnTo>
                        <a:pt x="222" y="424"/>
                      </a:lnTo>
                      <a:lnTo>
                        <a:pt x="225" y="427"/>
                      </a:lnTo>
                      <a:lnTo>
                        <a:pt x="227" y="431"/>
                      </a:lnTo>
                      <a:lnTo>
                        <a:pt x="228" y="434"/>
                      </a:lnTo>
                      <a:lnTo>
                        <a:pt x="228" y="438"/>
                      </a:lnTo>
                      <a:lnTo>
                        <a:pt x="228" y="438"/>
                      </a:lnTo>
                      <a:lnTo>
                        <a:pt x="228" y="442"/>
                      </a:lnTo>
                      <a:lnTo>
                        <a:pt x="227" y="445"/>
                      </a:lnTo>
                      <a:lnTo>
                        <a:pt x="225" y="449"/>
                      </a:lnTo>
                      <a:lnTo>
                        <a:pt x="222" y="452"/>
                      </a:lnTo>
                      <a:lnTo>
                        <a:pt x="219" y="454"/>
                      </a:lnTo>
                      <a:lnTo>
                        <a:pt x="216" y="455"/>
                      </a:lnTo>
                      <a:lnTo>
                        <a:pt x="213" y="456"/>
                      </a:lnTo>
                      <a:lnTo>
                        <a:pt x="209" y="457"/>
                      </a:lnTo>
                      <a:lnTo>
                        <a:pt x="209" y="457"/>
                      </a:lnTo>
                      <a:close/>
                      <a:moveTo>
                        <a:pt x="209" y="384"/>
                      </a:moveTo>
                      <a:lnTo>
                        <a:pt x="209" y="384"/>
                      </a:lnTo>
                      <a:lnTo>
                        <a:pt x="205" y="384"/>
                      </a:lnTo>
                      <a:lnTo>
                        <a:pt x="201" y="383"/>
                      </a:lnTo>
                      <a:lnTo>
                        <a:pt x="198" y="381"/>
                      </a:lnTo>
                      <a:lnTo>
                        <a:pt x="196" y="378"/>
                      </a:lnTo>
                      <a:lnTo>
                        <a:pt x="193" y="375"/>
                      </a:lnTo>
                      <a:lnTo>
                        <a:pt x="192" y="372"/>
                      </a:lnTo>
                      <a:lnTo>
                        <a:pt x="191" y="369"/>
                      </a:lnTo>
                      <a:lnTo>
                        <a:pt x="189" y="365"/>
                      </a:lnTo>
                      <a:lnTo>
                        <a:pt x="189" y="365"/>
                      </a:lnTo>
                      <a:lnTo>
                        <a:pt x="191" y="361"/>
                      </a:lnTo>
                      <a:lnTo>
                        <a:pt x="192" y="357"/>
                      </a:lnTo>
                      <a:lnTo>
                        <a:pt x="193" y="354"/>
                      </a:lnTo>
                      <a:lnTo>
                        <a:pt x="196" y="352"/>
                      </a:lnTo>
                      <a:lnTo>
                        <a:pt x="198" y="349"/>
                      </a:lnTo>
                      <a:lnTo>
                        <a:pt x="201" y="348"/>
                      </a:lnTo>
                      <a:lnTo>
                        <a:pt x="205" y="347"/>
                      </a:lnTo>
                      <a:lnTo>
                        <a:pt x="209" y="346"/>
                      </a:lnTo>
                      <a:lnTo>
                        <a:pt x="209" y="346"/>
                      </a:lnTo>
                      <a:lnTo>
                        <a:pt x="213" y="347"/>
                      </a:lnTo>
                      <a:lnTo>
                        <a:pt x="216" y="348"/>
                      </a:lnTo>
                      <a:lnTo>
                        <a:pt x="219" y="349"/>
                      </a:lnTo>
                      <a:lnTo>
                        <a:pt x="222" y="352"/>
                      </a:lnTo>
                      <a:lnTo>
                        <a:pt x="225" y="354"/>
                      </a:lnTo>
                      <a:lnTo>
                        <a:pt x="227" y="357"/>
                      </a:lnTo>
                      <a:lnTo>
                        <a:pt x="228" y="361"/>
                      </a:lnTo>
                      <a:lnTo>
                        <a:pt x="228" y="365"/>
                      </a:lnTo>
                      <a:lnTo>
                        <a:pt x="228" y="365"/>
                      </a:lnTo>
                      <a:lnTo>
                        <a:pt x="228" y="369"/>
                      </a:lnTo>
                      <a:lnTo>
                        <a:pt x="227" y="372"/>
                      </a:lnTo>
                      <a:lnTo>
                        <a:pt x="225" y="375"/>
                      </a:lnTo>
                      <a:lnTo>
                        <a:pt x="222" y="378"/>
                      </a:lnTo>
                      <a:lnTo>
                        <a:pt x="219" y="381"/>
                      </a:lnTo>
                      <a:lnTo>
                        <a:pt x="216" y="383"/>
                      </a:lnTo>
                      <a:lnTo>
                        <a:pt x="213" y="384"/>
                      </a:lnTo>
                      <a:lnTo>
                        <a:pt x="209" y="384"/>
                      </a:lnTo>
                      <a:lnTo>
                        <a:pt x="209" y="384"/>
                      </a:lnTo>
                      <a:close/>
                      <a:moveTo>
                        <a:pt x="209" y="310"/>
                      </a:moveTo>
                      <a:lnTo>
                        <a:pt x="209" y="310"/>
                      </a:lnTo>
                      <a:lnTo>
                        <a:pt x="205" y="310"/>
                      </a:lnTo>
                      <a:lnTo>
                        <a:pt x="201" y="309"/>
                      </a:lnTo>
                      <a:lnTo>
                        <a:pt x="198" y="307"/>
                      </a:lnTo>
                      <a:lnTo>
                        <a:pt x="196" y="305"/>
                      </a:lnTo>
                      <a:lnTo>
                        <a:pt x="193" y="302"/>
                      </a:lnTo>
                      <a:lnTo>
                        <a:pt x="192" y="299"/>
                      </a:lnTo>
                      <a:lnTo>
                        <a:pt x="191" y="296"/>
                      </a:lnTo>
                      <a:lnTo>
                        <a:pt x="189" y="291"/>
                      </a:lnTo>
                      <a:lnTo>
                        <a:pt x="189" y="291"/>
                      </a:lnTo>
                      <a:lnTo>
                        <a:pt x="191" y="288"/>
                      </a:lnTo>
                      <a:lnTo>
                        <a:pt x="192" y="284"/>
                      </a:lnTo>
                      <a:lnTo>
                        <a:pt x="193" y="281"/>
                      </a:lnTo>
                      <a:lnTo>
                        <a:pt x="196" y="279"/>
                      </a:lnTo>
                      <a:lnTo>
                        <a:pt x="198" y="276"/>
                      </a:lnTo>
                      <a:lnTo>
                        <a:pt x="201" y="274"/>
                      </a:lnTo>
                      <a:lnTo>
                        <a:pt x="205" y="273"/>
                      </a:lnTo>
                      <a:lnTo>
                        <a:pt x="209" y="273"/>
                      </a:lnTo>
                      <a:lnTo>
                        <a:pt x="209" y="273"/>
                      </a:lnTo>
                      <a:lnTo>
                        <a:pt x="213" y="273"/>
                      </a:lnTo>
                      <a:lnTo>
                        <a:pt x="216" y="274"/>
                      </a:lnTo>
                      <a:lnTo>
                        <a:pt x="219" y="276"/>
                      </a:lnTo>
                      <a:lnTo>
                        <a:pt x="222" y="279"/>
                      </a:lnTo>
                      <a:lnTo>
                        <a:pt x="225" y="281"/>
                      </a:lnTo>
                      <a:lnTo>
                        <a:pt x="227" y="284"/>
                      </a:lnTo>
                      <a:lnTo>
                        <a:pt x="228" y="288"/>
                      </a:lnTo>
                      <a:lnTo>
                        <a:pt x="228" y="291"/>
                      </a:lnTo>
                      <a:lnTo>
                        <a:pt x="228" y="291"/>
                      </a:lnTo>
                      <a:lnTo>
                        <a:pt x="228" y="296"/>
                      </a:lnTo>
                      <a:lnTo>
                        <a:pt x="227" y="299"/>
                      </a:lnTo>
                      <a:lnTo>
                        <a:pt x="225" y="302"/>
                      </a:lnTo>
                      <a:lnTo>
                        <a:pt x="222" y="305"/>
                      </a:lnTo>
                      <a:lnTo>
                        <a:pt x="219" y="307"/>
                      </a:lnTo>
                      <a:lnTo>
                        <a:pt x="216" y="309"/>
                      </a:lnTo>
                      <a:lnTo>
                        <a:pt x="213" y="310"/>
                      </a:lnTo>
                      <a:lnTo>
                        <a:pt x="209" y="310"/>
                      </a:lnTo>
                      <a:lnTo>
                        <a:pt x="209" y="310"/>
                      </a:lnTo>
                      <a:close/>
                      <a:moveTo>
                        <a:pt x="304" y="443"/>
                      </a:moveTo>
                      <a:lnTo>
                        <a:pt x="304" y="443"/>
                      </a:lnTo>
                      <a:lnTo>
                        <a:pt x="303" y="448"/>
                      </a:lnTo>
                      <a:lnTo>
                        <a:pt x="301" y="451"/>
                      </a:lnTo>
                      <a:lnTo>
                        <a:pt x="298" y="454"/>
                      </a:lnTo>
                      <a:lnTo>
                        <a:pt x="294" y="454"/>
                      </a:lnTo>
                      <a:lnTo>
                        <a:pt x="271" y="454"/>
                      </a:lnTo>
                      <a:lnTo>
                        <a:pt x="271" y="454"/>
                      </a:lnTo>
                      <a:lnTo>
                        <a:pt x="268" y="454"/>
                      </a:lnTo>
                      <a:lnTo>
                        <a:pt x="264" y="451"/>
                      </a:lnTo>
                      <a:lnTo>
                        <a:pt x="262" y="448"/>
                      </a:lnTo>
                      <a:lnTo>
                        <a:pt x="261" y="443"/>
                      </a:lnTo>
                      <a:lnTo>
                        <a:pt x="261" y="284"/>
                      </a:lnTo>
                      <a:lnTo>
                        <a:pt x="261" y="284"/>
                      </a:lnTo>
                      <a:lnTo>
                        <a:pt x="262" y="280"/>
                      </a:lnTo>
                      <a:lnTo>
                        <a:pt x="264" y="275"/>
                      </a:lnTo>
                      <a:lnTo>
                        <a:pt x="268" y="273"/>
                      </a:lnTo>
                      <a:lnTo>
                        <a:pt x="271" y="272"/>
                      </a:lnTo>
                      <a:lnTo>
                        <a:pt x="294" y="272"/>
                      </a:lnTo>
                      <a:lnTo>
                        <a:pt x="294" y="272"/>
                      </a:lnTo>
                      <a:lnTo>
                        <a:pt x="298" y="273"/>
                      </a:lnTo>
                      <a:lnTo>
                        <a:pt x="301" y="275"/>
                      </a:lnTo>
                      <a:lnTo>
                        <a:pt x="303" y="280"/>
                      </a:lnTo>
                      <a:lnTo>
                        <a:pt x="304" y="284"/>
                      </a:lnTo>
                      <a:lnTo>
                        <a:pt x="304" y="4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7" name="Freeform 339"/>
                <p:cNvSpPr>
                  <a:spLocks noEditPoints="1"/>
                </p:cNvSpPr>
                <p:nvPr/>
              </p:nvSpPr>
              <p:spPr bwMode="auto">
                <a:xfrm>
                  <a:off x="8498361" y="2614599"/>
                  <a:ext cx="424257" cy="475087"/>
                </a:xfrm>
                <a:custGeom>
                  <a:avLst/>
                  <a:gdLst>
                    <a:gd name="T0" fmla="*/ 102 w 423"/>
                    <a:gd name="T1" fmla="*/ 103 h 359"/>
                    <a:gd name="T2" fmla="*/ 172 w 423"/>
                    <a:gd name="T3" fmla="*/ 211 h 359"/>
                    <a:gd name="T4" fmla="*/ 252 w 423"/>
                    <a:gd name="T5" fmla="*/ 103 h 359"/>
                    <a:gd name="T6" fmla="*/ 212 w 423"/>
                    <a:gd name="T7" fmla="*/ 0 h 359"/>
                    <a:gd name="T8" fmla="*/ 342 w 423"/>
                    <a:gd name="T9" fmla="*/ 199 h 359"/>
                    <a:gd name="T10" fmla="*/ 372 w 423"/>
                    <a:gd name="T11" fmla="*/ 254 h 359"/>
                    <a:gd name="T12" fmla="*/ 297 w 423"/>
                    <a:gd name="T13" fmla="*/ 254 h 359"/>
                    <a:gd name="T14" fmla="*/ 293 w 423"/>
                    <a:gd name="T15" fmla="*/ 256 h 359"/>
                    <a:gd name="T16" fmla="*/ 148 w 423"/>
                    <a:gd name="T17" fmla="*/ 304 h 359"/>
                    <a:gd name="T18" fmla="*/ 131 w 423"/>
                    <a:gd name="T19" fmla="*/ 256 h 359"/>
                    <a:gd name="T20" fmla="*/ 126 w 423"/>
                    <a:gd name="T21" fmla="*/ 254 h 359"/>
                    <a:gd name="T22" fmla="*/ 124 w 423"/>
                    <a:gd name="T23" fmla="*/ 199 h 359"/>
                    <a:gd name="T24" fmla="*/ 14 w 423"/>
                    <a:gd name="T25" fmla="*/ 243 h 359"/>
                    <a:gd name="T26" fmla="*/ 11 w 423"/>
                    <a:gd name="T27" fmla="*/ 246 h 359"/>
                    <a:gd name="T28" fmla="*/ 5 w 423"/>
                    <a:gd name="T29" fmla="*/ 253 h 359"/>
                    <a:gd name="T30" fmla="*/ 1 w 423"/>
                    <a:gd name="T31" fmla="*/ 261 h 359"/>
                    <a:gd name="T32" fmla="*/ 0 w 423"/>
                    <a:gd name="T33" fmla="*/ 270 h 359"/>
                    <a:gd name="T34" fmla="*/ 13 w 423"/>
                    <a:gd name="T35" fmla="*/ 339 h 359"/>
                    <a:gd name="T36" fmla="*/ 14 w 423"/>
                    <a:gd name="T37" fmla="*/ 343 h 359"/>
                    <a:gd name="T38" fmla="*/ 20 w 423"/>
                    <a:gd name="T39" fmla="*/ 351 h 359"/>
                    <a:gd name="T40" fmla="*/ 27 w 423"/>
                    <a:gd name="T41" fmla="*/ 356 h 359"/>
                    <a:gd name="T42" fmla="*/ 36 w 423"/>
                    <a:gd name="T43" fmla="*/ 358 h 359"/>
                    <a:gd name="T44" fmla="*/ 384 w 423"/>
                    <a:gd name="T45" fmla="*/ 359 h 359"/>
                    <a:gd name="T46" fmla="*/ 388 w 423"/>
                    <a:gd name="T47" fmla="*/ 358 h 359"/>
                    <a:gd name="T48" fmla="*/ 397 w 423"/>
                    <a:gd name="T49" fmla="*/ 356 h 359"/>
                    <a:gd name="T50" fmla="*/ 404 w 423"/>
                    <a:gd name="T51" fmla="*/ 351 h 359"/>
                    <a:gd name="T52" fmla="*/ 410 w 423"/>
                    <a:gd name="T53" fmla="*/ 343 h 359"/>
                    <a:gd name="T54" fmla="*/ 422 w 423"/>
                    <a:gd name="T55" fmla="*/ 274 h 359"/>
                    <a:gd name="T56" fmla="*/ 423 w 423"/>
                    <a:gd name="T57" fmla="*/ 270 h 359"/>
                    <a:gd name="T58" fmla="*/ 422 w 423"/>
                    <a:gd name="T59" fmla="*/ 261 h 359"/>
                    <a:gd name="T60" fmla="*/ 418 w 423"/>
                    <a:gd name="T61" fmla="*/ 253 h 359"/>
                    <a:gd name="T62" fmla="*/ 413 w 423"/>
                    <a:gd name="T63" fmla="*/ 246 h 359"/>
                    <a:gd name="T64" fmla="*/ 410 w 423"/>
                    <a:gd name="T65" fmla="*/ 243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3" h="359">
                      <a:moveTo>
                        <a:pt x="212" y="0"/>
                      </a:moveTo>
                      <a:lnTo>
                        <a:pt x="102" y="103"/>
                      </a:lnTo>
                      <a:lnTo>
                        <a:pt x="172" y="103"/>
                      </a:lnTo>
                      <a:lnTo>
                        <a:pt x="172" y="211"/>
                      </a:lnTo>
                      <a:lnTo>
                        <a:pt x="252" y="211"/>
                      </a:lnTo>
                      <a:lnTo>
                        <a:pt x="252" y="103"/>
                      </a:lnTo>
                      <a:lnTo>
                        <a:pt x="321" y="103"/>
                      </a:lnTo>
                      <a:lnTo>
                        <a:pt x="212" y="0"/>
                      </a:lnTo>
                      <a:close/>
                      <a:moveTo>
                        <a:pt x="410" y="243"/>
                      </a:moveTo>
                      <a:lnTo>
                        <a:pt x="342" y="199"/>
                      </a:lnTo>
                      <a:lnTo>
                        <a:pt x="300" y="199"/>
                      </a:lnTo>
                      <a:lnTo>
                        <a:pt x="372" y="254"/>
                      </a:lnTo>
                      <a:lnTo>
                        <a:pt x="297" y="254"/>
                      </a:lnTo>
                      <a:lnTo>
                        <a:pt x="297" y="254"/>
                      </a:lnTo>
                      <a:lnTo>
                        <a:pt x="295" y="254"/>
                      </a:lnTo>
                      <a:lnTo>
                        <a:pt x="293" y="256"/>
                      </a:lnTo>
                      <a:lnTo>
                        <a:pt x="275" y="304"/>
                      </a:lnTo>
                      <a:lnTo>
                        <a:pt x="148" y="304"/>
                      </a:lnTo>
                      <a:lnTo>
                        <a:pt x="131" y="256"/>
                      </a:lnTo>
                      <a:lnTo>
                        <a:pt x="131" y="256"/>
                      </a:lnTo>
                      <a:lnTo>
                        <a:pt x="129" y="254"/>
                      </a:lnTo>
                      <a:lnTo>
                        <a:pt x="126" y="254"/>
                      </a:lnTo>
                      <a:lnTo>
                        <a:pt x="51" y="254"/>
                      </a:lnTo>
                      <a:lnTo>
                        <a:pt x="124" y="199"/>
                      </a:lnTo>
                      <a:lnTo>
                        <a:pt x="82" y="199"/>
                      </a:lnTo>
                      <a:lnTo>
                        <a:pt x="14" y="243"/>
                      </a:lnTo>
                      <a:lnTo>
                        <a:pt x="14" y="243"/>
                      </a:lnTo>
                      <a:lnTo>
                        <a:pt x="11" y="246"/>
                      </a:lnTo>
                      <a:lnTo>
                        <a:pt x="8" y="250"/>
                      </a:lnTo>
                      <a:lnTo>
                        <a:pt x="5" y="253"/>
                      </a:lnTo>
                      <a:lnTo>
                        <a:pt x="3" y="257"/>
                      </a:lnTo>
                      <a:lnTo>
                        <a:pt x="1" y="261"/>
                      </a:lnTo>
                      <a:lnTo>
                        <a:pt x="0" y="266"/>
                      </a:lnTo>
                      <a:lnTo>
                        <a:pt x="0" y="270"/>
                      </a:lnTo>
                      <a:lnTo>
                        <a:pt x="1" y="274"/>
                      </a:lnTo>
                      <a:lnTo>
                        <a:pt x="13" y="339"/>
                      </a:lnTo>
                      <a:lnTo>
                        <a:pt x="13" y="339"/>
                      </a:lnTo>
                      <a:lnTo>
                        <a:pt x="14" y="343"/>
                      </a:lnTo>
                      <a:lnTo>
                        <a:pt x="16" y="346"/>
                      </a:lnTo>
                      <a:lnTo>
                        <a:pt x="20" y="351"/>
                      </a:lnTo>
                      <a:lnTo>
                        <a:pt x="23" y="353"/>
                      </a:lnTo>
                      <a:lnTo>
                        <a:pt x="27" y="356"/>
                      </a:lnTo>
                      <a:lnTo>
                        <a:pt x="31" y="357"/>
                      </a:lnTo>
                      <a:lnTo>
                        <a:pt x="36" y="358"/>
                      </a:lnTo>
                      <a:lnTo>
                        <a:pt x="40" y="359"/>
                      </a:lnTo>
                      <a:lnTo>
                        <a:pt x="384" y="359"/>
                      </a:lnTo>
                      <a:lnTo>
                        <a:pt x="384" y="359"/>
                      </a:lnTo>
                      <a:lnTo>
                        <a:pt x="388" y="358"/>
                      </a:lnTo>
                      <a:lnTo>
                        <a:pt x="393" y="357"/>
                      </a:lnTo>
                      <a:lnTo>
                        <a:pt x="397" y="356"/>
                      </a:lnTo>
                      <a:lnTo>
                        <a:pt x="401" y="353"/>
                      </a:lnTo>
                      <a:lnTo>
                        <a:pt x="404" y="351"/>
                      </a:lnTo>
                      <a:lnTo>
                        <a:pt x="408" y="346"/>
                      </a:lnTo>
                      <a:lnTo>
                        <a:pt x="410" y="343"/>
                      </a:lnTo>
                      <a:lnTo>
                        <a:pt x="411" y="339"/>
                      </a:lnTo>
                      <a:lnTo>
                        <a:pt x="422" y="274"/>
                      </a:lnTo>
                      <a:lnTo>
                        <a:pt x="422" y="274"/>
                      </a:lnTo>
                      <a:lnTo>
                        <a:pt x="423" y="270"/>
                      </a:lnTo>
                      <a:lnTo>
                        <a:pt x="423" y="266"/>
                      </a:lnTo>
                      <a:lnTo>
                        <a:pt x="422" y="261"/>
                      </a:lnTo>
                      <a:lnTo>
                        <a:pt x="420" y="257"/>
                      </a:lnTo>
                      <a:lnTo>
                        <a:pt x="418" y="253"/>
                      </a:lnTo>
                      <a:lnTo>
                        <a:pt x="416" y="250"/>
                      </a:lnTo>
                      <a:lnTo>
                        <a:pt x="413" y="246"/>
                      </a:lnTo>
                      <a:lnTo>
                        <a:pt x="410" y="243"/>
                      </a:lnTo>
                      <a:lnTo>
                        <a:pt x="410" y="243"/>
                      </a:lnTo>
                      <a:close/>
                    </a:path>
                  </a:pathLst>
                </a:custGeom>
                <a:solidFill>
                  <a:schemeClr val="accent6">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8" name="Rechteck 37"/>
              <p:cNvSpPr/>
              <p:nvPr/>
            </p:nvSpPr>
            <p:spPr>
              <a:xfrm>
                <a:off x="5554427" y="6388737"/>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Amortization policy</a:t>
                </a:r>
              </a:p>
            </p:txBody>
          </p:sp>
        </p:grpSp>
        <p:grpSp>
          <p:nvGrpSpPr>
            <p:cNvPr id="12" name="Gruppieren 11"/>
            <p:cNvGrpSpPr/>
            <p:nvPr/>
          </p:nvGrpSpPr>
          <p:grpSpPr>
            <a:xfrm>
              <a:off x="3328306" y="5021545"/>
              <a:ext cx="2013391" cy="2162532"/>
              <a:chOff x="3284762" y="5021545"/>
              <a:chExt cx="2013391" cy="2162532"/>
            </a:xfrm>
          </p:grpSpPr>
          <p:grpSp>
            <p:nvGrpSpPr>
              <p:cNvPr id="2" name="Gruppieren 1"/>
              <p:cNvGrpSpPr/>
              <p:nvPr/>
            </p:nvGrpSpPr>
            <p:grpSpPr>
              <a:xfrm>
                <a:off x="3460691" y="5021545"/>
                <a:ext cx="1636314" cy="1590688"/>
                <a:chOff x="6266998" y="4097042"/>
                <a:chExt cx="1636314" cy="1590688"/>
              </a:xfrm>
            </p:grpSpPr>
            <p:sp>
              <p:nvSpPr>
                <p:cNvPr id="28" name="Oval 3"/>
                <p:cNvSpPr>
                  <a:spLocks noChangeArrowheads="1"/>
                </p:cNvSpPr>
                <p:nvPr/>
              </p:nvSpPr>
              <p:spPr bwMode="auto">
                <a:xfrm>
                  <a:off x="6266998" y="4097042"/>
                  <a:ext cx="1636314" cy="1590688"/>
                </a:xfrm>
                <a:prstGeom prst="ellipse">
                  <a:avLst/>
                </a:prstGeom>
                <a:noFill/>
                <a:ln w="25400" algn="ctr">
                  <a:solidFill>
                    <a:schemeClr val="tx2">
                      <a:lumMod val="50000"/>
                    </a:schemeClr>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29" name="Freeform 451"/>
                <p:cNvSpPr>
                  <a:spLocks noEditPoints="1"/>
                </p:cNvSpPr>
                <p:nvPr/>
              </p:nvSpPr>
              <p:spPr bwMode="auto">
                <a:xfrm>
                  <a:off x="6850918" y="4584325"/>
                  <a:ext cx="583052" cy="616122"/>
                </a:xfrm>
                <a:custGeom>
                  <a:avLst/>
                  <a:gdLst>
                    <a:gd name="T0" fmla="*/ 212 w 556"/>
                    <a:gd name="T1" fmla="*/ 50 h 515"/>
                    <a:gd name="T2" fmla="*/ 176 w 556"/>
                    <a:gd name="T3" fmla="*/ 251 h 515"/>
                    <a:gd name="T4" fmla="*/ 307 w 556"/>
                    <a:gd name="T5" fmla="*/ 116 h 515"/>
                    <a:gd name="T6" fmla="*/ 312 w 556"/>
                    <a:gd name="T7" fmla="*/ 119 h 515"/>
                    <a:gd name="T8" fmla="*/ 323 w 556"/>
                    <a:gd name="T9" fmla="*/ 118 h 515"/>
                    <a:gd name="T10" fmla="*/ 336 w 556"/>
                    <a:gd name="T11" fmla="*/ 106 h 515"/>
                    <a:gd name="T12" fmla="*/ 340 w 556"/>
                    <a:gd name="T13" fmla="*/ 101 h 515"/>
                    <a:gd name="T14" fmla="*/ 340 w 556"/>
                    <a:gd name="T15" fmla="*/ 90 h 515"/>
                    <a:gd name="T16" fmla="*/ 251 w 556"/>
                    <a:gd name="T17" fmla="*/ 5 h 515"/>
                    <a:gd name="T18" fmla="*/ 246 w 556"/>
                    <a:gd name="T19" fmla="*/ 1 h 515"/>
                    <a:gd name="T20" fmla="*/ 234 w 556"/>
                    <a:gd name="T21" fmla="*/ 2 h 515"/>
                    <a:gd name="T22" fmla="*/ 222 w 556"/>
                    <a:gd name="T23" fmla="*/ 15 h 515"/>
                    <a:gd name="T24" fmla="*/ 218 w 556"/>
                    <a:gd name="T25" fmla="*/ 19 h 515"/>
                    <a:gd name="T26" fmla="*/ 218 w 556"/>
                    <a:gd name="T27" fmla="*/ 31 h 515"/>
                    <a:gd name="T28" fmla="*/ 307 w 556"/>
                    <a:gd name="T29" fmla="*/ 116 h 515"/>
                    <a:gd name="T30" fmla="*/ 135 w 556"/>
                    <a:gd name="T31" fmla="*/ 297 h 515"/>
                    <a:gd name="T32" fmla="*/ 147 w 556"/>
                    <a:gd name="T33" fmla="*/ 301 h 515"/>
                    <a:gd name="T34" fmla="*/ 158 w 556"/>
                    <a:gd name="T35" fmla="*/ 296 h 515"/>
                    <a:gd name="T36" fmla="*/ 166 w 556"/>
                    <a:gd name="T37" fmla="*/ 287 h 515"/>
                    <a:gd name="T38" fmla="*/ 171 w 556"/>
                    <a:gd name="T39" fmla="*/ 276 h 515"/>
                    <a:gd name="T40" fmla="*/ 165 w 556"/>
                    <a:gd name="T41" fmla="*/ 265 h 515"/>
                    <a:gd name="T42" fmla="*/ 80 w 556"/>
                    <a:gd name="T43" fmla="*/ 186 h 515"/>
                    <a:gd name="T44" fmla="*/ 70 w 556"/>
                    <a:gd name="T45" fmla="*/ 182 h 515"/>
                    <a:gd name="T46" fmla="*/ 59 w 556"/>
                    <a:gd name="T47" fmla="*/ 186 h 515"/>
                    <a:gd name="T48" fmla="*/ 50 w 556"/>
                    <a:gd name="T49" fmla="*/ 196 h 515"/>
                    <a:gd name="T50" fmla="*/ 46 w 556"/>
                    <a:gd name="T51" fmla="*/ 206 h 515"/>
                    <a:gd name="T52" fmla="*/ 51 w 556"/>
                    <a:gd name="T53" fmla="*/ 217 h 515"/>
                    <a:gd name="T54" fmla="*/ 229 w 556"/>
                    <a:gd name="T55" fmla="*/ 219 h 515"/>
                    <a:gd name="T56" fmla="*/ 509 w 556"/>
                    <a:gd name="T57" fmla="*/ 482 h 515"/>
                    <a:gd name="T58" fmla="*/ 518 w 556"/>
                    <a:gd name="T59" fmla="*/ 488 h 515"/>
                    <a:gd name="T60" fmla="*/ 527 w 556"/>
                    <a:gd name="T61" fmla="*/ 492 h 515"/>
                    <a:gd name="T62" fmla="*/ 535 w 556"/>
                    <a:gd name="T63" fmla="*/ 492 h 515"/>
                    <a:gd name="T64" fmla="*/ 541 w 556"/>
                    <a:gd name="T65" fmla="*/ 489 h 515"/>
                    <a:gd name="T66" fmla="*/ 553 w 556"/>
                    <a:gd name="T67" fmla="*/ 476 h 515"/>
                    <a:gd name="T68" fmla="*/ 556 w 556"/>
                    <a:gd name="T69" fmla="*/ 470 h 515"/>
                    <a:gd name="T70" fmla="*/ 555 w 556"/>
                    <a:gd name="T71" fmla="*/ 462 h 515"/>
                    <a:gd name="T72" fmla="*/ 551 w 556"/>
                    <a:gd name="T73" fmla="*/ 453 h 515"/>
                    <a:gd name="T74" fmla="*/ 545 w 556"/>
                    <a:gd name="T75" fmla="*/ 443 h 515"/>
                    <a:gd name="T76" fmla="*/ 229 w 556"/>
                    <a:gd name="T77" fmla="*/ 219 h 515"/>
                    <a:gd name="T78" fmla="*/ 325 w 556"/>
                    <a:gd name="T79" fmla="*/ 481 h 515"/>
                    <a:gd name="T80" fmla="*/ 323 w 556"/>
                    <a:gd name="T81" fmla="*/ 475 h 515"/>
                    <a:gd name="T82" fmla="*/ 317 w 556"/>
                    <a:gd name="T83" fmla="*/ 473 h 515"/>
                    <a:gd name="T84" fmla="*/ 8 w 556"/>
                    <a:gd name="T85" fmla="*/ 473 h 515"/>
                    <a:gd name="T86" fmla="*/ 3 w 556"/>
                    <a:gd name="T87" fmla="*/ 475 h 515"/>
                    <a:gd name="T88" fmla="*/ 0 w 556"/>
                    <a:gd name="T89" fmla="*/ 481 h 515"/>
                    <a:gd name="T90" fmla="*/ 0 w 556"/>
                    <a:gd name="T91" fmla="*/ 507 h 515"/>
                    <a:gd name="T92" fmla="*/ 3 w 556"/>
                    <a:gd name="T93" fmla="*/ 513 h 515"/>
                    <a:gd name="T94" fmla="*/ 8 w 556"/>
                    <a:gd name="T95" fmla="*/ 515 h 515"/>
                    <a:gd name="T96" fmla="*/ 317 w 556"/>
                    <a:gd name="T97" fmla="*/ 515 h 515"/>
                    <a:gd name="T98" fmla="*/ 323 w 556"/>
                    <a:gd name="T99" fmla="*/ 513 h 515"/>
                    <a:gd name="T100" fmla="*/ 325 w 556"/>
                    <a:gd name="T101" fmla="*/ 507 h 515"/>
                    <a:gd name="T102" fmla="*/ 71 w 556"/>
                    <a:gd name="T103" fmla="*/ 423 h 515"/>
                    <a:gd name="T104" fmla="*/ 256 w 556"/>
                    <a:gd name="T105" fmla="*/ 423 h 515"/>
                    <a:gd name="T106" fmla="*/ 269 w 556"/>
                    <a:gd name="T107" fmla="*/ 428 h 515"/>
                    <a:gd name="T108" fmla="*/ 277 w 556"/>
                    <a:gd name="T109" fmla="*/ 439 h 515"/>
                    <a:gd name="T110" fmla="*/ 49 w 556"/>
                    <a:gd name="T111" fmla="*/ 456 h 515"/>
                    <a:gd name="T112" fmla="*/ 49 w 556"/>
                    <a:gd name="T113" fmla="*/ 439 h 515"/>
                    <a:gd name="T114" fmla="*/ 58 w 556"/>
                    <a:gd name="T115" fmla="*/ 428 h 515"/>
                    <a:gd name="T116" fmla="*/ 71 w 556"/>
                    <a:gd name="T117" fmla="*/ 423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6" h="515">
                      <a:moveTo>
                        <a:pt x="95" y="176"/>
                      </a:moveTo>
                      <a:lnTo>
                        <a:pt x="212" y="50"/>
                      </a:lnTo>
                      <a:lnTo>
                        <a:pt x="293" y="127"/>
                      </a:lnTo>
                      <a:lnTo>
                        <a:pt x="176" y="251"/>
                      </a:lnTo>
                      <a:lnTo>
                        <a:pt x="95" y="176"/>
                      </a:lnTo>
                      <a:close/>
                      <a:moveTo>
                        <a:pt x="307" y="116"/>
                      </a:moveTo>
                      <a:lnTo>
                        <a:pt x="307" y="116"/>
                      </a:lnTo>
                      <a:lnTo>
                        <a:pt x="312" y="119"/>
                      </a:lnTo>
                      <a:lnTo>
                        <a:pt x="317" y="119"/>
                      </a:lnTo>
                      <a:lnTo>
                        <a:pt x="323" y="118"/>
                      </a:lnTo>
                      <a:lnTo>
                        <a:pt x="328" y="115"/>
                      </a:lnTo>
                      <a:lnTo>
                        <a:pt x="336" y="106"/>
                      </a:lnTo>
                      <a:lnTo>
                        <a:pt x="336" y="106"/>
                      </a:lnTo>
                      <a:lnTo>
                        <a:pt x="340" y="101"/>
                      </a:lnTo>
                      <a:lnTo>
                        <a:pt x="341" y="95"/>
                      </a:lnTo>
                      <a:lnTo>
                        <a:pt x="340" y="90"/>
                      </a:lnTo>
                      <a:lnTo>
                        <a:pt x="335" y="84"/>
                      </a:lnTo>
                      <a:lnTo>
                        <a:pt x="251" y="5"/>
                      </a:lnTo>
                      <a:lnTo>
                        <a:pt x="251" y="5"/>
                      </a:lnTo>
                      <a:lnTo>
                        <a:pt x="246" y="1"/>
                      </a:lnTo>
                      <a:lnTo>
                        <a:pt x="241" y="0"/>
                      </a:lnTo>
                      <a:lnTo>
                        <a:pt x="234" y="2"/>
                      </a:lnTo>
                      <a:lnTo>
                        <a:pt x="230" y="6"/>
                      </a:lnTo>
                      <a:lnTo>
                        <a:pt x="222" y="15"/>
                      </a:lnTo>
                      <a:lnTo>
                        <a:pt x="222" y="15"/>
                      </a:lnTo>
                      <a:lnTo>
                        <a:pt x="218" y="19"/>
                      </a:lnTo>
                      <a:lnTo>
                        <a:pt x="217" y="26"/>
                      </a:lnTo>
                      <a:lnTo>
                        <a:pt x="218" y="31"/>
                      </a:lnTo>
                      <a:lnTo>
                        <a:pt x="222" y="36"/>
                      </a:lnTo>
                      <a:lnTo>
                        <a:pt x="307" y="116"/>
                      </a:lnTo>
                      <a:close/>
                      <a:moveTo>
                        <a:pt x="135" y="297"/>
                      </a:moveTo>
                      <a:lnTo>
                        <a:pt x="135" y="297"/>
                      </a:lnTo>
                      <a:lnTo>
                        <a:pt x="141" y="300"/>
                      </a:lnTo>
                      <a:lnTo>
                        <a:pt x="147" y="301"/>
                      </a:lnTo>
                      <a:lnTo>
                        <a:pt x="152" y="300"/>
                      </a:lnTo>
                      <a:lnTo>
                        <a:pt x="158" y="296"/>
                      </a:lnTo>
                      <a:lnTo>
                        <a:pt x="166" y="287"/>
                      </a:lnTo>
                      <a:lnTo>
                        <a:pt x="166" y="287"/>
                      </a:lnTo>
                      <a:lnTo>
                        <a:pt x="169" y="282"/>
                      </a:lnTo>
                      <a:lnTo>
                        <a:pt x="171" y="276"/>
                      </a:lnTo>
                      <a:lnTo>
                        <a:pt x="168" y="270"/>
                      </a:lnTo>
                      <a:lnTo>
                        <a:pt x="165" y="265"/>
                      </a:lnTo>
                      <a:lnTo>
                        <a:pt x="80" y="186"/>
                      </a:lnTo>
                      <a:lnTo>
                        <a:pt x="80" y="186"/>
                      </a:lnTo>
                      <a:lnTo>
                        <a:pt x="76" y="183"/>
                      </a:lnTo>
                      <a:lnTo>
                        <a:pt x="70" y="182"/>
                      </a:lnTo>
                      <a:lnTo>
                        <a:pt x="64" y="183"/>
                      </a:lnTo>
                      <a:lnTo>
                        <a:pt x="59" y="186"/>
                      </a:lnTo>
                      <a:lnTo>
                        <a:pt x="50" y="196"/>
                      </a:lnTo>
                      <a:lnTo>
                        <a:pt x="50" y="196"/>
                      </a:lnTo>
                      <a:lnTo>
                        <a:pt x="47" y="201"/>
                      </a:lnTo>
                      <a:lnTo>
                        <a:pt x="46" y="206"/>
                      </a:lnTo>
                      <a:lnTo>
                        <a:pt x="47" y="212"/>
                      </a:lnTo>
                      <a:lnTo>
                        <a:pt x="51" y="217"/>
                      </a:lnTo>
                      <a:lnTo>
                        <a:pt x="135" y="297"/>
                      </a:lnTo>
                      <a:close/>
                      <a:moveTo>
                        <a:pt x="229" y="219"/>
                      </a:moveTo>
                      <a:lnTo>
                        <a:pt x="509" y="482"/>
                      </a:lnTo>
                      <a:lnTo>
                        <a:pt x="509" y="482"/>
                      </a:lnTo>
                      <a:lnTo>
                        <a:pt x="513" y="485"/>
                      </a:lnTo>
                      <a:lnTo>
                        <a:pt x="518" y="488"/>
                      </a:lnTo>
                      <a:lnTo>
                        <a:pt x="522" y="490"/>
                      </a:lnTo>
                      <a:lnTo>
                        <a:pt x="527" y="492"/>
                      </a:lnTo>
                      <a:lnTo>
                        <a:pt x="531" y="492"/>
                      </a:lnTo>
                      <a:lnTo>
                        <a:pt x="535" y="492"/>
                      </a:lnTo>
                      <a:lnTo>
                        <a:pt x="538" y="491"/>
                      </a:lnTo>
                      <a:lnTo>
                        <a:pt x="541" y="489"/>
                      </a:lnTo>
                      <a:lnTo>
                        <a:pt x="553" y="476"/>
                      </a:lnTo>
                      <a:lnTo>
                        <a:pt x="553" y="476"/>
                      </a:lnTo>
                      <a:lnTo>
                        <a:pt x="555" y="473"/>
                      </a:lnTo>
                      <a:lnTo>
                        <a:pt x="556" y="470"/>
                      </a:lnTo>
                      <a:lnTo>
                        <a:pt x="556" y="466"/>
                      </a:lnTo>
                      <a:lnTo>
                        <a:pt x="555" y="462"/>
                      </a:lnTo>
                      <a:lnTo>
                        <a:pt x="554" y="457"/>
                      </a:lnTo>
                      <a:lnTo>
                        <a:pt x="551" y="453"/>
                      </a:lnTo>
                      <a:lnTo>
                        <a:pt x="548" y="448"/>
                      </a:lnTo>
                      <a:lnTo>
                        <a:pt x="545" y="443"/>
                      </a:lnTo>
                      <a:lnTo>
                        <a:pt x="264" y="181"/>
                      </a:lnTo>
                      <a:lnTo>
                        <a:pt x="229" y="219"/>
                      </a:lnTo>
                      <a:close/>
                      <a:moveTo>
                        <a:pt x="325" y="481"/>
                      </a:moveTo>
                      <a:lnTo>
                        <a:pt x="325" y="481"/>
                      </a:lnTo>
                      <a:lnTo>
                        <a:pt x="325" y="479"/>
                      </a:lnTo>
                      <a:lnTo>
                        <a:pt x="323" y="475"/>
                      </a:lnTo>
                      <a:lnTo>
                        <a:pt x="320" y="474"/>
                      </a:lnTo>
                      <a:lnTo>
                        <a:pt x="317" y="473"/>
                      </a:lnTo>
                      <a:lnTo>
                        <a:pt x="8" y="473"/>
                      </a:lnTo>
                      <a:lnTo>
                        <a:pt x="8" y="473"/>
                      </a:lnTo>
                      <a:lnTo>
                        <a:pt x="6" y="474"/>
                      </a:lnTo>
                      <a:lnTo>
                        <a:pt x="3" y="475"/>
                      </a:lnTo>
                      <a:lnTo>
                        <a:pt x="2" y="479"/>
                      </a:lnTo>
                      <a:lnTo>
                        <a:pt x="0" y="481"/>
                      </a:lnTo>
                      <a:lnTo>
                        <a:pt x="0" y="507"/>
                      </a:lnTo>
                      <a:lnTo>
                        <a:pt x="0" y="507"/>
                      </a:lnTo>
                      <a:lnTo>
                        <a:pt x="2" y="510"/>
                      </a:lnTo>
                      <a:lnTo>
                        <a:pt x="3" y="513"/>
                      </a:lnTo>
                      <a:lnTo>
                        <a:pt x="6" y="515"/>
                      </a:lnTo>
                      <a:lnTo>
                        <a:pt x="8" y="515"/>
                      </a:lnTo>
                      <a:lnTo>
                        <a:pt x="317" y="515"/>
                      </a:lnTo>
                      <a:lnTo>
                        <a:pt x="317" y="515"/>
                      </a:lnTo>
                      <a:lnTo>
                        <a:pt x="320" y="515"/>
                      </a:lnTo>
                      <a:lnTo>
                        <a:pt x="323" y="513"/>
                      </a:lnTo>
                      <a:lnTo>
                        <a:pt x="325" y="510"/>
                      </a:lnTo>
                      <a:lnTo>
                        <a:pt x="325" y="507"/>
                      </a:lnTo>
                      <a:lnTo>
                        <a:pt x="325" y="481"/>
                      </a:lnTo>
                      <a:close/>
                      <a:moveTo>
                        <a:pt x="71" y="423"/>
                      </a:moveTo>
                      <a:lnTo>
                        <a:pt x="256" y="423"/>
                      </a:lnTo>
                      <a:lnTo>
                        <a:pt x="256" y="423"/>
                      </a:lnTo>
                      <a:lnTo>
                        <a:pt x="263" y="424"/>
                      </a:lnTo>
                      <a:lnTo>
                        <a:pt x="269" y="428"/>
                      </a:lnTo>
                      <a:lnTo>
                        <a:pt x="274" y="433"/>
                      </a:lnTo>
                      <a:lnTo>
                        <a:pt x="277" y="439"/>
                      </a:lnTo>
                      <a:lnTo>
                        <a:pt x="277" y="456"/>
                      </a:lnTo>
                      <a:lnTo>
                        <a:pt x="49" y="456"/>
                      </a:lnTo>
                      <a:lnTo>
                        <a:pt x="49" y="439"/>
                      </a:lnTo>
                      <a:lnTo>
                        <a:pt x="49" y="439"/>
                      </a:lnTo>
                      <a:lnTo>
                        <a:pt x="53" y="433"/>
                      </a:lnTo>
                      <a:lnTo>
                        <a:pt x="58" y="428"/>
                      </a:lnTo>
                      <a:lnTo>
                        <a:pt x="64" y="424"/>
                      </a:lnTo>
                      <a:lnTo>
                        <a:pt x="71" y="423"/>
                      </a:lnTo>
                      <a:lnTo>
                        <a:pt x="71" y="423"/>
                      </a:lnTo>
                      <a:close/>
                    </a:path>
                  </a:pathLst>
                </a:custGeom>
                <a:solidFill>
                  <a:schemeClr val="tx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9" name="Rechteck 38"/>
              <p:cNvSpPr/>
              <p:nvPr/>
            </p:nvSpPr>
            <p:spPr>
              <a:xfrm>
                <a:off x="3284762" y="6388733"/>
                <a:ext cx="2013391"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Sanction</a:t>
                </a:r>
              </a:p>
            </p:txBody>
          </p:sp>
        </p:grpSp>
        <p:sp>
          <p:nvSpPr>
            <p:cNvPr id="5" name="Ellipse 4"/>
            <p:cNvSpPr/>
            <p:nvPr/>
          </p:nvSpPr>
          <p:spPr>
            <a:xfrm>
              <a:off x="3177915" y="3745876"/>
              <a:ext cx="4485628" cy="1419710"/>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600" b="1" dirty="0" smtClean="0">
                  <a:solidFill>
                    <a:schemeClr val="tx1"/>
                  </a:solidFill>
                  <a:latin typeface="Arial Narrow" panose="020B0606020202030204" pitchFamily="34" charset="0"/>
                </a:rPr>
                <a:t>Components of</a:t>
              </a:r>
            </a:p>
            <a:p>
              <a:pPr algn="ctr"/>
              <a:r>
                <a:rPr lang="en-GB" sz="2600" b="1" dirty="0" smtClean="0">
                  <a:solidFill>
                    <a:schemeClr val="tx1"/>
                  </a:solidFill>
                  <a:latin typeface="Arial Narrow" panose="020B0606020202030204" pitchFamily="34" charset="0"/>
                </a:rPr>
                <a:t>fiscal rules</a:t>
              </a:r>
            </a:p>
          </p:txBody>
        </p:sp>
      </p:grpSp>
    </p:spTree>
    <p:extLst>
      <p:ext uri="{BB962C8B-B14F-4D97-AF65-F5344CB8AC3E}">
        <p14:creationId xmlns:p14="http://schemas.microsoft.com/office/powerpoint/2010/main" val="1568898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Institutional architecture of fiscal rules</a:t>
            </a:r>
            <a:br>
              <a:rPr lang="en-US" dirty="0" smtClean="0"/>
            </a:br>
            <a:r>
              <a:rPr lang="en-US" sz="2200" dirty="0" smtClean="0"/>
              <a:t>Component 1</a:t>
            </a:r>
            <a:endParaRPr lang="en-US" sz="2200" dirty="0"/>
          </a:p>
        </p:txBody>
      </p:sp>
      <p:sp>
        <p:nvSpPr>
          <p:cNvPr id="3" name="Textfeld 2"/>
          <p:cNvSpPr txBox="1"/>
          <p:nvPr/>
        </p:nvSpPr>
        <p:spPr>
          <a:xfrm>
            <a:off x="240631" y="1374467"/>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539216956"/>
              </p:ext>
            </p:extLst>
          </p:nvPr>
        </p:nvGraphicFramePr>
        <p:xfrm>
          <a:off x="2480474" y="1504993"/>
          <a:ext cx="7284012" cy="3657600"/>
        </p:xfrm>
        <a:graphic>
          <a:graphicData uri="http://schemas.openxmlformats.org/drawingml/2006/table">
            <a:tbl>
              <a:tblPr firstRow="1" bandRow="1">
                <a:tableStyleId>{5C22544A-7EE6-4342-B048-85BDC9FD1C3A}</a:tableStyleId>
              </a:tblPr>
              <a:tblGrid>
                <a:gridCol w="6228097"/>
                <a:gridCol w="1055915"/>
              </a:tblGrid>
              <a:tr h="394986">
                <a:tc>
                  <a:txBody>
                    <a:bodyPr/>
                    <a:lstStyle/>
                    <a:p>
                      <a:r>
                        <a:rPr lang="en-GB" sz="2200" noProof="0" dirty="0" smtClean="0">
                          <a:solidFill>
                            <a:schemeClr val="tx1">
                              <a:lumMod val="90000"/>
                              <a:lumOff val="10000"/>
                            </a:schemeClr>
                          </a:solidFill>
                          <a:latin typeface="Arial Narrow" panose="020B0606020202030204" pitchFamily="34" charset="0"/>
                        </a:rPr>
                        <a:t>Constitution /</a:t>
                      </a:r>
                      <a:r>
                        <a:rPr lang="en-GB" sz="2200" baseline="0" noProof="0" dirty="0" smtClean="0">
                          <a:solidFill>
                            <a:schemeClr val="tx1">
                              <a:lumMod val="90000"/>
                              <a:lumOff val="10000"/>
                            </a:schemeClr>
                          </a:solidFill>
                          <a:latin typeface="Arial Narrow" panose="020B0606020202030204" pitchFamily="34" charset="0"/>
                        </a:rPr>
                        <a:t> Law</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94986">
                <a:tc>
                  <a:txBody>
                    <a:bodyPr/>
                    <a:lstStyle/>
                    <a:p>
                      <a:r>
                        <a:rPr lang="en-GB" sz="2200" baseline="0" noProof="0" dirty="0" smtClean="0">
                          <a:solidFill>
                            <a:schemeClr val="tx1">
                              <a:lumMod val="90000"/>
                              <a:lumOff val="10000"/>
                            </a:schemeClr>
                          </a:solidFill>
                          <a:latin typeface="Arial Narrow" panose="020B0606020202030204" pitchFamily="34" charset="0"/>
                        </a:rPr>
                        <a:t>Constitution combined with</a:t>
                      </a:r>
                    </a:p>
                    <a:p>
                      <a:r>
                        <a:rPr lang="en-GB" sz="2200" baseline="0" noProof="0" dirty="0" smtClean="0">
                          <a:solidFill>
                            <a:schemeClr val="tx1">
                              <a:lumMod val="90000"/>
                              <a:lumOff val="10000"/>
                            </a:schemeClr>
                          </a:solidFill>
                          <a:latin typeface="Arial Narrow" panose="020B0606020202030204" pitchFamily="34" charset="0"/>
                        </a:rPr>
                        <a:t>Statutory legislation with Mandatory Referendum</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5</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1">
                        <a:lumMod val="40000"/>
                        <a:lumOff val="60000"/>
                      </a:schemeClr>
                    </a:solidFill>
                  </a:tcPr>
                </a:tc>
              </a:tr>
              <a:tr h="394986">
                <a:tc>
                  <a:txBody>
                    <a:bodyPr/>
                    <a:lstStyle/>
                    <a:p>
                      <a:r>
                        <a:rPr lang="en-GB" sz="2200" noProof="0" dirty="0" smtClean="0">
                          <a:solidFill>
                            <a:schemeClr val="tx1">
                              <a:lumMod val="90000"/>
                              <a:lumOff val="10000"/>
                            </a:schemeClr>
                          </a:solidFill>
                          <a:latin typeface="Arial Narrow" panose="020B0606020202030204" pitchFamily="34" charset="0"/>
                        </a:rPr>
                        <a:t>Constitution</a:t>
                      </a:r>
                      <a:r>
                        <a:rPr lang="en-GB" sz="2200" baseline="0" noProof="0" dirty="0" smtClean="0">
                          <a:solidFill>
                            <a:schemeClr val="tx1">
                              <a:lumMod val="90000"/>
                              <a:lumOff val="10000"/>
                            </a:schemeClr>
                          </a:solidFill>
                          <a:latin typeface="Arial Narrow" panose="020B0606020202030204" pitchFamily="34" charset="0"/>
                        </a:rPr>
                        <a:t> combined with</a:t>
                      </a:r>
                    </a:p>
                    <a:p>
                      <a:r>
                        <a:rPr lang="en-GB" sz="2200" baseline="0" noProof="0" dirty="0" smtClean="0">
                          <a:solidFill>
                            <a:schemeClr val="tx1">
                              <a:lumMod val="90000"/>
                              <a:lumOff val="10000"/>
                            </a:schemeClr>
                          </a:solidFill>
                          <a:latin typeface="Arial Narrow" panose="020B0606020202030204" pitchFamily="34" charset="0"/>
                        </a:rPr>
                        <a:t>Statutory legislation with Optional Referendum</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4</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en-GB" sz="2200" noProof="0" dirty="0" smtClean="0">
                          <a:solidFill>
                            <a:schemeClr val="tx1">
                              <a:lumMod val="90000"/>
                              <a:lumOff val="10000"/>
                            </a:schemeClr>
                          </a:solidFill>
                          <a:latin typeface="Arial Narrow" panose="020B0606020202030204" pitchFamily="34" charset="0"/>
                        </a:rPr>
                        <a:t>Statutory legislation</a:t>
                      </a:r>
                      <a:r>
                        <a:rPr lang="en-GB" sz="2200" baseline="0" noProof="0" dirty="0" smtClean="0">
                          <a:solidFill>
                            <a:schemeClr val="tx1">
                              <a:lumMod val="90000"/>
                              <a:lumOff val="10000"/>
                            </a:schemeClr>
                          </a:solidFill>
                          <a:latin typeface="Arial Narrow" panose="020B0606020202030204" pitchFamily="34" charset="0"/>
                        </a:rPr>
                        <a:t> with Mandatory Referendum</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en-GB" sz="2200" noProof="0" dirty="0" smtClean="0">
                          <a:solidFill>
                            <a:schemeClr val="tx1">
                              <a:lumMod val="90000"/>
                              <a:lumOff val="10000"/>
                            </a:schemeClr>
                          </a:solidFill>
                          <a:latin typeface="Arial Narrow" panose="020B0606020202030204" pitchFamily="34" charset="0"/>
                        </a:rPr>
                        <a:t>Statutory legislation</a:t>
                      </a:r>
                      <a:r>
                        <a:rPr lang="en-GB" sz="2200" baseline="0" noProof="0" dirty="0" smtClean="0">
                          <a:solidFill>
                            <a:schemeClr val="tx1">
                              <a:lumMod val="90000"/>
                              <a:lumOff val="10000"/>
                            </a:schemeClr>
                          </a:solidFill>
                          <a:latin typeface="Arial Narrow" panose="020B0606020202030204" pitchFamily="34" charset="0"/>
                        </a:rPr>
                        <a:t> with Optional Referendum</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en-GB" sz="2200" noProof="0" dirty="0" smtClean="0">
                          <a:solidFill>
                            <a:schemeClr val="tx1">
                              <a:lumMod val="90000"/>
                              <a:lumOff val="10000"/>
                            </a:schemeClr>
                          </a:solidFill>
                          <a:latin typeface="Arial Narrow" panose="020B0606020202030204" pitchFamily="34" charset="0"/>
                        </a:rPr>
                        <a:t>Statutory</a:t>
                      </a:r>
                      <a:r>
                        <a:rPr lang="en-GB" sz="2200" baseline="0" noProof="0" dirty="0" smtClean="0">
                          <a:solidFill>
                            <a:schemeClr val="tx1">
                              <a:lumMod val="90000"/>
                              <a:lumOff val="10000"/>
                            </a:schemeClr>
                          </a:solidFill>
                          <a:latin typeface="Arial Narrow" panose="020B0606020202030204" pitchFamily="34" charset="0"/>
                        </a:rPr>
                        <a:t> legislation without Referendum</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r h="394986">
                <a:tc>
                  <a:txBody>
                    <a:bodyPr/>
                    <a:lstStyle/>
                    <a:p>
                      <a:r>
                        <a:rPr lang="en-GB" sz="2200" baseline="0" noProof="0" dirty="0" smtClean="0">
                          <a:solidFill>
                            <a:schemeClr val="tx1">
                              <a:lumMod val="90000"/>
                              <a:lumOff val="10000"/>
                            </a:schemeClr>
                          </a:solidFill>
                          <a:latin typeface="Arial Narrow" panose="020B0606020202030204" pitchFamily="34" charset="0"/>
                        </a:rPr>
                        <a:t>No requirement</a:t>
                      </a:r>
                      <a:endParaRPr lang="en-GB" sz="2200"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0</a:t>
                      </a:r>
                      <a:endParaRPr lang="en-GB" sz="2200" i="1" noProof="0" dirty="0">
                        <a:solidFill>
                          <a:schemeClr val="tx1">
                            <a:lumMod val="90000"/>
                            <a:lumOff val="10000"/>
                          </a:schemeClr>
                        </a:solidFill>
                        <a:latin typeface="Arial Narrow" panose="020B0606020202030204" pitchFamily="34" charset="0"/>
                      </a:endParaRPr>
                    </a:p>
                  </a:txBody>
                  <a:tcPr>
                    <a:solidFill>
                      <a:schemeClr val="accent1">
                        <a:lumMod val="40000"/>
                        <a:lumOff val="60000"/>
                      </a:schemeClr>
                    </a:solidFill>
                  </a:tcPr>
                </a:tc>
              </a:tr>
            </a:tbl>
          </a:graphicData>
        </a:graphic>
      </p:graphicFrame>
      <p:grpSp>
        <p:nvGrpSpPr>
          <p:cNvPr id="2" name="Gruppieren 1"/>
          <p:cNvGrpSpPr/>
          <p:nvPr/>
        </p:nvGrpSpPr>
        <p:grpSpPr>
          <a:xfrm>
            <a:off x="308743" y="1597053"/>
            <a:ext cx="1855333" cy="2123456"/>
            <a:chOff x="261687" y="1504993"/>
            <a:chExt cx="1855333" cy="2123456"/>
          </a:xfrm>
        </p:grpSpPr>
        <p:grpSp>
          <p:nvGrpSpPr>
            <p:cNvPr id="5" name="Gruppieren 4"/>
            <p:cNvGrpSpPr/>
            <p:nvPr/>
          </p:nvGrpSpPr>
          <p:grpSpPr>
            <a:xfrm>
              <a:off x="371197" y="1504993"/>
              <a:ext cx="1636314" cy="1590688"/>
              <a:chOff x="404242" y="2040556"/>
              <a:chExt cx="1636314" cy="1590688"/>
            </a:xfrm>
          </p:grpSpPr>
          <p:sp>
            <p:nvSpPr>
              <p:cNvPr id="6" name="Oval 3"/>
              <p:cNvSpPr>
                <a:spLocks noChangeArrowheads="1"/>
              </p:cNvSpPr>
              <p:nvPr/>
            </p:nvSpPr>
            <p:spPr bwMode="auto">
              <a:xfrm>
                <a:off x="404242" y="2040556"/>
                <a:ext cx="1636314" cy="1590688"/>
              </a:xfrm>
              <a:prstGeom prst="ellipse">
                <a:avLst/>
              </a:prstGeom>
              <a:noFill/>
              <a:ln w="25400" algn="ctr">
                <a:solidFill>
                  <a:srgbClr val="5EA2F4"/>
                </a:solidFill>
                <a:round/>
                <a:headEnd/>
                <a:tailEnd/>
              </a:ln>
            </p:spPr>
            <p:txBody>
              <a:bodyPr lIns="36000" tIns="36000" rIns="36000" bIns="36000" anchor="ctr"/>
              <a:lstStyle/>
              <a:p>
                <a:pPr algn="ctr" eaLnBrk="1" hangingPunct="1">
                  <a:spcBef>
                    <a:spcPct val="0"/>
                  </a:spcBef>
                  <a:buClr>
                    <a:schemeClr val="bg1"/>
                  </a:buClr>
                  <a:buSzPct val="100000"/>
                  <a:buFontTx/>
                  <a:buChar char=" "/>
                </a:pPr>
                <a:endParaRPr lang="en-US" altLang="ja-JP" sz="1400" dirty="0">
                  <a:solidFill>
                    <a:schemeClr val="bg1"/>
                  </a:solidFill>
                  <a:ea typeface="ＭＳ Ｐゴシック" pitchFamily="50" charset="-128"/>
                </a:endParaRPr>
              </a:p>
            </p:txBody>
          </p:sp>
          <p:sp>
            <p:nvSpPr>
              <p:cNvPr id="8" name="Freeform 419"/>
              <p:cNvSpPr>
                <a:spLocks noEditPoints="1"/>
              </p:cNvSpPr>
              <p:nvPr/>
            </p:nvSpPr>
            <p:spPr bwMode="auto">
              <a:xfrm>
                <a:off x="870151" y="2551141"/>
                <a:ext cx="704493" cy="720342"/>
              </a:xfrm>
              <a:custGeom>
                <a:avLst/>
                <a:gdLst>
                  <a:gd name="T0" fmla="*/ 409 w 567"/>
                  <a:gd name="T1" fmla="*/ 405 h 515"/>
                  <a:gd name="T2" fmla="*/ 456 w 567"/>
                  <a:gd name="T3" fmla="*/ 412 h 515"/>
                  <a:gd name="T4" fmla="*/ 514 w 567"/>
                  <a:gd name="T5" fmla="*/ 424 h 515"/>
                  <a:gd name="T6" fmla="*/ 315 w 567"/>
                  <a:gd name="T7" fmla="*/ 432 h 515"/>
                  <a:gd name="T8" fmla="*/ 339 w 567"/>
                  <a:gd name="T9" fmla="*/ 415 h 515"/>
                  <a:gd name="T10" fmla="*/ 377 w 567"/>
                  <a:gd name="T11" fmla="*/ 406 h 515"/>
                  <a:gd name="T12" fmla="*/ 32 w 567"/>
                  <a:gd name="T13" fmla="*/ 432 h 515"/>
                  <a:gd name="T14" fmla="*/ 246 w 567"/>
                  <a:gd name="T15" fmla="*/ 426 h 515"/>
                  <a:gd name="T16" fmla="*/ 223 w 567"/>
                  <a:gd name="T17" fmla="*/ 413 h 515"/>
                  <a:gd name="T18" fmla="*/ 171 w 567"/>
                  <a:gd name="T19" fmla="*/ 405 h 515"/>
                  <a:gd name="T20" fmla="*/ 144 w 567"/>
                  <a:gd name="T21" fmla="*/ 406 h 515"/>
                  <a:gd name="T22" fmla="*/ 93 w 567"/>
                  <a:gd name="T23" fmla="*/ 415 h 515"/>
                  <a:gd name="T24" fmla="*/ 32 w 567"/>
                  <a:gd name="T25" fmla="*/ 432 h 515"/>
                  <a:gd name="T26" fmla="*/ 171 w 567"/>
                  <a:gd name="T27" fmla="*/ 386 h 515"/>
                  <a:gd name="T28" fmla="*/ 211 w 567"/>
                  <a:gd name="T29" fmla="*/ 389 h 515"/>
                  <a:gd name="T30" fmla="*/ 255 w 567"/>
                  <a:gd name="T31" fmla="*/ 403 h 515"/>
                  <a:gd name="T32" fmla="*/ 242 w 567"/>
                  <a:gd name="T33" fmla="*/ 15 h 515"/>
                  <a:gd name="T34" fmla="*/ 213 w 567"/>
                  <a:gd name="T35" fmla="*/ 6 h 515"/>
                  <a:gd name="T36" fmla="*/ 171 w 567"/>
                  <a:gd name="T37" fmla="*/ 1 h 515"/>
                  <a:gd name="T38" fmla="*/ 138 w 567"/>
                  <a:gd name="T39" fmla="*/ 3 h 515"/>
                  <a:gd name="T40" fmla="*/ 77 w 567"/>
                  <a:gd name="T41" fmla="*/ 15 h 515"/>
                  <a:gd name="T42" fmla="*/ 0 w 567"/>
                  <a:gd name="T43" fmla="*/ 39 h 515"/>
                  <a:gd name="T44" fmla="*/ 27 w 567"/>
                  <a:gd name="T45" fmla="*/ 413 h 515"/>
                  <a:gd name="T46" fmla="*/ 98 w 567"/>
                  <a:gd name="T47" fmla="*/ 393 h 515"/>
                  <a:gd name="T48" fmla="*/ 155 w 567"/>
                  <a:gd name="T49" fmla="*/ 386 h 515"/>
                  <a:gd name="T50" fmla="*/ 301 w 567"/>
                  <a:gd name="T51" fmla="*/ 515 h 515"/>
                  <a:gd name="T52" fmla="*/ 296 w 567"/>
                  <a:gd name="T53" fmla="*/ 472 h 515"/>
                  <a:gd name="T54" fmla="*/ 299 w 567"/>
                  <a:gd name="T55" fmla="*/ 465 h 515"/>
                  <a:gd name="T56" fmla="*/ 297 w 567"/>
                  <a:gd name="T57" fmla="*/ 458 h 515"/>
                  <a:gd name="T58" fmla="*/ 292 w 567"/>
                  <a:gd name="T59" fmla="*/ 25 h 515"/>
                  <a:gd name="T60" fmla="*/ 274 w 567"/>
                  <a:gd name="T61" fmla="*/ 455 h 515"/>
                  <a:gd name="T62" fmla="*/ 269 w 567"/>
                  <a:gd name="T63" fmla="*/ 461 h 515"/>
                  <a:gd name="T64" fmla="*/ 269 w 567"/>
                  <a:gd name="T65" fmla="*/ 469 h 515"/>
                  <a:gd name="T66" fmla="*/ 301 w 567"/>
                  <a:gd name="T67" fmla="*/ 515 h 515"/>
                  <a:gd name="T68" fmla="*/ 539 w 567"/>
                  <a:gd name="T69" fmla="*/ 28 h 515"/>
                  <a:gd name="T70" fmla="*/ 468 w 567"/>
                  <a:gd name="T71" fmla="*/ 9 h 515"/>
                  <a:gd name="T72" fmla="*/ 411 w 567"/>
                  <a:gd name="T73" fmla="*/ 1 h 515"/>
                  <a:gd name="T74" fmla="*/ 381 w 567"/>
                  <a:gd name="T75" fmla="*/ 1 h 515"/>
                  <a:gd name="T76" fmla="*/ 342 w 567"/>
                  <a:gd name="T77" fmla="*/ 7 h 515"/>
                  <a:gd name="T78" fmla="*/ 312 w 567"/>
                  <a:gd name="T79" fmla="*/ 20 h 515"/>
                  <a:gd name="T80" fmla="*/ 328 w 567"/>
                  <a:gd name="T81" fmla="*/ 396 h 515"/>
                  <a:gd name="T82" fmla="*/ 357 w 567"/>
                  <a:gd name="T83" fmla="*/ 388 h 515"/>
                  <a:gd name="T84" fmla="*/ 397 w 567"/>
                  <a:gd name="T85" fmla="*/ 385 h 515"/>
                  <a:gd name="T86" fmla="*/ 397 w 567"/>
                  <a:gd name="T87" fmla="*/ 385 h 515"/>
                  <a:gd name="T88" fmla="*/ 450 w 567"/>
                  <a:gd name="T89" fmla="*/ 389 h 515"/>
                  <a:gd name="T90" fmla="*/ 515 w 567"/>
                  <a:gd name="T91" fmla="*/ 404 h 515"/>
                  <a:gd name="T92" fmla="*/ 567 w 567"/>
                  <a:gd name="T93" fmla="*/ 37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7" h="515">
                    <a:moveTo>
                      <a:pt x="396" y="405"/>
                    </a:moveTo>
                    <a:lnTo>
                      <a:pt x="396" y="405"/>
                    </a:lnTo>
                    <a:lnTo>
                      <a:pt x="409" y="405"/>
                    </a:lnTo>
                    <a:lnTo>
                      <a:pt x="423" y="406"/>
                    </a:lnTo>
                    <a:lnTo>
                      <a:pt x="439" y="408"/>
                    </a:lnTo>
                    <a:lnTo>
                      <a:pt x="456" y="412"/>
                    </a:lnTo>
                    <a:lnTo>
                      <a:pt x="474" y="415"/>
                    </a:lnTo>
                    <a:lnTo>
                      <a:pt x="493" y="419"/>
                    </a:lnTo>
                    <a:lnTo>
                      <a:pt x="514" y="424"/>
                    </a:lnTo>
                    <a:lnTo>
                      <a:pt x="535" y="432"/>
                    </a:lnTo>
                    <a:lnTo>
                      <a:pt x="315" y="432"/>
                    </a:lnTo>
                    <a:lnTo>
                      <a:pt x="315" y="432"/>
                    </a:lnTo>
                    <a:lnTo>
                      <a:pt x="324" y="423"/>
                    </a:lnTo>
                    <a:lnTo>
                      <a:pt x="331" y="419"/>
                    </a:lnTo>
                    <a:lnTo>
                      <a:pt x="339" y="415"/>
                    </a:lnTo>
                    <a:lnTo>
                      <a:pt x="350" y="410"/>
                    </a:lnTo>
                    <a:lnTo>
                      <a:pt x="362" y="408"/>
                    </a:lnTo>
                    <a:lnTo>
                      <a:pt x="377" y="406"/>
                    </a:lnTo>
                    <a:lnTo>
                      <a:pt x="396" y="405"/>
                    </a:lnTo>
                    <a:lnTo>
                      <a:pt x="396" y="405"/>
                    </a:lnTo>
                    <a:close/>
                    <a:moveTo>
                      <a:pt x="32" y="432"/>
                    </a:moveTo>
                    <a:lnTo>
                      <a:pt x="250" y="432"/>
                    </a:lnTo>
                    <a:lnTo>
                      <a:pt x="250" y="432"/>
                    </a:lnTo>
                    <a:lnTo>
                      <a:pt x="246" y="426"/>
                    </a:lnTo>
                    <a:lnTo>
                      <a:pt x="241" y="422"/>
                    </a:lnTo>
                    <a:lnTo>
                      <a:pt x="234" y="418"/>
                    </a:lnTo>
                    <a:lnTo>
                      <a:pt x="223" y="413"/>
                    </a:lnTo>
                    <a:lnTo>
                      <a:pt x="211" y="409"/>
                    </a:lnTo>
                    <a:lnTo>
                      <a:pt x="193" y="406"/>
                    </a:lnTo>
                    <a:lnTo>
                      <a:pt x="171" y="405"/>
                    </a:lnTo>
                    <a:lnTo>
                      <a:pt x="171" y="405"/>
                    </a:lnTo>
                    <a:lnTo>
                      <a:pt x="157" y="405"/>
                    </a:lnTo>
                    <a:lnTo>
                      <a:pt x="144" y="406"/>
                    </a:lnTo>
                    <a:lnTo>
                      <a:pt x="128" y="408"/>
                    </a:lnTo>
                    <a:lnTo>
                      <a:pt x="111" y="412"/>
                    </a:lnTo>
                    <a:lnTo>
                      <a:pt x="93" y="415"/>
                    </a:lnTo>
                    <a:lnTo>
                      <a:pt x="73" y="419"/>
                    </a:lnTo>
                    <a:lnTo>
                      <a:pt x="53" y="424"/>
                    </a:lnTo>
                    <a:lnTo>
                      <a:pt x="32" y="432"/>
                    </a:lnTo>
                    <a:lnTo>
                      <a:pt x="32" y="432"/>
                    </a:lnTo>
                    <a:close/>
                    <a:moveTo>
                      <a:pt x="171" y="386"/>
                    </a:moveTo>
                    <a:lnTo>
                      <a:pt x="171" y="386"/>
                    </a:lnTo>
                    <a:lnTo>
                      <a:pt x="185" y="386"/>
                    </a:lnTo>
                    <a:lnTo>
                      <a:pt x="198" y="387"/>
                    </a:lnTo>
                    <a:lnTo>
                      <a:pt x="211" y="389"/>
                    </a:lnTo>
                    <a:lnTo>
                      <a:pt x="221" y="391"/>
                    </a:lnTo>
                    <a:lnTo>
                      <a:pt x="239" y="397"/>
                    </a:lnTo>
                    <a:lnTo>
                      <a:pt x="255" y="403"/>
                    </a:lnTo>
                    <a:lnTo>
                      <a:pt x="255" y="22"/>
                    </a:lnTo>
                    <a:lnTo>
                      <a:pt x="255" y="22"/>
                    </a:lnTo>
                    <a:lnTo>
                      <a:pt x="242" y="15"/>
                    </a:lnTo>
                    <a:lnTo>
                      <a:pt x="234" y="11"/>
                    </a:lnTo>
                    <a:lnTo>
                      <a:pt x="224" y="8"/>
                    </a:lnTo>
                    <a:lnTo>
                      <a:pt x="213" y="6"/>
                    </a:lnTo>
                    <a:lnTo>
                      <a:pt x="201" y="3"/>
                    </a:lnTo>
                    <a:lnTo>
                      <a:pt x="187" y="2"/>
                    </a:lnTo>
                    <a:lnTo>
                      <a:pt x="171" y="1"/>
                    </a:lnTo>
                    <a:lnTo>
                      <a:pt x="171" y="1"/>
                    </a:lnTo>
                    <a:lnTo>
                      <a:pt x="155" y="2"/>
                    </a:lnTo>
                    <a:lnTo>
                      <a:pt x="138" y="3"/>
                    </a:lnTo>
                    <a:lnTo>
                      <a:pt x="119" y="6"/>
                    </a:lnTo>
                    <a:lnTo>
                      <a:pt x="99" y="10"/>
                    </a:lnTo>
                    <a:lnTo>
                      <a:pt x="77" y="15"/>
                    </a:lnTo>
                    <a:lnTo>
                      <a:pt x="53" y="22"/>
                    </a:lnTo>
                    <a:lnTo>
                      <a:pt x="28" y="29"/>
                    </a:lnTo>
                    <a:lnTo>
                      <a:pt x="0" y="39"/>
                    </a:lnTo>
                    <a:lnTo>
                      <a:pt x="0" y="421"/>
                    </a:lnTo>
                    <a:lnTo>
                      <a:pt x="0" y="421"/>
                    </a:lnTo>
                    <a:lnTo>
                      <a:pt x="27" y="413"/>
                    </a:lnTo>
                    <a:lnTo>
                      <a:pt x="52" y="405"/>
                    </a:lnTo>
                    <a:lnTo>
                      <a:pt x="76" y="399"/>
                    </a:lnTo>
                    <a:lnTo>
                      <a:pt x="98" y="393"/>
                    </a:lnTo>
                    <a:lnTo>
                      <a:pt x="118" y="390"/>
                    </a:lnTo>
                    <a:lnTo>
                      <a:pt x="137" y="387"/>
                    </a:lnTo>
                    <a:lnTo>
                      <a:pt x="155" y="386"/>
                    </a:lnTo>
                    <a:lnTo>
                      <a:pt x="171" y="386"/>
                    </a:lnTo>
                    <a:lnTo>
                      <a:pt x="171" y="386"/>
                    </a:lnTo>
                    <a:close/>
                    <a:moveTo>
                      <a:pt x="301" y="515"/>
                    </a:moveTo>
                    <a:lnTo>
                      <a:pt x="294" y="473"/>
                    </a:lnTo>
                    <a:lnTo>
                      <a:pt x="294" y="473"/>
                    </a:lnTo>
                    <a:lnTo>
                      <a:pt x="296" y="472"/>
                    </a:lnTo>
                    <a:lnTo>
                      <a:pt x="298" y="470"/>
                    </a:lnTo>
                    <a:lnTo>
                      <a:pt x="298" y="467"/>
                    </a:lnTo>
                    <a:lnTo>
                      <a:pt x="299" y="465"/>
                    </a:lnTo>
                    <a:lnTo>
                      <a:pt x="299" y="465"/>
                    </a:lnTo>
                    <a:lnTo>
                      <a:pt x="298" y="461"/>
                    </a:lnTo>
                    <a:lnTo>
                      <a:pt x="297" y="458"/>
                    </a:lnTo>
                    <a:lnTo>
                      <a:pt x="295" y="456"/>
                    </a:lnTo>
                    <a:lnTo>
                      <a:pt x="292" y="455"/>
                    </a:lnTo>
                    <a:lnTo>
                      <a:pt x="292" y="25"/>
                    </a:lnTo>
                    <a:lnTo>
                      <a:pt x="274" y="25"/>
                    </a:lnTo>
                    <a:lnTo>
                      <a:pt x="274" y="455"/>
                    </a:lnTo>
                    <a:lnTo>
                      <a:pt x="274" y="455"/>
                    </a:lnTo>
                    <a:lnTo>
                      <a:pt x="272" y="456"/>
                    </a:lnTo>
                    <a:lnTo>
                      <a:pt x="270" y="458"/>
                    </a:lnTo>
                    <a:lnTo>
                      <a:pt x="269" y="461"/>
                    </a:lnTo>
                    <a:lnTo>
                      <a:pt x="268" y="465"/>
                    </a:lnTo>
                    <a:lnTo>
                      <a:pt x="268" y="465"/>
                    </a:lnTo>
                    <a:lnTo>
                      <a:pt x="269" y="469"/>
                    </a:lnTo>
                    <a:lnTo>
                      <a:pt x="272" y="473"/>
                    </a:lnTo>
                    <a:lnTo>
                      <a:pt x="266" y="515"/>
                    </a:lnTo>
                    <a:lnTo>
                      <a:pt x="301" y="515"/>
                    </a:lnTo>
                    <a:close/>
                    <a:moveTo>
                      <a:pt x="567" y="37"/>
                    </a:moveTo>
                    <a:lnTo>
                      <a:pt x="567" y="37"/>
                    </a:lnTo>
                    <a:lnTo>
                      <a:pt x="539" y="28"/>
                    </a:lnTo>
                    <a:lnTo>
                      <a:pt x="514" y="19"/>
                    </a:lnTo>
                    <a:lnTo>
                      <a:pt x="490" y="13"/>
                    </a:lnTo>
                    <a:lnTo>
                      <a:pt x="468" y="9"/>
                    </a:lnTo>
                    <a:lnTo>
                      <a:pt x="448" y="5"/>
                    </a:lnTo>
                    <a:lnTo>
                      <a:pt x="428" y="2"/>
                    </a:lnTo>
                    <a:lnTo>
                      <a:pt x="411" y="1"/>
                    </a:lnTo>
                    <a:lnTo>
                      <a:pt x="396" y="0"/>
                    </a:lnTo>
                    <a:lnTo>
                      <a:pt x="396" y="0"/>
                    </a:lnTo>
                    <a:lnTo>
                      <a:pt x="381" y="1"/>
                    </a:lnTo>
                    <a:lnTo>
                      <a:pt x="366" y="2"/>
                    </a:lnTo>
                    <a:lnTo>
                      <a:pt x="354" y="5"/>
                    </a:lnTo>
                    <a:lnTo>
                      <a:pt x="342" y="7"/>
                    </a:lnTo>
                    <a:lnTo>
                      <a:pt x="333" y="10"/>
                    </a:lnTo>
                    <a:lnTo>
                      <a:pt x="325" y="14"/>
                    </a:lnTo>
                    <a:lnTo>
                      <a:pt x="312" y="20"/>
                    </a:lnTo>
                    <a:lnTo>
                      <a:pt x="312" y="403"/>
                    </a:lnTo>
                    <a:lnTo>
                      <a:pt x="312" y="403"/>
                    </a:lnTo>
                    <a:lnTo>
                      <a:pt x="328" y="396"/>
                    </a:lnTo>
                    <a:lnTo>
                      <a:pt x="336" y="392"/>
                    </a:lnTo>
                    <a:lnTo>
                      <a:pt x="347" y="390"/>
                    </a:lnTo>
                    <a:lnTo>
                      <a:pt x="357" y="388"/>
                    </a:lnTo>
                    <a:lnTo>
                      <a:pt x="369" y="386"/>
                    </a:lnTo>
                    <a:lnTo>
                      <a:pt x="382" y="385"/>
                    </a:lnTo>
                    <a:lnTo>
                      <a:pt x="397" y="385"/>
                    </a:lnTo>
                    <a:lnTo>
                      <a:pt x="397" y="385"/>
                    </a:lnTo>
                    <a:lnTo>
                      <a:pt x="397" y="385"/>
                    </a:lnTo>
                    <a:lnTo>
                      <a:pt x="397" y="385"/>
                    </a:lnTo>
                    <a:lnTo>
                      <a:pt x="413" y="385"/>
                    </a:lnTo>
                    <a:lnTo>
                      <a:pt x="431" y="387"/>
                    </a:lnTo>
                    <a:lnTo>
                      <a:pt x="450" y="389"/>
                    </a:lnTo>
                    <a:lnTo>
                      <a:pt x="470" y="392"/>
                    </a:lnTo>
                    <a:lnTo>
                      <a:pt x="491" y="398"/>
                    </a:lnTo>
                    <a:lnTo>
                      <a:pt x="515" y="404"/>
                    </a:lnTo>
                    <a:lnTo>
                      <a:pt x="540" y="412"/>
                    </a:lnTo>
                    <a:lnTo>
                      <a:pt x="567" y="420"/>
                    </a:lnTo>
                    <a:lnTo>
                      <a:pt x="567" y="37"/>
                    </a:lnTo>
                    <a:close/>
                  </a:path>
                </a:pathLst>
              </a:custGeom>
              <a:solidFill>
                <a:srgbClr val="00A1D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11" name="Rechteck 10"/>
            <p:cNvSpPr/>
            <p:nvPr/>
          </p:nvSpPr>
          <p:spPr>
            <a:xfrm>
              <a:off x="261687" y="2833105"/>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Constitution / Law</a:t>
              </a:r>
            </a:p>
          </p:txBody>
        </p:sp>
      </p:grpSp>
    </p:spTree>
    <p:extLst>
      <p:ext uri="{BB962C8B-B14F-4D97-AF65-F5344CB8AC3E}">
        <p14:creationId xmlns:p14="http://schemas.microsoft.com/office/powerpoint/2010/main" val="2205727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Institutional architecture of fiscal rules</a:t>
            </a:r>
            <a:br>
              <a:rPr lang="en-US" dirty="0" smtClean="0"/>
            </a:br>
            <a:r>
              <a:rPr lang="en-US" sz="2200" dirty="0" smtClean="0"/>
              <a:t>Component 2 and Component 3</a:t>
            </a:r>
            <a:endParaRPr lang="en-US" sz="2200" dirty="0"/>
          </a:p>
        </p:txBody>
      </p:sp>
      <p:sp>
        <p:nvSpPr>
          <p:cNvPr id="3" name="Textfeld 2"/>
          <p:cNvSpPr txBox="1"/>
          <p:nvPr/>
        </p:nvSpPr>
        <p:spPr>
          <a:xfrm>
            <a:off x="240631" y="1374467"/>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3637840942"/>
              </p:ext>
            </p:extLst>
          </p:nvPr>
        </p:nvGraphicFramePr>
        <p:xfrm>
          <a:off x="2459009" y="1609449"/>
          <a:ext cx="6815620" cy="2133600"/>
        </p:xfrm>
        <a:graphic>
          <a:graphicData uri="http://schemas.openxmlformats.org/drawingml/2006/table">
            <a:tbl>
              <a:tblPr firstRow="1" bandRow="1">
                <a:tableStyleId>{5C22544A-7EE6-4342-B048-85BDC9FD1C3A}</a:tableStyleId>
              </a:tblPr>
              <a:tblGrid>
                <a:gridCol w="5639962"/>
                <a:gridCol w="1175658"/>
              </a:tblGrid>
              <a:tr h="370840">
                <a:tc>
                  <a:txBody>
                    <a:bodyPr/>
                    <a:lstStyle/>
                    <a:p>
                      <a:r>
                        <a:rPr lang="en-GB" sz="2200" noProof="0" dirty="0" smtClean="0">
                          <a:solidFill>
                            <a:schemeClr val="tx1">
                              <a:lumMod val="90000"/>
                              <a:lumOff val="10000"/>
                            </a:schemeClr>
                          </a:solidFill>
                          <a:latin typeface="Arial Narrow" panose="020B0606020202030204" pitchFamily="34" charset="0"/>
                        </a:rPr>
                        <a:t>Budget /</a:t>
                      </a:r>
                      <a:r>
                        <a:rPr lang="en-GB" sz="2200" baseline="0" noProof="0" dirty="0" smtClean="0">
                          <a:solidFill>
                            <a:schemeClr val="tx1">
                              <a:lumMod val="90000"/>
                              <a:lumOff val="10000"/>
                            </a:schemeClr>
                          </a:solidFill>
                          <a:latin typeface="Arial Narrow" panose="020B0606020202030204" pitchFamily="34" charset="0"/>
                        </a:rPr>
                        <a:t> Account</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Budget</a:t>
                      </a:r>
                      <a:r>
                        <a:rPr lang="en-GB" sz="2200" baseline="0" noProof="0" dirty="0" smtClean="0">
                          <a:solidFill>
                            <a:schemeClr val="tx1">
                              <a:lumMod val="90000"/>
                              <a:lumOff val="10000"/>
                            </a:schemeClr>
                          </a:solidFill>
                          <a:latin typeface="Arial Narrow" panose="020B0606020202030204" pitchFamily="34" charset="0"/>
                        </a:rPr>
                        <a:t> and Account</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3">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Account only</a:t>
                      </a:r>
                    </a:p>
                  </a:txBody>
                  <a:tcPr>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p>
                  </a:txBody>
                  <a:tcPr>
                    <a:solidFill>
                      <a:schemeClr val="accent3">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Budget only</a:t>
                      </a:r>
                      <a:endParaRPr lang="en-GB" sz="2200"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No requirement</a:t>
                      </a:r>
                      <a:endParaRPr lang="en-GB" sz="2200"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0</a:t>
                      </a:r>
                      <a:endParaRPr lang="en-GB" sz="2200" i="1" noProof="0" dirty="0">
                        <a:solidFill>
                          <a:schemeClr val="tx1">
                            <a:lumMod val="90000"/>
                            <a:lumOff val="10000"/>
                          </a:schemeClr>
                        </a:solidFill>
                        <a:latin typeface="Arial Narrow" panose="020B0606020202030204" pitchFamily="34" charset="0"/>
                      </a:endParaRPr>
                    </a:p>
                  </a:txBody>
                  <a:tcPr>
                    <a:solidFill>
                      <a:schemeClr val="accent3">
                        <a:lumMod val="40000"/>
                        <a:lumOff val="60000"/>
                      </a:schemeClr>
                    </a:solidFill>
                  </a:tcPr>
                </a:tc>
              </a:tr>
            </a:tbl>
          </a:graphicData>
        </a:graphic>
      </p:graphicFrame>
      <p:graphicFrame>
        <p:nvGraphicFramePr>
          <p:cNvPr id="5" name="Espace réservé du contenu 3"/>
          <p:cNvGraphicFramePr>
            <a:graphicFrameLocks/>
          </p:cNvGraphicFramePr>
          <p:nvPr>
            <p:extLst>
              <p:ext uri="{D42A27DB-BD31-4B8C-83A1-F6EECF244321}">
                <p14:modId xmlns:p14="http://schemas.microsoft.com/office/powerpoint/2010/main" val="3082817458"/>
              </p:ext>
            </p:extLst>
          </p:nvPr>
        </p:nvGraphicFramePr>
        <p:xfrm>
          <a:off x="2472416" y="4118181"/>
          <a:ext cx="6793340" cy="2560320"/>
        </p:xfrm>
        <a:graphic>
          <a:graphicData uri="http://schemas.openxmlformats.org/drawingml/2006/table">
            <a:tbl>
              <a:tblPr firstRow="1" bandRow="1">
                <a:tableStyleId>{5C22544A-7EE6-4342-B048-85BDC9FD1C3A}</a:tableStyleId>
              </a:tblPr>
              <a:tblGrid>
                <a:gridCol w="5648327"/>
                <a:gridCol w="1145013"/>
              </a:tblGrid>
              <a:tr h="370840">
                <a:tc>
                  <a:txBody>
                    <a:bodyPr/>
                    <a:lstStyle/>
                    <a:p>
                      <a:r>
                        <a:rPr lang="en-GB" sz="2200" noProof="0" dirty="0" smtClean="0">
                          <a:solidFill>
                            <a:schemeClr val="tx1">
                              <a:lumMod val="90000"/>
                              <a:lumOff val="10000"/>
                            </a:schemeClr>
                          </a:solidFill>
                          <a:latin typeface="Arial Narrow" panose="020B0606020202030204" pitchFamily="34" charset="0"/>
                        </a:rPr>
                        <a:t>Object</a:t>
                      </a:r>
                      <a:r>
                        <a:rPr lang="en-GB" sz="2200" baseline="0" noProof="0" dirty="0" smtClean="0">
                          <a:solidFill>
                            <a:schemeClr val="tx1">
                              <a:lumMod val="90000"/>
                              <a:lumOff val="10000"/>
                            </a:schemeClr>
                          </a:solidFill>
                          <a:latin typeface="Arial Narrow" panose="020B0606020202030204" pitchFamily="34" charset="0"/>
                        </a:rPr>
                        <a:t> of balance</a:t>
                      </a:r>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a:txBody>
                    <a:bodyPr/>
                    <a:lstStyle/>
                    <a:p>
                      <a:endParaRPr lang="en-GB" sz="22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Current and capital</a:t>
                      </a:r>
                      <a:endParaRPr lang="en-GB" sz="22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4</a:t>
                      </a:r>
                      <a:endParaRPr lang="en-GB" sz="2200" i="1"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chemeClr val="accent4">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Current,</a:t>
                      </a:r>
                      <a:r>
                        <a:rPr lang="en-GB" sz="2200" baseline="0" noProof="0" dirty="0" smtClean="0">
                          <a:solidFill>
                            <a:schemeClr val="tx1">
                              <a:lumMod val="90000"/>
                              <a:lumOff val="10000"/>
                            </a:schemeClr>
                          </a:solidFill>
                          <a:latin typeface="Arial Narrow" panose="020B0606020202030204" pitchFamily="34" charset="0"/>
                        </a:rPr>
                        <a:t> incl. debt amortization</a:t>
                      </a:r>
                      <a:endParaRPr lang="en-GB" sz="2200"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3</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r>
              <a:tr h="370840">
                <a:tc>
                  <a:txBody>
                    <a:bodyPr/>
                    <a:lstStyle/>
                    <a:p>
                      <a:r>
                        <a:rPr lang="en-GB" sz="2200" noProof="0" dirty="0" smtClean="0">
                          <a:solidFill>
                            <a:schemeClr val="tx1">
                              <a:lumMod val="90000"/>
                              <a:lumOff val="10000"/>
                            </a:schemeClr>
                          </a:solidFill>
                          <a:latin typeface="Arial Narrow" panose="020B0606020202030204" pitchFamily="34" charset="0"/>
                        </a:rPr>
                        <a:t>Current, without debt amortization</a:t>
                      </a:r>
                      <a:endParaRPr lang="en-GB" sz="2200"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2</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r>
              <a:tr h="370840">
                <a:tc>
                  <a:txBody>
                    <a:bodyPr/>
                    <a:lstStyle/>
                    <a:p>
                      <a:r>
                        <a:rPr lang="en-GB" sz="2200" baseline="0" noProof="0" dirty="0" smtClean="0">
                          <a:solidFill>
                            <a:schemeClr val="tx1">
                              <a:lumMod val="90000"/>
                              <a:lumOff val="10000"/>
                            </a:schemeClr>
                          </a:solidFill>
                          <a:latin typeface="Arial Narrow" panose="020B0606020202030204" pitchFamily="34" charset="0"/>
                        </a:rPr>
                        <a:t>General balance of the « household finance »</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c>
                  <a:txBody>
                    <a:bodyPr/>
                    <a:lstStyle/>
                    <a:p>
                      <a:pPr algn="ctr"/>
                      <a:r>
                        <a:rPr lang="en-GB" sz="2200" i="1" noProof="0" dirty="0" smtClean="0">
                          <a:solidFill>
                            <a:schemeClr val="tx1">
                              <a:lumMod val="90000"/>
                              <a:lumOff val="10000"/>
                            </a:schemeClr>
                          </a:solidFill>
                          <a:latin typeface="Arial Narrow" panose="020B0606020202030204" pitchFamily="34" charset="0"/>
                        </a:rPr>
                        <a:t>1</a:t>
                      </a:r>
                      <a:endParaRPr lang="en-GB" sz="2200" i="1" noProof="0" dirty="0">
                        <a:solidFill>
                          <a:schemeClr val="tx1">
                            <a:lumMod val="90000"/>
                            <a:lumOff val="10000"/>
                          </a:schemeClr>
                        </a:solidFill>
                        <a:latin typeface="Arial Narrow" panose="020B0606020202030204" pitchFamily="34" charset="0"/>
                      </a:endParaRPr>
                    </a:p>
                  </a:txBody>
                  <a:tcPr>
                    <a:solidFill>
                      <a:schemeClr val="accent4">
                        <a:lumMod val="40000"/>
                        <a:lumOff val="60000"/>
                      </a:schemeClr>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200" noProof="0" dirty="0" smtClean="0">
                          <a:solidFill>
                            <a:schemeClr val="tx1">
                              <a:lumMod val="90000"/>
                              <a:lumOff val="10000"/>
                            </a:schemeClr>
                          </a:solidFill>
                          <a:latin typeface="Arial Narrow" panose="020B0606020202030204" pitchFamily="34" charset="0"/>
                        </a:rPr>
                        <a:t>No requirement</a:t>
                      </a:r>
                    </a:p>
                  </a:txBody>
                  <a:tcPr>
                    <a:solidFill>
                      <a:schemeClr val="accent4">
                        <a:lumMod val="40000"/>
                        <a:lumOff val="6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200" i="1" noProof="0" dirty="0" smtClean="0">
                          <a:solidFill>
                            <a:schemeClr val="tx1">
                              <a:lumMod val="90000"/>
                              <a:lumOff val="10000"/>
                            </a:schemeClr>
                          </a:solidFill>
                          <a:latin typeface="Arial Narrow" panose="020B0606020202030204" pitchFamily="34" charset="0"/>
                        </a:rPr>
                        <a:t>0</a:t>
                      </a:r>
                    </a:p>
                  </a:txBody>
                  <a:tcPr>
                    <a:solidFill>
                      <a:schemeClr val="accent4">
                        <a:lumMod val="40000"/>
                        <a:lumOff val="60000"/>
                      </a:schemeClr>
                    </a:solidFill>
                  </a:tcPr>
                </a:tc>
              </a:tr>
            </a:tbl>
          </a:graphicData>
        </a:graphic>
      </p:graphicFrame>
      <p:grpSp>
        <p:nvGrpSpPr>
          <p:cNvPr id="2" name="Gruppieren 1"/>
          <p:cNvGrpSpPr/>
          <p:nvPr/>
        </p:nvGrpSpPr>
        <p:grpSpPr>
          <a:xfrm>
            <a:off x="240632" y="1609449"/>
            <a:ext cx="1855333" cy="2157203"/>
            <a:chOff x="240632" y="1609449"/>
            <a:chExt cx="1855333" cy="2157203"/>
          </a:xfrm>
        </p:grpSpPr>
        <p:grpSp>
          <p:nvGrpSpPr>
            <p:cNvPr id="6" name="Gruppieren 5"/>
            <p:cNvGrpSpPr/>
            <p:nvPr/>
          </p:nvGrpSpPr>
          <p:grpSpPr>
            <a:xfrm>
              <a:off x="304135" y="1609449"/>
              <a:ext cx="1636314" cy="1590688"/>
              <a:chOff x="2220228" y="2065880"/>
              <a:chExt cx="1636314" cy="1590688"/>
            </a:xfrm>
          </p:grpSpPr>
          <p:sp>
            <p:nvSpPr>
              <p:cNvPr id="8" name="Oval 3"/>
              <p:cNvSpPr>
                <a:spLocks noChangeArrowheads="1"/>
              </p:cNvSpPr>
              <p:nvPr/>
            </p:nvSpPr>
            <p:spPr bwMode="auto">
              <a:xfrm>
                <a:off x="2220228" y="2065880"/>
                <a:ext cx="1636314" cy="1590688"/>
              </a:xfrm>
              <a:prstGeom prst="ellipse">
                <a:avLst/>
              </a:prstGeom>
              <a:noFill/>
              <a:ln w="25400" algn="ctr">
                <a:solidFill>
                  <a:schemeClr val="accent3">
                    <a:lumMod val="75000"/>
                  </a:schemeClr>
                </a:solidFill>
                <a:round/>
                <a:headEnd/>
                <a:tailEnd/>
              </a:ln>
            </p:spPr>
            <p:txBody>
              <a:bodyPr lIns="36000" tIns="36000" rIns="36000" bIns="36000" anchor="ctr"/>
              <a:lstStyle/>
              <a:p>
                <a:pPr algn="ctr" eaLnBrk="1" hangingPunct="1">
                  <a:spcBef>
                    <a:spcPct val="0"/>
                  </a:spcBef>
                  <a:buClr>
                    <a:schemeClr val="bg1"/>
                  </a:buClr>
                  <a:buSzPct val="100000"/>
                  <a:buFontTx/>
                  <a:buChar char=" "/>
                </a:pPr>
                <a:endParaRPr lang="en-US" altLang="ja-JP" sz="1400" dirty="0">
                  <a:solidFill>
                    <a:schemeClr val="bg1"/>
                  </a:solidFill>
                  <a:ea typeface="ＭＳ Ｐゴシック" pitchFamily="50" charset="-128"/>
                </a:endParaRPr>
              </a:p>
            </p:txBody>
          </p:sp>
          <p:sp>
            <p:nvSpPr>
              <p:cNvPr id="9" name="Freeform 331"/>
              <p:cNvSpPr>
                <a:spLocks noEditPoints="1"/>
              </p:cNvSpPr>
              <p:nvPr/>
            </p:nvSpPr>
            <p:spPr bwMode="auto">
              <a:xfrm>
                <a:off x="2525890" y="2683759"/>
                <a:ext cx="645627" cy="568547"/>
              </a:xfrm>
              <a:custGeom>
                <a:avLst/>
                <a:gdLst>
                  <a:gd name="T0" fmla="*/ 60 w 381"/>
                  <a:gd name="T1" fmla="*/ 204 h 381"/>
                  <a:gd name="T2" fmla="*/ 145 w 381"/>
                  <a:gd name="T3" fmla="*/ 267 h 381"/>
                  <a:gd name="T4" fmla="*/ 145 w 381"/>
                  <a:gd name="T5" fmla="*/ 151 h 381"/>
                  <a:gd name="T6" fmla="*/ 60 w 381"/>
                  <a:gd name="T7" fmla="*/ 146 h 381"/>
                  <a:gd name="T8" fmla="*/ 145 w 381"/>
                  <a:gd name="T9" fmla="*/ 151 h 381"/>
                  <a:gd name="T10" fmla="*/ 372 w 381"/>
                  <a:gd name="T11" fmla="*/ 4 h 381"/>
                  <a:gd name="T12" fmla="*/ 363 w 381"/>
                  <a:gd name="T13" fmla="*/ 0 h 381"/>
                  <a:gd name="T14" fmla="*/ 352 w 381"/>
                  <a:gd name="T15" fmla="*/ 2 h 381"/>
                  <a:gd name="T16" fmla="*/ 30 w 381"/>
                  <a:gd name="T17" fmla="*/ 2 h 381"/>
                  <a:gd name="T18" fmla="*/ 25 w 381"/>
                  <a:gd name="T19" fmla="*/ 0 h 381"/>
                  <a:gd name="T20" fmla="*/ 14 w 381"/>
                  <a:gd name="T21" fmla="*/ 1 h 381"/>
                  <a:gd name="T22" fmla="*/ 10 w 381"/>
                  <a:gd name="T23" fmla="*/ 4 h 381"/>
                  <a:gd name="T24" fmla="*/ 4 w 381"/>
                  <a:gd name="T25" fmla="*/ 12 h 381"/>
                  <a:gd name="T26" fmla="*/ 0 w 381"/>
                  <a:gd name="T27" fmla="*/ 21 h 381"/>
                  <a:gd name="T28" fmla="*/ 0 w 381"/>
                  <a:gd name="T29" fmla="*/ 292 h 381"/>
                  <a:gd name="T30" fmla="*/ 5 w 381"/>
                  <a:gd name="T31" fmla="*/ 304 h 381"/>
                  <a:gd name="T32" fmla="*/ 14 w 381"/>
                  <a:gd name="T33" fmla="*/ 312 h 381"/>
                  <a:gd name="T34" fmla="*/ 183 w 381"/>
                  <a:gd name="T35" fmla="*/ 380 h 381"/>
                  <a:gd name="T36" fmla="*/ 186 w 381"/>
                  <a:gd name="T37" fmla="*/ 381 h 381"/>
                  <a:gd name="T38" fmla="*/ 191 w 381"/>
                  <a:gd name="T39" fmla="*/ 381 h 381"/>
                  <a:gd name="T40" fmla="*/ 195 w 381"/>
                  <a:gd name="T41" fmla="*/ 381 h 381"/>
                  <a:gd name="T42" fmla="*/ 368 w 381"/>
                  <a:gd name="T43" fmla="*/ 312 h 381"/>
                  <a:gd name="T44" fmla="*/ 374 w 381"/>
                  <a:gd name="T45" fmla="*/ 308 h 381"/>
                  <a:gd name="T46" fmla="*/ 380 w 381"/>
                  <a:gd name="T47" fmla="*/ 298 h 381"/>
                  <a:gd name="T48" fmla="*/ 381 w 381"/>
                  <a:gd name="T49" fmla="*/ 21 h 381"/>
                  <a:gd name="T50" fmla="*/ 381 w 381"/>
                  <a:gd name="T51" fmla="*/ 16 h 381"/>
                  <a:gd name="T52" fmla="*/ 376 w 381"/>
                  <a:gd name="T53" fmla="*/ 8 h 381"/>
                  <a:gd name="T54" fmla="*/ 372 w 381"/>
                  <a:gd name="T55" fmla="*/ 4 h 381"/>
                  <a:gd name="T56" fmla="*/ 35 w 381"/>
                  <a:gd name="T57" fmla="*/ 283 h 381"/>
                  <a:gd name="T58" fmla="*/ 169 w 381"/>
                  <a:gd name="T59" fmla="*/ 101 h 381"/>
                  <a:gd name="T60" fmla="*/ 347 w 381"/>
                  <a:gd name="T61" fmla="*/ 283 h 381"/>
                  <a:gd name="T62" fmla="*/ 212 w 381"/>
                  <a:gd name="T63" fmla="*/ 101 h 381"/>
                  <a:gd name="T64" fmla="*/ 347 w 381"/>
                  <a:gd name="T65" fmla="*/ 283 h 381"/>
                  <a:gd name="T66" fmla="*/ 238 w 381"/>
                  <a:gd name="T67" fmla="*/ 238 h 381"/>
                  <a:gd name="T68" fmla="*/ 323 w 381"/>
                  <a:gd name="T69" fmla="*/ 233 h 381"/>
                  <a:gd name="T70" fmla="*/ 323 w 381"/>
                  <a:gd name="T71" fmla="*/ 117 h 381"/>
                  <a:gd name="T72" fmla="*/ 238 w 381"/>
                  <a:gd name="T73" fmla="*/ 180 h 381"/>
                  <a:gd name="T74" fmla="*/ 323 w 381"/>
                  <a:gd name="T75" fmla="*/ 11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81" h="381">
                    <a:moveTo>
                      <a:pt x="145" y="238"/>
                    </a:moveTo>
                    <a:lnTo>
                      <a:pt x="60" y="204"/>
                    </a:lnTo>
                    <a:lnTo>
                      <a:pt x="60" y="233"/>
                    </a:lnTo>
                    <a:lnTo>
                      <a:pt x="145" y="267"/>
                    </a:lnTo>
                    <a:lnTo>
                      <a:pt x="145" y="238"/>
                    </a:lnTo>
                    <a:close/>
                    <a:moveTo>
                      <a:pt x="145" y="151"/>
                    </a:moveTo>
                    <a:lnTo>
                      <a:pt x="60" y="117"/>
                    </a:lnTo>
                    <a:lnTo>
                      <a:pt x="60" y="146"/>
                    </a:lnTo>
                    <a:lnTo>
                      <a:pt x="145" y="180"/>
                    </a:lnTo>
                    <a:lnTo>
                      <a:pt x="145" y="151"/>
                    </a:lnTo>
                    <a:close/>
                    <a:moveTo>
                      <a:pt x="372" y="4"/>
                    </a:moveTo>
                    <a:lnTo>
                      <a:pt x="372" y="4"/>
                    </a:lnTo>
                    <a:lnTo>
                      <a:pt x="367" y="1"/>
                    </a:lnTo>
                    <a:lnTo>
                      <a:pt x="363" y="0"/>
                    </a:lnTo>
                    <a:lnTo>
                      <a:pt x="358" y="0"/>
                    </a:lnTo>
                    <a:lnTo>
                      <a:pt x="352" y="2"/>
                    </a:lnTo>
                    <a:lnTo>
                      <a:pt x="191" y="66"/>
                    </a:lnTo>
                    <a:lnTo>
                      <a:pt x="30" y="2"/>
                    </a:lnTo>
                    <a:lnTo>
                      <a:pt x="30" y="2"/>
                    </a:lnTo>
                    <a:lnTo>
                      <a:pt x="25" y="0"/>
                    </a:lnTo>
                    <a:lnTo>
                      <a:pt x="20" y="0"/>
                    </a:lnTo>
                    <a:lnTo>
                      <a:pt x="14" y="1"/>
                    </a:lnTo>
                    <a:lnTo>
                      <a:pt x="10" y="4"/>
                    </a:lnTo>
                    <a:lnTo>
                      <a:pt x="10" y="4"/>
                    </a:lnTo>
                    <a:lnTo>
                      <a:pt x="6" y="8"/>
                    </a:lnTo>
                    <a:lnTo>
                      <a:pt x="4" y="12"/>
                    </a:lnTo>
                    <a:lnTo>
                      <a:pt x="2" y="16"/>
                    </a:lnTo>
                    <a:lnTo>
                      <a:pt x="0" y="21"/>
                    </a:lnTo>
                    <a:lnTo>
                      <a:pt x="0" y="292"/>
                    </a:lnTo>
                    <a:lnTo>
                      <a:pt x="0" y="292"/>
                    </a:lnTo>
                    <a:lnTo>
                      <a:pt x="2" y="298"/>
                    </a:lnTo>
                    <a:lnTo>
                      <a:pt x="5" y="304"/>
                    </a:lnTo>
                    <a:lnTo>
                      <a:pt x="9" y="308"/>
                    </a:lnTo>
                    <a:lnTo>
                      <a:pt x="14" y="312"/>
                    </a:lnTo>
                    <a:lnTo>
                      <a:pt x="183" y="380"/>
                    </a:lnTo>
                    <a:lnTo>
                      <a:pt x="183" y="380"/>
                    </a:lnTo>
                    <a:lnTo>
                      <a:pt x="186" y="381"/>
                    </a:lnTo>
                    <a:lnTo>
                      <a:pt x="186" y="381"/>
                    </a:lnTo>
                    <a:lnTo>
                      <a:pt x="191" y="381"/>
                    </a:lnTo>
                    <a:lnTo>
                      <a:pt x="191" y="381"/>
                    </a:lnTo>
                    <a:lnTo>
                      <a:pt x="195" y="381"/>
                    </a:lnTo>
                    <a:lnTo>
                      <a:pt x="195" y="381"/>
                    </a:lnTo>
                    <a:lnTo>
                      <a:pt x="199" y="380"/>
                    </a:lnTo>
                    <a:lnTo>
                      <a:pt x="368" y="312"/>
                    </a:lnTo>
                    <a:lnTo>
                      <a:pt x="368" y="312"/>
                    </a:lnTo>
                    <a:lnTo>
                      <a:pt x="374" y="308"/>
                    </a:lnTo>
                    <a:lnTo>
                      <a:pt x="378" y="304"/>
                    </a:lnTo>
                    <a:lnTo>
                      <a:pt x="380" y="298"/>
                    </a:lnTo>
                    <a:lnTo>
                      <a:pt x="381" y="292"/>
                    </a:lnTo>
                    <a:lnTo>
                      <a:pt x="381" y="21"/>
                    </a:lnTo>
                    <a:lnTo>
                      <a:pt x="381" y="21"/>
                    </a:lnTo>
                    <a:lnTo>
                      <a:pt x="381" y="16"/>
                    </a:lnTo>
                    <a:lnTo>
                      <a:pt x="379" y="12"/>
                    </a:lnTo>
                    <a:lnTo>
                      <a:pt x="376" y="8"/>
                    </a:lnTo>
                    <a:lnTo>
                      <a:pt x="372" y="4"/>
                    </a:lnTo>
                    <a:lnTo>
                      <a:pt x="372" y="4"/>
                    </a:lnTo>
                    <a:close/>
                    <a:moveTo>
                      <a:pt x="169" y="337"/>
                    </a:moveTo>
                    <a:lnTo>
                      <a:pt x="35" y="283"/>
                    </a:lnTo>
                    <a:lnTo>
                      <a:pt x="35" y="47"/>
                    </a:lnTo>
                    <a:lnTo>
                      <a:pt x="169" y="101"/>
                    </a:lnTo>
                    <a:lnTo>
                      <a:pt x="169" y="337"/>
                    </a:lnTo>
                    <a:close/>
                    <a:moveTo>
                      <a:pt x="347" y="283"/>
                    </a:moveTo>
                    <a:lnTo>
                      <a:pt x="212" y="337"/>
                    </a:lnTo>
                    <a:lnTo>
                      <a:pt x="212" y="101"/>
                    </a:lnTo>
                    <a:lnTo>
                      <a:pt x="347" y="47"/>
                    </a:lnTo>
                    <a:lnTo>
                      <a:pt x="347" y="283"/>
                    </a:lnTo>
                    <a:close/>
                    <a:moveTo>
                      <a:pt x="323" y="204"/>
                    </a:moveTo>
                    <a:lnTo>
                      <a:pt x="238" y="238"/>
                    </a:lnTo>
                    <a:lnTo>
                      <a:pt x="238" y="267"/>
                    </a:lnTo>
                    <a:lnTo>
                      <a:pt x="323" y="233"/>
                    </a:lnTo>
                    <a:lnTo>
                      <a:pt x="323" y="204"/>
                    </a:lnTo>
                    <a:close/>
                    <a:moveTo>
                      <a:pt x="323" y="117"/>
                    </a:moveTo>
                    <a:lnTo>
                      <a:pt x="238" y="151"/>
                    </a:lnTo>
                    <a:lnTo>
                      <a:pt x="238" y="180"/>
                    </a:lnTo>
                    <a:lnTo>
                      <a:pt x="323" y="146"/>
                    </a:lnTo>
                    <a:lnTo>
                      <a:pt x="323" y="117"/>
                    </a:lnTo>
                    <a:close/>
                  </a:path>
                </a:pathLst>
              </a:custGeom>
              <a:solidFill>
                <a:srgbClr val="81BC0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 name="Freeform 344"/>
              <p:cNvSpPr>
                <a:spLocks/>
              </p:cNvSpPr>
              <p:nvPr/>
            </p:nvSpPr>
            <p:spPr bwMode="auto">
              <a:xfrm>
                <a:off x="3037589" y="2475729"/>
                <a:ext cx="453965" cy="689466"/>
              </a:xfrm>
              <a:custGeom>
                <a:avLst/>
                <a:gdLst>
                  <a:gd name="T0" fmla="*/ 98 w 296"/>
                  <a:gd name="T1" fmla="*/ 4 h 410"/>
                  <a:gd name="T2" fmla="*/ 93 w 296"/>
                  <a:gd name="T3" fmla="*/ 1 h 410"/>
                  <a:gd name="T4" fmla="*/ 81 w 296"/>
                  <a:gd name="T5" fmla="*/ 0 h 410"/>
                  <a:gd name="T6" fmla="*/ 62 w 296"/>
                  <a:gd name="T7" fmla="*/ 4 h 410"/>
                  <a:gd name="T8" fmla="*/ 35 w 296"/>
                  <a:gd name="T9" fmla="*/ 14 h 410"/>
                  <a:gd name="T10" fmla="*/ 13 w 296"/>
                  <a:gd name="T11" fmla="*/ 31 h 410"/>
                  <a:gd name="T12" fmla="*/ 7 w 296"/>
                  <a:gd name="T13" fmla="*/ 40 h 410"/>
                  <a:gd name="T14" fmla="*/ 0 w 296"/>
                  <a:gd name="T15" fmla="*/ 54 h 410"/>
                  <a:gd name="T16" fmla="*/ 0 w 296"/>
                  <a:gd name="T17" fmla="*/ 62 h 410"/>
                  <a:gd name="T18" fmla="*/ 2 w 296"/>
                  <a:gd name="T19" fmla="*/ 284 h 410"/>
                  <a:gd name="T20" fmla="*/ 6 w 296"/>
                  <a:gd name="T21" fmla="*/ 292 h 410"/>
                  <a:gd name="T22" fmla="*/ 13 w 296"/>
                  <a:gd name="T23" fmla="*/ 298 h 410"/>
                  <a:gd name="T24" fmla="*/ 188 w 296"/>
                  <a:gd name="T25" fmla="*/ 406 h 410"/>
                  <a:gd name="T26" fmla="*/ 193 w 296"/>
                  <a:gd name="T27" fmla="*/ 408 h 410"/>
                  <a:gd name="T28" fmla="*/ 197 w 296"/>
                  <a:gd name="T29" fmla="*/ 410 h 410"/>
                  <a:gd name="T30" fmla="*/ 203 w 296"/>
                  <a:gd name="T31" fmla="*/ 407 h 410"/>
                  <a:gd name="T32" fmla="*/ 206 w 296"/>
                  <a:gd name="T33" fmla="*/ 405 h 410"/>
                  <a:gd name="T34" fmla="*/ 211 w 296"/>
                  <a:gd name="T35" fmla="*/ 399 h 410"/>
                  <a:gd name="T36" fmla="*/ 212 w 296"/>
                  <a:gd name="T37" fmla="*/ 163 h 410"/>
                  <a:gd name="T38" fmla="*/ 211 w 296"/>
                  <a:gd name="T39" fmla="*/ 160 h 410"/>
                  <a:gd name="T40" fmla="*/ 207 w 296"/>
                  <a:gd name="T41" fmla="*/ 153 h 410"/>
                  <a:gd name="T42" fmla="*/ 31 w 296"/>
                  <a:gd name="T43" fmla="*/ 55 h 410"/>
                  <a:gd name="T44" fmla="*/ 33 w 296"/>
                  <a:gd name="T45" fmla="*/ 51 h 410"/>
                  <a:gd name="T46" fmla="*/ 46 w 296"/>
                  <a:gd name="T47" fmla="*/ 41 h 410"/>
                  <a:gd name="T48" fmla="*/ 54 w 296"/>
                  <a:gd name="T49" fmla="*/ 35 h 410"/>
                  <a:gd name="T50" fmla="*/ 65 w 296"/>
                  <a:gd name="T51" fmla="*/ 31 h 410"/>
                  <a:gd name="T52" fmla="*/ 80 w 296"/>
                  <a:gd name="T53" fmla="*/ 31 h 410"/>
                  <a:gd name="T54" fmla="*/ 83 w 296"/>
                  <a:gd name="T55" fmla="*/ 31 h 410"/>
                  <a:gd name="T56" fmla="*/ 254 w 296"/>
                  <a:gd name="T57" fmla="*/ 123 h 410"/>
                  <a:gd name="T58" fmla="*/ 258 w 296"/>
                  <a:gd name="T59" fmla="*/ 126 h 410"/>
                  <a:gd name="T60" fmla="*/ 260 w 296"/>
                  <a:gd name="T61" fmla="*/ 131 h 410"/>
                  <a:gd name="T62" fmla="*/ 260 w 296"/>
                  <a:gd name="T63" fmla="*/ 351 h 410"/>
                  <a:gd name="T64" fmla="*/ 260 w 296"/>
                  <a:gd name="T65" fmla="*/ 355 h 410"/>
                  <a:gd name="T66" fmla="*/ 264 w 296"/>
                  <a:gd name="T67" fmla="*/ 361 h 410"/>
                  <a:gd name="T68" fmla="*/ 272 w 296"/>
                  <a:gd name="T69" fmla="*/ 366 h 410"/>
                  <a:gd name="T70" fmla="*/ 279 w 296"/>
                  <a:gd name="T71" fmla="*/ 367 h 410"/>
                  <a:gd name="T72" fmla="*/ 285 w 296"/>
                  <a:gd name="T73" fmla="*/ 365 h 410"/>
                  <a:gd name="T74" fmla="*/ 295 w 296"/>
                  <a:gd name="T75" fmla="*/ 356 h 410"/>
                  <a:gd name="T76" fmla="*/ 296 w 296"/>
                  <a:gd name="T77" fmla="*/ 351 h 410"/>
                  <a:gd name="T78" fmla="*/ 296 w 296"/>
                  <a:gd name="T79" fmla="*/ 114 h 410"/>
                  <a:gd name="T80" fmla="*/ 294 w 296"/>
                  <a:gd name="T81" fmla="*/ 107 h 410"/>
                  <a:gd name="T82" fmla="*/ 288 w 296"/>
                  <a:gd name="T83" fmla="*/ 102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6" h="410">
                    <a:moveTo>
                      <a:pt x="288" y="102"/>
                    </a:moveTo>
                    <a:lnTo>
                      <a:pt x="98" y="4"/>
                    </a:lnTo>
                    <a:lnTo>
                      <a:pt x="98" y="4"/>
                    </a:lnTo>
                    <a:lnTo>
                      <a:pt x="93" y="1"/>
                    </a:lnTo>
                    <a:lnTo>
                      <a:pt x="87" y="0"/>
                    </a:lnTo>
                    <a:lnTo>
                      <a:pt x="81" y="0"/>
                    </a:lnTo>
                    <a:lnTo>
                      <a:pt x="75" y="0"/>
                    </a:lnTo>
                    <a:lnTo>
                      <a:pt x="62" y="4"/>
                    </a:lnTo>
                    <a:lnTo>
                      <a:pt x="48" y="8"/>
                    </a:lnTo>
                    <a:lnTo>
                      <a:pt x="35" y="14"/>
                    </a:lnTo>
                    <a:lnTo>
                      <a:pt x="23" y="23"/>
                    </a:lnTo>
                    <a:lnTo>
                      <a:pt x="13" y="31"/>
                    </a:lnTo>
                    <a:lnTo>
                      <a:pt x="7" y="40"/>
                    </a:lnTo>
                    <a:lnTo>
                      <a:pt x="7" y="40"/>
                    </a:lnTo>
                    <a:lnTo>
                      <a:pt x="2" y="47"/>
                    </a:lnTo>
                    <a:lnTo>
                      <a:pt x="0" y="54"/>
                    </a:lnTo>
                    <a:lnTo>
                      <a:pt x="0" y="59"/>
                    </a:lnTo>
                    <a:lnTo>
                      <a:pt x="0" y="62"/>
                    </a:lnTo>
                    <a:lnTo>
                      <a:pt x="2" y="284"/>
                    </a:lnTo>
                    <a:lnTo>
                      <a:pt x="2" y="284"/>
                    </a:lnTo>
                    <a:lnTo>
                      <a:pt x="3" y="287"/>
                    </a:lnTo>
                    <a:lnTo>
                      <a:pt x="6" y="292"/>
                    </a:lnTo>
                    <a:lnTo>
                      <a:pt x="10" y="295"/>
                    </a:lnTo>
                    <a:lnTo>
                      <a:pt x="13" y="298"/>
                    </a:lnTo>
                    <a:lnTo>
                      <a:pt x="13" y="298"/>
                    </a:lnTo>
                    <a:lnTo>
                      <a:pt x="188" y="406"/>
                    </a:lnTo>
                    <a:lnTo>
                      <a:pt x="188" y="406"/>
                    </a:lnTo>
                    <a:lnTo>
                      <a:pt x="193" y="408"/>
                    </a:lnTo>
                    <a:lnTo>
                      <a:pt x="197" y="410"/>
                    </a:lnTo>
                    <a:lnTo>
                      <a:pt x="197" y="410"/>
                    </a:lnTo>
                    <a:lnTo>
                      <a:pt x="200" y="408"/>
                    </a:lnTo>
                    <a:lnTo>
                      <a:pt x="203" y="407"/>
                    </a:lnTo>
                    <a:lnTo>
                      <a:pt x="203" y="407"/>
                    </a:lnTo>
                    <a:lnTo>
                      <a:pt x="206" y="405"/>
                    </a:lnTo>
                    <a:lnTo>
                      <a:pt x="210" y="402"/>
                    </a:lnTo>
                    <a:lnTo>
                      <a:pt x="211" y="399"/>
                    </a:lnTo>
                    <a:lnTo>
                      <a:pt x="212" y="396"/>
                    </a:lnTo>
                    <a:lnTo>
                      <a:pt x="212" y="163"/>
                    </a:lnTo>
                    <a:lnTo>
                      <a:pt x="212" y="163"/>
                    </a:lnTo>
                    <a:lnTo>
                      <a:pt x="211" y="160"/>
                    </a:lnTo>
                    <a:lnTo>
                      <a:pt x="210" y="157"/>
                    </a:lnTo>
                    <a:lnTo>
                      <a:pt x="207" y="153"/>
                    </a:lnTo>
                    <a:lnTo>
                      <a:pt x="204" y="151"/>
                    </a:lnTo>
                    <a:lnTo>
                      <a:pt x="31" y="55"/>
                    </a:lnTo>
                    <a:lnTo>
                      <a:pt x="31" y="55"/>
                    </a:lnTo>
                    <a:lnTo>
                      <a:pt x="33" y="51"/>
                    </a:lnTo>
                    <a:lnTo>
                      <a:pt x="38" y="46"/>
                    </a:lnTo>
                    <a:lnTo>
                      <a:pt x="46" y="41"/>
                    </a:lnTo>
                    <a:lnTo>
                      <a:pt x="54" y="35"/>
                    </a:lnTo>
                    <a:lnTo>
                      <a:pt x="54" y="35"/>
                    </a:lnTo>
                    <a:lnTo>
                      <a:pt x="60" y="33"/>
                    </a:lnTo>
                    <a:lnTo>
                      <a:pt x="65" y="31"/>
                    </a:lnTo>
                    <a:lnTo>
                      <a:pt x="74" y="30"/>
                    </a:lnTo>
                    <a:lnTo>
                      <a:pt x="80" y="31"/>
                    </a:lnTo>
                    <a:lnTo>
                      <a:pt x="83" y="31"/>
                    </a:lnTo>
                    <a:lnTo>
                      <a:pt x="83" y="31"/>
                    </a:lnTo>
                    <a:lnTo>
                      <a:pt x="254" y="123"/>
                    </a:lnTo>
                    <a:lnTo>
                      <a:pt x="254" y="123"/>
                    </a:lnTo>
                    <a:lnTo>
                      <a:pt x="257" y="125"/>
                    </a:lnTo>
                    <a:lnTo>
                      <a:pt x="258" y="126"/>
                    </a:lnTo>
                    <a:lnTo>
                      <a:pt x="260" y="128"/>
                    </a:lnTo>
                    <a:lnTo>
                      <a:pt x="260" y="131"/>
                    </a:lnTo>
                    <a:lnTo>
                      <a:pt x="260" y="131"/>
                    </a:lnTo>
                    <a:lnTo>
                      <a:pt x="260" y="351"/>
                    </a:lnTo>
                    <a:lnTo>
                      <a:pt x="260" y="351"/>
                    </a:lnTo>
                    <a:lnTo>
                      <a:pt x="260" y="355"/>
                    </a:lnTo>
                    <a:lnTo>
                      <a:pt x="262" y="359"/>
                    </a:lnTo>
                    <a:lnTo>
                      <a:pt x="264" y="361"/>
                    </a:lnTo>
                    <a:lnTo>
                      <a:pt x="266" y="363"/>
                    </a:lnTo>
                    <a:lnTo>
                      <a:pt x="272" y="366"/>
                    </a:lnTo>
                    <a:lnTo>
                      <a:pt x="279" y="367"/>
                    </a:lnTo>
                    <a:lnTo>
                      <a:pt x="279" y="367"/>
                    </a:lnTo>
                    <a:lnTo>
                      <a:pt x="282" y="366"/>
                    </a:lnTo>
                    <a:lnTo>
                      <a:pt x="285" y="365"/>
                    </a:lnTo>
                    <a:lnTo>
                      <a:pt x="290" y="362"/>
                    </a:lnTo>
                    <a:lnTo>
                      <a:pt x="295" y="356"/>
                    </a:lnTo>
                    <a:lnTo>
                      <a:pt x="296" y="354"/>
                    </a:lnTo>
                    <a:lnTo>
                      <a:pt x="296" y="351"/>
                    </a:lnTo>
                    <a:lnTo>
                      <a:pt x="296" y="114"/>
                    </a:lnTo>
                    <a:lnTo>
                      <a:pt x="296" y="114"/>
                    </a:lnTo>
                    <a:lnTo>
                      <a:pt x="296" y="110"/>
                    </a:lnTo>
                    <a:lnTo>
                      <a:pt x="294" y="107"/>
                    </a:lnTo>
                    <a:lnTo>
                      <a:pt x="291" y="105"/>
                    </a:lnTo>
                    <a:lnTo>
                      <a:pt x="288" y="102"/>
                    </a:lnTo>
                    <a:lnTo>
                      <a:pt x="288" y="102"/>
                    </a:lnTo>
                    <a:close/>
                  </a:path>
                </a:pathLst>
              </a:custGeom>
              <a:solidFill>
                <a:srgbClr val="3C8A2E"/>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15" name="Rechteck 14"/>
            <p:cNvSpPr/>
            <p:nvPr/>
          </p:nvSpPr>
          <p:spPr>
            <a:xfrm>
              <a:off x="240632" y="2971308"/>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Budget / Account</a:t>
              </a:r>
            </a:p>
          </p:txBody>
        </p:sp>
      </p:grpSp>
      <p:grpSp>
        <p:nvGrpSpPr>
          <p:cNvPr id="17" name="Gruppieren 16"/>
          <p:cNvGrpSpPr/>
          <p:nvPr/>
        </p:nvGrpSpPr>
        <p:grpSpPr>
          <a:xfrm>
            <a:off x="240632" y="4375294"/>
            <a:ext cx="1855333" cy="2138252"/>
            <a:chOff x="240632" y="4375294"/>
            <a:chExt cx="1855333" cy="2138252"/>
          </a:xfrm>
        </p:grpSpPr>
        <p:grpSp>
          <p:nvGrpSpPr>
            <p:cNvPr id="11" name="Gruppieren 10"/>
            <p:cNvGrpSpPr/>
            <p:nvPr/>
          </p:nvGrpSpPr>
          <p:grpSpPr>
            <a:xfrm>
              <a:off x="273934" y="4375294"/>
              <a:ext cx="1636314" cy="1590688"/>
              <a:chOff x="4008942" y="2065880"/>
              <a:chExt cx="1636314" cy="1590688"/>
            </a:xfrm>
          </p:grpSpPr>
          <p:sp>
            <p:nvSpPr>
              <p:cNvPr id="12" name="Oval 3"/>
              <p:cNvSpPr>
                <a:spLocks noChangeArrowheads="1"/>
              </p:cNvSpPr>
              <p:nvPr/>
            </p:nvSpPr>
            <p:spPr bwMode="auto">
              <a:xfrm>
                <a:off x="4008942" y="2065880"/>
                <a:ext cx="1636314" cy="1590688"/>
              </a:xfrm>
              <a:prstGeom prst="ellipse">
                <a:avLst/>
              </a:prstGeom>
              <a:noFill/>
              <a:ln w="25400" algn="ctr">
                <a:solidFill>
                  <a:schemeClr val="accent4">
                    <a:lumMod val="75000"/>
                  </a:schemeClr>
                </a:solidFill>
                <a:round/>
                <a:headEnd/>
                <a:tailEnd/>
              </a:ln>
            </p:spPr>
            <p:txBody>
              <a:bodyPr lIns="36000" tIns="36000" rIns="36000" bIns="36000" anchor="ctr"/>
              <a:lstStyle/>
              <a:p>
                <a:pPr algn="ctr" eaLnBrk="1" hangingPunct="1">
                  <a:spcBef>
                    <a:spcPct val="0"/>
                  </a:spcBef>
                  <a:buClr>
                    <a:schemeClr val="bg1"/>
                  </a:buClr>
                  <a:buSzPct val="100000"/>
                  <a:buFontTx/>
                  <a:buChar char=" "/>
                </a:pPr>
                <a:r>
                  <a:rPr lang="en-US" altLang="ja-JP" sz="1400" dirty="0" smtClean="0">
                    <a:solidFill>
                      <a:schemeClr val="bg1"/>
                    </a:solidFill>
                    <a:ea typeface="ＭＳ Ｐゴシック" pitchFamily="50" charset="-128"/>
                  </a:rPr>
                  <a:t>t</a:t>
                </a:r>
                <a:endParaRPr lang="en-US" altLang="ja-JP" sz="1400" dirty="0">
                  <a:solidFill>
                    <a:schemeClr val="bg1"/>
                  </a:solidFill>
                  <a:ea typeface="ＭＳ Ｐゴシック" pitchFamily="50" charset="-128"/>
                </a:endParaRPr>
              </a:p>
            </p:txBody>
          </p:sp>
          <p:sp>
            <p:nvSpPr>
              <p:cNvPr id="13" name="Freeform 31"/>
              <p:cNvSpPr>
                <a:spLocks noEditPoints="1"/>
              </p:cNvSpPr>
              <p:nvPr/>
            </p:nvSpPr>
            <p:spPr bwMode="auto">
              <a:xfrm>
                <a:off x="4767157" y="2587718"/>
                <a:ext cx="439899" cy="547011"/>
              </a:xfrm>
              <a:custGeom>
                <a:avLst/>
                <a:gdLst>
                  <a:gd name="T0" fmla="*/ 206 w 682"/>
                  <a:gd name="T1" fmla="*/ 482 h 878"/>
                  <a:gd name="T2" fmla="*/ 478 w 682"/>
                  <a:gd name="T3" fmla="*/ 482 h 878"/>
                  <a:gd name="T4" fmla="*/ 478 w 682"/>
                  <a:gd name="T5" fmla="*/ 394 h 878"/>
                  <a:gd name="T6" fmla="*/ 206 w 682"/>
                  <a:gd name="T7" fmla="*/ 394 h 878"/>
                  <a:gd name="T8" fmla="*/ 206 w 682"/>
                  <a:gd name="T9" fmla="*/ 482 h 878"/>
                  <a:gd name="T10" fmla="*/ 584 w 682"/>
                  <a:gd name="T11" fmla="*/ 0 h 878"/>
                  <a:gd name="T12" fmla="*/ 96 w 682"/>
                  <a:gd name="T13" fmla="*/ 0 h 878"/>
                  <a:gd name="T14" fmla="*/ 96 w 682"/>
                  <a:gd name="T15" fmla="*/ 0 h 878"/>
                  <a:gd name="T16" fmla="*/ 78 w 682"/>
                  <a:gd name="T17" fmla="*/ 2 h 878"/>
                  <a:gd name="T18" fmla="*/ 58 w 682"/>
                  <a:gd name="T19" fmla="*/ 8 h 878"/>
                  <a:gd name="T20" fmla="*/ 42 w 682"/>
                  <a:gd name="T21" fmla="*/ 16 h 878"/>
                  <a:gd name="T22" fmla="*/ 28 w 682"/>
                  <a:gd name="T23" fmla="*/ 28 h 878"/>
                  <a:gd name="T24" fmla="*/ 16 w 682"/>
                  <a:gd name="T25" fmla="*/ 44 h 878"/>
                  <a:gd name="T26" fmla="*/ 6 w 682"/>
                  <a:gd name="T27" fmla="*/ 60 h 878"/>
                  <a:gd name="T28" fmla="*/ 2 w 682"/>
                  <a:gd name="T29" fmla="*/ 78 h 878"/>
                  <a:gd name="T30" fmla="*/ 0 w 682"/>
                  <a:gd name="T31" fmla="*/ 98 h 878"/>
                  <a:gd name="T32" fmla="*/ 0 w 682"/>
                  <a:gd name="T33" fmla="*/ 780 h 878"/>
                  <a:gd name="T34" fmla="*/ 0 w 682"/>
                  <a:gd name="T35" fmla="*/ 780 h 878"/>
                  <a:gd name="T36" fmla="*/ 2 w 682"/>
                  <a:gd name="T37" fmla="*/ 800 h 878"/>
                  <a:gd name="T38" fmla="*/ 6 w 682"/>
                  <a:gd name="T39" fmla="*/ 818 h 878"/>
                  <a:gd name="T40" fmla="*/ 16 w 682"/>
                  <a:gd name="T41" fmla="*/ 836 h 878"/>
                  <a:gd name="T42" fmla="*/ 28 w 682"/>
                  <a:gd name="T43" fmla="*/ 850 h 878"/>
                  <a:gd name="T44" fmla="*/ 42 w 682"/>
                  <a:gd name="T45" fmla="*/ 862 h 878"/>
                  <a:gd name="T46" fmla="*/ 58 w 682"/>
                  <a:gd name="T47" fmla="*/ 870 h 878"/>
                  <a:gd name="T48" fmla="*/ 78 w 682"/>
                  <a:gd name="T49" fmla="*/ 876 h 878"/>
                  <a:gd name="T50" fmla="*/ 96 w 682"/>
                  <a:gd name="T51" fmla="*/ 878 h 878"/>
                  <a:gd name="T52" fmla="*/ 584 w 682"/>
                  <a:gd name="T53" fmla="*/ 878 h 878"/>
                  <a:gd name="T54" fmla="*/ 584 w 682"/>
                  <a:gd name="T55" fmla="*/ 878 h 878"/>
                  <a:gd name="T56" fmla="*/ 604 w 682"/>
                  <a:gd name="T57" fmla="*/ 876 h 878"/>
                  <a:gd name="T58" fmla="*/ 622 w 682"/>
                  <a:gd name="T59" fmla="*/ 870 h 878"/>
                  <a:gd name="T60" fmla="*/ 640 w 682"/>
                  <a:gd name="T61" fmla="*/ 862 h 878"/>
                  <a:gd name="T62" fmla="*/ 654 w 682"/>
                  <a:gd name="T63" fmla="*/ 850 h 878"/>
                  <a:gd name="T64" fmla="*/ 666 w 682"/>
                  <a:gd name="T65" fmla="*/ 836 h 878"/>
                  <a:gd name="T66" fmla="*/ 674 w 682"/>
                  <a:gd name="T67" fmla="*/ 818 h 878"/>
                  <a:gd name="T68" fmla="*/ 680 w 682"/>
                  <a:gd name="T69" fmla="*/ 800 h 878"/>
                  <a:gd name="T70" fmla="*/ 682 w 682"/>
                  <a:gd name="T71" fmla="*/ 780 h 878"/>
                  <a:gd name="T72" fmla="*/ 682 w 682"/>
                  <a:gd name="T73" fmla="*/ 98 h 878"/>
                  <a:gd name="T74" fmla="*/ 682 w 682"/>
                  <a:gd name="T75" fmla="*/ 98 h 878"/>
                  <a:gd name="T76" fmla="*/ 680 w 682"/>
                  <a:gd name="T77" fmla="*/ 78 h 878"/>
                  <a:gd name="T78" fmla="*/ 674 w 682"/>
                  <a:gd name="T79" fmla="*/ 60 h 878"/>
                  <a:gd name="T80" fmla="*/ 666 w 682"/>
                  <a:gd name="T81" fmla="*/ 44 h 878"/>
                  <a:gd name="T82" fmla="*/ 654 w 682"/>
                  <a:gd name="T83" fmla="*/ 28 h 878"/>
                  <a:gd name="T84" fmla="*/ 640 w 682"/>
                  <a:gd name="T85" fmla="*/ 16 h 878"/>
                  <a:gd name="T86" fmla="*/ 622 w 682"/>
                  <a:gd name="T87" fmla="*/ 8 h 878"/>
                  <a:gd name="T88" fmla="*/ 604 w 682"/>
                  <a:gd name="T89" fmla="*/ 2 h 878"/>
                  <a:gd name="T90" fmla="*/ 584 w 682"/>
                  <a:gd name="T91" fmla="*/ 0 h 878"/>
                  <a:gd name="T92" fmla="*/ 584 w 682"/>
                  <a:gd name="T93" fmla="*/ 0 h 878"/>
                  <a:gd name="T94" fmla="*/ 584 w 682"/>
                  <a:gd name="T95" fmla="*/ 780 h 878"/>
                  <a:gd name="T96" fmla="*/ 96 w 682"/>
                  <a:gd name="T97" fmla="*/ 780 h 878"/>
                  <a:gd name="T98" fmla="*/ 96 w 682"/>
                  <a:gd name="T99" fmla="*/ 98 h 878"/>
                  <a:gd name="T100" fmla="*/ 584 w 682"/>
                  <a:gd name="T101" fmla="*/ 98 h 878"/>
                  <a:gd name="T102" fmla="*/ 584 w 682"/>
                  <a:gd name="T103" fmla="*/ 780 h 878"/>
                  <a:gd name="T104" fmla="*/ 478 w 682"/>
                  <a:gd name="T105" fmla="*/ 204 h 878"/>
                  <a:gd name="T106" fmla="*/ 204 w 682"/>
                  <a:gd name="T107" fmla="*/ 204 h 878"/>
                  <a:gd name="T108" fmla="*/ 204 w 682"/>
                  <a:gd name="T109" fmla="*/ 290 h 878"/>
                  <a:gd name="T110" fmla="*/ 478 w 682"/>
                  <a:gd name="T111" fmla="*/ 290 h 878"/>
                  <a:gd name="T112" fmla="*/ 478 w 682"/>
                  <a:gd name="T113" fmla="*/ 204 h 878"/>
                  <a:gd name="T114" fmla="*/ 478 w 682"/>
                  <a:gd name="T115" fmla="*/ 586 h 878"/>
                  <a:gd name="T116" fmla="*/ 204 w 682"/>
                  <a:gd name="T117" fmla="*/ 586 h 878"/>
                  <a:gd name="T118" fmla="*/ 204 w 682"/>
                  <a:gd name="T119" fmla="*/ 672 h 878"/>
                  <a:gd name="T120" fmla="*/ 478 w 682"/>
                  <a:gd name="T121" fmla="*/ 672 h 878"/>
                  <a:gd name="T122" fmla="*/ 478 w 682"/>
                  <a:gd name="T123" fmla="*/ 586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2" h="878">
                    <a:moveTo>
                      <a:pt x="206" y="482"/>
                    </a:moveTo>
                    <a:lnTo>
                      <a:pt x="478" y="482"/>
                    </a:lnTo>
                    <a:lnTo>
                      <a:pt x="478" y="394"/>
                    </a:lnTo>
                    <a:lnTo>
                      <a:pt x="206" y="394"/>
                    </a:lnTo>
                    <a:lnTo>
                      <a:pt x="206" y="482"/>
                    </a:lnTo>
                    <a:close/>
                    <a:moveTo>
                      <a:pt x="584" y="0"/>
                    </a:moveTo>
                    <a:lnTo>
                      <a:pt x="96" y="0"/>
                    </a:lnTo>
                    <a:lnTo>
                      <a:pt x="96" y="0"/>
                    </a:lnTo>
                    <a:lnTo>
                      <a:pt x="78" y="2"/>
                    </a:lnTo>
                    <a:lnTo>
                      <a:pt x="58" y="8"/>
                    </a:lnTo>
                    <a:lnTo>
                      <a:pt x="42" y="16"/>
                    </a:lnTo>
                    <a:lnTo>
                      <a:pt x="28" y="28"/>
                    </a:lnTo>
                    <a:lnTo>
                      <a:pt x="16" y="44"/>
                    </a:lnTo>
                    <a:lnTo>
                      <a:pt x="6" y="60"/>
                    </a:lnTo>
                    <a:lnTo>
                      <a:pt x="2" y="78"/>
                    </a:lnTo>
                    <a:lnTo>
                      <a:pt x="0" y="98"/>
                    </a:lnTo>
                    <a:lnTo>
                      <a:pt x="0" y="780"/>
                    </a:lnTo>
                    <a:lnTo>
                      <a:pt x="0" y="780"/>
                    </a:lnTo>
                    <a:lnTo>
                      <a:pt x="2" y="800"/>
                    </a:lnTo>
                    <a:lnTo>
                      <a:pt x="6" y="818"/>
                    </a:lnTo>
                    <a:lnTo>
                      <a:pt x="16" y="836"/>
                    </a:lnTo>
                    <a:lnTo>
                      <a:pt x="28" y="850"/>
                    </a:lnTo>
                    <a:lnTo>
                      <a:pt x="42" y="862"/>
                    </a:lnTo>
                    <a:lnTo>
                      <a:pt x="58" y="870"/>
                    </a:lnTo>
                    <a:lnTo>
                      <a:pt x="78" y="876"/>
                    </a:lnTo>
                    <a:lnTo>
                      <a:pt x="96" y="878"/>
                    </a:lnTo>
                    <a:lnTo>
                      <a:pt x="584" y="878"/>
                    </a:lnTo>
                    <a:lnTo>
                      <a:pt x="584" y="878"/>
                    </a:lnTo>
                    <a:lnTo>
                      <a:pt x="604" y="876"/>
                    </a:lnTo>
                    <a:lnTo>
                      <a:pt x="622" y="870"/>
                    </a:lnTo>
                    <a:lnTo>
                      <a:pt x="640" y="862"/>
                    </a:lnTo>
                    <a:lnTo>
                      <a:pt x="654" y="850"/>
                    </a:lnTo>
                    <a:lnTo>
                      <a:pt x="666" y="836"/>
                    </a:lnTo>
                    <a:lnTo>
                      <a:pt x="674" y="818"/>
                    </a:lnTo>
                    <a:lnTo>
                      <a:pt x="680" y="800"/>
                    </a:lnTo>
                    <a:lnTo>
                      <a:pt x="682" y="780"/>
                    </a:lnTo>
                    <a:lnTo>
                      <a:pt x="682" y="98"/>
                    </a:lnTo>
                    <a:lnTo>
                      <a:pt x="682" y="98"/>
                    </a:lnTo>
                    <a:lnTo>
                      <a:pt x="680" y="78"/>
                    </a:lnTo>
                    <a:lnTo>
                      <a:pt x="674" y="60"/>
                    </a:lnTo>
                    <a:lnTo>
                      <a:pt x="666" y="44"/>
                    </a:lnTo>
                    <a:lnTo>
                      <a:pt x="654" y="28"/>
                    </a:lnTo>
                    <a:lnTo>
                      <a:pt x="640" y="16"/>
                    </a:lnTo>
                    <a:lnTo>
                      <a:pt x="622" y="8"/>
                    </a:lnTo>
                    <a:lnTo>
                      <a:pt x="604" y="2"/>
                    </a:lnTo>
                    <a:lnTo>
                      <a:pt x="584" y="0"/>
                    </a:lnTo>
                    <a:lnTo>
                      <a:pt x="584" y="0"/>
                    </a:lnTo>
                    <a:close/>
                    <a:moveTo>
                      <a:pt x="584" y="780"/>
                    </a:moveTo>
                    <a:lnTo>
                      <a:pt x="96" y="780"/>
                    </a:lnTo>
                    <a:lnTo>
                      <a:pt x="96" y="98"/>
                    </a:lnTo>
                    <a:lnTo>
                      <a:pt x="584" y="98"/>
                    </a:lnTo>
                    <a:lnTo>
                      <a:pt x="584" y="780"/>
                    </a:lnTo>
                    <a:close/>
                    <a:moveTo>
                      <a:pt x="478" y="204"/>
                    </a:moveTo>
                    <a:lnTo>
                      <a:pt x="204" y="204"/>
                    </a:lnTo>
                    <a:lnTo>
                      <a:pt x="204" y="290"/>
                    </a:lnTo>
                    <a:lnTo>
                      <a:pt x="478" y="290"/>
                    </a:lnTo>
                    <a:lnTo>
                      <a:pt x="478" y="204"/>
                    </a:lnTo>
                    <a:close/>
                    <a:moveTo>
                      <a:pt x="478" y="586"/>
                    </a:moveTo>
                    <a:lnTo>
                      <a:pt x="204" y="586"/>
                    </a:lnTo>
                    <a:lnTo>
                      <a:pt x="204" y="672"/>
                    </a:lnTo>
                    <a:lnTo>
                      <a:pt x="478" y="672"/>
                    </a:lnTo>
                    <a:lnTo>
                      <a:pt x="478" y="586"/>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51"/>
              <p:cNvSpPr>
                <a:spLocks/>
              </p:cNvSpPr>
              <p:nvPr/>
            </p:nvSpPr>
            <p:spPr bwMode="auto">
              <a:xfrm>
                <a:off x="4488887" y="2635738"/>
                <a:ext cx="368413" cy="450970"/>
              </a:xfrm>
              <a:custGeom>
                <a:avLst/>
                <a:gdLst>
                  <a:gd name="T0" fmla="*/ 474 w 488"/>
                  <a:gd name="T1" fmla="*/ 266 h 584"/>
                  <a:gd name="T2" fmla="*/ 56 w 488"/>
                  <a:gd name="T3" fmla="*/ 8 h 584"/>
                  <a:gd name="T4" fmla="*/ 56 w 488"/>
                  <a:gd name="T5" fmla="*/ 8 h 584"/>
                  <a:gd name="T6" fmla="*/ 44 w 488"/>
                  <a:gd name="T7" fmla="*/ 2 h 584"/>
                  <a:gd name="T8" fmla="*/ 34 w 488"/>
                  <a:gd name="T9" fmla="*/ 0 h 584"/>
                  <a:gd name="T10" fmla="*/ 24 w 488"/>
                  <a:gd name="T11" fmla="*/ 0 h 584"/>
                  <a:gd name="T12" fmla="*/ 16 w 488"/>
                  <a:gd name="T13" fmla="*/ 2 h 584"/>
                  <a:gd name="T14" fmla="*/ 10 w 488"/>
                  <a:gd name="T15" fmla="*/ 8 h 584"/>
                  <a:gd name="T16" fmla="*/ 4 w 488"/>
                  <a:gd name="T17" fmla="*/ 16 h 584"/>
                  <a:gd name="T18" fmla="*/ 2 w 488"/>
                  <a:gd name="T19" fmla="*/ 28 h 584"/>
                  <a:gd name="T20" fmla="*/ 0 w 488"/>
                  <a:gd name="T21" fmla="*/ 40 h 584"/>
                  <a:gd name="T22" fmla="*/ 0 w 488"/>
                  <a:gd name="T23" fmla="*/ 542 h 584"/>
                  <a:gd name="T24" fmla="*/ 0 w 488"/>
                  <a:gd name="T25" fmla="*/ 542 h 584"/>
                  <a:gd name="T26" fmla="*/ 2 w 488"/>
                  <a:gd name="T27" fmla="*/ 556 h 584"/>
                  <a:gd name="T28" fmla="*/ 4 w 488"/>
                  <a:gd name="T29" fmla="*/ 566 h 584"/>
                  <a:gd name="T30" fmla="*/ 10 w 488"/>
                  <a:gd name="T31" fmla="*/ 576 h 584"/>
                  <a:gd name="T32" fmla="*/ 16 w 488"/>
                  <a:gd name="T33" fmla="*/ 580 h 584"/>
                  <a:gd name="T34" fmla="*/ 24 w 488"/>
                  <a:gd name="T35" fmla="*/ 584 h 584"/>
                  <a:gd name="T36" fmla="*/ 34 w 488"/>
                  <a:gd name="T37" fmla="*/ 584 h 584"/>
                  <a:gd name="T38" fmla="*/ 44 w 488"/>
                  <a:gd name="T39" fmla="*/ 582 h 584"/>
                  <a:gd name="T40" fmla="*/ 56 w 488"/>
                  <a:gd name="T41" fmla="*/ 576 h 584"/>
                  <a:gd name="T42" fmla="*/ 474 w 488"/>
                  <a:gd name="T43" fmla="*/ 316 h 584"/>
                  <a:gd name="T44" fmla="*/ 474 w 488"/>
                  <a:gd name="T45" fmla="*/ 316 h 584"/>
                  <a:gd name="T46" fmla="*/ 482 w 488"/>
                  <a:gd name="T47" fmla="*/ 310 h 584"/>
                  <a:gd name="T48" fmla="*/ 486 w 488"/>
                  <a:gd name="T49" fmla="*/ 302 h 584"/>
                  <a:gd name="T50" fmla="*/ 488 w 488"/>
                  <a:gd name="T51" fmla="*/ 296 h 584"/>
                  <a:gd name="T52" fmla="*/ 488 w 488"/>
                  <a:gd name="T53" fmla="*/ 292 h 584"/>
                  <a:gd name="T54" fmla="*/ 488 w 488"/>
                  <a:gd name="T55" fmla="*/ 292 h 584"/>
                  <a:gd name="T56" fmla="*/ 488 w 488"/>
                  <a:gd name="T57" fmla="*/ 286 h 584"/>
                  <a:gd name="T58" fmla="*/ 486 w 488"/>
                  <a:gd name="T59" fmla="*/ 282 h 584"/>
                  <a:gd name="T60" fmla="*/ 482 w 488"/>
                  <a:gd name="T61" fmla="*/ 274 h 584"/>
                  <a:gd name="T62" fmla="*/ 474 w 488"/>
                  <a:gd name="T63" fmla="*/ 266 h 584"/>
                  <a:gd name="T64" fmla="*/ 474 w 488"/>
                  <a:gd name="T65" fmla="*/ 266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8" h="584">
                    <a:moveTo>
                      <a:pt x="474" y="266"/>
                    </a:moveTo>
                    <a:lnTo>
                      <a:pt x="56" y="8"/>
                    </a:lnTo>
                    <a:lnTo>
                      <a:pt x="56" y="8"/>
                    </a:lnTo>
                    <a:lnTo>
                      <a:pt x="44" y="2"/>
                    </a:lnTo>
                    <a:lnTo>
                      <a:pt x="34" y="0"/>
                    </a:lnTo>
                    <a:lnTo>
                      <a:pt x="24" y="0"/>
                    </a:lnTo>
                    <a:lnTo>
                      <a:pt x="16" y="2"/>
                    </a:lnTo>
                    <a:lnTo>
                      <a:pt x="10" y="8"/>
                    </a:lnTo>
                    <a:lnTo>
                      <a:pt x="4" y="16"/>
                    </a:lnTo>
                    <a:lnTo>
                      <a:pt x="2" y="28"/>
                    </a:lnTo>
                    <a:lnTo>
                      <a:pt x="0" y="40"/>
                    </a:lnTo>
                    <a:lnTo>
                      <a:pt x="0" y="542"/>
                    </a:lnTo>
                    <a:lnTo>
                      <a:pt x="0" y="542"/>
                    </a:lnTo>
                    <a:lnTo>
                      <a:pt x="2" y="556"/>
                    </a:lnTo>
                    <a:lnTo>
                      <a:pt x="4" y="566"/>
                    </a:lnTo>
                    <a:lnTo>
                      <a:pt x="10" y="576"/>
                    </a:lnTo>
                    <a:lnTo>
                      <a:pt x="16" y="580"/>
                    </a:lnTo>
                    <a:lnTo>
                      <a:pt x="24" y="584"/>
                    </a:lnTo>
                    <a:lnTo>
                      <a:pt x="34" y="584"/>
                    </a:lnTo>
                    <a:lnTo>
                      <a:pt x="44" y="582"/>
                    </a:lnTo>
                    <a:lnTo>
                      <a:pt x="56" y="576"/>
                    </a:lnTo>
                    <a:lnTo>
                      <a:pt x="474" y="316"/>
                    </a:lnTo>
                    <a:lnTo>
                      <a:pt x="474" y="316"/>
                    </a:lnTo>
                    <a:lnTo>
                      <a:pt x="482" y="310"/>
                    </a:lnTo>
                    <a:lnTo>
                      <a:pt x="486" y="302"/>
                    </a:lnTo>
                    <a:lnTo>
                      <a:pt x="488" y="296"/>
                    </a:lnTo>
                    <a:lnTo>
                      <a:pt x="488" y="292"/>
                    </a:lnTo>
                    <a:lnTo>
                      <a:pt x="488" y="292"/>
                    </a:lnTo>
                    <a:lnTo>
                      <a:pt x="488" y="286"/>
                    </a:lnTo>
                    <a:lnTo>
                      <a:pt x="486" y="282"/>
                    </a:lnTo>
                    <a:lnTo>
                      <a:pt x="482" y="274"/>
                    </a:lnTo>
                    <a:lnTo>
                      <a:pt x="474" y="266"/>
                    </a:lnTo>
                    <a:lnTo>
                      <a:pt x="474" y="266"/>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6" name="Rechteck 15"/>
            <p:cNvSpPr/>
            <p:nvPr/>
          </p:nvSpPr>
          <p:spPr>
            <a:xfrm>
              <a:off x="240632" y="5718202"/>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Object of balance</a:t>
              </a:r>
            </a:p>
          </p:txBody>
        </p:sp>
      </p:grpSp>
    </p:spTree>
    <p:extLst>
      <p:ext uri="{BB962C8B-B14F-4D97-AF65-F5344CB8AC3E}">
        <p14:creationId xmlns:p14="http://schemas.microsoft.com/office/powerpoint/2010/main" val="1928812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Institutional architecture of fiscal rules</a:t>
            </a:r>
            <a:br>
              <a:rPr lang="en-US" dirty="0" smtClean="0"/>
            </a:br>
            <a:r>
              <a:rPr lang="en-US" sz="2200" dirty="0" smtClean="0"/>
              <a:t>Component 4</a:t>
            </a:r>
            <a:endParaRPr lang="en-US" sz="2200" dirty="0"/>
          </a:p>
        </p:txBody>
      </p:sp>
      <p:sp>
        <p:nvSpPr>
          <p:cNvPr id="3" name="Textfeld 2"/>
          <p:cNvSpPr txBox="1"/>
          <p:nvPr/>
        </p:nvSpPr>
        <p:spPr>
          <a:xfrm>
            <a:off x="240632" y="1363581"/>
            <a:ext cx="10266947" cy="5509200"/>
          </a:xfrm>
          <a:prstGeom prst="rect">
            <a:avLst/>
          </a:prstGeom>
          <a:noFill/>
        </p:spPr>
        <p:txBody>
          <a:bodyPr wrap="square" rtlCol="0">
            <a:spAutoFit/>
          </a:bodyPr>
          <a:lstStyle/>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a:p>
          <a:p>
            <a:endParaRPr lang="de-CH" sz="2200" dirty="0" smtClean="0"/>
          </a:p>
          <a:p>
            <a:endParaRPr lang="de-CH" sz="2200" dirty="0" smtClean="0"/>
          </a:p>
          <a:p>
            <a:endParaRPr lang="de-CH" sz="2200" dirty="0" smtClean="0"/>
          </a:p>
          <a:p>
            <a:endParaRPr lang="de-CH" sz="2200" dirty="0" smtClean="0"/>
          </a:p>
        </p:txBody>
      </p:sp>
      <p:graphicFrame>
        <p:nvGraphicFramePr>
          <p:cNvPr id="4" name="Espace réservé du contenu 3"/>
          <p:cNvGraphicFramePr>
            <a:graphicFrameLocks/>
          </p:cNvGraphicFramePr>
          <p:nvPr>
            <p:extLst>
              <p:ext uri="{D42A27DB-BD31-4B8C-83A1-F6EECF244321}">
                <p14:modId xmlns:p14="http://schemas.microsoft.com/office/powerpoint/2010/main" val="2854112134"/>
              </p:ext>
            </p:extLst>
          </p:nvPr>
        </p:nvGraphicFramePr>
        <p:xfrm>
          <a:off x="1862489" y="1298265"/>
          <a:ext cx="8655976" cy="5748178"/>
        </p:xfrm>
        <a:graphic>
          <a:graphicData uri="http://schemas.openxmlformats.org/drawingml/2006/table">
            <a:tbl>
              <a:tblPr firstRow="1" bandRow="1">
                <a:tableStyleId>{5C22544A-7EE6-4342-B048-85BDC9FD1C3A}</a:tableStyleId>
              </a:tblPr>
              <a:tblGrid>
                <a:gridCol w="541051"/>
                <a:gridCol w="1136081"/>
                <a:gridCol w="1090080"/>
                <a:gridCol w="1490471"/>
                <a:gridCol w="1420164"/>
                <a:gridCol w="1363921"/>
                <a:gridCol w="1614208"/>
              </a:tblGrid>
              <a:tr h="388935">
                <a:tc gridSpan="7">
                  <a:txBody>
                    <a:bodyPr/>
                    <a:lstStyle/>
                    <a:p>
                      <a:r>
                        <a:rPr lang="en-GB" sz="2000" noProof="0" dirty="0" smtClean="0">
                          <a:solidFill>
                            <a:schemeClr val="tx1">
                              <a:lumMod val="90000"/>
                              <a:lumOff val="10000"/>
                            </a:schemeClr>
                          </a:solidFill>
                          <a:latin typeface="Arial Narrow" panose="020B0606020202030204" pitchFamily="34" charset="0"/>
                        </a:rPr>
                        <a:t>Time requirement</a:t>
                      </a:r>
                      <a:r>
                        <a:rPr lang="en-GB" sz="2000" baseline="0" noProof="0" dirty="0" smtClean="0">
                          <a:solidFill>
                            <a:schemeClr val="tx1">
                              <a:lumMod val="90000"/>
                              <a:lumOff val="10000"/>
                            </a:schemeClr>
                          </a:solidFill>
                          <a:latin typeface="Arial Narrow" panose="020B0606020202030204" pitchFamily="34" charset="0"/>
                        </a:rPr>
                        <a:t> for the Budget / Account</a:t>
                      </a:r>
                      <a:endParaRPr lang="en-GB" sz="2000" noProof="0" dirty="0">
                        <a:solidFill>
                          <a:schemeClr val="tx1">
                            <a:lumMod val="90000"/>
                            <a:lumOff val="10000"/>
                          </a:schemeClr>
                        </a:solidFill>
                        <a:latin typeface="Arial Narrow" panose="020B0606020202030204" pitchFamily="34" charset="0"/>
                      </a:endParaRPr>
                    </a:p>
                  </a:txBody>
                  <a:tcPr>
                    <a:lnB w="12700" cap="flat" cmpd="sng" algn="ctr">
                      <a:solidFill>
                        <a:schemeClr val="tx1"/>
                      </a:solidFill>
                      <a:prstDash val="solid"/>
                      <a:round/>
                      <a:headEnd type="none" w="med" len="med"/>
                      <a:tailEnd type="none" w="med" len="med"/>
                    </a:lnB>
                    <a:no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de-DE" noProof="0" dirty="0"/>
                    </a:p>
                  </a:txBody>
                  <a:tcPr/>
                </a:tc>
              </a:tr>
              <a:tr h="1884838">
                <a:tc>
                  <a:txBody>
                    <a:bodyPr/>
                    <a:lstStyle/>
                    <a:p>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en-GB" sz="2000" noProof="0" dirty="0" err="1" smtClean="0">
                          <a:solidFill>
                            <a:schemeClr val="tx1">
                              <a:lumMod val="90000"/>
                              <a:lumOff val="10000"/>
                            </a:schemeClr>
                          </a:solidFill>
                          <a:latin typeface="Arial Narrow" panose="020B0606020202030204" pitchFamily="34" charset="0"/>
                        </a:rPr>
                        <a:t>im-mediately</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as soon</a:t>
                      </a:r>
                      <a:r>
                        <a:rPr lang="en-GB" sz="2000" baseline="0" noProof="0" dirty="0" smtClean="0">
                          <a:solidFill>
                            <a:schemeClr val="tx1">
                              <a:lumMod val="90000"/>
                              <a:lumOff val="10000"/>
                            </a:schemeClr>
                          </a:solidFill>
                          <a:latin typeface="Arial Narrow" panose="020B0606020202030204" pitchFamily="34" charset="0"/>
                        </a:rPr>
                        <a:t> as possible</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en-GB" sz="2000" baseline="0" noProof="0" dirty="0" smtClean="0">
                          <a:solidFill>
                            <a:schemeClr val="tx1">
                              <a:lumMod val="90000"/>
                              <a:lumOff val="10000"/>
                            </a:schemeClr>
                          </a:solidFill>
                          <a:latin typeface="Arial Narrow" panose="020B0606020202030204" pitchFamily="34" charset="0"/>
                        </a:rPr>
                        <a:t>on the medium term or on the term, both delimited</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on the medium term or on the term, both not explicitly delimited</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no time requirement</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D9F3"/>
                    </a:solidFill>
                  </a:tcPr>
                </a:tc>
                <a:tc>
                  <a:txBody>
                    <a:bodyPr/>
                    <a:lstStyle/>
                    <a:p>
                      <a:r>
                        <a:rPr lang="en-GB" sz="2000" b="1" noProof="0" dirty="0" smtClean="0">
                          <a:solidFill>
                            <a:schemeClr val="tx1">
                              <a:lumMod val="90000"/>
                              <a:lumOff val="10000"/>
                            </a:schemeClr>
                          </a:solidFill>
                          <a:latin typeface="Arial Narrow" panose="020B0606020202030204" pitchFamily="34" charset="0"/>
                        </a:rPr>
                        <a:t>Deficit compensation</a:t>
                      </a:r>
                      <a:endParaRPr lang="en-GB" sz="2000" b="1"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8D9F3"/>
                    </a:solidFill>
                  </a:tcPr>
                </a:tc>
              </a:tr>
              <a:tr h="388935">
                <a:tc rowSpan="6">
                  <a:txBody>
                    <a:bodyPr/>
                    <a:lstStyle/>
                    <a:p>
                      <a:pPr algn="ctr"/>
                      <a:r>
                        <a:rPr lang="en-GB" sz="2000" b="1" noProof="0" dirty="0" smtClean="0">
                          <a:solidFill>
                            <a:schemeClr val="tx1">
                              <a:lumMod val="90000"/>
                              <a:lumOff val="10000"/>
                            </a:schemeClr>
                          </a:solidFill>
                          <a:latin typeface="Arial Narrow" panose="020B0606020202030204" pitchFamily="34" charset="0"/>
                        </a:rPr>
                        <a:t>Budget / Account</a:t>
                      </a:r>
                      <a:endParaRPr lang="en-GB" sz="2000" b="1" noProof="0" dirty="0">
                        <a:solidFill>
                          <a:schemeClr val="tx1">
                            <a:lumMod val="90000"/>
                            <a:lumOff val="10000"/>
                          </a:schemeClr>
                        </a:solidFill>
                        <a:latin typeface="Arial Narrow" panose="020B0606020202030204" pitchFamily="34" charset="0"/>
                      </a:endParaRPr>
                    </a:p>
                  </a:txBody>
                  <a:tcPr vert="vert270">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10</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9</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9</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8</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8</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7</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7</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6</a:t>
                      </a:r>
                      <a:endParaRPr lang="en-GB" sz="2000" noProof="0" dirty="0">
                        <a:solidFill>
                          <a:schemeClr val="tx1">
                            <a:lumMod val="90000"/>
                            <a:lumOff val="10000"/>
                          </a:schemeClr>
                        </a:solidFill>
                        <a:latin typeface="Arial Narrow" panose="020B0606020202030204" pitchFamily="34" charset="0"/>
                      </a:endParaRPr>
                    </a:p>
                  </a:txBody>
                  <a:tcPr>
                    <a:lnT w="12700" cap="flat" cmpd="sng" algn="ctr">
                      <a:solidFill>
                        <a:schemeClr val="tx1"/>
                      </a:solidFill>
                      <a:prstDash val="solid"/>
                      <a:round/>
                      <a:headEnd type="none" w="med" len="med"/>
                      <a:tailEnd type="none" w="med" len="med"/>
                    </a:lnT>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5</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1-2</a:t>
                      </a:r>
                      <a:r>
                        <a:rPr lang="en-GB" sz="2000" baseline="0" noProof="0" dirty="0" smtClean="0">
                          <a:solidFill>
                            <a:schemeClr val="tx1">
                              <a:lumMod val="90000"/>
                              <a:lumOff val="10000"/>
                            </a:schemeClr>
                          </a:solidFill>
                          <a:latin typeface="Arial Narrow" panose="020B0606020202030204" pitchFamily="34" charset="0"/>
                        </a:rPr>
                        <a:t> year(s)</a:t>
                      </a:r>
                      <a:endParaRPr lang="en-GB" sz="20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388935">
                <a:tc vMerge="1">
                  <a:txBody>
                    <a:bodyPr/>
                    <a:lstStyle/>
                    <a:p>
                      <a:endParaRPr lang="de-DE" noProof="0" dirty="0"/>
                    </a:p>
                  </a:txBody>
                  <a:tcPr/>
                </a:tc>
                <a:tc>
                  <a:txBody>
                    <a:bodyPr/>
                    <a:lstStyle/>
                    <a:p>
                      <a:pPr algn="ct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7</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6</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6</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5</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4</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3-4 years</a:t>
                      </a:r>
                      <a:endParaRPr lang="en-GB" sz="20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388935">
                <a:tc vMerge="1">
                  <a:txBody>
                    <a:bodyPr/>
                    <a:lstStyle/>
                    <a:p>
                      <a:endParaRPr lang="de-DE" noProof="0" dirty="0"/>
                    </a:p>
                  </a:txBody>
                  <a:tcPr/>
                </a:tc>
                <a:tc>
                  <a:txBody>
                    <a:bodyPr/>
                    <a:lstStyle/>
                    <a:p>
                      <a:pPr algn="ctr"/>
                      <a:endParaRPr lang="en-GB" sz="2000" noProof="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6</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5</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5</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4</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3</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5-6 years</a:t>
                      </a:r>
                      <a:endParaRPr lang="en-GB" sz="20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388935">
                <a:tc vMerge="1">
                  <a:txBody>
                    <a:bodyPr/>
                    <a:lstStyle/>
                    <a:p>
                      <a:endParaRPr lang="de-DE" noProof="0" dirty="0"/>
                    </a:p>
                  </a:txBody>
                  <a:tcPr/>
                </a:tc>
                <a:tc>
                  <a:txBody>
                    <a:bodyPr/>
                    <a:lstStyle/>
                    <a:p>
                      <a:pPr algn="ctr"/>
                      <a:endParaRPr lang="en-GB" sz="2000" noProof="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2000" noProof="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5</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4</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4</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3</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2</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7-10 years</a:t>
                      </a:r>
                      <a:endParaRPr lang="en-GB" sz="20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987296">
                <a:tc vMerge="1">
                  <a:txBody>
                    <a:bodyPr/>
                    <a:lstStyle/>
                    <a:p>
                      <a:endParaRPr lang="de-DE" noProof="0" dirty="0"/>
                    </a:p>
                  </a:txBody>
                  <a:tcPr/>
                </a:tc>
                <a:tc>
                  <a:txBody>
                    <a:bodyPr/>
                    <a:lstStyle/>
                    <a:p>
                      <a:pPr algn="ctr"/>
                      <a:endParaRPr lang="en-GB" sz="2000" noProof="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4</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3</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3</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2</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1</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2000" noProof="0" dirty="0" smtClean="0">
                          <a:solidFill>
                            <a:schemeClr val="tx1">
                              <a:lumMod val="90000"/>
                              <a:lumOff val="10000"/>
                            </a:schemeClr>
                          </a:solidFill>
                          <a:latin typeface="Arial Narrow" panose="020B0606020202030204" pitchFamily="34" charset="0"/>
                        </a:rPr>
                        <a:t>mentioned but not explicitly delimited</a:t>
                      </a:r>
                      <a:endParaRPr lang="en-GB" sz="20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r h="840898">
                <a:tc vMerge="1">
                  <a:txBody>
                    <a:bodyPr/>
                    <a:lstStyle/>
                    <a:p>
                      <a:endParaRPr lang="de-DE" noProof="0" dirty="0"/>
                    </a:p>
                  </a:txBody>
                  <a:tcPr/>
                </a:tc>
                <a:tc>
                  <a:txBody>
                    <a:bodyPr/>
                    <a:lstStyle/>
                    <a:p>
                      <a:pPr algn="ctr"/>
                      <a:r>
                        <a:rPr lang="en-GB" sz="2000" noProof="0" dirty="0" smtClean="0">
                          <a:solidFill>
                            <a:schemeClr val="tx1">
                              <a:lumMod val="90000"/>
                              <a:lumOff val="10000"/>
                            </a:schemeClr>
                          </a:solidFill>
                          <a:latin typeface="Arial Narrow" panose="020B0606020202030204" pitchFamily="34" charset="0"/>
                        </a:rPr>
                        <a:t>10</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9</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9</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8</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3</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2</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2</a:t>
                      </a:r>
                      <a:r>
                        <a:rPr lang="en-GB" sz="2000" baseline="0" noProof="0" dirty="0" smtClean="0">
                          <a:solidFill>
                            <a:schemeClr val="tx1">
                              <a:lumMod val="90000"/>
                              <a:lumOff val="10000"/>
                            </a:schemeClr>
                          </a:solidFill>
                          <a:latin typeface="Arial Narrow" panose="020B0606020202030204" pitchFamily="34" charset="0"/>
                        </a:rPr>
                        <a:t> or </a:t>
                      </a:r>
                      <a:r>
                        <a:rPr lang="en-GB" sz="2000" noProof="0" dirty="0" smtClean="0">
                          <a:solidFill>
                            <a:schemeClr val="tx1">
                              <a:lumMod val="90000"/>
                              <a:lumOff val="10000"/>
                            </a:schemeClr>
                          </a:solidFill>
                          <a:latin typeface="Arial Narrow" panose="020B0606020202030204" pitchFamily="34" charset="0"/>
                        </a:rPr>
                        <a:t>1</a:t>
                      </a:r>
                      <a:endParaRPr lang="en-GB" sz="2000" noProof="0" dirty="0">
                        <a:solidFill>
                          <a:schemeClr val="tx1">
                            <a:lumMod val="90000"/>
                            <a:lumOff val="10000"/>
                          </a:schemeClr>
                        </a:solidFill>
                        <a:latin typeface="Arial Narrow" panose="020B0606020202030204" pitchFamily="34" charset="0"/>
                      </a:endParaRPr>
                    </a:p>
                  </a:txBody>
                  <a:tcPr>
                    <a:solidFill>
                      <a:srgbClr val="E8D9F3"/>
                    </a:solidFill>
                  </a:tcPr>
                </a:tc>
                <a:tc>
                  <a:txBody>
                    <a:bodyPr/>
                    <a:lstStyle/>
                    <a:p>
                      <a:pPr algn="ctr"/>
                      <a:r>
                        <a:rPr lang="en-GB" sz="2000" noProof="0" dirty="0" smtClean="0">
                          <a:solidFill>
                            <a:schemeClr val="tx1">
                              <a:lumMod val="90000"/>
                              <a:lumOff val="10000"/>
                            </a:schemeClr>
                          </a:solidFill>
                          <a:latin typeface="Arial Narrow" panose="020B0606020202030204" pitchFamily="34" charset="0"/>
                        </a:rPr>
                        <a:t>0</a:t>
                      </a:r>
                    </a:p>
                    <a:p>
                      <a:pPr algn="ctr"/>
                      <a:r>
                        <a:rPr lang="en-GB" sz="2000" noProof="0" dirty="0" smtClean="0">
                          <a:solidFill>
                            <a:schemeClr val="tx1">
                              <a:lumMod val="90000"/>
                              <a:lumOff val="10000"/>
                            </a:schemeClr>
                          </a:solidFill>
                          <a:latin typeface="Arial Narrow" panose="020B0606020202030204" pitchFamily="34" charset="0"/>
                        </a:rPr>
                        <a:t> </a:t>
                      </a:r>
                      <a:endParaRPr lang="en-GB" sz="2000" noProof="0" dirty="0">
                        <a:solidFill>
                          <a:schemeClr val="tx1">
                            <a:lumMod val="90000"/>
                            <a:lumOff val="10000"/>
                          </a:schemeClr>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solidFill>
                      <a:srgbClr val="E8D9F3"/>
                    </a:solidFill>
                  </a:tcPr>
                </a:tc>
                <a:tc>
                  <a:txBody>
                    <a:bodyPr/>
                    <a:lstStyle/>
                    <a:p>
                      <a:r>
                        <a:rPr lang="en-GB" sz="2000" baseline="0" noProof="0" dirty="0" smtClean="0">
                          <a:solidFill>
                            <a:schemeClr val="tx1">
                              <a:lumMod val="90000"/>
                              <a:lumOff val="10000"/>
                            </a:schemeClr>
                          </a:solidFill>
                          <a:latin typeface="Arial Narrow" panose="020B0606020202030204" pitchFamily="34" charset="0"/>
                        </a:rPr>
                        <a:t>no deficit compensation</a:t>
                      </a:r>
                      <a:endParaRPr lang="en-GB" sz="2000" noProof="0" dirty="0">
                        <a:solidFill>
                          <a:schemeClr val="tx1">
                            <a:lumMod val="90000"/>
                            <a:lumOff val="1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solidFill>
                      <a:srgbClr val="E8D9F3"/>
                    </a:solidFill>
                  </a:tcPr>
                </a:tc>
              </a:tr>
            </a:tbl>
          </a:graphicData>
        </a:graphic>
      </p:graphicFrame>
      <p:grpSp>
        <p:nvGrpSpPr>
          <p:cNvPr id="2" name="Gruppieren 1"/>
          <p:cNvGrpSpPr/>
          <p:nvPr/>
        </p:nvGrpSpPr>
        <p:grpSpPr>
          <a:xfrm>
            <a:off x="0" y="1460543"/>
            <a:ext cx="1855333" cy="2132401"/>
            <a:chOff x="7323056" y="3430857"/>
            <a:chExt cx="1855333" cy="2132401"/>
          </a:xfrm>
        </p:grpSpPr>
        <p:sp>
          <p:nvSpPr>
            <p:cNvPr id="5" name="Oval 3"/>
            <p:cNvSpPr>
              <a:spLocks noChangeArrowheads="1"/>
            </p:cNvSpPr>
            <p:nvPr/>
          </p:nvSpPr>
          <p:spPr bwMode="auto">
            <a:xfrm>
              <a:off x="7488790" y="3430857"/>
              <a:ext cx="1636314" cy="1590688"/>
            </a:xfrm>
            <a:prstGeom prst="ellipse">
              <a:avLst/>
            </a:prstGeom>
            <a:noFill/>
            <a:ln w="25400" algn="ctr">
              <a:solidFill>
                <a:srgbClr val="C98FFD"/>
              </a:solidFill>
              <a:round/>
              <a:headEnd/>
              <a:tailEnd/>
            </a:ln>
          </p:spPr>
          <p:txBody>
            <a:bodyPr lIns="36000" tIns="36000" rIns="36000" bIns="36000" anchor="ctr"/>
            <a:lstStyle/>
            <a:p>
              <a:pPr algn="ctr" eaLnBrk="1" hangingPunct="1">
                <a:spcBef>
                  <a:spcPct val="0"/>
                </a:spcBef>
                <a:buClr>
                  <a:schemeClr val="bg1"/>
                </a:buClr>
                <a:buSzPct val="100000"/>
              </a:pPr>
              <a:endParaRPr lang="en-US" altLang="ja-JP" sz="1400" dirty="0">
                <a:solidFill>
                  <a:schemeClr val="bg1"/>
                </a:solidFill>
                <a:ea typeface="ＭＳ Ｐゴシック" pitchFamily="50" charset="-128"/>
              </a:endParaRPr>
            </a:p>
          </p:txBody>
        </p:sp>
        <p:sp>
          <p:nvSpPr>
            <p:cNvPr id="6" name="Freeform 521"/>
            <p:cNvSpPr>
              <a:spLocks noEditPoints="1"/>
            </p:cNvSpPr>
            <p:nvPr/>
          </p:nvSpPr>
          <p:spPr bwMode="auto">
            <a:xfrm>
              <a:off x="8026184" y="3857922"/>
              <a:ext cx="561526" cy="736555"/>
            </a:xfrm>
            <a:custGeom>
              <a:avLst/>
              <a:gdLst>
                <a:gd name="T0" fmla="*/ 331 w 360"/>
                <a:gd name="T1" fmla="*/ 442 h 536"/>
                <a:gd name="T2" fmla="*/ 314 w 360"/>
                <a:gd name="T3" fmla="*/ 381 h 536"/>
                <a:gd name="T4" fmla="*/ 270 w 360"/>
                <a:gd name="T5" fmla="*/ 323 h 536"/>
                <a:gd name="T6" fmla="*/ 220 w 360"/>
                <a:gd name="T7" fmla="*/ 287 h 536"/>
                <a:gd name="T8" fmla="*/ 219 w 360"/>
                <a:gd name="T9" fmla="*/ 278 h 536"/>
                <a:gd name="T10" fmla="*/ 281 w 360"/>
                <a:gd name="T11" fmla="*/ 208 h 536"/>
                <a:gd name="T12" fmla="*/ 319 w 360"/>
                <a:gd name="T13" fmla="*/ 148 h 536"/>
                <a:gd name="T14" fmla="*/ 330 w 360"/>
                <a:gd name="T15" fmla="*/ 81 h 536"/>
                <a:gd name="T16" fmla="*/ 344 w 360"/>
                <a:gd name="T17" fmla="*/ 57 h 536"/>
                <a:gd name="T18" fmla="*/ 359 w 360"/>
                <a:gd name="T19" fmla="*/ 36 h 536"/>
                <a:gd name="T20" fmla="*/ 356 w 360"/>
                <a:gd name="T21" fmla="*/ 12 h 536"/>
                <a:gd name="T22" fmla="*/ 335 w 360"/>
                <a:gd name="T23" fmla="*/ 0 h 536"/>
                <a:gd name="T24" fmla="*/ 12 w 360"/>
                <a:gd name="T25" fmla="*/ 4 h 536"/>
                <a:gd name="T26" fmla="*/ 0 w 360"/>
                <a:gd name="T27" fmla="*/ 29 h 536"/>
                <a:gd name="T28" fmla="*/ 8 w 360"/>
                <a:gd name="T29" fmla="*/ 51 h 536"/>
                <a:gd name="T30" fmla="*/ 32 w 360"/>
                <a:gd name="T31" fmla="*/ 59 h 536"/>
                <a:gd name="T32" fmla="*/ 34 w 360"/>
                <a:gd name="T33" fmla="*/ 122 h 536"/>
                <a:gd name="T34" fmla="*/ 53 w 360"/>
                <a:gd name="T35" fmla="*/ 171 h 536"/>
                <a:gd name="T36" fmla="*/ 139 w 360"/>
                <a:gd name="T37" fmla="*/ 275 h 536"/>
                <a:gd name="T38" fmla="*/ 141 w 360"/>
                <a:gd name="T39" fmla="*/ 284 h 536"/>
                <a:gd name="T40" fmla="*/ 117 w 360"/>
                <a:gd name="T41" fmla="*/ 301 h 536"/>
                <a:gd name="T42" fmla="*/ 57 w 360"/>
                <a:gd name="T43" fmla="*/ 362 h 536"/>
                <a:gd name="T44" fmla="*/ 38 w 360"/>
                <a:gd name="T45" fmla="*/ 406 h 536"/>
                <a:gd name="T46" fmla="*/ 26 w 360"/>
                <a:gd name="T47" fmla="*/ 476 h 536"/>
                <a:gd name="T48" fmla="*/ 8 w 360"/>
                <a:gd name="T49" fmla="*/ 485 h 536"/>
                <a:gd name="T50" fmla="*/ 0 w 360"/>
                <a:gd name="T51" fmla="*/ 507 h 536"/>
                <a:gd name="T52" fmla="*/ 12 w 360"/>
                <a:gd name="T53" fmla="*/ 531 h 536"/>
                <a:gd name="T54" fmla="*/ 335 w 360"/>
                <a:gd name="T55" fmla="*/ 536 h 536"/>
                <a:gd name="T56" fmla="*/ 356 w 360"/>
                <a:gd name="T57" fmla="*/ 524 h 536"/>
                <a:gd name="T58" fmla="*/ 359 w 360"/>
                <a:gd name="T59" fmla="*/ 500 h 536"/>
                <a:gd name="T60" fmla="*/ 344 w 360"/>
                <a:gd name="T61" fmla="*/ 479 h 536"/>
                <a:gd name="T62" fmla="*/ 56 w 360"/>
                <a:gd name="T63" fmla="*/ 399 h 536"/>
                <a:gd name="T64" fmla="*/ 99 w 360"/>
                <a:gd name="T65" fmla="*/ 338 h 536"/>
                <a:gd name="T66" fmla="*/ 148 w 360"/>
                <a:gd name="T67" fmla="*/ 301 h 536"/>
                <a:gd name="T68" fmla="*/ 157 w 360"/>
                <a:gd name="T69" fmla="*/ 283 h 536"/>
                <a:gd name="T70" fmla="*/ 149 w 360"/>
                <a:gd name="T71" fmla="*/ 262 h 536"/>
                <a:gd name="T72" fmla="*/ 69 w 360"/>
                <a:gd name="T73" fmla="*/ 166 h 536"/>
                <a:gd name="T74" fmla="*/ 48 w 360"/>
                <a:gd name="T75" fmla="*/ 117 h 536"/>
                <a:gd name="T76" fmla="*/ 314 w 360"/>
                <a:gd name="T77" fmla="*/ 59 h 536"/>
                <a:gd name="T78" fmla="*/ 306 w 360"/>
                <a:gd name="T79" fmla="*/ 140 h 536"/>
                <a:gd name="T80" fmla="*/ 250 w 360"/>
                <a:gd name="T81" fmla="*/ 220 h 536"/>
                <a:gd name="T82" fmla="*/ 204 w 360"/>
                <a:gd name="T83" fmla="*/ 274 h 536"/>
                <a:gd name="T84" fmla="*/ 206 w 360"/>
                <a:gd name="T85" fmla="*/ 294 h 536"/>
                <a:gd name="T86" fmla="*/ 217 w 360"/>
                <a:gd name="T87" fmla="*/ 305 h 536"/>
                <a:gd name="T88" fmla="*/ 284 w 360"/>
                <a:gd name="T89" fmla="*/ 361 h 536"/>
                <a:gd name="T90" fmla="*/ 308 w 360"/>
                <a:gd name="T91" fmla="*/ 412 h 536"/>
                <a:gd name="T92" fmla="*/ 285 w 360"/>
                <a:gd name="T93" fmla="*/ 476 h 536"/>
                <a:gd name="T94" fmla="*/ 266 w 360"/>
                <a:gd name="T95" fmla="*/ 409 h 536"/>
                <a:gd name="T96" fmla="*/ 224 w 360"/>
                <a:gd name="T97" fmla="*/ 361 h 536"/>
                <a:gd name="T98" fmla="*/ 181 w 360"/>
                <a:gd name="T99" fmla="*/ 343 h 536"/>
                <a:gd name="T100" fmla="*/ 132 w 360"/>
                <a:gd name="T101" fmla="*/ 363 h 536"/>
                <a:gd name="T102" fmla="*/ 95 w 360"/>
                <a:gd name="T103" fmla="*/ 411 h 536"/>
                <a:gd name="T104" fmla="*/ 44 w 360"/>
                <a:gd name="T105" fmla="*/ 476 h 536"/>
                <a:gd name="T106" fmla="*/ 52 w 360"/>
                <a:gd name="T107" fmla="*/ 412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0" h="536">
                  <a:moveTo>
                    <a:pt x="335" y="476"/>
                  </a:moveTo>
                  <a:lnTo>
                    <a:pt x="332" y="476"/>
                  </a:lnTo>
                  <a:lnTo>
                    <a:pt x="332" y="476"/>
                  </a:lnTo>
                  <a:lnTo>
                    <a:pt x="332" y="461"/>
                  </a:lnTo>
                  <a:lnTo>
                    <a:pt x="331" y="442"/>
                  </a:lnTo>
                  <a:lnTo>
                    <a:pt x="326" y="418"/>
                  </a:lnTo>
                  <a:lnTo>
                    <a:pt x="322" y="406"/>
                  </a:lnTo>
                  <a:lnTo>
                    <a:pt x="318" y="392"/>
                  </a:lnTo>
                  <a:lnTo>
                    <a:pt x="318" y="392"/>
                  </a:lnTo>
                  <a:lnTo>
                    <a:pt x="314" y="381"/>
                  </a:lnTo>
                  <a:lnTo>
                    <a:pt x="308" y="372"/>
                  </a:lnTo>
                  <a:lnTo>
                    <a:pt x="303" y="362"/>
                  </a:lnTo>
                  <a:lnTo>
                    <a:pt x="298" y="352"/>
                  </a:lnTo>
                  <a:lnTo>
                    <a:pt x="284" y="336"/>
                  </a:lnTo>
                  <a:lnTo>
                    <a:pt x="270" y="323"/>
                  </a:lnTo>
                  <a:lnTo>
                    <a:pt x="256" y="311"/>
                  </a:lnTo>
                  <a:lnTo>
                    <a:pt x="243" y="301"/>
                  </a:lnTo>
                  <a:lnTo>
                    <a:pt x="224" y="289"/>
                  </a:lnTo>
                  <a:lnTo>
                    <a:pt x="224" y="289"/>
                  </a:lnTo>
                  <a:lnTo>
                    <a:pt x="220" y="287"/>
                  </a:lnTo>
                  <a:lnTo>
                    <a:pt x="220" y="287"/>
                  </a:lnTo>
                  <a:lnTo>
                    <a:pt x="219" y="284"/>
                  </a:lnTo>
                  <a:lnTo>
                    <a:pt x="218" y="282"/>
                  </a:lnTo>
                  <a:lnTo>
                    <a:pt x="218" y="282"/>
                  </a:lnTo>
                  <a:lnTo>
                    <a:pt x="219" y="278"/>
                  </a:lnTo>
                  <a:lnTo>
                    <a:pt x="221" y="275"/>
                  </a:lnTo>
                  <a:lnTo>
                    <a:pt x="223" y="273"/>
                  </a:lnTo>
                  <a:lnTo>
                    <a:pt x="223" y="273"/>
                  </a:lnTo>
                  <a:lnTo>
                    <a:pt x="255" y="239"/>
                  </a:lnTo>
                  <a:lnTo>
                    <a:pt x="281" y="208"/>
                  </a:lnTo>
                  <a:lnTo>
                    <a:pt x="300" y="182"/>
                  </a:lnTo>
                  <a:lnTo>
                    <a:pt x="307" y="171"/>
                  </a:lnTo>
                  <a:lnTo>
                    <a:pt x="314" y="161"/>
                  </a:lnTo>
                  <a:lnTo>
                    <a:pt x="314" y="161"/>
                  </a:lnTo>
                  <a:lnTo>
                    <a:pt x="319" y="148"/>
                  </a:lnTo>
                  <a:lnTo>
                    <a:pt x="323" y="136"/>
                  </a:lnTo>
                  <a:lnTo>
                    <a:pt x="326" y="122"/>
                  </a:lnTo>
                  <a:lnTo>
                    <a:pt x="328" y="108"/>
                  </a:lnTo>
                  <a:lnTo>
                    <a:pt x="328" y="94"/>
                  </a:lnTo>
                  <a:lnTo>
                    <a:pt x="330" y="81"/>
                  </a:lnTo>
                  <a:lnTo>
                    <a:pt x="328" y="59"/>
                  </a:lnTo>
                  <a:lnTo>
                    <a:pt x="335" y="59"/>
                  </a:lnTo>
                  <a:lnTo>
                    <a:pt x="335" y="59"/>
                  </a:lnTo>
                  <a:lnTo>
                    <a:pt x="340" y="59"/>
                  </a:lnTo>
                  <a:lnTo>
                    <a:pt x="344" y="57"/>
                  </a:lnTo>
                  <a:lnTo>
                    <a:pt x="349" y="54"/>
                  </a:lnTo>
                  <a:lnTo>
                    <a:pt x="353" y="51"/>
                  </a:lnTo>
                  <a:lnTo>
                    <a:pt x="356" y="46"/>
                  </a:lnTo>
                  <a:lnTo>
                    <a:pt x="358" y="41"/>
                  </a:lnTo>
                  <a:lnTo>
                    <a:pt x="359" y="36"/>
                  </a:lnTo>
                  <a:lnTo>
                    <a:pt x="360" y="29"/>
                  </a:lnTo>
                  <a:lnTo>
                    <a:pt x="360" y="29"/>
                  </a:lnTo>
                  <a:lnTo>
                    <a:pt x="359" y="23"/>
                  </a:lnTo>
                  <a:lnTo>
                    <a:pt x="358" y="18"/>
                  </a:lnTo>
                  <a:lnTo>
                    <a:pt x="356" y="12"/>
                  </a:lnTo>
                  <a:lnTo>
                    <a:pt x="353" y="8"/>
                  </a:lnTo>
                  <a:lnTo>
                    <a:pt x="349" y="4"/>
                  </a:lnTo>
                  <a:lnTo>
                    <a:pt x="344" y="2"/>
                  </a:lnTo>
                  <a:lnTo>
                    <a:pt x="340" y="0"/>
                  </a:lnTo>
                  <a:lnTo>
                    <a:pt x="335" y="0"/>
                  </a:lnTo>
                  <a:lnTo>
                    <a:pt x="26" y="0"/>
                  </a:lnTo>
                  <a:lnTo>
                    <a:pt x="26" y="0"/>
                  </a:lnTo>
                  <a:lnTo>
                    <a:pt x="20" y="0"/>
                  </a:lnTo>
                  <a:lnTo>
                    <a:pt x="16" y="2"/>
                  </a:lnTo>
                  <a:lnTo>
                    <a:pt x="12" y="4"/>
                  </a:lnTo>
                  <a:lnTo>
                    <a:pt x="8" y="8"/>
                  </a:lnTo>
                  <a:lnTo>
                    <a:pt x="4" y="12"/>
                  </a:lnTo>
                  <a:lnTo>
                    <a:pt x="2" y="18"/>
                  </a:lnTo>
                  <a:lnTo>
                    <a:pt x="1" y="23"/>
                  </a:lnTo>
                  <a:lnTo>
                    <a:pt x="0" y="29"/>
                  </a:lnTo>
                  <a:lnTo>
                    <a:pt x="0" y="29"/>
                  </a:lnTo>
                  <a:lnTo>
                    <a:pt x="1" y="36"/>
                  </a:lnTo>
                  <a:lnTo>
                    <a:pt x="2" y="41"/>
                  </a:lnTo>
                  <a:lnTo>
                    <a:pt x="4" y="46"/>
                  </a:lnTo>
                  <a:lnTo>
                    <a:pt x="8" y="51"/>
                  </a:lnTo>
                  <a:lnTo>
                    <a:pt x="12" y="54"/>
                  </a:lnTo>
                  <a:lnTo>
                    <a:pt x="16" y="57"/>
                  </a:lnTo>
                  <a:lnTo>
                    <a:pt x="20" y="59"/>
                  </a:lnTo>
                  <a:lnTo>
                    <a:pt x="26" y="59"/>
                  </a:lnTo>
                  <a:lnTo>
                    <a:pt x="32" y="59"/>
                  </a:lnTo>
                  <a:lnTo>
                    <a:pt x="32" y="59"/>
                  </a:lnTo>
                  <a:lnTo>
                    <a:pt x="31" y="81"/>
                  </a:lnTo>
                  <a:lnTo>
                    <a:pt x="31" y="94"/>
                  </a:lnTo>
                  <a:lnTo>
                    <a:pt x="32" y="108"/>
                  </a:lnTo>
                  <a:lnTo>
                    <a:pt x="34" y="122"/>
                  </a:lnTo>
                  <a:lnTo>
                    <a:pt x="37" y="136"/>
                  </a:lnTo>
                  <a:lnTo>
                    <a:pt x="42" y="148"/>
                  </a:lnTo>
                  <a:lnTo>
                    <a:pt x="47" y="161"/>
                  </a:lnTo>
                  <a:lnTo>
                    <a:pt x="47" y="161"/>
                  </a:lnTo>
                  <a:lnTo>
                    <a:pt x="53" y="171"/>
                  </a:lnTo>
                  <a:lnTo>
                    <a:pt x="61" y="182"/>
                  </a:lnTo>
                  <a:lnTo>
                    <a:pt x="80" y="208"/>
                  </a:lnTo>
                  <a:lnTo>
                    <a:pt x="105" y="239"/>
                  </a:lnTo>
                  <a:lnTo>
                    <a:pt x="137" y="273"/>
                  </a:lnTo>
                  <a:lnTo>
                    <a:pt x="139" y="275"/>
                  </a:lnTo>
                  <a:lnTo>
                    <a:pt x="139" y="275"/>
                  </a:lnTo>
                  <a:lnTo>
                    <a:pt x="141" y="278"/>
                  </a:lnTo>
                  <a:lnTo>
                    <a:pt x="142" y="282"/>
                  </a:lnTo>
                  <a:lnTo>
                    <a:pt x="142" y="282"/>
                  </a:lnTo>
                  <a:lnTo>
                    <a:pt x="141" y="284"/>
                  </a:lnTo>
                  <a:lnTo>
                    <a:pt x="140" y="287"/>
                  </a:lnTo>
                  <a:lnTo>
                    <a:pt x="140" y="287"/>
                  </a:lnTo>
                  <a:lnTo>
                    <a:pt x="136" y="289"/>
                  </a:lnTo>
                  <a:lnTo>
                    <a:pt x="136" y="289"/>
                  </a:lnTo>
                  <a:lnTo>
                    <a:pt x="117" y="301"/>
                  </a:lnTo>
                  <a:lnTo>
                    <a:pt x="104" y="311"/>
                  </a:lnTo>
                  <a:lnTo>
                    <a:pt x="90" y="323"/>
                  </a:lnTo>
                  <a:lnTo>
                    <a:pt x="77" y="336"/>
                  </a:lnTo>
                  <a:lnTo>
                    <a:pt x="63" y="352"/>
                  </a:lnTo>
                  <a:lnTo>
                    <a:pt x="57" y="362"/>
                  </a:lnTo>
                  <a:lnTo>
                    <a:pt x="51" y="372"/>
                  </a:lnTo>
                  <a:lnTo>
                    <a:pt x="47" y="381"/>
                  </a:lnTo>
                  <a:lnTo>
                    <a:pt x="43" y="392"/>
                  </a:lnTo>
                  <a:lnTo>
                    <a:pt x="43" y="392"/>
                  </a:lnTo>
                  <a:lnTo>
                    <a:pt x="38" y="406"/>
                  </a:lnTo>
                  <a:lnTo>
                    <a:pt x="34" y="418"/>
                  </a:lnTo>
                  <a:lnTo>
                    <a:pt x="30" y="442"/>
                  </a:lnTo>
                  <a:lnTo>
                    <a:pt x="29" y="461"/>
                  </a:lnTo>
                  <a:lnTo>
                    <a:pt x="29" y="476"/>
                  </a:lnTo>
                  <a:lnTo>
                    <a:pt x="26" y="476"/>
                  </a:lnTo>
                  <a:lnTo>
                    <a:pt x="26" y="476"/>
                  </a:lnTo>
                  <a:lnTo>
                    <a:pt x="20" y="477"/>
                  </a:lnTo>
                  <a:lnTo>
                    <a:pt x="16" y="479"/>
                  </a:lnTo>
                  <a:lnTo>
                    <a:pt x="12" y="481"/>
                  </a:lnTo>
                  <a:lnTo>
                    <a:pt x="8" y="485"/>
                  </a:lnTo>
                  <a:lnTo>
                    <a:pt x="4" y="490"/>
                  </a:lnTo>
                  <a:lnTo>
                    <a:pt x="2" y="495"/>
                  </a:lnTo>
                  <a:lnTo>
                    <a:pt x="1" y="500"/>
                  </a:lnTo>
                  <a:lnTo>
                    <a:pt x="0" y="507"/>
                  </a:lnTo>
                  <a:lnTo>
                    <a:pt x="0" y="507"/>
                  </a:lnTo>
                  <a:lnTo>
                    <a:pt x="1" y="513"/>
                  </a:lnTo>
                  <a:lnTo>
                    <a:pt x="2" y="518"/>
                  </a:lnTo>
                  <a:lnTo>
                    <a:pt x="4" y="524"/>
                  </a:lnTo>
                  <a:lnTo>
                    <a:pt x="8" y="528"/>
                  </a:lnTo>
                  <a:lnTo>
                    <a:pt x="12" y="531"/>
                  </a:lnTo>
                  <a:lnTo>
                    <a:pt x="16" y="534"/>
                  </a:lnTo>
                  <a:lnTo>
                    <a:pt x="20" y="536"/>
                  </a:lnTo>
                  <a:lnTo>
                    <a:pt x="26" y="536"/>
                  </a:lnTo>
                  <a:lnTo>
                    <a:pt x="335" y="536"/>
                  </a:lnTo>
                  <a:lnTo>
                    <a:pt x="335" y="536"/>
                  </a:lnTo>
                  <a:lnTo>
                    <a:pt x="340" y="536"/>
                  </a:lnTo>
                  <a:lnTo>
                    <a:pt x="344" y="534"/>
                  </a:lnTo>
                  <a:lnTo>
                    <a:pt x="349" y="531"/>
                  </a:lnTo>
                  <a:lnTo>
                    <a:pt x="353" y="528"/>
                  </a:lnTo>
                  <a:lnTo>
                    <a:pt x="356" y="524"/>
                  </a:lnTo>
                  <a:lnTo>
                    <a:pt x="358" y="518"/>
                  </a:lnTo>
                  <a:lnTo>
                    <a:pt x="359" y="513"/>
                  </a:lnTo>
                  <a:lnTo>
                    <a:pt x="360" y="507"/>
                  </a:lnTo>
                  <a:lnTo>
                    <a:pt x="360" y="507"/>
                  </a:lnTo>
                  <a:lnTo>
                    <a:pt x="359" y="500"/>
                  </a:lnTo>
                  <a:lnTo>
                    <a:pt x="358" y="495"/>
                  </a:lnTo>
                  <a:lnTo>
                    <a:pt x="356" y="490"/>
                  </a:lnTo>
                  <a:lnTo>
                    <a:pt x="353" y="485"/>
                  </a:lnTo>
                  <a:lnTo>
                    <a:pt x="349" y="481"/>
                  </a:lnTo>
                  <a:lnTo>
                    <a:pt x="344" y="479"/>
                  </a:lnTo>
                  <a:lnTo>
                    <a:pt x="340" y="477"/>
                  </a:lnTo>
                  <a:lnTo>
                    <a:pt x="335" y="476"/>
                  </a:lnTo>
                  <a:lnTo>
                    <a:pt x="335" y="476"/>
                  </a:lnTo>
                  <a:close/>
                  <a:moveTo>
                    <a:pt x="56" y="399"/>
                  </a:moveTo>
                  <a:lnTo>
                    <a:pt x="56" y="399"/>
                  </a:lnTo>
                  <a:lnTo>
                    <a:pt x="62" y="386"/>
                  </a:lnTo>
                  <a:lnTo>
                    <a:pt x="68" y="374"/>
                  </a:lnTo>
                  <a:lnTo>
                    <a:pt x="77" y="361"/>
                  </a:lnTo>
                  <a:lnTo>
                    <a:pt x="87" y="349"/>
                  </a:lnTo>
                  <a:lnTo>
                    <a:pt x="99" y="338"/>
                  </a:lnTo>
                  <a:lnTo>
                    <a:pt x="112" y="326"/>
                  </a:lnTo>
                  <a:lnTo>
                    <a:pt x="127" y="315"/>
                  </a:lnTo>
                  <a:lnTo>
                    <a:pt x="142" y="305"/>
                  </a:lnTo>
                  <a:lnTo>
                    <a:pt x="142" y="305"/>
                  </a:lnTo>
                  <a:lnTo>
                    <a:pt x="148" y="301"/>
                  </a:lnTo>
                  <a:lnTo>
                    <a:pt x="148" y="301"/>
                  </a:lnTo>
                  <a:lnTo>
                    <a:pt x="151" y="298"/>
                  </a:lnTo>
                  <a:lnTo>
                    <a:pt x="154" y="294"/>
                  </a:lnTo>
                  <a:lnTo>
                    <a:pt x="156" y="289"/>
                  </a:lnTo>
                  <a:lnTo>
                    <a:pt x="157" y="283"/>
                  </a:lnTo>
                  <a:lnTo>
                    <a:pt x="157" y="283"/>
                  </a:lnTo>
                  <a:lnTo>
                    <a:pt x="157" y="278"/>
                  </a:lnTo>
                  <a:lnTo>
                    <a:pt x="156" y="274"/>
                  </a:lnTo>
                  <a:lnTo>
                    <a:pt x="153" y="267"/>
                  </a:lnTo>
                  <a:lnTo>
                    <a:pt x="149" y="262"/>
                  </a:lnTo>
                  <a:lnTo>
                    <a:pt x="147" y="259"/>
                  </a:lnTo>
                  <a:lnTo>
                    <a:pt x="147" y="259"/>
                  </a:lnTo>
                  <a:lnTo>
                    <a:pt x="111" y="220"/>
                  </a:lnTo>
                  <a:lnTo>
                    <a:pt x="85" y="189"/>
                  </a:lnTo>
                  <a:lnTo>
                    <a:pt x="69" y="166"/>
                  </a:lnTo>
                  <a:lnTo>
                    <a:pt x="59" y="151"/>
                  </a:lnTo>
                  <a:lnTo>
                    <a:pt x="59" y="151"/>
                  </a:lnTo>
                  <a:lnTo>
                    <a:pt x="54" y="140"/>
                  </a:lnTo>
                  <a:lnTo>
                    <a:pt x="51" y="128"/>
                  </a:lnTo>
                  <a:lnTo>
                    <a:pt x="48" y="117"/>
                  </a:lnTo>
                  <a:lnTo>
                    <a:pt x="47" y="104"/>
                  </a:lnTo>
                  <a:lnTo>
                    <a:pt x="46" y="79"/>
                  </a:lnTo>
                  <a:lnTo>
                    <a:pt x="47" y="59"/>
                  </a:lnTo>
                  <a:lnTo>
                    <a:pt x="314" y="59"/>
                  </a:lnTo>
                  <a:lnTo>
                    <a:pt x="314" y="59"/>
                  </a:lnTo>
                  <a:lnTo>
                    <a:pt x="315" y="79"/>
                  </a:lnTo>
                  <a:lnTo>
                    <a:pt x="314" y="104"/>
                  </a:lnTo>
                  <a:lnTo>
                    <a:pt x="313" y="117"/>
                  </a:lnTo>
                  <a:lnTo>
                    <a:pt x="309" y="128"/>
                  </a:lnTo>
                  <a:lnTo>
                    <a:pt x="306" y="140"/>
                  </a:lnTo>
                  <a:lnTo>
                    <a:pt x="301" y="151"/>
                  </a:lnTo>
                  <a:lnTo>
                    <a:pt x="301" y="151"/>
                  </a:lnTo>
                  <a:lnTo>
                    <a:pt x="291" y="166"/>
                  </a:lnTo>
                  <a:lnTo>
                    <a:pt x="275" y="189"/>
                  </a:lnTo>
                  <a:lnTo>
                    <a:pt x="250" y="220"/>
                  </a:lnTo>
                  <a:lnTo>
                    <a:pt x="214" y="259"/>
                  </a:lnTo>
                  <a:lnTo>
                    <a:pt x="212" y="262"/>
                  </a:lnTo>
                  <a:lnTo>
                    <a:pt x="212" y="262"/>
                  </a:lnTo>
                  <a:lnTo>
                    <a:pt x="207" y="267"/>
                  </a:lnTo>
                  <a:lnTo>
                    <a:pt x="204" y="274"/>
                  </a:lnTo>
                  <a:lnTo>
                    <a:pt x="203" y="278"/>
                  </a:lnTo>
                  <a:lnTo>
                    <a:pt x="203" y="283"/>
                  </a:lnTo>
                  <a:lnTo>
                    <a:pt x="203" y="283"/>
                  </a:lnTo>
                  <a:lnTo>
                    <a:pt x="204" y="289"/>
                  </a:lnTo>
                  <a:lnTo>
                    <a:pt x="206" y="294"/>
                  </a:lnTo>
                  <a:lnTo>
                    <a:pt x="209" y="298"/>
                  </a:lnTo>
                  <a:lnTo>
                    <a:pt x="212" y="301"/>
                  </a:lnTo>
                  <a:lnTo>
                    <a:pt x="212" y="301"/>
                  </a:lnTo>
                  <a:lnTo>
                    <a:pt x="217" y="305"/>
                  </a:lnTo>
                  <a:lnTo>
                    <a:pt x="217" y="305"/>
                  </a:lnTo>
                  <a:lnTo>
                    <a:pt x="234" y="315"/>
                  </a:lnTo>
                  <a:lnTo>
                    <a:pt x="249" y="326"/>
                  </a:lnTo>
                  <a:lnTo>
                    <a:pt x="262" y="338"/>
                  </a:lnTo>
                  <a:lnTo>
                    <a:pt x="273" y="349"/>
                  </a:lnTo>
                  <a:lnTo>
                    <a:pt x="284" y="361"/>
                  </a:lnTo>
                  <a:lnTo>
                    <a:pt x="292" y="374"/>
                  </a:lnTo>
                  <a:lnTo>
                    <a:pt x="299" y="386"/>
                  </a:lnTo>
                  <a:lnTo>
                    <a:pt x="304" y="399"/>
                  </a:lnTo>
                  <a:lnTo>
                    <a:pt x="304" y="399"/>
                  </a:lnTo>
                  <a:lnTo>
                    <a:pt x="308" y="412"/>
                  </a:lnTo>
                  <a:lnTo>
                    <a:pt x="311" y="424"/>
                  </a:lnTo>
                  <a:lnTo>
                    <a:pt x="316" y="445"/>
                  </a:lnTo>
                  <a:lnTo>
                    <a:pt x="317" y="463"/>
                  </a:lnTo>
                  <a:lnTo>
                    <a:pt x="317" y="476"/>
                  </a:lnTo>
                  <a:lnTo>
                    <a:pt x="285" y="476"/>
                  </a:lnTo>
                  <a:lnTo>
                    <a:pt x="285" y="476"/>
                  </a:lnTo>
                  <a:lnTo>
                    <a:pt x="283" y="457"/>
                  </a:lnTo>
                  <a:lnTo>
                    <a:pt x="279" y="440"/>
                  </a:lnTo>
                  <a:lnTo>
                    <a:pt x="273" y="424"/>
                  </a:lnTo>
                  <a:lnTo>
                    <a:pt x="266" y="409"/>
                  </a:lnTo>
                  <a:lnTo>
                    <a:pt x="258" y="397"/>
                  </a:lnTo>
                  <a:lnTo>
                    <a:pt x="251" y="385"/>
                  </a:lnTo>
                  <a:lnTo>
                    <a:pt x="241" y="376"/>
                  </a:lnTo>
                  <a:lnTo>
                    <a:pt x="233" y="368"/>
                  </a:lnTo>
                  <a:lnTo>
                    <a:pt x="224" y="361"/>
                  </a:lnTo>
                  <a:lnTo>
                    <a:pt x="215" y="356"/>
                  </a:lnTo>
                  <a:lnTo>
                    <a:pt x="207" y="351"/>
                  </a:lnTo>
                  <a:lnTo>
                    <a:pt x="200" y="347"/>
                  </a:lnTo>
                  <a:lnTo>
                    <a:pt x="187" y="343"/>
                  </a:lnTo>
                  <a:lnTo>
                    <a:pt x="181" y="343"/>
                  </a:lnTo>
                  <a:lnTo>
                    <a:pt x="181" y="343"/>
                  </a:lnTo>
                  <a:lnTo>
                    <a:pt x="167" y="345"/>
                  </a:lnTo>
                  <a:lnTo>
                    <a:pt x="153" y="350"/>
                  </a:lnTo>
                  <a:lnTo>
                    <a:pt x="141" y="356"/>
                  </a:lnTo>
                  <a:lnTo>
                    <a:pt x="132" y="363"/>
                  </a:lnTo>
                  <a:lnTo>
                    <a:pt x="122" y="372"/>
                  </a:lnTo>
                  <a:lnTo>
                    <a:pt x="114" y="380"/>
                  </a:lnTo>
                  <a:lnTo>
                    <a:pt x="106" y="390"/>
                  </a:lnTo>
                  <a:lnTo>
                    <a:pt x="100" y="400"/>
                  </a:lnTo>
                  <a:lnTo>
                    <a:pt x="95" y="411"/>
                  </a:lnTo>
                  <a:lnTo>
                    <a:pt x="90" y="422"/>
                  </a:lnTo>
                  <a:lnTo>
                    <a:pt x="83" y="442"/>
                  </a:lnTo>
                  <a:lnTo>
                    <a:pt x="78" y="461"/>
                  </a:lnTo>
                  <a:lnTo>
                    <a:pt x="74" y="476"/>
                  </a:lnTo>
                  <a:lnTo>
                    <a:pt x="44" y="476"/>
                  </a:lnTo>
                  <a:lnTo>
                    <a:pt x="44" y="476"/>
                  </a:lnTo>
                  <a:lnTo>
                    <a:pt x="43" y="463"/>
                  </a:lnTo>
                  <a:lnTo>
                    <a:pt x="45" y="445"/>
                  </a:lnTo>
                  <a:lnTo>
                    <a:pt x="49" y="424"/>
                  </a:lnTo>
                  <a:lnTo>
                    <a:pt x="52" y="412"/>
                  </a:lnTo>
                  <a:lnTo>
                    <a:pt x="56" y="399"/>
                  </a:lnTo>
                  <a:lnTo>
                    <a:pt x="56" y="399"/>
                  </a:lnTo>
                  <a:close/>
                </a:path>
              </a:pathLst>
            </a:custGeom>
            <a:solidFill>
              <a:srgbClr val="C98FF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hteck 7"/>
            <p:cNvSpPr/>
            <p:nvPr/>
          </p:nvSpPr>
          <p:spPr>
            <a:xfrm>
              <a:off x="7323056" y="4767914"/>
              <a:ext cx="1855333" cy="7953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smtClean="0">
                  <a:solidFill>
                    <a:schemeClr val="accent1">
                      <a:lumMod val="50000"/>
                    </a:schemeClr>
                  </a:solidFill>
                  <a:latin typeface="Arial Narrow" panose="020B0606020202030204" pitchFamily="34" charset="0"/>
                </a:rPr>
                <a:t>Time requirement</a:t>
              </a:r>
            </a:p>
          </p:txBody>
        </p:sp>
      </p:grpSp>
    </p:spTree>
    <p:extLst>
      <p:ext uri="{BB962C8B-B14F-4D97-AF65-F5344CB8AC3E}">
        <p14:creationId xmlns:p14="http://schemas.microsoft.com/office/powerpoint/2010/main" val="34941250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fynJzjt_qEKUmqghDzMjnQ"/>
</p:tagLst>
</file>

<file path=ppt/theme/theme1.xml><?xml version="1.0" encoding="utf-8"?>
<a:theme xmlns:a="http://schemas.openxmlformats.org/drawingml/2006/main" name="PP_SML_deutsch">
  <a:themeElements>
    <a:clrScheme name="SML">
      <a:dk1>
        <a:srgbClr val="002C59"/>
      </a:dk1>
      <a:lt1>
        <a:srgbClr val="FFFFFF"/>
      </a:lt1>
      <a:dk2>
        <a:srgbClr val="A5A5A5"/>
      </a:dk2>
      <a:lt2>
        <a:srgbClr val="FFFFFF"/>
      </a:lt2>
      <a:accent1>
        <a:srgbClr val="6FBAED"/>
      </a:accent1>
      <a:accent2>
        <a:srgbClr val="F5C513"/>
      </a:accent2>
      <a:accent3>
        <a:srgbClr val="3ACA36"/>
      </a:accent3>
      <a:accent4>
        <a:srgbClr val="F09530"/>
      </a:accent4>
      <a:accent5>
        <a:srgbClr val="2CE8FC"/>
      </a:accent5>
      <a:accent6>
        <a:srgbClr val="FF7C80"/>
      </a:accent6>
      <a:hlink>
        <a:srgbClr val="000000"/>
      </a:hlink>
      <a:folHlink>
        <a:srgbClr val="6FBAED"/>
      </a:folHlink>
    </a:clrScheme>
    <a:fontScheme name="zhaw">
      <a:majorFont>
        <a:latin typeface="Arial Black"/>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101837"/>
            </a:gs>
            <a:gs pos="80000">
              <a:srgbClr val="004C83"/>
            </a:gs>
            <a:gs pos="100000">
              <a:srgbClr val="004C83"/>
            </a:gs>
          </a:gsLst>
          <a:lin ang="0" scaled="0"/>
        </a:gradFill>
        <a:ln w="12700">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PP_SML_deutsch</Template>
  <TotalTime>0</TotalTime>
  <Words>851</Words>
  <Application>Microsoft Office PowerPoint</Application>
  <PresentationFormat>Benutzerdefiniert</PresentationFormat>
  <Paragraphs>325</Paragraphs>
  <Slides>15</Slides>
  <Notes>11</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PP_SML_deutsch</vt:lpstr>
      <vt:lpstr>PowerPoint-Präsentation</vt:lpstr>
      <vt:lpstr>PowerPoint-Präsentation</vt:lpstr>
      <vt:lpstr>Introduction</vt:lpstr>
      <vt:lpstr>Swiss context: federal </vt:lpstr>
      <vt:lpstr>Swiss context: cantons</vt:lpstr>
      <vt:lpstr>Institutional architecture of fiscal rules</vt:lpstr>
      <vt:lpstr>Institutional architecture of fiscal rules Component 1</vt:lpstr>
      <vt:lpstr>Institutional architecture of fiscal rules Component 2 and Component 3</vt:lpstr>
      <vt:lpstr>Institutional architecture of fiscal rules Component 4</vt:lpstr>
      <vt:lpstr>Institutional architecture of fiscal rules Component 5</vt:lpstr>
      <vt:lpstr>Institutional architecture of fiscal rules Component 6</vt:lpstr>
      <vt:lpstr>Cantonal index of fiscal rules</vt:lpstr>
      <vt:lpstr>Conclusion</vt:lpstr>
      <vt:lpstr>Thank you for your attendance</vt:lpstr>
      <vt:lpstr>Appendix: integrating PFM institutional framework</vt:lpstr>
    </vt:vector>
  </TitlesOfParts>
  <Company>ZHAW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Rauskala Iris Eliisa (raus)</dc:creator>
  <cp:lastModifiedBy>Yerly Nadia (yerl)</cp:lastModifiedBy>
  <cp:revision>433</cp:revision>
  <cp:lastPrinted>2015-05-21T14:34:48Z</cp:lastPrinted>
  <dcterms:created xsi:type="dcterms:W3CDTF">2013-05-06T08:56:08Z</dcterms:created>
  <dcterms:modified xsi:type="dcterms:W3CDTF">2016-07-12T08:51:56Z</dcterms:modified>
</cp:coreProperties>
</file>